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0"/>
  </p:notesMasterIdLst>
  <p:sldIdLst>
    <p:sldId id="256" r:id="rId2"/>
    <p:sldId id="371" r:id="rId3"/>
    <p:sldId id="372" r:id="rId4"/>
    <p:sldId id="373" r:id="rId5"/>
    <p:sldId id="426" r:id="rId6"/>
    <p:sldId id="427" r:id="rId7"/>
    <p:sldId id="428" r:id="rId8"/>
    <p:sldId id="429" r:id="rId9"/>
    <p:sldId id="430" r:id="rId10"/>
    <p:sldId id="431" r:id="rId11"/>
    <p:sldId id="432" r:id="rId12"/>
    <p:sldId id="257" r:id="rId13"/>
    <p:sldId id="258" r:id="rId14"/>
    <p:sldId id="259" r:id="rId15"/>
    <p:sldId id="260" r:id="rId16"/>
    <p:sldId id="261" r:id="rId17"/>
    <p:sldId id="262" r:id="rId18"/>
    <p:sldId id="263" r:id="rId19"/>
    <p:sldId id="264" r:id="rId20"/>
    <p:sldId id="265" r:id="rId21"/>
    <p:sldId id="266" r:id="rId22"/>
    <p:sldId id="267" r:id="rId23"/>
    <p:sldId id="268" r:id="rId24"/>
    <p:sldId id="269" r:id="rId25"/>
    <p:sldId id="270" r:id="rId26"/>
    <p:sldId id="271" r:id="rId27"/>
    <p:sldId id="272" r:id="rId28"/>
    <p:sldId id="273" r:id="rId29"/>
    <p:sldId id="274" r:id="rId30"/>
    <p:sldId id="275" r:id="rId31"/>
    <p:sldId id="276" r:id="rId32"/>
    <p:sldId id="277" r:id="rId33"/>
    <p:sldId id="278" r:id="rId34"/>
    <p:sldId id="279" r:id="rId35"/>
    <p:sldId id="376" r:id="rId36"/>
    <p:sldId id="377" r:id="rId37"/>
    <p:sldId id="378" r:id="rId38"/>
    <p:sldId id="379" r:id="rId39"/>
    <p:sldId id="380" r:id="rId40"/>
    <p:sldId id="381" r:id="rId41"/>
    <p:sldId id="382" r:id="rId42"/>
    <p:sldId id="383" r:id="rId43"/>
    <p:sldId id="280" r:id="rId44"/>
    <p:sldId id="281" r:id="rId45"/>
    <p:sldId id="308" r:id="rId46"/>
    <p:sldId id="309" r:id="rId47"/>
    <p:sldId id="310" r:id="rId48"/>
    <p:sldId id="311" r:id="rId49"/>
    <p:sldId id="312" r:id="rId50"/>
    <p:sldId id="313" r:id="rId51"/>
    <p:sldId id="314" r:id="rId52"/>
    <p:sldId id="315" r:id="rId53"/>
    <p:sldId id="318" r:id="rId54"/>
    <p:sldId id="316" r:id="rId55"/>
    <p:sldId id="317" r:id="rId56"/>
    <p:sldId id="319" r:id="rId57"/>
    <p:sldId id="320" r:id="rId58"/>
    <p:sldId id="321" r:id="rId59"/>
    <p:sldId id="322" r:id="rId60"/>
    <p:sldId id="323" r:id="rId61"/>
    <p:sldId id="324" r:id="rId62"/>
    <p:sldId id="325" r:id="rId63"/>
    <p:sldId id="326" r:id="rId64"/>
    <p:sldId id="327" r:id="rId65"/>
    <p:sldId id="328" r:id="rId66"/>
    <p:sldId id="329" r:id="rId67"/>
    <p:sldId id="330" r:id="rId68"/>
    <p:sldId id="390" r:id="rId69"/>
    <p:sldId id="391" r:id="rId70"/>
    <p:sldId id="392" r:id="rId71"/>
    <p:sldId id="393" r:id="rId72"/>
    <p:sldId id="394" r:id="rId73"/>
    <p:sldId id="395" r:id="rId74"/>
    <p:sldId id="396" r:id="rId75"/>
    <p:sldId id="403" r:id="rId76"/>
    <p:sldId id="398" r:id="rId77"/>
    <p:sldId id="367" r:id="rId78"/>
    <p:sldId id="368" r:id="rId79"/>
  </p:sldIdLst>
  <p:sldSz cx="9144000" cy="6858000" type="screen4x3"/>
  <p:notesSz cx="9144000" cy="6858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0" d="100"/>
          <a:sy n="50" d="100"/>
        </p:scale>
        <p:origin x="4" y="44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tableStyles" Target="tableStyle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15377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068541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799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12/22/2018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38400" y="1283970"/>
            <a:ext cx="6708808" cy="2983230"/>
          </a:xfrm>
          <a:prstGeom prst="rect">
            <a:avLst/>
          </a:prstGeom>
        </p:spPr>
        <p:txBody>
          <a:bodyPr lIns="0" tIns="0" rIns="0" bIns="0"/>
          <a:lstStyle>
            <a:lvl1pPr>
              <a:defRPr sz="14800" b="0" i="0">
                <a:solidFill>
                  <a:srgbClr val="231F2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anose="03000509000000000000" pitchFamily="65" charset="-12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124199" y="3855720"/>
            <a:ext cx="4876801" cy="4526280"/>
          </a:xfrm>
          <a:prstGeom prst="rect">
            <a:avLst/>
          </a:prstGeom>
        </p:spPr>
        <p:txBody>
          <a:bodyPr lIns="0" tIns="0" rIns="0" bIns="0"/>
          <a:lstStyle>
            <a:lvl1pPr>
              <a:defRPr sz="7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12/22/2018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661226"/>
            <a:ext cx="6126163" cy="89217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TW" altLang="en-US" dirty="0" smtClean="0"/>
              <a:t>．按一下以編輯母片文字樣式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4022983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38400" y="1283970"/>
            <a:ext cx="6708808" cy="2983230"/>
          </a:xfrm>
          <a:prstGeom prst="rect">
            <a:avLst/>
          </a:prstGeom>
        </p:spPr>
        <p:txBody>
          <a:bodyPr lIns="0" tIns="0" rIns="0" bIns="0"/>
          <a:lstStyle>
            <a:lvl1pPr>
              <a:defRPr sz="14800" b="0" i="0">
                <a:solidFill>
                  <a:srgbClr val="231F2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anose="03000509000000000000" pitchFamily="65" charset="-12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124199" y="3855720"/>
            <a:ext cx="4876801" cy="4526280"/>
          </a:xfrm>
          <a:prstGeom prst="rect">
            <a:avLst/>
          </a:prstGeom>
        </p:spPr>
        <p:txBody>
          <a:bodyPr lIns="0" tIns="0" rIns="0" bIns="0"/>
          <a:lstStyle>
            <a:lvl1pPr>
              <a:defRPr sz="7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12/22/2018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661226"/>
            <a:ext cx="6126163" cy="89217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TW" altLang="en-US" dirty="0" smtClean="0"/>
              <a:t>．按一下以編輯母片文字樣式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4082257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38400" y="1283970"/>
            <a:ext cx="6708808" cy="2983230"/>
          </a:xfrm>
          <a:prstGeom prst="rect">
            <a:avLst/>
          </a:prstGeom>
        </p:spPr>
        <p:txBody>
          <a:bodyPr lIns="0" tIns="0" rIns="0" bIns="0"/>
          <a:lstStyle>
            <a:lvl1pPr>
              <a:defRPr sz="14800" b="0" i="0">
                <a:solidFill>
                  <a:srgbClr val="231F2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anose="03000509000000000000" pitchFamily="65" charset="-12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124199" y="3855720"/>
            <a:ext cx="4876801" cy="4526280"/>
          </a:xfrm>
          <a:prstGeom prst="rect">
            <a:avLst/>
          </a:prstGeom>
        </p:spPr>
        <p:txBody>
          <a:bodyPr lIns="0" tIns="0" rIns="0" bIns="0"/>
          <a:lstStyle>
            <a:lvl1pPr>
              <a:defRPr sz="7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12/22/2018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661226"/>
            <a:ext cx="6126163" cy="89217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TW" altLang="en-US" dirty="0" smtClean="0"/>
              <a:t>．按一下以編輯母片文字樣式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3626580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38400" y="1283970"/>
            <a:ext cx="6708808" cy="2983230"/>
          </a:xfrm>
          <a:prstGeom prst="rect">
            <a:avLst/>
          </a:prstGeom>
        </p:spPr>
        <p:txBody>
          <a:bodyPr lIns="0" tIns="0" rIns="0" bIns="0"/>
          <a:lstStyle>
            <a:lvl1pPr>
              <a:defRPr sz="14800" b="0" i="0">
                <a:solidFill>
                  <a:srgbClr val="231F2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anose="03000509000000000000" pitchFamily="65" charset="-12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124199" y="3855720"/>
            <a:ext cx="4876801" cy="4526280"/>
          </a:xfrm>
          <a:prstGeom prst="rect">
            <a:avLst/>
          </a:prstGeom>
        </p:spPr>
        <p:txBody>
          <a:bodyPr lIns="0" tIns="0" rIns="0" bIns="0"/>
          <a:lstStyle>
            <a:lvl1pPr>
              <a:defRPr sz="7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12/22/2018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661226"/>
            <a:ext cx="6126163" cy="89217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TW" altLang="en-US" dirty="0" smtClean="0"/>
              <a:t>．按一下以編輯母片文字樣式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7541129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38400" y="1283970"/>
            <a:ext cx="6708808" cy="2983230"/>
          </a:xfrm>
          <a:prstGeom prst="rect">
            <a:avLst/>
          </a:prstGeom>
        </p:spPr>
        <p:txBody>
          <a:bodyPr lIns="0" tIns="0" rIns="0" bIns="0"/>
          <a:lstStyle>
            <a:lvl1pPr>
              <a:defRPr sz="14800" b="0" i="0">
                <a:solidFill>
                  <a:srgbClr val="231F2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anose="03000509000000000000" pitchFamily="65" charset="-12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124199" y="3855720"/>
            <a:ext cx="4876801" cy="4526280"/>
          </a:xfrm>
          <a:prstGeom prst="rect">
            <a:avLst/>
          </a:prstGeom>
        </p:spPr>
        <p:txBody>
          <a:bodyPr lIns="0" tIns="0" rIns="0" bIns="0"/>
          <a:lstStyle>
            <a:lvl1pPr>
              <a:defRPr sz="7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12/22/2018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661226"/>
            <a:ext cx="6126163" cy="89217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TW" altLang="en-US" dirty="0" smtClean="0"/>
              <a:t>．按一下以編輯母片文字樣式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7276283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38400" y="1283970"/>
            <a:ext cx="6708808" cy="2983230"/>
          </a:xfrm>
          <a:prstGeom prst="rect">
            <a:avLst/>
          </a:prstGeom>
        </p:spPr>
        <p:txBody>
          <a:bodyPr lIns="0" tIns="0" rIns="0" bIns="0"/>
          <a:lstStyle>
            <a:lvl1pPr>
              <a:defRPr sz="14800" b="0" i="0">
                <a:solidFill>
                  <a:srgbClr val="231F2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anose="03000509000000000000" pitchFamily="65" charset="-12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124199" y="3855720"/>
            <a:ext cx="4876801" cy="4526280"/>
          </a:xfrm>
          <a:prstGeom prst="rect">
            <a:avLst/>
          </a:prstGeom>
        </p:spPr>
        <p:txBody>
          <a:bodyPr lIns="0" tIns="0" rIns="0" bIns="0"/>
          <a:lstStyle>
            <a:lvl1pPr>
              <a:defRPr sz="7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12/22/2018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661226"/>
            <a:ext cx="6126163" cy="89217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TW" altLang="en-US" dirty="0" smtClean="0"/>
              <a:t>．按一下以編輯母片文字樣式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8264099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38400" y="1283970"/>
            <a:ext cx="6708808" cy="2983230"/>
          </a:xfrm>
          <a:prstGeom prst="rect">
            <a:avLst/>
          </a:prstGeom>
        </p:spPr>
        <p:txBody>
          <a:bodyPr lIns="0" tIns="0" rIns="0" bIns="0"/>
          <a:lstStyle>
            <a:lvl1pPr>
              <a:defRPr sz="14800" b="0" i="0">
                <a:solidFill>
                  <a:srgbClr val="231F2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anose="03000509000000000000" pitchFamily="65" charset="-12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124199" y="3855720"/>
            <a:ext cx="4876801" cy="4526280"/>
          </a:xfrm>
          <a:prstGeom prst="rect">
            <a:avLst/>
          </a:prstGeom>
        </p:spPr>
        <p:txBody>
          <a:bodyPr lIns="0" tIns="0" rIns="0" bIns="0"/>
          <a:lstStyle>
            <a:lvl1pPr>
              <a:defRPr sz="7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12/22/2018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661226"/>
            <a:ext cx="6126163" cy="89217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TW" altLang="en-US" dirty="0" smtClean="0"/>
              <a:t>．按一下以編輯母片文字樣式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0809552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38400" y="1283970"/>
            <a:ext cx="6708808" cy="2983230"/>
          </a:xfrm>
          <a:prstGeom prst="rect">
            <a:avLst/>
          </a:prstGeom>
        </p:spPr>
        <p:txBody>
          <a:bodyPr lIns="0" tIns="0" rIns="0" bIns="0"/>
          <a:lstStyle>
            <a:lvl1pPr>
              <a:defRPr sz="14800" b="0" i="0">
                <a:solidFill>
                  <a:srgbClr val="231F2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anose="03000509000000000000" pitchFamily="65" charset="-12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124199" y="3855720"/>
            <a:ext cx="4876801" cy="4526280"/>
          </a:xfrm>
          <a:prstGeom prst="rect">
            <a:avLst/>
          </a:prstGeom>
        </p:spPr>
        <p:txBody>
          <a:bodyPr lIns="0" tIns="0" rIns="0" bIns="0"/>
          <a:lstStyle>
            <a:lvl1pPr>
              <a:defRPr sz="7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12/22/2018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661226"/>
            <a:ext cx="6126163" cy="89217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TW" altLang="en-US" dirty="0" smtClean="0"/>
              <a:t>．按一下以編輯母片文字樣式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3060405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38400" y="1283970"/>
            <a:ext cx="6708808" cy="2983230"/>
          </a:xfrm>
          <a:prstGeom prst="rect">
            <a:avLst/>
          </a:prstGeom>
        </p:spPr>
        <p:txBody>
          <a:bodyPr lIns="0" tIns="0" rIns="0" bIns="0"/>
          <a:lstStyle>
            <a:lvl1pPr>
              <a:defRPr sz="14800" b="0" i="0">
                <a:solidFill>
                  <a:srgbClr val="231F2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anose="03000509000000000000" pitchFamily="65" charset="-12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124199" y="3855720"/>
            <a:ext cx="4876801" cy="4526280"/>
          </a:xfrm>
          <a:prstGeom prst="rect">
            <a:avLst/>
          </a:prstGeom>
        </p:spPr>
        <p:txBody>
          <a:bodyPr lIns="0" tIns="0" rIns="0" bIns="0"/>
          <a:lstStyle>
            <a:lvl1pPr>
              <a:defRPr sz="7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12/22/2018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661226"/>
            <a:ext cx="6126163" cy="89217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TW" altLang="en-US" dirty="0" smtClean="0"/>
              <a:t>．按一下以編輯母片文字樣式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11368673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38400" y="1283970"/>
            <a:ext cx="6708808" cy="2983230"/>
          </a:xfrm>
          <a:prstGeom prst="rect">
            <a:avLst/>
          </a:prstGeom>
        </p:spPr>
        <p:txBody>
          <a:bodyPr lIns="0" tIns="0" rIns="0" bIns="0"/>
          <a:lstStyle>
            <a:lvl1pPr>
              <a:defRPr sz="14800" b="0" i="0">
                <a:solidFill>
                  <a:srgbClr val="231F2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anose="03000509000000000000" pitchFamily="65" charset="-12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124199" y="3855720"/>
            <a:ext cx="4876801" cy="4526280"/>
          </a:xfrm>
          <a:prstGeom prst="rect">
            <a:avLst/>
          </a:prstGeom>
        </p:spPr>
        <p:txBody>
          <a:bodyPr lIns="0" tIns="0" rIns="0" bIns="0"/>
          <a:lstStyle>
            <a:lvl1pPr>
              <a:defRPr sz="7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12/22/2018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661226"/>
            <a:ext cx="6126163" cy="89217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TW" altLang="en-US" dirty="0" smtClean="0"/>
              <a:t>．按一下以編輯母片文字樣式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251344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38400" y="1283970"/>
            <a:ext cx="6708808" cy="2983230"/>
          </a:xfrm>
          <a:prstGeom prst="rect">
            <a:avLst/>
          </a:prstGeom>
        </p:spPr>
        <p:txBody>
          <a:bodyPr lIns="0" tIns="0" rIns="0" bIns="0"/>
          <a:lstStyle>
            <a:lvl1pPr>
              <a:defRPr sz="14800" b="0" i="0">
                <a:solidFill>
                  <a:srgbClr val="231F2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anose="03000509000000000000" pitchFamily="65" charset="-12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124199" y="3855720"/>
            <a:ext cx="4876801" cy="4526280"/>
          </a:xfrm>
          <a:prstGeom prst="rect">
            <a:avLst/>
          </a:prstGeom>
        </p:spPr>
        <p:txBody>
          <a:bodyPr lIns="0" tIns="0" rIns="0" bIns="0"/>
          <a:lstStyle>
            <a:lvl1pPr>
              <a:defRPr sz="7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12/22/2018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38400" y="1283970"/>
            <a:ext cx="6708808" cy="2983230"/>
          </a:xfrm>
          <a:prstGeom prst="rect">
            <a:avLst/>
          </a:prstGeom>
        </p:spPr>
        <p:txBody>
          <a:bodyPr lIns="0" tIns="0" rIns="0" bIns="0"/>
          <a:lstStyle>
            <a:lvl1pPr>
              <a:defRPr sz="14800" b="0" i="0">
                <a:solidFill>
                  <a:srgbClr val="231F2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anose="03000509000000000000" pitchFamily="65" charset="-12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124199" y="3855720"/>
            <a:ext cx="4876801" cy="4526280"/>
          </a:xfrm>
          <a:prstGeom prst="rect">
            <a:avLst/>
          </a:prstGeom>
        </p:spPr>
        <p:txBody>
          <a:bodyPr lIns="0" tIns="0" rIns="0" bIns="0"/>
          <a:lstStyle>
            <a:lvl1pPr>
              <a:defRPr sz="7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12/22/2018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661226"/>
            <a:ext cx="6126163" cy="89217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TW" altLang="en-US" dirty="0" smtClean="0"/>
              <a:t>．按一下以編輯母片文字樣式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2295811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38400" y="1283970"/>
            <a:ext cx="6708808" cy="2983230"/>
          </a:xfrm>
          <a:prstGeom prst="rect">
            <a:avLst/>
          </a:prstGeom>
        </p:spPr>
        <p:txBody>
          <a:bodyPr lIns="0" tIns="0" rIns="0" bIns="0"/>
          <a:lstStyle>
            <a:lvl1pPr>
              <a:defRPr sz="14800" b="0" i="0">
                <a:solidFill>
                  <a:srgbClr val="231F2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anose="03000509000000000000" pitchFamily="65" charset="-12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124199" y="3855720"/>
            <a:ext cx="4876801" cy="4526280"/>
          </a:xfrm>
          <a:prstGeom prst="rect">
            <a:avLst/>
          </a:prstGeom>
        </p:spPr>
        <p:txBody>
          <a:bodyPr lIns="0" tIns="0" rIns="0" bIns="0"/>
          <a:lstStyle>
            <a:lvl1pPr>
              <a:defRPr sz="7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12/22/2018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661226"/>
            <a:ext cx="6126163" cy="89217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TW" altLang="en-US" dirty="0" smtClean="0"/>
              <a:t>．按一下以編輯母片文字樣式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1838534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38400" y="1283970"/>
            <a:ext cx="6708808" cy="2983230"/>
          </a:xfrm>
          <a:prstGeom prst="rect">
            <a:avLst/>
          </a:prstGeom>
        </p:spPr>
        <p:txBody>
          <a:bodyPr lIns="0" tIns="0" rIns="0" bIns="0"/>
          <a:lstStyle>
            <a:lvl1pPr>
              <a:defRPr sz="14800" b="0" i="0">
                <a:solidFill>
                  <a:srgbClr val="231F2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anose="03000509000000000000" pitchFamily="65" charset="-12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124199" y="3855720"/>
            <a:ext cx="4876801" cy="4526280"/>
          </a:xfrm>
          <a:prstGeom prst="rect">
            <a:avLst/>
          </a:prstGeom>
        </p:spPr>
        <p:txBody>
          <a:bodyPr lIns="0" tIns="0" rIns="0" bIns="0"/>
          <a:lstStyle>
            <a:lvl1pPr>
              <a:defRPr sz="7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12/22/2018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661226"/>
            <a:ext cx="6126163" cy="89217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TW" altLang="en-US" dirty="0" smtClean="0"/>
              <a:t>．按一下以編輯母片文字樣式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85766249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38400" y="1283970"/>
            <a:ext cx="6708808" cy="2983230"/>
          </a:xfrm>
          <a:prstGeom prst="rect">
            <a:avLst/>
          </a:prstGeom>
        </p:spPr>
        <p:txBody>
          <a:bodyPr lIns="0" tIns="0" rIns="0" bIns="0"/>
          <a:lstStyle>
            <a:lvl1pPr>
              <a:defRPr sz="14800" b="0" i="0">
                <a:solidFill>
                  <a:srgbClr val="231F2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anose="03000509000000000000" pitchFamily="65" charset="-12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124199" y="3855720"/>
            <a:ext cx="4876801" cy="4526280"/>
          </a:xfrm>
          <a:prstGeom prst="rect">
            <a:avLst/>
          </a:prstGeom>
        </p:spPr>
        <p:txBody>
          <a:bodyPr lIns="0" tIns="0" rIns="0" bIns="0"/>
          <a:lstStyle>
            <a:lvl1pPr>
              <a:defRPr sz="7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12/22/2018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661226"/>
            <a:ext cx="6126163" cy="89217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TW" altLang="en-US" dirty="0" smtClean="0"/>
              <a:t>．按一下以編輯母片文字樣式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30146374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38400" y="1283970"/>
            <a:ext cx="6708808" cy="2983230"/>
          </a:xfrm>
          <a:prstGeom prst="rect">
            <a:avLst/>
          </a:prstGeom>
        </p:spPr>
        <p:txBody>
          <a:bodyPr lIns="0" tIns="0" rIns="0" bIns="0"/>
          <a:lstStyle>
            <a:lvl1pPr>
              <a:defRPr sz="14800" b="0" i="0">
                <a:solidFill>
                  <a:srgbClr val="231F2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anose="03000509000000000000" pitchFamily="65" charset="-12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124199" y="3855720"/>
            <a:ext cx="4876801" cy="4526280"/>
          </a:xfrm>
          <a:prstGeom prst="rect">
            <a:avLst/>
          </a:prstGeom>
        </p:spPr>
        <p:txBody>
          <a:bodyPr lIns="0" tIns="0" rIns="0" bIns="0"/>
          <a:lstStyle>
            <a:lvl1pPr>
              <a:defRPr sz="7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12/22/2018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661226"/>
            <a:ext cx="6126163" cy="89217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TW" altLang="en-US" dirty="0" smtClean="0"/>
              <a:t>．按一下以編輯母片文字樣式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77309051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38400" y="1283970"/>
            <a:ext cx="6708808" cy="2983230"/>
          </a:xfrm>
          <a:prstGeom prst="rect">
            <a:avLst/>
          </a:prstGeom>
        </p:spPr>
        <p:txBody>
          <a:bodyPr lIns="0" tIns="0" rIns="0" bIns="0"/>
          <a:lstStyle>
            <a:lvl1pPr>
              <a:defRPr sz="14800" b="0" i="0">
                <a:solidFill>
                  <a:srgbClr val="231F2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anose="03000509000000000000" pitchFamily="65" charset="-12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124199" y="3855720"/>
            <a:ext cx="4876801" cy="4526280"/>
          </a:xfrm>
          <a:prstGeom prst="rect">
            <a:avLst/>
          </a:prstGeom>
        </p:spPr>
        <p:txBody>
          <a:bodyPr lIns="0" tIns="0" rIns="0" bIns="0"/>
          <a:lstStyle>
            <a:lvl1pPr>
              <a:defRPr sz="7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12/22/2018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661226"/>
            <a:ext cx="6126163" cy="89217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TW" altLang="en-US" dirty="0" smtClean="0"/>
              <a:t>．按一下以編輯母片文字樣式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3428939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38400" y="1283970"/>
            <a:ext cx="6708808" cy="2983230"/>
          </a:xfrm>
          <a:prstGeom prst="rect">
            <a:avLst/>
          </a:prstGeom>
        </p:spPr>
        <p:txBody>
          <a:bodyPr lIns="0" tIns="0" rIns="0" bIns="0"/>
          <a:lstStyle>
            <a:lvl1pPr>
              <a:defRPr sz="14800" b="0" i="0">
                <a:solidFill>
                  <a:srgbClr val="231F2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anose="03000509000000000000" pitchFamily="65" charset="-12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124199" y="3855720"/>
            <a:ext cx="4876801" cy="4526280"/>
          </a:xfrm>
          <a:prstGeom prst="rect">
            <a:avLst/>
          </a:prstGeom>
        </p:spPr>
        <p:txBody>
          <a:bodyPr lIns="0" tIns="0" rIns="0" bIns="0"/>
          <a:lstStyle>
            <a:lvl1pPr>
              <a:defRPr sz="7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12/22/2018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661226"/>
            <a:ext cx="6126163" cy="89217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TW" altLang="en-US" dirty="0" smtClean="0"/>
              <a:t>．按一下以編輯母片文字樣式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68366270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38400" y="1283970"/>
            <a:ext cx="6708808" cy="2983230"/>
          </a:xfrm>
          <a:prstGeom prst="rect">
            <a:avLst/>
          </a:prstGeom>
        </p:spPr>
        <p:txBody>
          <a:bodyPr lIns="0" tIns="0" rIns="0" bIns="0"/>
          <a:lstStyle>
            <a:lvl1pPr>
              <a:defRPr sz="14800" b="0" i="0">
                <a:solidFill>
                  <a:srgbClr val="231F2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anose="03000509000000000000" pitchFamily="65" charset="-12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124199" y="3855720"/>
            <a:ext cx="4876801" cy="4526280"/>
          </a:xfrm>
          <a:prstGeom prst="rect">
            <a:avLst/>
          </a:prstGeom>
        </p:spPr>
        <p:txBody>
          <a:bodyPr lIns="0" tIns="0" rIns="0" bIns="0"/>
          <a:lstStyle>
            <a:lvl1pPr>
              <a:defRPr sz="7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12/22/2018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661226"/>
            <a:ext cx="6126163" cy="89217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TW" altLang="en-US" dirty="0" smtClean="0"/>
              <a:t>．按一下以編輯母片文字樣式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46125248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38400" y="1283970"/>
            <a:ext cx="6708808" cy="2983230"/>
          </a:xfrm>
          <a:prstGeom prst="rect">
            <a:avLst/>
          </a:prstGeom>
        </p:spPr>
        <p:txBody>
          <a:bodyPr lIns="0" tIns="0" rIns="0" bIns="0"/>
          <a:lstStyle>
            <a:lvl1pPr>
              <a:defRPr sz="14800" b="0" i="0">
                <a:solidFill>
                  <a:srgbClr val="231F2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anose="03000509000000000000" pitchFamily="65" charset="-12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124199" y="3855720"/>
            <a:ext cx="4876801" cy="4526280"/>
          </a:xfrm>
          <a:prstGeom prst="rect">
            <a:avLst/>
          </a:prstGeom>
        </p:spPr>
        <p:txBody>
          <a:bodyPr lIns="0" tIns="0" rIns="0" bIns="0"/>
          <a:lstStyle>
            <a:lvl1pPr>
              <a:defRPr sz="7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12/22/2018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661226"/>
            <a:ext cx="6126163" cy="89217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TW" altLang="en-US" dirty="0" smtClean="0"/>
              <a:t>．按一下以編輯母片文字樣式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7188279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38400" y="1283970"/>
            <a:ext cx="6708808" cy="2983230"/>
          </a:xfrm>
          <a:prstGeom prst="rect">
            <a:avLst/>
          </a:prstGeom>
        </p:spPr>
        <p:txBody>
          <a:bodyPr lIns="0" tIns="0" rIns="0" bIns="0"/>
          <a:lstStyle>
            <a:lvl1pPr>
              <a:defRPr sz="14800" b="0" i="0">
                <a:solidFill>
                  <a:srgbClr val="231F2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anose="03000509000000000000" pitchFamily="65" charset="-12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124199" y="3855720"/>
            <a:ext cx="4876801" cy="4526280"/>
          </a:xfrm>
          <a:prstGeom prst="rect">
            <a:avLst/>
          </a:prstGeom>
        </p:spPr>
        <p:txBody>
          <a:bodyPr lIns="0" tIns="0" rIns="0" bIns="0"/>
          <a:lstStyle>
            <a:lvl1pPr>
              <a:defRPr sz="7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12/22/2018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661226"/>
            <a:ext cx="6126163" cy="89217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TW" altLang="en-US" dirty="0" smtClean="0"/>
              <a:t>．按一下以編輯母片文字樣式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454373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00100" y="1811998"/>
            <a:ext cx="7543800" cy="3083560"/>
          </a:xfrm>
          <a:prstGeom prst="rect">
            <a:avLst/>
          </a:prstGeom>
        </p:spPr>
        <p:txBody>
          <a:bodyPr lIns="0" tIns="0" rIns="0" bIns="0"/>
          <a:lstStyle>
            <a:lvl1pPr>
              <a:defRPr sz="14800" b="0" i="0">
                <a:solidFill>
                  <a:srgbClr val="231F20"/>
                </a:solidFill>
                <a:latin typeface="標楷體"/>
                <a:cs typeface="標楷體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59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12/22/2018</a:t>
            </a:fld>
            <a:endParaRPr lang="en-US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38400" y="1283970"/>
            <a:ext cx="6708808" cy="2983230"/>
          </a:xfrm>
          <a:prstGeom prst="rect">
            <a:avLst/>
          </a:prstGeom>
        </p:spPr>
        <p:txBody>
          <a:bodyPr lIns="0" tIns="0" rIns="0" bIns="0"/>
          <a:lstStyle>
            <a:lvl1pPr>
              <a:defRPr sz="14800" b="0" i="0">
                <a:solidFill>
                  <a:srgbClr val="231F2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anose="03000509000000000000" pitchFamily="65" charset="-12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124199" y="3855720"/>
            <a:ext cx="4876801" cy="4526280"/>
          </a:xfrm>
          <a:prstGeom prst="rect">
            <a:avLst/>
          </a:prstGeom>
        </p:spPr>
        <p:txBody>
          <a:bodyPr lIns="0" tIns="0" rIns="0" bIns="0"/>
          <a:lstStyle>
            <a:lvl1pPr>
              <a:defRPr sz="7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12/22/2018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661226"/>
            <a:ext cx="6126163" cy="89217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TW" altLang="en-US" dirty="0" smtClean="0"/>
              <a:t>．按一下以編輯母片文字樣式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32695315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38400" y="1283970"/>
            <a:ext cx="6708808" cy="2983230"/>
          </a:xfrm>
          <a:prstGeom prst="rect">
            <a:avLst/>
          </a:prstGeom>
        </p:spPr>
        <p:txBody>
          <a:bodyPr lIns="0" tIns="0" rIns="0" bIns="0"/>
          <a:lstStyle>
            <a:lvl1pPr>
              <a:defRPr sz="14800" b="0" i="0">
                <a:solidFill>
                  <a:srgbClr val="231F2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anose="03000509000000000000" pitchFamily="65" charset="-12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124199" y="3855720"/>
            <a:ext cx="4876801" cy="4526280"/>
          </a:xfrm>
          <a:prstGeom prst="rect">
            <a:avLst/>
          </a:prstGeom>
        </p:spPr>
        <p:txBody>
          <a:bodyPr lIns="0" tIns="0" rIns="0" bIns="0"/>
          <a:lstStyle>
            <a:lvl1pPr>
              <a:defRPr sz="7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12/22/2018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661226"/>
            <a:ext cx="6126163" cy="89217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TW" altLang="en-US" dirty="0" smtClean="0"/>
              <a:t>．按一下以編輯母片文字樣式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65761669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38400" y="1283970"/>
            <a:ext cx="6708808" cy="2983230"/>
          </a:xfrm>
          <a:prstGeom prst="rect">
            <a:avLst/>
          </a:prstGeom>
        </p:spPr>
        <p:txBody>
          <a:bodyPr lIns="0" tIns="0" rIns="0" bIns="0"/>
          <a:lstStyle>
            <a:lvl1pPr>
              <a:defRPr sz="14800" b="0" i="0">
                <a:solidFill>
                  <a:srgbClr val="231F2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anose="03000509000000000000" pitchFamily="65" charset="-12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124199" y="3855720"/>
            <a:ext cx="4876801" cy="4526280"/>
          </a:xfrm>
          <a:prstGeom prst="rect">
            <a:avLst/>
          </a:prstGeom>
        </p:spPr>
        <p:txBody>
          <a:bodyPr lIns="0" tIns="0" rIns="0" bIns="0"/>
          <a:lstStyle>
            <a:lvl1pPr>
              <a:defRPr sz="7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12/22/2018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661226"/>
            <a:ext cx="6126163" cy="89217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TW" altLang="en-US" dirty="0" smtClean="0"/>
              <a:t>．按一下以編輯母片文字樣式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35438887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38400" y="1283970"/>
            <a:ext cx="6708808" cy="2983230"/>
          </a:xfrm>
          <a:prstGeom prst="rect">
            <a:avLst/>
          </a:prstGeom>
        </p:spPr>
        <p:txBody>
          <a:bodyPr lIns="0" tIns="0" rIns="0" bIns="0"/>
          <a:lstStyle>
            <a:lvl1pPr>
              <a:defRPr sz="14800" b="0" i="0">
                <a:solidFill>
                  <a:srgbClr val="231F2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anose="03000509000000000000" pitchFamily="65" charset="-12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124199" y="3855720"/>
            <a:ext cx="4876801" cy="4526280"/>
          </a:xfrm>
          <a:prstGeom prst="rect">
            <a:avLst/>
          </a:prstGeom>
        </p:spPr>
        <p:txBody>
          <a:bodyPr lIns="0" tIns="0" rIns="0" bIns="0"/>
          <a:lstStyle>
            <a:lvl1pPr>
              <a:defRPr sz="7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12/22/2018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661226"/>
            <a:ext cx="6126163" cy="89217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TW" altLang="en-US" dirty="0" smtClean="0"/>
              <a:t>．按一下以編輯母片文字樣式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13372474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38400" y="1283970"/>
            <a:ext cx="6708808" cy="2983230"/>
          </a:xfrm>
          <a:prstGeom prst="rect">
            <a:avLst/>
          </a:prstGeom>
        </p:spPr>
        <p:txBody>
          <a:bodyPr lIns="0" tIns="0" rIns="0" bIns="0"/>
          <a:lstStyle>
            <a:lvl1pPr>
              <a:defRPr sz="14800" b="0" i="0">
                <a:solidFill>
                  <a:srgbClr val="231F2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anose="03000509000000000000" pitchFamily="65" charset="-12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124199" y="3855720"/>
            <a:ext cx="4876801" cy="4526280"/>
          </a:xfrm>
          <a:prstGeom prst="rect">
            <a:avLst/>
          </a:prstGeom>
        </p:spPr>
        <p:txBody>
          <a:bodyPr lIns="0" tIns="0" rIns="0" bIns="0"/>
          <a:lstStyle>
            <a:lvl1pPr>
              <a:defRPr sz="7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12/22/2018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661226"/>
            <a:ext cx="6126163" cy="89217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TW" altLang="en-US" dirty="0" smtClean="0"/>
              <a:t>．按一下以編輯母片文字樣式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27666176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38400" y="1283970"/>
            <a:ext cx="6708808" cy="2983230"/>
          </a:xfrm>
          <a:prstGeom prst="rect">
            <a:avLst/>
          </a:prstGeom>
        </p:spPr>
        <p:txBody>
          <a:bodyPr lIns="0" tIns="0" rIns="0" bIns="0"/>
          <a:lstStyle>
            <a:lvl1pPr>
              <a:defRPr sz="14800" b="0" i="0">
                <a:solidFill>
                  <a:srgbClr val="231F2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anose="03000509000000000000" pitchFamily="65" charset="-12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124199" y="3855720"/>
            <a:ext cx="4876801" cy="4526280"/>
          </a:xfrm>
          <a:prstGeom prst="rect">
            <a:avLst/>
          </a:prstGeom>
        </p:spPr>
        <p:txBody>
          <a:bodyPr lIns="0" tIns="0" rIns="0" bIns="0"/>
          <a:lstStyle>
            <a:lvl1pPr>
              <a:defRPr sz="7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12/22/2018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661226"/>
            <a:ext cx="6126163" cy="89217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TW" altLang="en-US" dirty="0" smtClean="0"/>
              <a:t>．按一下以編輯母片文字樣式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22123758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38400" y="1283970"/>
            <a:ext cx="6708808" cy="2983230"/>
          </a:xfrm>
          <a:prstGeom prst="rect">
            <a:avLst/>
          </a:prstGeom>
        </p:spPr>
        <p:txBody>
          <a:bodyPr lIns="0" tIns="0" rIns="0" bIns="0"/>
          <a:lstStyle>
            <a:lvl1pPr>
              <a:defRPr sz="14800" b="0" i="0">
                <a:solidFill>
                  <a:srgbClr val="231F2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anose="03000509000000000000" pitchFamily="65" charset="-12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124199" y="3855720"/>
            <a:ext cx="4876801" cy="4526280"/>
          </a:xfrm>
          <a:prstGeom prst="rect">
            <a:avLst/>
          </a:prstGeom>
        </p:spPr>
        <p:txBody>
          <a:bodyPr lIns="0" tIns="0" rIns="0" bIns="0"/>
          <a:lstStyle>
            <a:lvl1pPr>
              <a:defRPr sz="7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12/22/2018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661226"/>
            <a:ext cx="6126163" cy="89217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TW" altLang="en-US" dirty="0" smtClean="0"/>
              <a:t>．按一下以編輯母片文字樣式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77154709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38400" y="1283970"/>
            <a:ext cx="6708808" cy="2983230"/>
          </a:xfrm>
          <a:prstGeom prst="rect">
            <a:avLst/>
          </a:prstGeom>
        </p:spPr>
        <p:txBody>
          <a:bodyPr lIns="0" tIns="0" rIns="0" bIns="0"/>
          <a:lstStyle>
            <a:lvl1pPr>
              <a:defRPr sz="14800" b="0" i="0">
                <a:solidFill>
                  <a:srgbClr val="231F2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anose="03000509000000000000" pitchFamily="65" charset="-12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124199" y="3855720"/>
            <a:ext cx="4876801" cy="4526280"/>
          </a:xfrm>
          <a:prstGeom prst="rect">
            <a:avLst/>
          </a:prstGeom>
        </p:spPr>
        <p:txBody>
          <a:bodyPr lIns="0" tIns="0" rIns="0" bIns="0"/>
          <a:lstStyle>
            <a:lvl1pPr>
              <a:defRPr sz="7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12/22/2018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661226"/>
            <a:ext cx="6126163" cy="89217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TW" altLang="en-US" dirty="0" smtClean="0"/>
              <a:t>．按一下以編輯母片文字樣式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21053663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38400" y="1283970"/>
            <a:ext cx="6708808" cy="2983230"/>
          </a:xfrm>
          <a:prstGeom prst="rect">
            <a:avLst/>
          </a:prstGeom>
        </p:spPr>
        <p:txBody>
          <a:bodyPr lIns="0" tIns="0" rIns="0" bIns="0"/>
          <a:lstStyle>
            <a:lvl1pPr>
              <a:defRPr sz="14800" b="0" i="0">
                <a:solidFill>
                  <a:srgbClr val="231F2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anose="03000509000000000000" pitchFamily="65" charset="-12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124199" y="3855720"/>
            <a:ext cx="4876801" cy="4526280"/>
          </a:xfrm>
          <a:prstGeom prst="rect">
            <a:avLst/>
          </a:prstGeom>
        </p:spPr>
        <p:txBody>
          <a:bodyPr lIns="0" tIns="0" rIns="0" bIns="0"/>
          <a:lstStyle>
            <a:lvl1pPr>
              <a:defRPr sz="7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12/22/2018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661226"/>
            <a:ext cx="6126163" cy="89217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TW" altLang="en-US" dirty="0" smtClean="0"/>
              <a:t>．按一下以編輯母片文字樣式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64992747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38400" y="1283970"/>
            <a:ext cx="6708808" cy="2983230"/>
          </a:xfrm>
          <a:prstGeom prst="rect">
            <a:avLst/>
          </a:prstGeom>
        </p:spPr>
        <p:txBody>
          <a:bodyPr lIns="0" tIns="0" rIns="0" bIns="0"/>
          <a:lstStyle>
            <a:lvl1pPr>
              <a:defRPr sz="14800" b="0" i="0">
                <a:solidFill>
                  <a:srgbClr val="231F2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anose="03000509000000000000" pitchFamily="65" charset="-12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124199" y="3855720"/>
            <a:ext cx="4876801" cy="4526280"/>
          </a:xfrm>
          <a:prstGeom prst="rect">
            <a:avLst/>
          </a:prstGeom>
        </p:spPr>
        <p:txBody>
          <a:bodyPr lIns="0" tIns="0" rIns="0" bIns="0"/>
          <a:lstStyle>
            <a:lvl1pPr>
              <a:defRPr sz="7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12/22/2018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661226"/>
            <a:ext cx="6126163" cy="89217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TW" altLang="en-US" dirty="0" smtClean="0"/>
              <a:t>．按一下以編輯母片文字樣式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754479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12/22/2018</a:t>
            </a:fld>
            <a:endParaRPr 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8527243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38400" y="1283970"/>
            <a:ext cx="6708808" cy="2983230"/>
          </a:xfrm>
          <a:prstGeom prst="rect">
            <a:avLst/>
          </a:prstGeom>
        </p:spPr>
        <p:txBody>
          <a:bodyPr lIns="0" tIns="0" rIns="0" bIns="0"/>
          <a:lstStyle>
            <a:lvl1pPr>
              <a:defRPr sz="14800" b="0" i="0">
                <a:solidFill>
                  <a:srgbClr val="231F2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anose="03000509000000000000" pitchFamily="65" charset="-12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124199" y="3855720"/>
            <a:ext cx="4876801" cy="4526280"/>
          </a:xfrm>
          <a:prstGeom prst="rect">
            <a:avLst/>
          </a:prstGeom>
        </p:spPr>
        <p:txBody>
          <a:bodyPr lIns="0" tIns="0" rIns="0" bIns="0"/>
          <a:lstStyle>
            <a:lvl1pPr>
              <a:defRPr sz="7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12/22/2018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661226"/>
            <a:ext cx="6126163" cy="89217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TW" altLang="en-US" dirty="0" smtClean="0"/>
              <a:t>．按一下以編輯母片文字樣式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42855546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38400" y="1283970"/>
            <a:ext cx="6708808" cy="2983230"/>
          </a:xfrm>
          <a:prstGeom prst="rect">
            <a:avLst/>
          </a:prstGeom>
        </p:spPr>
        <p:txBody>
          <a:bodyPr lIns="0" tIns="0" rIns="0" bIns="0"/>
          <a:lstStyle>
            <a:lvl1pPr>
              <a:defRPr sz="14800" b="0" i="0">
                <a:solidFill>
                  <a:srgbClr val="231F2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anose="03000509000000000000" pitchFamily="65" charset="-12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124199" y="3855720"/>
            <a:ext cx="4876801" cy="4526280"/>
          </a:xfrm>
          <a:prstGeom prst="rect">
            <a:avLst/>
          </a:prstGeom>
        </p:spPr>
        <p:txBody>
          <a:bodyPr lIns="0" tIns="0" rIns="0" bIns="0"/>
          <a:lstStyle>
            <a:lvl1pPr>
              <a:defRPr sz="7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12/22/2018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661226"/>
            <a:ext cx="6126163" cy="89217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TW" altLang="en-US" dirty="0" smtClean="0"/>
              <a:t>．按一下以編輯母片文字樣式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46121951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38400" y="1283970"/>
            <a:ext cx="6708808" cy="2983230"/>
          </a:xfrm>
          <a:prstGeom prst="rect">
            <a:avLst/>
          </a:prstGeom>
        </p:spPr>
        <p:txBody>
          <a:bodyPr lIns="0" tIns="0" rIns="0" bIns="0"/>
          <a:lstStyle>
            <a:lvl1pPr>
              <a:defRPr sz="14800" b="0" i="0">
                <a:solidFill>
                  <a:srgbClr val="231F2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anose="03000509000000000000" pitchFamily="65" charset="-12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124199" y="3855720"/>
            <a:ext cx="4876801" cy="4526280"/>
          </a:xfrm>
          <a:prstGeom prst="rect">
            <a:avLst/>
          </a:prstGeom>
        </p:spPr>
        <p:txBody>
          <a:bodyPr lIns="0" tIns="0" rIns="0" bIns="0"/>
          <a:lstStyle>
            <a:lvl1pPr>
              <a:defRPr sz="7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12/22/2018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661226"/>
            <a:ext cx="6126163" cy="89217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TW" altLang="en-US" dirty="0" smtClean="0"/>
              <a:t>．按一下以編輯母片文字樣式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47011052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38400" y="1283970"/>
            <a:ext cx="6708808" cy="2983230"/>
          </a:xfrm>
          <a:prstGeom prst="rect">
            <a:avLst/>
          </a:prstGeom>
        </p:spPr>
        <p:txBody>
          <a:bodyPr lIns="0" tIns="0" rIns="0" bIns="0"/>
          <a:lstStyle>
            <a:lvl1pPr>
              <a:defRPr sz="14800" b="0" i="0">
                <a:solidFill>
                  <a:srgbClr val="231F2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anose="03000509000000000000" pitchFamily="65" charset="-12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124199" y="3855720"/>
            <a:ext cx="4876801" cy="4526280"/>
          </a:xfrm>
          <a:prstGeom prst="rect">
            <a:avLst/>
          </a:prstGeom>
        </p:spPr>
        <p:txBody>
          <a:bodyPr lIns="0" tIns="0" rIns="0" bIns="0"/>
          <a:lstStyle>
            <a:lvl1pPr>
              <a:defRPr sz="7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12/22/2018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661226"/>
            <a:ext cx="6126163" cy="89217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TW" altLang="en-US" dirty="0" smtClean="0"/>
              <a:t>．按一下以編輯母片文字樣式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48095487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38400" y="1283970"/>
            <a:ext cx="6708808" cy="2983230"/>
          </a:xfrm>
          <a:prstGeom prst="rect">
            <a:avLst/>
          </a:prstGeom>
        </p:spPr>
        <p:txBody>
          <a:bodyPr lIns="0" tIns="0" rIns="0" bIns="0"/>
          <a:lstStyle>
            <a:lvl1pPr>
              <a:defRPr sz="14800" b="0" i="0">
                <a:solidFill>
                  <a:srgbClr val="231F2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anose="03000509000000000000" pitchFamily="65" charset="-12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124199" y="3855720"/>
            <a:ext cx="4876801" cy="4526280"/>
          </a:xfrm>
          <a:prstGeom prst="rect">
            <a:avLst/>
          </a:prstGeom>
        </p:spPr>
        <p:txBody>
          <a:bodyPr lIns="0" tIns="0" rIns="0" bIns="0"/>
          <a:lstStyle>
            <a:lvl1pPr>
              <a:defRPr sz="7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12/22/2018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661226"/>
            <a:ext cx="6126163" cy="89217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TW" altLang="en-US" dirty="0" smtClean="0"/>
              <a:t>．按一下以編輯母片文字樣式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34425182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38400" y="1283970"/>
            <a:ext cx="6708808" cy="2983230"/>
          </a:xfrm>
          <a:prstGeom prst="rect">
            <a:avLst/>
          </a:prstGeom>
        </p:spPr>
        <p:txBody>
          <a:bodyPr lIns="0" tIns="0" rIns="0" bIns="0"/>
          <a:lstStyle>
            <a:lvl1pPr>
              <a:defRPr sz="14800" b="0" i="0">
                <a:solidFill>
                  <a:srgbClr val="231F2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anose="03000509000000000000" pitchFamily="65" charset="-12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124199" y="3855720"/>
            <a:ext cx="4876801" cy="4526280"/>
          </a:xfrm>
          <a:prstGeom prst="rect">
            <a:avLst/>
          </a:prstGeom>
        </p:spPr>
        <p:txBody>
          <a:bodyPr lIns="0" tIns="0" rIns="0" bIns="0"/>
          <a:lstStyle>
            <a:lvl1pPr>
              <a:defRPr sz="7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12/22/2018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661226"/>
            <a:ext cx="6126163" cy="89217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TW" altLang="en-US" dirty="0" smtClean="0"/>
              <a:t>．按一下以編輯母片文字樣式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2487485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38400" y="1283970"/>
            <a:ext cx="6708808" cy="2983230"/>
          </a:xfrm>
          <a:prstGeom prst="rect">
            <a:avLst/>
          </a:prstGeom>
        </p:spPr>
        <p:txBody>
          <a:bodyPr lIns="0" tIns="0" rIns="0" bIns="0"/>
          <a:lstStyle>
            <a:lvl1pPr>
              <a:defRPr sz="14800" b="0" i="0">
                <a:solidFill>
                  <a:srgbClr val="231F2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anose="03000509000000000000" pitchFamily="65" charset="-12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124199" y="3855720"/>
            <a:ext cx="4876801" cy="4526280"/>
          </a:xfrm>
          <a:prstGeom prst="rect">
            <a:avLst/>
          </a:prstGeom>
        </p:spPr>
        <p:txBody>
          <a:bodyPr lIns="0" tIns="0" rIns="0" bIns="0"/>
          <a:lstStyle>
            <a:lvl1pPr>
              <a:defRPr sz="7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12/22/2018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661226"/>
            <a:ext cx="6126163" cy="89217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TW" altLang="en-US" dirty="0" smtClean="0"/>
              <a:t>．按一下以編輯母片文字樣式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6451151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38400" y="1283970"/>
            <a:ext cx="6708808" cy="2983230"/>
          </a:xfrm>
          <a:prstGeom prst="rect">
            <a:avLst/>
          </a:prstGeom>
        </p:spPr>
        <p:txBody>
          <a:bodyPr lIns="0" tIns="0" rIns="0" bIns="0"/>
          <a:lstStyle>
            <a:lvl1pPr>
              <a:defRPr sz="14800" b="0" i="0">
                <a:solidFill>
                  <a:srgbClr val="231F2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anose="03000509000000000000" pitchFamily="65" charset="-12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124199" y="3855720"/>
            <a:ext cx="4876801" cy="4526280"/>
          </a:xfrm>
          <a:prstGeom prst="rect">
            <a:avLst/>
          </a:prstGeom>
        </p:spPr>
        <p:txBody>
          <a:bodyPr lIns="0" tIns="0" rIns="0" bIns="0"/>
          <a:lstStyle>
            <a:lvl1pPr>
              <a:defRPr sz="7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12/22/2018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661226"/>
            <a:ext cx="6126163" cy="89217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TW" altLang="en-US" dirty="0" smtClean="0"/>
              <a:t>．按一下以編輯母片文字樣式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50054402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38400" y="1283970"/>
            <a:ext cx="6708808" cy="2983230"/>
          </a:xfrm>
          <a:prstGeom prst="rect">
            <a:avLst/>
          </a:prstGeom>
        </p:spPr>
        <p:txBody>
          <a:bodyPr lIns="0" tIns="0" rIns="0" bIns="0"/>
          <a:lstStyle>
            <a:lvl1pPr>
              <a:defRPr sz="14800" b="0" i="0">
                <a:solidFill>
                  <a:srgbClr val="231F2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anose="03000509000000000000" pitchFamily="65" charset="-12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124199" y="3855720"/>
            <a:ext cx="4876801" cy="4526280"/>
          </a:xfrm>
          <a:prstGeom prst="rect">
            <a:avLst/>
          </a:prstGeom>
        </p:spPr>
        <p:txBody>
          <a:bodyPr lIns="0" tIns="0" rIns="0" bIns="0"/>
          <a:lstStyle>
            <a:lvl1pPr>
              <a:defRPr sz="7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12/22/2018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661226"/>
            <a:ext cx="6126163" cy="89217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TW" altLang="en-US" dirty="0" smtClean="0"/>
              <a:t>．按一下以編輯母片文字樣式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39817512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38400" y="1283970"/>
            <a:ext cx="6708808" cy="2983230"/>
          </a:xfrm>
          <a:prstGeom prst="rect">
            <a:avLst/>
          </a:prstGeom>
        </p:spPr>
        <p:txBody>
          <a:bodyPr lIns="0" tIns="0" rIns="0" bIns="0"/>
          <a:lstStyle>
            <a:lvl1pPr>
              <a:defRPr sz="14800" b="0" i="0">
                <a:solidFill>
                  <a:srgbClr val="231F2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anose="03000509000000000000" pitchFamily="65" charset="-12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124199" y="3855720"/>
            <a:ext cx="4876801" cy="4526280"/>
          </a:xfrm>
          <a:prstGeom prst="rect">
            <a:avLst/>
          </a:prstGeom>
        </p:spPr>
        <p:txBody>
          <a:bodyPr lIns="0" tIns="0" rIns="0" bIns="0"/>
          <a:lstStyle>
            <a:lvl1pPr>
              <a:defRPr sz="7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12/22/2018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661226"/>
            <a:ext cx="6126163" cy="89217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TW" altLang="en-US" dirty="0" smtClean="0"/>
              <a:t>．按一下以編輯母片文字樣式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214275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12/22/2018</a:t>
            </a:fld>
            <a:endParaRPr 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3437524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38400" y="1283970"/>
            <a:ext cx="6708808" cy="2983230"/>
          </a:xfrm>
          <a:prstGeom prst="rect">
            <a:avLst/>
          </a:prstGeom>
        </p:spPr>
        <p:txBody>
          <a:bodyPr lIns="0" tIns="0" rIns="0" bIns="0"/>
          <a:lstStyle>
            <a:lvl1pPr>
              <a:defRPr sz="14800" b="0" i="0">
                <a:solidFill>
                  <a:srgbClr val="231F2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anose="03000509000000000000" pitchFamily="65" charset="-12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124199" y="3855720"/>
            <a:ext cx="4876801" cy="4526280"/>
          </a:xfrm>
          <a:prstGeom prst="rect">
            <a:avLst/>
          </a:prstGeom>
        </p:spPr>
        <p:txBody>
          <a:bodyPr lIns="0" tIns="0" rIns="0" bIns="0"/>
          <a:lstStyle>
            <a:lvl1pPr>
              <a:defRPr sz="7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12/22/2018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661226"/>
            <a:ext cx="6126163" cy="89217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TW" altLang="en-US" dirty="0" smtClean="0"/>
              <a:t>．按一下以編輯母片文字樣式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702164209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38400" y="1283970"/>
            <a:ext cx="6708808" cy="2983230"/>
          </a:xfrm>
          <a:prstGeom prst="rect">
            <a:avLst/>
          </a:prstGeom>
        </p:spPr>
        <p:txBody>
          <a:bodyPr lIns="0" tIns="0" rIns="0" bIns="0"/>
          <a:lstStyle>
            <a:lvl1pPr>
              <a:defRPr sz="14800" b="0" i="0">
                <a:solidFill>
                  <a:srgbClr val="231F2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anose="03000509000000000000" pitchFamily="65" charset="-12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124199" y="3855720"/>
            <a:ext cx="4876801" cy="4526280"/>
          </a:xfrm>
          <a:prstGeom prst="rect">
            <a:avLst/>
          </a:prstGeom>
        </p:spPr>
        <p:txBody>
          <a:bodyPr lIns="0" tIns="0" rIns="0" bIns="0"/>
          <a:lstStyle>
            <a:lvl1pPr>
              <a:defRPr sz="7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12/22/2018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661226"/>
            <a:ext cx="6126163" cy="89217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TW" altLang="en-US" dirty="0" smtClean="0"/>
              <a:t>．按一下以編輯母片文字樣式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650903757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38400" y="1283970"/>
            <a:ext cx="6708808" cy="2983230"/>
          </a:xfrm>
          <a:prstGeom prst="rect">
            <a:avLst/>
          </a:prstGeom>
        </p:spPr>
        <p:txBody>
          <a:bodyPr lIns="0" tIns="0" rIns="0" bIns="0"/>
          <a:lstStyle>
            <a:lvl1pPr>
              <a:defRPr sz="14800" b="0" i="0">
                <a:solidFill>
                  <a:srgbClr val="231F2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anose="03000509000000000000" pitchFamily="65" charset="-12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124199" y="3855720"/>
            <a:ext cx="4876801" cy="4526280"/>
          </a:xfrm>
          <a:prstGeom prst="rect">
            <a:avLst/>
          </a:prstGeom>
        </p:spPr>
        <p:txBody>
          <a:bodyPr lIns="0" tIns="0" rIns="0" bIns="0"/>
          <a:lstStyle>
            <a:lvl1pPr>
              <a:defRPr sz="7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12/22/2018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661226"/>
            <a:ext cx="6126163" cy="89217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TW" altLang="en-US" dirty="0" smtClean="0"/>
              <a:t>．按一下以編輯母片文字樣式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58821523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38400" y="1283970"/>
            <a:ext cx="6708808" cy="2983230"/>
          </a:xfrm>
          <a:prstGeom prst="rect">
            <a:avLst/>
          </a:prstGeom>
        </p:spPr>
        <p:txBody>
          <a:bodyPr lIns="0" tIns="0" rIns="0" bIns="0"/>
          <a:lstStyle>
            <a:lvl1pPr>
              <a:defRPr sz="14800" b="0" i="0">
                <a:solidFill>
                  <a:srgbClr val="231F2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anose="03000509000000000000" pitchFamily="65" charset="-12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124199" y="3855720"/>
            <a:ext cx="4876801" cy="4526280"/>
          </a:xfrm>
          <a:prstGeom prst="rect">
            <a:avLst/>
          </a:prstGeom>
        </p:spPr>
        <p:txBody>
          <a:bodyPr lIns="0" tIns="0" rIns="0" bIns="0"/>
          <a:lstStyle>
            <a:lvl1pPr>
              <a:defRPr sz="7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12/22/2018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661226"/>
            <a:ext cx="6126163" cy="89217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TW" altLang="en-US" dirty="0" smtClean="0"/>
              <a:t>．按一下以編輯母片文字樣式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430100734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38400" y="1283970"/>
            <a:ext cx="6708808" cy="2983230"/>
          </a:xfrm>
          <a:prstGeom prst="rect">
            <a:avLst/>
          </a:prstGeom>
        </p:spPr>
        <p:txBody>
          <a:bodyPr lIns="0" tIns="0" rIns="0" bIns="0"/>
          <a:lstStyle>
            <a:lvl1pPr>
              <a:defRPr sz="14800" b="0" i="0">
                <a:solidFill>
                  <a:srgbClr val="231F2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anose="03000509000000000000" pitchFamily="65" charset="-12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124199" y="3855720"/>
            <a:ext cx="4876801" cy="4526280"/>
          </a:xfrm>
          <a:prstGeom prst="rect">
            <a:avLst/>
          </a:prstGeom>
        </p:spPr>
        <p:txBody>
          <a:bodyPr lIns="0" tIns="0" rIns="0" bIns="0"/>
          <a:lstStyle>
            <a:lvl1pPr>
              <a:defRPr sz="7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12/22/2018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661226"/>
            <a:ext cx="6126163" cy="89217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TW" altLang="en-US" dirty="0" smtClean="0"/>
              <a:t>．按一下以編輯母片文字樣式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480731532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38400" y="1283970"/>
            <a:ext cx="6708808" cy="2983230"/>
          </a:xfrm>
          <a:prstGeom prst="rect">
            <a:avLst/>
          </a:prstGeom>
        </p:spPr>
        <p:txBody>
          <a:bodyPr lIns="0" tIns="0" rIns="0" bIns="0"/>
          <a:lstStyle>
            <a:lvl1pPr>
              <a:defRPr sz="14800" b="0" i="0">
                <a:solidFill>
                  <a:srgbClr val="231F2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anose="03000509000000000000" pitchFamily="65" charset="-12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124199" y="3855720"/>
            <a:ext cx="4876801" cy="4526280"/>
          </a:xfrm>
          <a:prstGeom prst="rect">
            <a:avLst/>
          </a:prstGeom>
        </p:spPr>
        <p:txBody>
          <a:bodyPr lIns="0" tIns="0" rIns="0" bIns="0"/>
          <a:lstStyle>
            <a:lvl1pPr>
              <a:defRPr sz="7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12/22/2018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661226"/>
            <a:ext cx="6126163" cy="89217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TW" altLang="en-US" dirty="0" smtClean="0"/>
              <a:t>．按一下以編輯母片文字樣式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126064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12/22/2018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  <p:sp>
        <p:nvSpPr>
          <p:cNvPr id="6" name="Holder 2"/>
          <p:cNvSpPr>
            <a:spLocks noGrp="1"/>
          </p:cNvSpPr>
          <p:nvPr>
            <p:ph type="title"/>
          </p:nvPr>
        </p:nvSpPr>
        <p:spPr>
          <a:xfrm>
            <a:off x="914400" y="609600"/>
            <a:ext cx="7543800" cy="3083560"/>
          </a:xfrm>
          <a:prstGeom prst="rect">
            <a:avLst/>
          </a:prstGeom>
        </p:spPr>
        <p:txBody>
          <a:bodyPr lIns="0" tIns="0" rIns="0" bIns="0"/>
          <a:lstStyle>
            <a:lvl1pPr>
              <a:defRPr sz="14800" b="0" i="0">
                <a:solidFill>
                  <a:srgbClr val="231F2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anose="03000509000000000000" pitchFamily="65" charset="-120"/>
              </a:defRPr>
            </a:lvl1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12/22/2018</a:t>
            </a:fld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38400" y="1283970"/>
            <a:ext cx="6708808" cy="2983230"/>
          </a:xfrm>
          <a:prstGeom prst="rect">
            <a:avLst/>
          </a:prstGeom>
        </p:spPr>
        <p:txBody>
          <a:bodyPr lIns="0" tIns="0" rIns="0" bIns="0"/>
          <a:lstStyle>
            <a:lvl1pPr>
              <a:defRPr sz="14800" b="0" i="0">
                <a:solidFill>
                  <a:srgbClr val="231F2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anose="03000509000000000000" pitchFamily="65" charset="-12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124199" y="3855720"/>
            <a:ext cx="4876801" cy="4526280"/>
          </a:xfrm>
          <a:prstGeom prst="rect">
            <a:avLst/>
          </a:prstGeom>
        </p:spPr>
        <p:txBody>
          <a:bodyPr lIns="0" tIns="0" rIns="0" bIns="0"/>
          <a:lstStyle>
            <a:lvl1pPr>
              <a:defRPr sz="7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12/22/2018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661226"/>
            <a:ext cx="6126163" cy="89217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TW" altLang="en-US" dirty="0" smtClean="0"/>
              <a:t>．按一下以編輯母片文字樣式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954106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38400" y="1283970"/>
            <a:ext cx="6708808" cy="2983230"/>
          </a:xfrm>
          <a:prstGeom prst="rect">
            <a:avLst/>
          </a:prstGeom>
        </p:spPr>
        <p:txBody>
          <a:bodyPr lIns="0" tIns="0" rIns="0" bIns="0"/>
          <a:lstStyle>
            <a:lvl1pPr>
              <a:defRPr sz="14800" b="0" i="0">
                <a:solidFill>
                  <a:srgbClr val="231F2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anose="03000509000000000000" pitchFamily="65" charset="-12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124199" y="3855720"/>
            <a:ext cx="4876801" cy="4526280"/>
          </a:xfrm>
          <a:prstGeom prst="rect">
            <a:avLst/>
          </a:prstGeom>
        </p:spPr>
        <p:txBody>
          <a:bodyPr lIns="0" tIns="0" rIns="0" bIns="0"/>
          <a:lstStyle>
            <a:lvl1pPr>
              <a:defRPr sz="7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12/22/2018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661226"/>
            <a:ext cx="6126163" cy="89217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TW" altLang="en-US" dirty="0" smtClean="0"/>
              <a:t>．按一下以編輯母片文字樣式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26211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3999" cy="6857999"/>
          </a:xfrm>
          <a:prstGeom prst="rect">
            <a:avLst/>
          </a:prstGeom>
          <a:blipFill>
            <a:blip r:embed="rId5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79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12/22/2018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  <p:sp>
        <p:nvSpPr>
          <p:cNvPr id="7" name="object 2"/>
          <p:cNvSpPr txBox="1"/>
          <p:nvPr userDrawn="1"/>
        </p:nvSpPr>
        <p:spPr>
          <a:xfrm>
            <a:off x="1641791" y="3886200"/>
            <a:ext cx="7038975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1366520" algn="ctr">
              <a:lnSpc>
                <a:spcPct val="100000"/>
              </a:lnSpc>
              <a:spcBef>
                <a:spcPts val="880"/>
              </a:spcBef>
            </a:pPr>
            <a:r>
              <a:rPr lang="en-US" sz="7200" dirty="0" smtClean="0">
                <a:solidFill>
                  <a:srgbClr val="075295"/>
                </a:solidFill>
                <a:latin typeface="Times New Roman"/>
                <a:cs typeface="Times New Roman"/>
              </a:rPr>
              <a:t> </a:t>
            </a:r>
            <a:endParaRPr sz="7200" dirty="0">
              <a:latin typeface="Times New Roman"/>
              <a:cs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6" r:id="rId4"/>
    <p:sldLayoutId id="2147483667" r:id="rId5"/>
    <p:sldLayoutId id="2147483664" r:id="rId6"/>
    <p:sldLayoutId id="2147483665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719" r:id="rId33"/>
    <p:sldLayoutId id="2147483720" r:id="rId34"/>
    <p:sldLayoutId id="2147483721" r:id="rId35"/>
    <p:sldLayoutId id="2147483722" r:id="rId36"/>
    <p:sldLayoutId id="2147483723" r:id="rId37"/>
    <p:sldLayoutId id="2147483724" r:id="rId38"/>
    <p:sldLayoutId id="2147483725" r:id="rId39"/>
    <p:sldLayoutId id="2147483726" r:id="rId40"/>
    <p:sldLayoutId id="2147483727" r:id="rId41"/>
    <p:sldLayoutId id="2147483728" r:id="rId42"/>
    <p:sldLayoutId id="2147483729" r:id="rId43"/>
    <p:sldLayoutId id="2147483730" r:id="rId44"/>
    <p:sldLayoutId id="2147483731" r:id="rId45"/>
    <p:sldLayoutId id="2147483732" r:id="rId46"/>
    <p:sldLayoutId id="2147483733" r:id="rId47"/>
    <p:sldLayoutId id="2147483734" r:id="rId48"/>
    <p:sldLayoutId id="2147483735" r:id="rId49"/>
    <p:sldLayoutId id="2147483736" r:id="rId50"/>
    <p:sldLayoutId id="2147483737" r:id="rId51"/>
    <p:sldLayoutId id="2147483738" r:id="rId52"/>
    <p:sldLayoutId id="2147483739" r:id="rId53"/>
    <p:sldLayoutId id="2147483740" r:id="rId54"/>
    <p:sldLayoutId id="2147483741" r:id="rId55"/>
  </p:sldLayoutIdLst>
  <p:timing>
    <p:tnLst>
      <p:par>
        <p:cTn id="1" dur="indefinite" restart="never" nodeType="tmRoot"/>
      </p:par>
    </p:tnLst>
  </p:timing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4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5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5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5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5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5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5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5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5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5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3999" cy="68579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 txBox="1"/>
          <p:nvPr/>
        </p:nvSpPr>
        <p:spPr>
          <a:xfrm rot="21180000">
            <a:off x="674050" y="5134009"/>
            <a:ext cx="1005241" cy="8848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6865"/>
              </a:lnSpc>
            </a:pPr>
            <a:r>
              <a:rPr lang="en-US" sz="5800" b="1" i="1" spc="610" dirty="0">
                <a:solidFill>
                  <a:srgbClr val="FFFFFF"/>
                </a:solidFill>
                <a:latin typeface="Yu Gothic UI Semibold"/>
                <a:cs typeface="Yu Gothic UI Semibold"/>
              </a:rPr>
              <a:t>6</a:t>
            </a:r>
            <a:endParaRPr sz="5800" dirty="0">
              <a:latin typeface="Yu Gothic UI Semibold"/>
              <a:cs typeface="Yu Gothic UI Semibold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87298" y="2342299"/>
            <a:ext cx="4542101" cy="1384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">
              <a:lnSpc>
                <a:spcPct val="100000"/>
              </a:lnSpc>
            </a:pPr>
            <a:r>
              <a:rPr lang="zh-TW" altLang="en-US" sz="3000" dirty="0" smtClean="0">
                <a:solidFill>
                  <a:srgbClr val="31377D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/>
              </a:rPr>
              <a:t>第四課</a:t>
            </a:r>
            <a:endParaRPr lang="zh-TW" altLang="en-US" sz="3000" dirty="0">
              <a:solidFill>
                <a:srgbClr val="31377D"/>
              </a:solidFill>
              <a:latin typeface="標楷體" panose="03000509000000000000" pitchFamily="65" charset="-120"/>
              <a:ea typeface="標楷體" panose="03000509000000000000" pitchFamily="65" charset="-120"/>
              <a:cs typeface="標楷體"/>
            </a:endParaRPr>
          </a:p>
          <a:p>
            <a:pPr marL="24130">
              <a:lnSpc>
                <a:spcPct val="100000"/>
              </a:lnSpc>
            </a:pPr>
            <a:endParaRPr lang="zh-TW" altLang="en-US" sz="3000" dirty="0">
              <a:latin typeface="標楷體" panose="03000509000000000000" pitchFamily="65" charset="-120"/>
              <a:ea typeface="標楷體" panose="03000509000000000000" pitchFamily="65" charset="-120"/>
              <a:cs typeface="標楷體"/>
            </a:endParaRPr>
          </a:p>
          <a:p>
            <a:pPr marL="24130">
              <a:lnSpc>
                <a:spcPct val="100000"/>
              </a:lnSpc>
            </a:pPr>
            <a:r>
              <a:rPr lang="zh-TW" altLang="en-US" sz="3000" dirty="0" smtClean="0">
                <a:latin typeface="標楷體" panose="03000509000000000000" pitchFamily="65" charset="-120"/>
                <a:ea typeface="標楷體" panose="03000509000000000000" pitchFamily="65" charset="-120"/>
                <a:cs typeface="標楷體"/>
              </a:rPr>
              <a:t>做</a:t>
            </a:r>
            <a:r>
              <a:rPr lang="zh-TW" altLang="en-US" sz="3000" dirty="0">
                <a:latin typeface="標楷體" panose="03000509000000000000" pitchFamily="65" charset="-120"/>
                <a:ea typeface="標楷體" panose="03000509000000000000" pitchFamily="65" charset="-120"/>
                <a:cs typeface="標楷體"/>
              </a:rPr>
              <a:t>人心法</a:t>
            </a:r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祕訣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/>
              <a:t>mìjué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 smtClean="0"/>
              <a:t>(</a:t>
            </a:r>
            <a:r>
              <a:rPr lang="en-US" altLang="zh-TW" dirty="0"/>
              <a:t>N</a:t>
            </a:r>
            <a:r>
              <a:rPr lang="en-US" altLang="zh-TW" dirty="0" smtClean="0"/>
              <a:t>)</a:t>
            </a:r>
            <a:r>
              <a:rPr lang="zh-TW" altLang="en-US" dirty="0" smtClean="0"/>
              <a:t> </a:t>
            </a:r>
            <a:r>
              <a:rPr lang="en-US" altLang="zh-TW" dirty="0"/>
              <a:t>secret (of success)</a:t>
            </a:r>
            <a:endParaRPr lang="zh-TW" altLang="zh-TW" dirty="0"/>
          </a:p>
        </p:txBody>
      </p:sp>
      <p:sp>
        <p:nvSpPr>
          <p:cNvPr id="6" name="文字方塊 5"/>
          <p:cNvSpPr txBox="1"/>
          <p:nvPr/>
        </p:nvSpPr>
        <p:spPr>
          <a:xfrm>
            <a:off x="8077200" y="930027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I-</a:t>
            </a:r>
            <a:r>
              <a:rPr lang="zh-TW" altLang="en-US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摘</a:t>
            </a:r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-9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1628853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1283970"/>
            <a:ext cx="8461408" cy="2983230"/>
          </a:xfrm>
        </p:spPr>
        <p:txBody>
          <a:bodyPr/>
          <a:lstStyle/>
          <a:p>
            <a:r>
              <a:rPr lang="zh-TW" altLang="zh-TW" dirty="0"/>
              <a:t>拉近距離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/>
              <a:t>lājìn</a:t>
            </a:r>
            <a:r>
              <a:rPr lang="en-US" altLang="zh-TW" dirty="0"/>
              <a:t> </a:t>
            </a:r>
            <a:r>
              <a:rPr lang="en-US" altLang="zh-TW" dirty="0" err="1"/>
              <a:t>jùlí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685800" y="5252085"/>
            <a:ext cx="8153400" cy="892175"/>
          </a:xfrm>
        </p:spPr>
        <p:txBody>
          <a:bodyPr/>
          <a:lstStyle/>
          <a:p>
            <a:r>
              <a:rPr lang="en-US" altLang="zh-TW" dirty="0" smtClean="0"/>
              <a:t>(</a:t>
            </a:r>
            <a:r>
              <a:rPr lang="en-US" altLang="zh-TW" dirty="0" err="1"/>
              <a:t>Ph</a:t>
            </a:r>
            <a:r>
              <a:rPr lang="en-US" altLang="zh-TW" dirty="0" smtClean="0"/>
              <a:t>)</a:t>
            </a:r>
            <a:r>
              <a:rPr lang="zh-TW" altLang="en-US" dirty="0" smtClean="0"/>
              <a:t> </a:t>
            </a:r>
            <a:r>
              <a:rPr lang="en-US" altLang="zh-TW" dirty="0"/>
              <a:t>connect with, get to know better, bring people closer together, close the gap between people</a:t>
            </a:r>
            <a:endParaRPr lang="zh-TW" altLang="zh-TW" dirty="0"/>
          </a:p>
        </p:txBody>
      </p:sp>
      <p:sp>
        <p:nvSpPr>
          <p:cNvPr id="6" name="文字方塊 5"/>
          <p:cNvSpPr txBox="1"/>
          <p:nvPr/>
        </p:nvSpPr>
        <p:spPr>
          <a:xfrm>
            <a:off x="8077200" y="930027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I-</a:t>
            </a:r>
            <a:r>
              <a:rPr lang="zh-TW" altLang="en-US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摘</a:t>
            </a:r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-10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264884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14600" y="1306443"/>
            <a:ext cx="6708808" cy="2983230"/>
          </a:xfrm>
        </p:spPr>
        <p:txBody>
          <a:bodyPr/>
          <a:lstStyle/>
          <a:p>
            <a:r>
              <a:rPr lang="zh-TW" altLang="zh-TW" dirty="0"/>
              <a:t>傳授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743200" y="3844173"/>
            <a:ext cx="4876801" cy="4526280"/>
          </a:xfrm>
        </p:spPr>
        <p:txBody>
          <a:bodyPr/>
          <a:lstStyle/>
          <a:p>
            <a:r>
              <a:rPr lang="en-US" altLang="zh-TW" dirty="0" err="1"/>
              <a:t>chuánshòu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685800" y="5661226"/>
            <a:ext cx="7848600" cy="892175"/>
          </a:xfrm>
        </p:spPr>
        <p:txBody>
          <a:bodyPr/>
          <a:lstStyle/>
          <a:p>
            <a:r>
              <a:rPr lang="en-US" altLang="zh-TW" dirty="0" smtClean="0"/>
              <a:t>(</a:t>
            </a:r>
            <a:r>
              <a:rPr lang="en-US" altLang="zh-TW" dirty="0"/>
              <a:t>V</a:t>
            </a:r>
            <a:r>
              <a:rPr lang="en-US" altLang="zh-TW" dirty="0" smtClean="0"/>
              <a:t>) </a:t>
            </a:r>
            <a:r>
              <a:rPr lang="en-US" altLang="zh-TW" dirty="0"/>
              <a:t>to impart, to pass on knowledge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82296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I-1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6085224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獨門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048000" y="3844173"/>
            <a:ext cx="4876801" cy="4526280"/>
          </a:xfrm>
        </p:spPr>
        <p:txBody>
          <a:bodyPr/>
          <a:lstStyle/>
          <a:p>
            <a:r>
              <a:rPr lang="en-US" altLang="zh-TW" dirty="0" err="1"/>
              <a:t>dúmén</a:t>
            </a:r>
            <a:endParaRPr lang="zh-TW" altLang="zh-TW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685800" y="5661226"/>
            <a:ext cx="8077200" cy="892175"/>
          </a:xfrm>
        </p:spPr>
        <p:txBody>
          <a:bodyPr/>
          <a:lstStyle/>
          <a:p>
            <a:r>
              <a:rPr lang="en-US" altLang="zh-TW" dirty="0" smtClean="0"/>
              <a:t>(</a:t>
            </a:r>
            <a:r>
              <a:rPr lang="en-US" altLang="zh-TW" dirty="0"/>
              <a:t>Vs-</a:t>
            </a:r>
            <a:r>
              <a:rPr lang="en-US" altLang="zh-TW" dirty="0" err="1"/>
              <a:t>attr</a:t>
            </a:r>
            <a:r>
              <a:rPr lang="en-US" altLang="zh-TW" dirty="0" smtClean="0"/>
              <a:t>) </a:t>
            </a:r>
            <a:r>
              <a:rPr lang="en-US" altLang="zh-TW" dirty="0"/>
              <a:t>unique, special, (below) business without competitors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82296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I-2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4067414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人際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657600" y="3581400"/>
            <a:ext cx="4876801" cy="4526280"/>
          </a:xfrm>
        </p:spPr>
        <p:txBody>
          <a:bodyPr/>
          <a:lstStyle/>
          <a:p>
            <a:r>
              <a:rPr lang="en-US" altLang="zh-TW" dirty="0" err="1"/>
              <a:t>rénjì</a:t>
            </a:r>
            <a:r>
              <a:rPr lang="en-US" altLang="zh-TW" dirty="0" smtClean="0"/>
              <a:t> 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 smtClean="0"/>
              <a:t>(</a:t>
            </a:r>
            <a:r>
              <a:rPr lang="en-US" altLang="zh-TW" dirty="0"/>
              <a:t>Vs-</a:t>
            </a:r>
            <a:r>
              <a:rPr lang="en-US" altLang="zh-TW" dirty="0" err="1"/>
              <a:t>attr</a:t>
            </a:r>
            <a:r>
              <a:rPr lang="en-US" altLang="zh-TW" dirty="0" smtClean="0"/>
              <a:t>) </a:t>
            </a:r>
            <a:r>
              <a:rPr lang="en-US" altLang="zh-TW" dirty="0"/>
              <a:t>interpersonal</a:t>
            </a:r>
            <a:endParaRPr lang="zh-TW" altLang="zh-TW" dirty="0"/>
          </a:p>
        </p:txBody>
      </p:sp>
      <p:sp>
        <p:nvSpPr>
          <p:cNvPr id="5" name="文字方塊 4"/>
          <p:cNvSpPr txBox="1"/>
          <p:nvPr/>
        </p:nvSpPr>
        <p:spPr>
          <a:xfrm>
            <a:off x="82296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I-3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0627892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14600" y="1435666"/>
            <a:ext cx="8004208" cy="2983230"/>
          </a:xfrm>
        </p:spPr>
        <p:txBody>
          <a:bodyPr/>
          <a:lstStyle/>
          <a:p>
            <a:r>
              <a:rPr lang="zh-TW" altLang="zh-TW" dirty="0"/>
              <a:t>銷售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743199" y="3733800"/>
            <a:ext cx="6400801" cy="4526280"/>
          </a:xfrm>
        </p:spPr>
        <p:txBody>
          <a:bodyPr/>
          <a:lstStyle/>
          <a:p>
            <a:r>
              <a:rPr lang="en-US" altLang="zh-TW" dirty="0" err="1"/>
              <a:t>xiāoshòu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685800" y="5398452"/>
            <a:ext cx="8229600" cy="892175"/>
          </a:xfrm>
        </p:spPr>
        <p:txBody>
          <a:bodyPr/>
          <a:lstStyle/>
          <a:p>
            <a:r>
              <a:rPr lang="en-US" altLang="zh-TW" dirty="0" smtClean="0"/>
              <a:t>(</a:t>
            </a:r>
            <a:r>
              <a:rPr lang="en-US" altLang="zh-TW" dirty="0"/>
              <a:t>V/N</a:t>
            </a:r>
            <a:r>
              <a:rPr lang="en-US" altLang="zh-TW" dirty="0" smtClean="0"/>
              <a:t>) </a:t>
            </a:r>
            <a:r>
              <a:rPr lang="en-US" altLang="zh-TW" dirty="0"/>
              <a:t>to sell; sales</a:t>
            </a:r>
            <a:endParaRPr lang="zh-TW" altLang="zh-TW" dirty="0"/>
          </a:p>
        </p:txBody>
      </p:sp>
      <p:sp>
        <p:nvSpPr>
          <p:cNvPr id="5" name="文字方塊 4"/>
          <p:cNvSpPr txBox="1"/>
          <p:nvPr/>
        </p:nvSpPr>
        <p:spPr>
          <a:xfrm>
            <a:off x="82296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I-4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8483926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81000" y="1283970"/>
            <a:ext cx="8766208" cy="2983230"/>
          </a:xfrm>
        </p:spPr>
        <p:txBody>
          <a:bodyPr/>
          <a:lstStyle/>
          <a:p>
            <a:pPr algn="ctr"/>
            <a:r>
              <a:rPr lang="zh-TW" altLang="zh-TW" dirty="0"/>
              <a:t>暢銷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895600" y="3581400"/>
            <a:ext cx="4876801" cy="4526280"/>
          </a:xfrm>
        </p:spPr>
        <p:txBody>
          <a:bodyPr/>
          <a:lstStyle/>
          <a:p>
            <a:r>
              <a:rPr lang="en-US" altLang="zh-TW" dirty="0" err="1"/>
              <a:t>chàngxiāo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685800" y="5661226"/>
            <a:ext cx="8001000" cy="892175"/>
          </a:xfrm>
        </p:spPr>
        <p:txBody>
          <a:bodyPr/>
          <a:lstStyle/>
          <a:p>
            <a:r>
              <a:rPr lang="en-US" altLang="zh-TW" dirty="0" smtClean="0"/>
              <a:t>(</a:t>
            </a:r>
            <a:r>
              <a:rPr lang="en-US" altLang="zh-TW" dirty="0"/>
              <a:t>Vs</a:t>
            </a:r>
            <a:r>
              <a:rPr lang="en-US" altLang="zh-TW" dirty="0" smtClean="0"/>
              <a:t>) </a:t>
            </a:r>
            <a:r>
              <a:rPr lang="en-US" altLang="zh-TW" dirty="0"/>
              <a:t>to sell well, best seller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82296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I-5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8177313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104991" y="1268343"/>
            <a:ext cx="6708808" cy="2983230"/>
          </a:xfrm>
        </p:spPr>
        <p:txBody>
          <a:bodyPr/>
          <a:lstStyle/>
          <a:p>
            <a:r>
              <a:rPr lang="zh-TW" altLang="zh-TW" dirty="0"/>
              <a:t>謙稱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252662" y="3581400"/>
            <a:ext cx="4876801" cy="4526280"/>
          </a:xfrm>
        </p:spPr>
        <p:txBody>
          <a:bodyPr/>
          <a:lstStyle/>
          <a:p>
            <a:r>
              <a:rPr lang="en-US" altLang="zh-TW" dirty="0" err="1"/>
              <a:t>qiānchēng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685800" y="5661226"/>
            <a:ext cx="8382000" cy="892175"/>
          </a:xfrm>
        </p:spPr>
        <p:txBody>
          <a:bodyPr/>
          <a:lstStyle/>
          <a:p>
            <a:r>
              <a:rPr lang="en-US" altLang="zh-TW" dirty="0" smtClean="0"/>
              <a:t>(</a:t>
            </a:r>
            <a:r>
              <a:rPr lang="en-US" altLang="zh-TW" dirty="0"/>
              <a:t>V</a:t>
            </a:r>
            <a:r>
              <a:rPr lang="en-US" altLang="zh-TW" dirty="0" smtClean="0"/>
              <a:t>) </a:t>
            </a:r>
            <a:r>
              <a:rPr lang="en-US" altLang="zh-TW" dirty="0"/>
              <a:t>humbly refer to oneself, modestly say (about oneself)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82296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I-6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6298241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286000" y="1524000"/>
            <a:ext cx="6708808" cy="2983230"/>
          </a:xfrm>
        </p:spPr>
        <p:txBody>
          <a:bodyPr/>
          <a:lstStyle/>
          <a:p>
            <a:r>
              <a:rPr lang="zh-TW" altLang="zh-TW" dirty="0"/>
              <a:t>抱持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/>
              <a:t>bàochí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 smtClean="0"/>
              <a:t>(</a:t>
            </a:r>
            <a:r>
              <a:rPr lang="en-US" altLang="zh-TW" dirty="0"/>
              <a:t>V</a:t>
            </a:r>
            <a:r>
              <a:rPr lang="en-US" altLang="zh-TW" dirty="0" smtClean="0"/>
              <a:t>)</a:t>
            </a:r>
            <a:r>
              <a:rPr lang="zh-TW" altLang="en-US" dirty="0" smtClean="0"/>
              <a:t> </a:t>
            </a:r>
            <a:r>
              <a:rPr lang="en-US" altLang="zh-TW" dirty="0"/>
              <a:t>to maintain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82296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I-7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7956521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130392" y="1066800"/>
            <a:ext cx="6708808" cy="2983230"/>
          </a:xfrm>
        </p:spPr>
        <p:txBody>
          <a:bodyPr/>
          <a:lstStyle/>
          <a:p>
            <a:r>
              <a:rPr lang="zh-TW" altLang="zh-TW" dirty="0"/>
              <a:t>哲學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819400" y="3441204"/>
            <a:ext cx="4876801" cy="4526280"/>
          </a:xfrm>
        </p:spPr>
        <p:txBody>
          <a:bodyPr/>
          <a:lstStyle/>
          <a:p>
            <a:r>
              <a:rPr lang="en-US" altLang="zh-TW" dirty="0" err="1"/>
              <a:t>zhéxué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762000" y="5704344"/>
            <a:ext cx="7924800" cy="892175"/>
          </a:xfrm>
        </p:spPr>
        <p:txBody>
          <a:bodyPr/>
          <a:lstStyle/>
          <a:p>
            <a:r>
              <a:rPr lang="en-US" altLang="zh-TW" sz="2800" dirty="0" smtClean="0"/>
              <a:t>(</a:t>
            </a:r>
            <a:r>
              <a:rPr lang="en-US" altLang="zh-TW" sz="2800" dirty="0"/>
              <a:t>N</a:t>
            </a:r>
            <a:r>
              <a:rPr lang="en-US" altLang="zh-TW" sz="2800" dirty="0" smtClean="0"/>
              <a:t>)</a:t>
            </a:r>
            <a:r>
              <a:rPr lang="zh-TW" altLang="en-US" sz="2800" dirty="0" smtClean="0"/>
              <a:t> </a:t>
            </a:r>
            <a:r>
              <a:rPr lang="en-US" altLang="zh-TW" sz="2800" dirty="0"/>
              <a:t>philosophy</a:t>
            </a:r>
            <a:endParaRPr lang="zh-TW" altLang="zh-TW" sz="28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82296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I-8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939672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667000" y="1283970"/>
            <a:ext cx="7851808" cy="2983230"/>
          </a:xfrm>
        </p:spPr>
        <p:txBody>
          <a:bodyPr/>
          <a:lstStyle/>
          <a:p>
            <a:r>
              <a:rPr lang="zh-TW" altLang="zh-TW" dirty="0"/>
              <a:t>做人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187700" y="3844173"/>
            <a:ext cx="5943600" cy="4526280"/>
          </a:xfrm>
        </p:spPr>
        <p:txBody>
          <a:bodyPr/>
          <a:lstStyle/>
          <a:p>
            <a:r>
              <a:rPr lang="en-US" altLang="zh-TW" dirty="0" err="1"/>
              <a:t>zuòrén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685800" y="5661226"/>
            <a:ext cx="7924800" cy="892175"/>
          </a:xfrm>
        </p:spPr>
        <p:txBody>
          <a:bodyPr/>
          <a:lstStyle/>
          <a:p>
            <a:r>
              <a:rPr lang="en-US" altLang="zh-TW" dirty="0" smtClean="0"/>
              <a:t>(</a:t>
            </a:r>
            <a:r>
              <a:rPr lang="en-US" altLang="zh-TW" dirty="0"/>
              <a:t>V</a:t>
            </a:r>
            <a:r>
              <a:rPr lang="en-US" altLang="zh-TW" dirty="0" smtClean="0"/>
              <a:t>) </a:t>
            </a:r>
            <a:r>
              <a:rPr lang="en-US" altLang="zh-TW" dirty="0"/>
              <a:t>to conduct oneself, to behave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8077200" y="930027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I-</a:t>
            </a:r>
            <a:r>
              <a:rPr lang="zh-TW" altLang="en-US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摘</a:t>
            </a:r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-1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5154690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81259" y="1371600"/>
            <a:ext cx="8461408" cy="2983230"/>
          </a:xfrm>
        </p:spPr>
        <p:txBody>
          <a:bodyPr/>
          <a:lstStyle/>
          <a:p>
            <a:r>
              <a:rPr lang="zh-TW" altLang="zh-TW" dirty="0"/>
              <a:t>讀者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/>
              <a:t>dúzhě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685800" y="5661226"/>
            <a:ext cx="7620000" cy="892175"/>
          </a:xfrm>
        </p:spPr>
        <p:txBody>
          <a:bodyPr/>
          <a:lstStyle/>
          <a:p>
            <a:r>
              <a:rPr lang="en-US" altLang="zh-TW" dirty="0" smtClean="0"/>
              <a:t>(</a:t>
            </a:r>
            <a:r>
              <a:rPr lang="en-US" altLang="zh-TW" dirty="0"/>
              <a:t>N</a:t>
            </a:r>
            <a:r>
              <a:rPr lang="en-US" altLang="zh-TW" dirty="0" smtClean="0"/>
              <a:t>)</a:t>
            </a:r>
            <a:r>
              <a:rPr lang="zh-TW" altLang="en-US" dirty="0" smtClean="0"/>
              <a:t> </a:t>
            </a:r>
            <a:r>
              <a:rPr lang="en-US" altLang="zh-TW" dirty="0"/>
              <a:t>reader (of books and newspapers)</a:t>
            </a:r>
            <a:endParaRPr lang="zh-TW" altLang="zh-TW" dirty="0"/>
          </a:p>
        </p:txBody>
      </p:sp>
      <p:sp>
        <p:nvSpPr>
          <p:cNvPr id="5" name="文字方塊 4"/>
          <p:cNvSpPr txBox="1"/>
          <p:nvPr/>
        </p:nvSpPr>
        <p:spPr>
          <a:xfrm>
            <a:off x="82296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I-9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0044230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619359" y="1447800"/>
            <a:ext cx="8385208" cy="2983230"/>
          </a:xfrm>
        </p:spPr>
        <p:txBody>
          <a:bodyPr/>
          <a:lstStyle/>
          <a:p>
            <a:r>
              <a:rPr lang="zh-TW" altLang="zh-TW" dirty="0"/>
              <a:t>踏出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327399" y="3962400"/>
            <a:ext cx="6019801" cy="4526280"/>
          </a:xfrm>
        </p:spPr>
        <p:txBody>
          <a:bodyPr/>
          <a:lstStyle/>
          <a:p>
            <a:r>
              <a:rPr lang="en-US" altLang="zh-TW" dirty="0" err="1"/>
              <a:t>tàchū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 smtClean="0"/>
              <a:t>(</a:t>
            </a:r>
            <a:r>
              <a:rPr lang="en-US" altLang="zh-TW" dirty="0"/>
              <a:t>V</a:t>
            </a:r>
            <a:r>
              <a:rPr lang="en-US" altLang="zh-TW" dirty="0" smtClean="0"/>
              <a:t>) </a:t>
            </a:r>
            <a:r>
              <a:rPr lang="en-US" altLang="zh-TW" dirty="0"/>
              <a:t>take a step forward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I-10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2217745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90800" y="1281043"/>
            <a:ext cx="8461408" cy="2983230"/>
          </a:xfrm>
        </p:spPr>
        <p:txBody>
          <a:bodyPr/>
          <a:lstStyle/>
          <a:p>
            <a:r>
              <a:rPr lang="zh-TW" altLang="zh-TW" dirty="0"/>
              <a:t>悅耳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971800" y="3733800"/>
            <a:ext cx="4876801" cy="4526280"/>
          </a:xfrm>
        </p:spPr>
        <p:txBody>
          <a:bodyPr/>
          <a:lstStyle/>
          <a:p>
            <a:r>
              <a:rPr lang="en-US" altLang="zh-TW" dirty="0" err="1"/>
              <a:t>yuè’ěr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685800" y="5661226"/>
            <a:ext cx="8077200" cy="892175"/>
          </a:xfrm>
        </p:spPr>
        <p:txBody>
          <a:bodyPr/>
          <a:lstStyle/>
          <a:p>
            <a:r>
              <a:rPr lang="en-US" altLang="zh-TW" dirty="0" smtClean="0"/>
              <a:t>(</a:t>
            </a:r>
            <a:r>
              <a:rPr lang="en-US" altLang="zh-TW" dirty="0" err="1"/>
              <a:t>Vst</a:t>
            </a:r>
            <a:r>
              <a:rPr lang="en-US" altLang="zh-TW" dirty="0" smtClean="0"/>
              <a:t>) </a:t>
            </a:r>
            <a:r>
              <a:rPr lang="en-US" altLang="zh-TW" dirty="0"/>
              <a:t>pleasant sounding, pleasant to the ears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I-11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2659937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熱忱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/>
              <a:t>rèchén</a:t>
            </a:r>
            <a:r>
              <a:rPr lang="en-US" altLang="zh-TW" dirty="0" smtClean="0"/>
              <a:t> 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622300" y="5486400"/>
            <a:ext cx="8153400" cy="892175"/>
          </a:xfrm>
        </p:spPr>
        <p:txBody>
          <a:bodyPr/>
          <a:lstStyle/>
          <a:p>
            <a:r>
              <a:rPr lang="en-US" altLang="zh-TW" dirty="0" smtClean="0"/>
              <a:t>(</a:t>
            </a:r>
            <a:r>
              <a:rPr lang="en-US" altLang="zh-TW" dirty="0"/>
              <a:t>N</a:t>
            </a:r>
            <a:r>
              <a:rPr lang="en-US" altLang="zh-TW" dirty="0" smtClean="0"/>
              <a:t>) </a:t>
            </a:r>
            <a:r>
              <a:rPr lang="en-US" altLang="zh-TW" dirty="0"/>
              <a:t>enthusiasm</a:t>
            </a:r>
            <a:endParaRPr lang="zh-TW" altLang="zh-TW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I-12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5698391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667000" y="1306443"/>
            <a:ext cx="7394608" cy="2983230"/>
          </a:xfrm>
        </p:spPr>
        <p:txBody>
          <a:bodyPr/>
          <a:lstStyle/>
          <a:p>
            <a:r>
              <a:rPr lang="zh-TW" altLang="zh-TW" dirty="0"/>
              <a:t>不妨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124200" y="3810000"/>
            <a:ext cx="4876801" cy="4526280"/>
          </a:xfrm>
        </p:spPr>
        <p:txBody>
          <a:bodyPr/>
          <a:lstStyle/>
          <a:p>
            <a:r>
              <a:rPr lang="en-US" altLang="zh-TW" dirty="0" err="1"/>
              <a:t>bùfáng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685800" y="5432424"/>
            <a:ext cx="7924800" cy="892175"/>
          </a:xfrm>
        </p:spPr>
        <p:txBody>
          <a:bodyPr/>
          <a:lstStyle/>
          <a:p>
            <a:r>
              <a:rPr lang="en-US" altLang="zh-TW" dirty="0" smtClean="0"/>
              <a:t>(</a:t>
            </a:r>
            <a:r>
              <a:rPr lang="en-US" altLang="zh-TW" dirty="0" err="1"/>
              <a:t>Adv</a:t>
            </a:r>
            <a:r>
              <a:rPr lang="en-US" altLang="zh-TW" dirty="0" smtClean="0"/>
              <a:t>) </a:t>
            </a:r>
            <a:r>
              <a:rPr lang="en-US" altLang="zh-TW" dirty="0"/>
              <a:t>might as well, there's no harm in</a:t>
            </a:r>
            <a:endParaRPr lang="zh-TW" altLang="zh-TW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I-13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6613949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好比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895600" y="3733800"/>
            <a:ext cx="4876801" cy="4526280"/>
          </a:xfrm>
        </p:spPr>
        <p:txBody>
          <a:bodyPr/>
          <a:lstStyle/>
          <a:p>
            <a:r>
              <a:rPr lang="en-US" altLang="zh-TW" dirty="0" err="1"/>
              <a:t>hǎobǐ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685800" y="5426651"/>
            <a:ext cx="8077200" cy="892175"/>
          </a:xfrm>
        </p:spPr>
        <p:txBody>
          <a:bodyPr/>
          <a:lstStyle/>
          <a:p>
            <a:r>
              <a:rPr lang="en-US" altLang="zh-TW" dirty="0" smtClean="0"/>
              <a:t>(</a:t>
            </a:r>
            <a:r>
              <a:rPr lang="en-US" altLang="zh-TW" dirty="0" err="1"/>
              <a:t>Vst</a:t>
            </a:r>
            <a:r>
              <a:rPr lang="en-US" altLang="zh-TW" dirty="0" smtClean="0"/>
              <a:t>) </a:t>
            </a:r>
            <a:r>
              <a:rPr lang="en-US" altLang="zh-TW" dirty="0"/>
              <a:t>for instance, like, such as</a:t>
            </a:r>
            <a:endParaRPr lang="zh-TW" altLang="zh-TW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I-14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5088037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告別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819400" y="3844173"/>
            <a:ext cx="4876801" cy="4526280"/>
          </a:xfrm>
        </p:spPr>
        <p:txBody>
          <a:bodyPr/>
          <a:lstStyle/>
          <a:p>
            <a:r>
              <a:rPr lang="en-US" altLang="zh-TW" dirty="0" err="1"/>
              <a:t>gàobié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 smtClean="0"/>
              <a:t>(</a:t>
            </a:r>
            <a:r>
              <a:rPr lang="en-US" altLang="zh-TW" dirty="0"/>
              <a:t>Vi</a:t>
            </a:r>
            <a:r>
              <a:rPr lang="en-US" altLang="zh-TW" dirty="0" smtClean="0"/>
              <a:t>) </a:t>
            </a:r>
            <a:r>
              <a:rPr lang="en-US" altLang="zh-TW" dirty="0"/>
              <a:t>say goodbye, bid farewell</a:t>
            </a:r>
            <a:endParaRPr lang="zh-TW" altLang="zh-TW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I-15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9205537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663792" y="1293743"/>
            <a:ext cx="6708808" cy="2983230"/>
          </a:xfrm>
        </p:spPr>
        <p:txBody>
          <a:bodyPr/>
          <a:lstStyle/>
          <a:p>
            <a:r>
              <a:rPr lang="zh-TW" altLang="zh-TW" dirty="0"/>
              <a:t>記住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/>
              <a:t>jìzhù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609600" y="5226685"/>
            <a:ext cx="7924800" cy="892175"/>
          </a:xfrm>
        </p:spPr>
        <p:txBody>
          <a:bodyPr/>
          <a:lstStyle/>
          <a:p>
            <a:r>
              <a:rPr lang="en-US" altLang="zh-TW" dirty="0" smtClean="0"/>
              <a:t>(</a:t>
            </a:r>
            <a:r>
              <a:rPr lang="en-US" altLang="zh-TW" dirty="0"/>
              <a:t>Id</a:t>
            </a:r>
            <a:r>
              <a:rPr lang="en-US" altLang="zh-TW" dirty="0" smtClean="0"/>
              <a:t>) </a:t>
            </a:r>
            <a:r>
              <a:rPr lang="en-US" altLang="zh-TW" dirty="0"/>
              <a:t>remember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I-16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6730351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743200" y="1036382"/>
            <a:ext cx="9223408" cy="2983230"/>
          </a:xfrm>
        </p:spPr>
        <p:txBody>
          <a:bodyPr/>
          <a:lstStyle/>
          <a:p>
            <a:r>
              <a:rPr lang="zh-TW" altLang="zh-TW" sz="14900" dirty="0"/>
              <a:t>對方</a:t>
            </a:r>
            <a:endParaRPr lang="zh-TW" altLang="en-US" sz="14900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048000" y="3398086"/>
            <a:ext cx="8318500" cy="4526280"/>
          </a:xfrm>
        </p:spPr>
        <p:txBody>
          <a:bodyPr/>
          <a:lstStyle/>
          <a:p>
            <a:r>
              <a:rPr lang="en-US" altLang="zh-TW" sz="6600" dirty="0" err="1"/>
              <a:t>duìfāng</a:t>
            </a:r>
            <a:r>
              <a:rPr lang="en-US" altLang="zh-TW" sz="6600" dirty="0" smtClean="0"/>
              <a:t> </a:t>
            </a:r>
            <a:endParaRPr lang="zh-TW" altLang="en-US" sz="6600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685800" y="5661226"/>
            <a:ext cx="8077200" cy="892175"/>
          </a:xfrm>
        </p:spPr>
        <p:txBody>
          <a:bodyPr/>
          <a:lstStyle/>
          <a:p>
            <a:r>
              <a:rPr lang="en-US" altLang="zh-TW" dirty="0" smtClean="0"/>
              <a:t>(</a:t>
            </a:r>
            <a:r>
              <a:rPr lang="en-US" altLang="zh-TW" dirty="0"/>
              <a:t>N</a:t>
            </a:r>
            <a:r>
              <a:rPr lang="en-US" altLang="zh-TW" dirty="0" smtClean="0"/>
              <a:t>) </a:t>
            </a:r>
            <a:r>
              <a:rPr lang="en-US" altLang="zh-TW" dirty="0"/>
              <a:t>the other party, the other person</a:t>
            </a:r>
            <a:endParaRPr lang="zh-TW" altLang="zh-TW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I-17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926010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宴會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971800" y="3733800"/>
            <a:ext cx="4876801" cy="4526280"/>
          </a:xfrm>
        </p:spPr>
        <p:txBody>
          <a:bodyPr/>
          <a:lstStyle/>
          <a:p>
            <a:r>
              <a:rPr lang="en-US" altLang="zh-TW" dirty="0" err="1"/>
              <a:t>yànhuì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685800" y="5661226"/>
            <a:ext cx="8001000" cy="892175"/>
          </a:xfrm>
        </p:spPr>
        <p:txBody>
          <a:bodyPr/>
          <a:lstStyle/>
          <a:p>
            <a:r>
              <a:rPr lang="en-US" altLang="zh-TW" dirty="0" smtClean="0"/>
              <a:t>(</a:t>
            </a:r>
            <a:r>
              <a:rPr lang="en-US" altLang="zh-TW" dirty="0"/>
              <a:t>N</a:t>
            </a:r>
            <a:r>
              <a:rPr lang="en-US" altLang="zh-TW" dirty="0" smtClean="0"/>
              <a:t>) </a:t>
            </a:r>
            <a:r>
              <a:rPr lang="en-US" altLang="zh-TW" dirty="0"/>
              <a:t>banquet, feast</a:t>
            </a:r>
            <a:endParaRPr lang="zh-TW" altLang="zh-TW" dirty="0"/>
          </a:p>
          <a:p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I-18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104359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93696" y="1517263"/>
            <a:ext cx="8461408" cy="2983230"/>
          </a:xfrm>
        </p:spPr>
        <p:txBody>
          <a:bodyPr/>
          <a:lstStyle/>
          <a:p>
            <a:pPr algn="ctr"/>
            <a:r>
              <a:rPr lang="zh-TW" altLang="zh-TW" sz="14900" dirty="0"/>
              <a:t>心法</a:t>
            </a:r>
            <a:endParaRPr lang="zh-TW" altLang="en-US" sz="14900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352800" y="3855720"/>
            <a:ext cx="4876801" cy="4526280"/>
          </a:xfrm>
        </p:spPr>
        <p:txBody>
          <a:bodyPr/>
          <a:lstStyle/>
          <a:p>
            <a:r>
              <a:rPr lang="en-US" altLang="zh-TW" dirty="0" err="1"/>
              <a:t>xīnfǎ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685800" y="5226685"/>
            <a:ext cx="8077200" cy="892175"/>
          </a:xfrm>
        </p:spPr>
        <p:txBody>
          <a:bodyPr/>
          <a:lstStyle/>
          <a:p>
            <a:r>
              <a:rPr lang="en-US" altLang="zh-TW" dirty="0" smtClean="0"/>
              <a:t>(</a:t>
            </a:r>
            <a:r>
              <a:rPr lang="en-US" altLang="zh-TW" dirty="0"/>
              <a:t>N</a:t>
            </a:r>
            <a:r>
              <a:rPr lang="en-US" altLang="zh-TW" dirty="0" smtClean="0"/>
              <a:t>) </a:t>
            </a:r>
            <a:r>
              <a:rPr lang="en-US" altLang="zh-TW" dirty="0"/>
              <a:t>mental cultivation methods</a:t>
            </a:r>
            <a:endParaRPr lang="zh-TW" altLang="zh-TW" dirty="0"/>
          </a:p>
          <a:p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8077200" y="930027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I-</a:t>
            </a:r>
            <a:r>
              <a:rPr lang="zh-TW" altLang="en-US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摘</a:t>
            </a:r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-2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6537800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3900" y="1676183"/>
            <a:ext cx="8610600" cy="2983230"/>
          </a:xfrm>
        </p:spPr>
        <p:txBody>
          <a:bodyPr/>
          <a:lstStyle/>
          <a:p>
            <a:r>
              <a:rPr lang="zh-TW" altLang="zh-TW" sz="12300" dirty="0"/>
              <a:t>自顧自</a:t>
            </a:r>
            <a:r>
              <a:rPr lang="en-US" altLang="zh-TW" sz="12300" dirty="0"/>
              <a:t>(</a:t>
            </a:r>
            <a:r>
              <a:rPr lang="zh-TW" altLang="zh-TW" sz="12300" dirty="0"/>
              <a:t>地</a:t>
            </a:r>
            <a:r>
              <a:rPr lang="en-US" altLang="zh-TW" sz="12300" dirty="0"/>
              <a:t>)</a:t>
            </a:r>
            <a:endParaRPr lang="zh-TW" altLang="en-US" sz="12300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743200" y="3657600"/>
            <a:ext cx="4876801" cy="4526280"/>
          </a:xfrm>
        </p:spPr>
        <p:txBody>
          <a:bodyPr/>
          <a:lstStyle/>
          <a:p>
            <a:r>
              <a:rPr lang="en-US" altLang="zh-TW" dirty="0" err="1"/>
              <a:t>zìgùzì</a:t>
            </a:r>
            <a:r>
              <a:rPr lang="en-US" altLang="zh-TW" dirty="0"/>
              <a:t>(de)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723900" y="5474652"/>
            <a:ext cx="8229600" cy="892175"/>
          </a:xfrm>
        </p:spPr>
        <p:txBody>
          <a:bodyPr/>
          <a:lstStyle/>
          <a:p>
            <a:r>
              <a:rPr lang="en-US" altLang="zh-TW" dirty="0" smtClean="0"/>
              <a:t>(</a:t>
            </a:r>
            <a:r>
              <a:rPr lang="en-US" altLang="zh-TW" dirty="0" err="1"/>
              <a:t>Adv</a:t>
            </a:r>
            <a:r>
              <a:rPr lang="en-US" altLang="zh-TW" dirty="0" smtClean="0"/>
              <a:t>) </a:t>
            </a:r>
            <a:r>
              <a:rPr lang="en-US" altLang="zh-TW" dirty="0"/>
              <a:t>only thinking about yourself, without taking others into consideration</a:t>
            </a:r>
            <a:endParaRPr lang="zh-TW" altLang="zh-TW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I-19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4830235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00200" y="1524000"/>
            <a:ext cx="6708808" cy="2983230"/>
          </a:xfrm>
        </p:spPr>
        <p:txBody>
          <a:bodyPr/>
          <a:lstStyle/>
          <a:p>
            <a:pPr algn="ctr"/>
            <a:r>
              <a:rPr lang="zh-TW" altLang="zh-TW" dirty="0"/>
              <a:t>講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964003" y="3657600"/>
            <a:ext cx="4876801" cy="4526280"/>
          </a:xfrm>
        </p:spPr>
        <p:txBody>
          <a:bodyPr/>
          <a:lstStyle/>
          <a:p>
            <a:r>
              <a:rPr lang="en-US" altLang="zh-TW" dirty="0" err="1"/>
              <a:t>jiǎng</a:t>
            </a:r>
            <a:r>
              <a:rPr lang="en-US" altLang="zh-TW" dirty="0" smtClean="0"/>
              <a:t> 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 smtClean="0"/>
              <a:t>(</a:t>
            </a:r>
            <a:r>
              <a:rPr lang="en-US" altLang="zh-TW" dirty="0"/>
              <a:t>V</a:t>
            </a:r>
            <a:r>
              <a:rPr lang="en-US" altLang="zh-TW" dirty="0" smtClean="0"/>
              <a:t>) </a:t>
            </a:r>
            <a:r>
              <a:rPr lang="en-US" altLang="zh-TW" dirty="0"/>
              <a:t>to talk, to say, to speak</a:t>
            </a:r>
            <a:endParaRPr lang="zh-TW" altLang="zh-TW" dirty="0"/>
          </a:p>
          <a:p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I-20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865821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69892" y="1268343"/>
            <a:ext cx="8080408" cy="2983230"/>
          </a:xfrm>
        </p:spPr>
        <p:txBody>
          <a:bodyPr/>
          <a:lstStyle/>
          <a:p>
            <a:pPr algn="ctr"/>
            <a:r>
              <a:rPr lang="zh-TW" altLang="zh-TW" dirty="0"/>
              <a:t>整整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311400" y="3733800"/>
            <a:ext cx="6477000" cy="4526280"/>
          </a:xfrm>
        </p:spPr>
        <p:txBody>
          <a:bodyPr/>
          <a:lstStyle/>
          <a:p>
            <a:r>
              <a:rPr lang="en-US" altLang="zh-TW" dirty="0" err="1"/>
              <a:t>zhěngzhěng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685800" y="5661226"/>
            <a:ext cx="7848600" cy="892175"/>
          </a:xfrm>
        </p:spPr>
        <p:txBody>
          <a:bodyPr/>
          <a:lstStyle/>
          <a:p>
            <a:r>
              <a:rPr lang="en-US" altLang="zh-TW" dirty="0" smtClean="0"/>
              <a:t>(</a:t>
            </a:r>
            <a:r>
              <a:rPr lang="en-US" altLang="zh-TW" dirty="0" err="1"/>
              <a:t>Adv</a:t>
            </a:r>
            <a:r>
              <a:rPr lang="en-US" altLang="zh-TW" dirty="0" smtClean="0"/>
              <a:t>)</a:t>
            </a:r>
            <a:r>
              <a:rPr lang="zh-TW" altLang="en-US" dirty="0" smtClean="0"/>
              <a:t> </a:t>
            </a:r>
            <a:r>
              <a:rPr lang="en-US" altLang="zh-TW" dirty="0"/>
              <a:t>fully</a:t>
            </a:r>
            <a:endParaRPr lang="zh-TW" altLang="zh-TW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I-21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7199636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插嘴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971800" y="3657600"/>
            <a:ext cx="4876801" cy="4526280"/>
          </a:xfrm>
        </p:spPr>
        <p:txBody>
          <a:bodyPr/>
          <a:lstStyle/>
          <a:p>
            <a:r>
              <a:rPr lang="en-US" altLang="zh-TW" dirty="0" err="1"/>
              <a:t>chāzuǐ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685800" y="5661226"/>
            <a:ext cx="7467600" cy="892175"/>
          </a:xfrm>
        </p:spPr>
        <p:txBody>
          <a:bodyPr/>
          <a:lstStyle/>
          <a:p>
            <a:r>
              <a:rPr lang="en-US" altLang="zh-TW" dirty="0" smtClean="0"/>
              <a:t>(</a:t>
            </a:r>
            <a:r>
              <a:rPr lang="en-US" altLang="zh-TW" dirty="0"/>
              <a:t>V-</a:t>
            </a:r>
            <a:r>
              <a:rPr lang="en-US" altLang="zh-TW" dirty="0" err="1"/>
              <a:t>sep</a:t>
            </a:r>
            <a:r>
              <a:rPr lang="en-US" altLang="zh-TW" dirty="0" smtClean="0"/>
              <a:t>)</a:t>
            </a:r>
            <a:r>
              <a:rPr lang="zh-TW" altLang="en-US" dirty="0" smtClean="0"/>
              <a:t> </a:t>
            </a:r>
            <a:r>
              <a:rPr lang="en-US" altLang="zh-TW" dirty="0"/>
              <a:t>to interrupt, get a word in edgewise</a:t>
            </a:r>
            <a:endParaRPr lang="zh-TW" altLang="zh-TW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I-22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59933828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餘地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/>
              <a:t>yúdì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685800" y="5661226"/>
            <a:ext cx="7543800" cy="892175"/>
          </a:xfrm>
        </p:spPr>
        <p:txBody>
          <a:bodyPr/>
          <a:lstStyle/>
          <a:p>
            <a:r>
              <a:rPr lang="en-US" altLang="zh-TW" dirty="0" smtClean="0"/>
              <a:t>(</a:t>
            </a:r>
            <a:r>
              <a:rPr lang="en-US" altLang="zh-TW" dirty="0"/>
              <a:t>N</a:t>
            </a:r>
            <a:r>
              <a:rPr lang="en-US" altLang="zh-TW" dirty="0" smtClean="0"/>
              <a:t>) </a:t>
            </a:r>
            <a:r>
              <a:rPr lang="en-US" altLang="zh-TW" dirty="0"/>
              <a:t>room for, opportunity to</a:t>
            </a:r>
            <a:endParaRPr lang="zh-TW" altLang="zh-TW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I-23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14508822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04800" y="1283970"/>
            <a:ext cx="8842408" cy="2983230"/>
          </a:xfrm>
        </p:spPr>
        <p:txBody>
          <a:bodyPr/>
          <a:lstStyle/>
          <a:p>
            <a:r>
              <a:rPr lang="zh-TW" altLang="zh-TW" dirty="0"/>
              <a:t>以致（於）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/>
              <a:t>yǐzhì</a:t>
            </a:r>
            <a:r>
              <a:rPr lang="en-US" altLang="zh-TW" dirty="0"/>
              <a:t> (</a:t>
            </a:r>
            <a:r>
              <a:rPr lang="en-US" altLang="zh-TW" dirty="0" err="1"/>
              <a:t>yú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685800" y="5661226"/>
            <a:ext cx="7543800" cy="892175"/>
          </a:xfrm>
        </p:spPr>
        <p:txBody>
          <a:bodyPr/>
          <a:lstStyle/>
          <a:p>
            <a:r>
              <a:rPr lang="en-US" altLang="zh-TW" dirty="0" smtClean="0"/>
              <a:t>(</a:t>
            </a:r>
            <a:r>
              <a:rPr lang="en-US" altLang="zh-TW" dirty="0" err="1"/>
              <a:t>Conj</a:t>
            </a:r>
            <a:r>
              <a:rPr lang="en-US" altLang="zh-TW" dirty="0" smtClean="0"/>
              <a:t>) </a:t>
            </a:r>
            <a:r>
              <a:rPr lang="en-US" altLang="zh-TW" dirty="0"/>
              <a:t>so that, as a result</a:t>
            </a:r>
            <a:endParaRPr lang="zh-TW" altLang="zh-TW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I-24</a:t>
            </a:r>
            <a:endParaRPr lang="zh-TW" altLang="en-US" sz="2000" dirty="0" smtClean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13696760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93796" y="1524000"/>
            <a:ext cx="6708808" cy="2983230"/>
          </a:xfrm>
        </p:spPr>
        <p:txBody>
          <a:bodyPr/>
          <a:lstStyle/>
          <a:p>
            <a:pPr algn="ctr"/>
            <a:r>
              <a:rPr lang="zh-TW" altLang="zh-TW" dirty="0"/>
              <a:t>同桌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209800" y="3844173"/>
            <a:ext cx="4876801" cy="4526280"/>
          </a:xfrm>
        </p:spPr>
        <p:txBody>
          <a:bodyPr/>
          <a:lstStyle/>
          <a:p>
            <a:pPr algn="ctr"/>
            <a:r>
              <a:rPr lang="en-US" altLang="zh-TW" dirty="0" err="1"/>
              <a:t>tóngzhuō</a:t>
            </a:r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685800" y="5661226"/>
            <a:ext cx="7543800" cy="892175"/>
          </a:xfrm>
        </p:spPr>
        <p:txBody>
          <a:bodyPr/>
          <a:lstStyle/>
          <a:p>
            <a:r>
              <a:rPr lang="en-US" altLang="zh-TW" dirty="0" smtClean="0"/>
              <a:t>(</a:t>
            </a:r>
            <a:r>
              <a:rPr lang="en-US" altLang="zh-TW" dirty="0"/>
              <a:t>Vi</a:t>
            </a:r>
            <a:r>
              <a:rPr lang="en-US" altLang="zh-TW" dirty="0" smtClean="0"/>
              <a:t>) </a:t>
            </a:r>
            <a:r>
              <a:rPr lang="en-US" altLang="zh-TW" dirty="0"/>
              <a:t>to sit at the same table</a:t>
            </a:r>
            <a:endParaRPr lang="zh-TW" altLang="zh-TW" dirty="0"/>
          </a:p>
          <a:p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I-25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78285931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435192" y="1268343"/>
            <a:ext cx="6708808" cy="2983230"/>
          </a:xfrm>
        </p:spPr>
        <p:txBody>
          <a:bodyPr/>
          <a:lstStyle/>
          <a:p>
            <a:r>
              <a:rPr lang="zh-TW" altLang="zh-TW" dirty="0"/>
              <a:t>罰站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/>
              <a:t>fázhàn</a:t>
            </a:r>
            <a:r>
              <a:rPr lang="en-US" altLang="zh-TW" dirty="0" smtClean="0"/>
              <a:t> 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685800" y="5661226"/>
            <a:ext cx="7543800" cy="892175"/>
          </a:xfrm>
        </p:spPr>
        <p:txBody>
          <a:bodyPr/>
          <a:lstStyle/>
          <a:p>
            <a:r>
              <a:rPr lang="en-US" altLang="zh-TW" dirty="0" smtClean="0"/>
              <a:t>(</a:t>
            </a:r>
            <a:r>
              <a:rPr lang="en-US" altLang="zh-TW" dirty="0"/>
              <a:t>Vi</a:t>
            </a:r>
            <a:r>
              <a:rPr lang="en-US" altLang="zh-TW" dirty="0" smtClean="0"/>
              <a:t>) </a:t>
            </a:r>
            <a:r>
              <a:rPr lang="en-US" altLang="zh-TW" dirty="0"/>
              <a:t>to be punished by being made to stand</a:t>
            </a:r>
            <a:endParaRPr lang="zh-TW" altLang="zh-TW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I-26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48562378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447891" y="1596886"/>
            <a:ext cx="6708808" cy="2983230"/>
          </a:xfrm>
        </p:spPr>
        <p:txBody>
          <a:bodyPr/>
          <a:lstStyle/>
          <a:p>
            <a:r>
              <a:rPr lang="zh-TW" altLang="zh-TW" dirty="0"/>
              <a:t>聽教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/>
              <a:t>tīngjiào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685800" y="5661226"/>
            <a:ext cx="7543800" cy="892175"/>
          </a:xfrm>
        </p:spPr>
        <p:txBody>
          <a:bodyPr/>
          <a:lstStyle/>
          <a:p>
            <a:r>
              <a:rPr lang="en-US" altLang="zh-TW" dirty="0" smtClean="0"/>
              <a:t>(</a:t>
            </a:r>
            <a:r>
              <a:rPr lang="en-US" altLang="zh-TW" dirty="0"/>
              <a:t>Vi</a:t>
            </a:r>
            <a:r>
              <a:rPr lang="en-US" altLang="zh-TW" dirty="0" smtClean="0"/>
              <a:t>) </a:t>
            </a:r>
            <a:r>
              <a:rPr lang="en-US" altLang="zh-TW" dirty="0"/>
              <a:t>to listen (somebody's "preaching", advice, etc.), be read the riot act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I-27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77009909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281043"/>
            <a:ext cx="7772400" cy="2983230"/>
          </a:xfrm>
        </p:spPr>
        <p:txBody>
          <a:bodyPr/>
          <a:lstStyle/>
          <a:p>
            <a:pPr algn="ctr"/>
            <a:r>
              <a:rPr lang="zh-TW" altLang="zh-TW" dirty="0"/>
              <a:t>似地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90600" y="3581400"/>
            <a:ext cx="7162800" cy="4526280"/>
          </a:xfrm>
        </p:spPr>
        <p:txBody>
          <a:bodyPr/>
          <a:lstStyle/>
          <a:p>
            <a:pPr algn="ctr"/>
            <a:r>
              <a:rPr lang="en-US" altLang="zh-TW" dirty="0" err="1"/>
              <a:t>sìde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685800" y="5661226"/>
            <a:ext cx="7543800" cy="892175"/>
          </a:xfrm>
        </p:spPr>
        <p:txBody>
          <a:bodyPr/>
          <a:lstStyle/>
          <a:p>
            <a:r>
              <a:rPr lang="en-US" altLang="zh-TW" dirty="0" smtClean="0"/>
              <a:t>(</a:t>
            </a:r>
            <a:r>
              <a:rPr lang="en-US" altLang="zh-TW" dirty="0" err="1"/>
              <a:t>Ptc</a:t>
            </a:r>
            <a:r>
              <a:rPr lang="en-US" altLang="zh-TW" dirty="0" smtClean="0"/>
              <a:t>) </a:t>
            </a:r>
            <a:r>
              <a:rPr lang="en-US" altLang="zh-TW" dirty="0"/>
              <a:t>as if, like</a:t>
            </a:r>
            <a:endParaRPr lang="zh-TW" altLang="zh-TW" dirty="0"/>
          </a:p>
          <a:p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I-28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812535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談論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/>
              <a:t>tánlùn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 smtClean="0"/>
              <a:t>(</a:t>
            </a:r>
            <a:r>
              <a:rPr lang="en-US" altLang="zh-TW" dirty="0"/>
              <a:t>V</a:t>
            </a:r>
            <a:r>
              <a:rPr lang="en-US" altLang="zh-TW" dirty="0" smtClean="0"/>
              <a:t>)</a:t>
            </a:r>
            <a:r>
              <a:rPr lang="zh-TW" altLang="en-US" dirty="0" smtClean="0"/>
              <a:t> </a:t>
            </a:r>
            <a:r>
              <a:rPr lang="en-US" altLang="zh-TW" dirty="0"/>
              <a:t>to discuss, to talk about</a:t>
            </a:r>
            <a:endParaRPr lang="zh-TW" altLang="zh-TW" dirty="0"/>
          </a:p>
        </p:txBody>
      </p:sp>
      <p:sp>
        <p:nvSpPr>
          <p:cNvPr id="6" name="文字方塊 5"/>
          <p:cNvSpPr txBox="1"/>
          <p:nvPr/>
        </p:nvSpPr>
        <p:spPr>
          <a:xfrm>
            <a:off x="8077200" y="930027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I-</a:t>
            </a:r>
            <a:r>
              <a:rPr lang="zh-TW" altLang="en-US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摘</a:t>
            </a:r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-3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57909793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凝滯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667000" y="3657600"/>
            <a:ext cx="4876801" cy="4526280"/>
          </a:xfrm>
        </p:spPr>
        <p:txBody>
          <a:bodyPr/>
          <a:lstStyle/>
          <a:p>
            <a:r>
              <a:rPr lang="en-US" altLang="zh-TW" dirty="0" err="1"/>
              <a:t>níngzhì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685800" y="5661226"/>
            <a:ext cx="7543800" cy="892175"/>
          </a:xfrm>
        </p:spPr>
        <p:txBody>
          <a:bodyPr/>
          <a:lstStyle/>
          <a:p>
            <a:r>
              <a:rPr lang="en-US" altLang="zh-TW" dirty="0" smtClean="0"/>
              <a:t>(</a:t>
            </a:r>
            <a:r>
              <a:rPr lang="en-US" altLang="zh-TW" dirty="0"/>
              <a:t>Vs</a:t>
            </a:r>
            <a:r>
              <a:rPr lang="en-US" altLang="zh-TW" dirty="0" smtClean="0"/>
              <a:t>) </a:t>
            </a:r>
            <a:r>
              <a:rPr lang="en-US" altLang="zh-TW" dirty="0"/>
              <a:t>stagnated</a:t>
            </a:r>
            <a:endParaRPr lang="zh-TW" altLang="zh-TW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I-29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82085454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93696" y="1447800"/>
            <a:ext cx="8461408" cy="2983230"/>
          </a:xfrm>
        </p:spPr>
        <p:txBody>
          <a:bodyPr/>
          <a:lstStyle/>
          <a:p>
            <a:pPr algn="ctr"/>
            <a:r>
              <a:rPr lang="zh-TW" altLang="zh-TW" dirty="0"/>
              <a:t>一吐為快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219200" y="3657600"/>
            <a:ext cx="7010400" cy="4526280"/>
          </a:xfrm>
        </p:spPr>
        <p:txBody>
          <a:bodyPr/>
          <a:lstStyle/>
          <a:p>
            <a:pPr algn="ctr"/>
            <a:r>
              <a:rPr lang="en-US" altLang="zh-TW" dirty="0" err="1"/>
              <a:t>yìtǔ</a:t>
            </a:r>
            <a:r>
              <a:rPr lang="en-US" altLang="zh-TW" dirty="0"/>
              <a:t> </a:t>
            </a:r>
            <a:r>
              <a:rPr lang="en-US" altLang="zh-TW" dirty="0" err="1"/>
              <a:t>wéikuài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685800" y="5181600"/>
            <a:ext cx="7543800" cy="892175"/>
          </a:xfrm>
        </p:spPr>
        <p:txBody>
          <a:bodyPr/>
          <a:lstStyle/>
          <a:p>
            <a:r>
              <a:rPr lang="en-US" altLang="zh-TW" dirty="0" smtClean="0"/>
              <a:t>(</a:t>
            </a:r>
            <a:r>
              <a:rPr lang="en-US" altLang="zh-TW" dirty="0"/>
              <a:t>Id</a:t>
            </a:r>
            <a:r>
              <a:rPr lang="en-US" altLang="zh-TW" dirty="0" smtClean="0"/>
              <a:t>) </a:t>
            </a:r>
            <a:r>
              <a:rPr lang="en-US" altLang="zh-TW" dirty="0"/>
              <a:t>spit it out, get something off your chest, here: speak without hesitation, speak your fill</a:t>
            </a:r>
            <a:endParaRPr lang="zh-TW" altLang="zh-TW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I-30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89153838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20792" y="1371600"/>
            <a:ext cx="6708808" cy="2983230"/>
          </a:xfrm>
        </p:spPr>
        <p:txBody>
          <a:bodyPr/>
          <a:lstStyle/>
          <a:p>
            <a:pPr algn="ctr"/>
            <a:r>
              <a:rPr lang="zh-TW" altLang="zh-TW" dirty="0"/>
              <a:t>提問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514600" y="3844173"/>
            <a:ext cx="4876801" cy="4526280"/>
          </a:xfrm>
        </p:spPr>
        <p:txBody>
          <a:bodyPr/>
          <a:lstStyle/>
          <a:p>
            <a:pPr algn="ctr"/>
            <a:r>
              <a:rPr lang="en-US" altLang="zh-TW" dirty="0" err="1"/>
              <a:t>tíwèn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685800" y="5661226"/>
            <a:ext cx="7543800" cy="892175"/>
          </a:xfrm>
        </p:spPr>
        <p:txBody>
          <a:bodyPr/>
          <a:lstStyle/>
          <a:p>
            <a:r>
              <a:rPr lang="en-US" altLang="zh-TW" dirty="0" smtClean="0"/>
              <a:t>(</a:t>
            </a:r>
            <a:r>
              <a:rPr lang="en-US" altLang="zh-TW" dirty="0"/>
              <a:t>Vi</a:t>
            </a:r>
            <a:r>
              <a:rPr lang="en-US" altLang="zh-TW" dirty="0" smtClean="0"/>
              <a:t>) </a:t>
            </a:r>
            <a:r>
              <a:rPr lang="en-US" altLang="zh-TW" dirty="0"/>
              <a:t>to ask a question</a:t>
            </a:r>
            <a:endParaRPr lang="zh-TW" altLang="zh-TW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I-31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81486898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1283970"/>
            <a:ext cx="8461408" cy="2983230"/>
          </a:xfrm>
        </p:spPr>
        <p:txBody>
          <a:bodyPr/>
          <a:lstStyle/>
          <a:p>
            <a:pPr algn="ctr"/>
            <a:r>
              <a:rPr lang="zh-TW" altLang="zh-TW" dirty="0"/>
              <a:t>黑幼龍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527299" y="3657600"/>
            <a:ext cx="6172201" cy="4526280"/>
          </a:xfrm>
        </p:spPr>
        <p:txBody>
          <a:bodyPr/>
          <a:lstStyle/>
          <a:p>
            <a:r>
              <a:rPr lang="en-US" altLang="zh-TW" dirty="0" err="1"/>
              <a:t>Hēi</a:t>
            </a:r>
            <a:r>
              <a:rPr lang="en-US" altLang="zh-TW" dirty="0"/>
              <a:t> </a:t>
            </a:r>
            <a:r>
              <a:rPr lang="en-US" altLang="zh-TW" dirty="0" err="1"/>
              <a:t>Yòulóng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1130300" y="5181600"/>
            <a:ext cx="6934200" cy="892175"/>
          </a:xfrm>
        </p:spPr>
        <p:txBody>
          <a:bodyPr/>
          <a:lstStyle/>
          <a:p>
            <a:r>
              <a:rPr lang="en-US" altLang="zh-TW" sz="2400" dirty="0"/>
              <a:t>John </a:t>
            </a:r>
            <a:r>
              <a:rPr lang="en-US" altLang="zh-TW" sz="2400" dirty="0" err="1"/>
              <a:t>Hei</a:t>
            </a:r>
            <a:r>
              <a:rPr lang="en-US" altLang="zh-TW" sz="2400" dirty="0"/>
              <a:t> (the Greater China Group Leader of Carnegie training, who introduced Carnegie training to Taiwan in 1987, 1940-)</a:t>
            </a:r>
            <a:endParaRPr lang="zh-TW" altLang="zh-TW" sz="24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8077200" y="930027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I-</a:t>
            </a:r>
            <a:r>
              <a:rPr lang="zh-TW" altLang="en-US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專</a:t>
            </a:r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-1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64720872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01236" y="1227921"/>
            <a:ext cx="8309008" cy="2983230"/>
          </a:xfrm>
        </p:spPr>
        <p:txBody>
          <a:bodyPr/>
          <a:lstStyle/>
          <a:p>
            <a:pPr algn="ctr"/>
            <a:r>
              <a:rPr lang="zh-TW" altLang="zh-TW" sz="14900" dirty="0"/>
              <a:t>卡內基</a:t>
            </a:r>
            <a:endParaRPr lang="zh-TW" altLang="en-US" sz="14900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53280" y="3516947"/>
            <a:ext cx="7604920" cy="4526280"/>
          </a:xfrm>
        </p:spPr>
        <p:txBody>
          <a:bodyPr/>
          <a:lstStyle/>
          <a:p>
            <a:pPr algn="ctr"/>
            <a:r>
              <a:rPr lang="en-US" altLang="zh-TW" sz="6000" dirty="0" err="1"/>
              <a:t>Kǎnèijī</a:t>
            </a:r>
            <a:endParaRPr lang="zh-TW" altLang="en-US" sz="6000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685800" y="4875212"/>
            <a:ext cx="7772400" cy="892175"/>
          </a:xfrm>
        </p:spPr>
        <p:txBody>
          <a:bodyPr/>
          <a:lstStyle/>
          <a:p>
            <a:r>
              <a:rPr lang="en-US" altLang="zh-TW" sz="2400" dirty="0"/>
              <a:t>Dale Carnegie (an American writer and lecturer and the developer of famous courses in self-improvement, salesmanship, corporate training, public speaking, and interpersonal skills, 1888-1955)</a:t>
            </a:r>
            <a:endParaRPr lang="zh-TW" altLang="en-US" sz="24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8077200" y="902196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I-</a:t>
            </a:r>
            <a:r>
              <a:rPr lang="zh-TW" altLang="en-US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專</a:t>
            </a:r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-2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90829297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43000" y="1281043"/>
            <a:ext cx="6708808" cy="2983230"/>
          </a:xfrm>
        </p:spPr>
        <p:txBody>
          <a:bodyPr/>
          <a:lstStyle/>
          <a:p>
            <a:pPr algn="ctr"/>
            <a:r>
              <a:rPr lang="zh-TW" altLang="zh-TW" dirty="0"/>
              <a:t>心坎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238499" y="3657600"/>
            <a:ext cx="4876801" cy="4526280"/>
          </a:xfrm>
        </p:spPr>
        <p:txBody>
          <a:bodyPr/>
          <a:lstStyle/>
          <a:p>
            <a:r>
              <a:rPr lang="en-US" altLang="zh-TW" dirty="0" err="1"/>
              <a:t>xīnkǎn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685800" y="5474652"/>
            <a:ext cx="7467600" cy="892175"/>
          </a:xfrm>
        </p:spPr>
        <p:txBody>
          <a:bodyPr/>
          <a:lstStyle/>
          <a:p>
            <a:r>
              <a:rPr lang="en-US" altLang="zh-TW" dirty="0" smtClean="0"/>
              <a:t>(</a:t>
            </a:r>
            <a:r>
              <a:rPr lang="en-US" altLang="zh-TW" dirty="0"/>
              <a:t>N</a:t>
            </a:r>
            <a:r>
              <a:rPr lang="en-US" altLang="zh-TW" dirty="0" smtClean="0"/>
              <a:t>) </a:t>
            </a:r>
            <a:r>
              <a:rPr lang="en-US" altLang="zh-TW" dirty="0"/>
              <a:t>from the bottom of one's heart, one's heart of hearts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II-1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21010945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828800" y="1123717"/>
            <a:ext cx="9753600" cy="2983230"/>
          </a:xfrm>
        </p:spPr>
        <p:txBody>
          <a:bodyPr/>
          <a:lstStyle/>
          <a:p>
            <a:r>
              <a:rPr lang="zh-TW" altLang="zh-TW" sz="14900" dirty="0"/>
              <a:t>本質</a:t>
            </a:r>
            <a:endParaRPr lang="zh-TW" altLang="en-US" sz="14900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819400" y="3581400"/>
            <a:ext cx="5943600" cy="4526280"/>
          </a:xfrm>
        </p:spPr>
        <p:txBody>
          <a:bodyPr/>
          <a:lstStyle/>
          <a:p>
            <a:r>
              <a:rPr lang="en-US" altLang="zh-TW" dirty="0" err="1"/>
              <a:t>běnzhí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 smtClean="0"/>
              <a:t>(</a:t>
            </a:r>
            <a:r>
              <a:rPr lang="en-US" altLang="zh-TW" dirty="0"/>
              <a:t>N</a:t>
            </a:r>
            <a:r>
              <a:rPr lang="en-US" altLang="zh-TW" dirty="0" smtClean="0"/>
              <a:t>) </a:t>
            </a:r>
            <a:r>
              <a:rPr lang="en-US" altLang="zh-TW" dirty="0"/>
              <a:t>nature, real self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II-2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14837934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1283970"/>
            <a:ext cx="8461408" cy="2983230"/>
          </a:xfrm>
        </p:spPr>
        <p:txBody>
          <a:bodyPr/>
          <a:lstStyle/>
          <a:p>
            <a:pPr algn="ctr"/>
            <a:r>
              <a:rPr lang="zh-TW" altLang="zh-TW" dirty="0"/>
              <a:t>驅策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524000" y="3844173"/>
            <a:ext cx="6629400" cy="4526280"/>
          </a:xfrm>
        </p:spPr>
        <p:txBody>
          <a:bodyPr/>
          <a:lstStyle/>
          <a:p>
            <a:pPr algn="ctr"/>
            <a:r>
              <a:rPr lang="en-US" altLang="zh-TW" dirty="0" err="1"/>
              <a:t>qūcè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561474" y="5426651"/>
            <a:ext cx="7620000" cy="892175"/>
          </a:xfrm>
        </p:spPr>
        <p:txBody>
          <a:bodyPr/>
          <a:lstStyle/>
          <a:p>
            <a:r>
              <a:rPr lang="en-US" altLang="zh-TW" dirty="0" smtClean="0"/>
              <a:t>(</a:t>
            </a:r>
            <a:r>
              <a:rPr lang="en-US" altLang="zh-TW" dirty="0"/>
              <a:t>V</a:t>
            </a:r>
            <a:r>
              <a:rPr lang="en-US" altLang="zh-TW" dirty="0" smtClean="0"/>
              <a:t>)</a:t>
            </a:r>
            <a:r>
              <a:rPr lang="zh-TW" altLang="en-US" dirty="0" smtClean="0"/>
              <a:t> </a:t>
            </a:r>
            <a:r>
              <a:rPr lang="en-US" altLang="zh-TW" dirty="0"/>
              <a:t>to drive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II-3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72278296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079592" y="1281043"/>
            <a:ext cx="6708808" cy="2983230"/>
          </a:xfrm>
        </p:spPr>
        <p:txBody>
          <a:bodyPr/>
          <a:lstStyle/>
          <a:p>
            <a:r>
              <a:rPr lang="zh-TW" altLang="zh-TW" dirty="0"/>
              <a:t>深切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590800" y="3844173"/>
            <a:ext cx="4876801" cy="4526280"/>
          </a:xfrm>
        </p:spPr>
        <p:txBody>
          <a:bodyPr/>
          <a:lstStyle/>
          <a:p>
            <a:r>
              <a:rPr lang="en-US" altLang="zh-TW" dirty="0" err="1"/>
              <a:t>shēnqiè</a:t>
            </a:r>
            <a:r>
              <a:rPr lang="en-US" altLang="zh-TW" dirty="0" smtClean="0"/>
              <a:t> 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 smtClean="0"/>
              <a:t>(</a:t>
            </a:r>
            <a:r>
              <a:rPr lang="en-US" altLang="zh-TW" dirty="0"/>
              <a:t>Vs</a:t>
            </a:r>
            <a:r>
              <a:rPr lang="en-US" altLang="zh-TW" dirty="0" smtClean="0"/>
              <a:t>)</a:t>
            </a:r>
            <a:r>
              <a:rPr lang="zh-TW" altLang="en-US" dirty="0" smtClean="0"/>
              <a:t> </a:t>
            </a:r>
            <a:r>
              <a:rPr lang="en-US" altLang="zh-TW" dirty="0"/>
              <a:t>deep, heartfelt</a:t>
            </a:r>
            <a:endParaRPr lang="zh-TW" altLang="zh-TW" dirty="0"/>
          </a:p>
          <a:p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II-4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39491164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真心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/>
              <a:t>zhēnxīn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 smtClean="0"/>
              <a:t>(</a:t>
            </a:r>
            <a:r>
              <a:rPr lang="en-US" altLang="zh-TW" dirty="0" err="1"/>
              <a:t>Adv</a:t>
            </a:r>
            <a:r>
              <a:rPr lang="en-US" altLang="zh-TW" dirty="0" smtClean="0"/>
              <a:t>) </a:t>
            </a:r>
            <a:r>
              <a:rPr lang="en-US" altLang="zh-TW" dirty="0"/>
              <a:t>genuinely, sincerely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II-5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5706514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真誠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590800" y="3844173"/>
            <a:ext cx="4876801" cy="4526280"/>
          </a:xfrm>
        </p:spPr>
        <p:txBody>
          <a:bodyPr/>
          <a:lstStyle/>
          <a:p>
            <a:r>
              <a:rPr lang="en-US" altLang="zh-TW" dirty="0" err="1"/>
              <a:t>zhēnchéng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 smtClean="0"/>
              <a:t>(</a:t>
            </a:r>
            <a:r>
              <a:rPr lang="en-US" altLang="zh-TW" dirty="0" err="1"/>
              <a:t>Vst</a:t>
            </a:r>
            <a:r>
              <a:rPr lang="en-US" altLang="zh-TW" dirty="0" smtClean="0"/>
              <a:t>)</a:t>
            </a:r>
            <a:r>
              <a:rPr lang="zh-TW" altLang="en-US" dirty="0" smtClean="0"/>
              <a:t> </a:t>
            </a:r>
            <a:r>
              <a:rPr lang="en-US" altLang="zh-TW" dirty="0"/>
              <a:t>sincere, sincerity</a:t>
            </a:r>
            <a:endParaRPr lang="zh-TW" altLang="zh-TW" dirty="0"/>
          </a:p>
        </p:txBody>
      </p:sp>
      <p:sp>
        <p:nvSpPr>
          <p:cNvPr id="6" name="文字方塊 5"/>
          <p:cNvSpPr txBox="1"/>
          <p:nvPr/>
        </p:nvSpPr>
        <p:spPr>
          <a:xfrm>
            <a:off x="8077200" y="930027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I-</a:t>
            </a:r>
            <a:r>
              <a:rPr lang="zh-TW" altLang="en-US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摘</a:t>
            </a:r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-4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41333480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25495" y="1268343"/>
            <a:ext cx="8461408" cy="2983230"/>
          </a:xfrm>
        </p:spPr>
        <p:txBody>
          <a:bodyPr/>
          <a:lstStyle/>
          <a:p>
            <a:r>
              <a:rPr lang="zh-TW" altLang="zh-TW" dirty="0"/>
              <a:t>可想而知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020101" y="3581400"/>
            <a:ext cx="5408597" cy="4526280"/>
          </a:xfrm>
        </p:spPr>
        <p:txBody>
          <a:bodyPr/>
          <a:lstStyle/>
          <a:p>
            <a:r>
              <a:rPr lang="en-US" altLang="zh-TW" dirty="0" err="1"/>
              <a:t>kěxiǎng</a:t>
            </a:r>
            <a:r>
              <a:rPr lang="en-US" altLang="zh-TW" dirty="0"/>
              <a:t> </a:t>
            </a:r>
            <a:r>
              <a:rPr lang="en-US" altLang="zh-TW" dirty="0" err="1"/>
              <a:t>érzhī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685800" y="5661226"/>
            <a:ext cx="8077200" cy="892175"/>
          </a:xfrm>
        </p:spPr>
        <p:txBody>
          <a:bodyPr/>
          <a:lstStyle/>
          <a:p>
            <a:r>
              <a:rPr lang="en-US" altLang="zh-TW" dirty="0" smtClean="0"/>
              <a:t>(</a:t>
            </a:r>
            <a:r>
              <a:rPr lang="en-US" altLang="zh-TW" dirty="0"/>
              <a:t>Id</a:t>
            </a:r>
            <a:r>
              <a:rPr lang="en-US" altLang="zh-TW" dirty="0" smtClean="0"/>
              <a:t>) </a:t>
            </a:r>
            <a:r>
              <a:rPr lang="en-US" altLang="zh-TW" dirty="0"/>
              <a:t>as you can easily imagine</a:t>
            </a:r>
            <a:endParaRPr lang="zh-TW" altLang="zh-TW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II-6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24469509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人緣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819400" y="3844173"/>
            <a:ext cx="4876801" cy="4526280"/>
          </a:xfrm>
        </p:spPr>
        <p:txBody>
          <a:bodyPr/>
          <a:lstStyle/>
          <a:p>
            <a:r>
              <a:rPr lang="en-US" altLang="zh-TW" dirty="0" err="1"/>
              <a:t>rényuán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 smtClean="0"/>
              <a:t>(</a:t>
            </a:r>
            <a:r>
              <a:rPr lang="en-US" altLang="zh-TW" dirty="0"/>
              <a:t>N</a:t>
            </a:r>
            <a:r>
              <a:rPr lang="en-US" altLang="zh-TW" dirty="0" smtClean="0"/>
              <a:t>) </a:t>
            </a:r>
            <a:r>
              <a:rPr lang="en-US" altLang="zh-TW" dirty="0"/>
              <a:t>interpersonal popularity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II-7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31916762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1371600"/>
            <a:ext cx="7848600" cy="2983230"/>
          </a:xfrm>
        </p:spPr>
        <p:txBody>
          <a:bodyPr/>
          <a:lstStyle/>
          <a:p>
            <a:pPr algn="ctr"/>
            <a:r>
              <a:rPr lang="zh-TW" altLang="zh-TW" dirty="0"/>
              <a:t>命中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667000" y="3657600"/>
            <a:ext cx="4876801" cy="4526280"/>
          </a:xfrm>
        </p:spPr>
        <p:txBody>
          <a:bodyPr/>
          <a:lstStyle/>
          <a:p>
            <a:r>
              <a:rPr lang="en-US" altLang="zh-TW" dirty="0" err="1"/>
              <a:t>mìngzhòng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685800" y="5661226"/>
            <a:ext cx="7620000" cy="892175"/>
          </a:xfrm>
        </p:spPr>
        <p:txBody>
          <a:bodyPr/>
          <a:lstStyle/>
          <a:p>
            <a:r>
              <a:rPr lang="en-US" altLang="zh-TW" dirty="0" smtClean="0"/>
              <a:t>(</a:t>
            </a:r>
            <a:r>
              <a:rPr lang="en-US" altLang="zh-TW" dirty="0" err="1"/>
              <a:t>Vpt</a:t>
            </a:r>
            <a:r>
              <a:rPr lang="en-US" altLang="zh-TW" dirty="0"/>
              <a:t>) to hit (the mark)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II-8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0225183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成就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971800" y="3844173"/>
            <a:ext cx="4876801" cy="4526280"/>
          </a:xfrm>
        </p:spPr>
        <p:txBody>
          <a:bodyPr/>
          <a:lstStyle/>
          <a:p>
            <a:r>
              <a:rPr lang="en-US" altLang="zh-TW" dirty="0" err="1"/>
              <a:t>chéngjiù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685800" y="5661226"/>
            <a:ext cx="7924800" cy="892175"/>
          </a:xfrm>
        </p:spPr>
        <p:txBody>
          <a:bodyPr/>
          <a:lstStyle/>
          <a:p>
            <a:r>
              <a:rPr lang="en-US" altLang="zh-TW" dirty="0" smtClean="0"/>
              <a:t>(</a:t>
            </a:r>
            <a:r>
              <a:rPr lang="en-US" altLang="zh-TW" dirty="0"/>
              <a:t>N</a:t>
            </a:r>
            <a:r>
              <a:rPr lang="en-US" altLang="zh-TW" dirty="0"/>
              <a:t>) achievement</a:t>
            </a:r>
            <a:endParaRPr lang="zh-TW" altLang="zh-TW" dirty="0"/>
          </a:p>
          <a:p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II-9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86875019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1371600"/>
            <a:ext cx="7775608" cy="2983230"/>
          </a:xfrm>
        </p:spPr>
        <p:txBody>
          <a:bodyPr/>
          <a:lstStyle/>
          <a:p>
            <a:pPr algn="ctr"/>
            <a:r>
              <a:rPr lang="zh-TW" altLang="zh-TW" dirty="0"/>
              <a:t>真切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263899" y="3844173"/>
            <a:ext cx="4876801" cy="4526280"/>
          </a:xfrm>
        </p:spPr>
        <p:txBody>
          <a:bodyPr/>
          <a:lstStyle/>
          <a:p>
            <a:r>
              <a:rPr lang="en-US" altLang="zh-TW" dirty="0" err="1"/>
              <a:t>zhēnqiè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685800" y="5661226"/>
            <a:ext cx="8229600" cy="892175"/>
          </a:xfrm>
        </p:spPr>
        <p:txBody>
          <a:bodyPr/>
          <a:lstStyle/>
          <a:p>
            <a:r>
              <a:rPr lang="en-US" altLang="zh-TW" dirty="0" smtClean="0"/>
              <a:t>(</a:t>
            </a:r>
            <a:r>
              <a:rPr lang="en-US" altLang="zh-TW" dirty="0"/>
              <a:t>Vs</a:t>
            </a:r>
            <a:r>
              <a:rPr lang="en-US" altLang="zh-TW" dirty="0" smtClean="0"/>
              <a:t>)</a:t>
            </a:r>
            <a:r>
              <a:rPr lang="zh-TW" altLang="en-US" dirty="0" smtClean="0"/>
              <a:t> </a:t>
            </a:r>
            <a:r>
              <a:rPr lang="en-US" altLang="zh-TW" dirty="0"/>
              <a:t>sincere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II-10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65191152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性格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/>
              <a:t>bèizi</a:t>
            </a:r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685800" y="5661226"/>
            <a:ext cx="8001000" cy="892175"/>
          </a:xfrm>
        </p:spPr>
        <p:txBody>
          <a:bodyPr/>
          <a:lstStyle/>
          <a:p>
            <a:r>
              <a:rPr lang="en-US" altLang="zh-TW" dirty="0" smtClean="0"/>
              <a:t>(</a:t>
            </a:r>
            <a:r>
              <a:rPr lang="en-US" altLang="zh-TW" dirty="0"/>
              <a:t>N</a:t>
            </a:r>
            <a:r>
              <a:rPr lang="en-US" altLang="zh-TW" dirty="0" smtClean="0"/>
              <a:t>) </a:t>
            </a:r>
            <a:r>
              <a:rPr lang="en-US" altLang="zh-TW" dirty="0"/>
              <a:t>(over) one’s life time 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II-11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0618830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愛心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276599" y="3844173"/>
            <a:ext cx="4876801" cy="4526280"/>
          </a:xfrm>
        </p:spPr>
        <p:txBody>
          <a:bodyPr/>
          <a:lstStyle/>
          <a:p>
            <a:r>
              <a:rPr lang="en-US" altLang="zh-TW" dirty="0" err="1"/>
              <a:t>àixīn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 smtClean="0"/>
              <a:t>(</a:t>
            </a:r>
            <a:r>
              <a:rPr lang="en-US" altLang="zh-TW" dirty="0"/>
              <a:t>N</a:t>
            </a:r>
            <a:r>
              <a:rPr lang="en-US" altLang="zh-TW" dirty="0" smtClean="0"/>
              <a:t>) </a:t>
            </a:r>
            <a:r>
              <a:rPr lang="en-US" altLang="zh-TW" dirty="0"/>
              <a:t>compassion, loving heart</a:t>
            </a:r>
            <a:endParaRPr lang="zh-TW" altLang="zh-TW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II-12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7054010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73192" y="1371600"/>
            <a:ext cx="7712108" cy="2983230"/>
          </a:xfrm>
        </p:spPr>
        <p:txBody>
          <a:bodyPr/>
          <a:lstStyle/>
          <a:p>
            <a:r>
              <a:rPr lang="zh-TW" altLang="zh-TW" dirty="0"/>
              <a:t>口香糖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905000" y="3844173"/>
            <a:ext cx="6019800" cy="4526280"/>
          </a:xfrm>
        </p:spPr>
        <p:txBody>
          <a:bodyPr/>
          <a:lstStyle/>
          <a:p>
            <a:r>
              <a:rPr lang="en-US" altLang="zh-TW" dirty="0" err="1"/>
              <a:t>kǒuxiāngtáng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685800" y="5661226"/>
            <a:ext cx="8077200" cy="892175"/>
          </a:xfrm>
        </p:spPr>
        <p:txBody>
          <a:bodyPr/>
          <a:lstStyle/>
          <a:p>
            <a:r>
              <a:rPr lang="en-US" altLang="zh-TW" dirty="0" smtClean="0"/>
              <a:t>(</a:t>
            </a:r>
            <a:r>
              <a:rPr lang="en-US" altLang="zh-TW" dirty="0"/>
              <a:t>N</a:t>
            </a:r>
            <a:r>
              <a:rPr lang="en-US" altLang="zh-TW" dirty="0" smtClean="0"/>
              <a:t>) </a:t>
            </a:r>
            <a:r>
              <a:rPr lang="en-US" altLang="zh-TW" dirty="0"/>
              <a:t>gum, chewing gum</a:t>
            </a:r>
            <a:endParaRPr lang="zh-TW" altLang="zh-TW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II-13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83900506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力道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581400" y="3733800"/>
            <a:ext cx="4876801" cy="4526280"/>
          </a:xfrm>
        </p:spPr>
        <p:txBody>
          <a:bodyPr/>
          <a:lstStyle/>
          <a:p>
            <a:r>
              <a:rPr lang="en-US" altLang="zh-TW" dirty="0" err="1"/>
              <a:t>lìdào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 smtClean="0"/>
              <a:t>(</a:t>
            </a:r>
            <a:r>
              <a:rPr lang="en-US" altLang="zh-TW" dirty="0"/>
              <a:t>N</a:t>
            </a:r>
            <a:r>
              <a:rPr lang="en-US" altLang="zh-TW" dirty="0" smtClean="0"/>
              <a:t>) </a:t>
            </a:r>
            <a:r>
              <a:rPr lang="en-US" altLang="zh-TW" dirty="0"/>
              <a:t>strength, power</a:t>
            </a:r>
            <a:endParaRPr lang="zh-TW" altLang="zh-TW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II-14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83977411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發自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124200" y="3844173"/>
            <a:ext cx="4876801" cy="4526280"/>
          </a:xfrm>
        </p:spPr>
        <p:txBody>
          <a:bodyPr/>
          <a:lstStyle/>
          <a:p>
            <a:r>
              <a:rPr lang="en-US" altLang="zh-TW" dirty="0" err="1"/>
              <a:t>fāzì</a:t>
            </a:r>
            <a:r>
              <a:rPr lang="en-US" altLang="zh-TW" dirty="0" smtClean="0"/>
              <a:t> 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685800" y="5661226"/>
            <a:ext cx="8153400" cy="892175"/>
          </a:xfrm>
        </p:spPr>
        <p:txBody>
          <a:bodyPr/>
          <a:lstStyle/>
          <a:p>
            <a:r>
              <a:rPr lang="en-US" altLang="zh-TW" dirty="0" smtClean="0"/>
              <a:t>(</a:t>
            </a:r>
            <a:r>
              <a:rPr lang="en-US" altLang="zh-TW" dirty="0" err="1" smtClean="0"/>
              <a:t>Vst</a:t>
            </a:r>
            <a:r>
              <a:rPr lang="en-US" altLang="zh-TW" dirty="0" smtClean="0"/>
              <a:t>) </a:t>
            </a:r>
            <a:r>
              <a:rPr lang="en-US" altLang="zh-TW" dirty="0"/>
              <a:t>originate from, from, s/t finds its source in</a:t>
            </a:r>
            <a:endParaRPr lang="zh-TW" altLang="zh-TW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II-15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727128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讚美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/>
              <a:t>zànměi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 smtClean="0"/>
              <a:t>(</a:t>
            </a:r>
            <a:r>
              <a:rPr lang="en-US" altLang="zh-TW" dirty="0"/>
              <a:t>V/N</a:t>
            </a:r>
            <a:r>
              <a:rPr lang="en-US" altLang="zh-TW" dirty="0" smtClean="0"/>
              <a:t>)</a:t>
            </a:r>
            <a:r>
              <a:rPr lang="zh-TW" altLang="en-US" dirty="0" smtClean="0"/>
              <a:t> </a:t>
            </a:r>
            <a:r>
              <a:rPr lang="en-US" altLang="zh-TW" dirty="0"/>
              <a:t>to praise; praise</a:t>
            </a:r>
            <a:endParaRPr lang="zh-TW" altLang="zh-TW" dirty="0"/>
          </a:p>
          <a:p>
            <a:endParaRPr lang="zh-TW" altLang="zh-TW" dirty="0"/>
          </a:p>
        </p:txBody>
      </p:sp>
      <p:sp>
        <p:nvSpPr>
          <p:cNvPr id="6" name="文字方塊 5"/>
          <p:cNvSpPr txBox="1"/>
          <p:nvPr/>
        </p:nvSpPr>
        <p:spPr>
          <a:xfrm>
            <a:off x="8077200" y="930027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I-</a:t>
            </a:r>
            <a:r>
              <a:rPr lang="zh-TW" altLang="en-US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摘</a:t>
            </a:r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-5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24055790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企圖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733800" y="3844173"/>
            <a:ext cx="4876801" cy="4526280"/>
          </a:xfrm>
        </p:spPr>
        <p:txBody>
          <a:bodyPr/>
          <a:lstStyle/>
          <a:p>
            <a:r>
              <a:rPr lang="en-US" altLang="zh-TW" dirty="0" err="1"/>
              <a:t>qìtú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685800" y="5661226"/>
            <a:ext cx="8001000" cy="892175"/>
          </a:xfrm>
        </p:spPr>
        <p:txBody>
          <a:bodyPr/>
          <a:lstStyle/>
          <a:p>
            <a:r>
              <a:rPr lang="en-US" altLang="zh-TW" dirty="0" smtClean="0"/>
              <a:t>(</a:t>
            </a:r>
            <a:r>
              <a:rPr lang="en-US" altLang="zh-TW" dirty="0"/>
              <a:t>N</a:t>
            </a:r>
            <a:r>
              <a:rPr lang="en-US" altLang="zh-TW" dirty="0" smtClean="0"/>
              <a:t>) </a:t>
            </a:r>
            <a:r>
              <a:rPr lang="en-US" altLang="zh-TW" dirty="0"/>
              <a:t>ulterior motives</a:t>
            </a:r>
            <a:endParaRPr lang="zh-TW" altLang="zh-TW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II-16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16842498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失效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276599" y="3844173"/>
            <a:ext cx="4876801" cy="4526280"/>
          </a:xfrm>
        </p:spPr>
        <p:txBody>
          <a:bodyPr/>
          <a:lstStyle/>
          <a:p>
            <a:r>
              <a:rPr lang="en-US" altLang="zh-TW" dirty="0" err="1"/>
              <a:t>shīxiào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685800" y="5661226"/>
            <a:ext cx="8001000" cy="892175"/>
          </a:xfrm>
        </p:spPr>
        <p:txBody>
          <a:bodyPr/>
          <a:lstStyle/>
          <a:p>
            <a:r>
              <a:rPr lang="en-US" altLang="zh-TW" dirty="0" smtClean="0"/>
              <a:t>(</a:t>
            </a:r>
            <a:r>
              <a:rPr lang="en-US" altLang="zh-TW" dirty="0" err="1"/>
              <a:t>Vp</a:t>
            </a:r>
            <a:r>
              <a:rPr lang="en-US" altLang="zh-TW" dirty="0"/>
              <a:t>) to produce no results, to become invalid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II-17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42470702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69992" y="1524000"/>
            <a:ext cx="6708808" cy="2983230"/>
          </a:xfrm>
        </p:spPr>
        <p:txBody>
          <a:bodyPr/>
          <a:lstStyle/>
          <a:p>
            <a:pPr algn="ctr"/>
            <a:r>
              <a:rPr lang="zh-TW" altLang="zh-TW" dirty="0"/>
              <a:t>下屬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505200" y="3844173"/>
            <a:ext cx="4876801" cy="4526280"/>
          </a:xfrm>
        </p:spPr>
        <p:txBody>
          <a:bodyPr/>
          <a:lstStyle/>
          <a:p>
            <a:r>
              <a:rPr lang="en-US" altLang="zh-TW" dirty="0" err="1"/>
              <a:t>xiàshǔ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 smtClean="0"/>
              <a:t>(</a:t>
            </a:r>
            <a:r>
              <a:rPr lang="en-US" altLang="zh-TW" dirty="0"/>
              <a:t>N</a:t>
            </a:r>
            <a:r>
              <a:rPr lang="en-US" altLang="zh-TW" dirty="0"/>
              <a:t>) subordinate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II-18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15884458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76400" y="1371600"/>
            <a:ext cx="6708808" cy="2983230"/>
          </a:xfrm>
        </p:spPr>
        <p:txBody>
          <a:bodyPr/>
          <a:lstStyle/>
          <a:p>
            <a:r>
              <a:rPr lang="zh-TW" altLang="zh-TW" dirty="0"/>
              <a:t>責任感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819400" y="3844173"/>
            <a:ext cx="4876801" cy="4526280"/>
          </a:xfrm>
        </p:spPr>
        <p:txBody>
          <a:bodyPr/>
          <a:lstStyle/>
          <a:p>
            <a:r>
              <a:rPr lang="en-US" altLang="zh-TW" dirty="0" err="1"/>
              <a:t>zérèngǎn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 smtClean="0"/>
              <a:t>(</a:t>
            </a:r>
            <a:r>
              <a:rPr lang="en-US" altLang="zh-TW" dirty="0"/>
              <a:t>N</a:t>
            </a:r>
            <a:r>
              <a:rPr lang="en-US" altLang="zh-TW" dirty="0"/>
              <a:t>) sense of responsibility</a:t>
            </a:r>
            <a:endParaRPr lang="zh-TW" altLang="zh-TW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II-19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00805587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隨後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276599" y="3581400"/>
            <a:ext cx="4876801" cy="4526280"/>
          </a:xfrm>
        </p:spPr>
        <p:txBody>
          <a:bodyPr/>
          <a:lstStyle/>
          <a:p>
            <a:r>
              <a:rPr lang="en-US" altLang="zh-TW" dirty="0" err="1"/>
              <a:t>suíhòu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 smtClean="0"/>
              <a:t>(</a:t>
            </a:r>
            <a:r>
              <a:rPr lang="en-US" altLang="zh-TW" dirty="0" err="1"/>
              <a:t>Adv</a:t>
            </a:r>
            <a:r>
              <a:rPr lang="en-US" altLang="zh-TW" dirty="0" smtClean="0"/>
              <a:t>) </a:t>
            </a:r>
            <a:r>
              <a:rPr lang="en-US" altLang="zh-TW" dirty="0"/>
              <a:t>subsequently</a:t>
            </a:r>
            <a:endParaRPr lang="zh-TW" altLang="zh-TW" dirty="0"/>
          </a:p>
          <a:p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II-20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91394455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422492" y="1371600"/>
            <a:ext cx="6708808" cy="2983230"/>
          </a:xfrm>
        </p:spPr>
        <p:txBody>
          <a:bodyPr/>
          <a:lstStyle/>
          <a:p>
            <a:r>
              <a:rPr lang="zh-TW" altLang="zh-TW" dirty="0"/>
              <a:t>拜託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124200" y="3657600"/>
            <a:ext cx="4876801" cy="4526280"/>
          </a:xfrm>
        </p:spPr>
        <p:txBody>
          <a:bodyPr/>
          <a:lstStyle/>
          <a:p>
            <a:r>
              <a:rPr lang="en-US" altLang="zh-TW" dirty="0" err="1"/>
              <a:t>bàituō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685800" y="5661226"/>
            <a:ext cx="7848600" cy="892175"/>
          </a:xfrm>
        </p:spPr>
        <p:txBody>
          <a:bodyPr/>
          <a:lstStyle/>
          <a:p>
            <a:r>
              <a:rPr lang="en-US" altLang="zh-TW" dirty="0" smtClean="0"/>
              <a:t>(</a:t>
            </a:r>
            <a:r>
              <a:rPr lang="en-US" altLang="zh-TW" dirty="0"/>
              <a:t>V</a:t>
            </a:r>
            <a:r>
              <a:rPr lang="en-US" altLang="zh-TW" dirty="0" smtClean="0"/>
              <a:t>) </a:t>
            </a:r>
            <a:r>
              <a:rPr lang="en-US" altLang="zh-TW" dirty="0"/>
              <a:t>please, I beg you</a:t>
            </a:r>
            <a:endParaRPr lang="zh-TW" altLang="zh-TW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II-21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27628143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1283970"/>
            <a:ext cx="8232808" cy="2983230"/>
          </a:xfrm>
        </p:spPr>
        <p:txBody>
          <a:bodyPr/>
          <a:lstStyle/>
          <a:p>
            <a:r>
              <a:rPr lang="zh-TW" altLang="zh-TW" dirty="0"/>
              <a:t>別有居心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324099" y="3844173"/>
            <a:ext cx="4876801" cy="4526280"/>
          </a:xfrm>
        </p:spPr>
        <p:txBody>
          <a:bodyPr/>
          <a:lstStyle/>
          <a:p>
            <a:r>
              <a:rPr lang="en-US" altLang="zh-TW" dirty="0" err="1"/>
              <a:t>biéyǒu</a:t>
            </a:r>
            <a:r>
              <a:rPr lang="en-US" altLang="zh-TW" dirty="0"/>
              <a:t> </a:t>
            </a:r>
            <a:r>
              <a:rPr lang="en-US" altLang="zh-TW" dirty="0" err="1"/>
              <a:t>jūxīn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685799" y="5486400"/>
            <a:ext cx="8153400" cy="892175"/>
          </a:xfrm>
        </p:spPr>
        <p:txBody>
          <a:bodyPr/>
          <a:lstStyle/>
          <a:p>
            <a:r>
              <a:rPr lang="en-US" altLang="zh-TW" dirty="0" smtClean="0"/>
              <a:t>(</a:t>
            </a:r>
            <a:r>
              <a:rPr lang="en-US" altLang="zh-TW" dirty="0"/>
              <a:t>Id</a:t>
            </a:r>
            <a:r>
              <a:rPr lang="en-US" altLang="zh-TW" dirty="0" smtClean="0"/>
              <a:t>)</a:t>
            </a:r>
            <a:r>
              <a:rPr lang="zh-TW" altLang="en-US" dirty="0" smtClean="0"/>
              <a:t> </a:t>
            </a:r>
            <a:r>
              <a:rPr lang="en-US" altLang="zh-TW" dirty="0"/>
              <a:t>to have ulterior motives, have a less than respectable agenda</a:t>
            </a:r>
            <a:endParaRPr lang="zh-TW" altLang="zh-TW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II-22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89976411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3400" y="1283970"/>
            <a:ext cx="8613808" cy="2983230"/>
          </a:xfrm>
        </p:spPr>
        <p:txBody>
          <a:bodyPr/>
          <a:lstStyle/>
          <a:p>
            <a:r>
              <a:rPr lang="zh-TW" altLang="zh-TW" dirty="0"/>
              <a:t>適得其反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286000" y="3733800"/>
            <a:ext cx="4876801" cy="4526280"/>
          </a:xfrm>
        </p:spPr>
        <p:txBody>
          <a:bodyPr/>
          <a:lstStyle/>
          <a:p>
            <a:r>
              <a:rPr lang="en-US" altLang="zh-TW" dirty="0" err="1"/>
              <a:t>shìdé</a:t>
            </a:r>
            <a:r>
              <a:rPr lang="en-US" altLang="zh-TW" dirty="0"/>
              <a:t> </a:t>
            </a:r>
            <a:r>
              <a:rPr lang="en-US" altLang="zh-TW" dirty="0" err="1"/>
              <a:t>qífǎn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685800" y="5661226"/>
            <a:ext cx="7924800" cy="892175"/>
          </a:xfrm>
        </p:spPr>
        <p:txBody>
          <a:bodyPr/>
          <a:lstStyle/>
          <a:p>
            <a:r>
              <a:rPr lang="en-US" altLang="zh-TW" dirty="0" smtClean="0"/>
              <a:t>(</a:t>
            </a:r>
            <a:r>
              <a:rPr lang="en-US" altLang="zh-TW" dirty="0"/>
              <a:t>Id</a:t>
            </a:r>
            <a:r>
              <a:rPr lang="en-US" altLang="zh-TW" dirty="0" smtClean="0"/>
              <a:t>) </a:t>
            </a:r>
            <a:r>
              <a:rPr lang="en-US" altLang="zh-TW" dirty="0"/>
              <a:t>to have unintended results, backfire, be counterproductive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II-23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8345756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-384208" y="1622286"/>
            <a:ext cx="9528208" cy="2983230"/>
          </a:xfrm>
        </p:spPr>
        <p:txBody>
          <a:bodyPr/>
          <a:lstStyle/>
          <a:p>
            <a:pPr algn="ctr"/>
            <a:r>
              <a:rPr lang="zh-TW" altLang="zh-TW" dirty="0"/>
              <a:t>小看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048000" y="3962400"/>
            <a:ext cx="4876801" cy="4526280"/>
          </a:xfrm>
        </p:spPr>
        <p:txBody>
          <a:bodyPr/>
          <a:lstStyle/>
          <a:p>
            <a:r>
              <a:rPr lang="en-US" altLang="zh-TW" dirty="0" err="1"/>
              <a:t>xiǎokàn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685800" y="5661226"/>
            <a:ext cx="8229600" cy="892175"/>
          </a:xfrm>
        </p:spPr>
        <p:txBody>
          <a:bodyPr/>
          <a:lstStyle/>
          <a:p>
            <a:r>
              <a:rPr lang="en-US" altLang="zh-TW" dirty="0" smtClean="0"/>
              <a:t>(</a:t>
            </a:r>
            <a:r>
              <a:rPr lang="en-US" altLang="zh-TW" dirty="0" err="1"/>
              <a:t>Vst</a:t>
            </a:r>
            <a:r>
              <a:rPr lang="en-US" altLang="zh-TW" dirty="0" smtClean="0"/>
              <a:t>) </a:t>
            </a:r>
            <a:r>
              <a:rPr lang="en-US" altLang="zh-TW" dirty="0"/>
              <a:t>to belittle, to look down on, to underestimate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II-24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16910569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威力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048000" y="3657600"/>
            <a:ext cx="4876801" cy="4526280"/>
          </a:xfrm>
        </p:spPr>
        <p:txBody>
          <a:bodyPr/>
          <a:lstStyle/>
          <a:p>
            <a:r>
              <a:rPr lang="en-US" altLang="zh-TW" dirty="0" err="1"/>
              <a:t>wēilì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685800" y="5661226"/>
            <a:ext cx="8001000" cy="892175"/>
          </a:xfrm>
        </p:spPr>
        <p:txBody>
          <a:bodyPr/>
          <a:lstStyle/>
          <a:p>
            <a:r>
              <a:rPr lang="en-US" altLang="zh-TW" dirty="0" smtClean="0"/>
              <a:t>(</a:t>
            </a:r>
            <a:r>
              <a:rPr lang="en-US" altLang="zh-TW" dirty="0"/>
              <a:t>N</a:t>
            </a:r>
            <a:r>
              <a:rPr lang="en-US" altLang="zh-TW" dirty="0" smtClean="0"/>
              <a:t>) </a:t>
            </a:r>
            <a:r>
              <a:rPr lang="en-US" altLang="zh-TW" dirty="0"/>
              <a:t>power, force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II-25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7261465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828800" y="1283970"/>
            <a:ext cx="6708808" cy="2983230"/>
          </a:xfrm>
        </p:spPr>
        <p:txBody>
          <a:bodyPr/>
          <a:lstStyle/>
          <a:p>
            <a:r>
              <a:rPr lang="zh-TW" altLang="zh-TW" dirty="0"/>
              <a:t>親和力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200399" y="3844173"/>
            <a:ext cx="4876801" cy="4526280"/>
          </a:xfrm>
        </p:spPr>
        <p:txBody>
          <a:bodyPr/>
          <a:lstStyle/>
          <a:p>
            <a:r>
              <a:rPr lang="en-US" altLang="zh-TW" dirty="0" err="1"/>
              <a:t>qīnhélì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 smtClean="0"/>
              <a:t>(</a:t>
            </a:r>
            <a:r>
              <a:rPr lang="en-US" altLang="zh-TW" dirty="0"/>
              <a:t>N</a:t>
            </a:r>
            <a:r>
              <a:rPr lang="en-US" altLang="zh-TW" dirty="0" smtClean="0"/>
              <a:t>)</a:t>
            </a:r>
            <a:r>
              <a:rPr lang="zh-TW" altLang="en-US" dirty="0" smtClean="0"/>
              <a:t> </a:t>
            </a:r>
            <a:r>
              <a:rPr lang="en-US" altLang="zh-TW" dirty="0"/>
              <a:t>likeability, affinity</a:t>
            </a:r>
            <a:endParaRPr lang="zh-TW" altLang="zh-TW" dirty="0"/>
          </a:p>
        </p:txBody>
      </p:sp>
      <p:sp>
        <p:nvSpPr>
          <p:cNvPr id="6" name="文字方塊 5"/>
          <p:cNvSpPr txBox="1"/>
          <p:nvPr/>
        </p:nvSpPr>
        <p:spPr>
          <a:xfrm>
            <a:off x="8077200" y="930027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I-</a:t>
            </a:r>
            <a:r>
              <a:rPr lang="zh-TW" altLang="en-US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摘</a:t>
            </a:r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-6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16741608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2400" y="1283970"/>
            <a:ext cx="8994808" cy="2983230"/>
          </a:xfrm>
        </p:spPr>
        <p:txBody>
          <a:bodyPr/>
          <a:lstStyle/>
          <a:p>
            <a:pPr algn="ctr"/>
            <a:r>
              <a:rPr lang="zh-TW" altLang="zh-TW" sz="14900" dirty="0"/>
              <a:t>予</a:t>
            </a:r>
            <a:endParaRPr lang="zh-TW" altLang="en-US" sz="14900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15741" y="3398086"/>
            <a:ext cx="7848600" cy="4526280"/>
          </a:xfrm>
        </p:spPr>
        <p:txBody>
          <a:bodyPr/>
          <a:lstStyle/>
          <a:p>
            <a:pPr algn="ctr"/>
            <a:r>
              <a:rPr lang="en-US" altLang="zh-TW" dirty="0" err="1"/>
              <a:t>yǔ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685800" y="5661226"/>
            <a:ext cx="7978541" cy="892175"/>
          </a:xfrm>
        </p:spPr>
        <p:txBody>
          <a:bodyPr/>
          <a:lstStyle/>
          <a:p>
            <a:r>
              <a:rPr lang="en-US" altLang="zh-TW" dirty="0" smtClean="0"/>
              <a:t>(</a:t>
            </a:r>
            <a:r>
              <a:rPr lang="en-US" altLang="zh-TW" dirty="0"/>
              <a:t>V</a:t>
            </a:r>
            <a:r>
              <a:rPr lang="en-US" altLang="zh-TW" dirty="0" smtClean="0"/>
              <a:t>) </a:t>
            </a:r>
            <a:r>
              <a:rPr lang="en-US" altLang="zh-TW" dirty="0"/>
              <a:t>to give, to bestow with (classical Chinese)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II-26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80806039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283970"/>
            <a:ext cx="8690008" cy="2983230"/>
          </a:xfrm>
        </p:spPr>
        <p:txBody>
          <a:bodyPr/>
          <a:lstStyle/>
          <a:p>
            <a:pPr algn="ctr"/>
            <a:r>
              <a:rPr lang="zh-TW" altLang="zh-TW" dirty="0"/>
              <a:t>深刻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581400" y="3733800"/>
            <a:ext cx="4876801" cy="4526280"/>
          </a:xfrm>
        </p:spPr>
        <p:txBody>
          <a:bodyPr/>
          <a:lstStyle/>
          <a:p>
            <a:r>
              <a:rPr lang="en-US" altLang="zh-TW" dirty="0" err="1"/>
              <a:t>shēnkè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 smtClean="0"/>
              <a:t>(</a:t>
            </a:r>
            <a:r>
              <a:rPr lang="en-US" altLang="zh-TW" dirty="0"/>
              <a:t>Vs</a:t>
            </a:r>
            <a:r>
              <a:rPr lang="en-US" altLang="zh-TW" dirty="0" smtClean="0"/>
              <a:t>) </a:t>
            </a:r>
            <a:r>
              <a:rPr lang="en-US" altLang="zh-TW" dirty="0"/>
              <a:t>deep, profound</a:t>
            </a:r>
            <a:endParaRPr lang="zh-TW" altLang="zh-TW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II-27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96579803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828800" y="1622286"/>
            <a:ext cx="6708808" cy="2983230"/>
          </a:xfrm>
        </p:spPr>
        <p:txBody>
          <a:bodyPr/>
          <a:lstStyle/>
          <a:p>
            <a:pPr algn="ctr"/>
            <a:r>
              <a:rPr lang="zh-TW" altLang="zh-TW" dirty="0"/>
              <a:t>互動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730591" y="4114800"/>
            <a:ext cx="5413409" cy="4526280"/>
          </a:xfrm>
        </p:spPr>
        <p:txBody>
          <a:bodyPr/>
          <a:lstStyle/>
          <a:p>
            <a:r>
              <a:rPr lang="en-US" altLang="zh-TW" dirty="0" err="1"/>
              <a:t>hùdòng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685800" y="5661226"/>
            <a:ext cx="8153400" cy="892175"/>
          </a:xfrm>
        </p:spPr>
        <p:txBody>
          <a:bodyPr/>
          <a:lstStyle/>
          <a:p>
            <a:r>
              <a:rPr lang="en-US" altLang="zh-TW" dirty="0" smtClean="0"/>
              <a:t>(</a:t>
            </a:r>
            <a:r>
              <a:rPr lang="en-US" altLang="zh-TW" dirty="0"/>
              <a:t>Vi</a:t>
            </a:r>
            <a:r>
              <a:rPr lang="en-US" altLang="zh-TW" dirty="0" smtClean="0"/>
              <a:t>) </a:t>
            </a:r>
            <a:r>
              <a:rPr lang="en-US" altLang="zh-TW" dirty="0"/>
              <a:t>to interact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II-28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92932080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663792" y="1567053"/>
            <a:ext cx="6708808" cy="2983230"/>
          </a:xfrm>
        </p:spPr>
        <p:txBody>
          <a:bodyPr/>
          <a:lstStyle/>
          <a:p>
            <a:r>
              <a:rPr lang="zh-TW" altLang="zh-TW" dirty="0"/>
              <a:t>定下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276599" y="3844173"/>
            <a:ext cx="4876801" cy="4526280"/>
          </a:xfrm>
        </p:spPr>
        <p:txBody>
          <a:bodyPr/>
          <a:lstStyle/>
          <a:p>
            <a:r>
              <a:rPr lang="en-US" altLang="zh-TW" dirty="0" err="1"/>
              <a:t>dìngxià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685800" y="5661226"/>
            <a:ext cx="7696200" cy="892175"/>
          </a:xfrm>
        </p:spPr>
        <p:txBody>
          <a:bodyPr/>
          <a:lstStyle/>
          <a:p>
            <a:r>
              <a:rPr lang="en-US" altLang="zh-TW" dirty="0" smtClean="0"/>
              <a:t>(</a:t>
            </a:r>
            <a:r>
              <a:rPr lang="en-US" altLang="zh-TW" dirty="0"/>
              <a:t>V</a:t>
            </a:r>
            <a:r>
              <a:rPr lang="en-US" altLang="zh-TW" dirty="0" smtClean="0"/>
              <a:t>) </a:t>
            </a:r>
            <a:r>
              <a:rPr lang="en-US" altLang="zh-TW" dirty="0"/>
              <a:t>to commit to, to establish</a:t>
            </a:r>
            <a:endParaRPr lang="zh-TW" altLang="zh-TW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II-29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48921609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贏得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/>
              <a:t>yíngdé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 smtClean="0"/>
              <a:t>(</a:t>
            </a:r>
            <a:r>
              <a:rPr lang="en-US" altLang="zh-TW" dirty="0" err="1"/>
              <a:t>Vpt</a:t>
            </a:r>
            <a:r>
              <a:rPr lang="en-US" altLang="zh-TW" dirty="0" smtClean="0"/>
              <a:t>) </a:t>
            </a:r>
            <a:r>
              <a:rPr lang="en-US" altLang="zh-TW" dirty="0"/>
              <a:t>to win over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II-30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55449470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藉著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354403" y="3844173"/>
            <a:ext cx="4876801" cy="4526280"/>
          </a:xfrm>
        </p:spPr>
        <p:txBody>
          <a:bodyPr/>
          <a:lstStyle/>
          <a:p>
            <a:r>
              <a:rPr lang="en-US" altLang="zh-TW" dirty="0" err="1"/>
              <a:t>jièzhe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 smtClean="0"/>
              <a:t>(</a:t>
            </a:r>
            <a:r>
              <a:rPr lang="en-US" altLang="zh-TW" dirty="0"/>
              <a:t>Prep</a:t>
            </a:r>
            <a:r>
              <a:rPr lang="en-US" altLang="zh-TW" dirty="0" smtClean="0"/>
              <a:t>) </a:t>
            </a:r>
            <a:r>
              <a:rPr lang="en-US" altLang="zh-TW" dirty="0"/>
              <a:t>by means of, relying o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II-31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68967177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283970"/>
            <a:ext cx="9147208" cy="2983230"/>
          </a:xfrm>
        </p:spPr>
        <p:txBody>
          <a:bodyPr/>
          <a:lstStyle/>
          <a:p>
            <a:pPr algn="ctr"/>
            <a:r>
              <a:rPr lang="zh-TW" altLang="zh-TW" sz="14900" dirty="0"/>
              <a:t>驅動力</a:t>
            </a:r>
            <a:endParaRPr lang="zh-TW" altLang="en-US" sz="14900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667000" y="3733800"/>
            <a:ext cx="7239000" cy="4526280"/>
          </a:xfrm>
        </p:spPr>
        <p:txBody>
          <a:bodyPr/>
          <a:lstStyle/>
          <a:p>
            <a:r>
              <a:rPr lang="en-US" altLang="zh-TW" dirty="0" err="1"/>
              <a:t>qūdònglì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685800" y="5661226"/>
            <a:ext cx="8001000" cy="892175"/>
          </a:xfrm>
        </p:spPr>
        <p:txBody>
          <a:bodyPr/>
          <a:lstStyle/>
          <a:p>
            <a:r>
              <a:rPr lang="en-US" altLang="zh-TW" dirty="0" smtClean="0"/>
              <a:t>(</a:t>
            </a:r>
            <a:r>
              <a:rPr lang="en-US" altLang="zh-TW" dirty="0"/>
              <a:t>N</a:t>
            </a:r>
            <a:r>
              <a:rPr lang="en-US" altLang="zh-TW" dirty="0" smtClean="0"/>
              <a:t>) </a:t>
            </a:r>
            <a:r>
              <a:rPr lang="en-US" altLang="zh-TW" dirty="0"/>
              <a:t>driving force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II-32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76896553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283970"/>
            <a:ext cx="8690008" cy="2983230"/>
          </a:xfrm>
        </p:spPr>
        <p:txBody>
          <a:bodyPr/>
          <a:lstStyle/>
          <a:p>
            <a:r>
              <a:rPr lang="zh-TW" altLang="zh-TW" sz="10300" dirty="0"/>
              <a:t>威廉‧詹姆士</a:t>
            </a:r>
            <a:endParaRPr lang="zh-TW" altLang="en-US" sz="10300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143000" y="3124200"/>
            <a:ext cx="7772400" cy="4526280"/>
          </a:xfrm>
        </p:spPr>
        <p:txBody>
          <a:bodyPr/>
          <a:lstStyle/>
          <a:p>
            <a:r>
              <a:rPr lang="en-US" altLang="zh-TW" dirty="0" err="1"/>
              <a:t>Wēilián</a:t>
            </a:r>
            <a:r>
              <a:rPr lang="en-US" altLang="zh-TW" dirty="0"/>
              <a:t> </a:t>
            </a:r>
            <a:r>
              <a:rPr lang="en-US" altLang="zh-TW" dirty="0" err="1"/>
              <a:t>Zhānmǔshì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762000" y="4724400"/>
            <a:ext cx="7924800" cy="892175"/>
          </a:xfrm>
        </p:spPr>
        <p:txBody>
          <a:bodyPr/>
          <a:lstStyle/>
          <a:p>
            <a:r>
              <a:rPr lang="en-US" altLang="zh-TW" sz="2800" dirty="0"/>
              <a:t>William James (an American philosopher and psychologist, and one of the leading thinkers of the late nineteenth century, while others have labeled him the "Father of American psychology", 1842-1910)</a:t>
            </a:r>
            <a:endParaRPr lang="zh-TW" altLang="en-US" sz="28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8077200" y="930027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I-</a:t>
            </a:r>
            <a:r>
              <a:rPr lang="zh-TW" altLang="en-US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專</a:t>
            </a:r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-1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81483872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-381000" y="1025169"/>
            <a:ext cx="10290208" cy="2983230"/>
          </a:xfrm>
        </p:spPr>
        <p:txBody>
          <a:bodyPr/>
          <a:lstStyle/>
          <a:p>
            <a:pPr algn="ctr"/>
            <a:r>
              <a:rPr lang="zh-TW" altLang="zh-TW" dirty="0"/>
              <a:t>艾森豪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16780" y="3398086"/>
            <a:ext cx="7604920" cy="4526280"/>
          </a:xfrm>
        </p:spPr>
        <p:txBody>
          <a:bodyPr/>
          <a:lstStyle/>
          <a:p>
            <a:pPr algn="ctr"/>
            <a:r>
              <a:rPr lang="en-US" altLang="zh-TW" sz="6000" dirty="0" err="1"/>
              <a:t>Àisēnháo</a:t>
            </a:r>
            <a:endParaRPr lang="zh-TW" altLang="en-US" sz="6000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698500" y="5215138"/>
            <a:ext cx="7848600" cy="892175"/>
          </a:xfrm>
        </p:spPr>
        <p:txBody>
          <a:bodyPr/>
          <a:lstStyle/>
          <a:p>
            <a:r>
              <a:rPr lang="en-US" altLang="zh-TW" dirty="0"/>
              <a:t>Dwight D. Eisenhower (the 34th President of the United States from 1953 to 1961, 1890-1969)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8077200" y="902196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I-</a:t>
            </a:r>
            <a:r>
              <a:rPr lang="zh-TW" altLang="en-US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專</a:t>
            </a:r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-2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5183674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笑容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590800" y="3844173"/>
            <a:ext cx="4876801" cy="4526280"/>
          </a:xfrm>
        </p:spPr>
        <p:txBody>
          <a:bodyPr/>
          <a:lstStyle/>
          <a:p>
            <a:r>
              <a:rPr lang="en-US" altLang="zh-TW" dirty="0" err="1"/>
              <a:t>xiàoróng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 smtClean="0"/>
              <a:t>(</a:t>
            </a:r>
            <a:r>
              <a:rPr lang="en-US" altLang="zh-TW" dirty="0"/>
              <a:t>N</a:t>
            </a:r>
            <a:r>
              <a:rPr lang="en-US" altLang="zh-TW" dirty="0" smtClean="0"/>
              <a:t>)</a:t>
            </a:r>
            <a:r>
              <a:rPr lang="zh-TW" altLang="en-US" dirty="0" smtClean="0"/>
              <a:t> </a:t>
            </a:r>
            <a:r>
              <a:rPr lang="en-US" altLang="zh-TW" dirty="0"/>
              <a:t>smile</a:t>
            </a:r>
            <a:endParaRPr lang="zh-TW" altLang="zh-TW" dirty="0"/>
          </a:p>
        </p:txBody>
      </p:sp>
      <p:sp>
        <p:nvSpPr>
          <p:cNvPr id="6" name="文字方塊 5"/>
          <p:cNvSpPr txBox="1"/>
          <p:nvPr/>
        </p:nvSpPr>
        <p:spPr>
          <a:xfrm>
            <a:off x="8077200" y="930027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I-</a:t>
            </a:r>
            <a:r>
              <a:rPr lang="zh-TW" altLang="en-US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摘</a:t>
            </a:r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-7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9174060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276600" y="1447800"/>
            <a:ext cx="6708808" cy="2983230"/>
          </a:xfrm>
        </p:spPr>
        <p:txBody>
          <a:bodyPr/>
          <a:lstStyle/>
          <a:p>
            <a:r>
              <a:rPr lang="zh-TW" altLang="zh-TW" dirty="0"/>
              <a:t>此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748881" y="3844173"/>
            <a:ext cx="4876801" cy="4526280"/>
          </a:xfrm>
        </p:spPr>
        <p:txBody>
          <a:bodyPr/>
          <a:lstStyle/>
          <a:p>
            <a:r>
              <a:rPr lang="en-US" altLang="zh-TW" dirty="0" err="1"/>
              <a:t>cǐ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 smtClean="0"/>
              <a:t>(</a:t>
            </a:r>
            <a:r>
              <a:rPr lang="en-US" altLang="zh-TW" dirty="0" err="1"/>
              <a:t>Det</a:t>
            </a:r>
            <a:r>
              <a:rPr lang="en-US" altLang="zh-TW" dirty="0" smtClean="0"/>
              <a:t>)</a:t>
            </a:r>
            <a:r>
              <a:rPr lang="zh-TW" altLang="en-US" dirty="0" smtClean="0"/>
              <a:t> </a:t>
            </a:r>
            <a:r>
              <a:rPr lang="en-US" altLang="zh-TW" dirty="0"/>
              <a:t>(literary) this, these</a:t>
            </a:r>
            <a:endParaRPr lang="zh-TW" altLang="zh-TW" dirty="0"/>
          </a:p>
        </p:txBody>
      </p:sp>
      <p:sp>
        <p:nvSpPr>
          <p:cNvPr id="6" name="文字方塊 5"/>
          <p:cNvSpPr txBox="1"/>
          <p:nvPr/>
        </p:nvSpPr>
        <p:spPr>
          <a:xfrm>
            <a:off x="8077200" y="930027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I-</a:t>
            </a:r>
            <a:r>
              <a:rPr lang="zh-TW" altLang="en-US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摘</a:t>
            </a:r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-8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429094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659</TotalTime>
  <Words>1040</Words>
  <Application>Microsoft Office PowerPoint</Application>
  <PresentationFormat>如螢幕大小 (4:3)</PresentationFormat>
  <Paragraphs>312</Paragraphs>
  <Slides>78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78</vt:i4>
      </vt:variant>
    </vt:vector>
  </HeadingPairs>
  <TitlesOfParts>
    <vt:vector size="84" baseType="lpstr">
      <vt:lpstr>Yu Gothic UI Semibold</vt:lpstr>
      <vt:lpstr>新細明體</vt:lpstr>
      <vt:lpstr>標楷體</vt:lpstr>
      <vt:lpstr>Calibri</vt:lpstr>
      <vt:lpstr>Times New Roman</vt:lpstr>
      <vt:lpstr>Office Theme</vt:lpstr>
      <vt:lpstr>PowerPoint 簡報</vt:lpstr>
      <vt:lpstr>做人</vt:lpstr>
      <vt:lpstr>心法</vt:lpstr>
      <vt:lpstr>談論</vt:lpstr>
      <vt:lpstr>真誠</vt:lpstr>
      <vt:lpstr>讚美</vt:lpstr>
      <vt:lpstr>親和力</vt:lpstr>
      <vt:lpstr>笑容</vt:lpstr>
      <vt:lpstr>此</vt:lpstr>
      <vt:lpstr>祕訣</vt:lpstr>
      <vt:lpstr>拉近距離</vt:lpstr>
      <vt:lpstr>傳授</vt:lpstr>
      <vt:lpstr>獨門</vt:lpstr>
      <vt:lpstr>人際</vt:lpstr>
      <vt:lpstr>銷售</vt:lpstr>
      <vt:lpstr>暢銷</vt:lpstr>
      <vt:lpstr>謙稱</vt:lpstr>
      <vt:lpstr>抱持</vt:lpstr>
      <vt:lpstr>哲學</vt:lpstr>
      <vt:lpstr>讀者</vt:lpstr>
      <vt:lpstr>踏出</vt:lpstr>
      <vt:lpstr>悅耳</vt:lpstr>
      <vt:lpstr>熱忱</vt:lpstr>
      <vt:lpstr>不妨</vt:lpstr>
      <vt:lpstr>好比</vt:lpstr>
      <vt:lpstr>告別</vt:lpstr>
      <vt:lpstr>記住</vt:lpstr>
      <vt:lpstr>對方</vt:lpstr>
      <vt:lpstr>宴會</vt:lpstr>
      <vt:lpstr>自顧自(地)</vt:lpstr>
      <vt:lpstr>講</vt:lpstr>
      <vt:lpstr>整整</vt:lpstr>
      <vt:lpstr>插嘴</vt:lpstr>
      <vt:lpstr>餘地</vt:lpstr>
      <vt:lpstr>以致（於）</vt:lpstr>
      <vt:lpstr>同桌</vt:lpstr>
      <vt:lpstr>罰站</vt:lpstr>
      <vt:lpstr>聽教</vt:lpstr>
      <vt:lpstr>似地</vt:lpstr>
      <vt:lpstr>凝滯</vt:lpstr>
      <vt:lpstr>一吐為快</vt:lpstr>
      <vt:lpstr>提問</vt:lpstr>
      <vt:lpstr>黑幼龍</vt:lpstr>
      <vt:lpstr>卡內基</vt:lpstr>
      <vt:lpstr>心坎</vt:lpstr>
      <vt:lpstr>本質</vt:lpstr>
      <vt:lpstr>驅策</vt:lpstr>
      <vt:lpstr>深切</vt:lpstr>
      <vt:lpstr>真心</vt:lpstr>
      <vt:lpstr>可想而知</vt:lpstr>
      <vt:lpstr>人緣</vt:lpstr>
      <vt:lpstr>命中</vt:lpstr>
      <vt:lpstr>成就</vt:lpstr>
      <vt:lpstr>真切</vt:lpstr>
      <vt:lpstr>性格</vt:lpstr>
      <vt:lpstr>愛心</vt:lpstr>
      <vt:lpstr>口香糖</vt:lpstr>
      <vt:lpstr>力道</vt:lpstr>
      <vt:lpstr>發自</vt:lpstr>
      <vt:lpstr>企圖</vt:lpstr>
      <vt:lpstr>失效</vt:lpstr>
      <vt:lpstr>下屬</vt:lpstr>
      <vt:lpstr>責任感</vt:lpstr>
      <vt:lpstr>隨後</vt:lpstr>
      <vt:lpstr>拜託</vt:lpstr>
      <vt:lpstr>別有居心</vt:lpstr>
      <vt:lpstr>適得其反</vt:lpstr>
      <vt:lpstr>小看</vt:lpstr>
      <vt:lpstr>威力</vt:lpstr>
      <vt:lpstr>予</vt:lpstr>
      <vt:lpstr>深刻</vt:lpstr>
      <vt:lpstr>互動</vt:lpstr>
      <vt:lpstr>定下</vt:lpstr>
      <vt:lpstr>贏得</vt:lpstr>
      <vt:lpstr>藉著</vt:lpstr>
      <vt:lpstr>驅動力</vt:lpstr>
      <vt:lpstr>威廉‧詹姆士</vt:lpstr>
      <vt:lpstr>艾森豪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PC-5165</dc:creator>
  <cp:lastModifiedBy>PC-5165</cp:lastModifiedBy>
  <cp:revision>63</cp:revision>
  <dcterms:created xsi:type="dcterms:W3CDTF">2017-05-11T16:59:40Z</dcterms:created>
  <dcterms:modified xsi:type="dcterms:W3CDTF">2018-12-22T03:12:48Z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2017-05-11T00:00:00Z</vt:filetime>
  </property>
  <property fmtid="{D5CDD505-2E9C-101B-9397-08002B2CF9AE}" pid="3" name="LastSaved">
    <vt:filetime>2017-05-11T00:00:00Z</vt:filetime>
  </property>
</Properties>
</file>