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371" r:id="rId3"/>
    <p:sldId id="3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404" r:id="rId36"/>
    <p:sldId id="280" r:id="rId37"/>
    <p:sldId id="281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8" r:id="rId47"/>
    <p:sldId id="316" r:id="rId48"/>
    <p:sldId id="317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403" r:id="rId69"/>
    <p:sldId id="398" r:id="rId70"/>
    <p:sldId id="405" r:id="rId71"/>
    <p:sldId id="406" r:id="rId72"/>
    <p:sldId id="407" r:id="rId73"/>
    <p:sldId id="408" r:id="rId74"/>
    <p:sldId id="409" r:id="rId75"/>
    <p:sldId id="410" r:id="rId76"/>
    <p:sldId id="411" r:id="rId77"/>
    <p:sldId id="412" r:id="rId78"/>
    <p:sldId id="413" r:id="rId79"/>
    <p:sldId id="414" r:id="rId80"/>
    <p:sldId id="415" r:id="rId81"/>
    <p:sldId id="416" r:id="rId82"/>
    <p:sldId id="417" r:id="rId83"/>
    <p:sldId id="418" r:id="rId84"/>
    <p:sldId id="367" r:id="rId85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4" y="4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53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85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29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822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265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4112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2762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6409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80955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04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686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5134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958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3853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57662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1463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090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289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366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1252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1882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543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6953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57616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4388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33724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6661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12375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1547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05366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99274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447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272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85554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61219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701105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09548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42518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8748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45115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005440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1751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42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12/22/2018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37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21642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09037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82152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01007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80731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606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41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621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7" name="object 2"/>
          <p:cNvSpPr txBox="1"/>
          <p:nvPr userDrawn="1"/>
        </p:nvSpPr>
        <p:spPr>
          <a:xfrm>
            <a:off x="1641791" y="38862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 smtClean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  <p:sldLayoutId id="2147483732" r:id="rId46"/>
    <p:sldLayoutId id="2147483733" r:id="rId47"/>
    <p:sldLayoutId id="2147483734" r:id="rId48"/>
    <p:sldLayoutId id="2147483735" r:id="rId49"/>
    <p:sldLayoutId id="2147483736" r:id="rId50"/>
    <p:sldLayoutId id="2147483737" r:id="rId51"/>
    <p:sldLayoutId id="2147483738" r:id="rId52"/>
    <p:sldLayoutId id="2147483739" r:id="rId53"/>
    <p:sldLayoutId id="2147483740" r:id="rId54"/>
    <p:sldLayoutId id="2147483741" r:id="rId5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6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8" y="2342299"/>
            <a:ext cx="45421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lang="zh-TW" altLang="en-US" sz="3000" dirty="0" smtClean="0">
                <a:solidFill>
                  <a:srgbClr val="31377D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第五課</a:t>
            </a:r>
            <a:endParaRPr lang="zh-TW" altLang="en-US" sz="3000" dirty="0">
              <a:solidFill>
                <a:srgbClr val="31377D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國際語言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524000"/>
            <a:ext cx="6708808" cy="2983230"/>
          </a:xfrm>
        </p:spPr>
        <p:txBody>
          <a:bodyPr/>
          <a:lstStyle/>
          <a:p>
            <a:r>
              <a:rPr lang="zh-TW" altLang="zh-TW" dirty="0"/>
              <a:t>身陷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shēnxiàn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467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Vst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find oneself in (a bad situation)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65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0392" y="1066800"/>
            <a:ext cx="6708808" cy="2983230"/>
          </a:xfrm>
        </p:spPr>
        <p:txBody>
          <a:bodyPr/>
          <a:lstStyle/>
          <a:p>
            <a:r>
              <a:rPr lang="zh-TW" altLang="zh-TW" dirty="0"/>
              <a:t>迷宮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441204"/>
            <a:ext cx="4876801" cy="4526280"/>
          </a:xfrm>
        </p:spPr>
        <p:txBody>
          <a:bodyPr/>
          <a:lstStyle/>
          <a:p>
            <a:r>
              <a:rPr lang="en-US" altLang="zh-TW" dirty="0" err="1"/>
              <a:t>mígōng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704344"/>
            <a:ext cx="7924800" cy="892175"/>
          </a:xfrm>
        </p:spPr>
        <p:txBody>
          <a:bodyPr/>
          <a:lstStyle/>
          <a:p>
            <a:r>
              <a:rPr lang="en-US" altLang="zh-TW" sz="2800" dirty="0" smtClean="0"/>
              <a:t>(</a:t>
            </a:r>
            <a:r>
              <a:rPr lang="en-US" altLang="zh-TW" sz="2800" dirty="0"/>
              <a:t>N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maze</a:t>
            </a:r>
            <a:endParaRPr lang="zh-TW" altLang="zh-TW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967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1259" y="1371600"/>
            <a:ext cx="8461408" cy="2983230"/>
          </a:xfrm>
        </p:spPr>
        <p:txBody>
          <a:bodyPr/>
          <a:lstStyle/>
          <a:p>
            <a:r>
              <a:rPr lang="zh-TW" altLang="zh-TW" dirty="0"/>
              <a:t>文法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wénfǎ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grammar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42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9359" y="1447800"/>
            <a:ext cx="8385208" cy="2983230"/>
          </a:xfrm>
        </p:spPr>
        <p:txBody>
          <a:bodyPr/>
          <a:lstStyle/>
          <a:p>
            <a:r>
              <a:rPr lang="zh-TW" altLang="zh-TW" dirty="0"/>
              <a:t>濃重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199" y="3844173"/>
            <a:ext cx="6019801" cy="4526280"/>
          </a:xfrm>
        </p:spPr>
        <p:txBody>
          <a:bodyPr/>
          <a:lstStyle/>
          <a:p>
            <a:r>
              <a:rPr lang="en-US" altLang="zh-TW" dirty="0" err="1"/>
              <a:t>nóngzhòng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heavy, thick (e.g., accent, nasal sound)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177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0800" y="1281043"/>
            <a:ext cx="8461408" cy="2983230"/>
          </a:xfrm>
        </p:spPr>
        <p:txBody>
          <a:bodyPr/>
          <a:lstStyle/>
          <a:p>
            <a:r>
              <a:rPr lang="zh-TW" altLang="zh-TW" dirty="0"/>
              <a:t>回覆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huífù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answer, to respond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99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焦急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4403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jiāojí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22300" y="54864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 err="1"/>
              <a:t>anxiou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983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7000" y="1306443"/>
            <a:ext cx="7394608" cy="2983230"/>
          </a:xfrm>
        </p:spPr>
        <p:txBody>
          <a:bodyPr/>
          <a:lstStyle/>
          <a:p>
            <a:r>
              <a:rPr lang="zh-TW" altLang="zh-TW" dirty="0"/>
              <a:t>催熟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cuīshóu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32424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accelerate the ripening, to ripen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139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急忙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jímáng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26651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hurriedly, in a hurry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880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臨時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511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línshí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Vs-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) </a:t>
            </a:r>
            <a:r>
              <a:rPr lang="en-US" altLang="zh-TW" dirty="0" err="1" smtClean="0"/>
              <a:t>temporar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impromptu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55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293743"/>
            <a:ext cx="6708808" cy="2983230"/>
          </a:xfrm>
        </p:spPr>
        <p:txBody>
          <a:bodyPr/>
          <a:lstStyle/>
          <a:p>
            <a:r>
              <a:rPr lang="zh-TW" altLang="zh-TW" dirty="0"/>
              <a:t>口譯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79795" y="3855720"/>
            <a:ext cx="4876801" cy="4526280"/>
          </a:xfrm>
        </p:spPr>
        <p:txBody>
          <a:bodyPr/>
          <a:lstStyle/>
          <a:p>
            <a:r>
              <a:rPr lang="en-US" altLang="zh-TW" dirty="0" err="1"/>
              <a:t>kǒuyì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226685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(oral) </a:t>
            </a:r>
            <a:r>
              <a:rPr lang="en-US" altLang="zh-TW" dirty="0" smtClean="0"/>
              <a:t>interpretation</a:t>
            </a:r>
          </a:p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interpret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303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7000" y="1283970"/>
            <a:ext cx="7851808" cy="2983230"/>
          </a:xfrm>
        </p:spPr>
        <p:txBody>
          <a:bodyPr/>
          <a:lstStyle/>
          <a:p>
            <a:r>
              <a:rPr lang="zh-TW" altLang="en-US" dirty="0"/>
              <a:t>開闊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87700" y="3844173"/>
            <a:ext cx="5943600" cy="4526280"/>
          </a:xfrm>
        </p:spPr>
        <p:txBody>
          <a:bodyPr/>
          <a:lstStyle/>
          <a:p>
            <a:r>
              <a:rPr lang="en-US" altLang="zh-TW" dirty="0" err="1"/>
              <a:t>kāikuò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wide, expansive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546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3200" y="1036382"/>
            <a:ext cx="9223408" cy="2983230"/>
          </a:xfrm>
        </p:spPr>
        <p:txBody>
          <a:bodyPr/>
          <a:lstStyle/>
          <a:p>
            <a:r>
              <a:rPr lang="zh-TW" altLang="zh-TW" sz="14900" dirty="0"/>
              <a:t>達成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398086"/>
            <a:ext cx="8318500" cy="4526280"/>
          </a:xfrm>
        </p:spPr>
        <p:txBody>
          <a:bodyPr/>
          <a:lstStyle/>
          <a:p>
            <a:r>
              <a:rPr lang="en-US" altLang="zh-TW" sz="6600" dirty="0" err="1"/>
              <a:t>dáchéng</a:t>
            </a:r>
            <a:endParaRPr lang="zh-TW" altLang="en-US" sz="6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Vpt</a:t>
            </a:r>
            <a:r>
              <a:rPr lang="en-US" altLang="zh-TW" dirty="0" smtClean="0"/>
              <a:t>) </a:t>
            </a:r>
            <a:r>
              <a:rPr lang="en-US" altLang="zh-TW" dirty="0"/>
              <a:t>to realize, to reach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601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道謝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dàoxiè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V-</a:t>
            </a:r>
            <a:r>
              <a:rPr lang="en-US" altLang="zh-TW" dirty="0" err="1"/>
              <a:t>sep</a:t>
            </a:r>
            <a:r>
              <a:rPr lang="en-US" altLang="zh-TW" dirty="0" smtClean="0"/>
              <a:t>) </a:t>
            </a:r>
            <a:r>
              <a:rPr lang="en-US" altLang="zh-TW" dirty="0"/>
              <a:t>to say thank to, to express appreciation 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35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05100" y="1124784"/>
            <a:ext cx="8610600" cy="2983230"/>
          </a:xfrm>
        </p:spPr>
        <p:txBody>
          <a:bodyPr/>
          <a:lstStyle/>
          <a:p>
            <a:r>
              <a:rPr lang="zh-TW" altLang="zh-TW" dirty="0"/>
              <a:t>面前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miànqián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23900" y="5474652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in front of, before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302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15240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紊亂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32207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wènluàn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010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in a mess, in chaos, all mixed up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8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892" y="1268343"/>
            <a:ext cx="8080408" cy="2983230"/>
          </a:xfrm>
        </p:spPr>
        <p:txBody>
          <a:bodyPr/>
          <a:lstStyle/>
          <a:p>
            <a:pPr algn="ctr"/>
            <a:r>
              <a:rPr lang="zh-TW" altLang="zh-TW" dirty="0"/>
              <a:t>錯亂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657600"/>
            <a:ext cx="6477000" cy="4526280"/>
          </a:xfrm>
        </p:spPr>
        <p:txBody>
          <a:bodyPr/>
          <a:lstStyle/>
          <a:p>
            <a:r>
              <a:rPr lang="en-US" altLang="zh-TW" dirty="0" err="1"/>
              <a:t>cuòluàn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in disorder, in confusion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996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人家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rénjiā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467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other people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338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校長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63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xiàozhǎng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426651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principal (primary, secondary school), president (university)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08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3200" y="1293743"/>
            <a:ext cx="8842408" cy="2983230"/>
          </a:xfrm>
        </p:spPr>
        <p:txBody>
          <a:bodyPr/>
          <a:lstStyle/>
          <a:p>
            <a:r>
              <a:rPr lang="zh-TW" altLang="zh-TW" dirty="0"/>
              <a:t>旅途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33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lǚtú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trip, travels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I-24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6967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796" y="15240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勞累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láolèi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tired, tiring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2859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傲慢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àomàn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arrogant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562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696" y="1517263"/>
            <a:ext cx="84614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轉動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0800" y="3855720"/>
            <a:ext cx="4876801" cy="4526280"/>
          </a:xfrm>
        </p:spPr>
        <p:txBody>
          <a:bodyPr/>
          <a:lstStyle/>
          <a:p>
            <a:r>
              <a:rPr lang="en-US" altLang="zh-TW" dirty="0" err="1"/>
              <a:t>zhuǎndòng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26685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revolve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3780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7891" y="1596886"/>
            <a:ext cx="6708808" cy="2983230"/>
          </a:xfrm>
        </p:spPr>
        <p:txBody>
          <a:bodyPr/>
          <a:lstStyle/>
          <a:p>
            <a:r>
              <a:rPr lang="zh-TW" altLang="zh-TW" dirty="0"/>
              <a:t>皺眉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zhòuméi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V-</a:t>
            </a:r>
            <a:r>
              <a:rPr lang="en-US" altLang="zh-TW" dirty="0" err="1"/>
              <a:t>sep</a:t>
            </a:r>
            <a:r>
              <a:rPr lang="en-US" altLang="zh-TW" dirty="0" smtClean="0"/>
              <a:t>) </a:t>
            </a:r>
            <a:r>
              <a:rPr lang="en-US" altLang="zh-TW" dirty="0"/>
              <a:t>to wrinkle one's eyebrows, to frown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099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1043"/>
            <a:ext cx="7772400" cy="2983230"/>
          </a:xfrm>
        </p:spPr>
        <p:txBody>
          <a:bodyPr/>
          <a:lstStyle/>
          <a:p>
            <a:pPr algn="ctr"/>
            <a:r>
              <a:rPr lang="zh-TW" altLang="zh-TW" dirty="0"/>
              <a:t>標識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90600" y="3581400"/>
            <a:ext cx="7162800" cy="4526280"/>
          </a:xfrm>
        </p:spPr>
        <p:txBody>
          <a:bodyPr/>
          <a:lstStyle/>
          <a:p>
            <a:pPr algn="ctr"/>
            <a:r>
              <a:rPr lang="en-US" altLang="zh-TW" dirty="0" err="1"/>
              <a:t>biāozhì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mark, logo, marking, sign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535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1306443"/>
            <a:ext cx="6708808" cy="2983230"/>
          </a:xfrm>
        </p:spPr>
        <p:txBody>
          <a:bodyPr/>
          <a:lstStyle/>
          <a:p>
            <a:r>
              <a:rPr lang="zh-TW" altLang="zh-TW" dirty="0"/>
              <a:t>國際觀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guójìguān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global perspective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0854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696" y="144780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一吐為快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3657600"/>
            <a:ext cx="7010400" cy="4526280"/>
          </a:xfrm>
        </p:spPr>
        <p:txBody>
          <a:bodyPr/>
          <a:lstStyle/>
          <a:p>
            <a:pPr algn="ctr"/>
            <a:r>
              <a:rPr lang="en-US" altLang="zh-TW" dirty="0" err="1"/>
              <a:t>yìtǔ</a:t>
            </a:r>
            <a:r>
              <a:rPr lang="en-US" altLang="zh-TW" dirty="0"/>
              <a:t> </a:t>
            </a:r>
            <a:r>
              <a:rPr lang="en-US" altLang="zh-TW" dirty="0" err="1"/>
              <a:t>wéikuài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181600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spit it out, get something off your chest, here: speak without hesitation, speak your fill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538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接軌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jiēguǐ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8200" y="547046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integrate with (another entity), to get in step with, (lit. connect rails)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4868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身在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shēnzài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8200" y="547046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Vst</a:t>
            </a:r>
            <a:r>
              <a:rPr lang="en-US" altLang="zh-TW" dirty="0" smtClean="0"/>
              <a:t>) </a:t>
            </a:r>
            <a:r>
              <a:rPr lang="en-US" altLang="zh-TW" dirty="0"/>
              <a:t>(of a person) located, to be (somewhere)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7424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柏林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86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Bólín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066800" y="5181600"/>
            <a:ext cx="6934200" cy="892175"/>
          </a:xfrm>
        </p:spPr>
        <p:txBody>
          <a:bodyPr/>
          <a:lstStyle/>
          <a:p>
            <a:r>
              <a:rPr lang="en-US" altLang="zh-TW" sz="2400" dirty="0"/>
              <a:t>Berlin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7208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236" y="1227921"/>
            <a:ext cx="83090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土耳其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516947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Tǔěrqí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9540" y="5780087"/>
            <a:ext cx="7772400" cy="892175"/>
          </a:xfrm>
        </p:spPr>
        <p:txBody>
          <a:bodyPr/>
          <a:lstStyle/>
          <a:p>
            <a:r>
              <a:rPr lang="en-US" altLang="zh-TW" sz="2400" dirty="0"/>
              <a:t>Turkey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8292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281043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眼見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8499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yǎnjiàn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74652"/>
            <a:ext cx="7467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/>
              <a:t>) seeing that, to observe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0109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123717"/>
            <a:ext cx="9753600" cy="2983230"/>
          </a:xfrm>
        </p:spPr>
        <p:txBody>
          <a:bodyPr/>
          <a:lstStyle/>
          <a:p>
            <a:r>
              <a:rPr lang="zh-TW" altLang="zh-TW" sz="14900" dirty="0"/>
              <a:t>心急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581400"/>
            <a:ext cx="5943600" cy="4526280"/>
          </a:xfrm>
        </p:spPr>
        <p:txBody>
          <a:bodyPr/>
          <a:lstStyle/>
          <a:p>
            <a:r>
              <a:rPr lang="en-US" altLang="zh-TW" dirty="0" err="1"/>
              <a:t>xīnjí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anxious, agitated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837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0" y="1306443"/>
            <a:ext cx="6708808" cy="2983230"/>
          </a:xfrm>
        </p:spPr>
        <p:txBody>
          <a:bodyPr/>
          <a:lstStyle/>
          <a:p>
            <a:r>
              <a:rPr lang="zh-TW" altLang="zh-TW" dirty="0"/>
              <a:t>共通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gòngtōng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Vs-</a:t>
            </a:r>
            <a:r>
              <a:rPr lang="en-US" altLang="zh-TW" dirty="0" err="1"/>
              <a:t>attr</a:t>
            </a:r>
            <a:r>
              <a:rPr lang="en-US" altLang="zh-TW" dirty="0" smtClean="0"/>
              <a:t>) </a:t>
            </a:r>
            <a:r>
              <a:rPr lang="en-US" altLang="zh-TW" dirty="0"/>
              <a:t>common, universal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522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浪潮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6629400" cy="4526280"/>
          </a:xfrm>
        </p:spPr>
        <p:txBody>
          <a:bodyPr/>
          <a:lstStyle/>
          <a:p>
            <a:pPr algn="ctr"/>
            <a:r>
              <a:rPr lang="en-US" altLang="zh-TW" dirty="0" err="1"/>
              <a:t>làngcháo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61474" y="5426651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wave, trend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2782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00400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pāo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toss, to throw, cast aside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4911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淘汰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táotài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Vpt</a:t>
            </a:r>
            <a:r>
              <a:rPr lang="en-US" altLang="zh-TW" dirty="0" smtClean="0"/>
              <a:t>) </a:t>
            </a:r>
            <a:r>
              <a:rPr lang="en-US" altLang="zh-TW" dirty="0"/>
              <a:t>to eliminate (through competition), weed out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651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7000" y="1268343"/>
            <a:ext cx="8461408" cy="2983230"/>
          </a:xfrm>
        </p:spPr>
        <p:txBody>
          <a:bodyPr/>
          <a:lstStyle/>
          <a:p>
            <a:r>
              <a:rPr lang="zh-TW" altLang="zh-TW" dirty="0"/>
              <a:t>督促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86200" y="3581400"/>
            <a:ext cx="5408597" cy="4526280"/>
          </a:xfrm>
        </p:spPr>
        <p:txBody>
          <a:bodyPr/>
          <a:lstStyle/>
          <a:p>
            <a:r>
              <a:rPr lang="en-US" altLang="zh-TW" dirty="0" err="1"/>
              <a:t>dūcù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supervise and urge, to urge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695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57559" y="1281043"/>
            <a:ext cx="6708808" cy="2983230"/>
          </a:xfrm>
        </p:spPr>
        <p:txBody>
          <a:bodyPr/>
          <a:lstStyle/>
          <a:p>
            <a:r>
              <a:rPr lang="zh-TW" altLang="zh-TW" dirty="0"/>
              <a:t>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86199" y="3962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bèi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memorize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9167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600" cy="2983230"/>
          </a:xfrm>
        </p:spPr>
        <p:txBody>
          <a:bodyPr/>
          <a:lstStyle/>
          <a:p>
            <a:pPr algn="ctr"/>
            <a:r>
              <a:rPr lang="zh-TW" altLang="zh-TW" dirty="0"/>
              <a:t>單字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19499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dānzì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vocabulary, word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51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倍增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bèizēng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</a:t>
            </a:r>
            <a:r>
              <a:rPr lang="en-US" altLang="zh-TW" dirty="0" smtClean="0"/>
              <a:t>) </a:t>
            </a:r>
            <a:r>
              <a:rPr lang="en-US" altLang="zh-TW" dirty="0"/>
              <a:t>to increase or improve exponentially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50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5608" cy="2983230"/>
          </a:xfrm>
        </p:spPr>
        <p:txBody>
          <a:bodyPr/>
          <a:lstStyle/>
          <a:p>
            <a:pPr algn="ctr"/>
            <a:r>
              <a:rPr lang="zh-TW" altLang="zh-TW" dirty="0"/>
              <a:t>限於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638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xiànyú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Vst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limited 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1911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遼闊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liáokuò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expansive, vast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88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之外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zhīwài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other than, in addition to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54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2692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水果攤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98695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shuǐguǒtān</a:t>
            </a:r>
            <a:endParaRPr lang="zh-TW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fruit stand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6741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62200" y="1524000"/>
            <a:ext cx="7712108" cy="2983230"/>
          </a:xfrm>
        </p:spPr>
        <p:txBody>
          <a:bodyPr/>
          <a:lstStyle/>
          <a:p>
            <a:r>
              <a:rPr lang="zh-TW" altLang="zh-TW" dirty="0"/>
              <a:t>境地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00" y="3844173"/>
            <a:ext cx="6019800" cy="4526280"/>
          </a:xfrm>
        </p:spPr>
        <p:txBody>
          <a:bodyPr/>
          <a:lstStyle/>
          <a:p>
            <a:r>
              <a:rPr lang="en-US" altLang="zh-TW" dirty="0" err="1"/>
              <a:t>jìngdì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circumstances, situation, condition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005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9792" y="1714283"/>
            <a:ext cx="6708808" cy="2983230"/>
          </a:xfrm>
        </p:spPr>
        <p:txBody>
          <a:bodyPr/>
          <a:lstStyle/>
          <a:p>
            <a:r>
              <a:rPr lang="zh-TW" altLang="zh-TW" dirty="0"/>
              <a:t>孤立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4114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gūlì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isolated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774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賽事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sàishì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competition, match, race, games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71289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島嶼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44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dǎoyǔ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island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424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四處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sìchù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everywhere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4707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9992" y="15240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拼音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pīnyīn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N) </a:t>
            </a:r>
            <a:r>
              <a:rPr lang="en-US" altLang="zh-TW" dirty="0"/>
              <a:t>Romanization, spelling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844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699408" cy="2983230"/>
          </a:xfrm>
        </p:spPr>
        <p:txBody>
          <a:bodyPr/>
          <a:lstStyle/>
          <a:p>
            <a:r>
              <a:rPr lang="zh-TW" altLang="zh-TW" dirty="0"/>
              <a:t>錯誤</a:t>
            </a:r>
            <a:r>
              <a:rPr lang="zh-TW" altLang="zh-TW" dirty="0" smtClean="0"/>
              <a:t>百出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57400" y="3844173"/>
            <a:ext cx="5867400" cy="4526280"/>
          </a:xfrm>
        </p:spPr>
        <p:txBody>
          <a:bodyPr/>
          <a:lstStyle/>
          <a:p>
            <a:r>
              <a:rPr lang="en-US" altLang="zh-TW" dirty="0" err="1"/>
              <a:t>cuòwù</a:t>
            </a:r>
            <a:r>
              <a:rPr lang="en-US" altLang="zh-TW" dirty="0"/>
              <a:t> </a:t>
            </a:r>
            <a:r>
              <a:rPr lang="en-US" altLang="zh-TW" dirty="0" err="1"/>
              <a:t>bǎichū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riddled with mistakes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055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精良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38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jīngliáng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superior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3944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22492" y="1371600"/>
            <a:ext cx="6708808" cy="2983230"/>
          </a:xfrm>
        </p:spPr>
        <p:txBody>
          <a:bodyPr/>
          <a:lstStyle/>
          <a:p>
            <a:r>
              <a:rPr lang="zh-TW" altLang="zh-TW" dirty="0"/>
              <a:t>前來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qiánlái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to come over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281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9400" y="1281043"/>
            <a:ext cx="8232808" cy="2983230"/>
          </a:xfrm>
        </p:spPr>
        <p:txBody>
          <a:bodyPr/>
          <a:lstStyle/>
          <a:p>
            <a:r>
              <a:rPr lang="zh-TW" altLang="zh-TW" dirty="0"/>
              <a:t>版本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bǎnběn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799" y="54864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version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76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r>
              <a:rPr lang="zh-TW" altLang="zh-TW" dirty="0"/>
              <a:t>瓜香果豔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581400"/>
            <a:ext cx="7010401" cy="4526280"/>
          </a:xfrm>
        </p:spPr>
        <p:txBody>
          <a:bodyPr/>
          <a:lstStyle/>
          <a:p>
            <a:r>
              <a:rPr lang="en-US" altLang="zh-TW" dirty="0" err="1"/>
              <a:t>guāxiāng</a:t>
            </a:r>
            <a:r>
              <a:rPr lang="en-US" altLang="zh-TW" dirty="0"/>
              <a:t> </a:t>
            </a:r>
            <a:r>
              <a:rPr lang="en-US" altLang="zh-TW" dirty="0" err="1"/>
              <a:t>guǒyàn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305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filled with the fragrances and beauty of various types of fruit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27892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900" y="1268343"/>
            <a:ext cx="8613808" cy="2983230"/>
          </a:xfrm>
        </p:spPr>
        <p:txBody>
          <a:bodyPr/>
          <a:lstStyle/>
          <a:p>
            <a:r>
              <a:rPr lang="zh-TW" altLang="zh-TW" dirty="0"/>
              <a:t>源源不絕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76400" y="3844173"/>
            <a:ext cx="5943600" cy="4526280"/>
          </a:xfrm>
        </p:spPr>
        <p:txBody>
          <a:bodyPr/>
          <a:lstStyle/>
          <a:p>
            <a:r>
              <a:rPr lang="en-US" altLang="zh-TW" dirty="0" err="1"/>
              <a:t>yuányuán</a:t>
            </a:r>
            <a:r>
              <a:rPr lang="en-US" altLang="zh-TW" dirty="0"/>
              <a:t> </a:t>
            </a:r>
            <a:r>
              <a:rPr lang="en-US" altLang="zh-TW" dirty="0" err="1"/>
              <a:t>bùjué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in uninterrupted flow, in continuous stream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575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4208" y="1622286"/>
            <a:ext cx="9528208" cy="2983230"/>
          </a:xfrm>
        </p:spPr>
        <p:txBody>
          <a:bodyPr/>
          <a:lstStyle/>
          <a:p>
            <a:pPr algn="ctr"/>
            <a:r>
              <a:rPr lang="zh-TW" altLang="zh-TW" dirty="0"/>
              <a:t>訪客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962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fǎngkè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visitor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1056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人文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rénwén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cultural, (below) the humanities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6146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1283970"/>
            <a:ext cx="89948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景觀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5741" y="3398086"/>
            <a:ext cx="7848600" cy="4526280"/>
          </a:xfrm>
        </p:spPr>
        <p:txBody>
          <a:bodyPr/>
          <a:lstStyle/>
          <a:p>
            <a:pPr algn="ctr"/>
            <a:r>
              <a:rPr lang="en-US" altLang="zh-TW" dirty="0" err="1"/>
              <a:t>jǐngguān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78541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view, landscape, scenery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8060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3970"/>
            <a:ext cx="8690008" cy="2983230"/>
          </a:xfrm>
        </p:spPr>
        <p:txBody>
          <a:bodyPr/>
          <a:lstStyle/>
          <a:p>
            <a:pPr algn="ctr"/>
            <a:r>
              <a:rPr lang="zh-TW" altLang="zh-TW" dirty="0"/>
              <a:t>底蘊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dǐyùn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foundation, background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57980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22286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深厚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30591" y="4114800"/>
            <a:ext cx="5413409" cy="4526280"/>
          </a:xfrm>
        </p:spPr>
        <p:txBody>
          <a:bodyPr/>
          <a:lstStyle/>
          <a:p>
            <a:r>
              <a:rPr lang="en-US" altLang="zh-TW" dirty="0" err="1"/>
              <a:t>shēnhòu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deep, solid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93208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567053"/>
            <a:ext cx="6708808" cy="2983230"/>
          </a:xfrm>
        </p:spPr>
        <p:txBody>
          <a:bodyPr/>
          <a:lstStyle/>
          <a:p>
            <a:r>
              <a:rPr lang="zh-TW" altLang="zh-TW" dirty="0"/>
              <a:t>步調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bùdiào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96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pace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2160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家傳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jiāchuán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Vs-</a:t>
            </a:r>
            <a:r>
              <a:rPr lang="en-US" altLang="zh-TW" dirty="0" err="1"/>
              <a:t>attr</a:t>
            </a:r>
            <a:r>
              <a:rPr lang="en-US" altLang="zh-TW" dirty="0" smtClean="0"/>
              <a:t>) </a:t>
            </a:r>
            <a:r>
              <a:rPr lang="en-US" altLang="zh-TW" dirty="0"/>
              <a:t>traditional, local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44947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勤讀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44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qíndú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diligently study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96717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書籍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shūjí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books, reading material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896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0" y="1435666"/>
            <a:ext cx="8004208" cy="2983230"/>
          </a:xfrm>
        </p:spPr>
        <p:txBody>
          <a:bodyPr/>
          <a:lstStyle/>
          <a:p>
            <a:r>
              <a:rPr lang="zh-TW" altLang="zh-TW" dirty="0"/>
              <a:t>常客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199" y="3733800"/>
            <a:ext cx="6400801" cy="4526280"/>
          </a:xfrm>
        </p:spPr>
        <p:txBody>
          <a:bodyPr/>
          <a:lstStyle/>
          <a:p>
            <a:r>
              <a:rPr lang="en-US" altLang="zh-TW" dirty="0" err="1"/>
              <a:t>chángkè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398452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regular customer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3926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知曉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733800"/>
            <a:ext cx="7239000" cy="4526280"/>
          </a:xfrm>
        </p:spPr>
        <p:txBody>
          <a:bodyPr/>
          <a:lstStyle/>
          <a:p>
            <a:r>
              <a:rPr lang="en-US" altLang="zh-TW" dirty="0" err="1"/>
              <a:t>zhīxiǎo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Vst</a:t>
            </a:r>
            <a:r>
              <a:rPr lang="en-US" altLang="zh-TW" dirty="0" smtClean="0"/>
              <a:t>) familiar </a:t>
            </a:r>
            <a:r>
              <a:rPr lang="en-US" altLang="zh-TW" dirty="0"/>
              <a:t>with, proficient in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68282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勤奮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qínfèn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diligently and conscientiously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58156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駕馭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jiàyù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master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06121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重點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733800"/>
            <a:ext cx="7239000" cy="4526280"/>
          </a:xfrm>
        </p:spPr>
        <p:txBody>
          <a:bodyPr/>
          <a:lstStyle/>
          <a:p>
            <a:r>
              <a:rPr lang="en-US" altLang="zh-TW" dirty="0" err="1"/>
              <a:t>zhòngdiǎn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main point, key point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72315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磨損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004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mósǔn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</a:t>
            </a:r>
            <a:r>
              <a:rPr lang="en-US" altLang="zh-TW" dirty="0" smtClean="0"/>
              <a:t>) </a:t>
            </a:r>
            <a:r>
              <a:rPr lang="en-US" altLang="zh-TW" dirty="0"/>
              <a:t>to wear away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60548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攪碎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jiǎosuì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grind, to shred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97937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翻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386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fān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flip through, to turn (the pages of), crack a book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25849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字典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zìdiǎn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dictionary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22718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腦子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nǎozi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brain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67702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 smtClean="0"/>
              <a:t>區塊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6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qūkuài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area, block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771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83970"/>
            <a:ext cx="8766208" cy="2983230"/>
          </a:xfrm>
        </p:spPr>
        <p:txBody>
          <a:bodyPr/>
          <a:lstStyle/>
          <a:p>
            <a:pPr algn="ctr"/>
            <a:r>
              <a:rPr lang="zh-TW" altLang="zh-TW" dirty="0"/>
              <a:t>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0795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chèng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weigh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77313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自大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zìdà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arrogant, conceited, swelled-head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4546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獨白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dúbái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monologue, soliloquy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04139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上演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shàngyǎn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perform, to put on (a performance)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0057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戲碼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xìmǎ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play, drama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00245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3970"/>
            <a:ext cx="8690008" cy="2983230"/>
          </a:xfrm>
        </p:spPr>
        <p:txBody>
          <a:bodyPr/>
          <a:lstStyle/>
          <a:p>
            <a:pPr algn="ctr"/>
            <a:r>
              <a:rPr lang="zh-TW" altLang="zh-TW" sz="10300" dirty="0"/>
              <a:t>捷克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3000" y="3124200"/>
            <a:ext cx="7772400" cy="4526280"/>
          </a:xfrm>
        </p:spPr>
        <p:txBody>
          <a:bodyPr/>
          <a:lstStyle/>
          <a:p>
            <a:pPr algn="ctr"/>
            <a:r>
              <a:rPr lang="en-US" altLang="zh-TW" dirty="0" err="1"/>
              <a:t>Jiékè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512752"/>
            <a:ext cx="7924800" cy="892175"/>
          </a:xfrm>
        </p:spPr>
        <p:txBody>
          <a:bodyPr/>
          <a:lstStyle/>
          <a:p>
            <a:r>
              <a:rPr lang="en-US" altLang="zh-TW" sz="2800" dirty="0"/>
              <a:t>the Czech Republic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483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68343"/>
            <a:ext cx="8127999" cy="2983230"/>
          </a:xfrm>
        </p:spPr>
        <p:txBody>
          <a:bodyPr/>
          <a:lstStyle/>
          <a:p>
            <a:r>
              <a:rPr lang="zh-TW" altLang="zh-TW" dirty="0"/>
              <a:t>手擺腳動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7800" y="3581400"/>
            <a:ext cx="6357938" cy="4526280"/>
          </a:xfrm>
        </p:spPr>
        <p:txBody>
          <a:bodyPr/>
          <a:lstStyle/>
          <a:p>
            <a:r>
              <a:rPr lang="en-US" altLang="zh-TW" dirty="0" err="1"/>
              <a:t>shǒubǎi</a:t>
            </a:r>
            <a:r>
              <a:rPr lang="en-US" altLang="zh-TW" dirty="0"/>
              <a:t> </a:t>
            </a:r>
            <a:r>
              <a:rPr lang="en-US" altLang="zh-TW" dirty="0" err="1"/>
              <a:t>jiǎodòng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382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to gesticulate, talk with your hands (and feet)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982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924</Words>
  <Application>Microsoft Office PowerPoint</Application>
  <PresentationFormat>如螢幕大小 (4:3)</PresentationFormat>
  <Paragraphs>338</Paragraphs>
  <Slides>84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90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開闊</vt:lpstr>
      <vt:lpstr>轉動</vt:lpstr>
      <vt:lpstr>共通</vt:lpstr>
      <vt:lpstr>水果攤</vt:lpstr>
      <vt:lpstr>瓜香果豔</vt:lpstr>
      <vt:lpstr>常客</vt:lpstr>
      <vt:lpstr>秤</vt:lpstr>
      <vt:lpstr>手擺腳動</vt:lpstr>
      <vt:lpstr>身陷</vt:lpstr>
      <vt:lpstr>迷宮</vt:lpstr>
      <vt:lpstr>文法</vt:lpstr>
      <vt:lpstr>濃重</vt:lpstr>
      <vt:lpstr>回覆</vt:lpstr>
      <vt:lpstr>焦急</vt:lpstr>
      <vt:lpstr>催熟</vt:lpstr>
      <vt:lpstr>急忙</vt:lpstr>
      <vt:lpstr>臨時</vt:lpstr>
      <vt:lpstr>口譯</vt:lpstr>
      <vt:lpstr>達成</vt:lpstr>
      <vt:lpstr>道謝</vt:lpstr>
      <vt:lpstr>面前</vt:lpstr>
      <vt:lpstr>紊亂</vt:lpstr>
      <vt:lpstr>錯亂</vt:lpstr>
      <vt:lpstr>人家</vt:lpstr>
      <vt:lpstr>校長</vt:lpstr>
      <vt:lpstr>旅途</vt:lpstr>
      <vt:lpstr>勞累</vt:lpstr>
      <vt:lpstr>傲慢</vt:lpstr>
      <vt:lpstr>皺眉</vt:lpstr>
      <vt:lpstr>標識</vt:lpstr>
      <vt:lpstr>國際觀</vt:lpstr>
      <vt:lpstr>一吐為快</vt:lpstr>
      <vt:lpstr>接軌</vt:lpstr>
      <vt:lpstr>身在</vt:lpstr>
      <vt:lpstr>柏林</vt:lpstr>
      <vt:lpstr>土耳其</vt:lpstr>
      <vt:lpstr>眼見</vt:lpstr>
      <vt:lpstr>心急</vt:lpstr>
      <vt:lpstr>浪潮</vt:lpstr>
      <vt:lpstr>拋</vt:lpstr>
      <vt:lpstr>淘汰</vt:lpstr>
      <vt:lpstr>督促</vt:lpstr>
      <vt:lpstr>背</vt:lpstr>
      <vt:lpstr>單字</vt:lpstr>
      <vt:lpstr>倍增</vt:lpstr>
      <vt:lpstr>限於</vt:lpstr>
      <vt:lpstr>遼闊</vt:lpstr>
      <vt:lpstr>之外</vt:lpstr>
      <vt:lpstr>境地</vt:lpstr>
      <vt:lpstr>孤立</vt:lpstr>
      <vt:lpstr>賽事</vt:lpstr>
      <vt:lpstr>島嶼</vt:lpstr>
      <vt:lpstr>四處</vt:lpstr>
      <vt:lpstr>拼音</vt:lpstr>
      <vt:lpstr>錯誤百出</vt:lpstr>
      <vt:lpstr>精良</vt:lpstr>
      <vt:lpstr>前來</vt:lpstr>
      <vt:lpstr>版本</vt:lpstr>
      <vt:lpstr>源源不絕</vt:lpstr>
      <vt:lpstr>訪客</vt:lpstr>
      <vt:lpstr>人文</vt:lpstr>
      <vt:lpstr>景觀</vt:lpstr>
      <vt:lpstr>底蘊</vt:lpstr>
      <vt:lpstr>深厚</vt:lpstr>
      <vt:lpstr>步調</vt:lpstr>
      <vt:lpstr>家傳</vt:lpstr>
      <vt:lpstr>勤讀</vt:lpstr>
      <vt:lpstr>書籍</vt:lpstr>
      <vt:lpstr>知曉</vt:lpstr>
      <vt:lpstr>勤奮</vt:lpstr>
      <vt:lpstr>駕馭</vt:lpstr>
      <vt:lpstr>重點</vt:lpstr>
      <vt:lpstr>磨損</vt:lpstr>
      <vt:lpstr>攪碎</vt:lpstr>
      <vt:lpstr>翻</vt:lpstr>
      <vt:lpstr>字典</vt:lpstr>
      <vt:lpstr>腦子</vt:lpstr>
      <vt:lpstr>區塊</vt:lpstr>
      <vt:lpstr>自大</vt:lpstr>
      <vt:lpstr>獨白</vt:lpstr>
      <vt:lpstr>上演</vt:lpstr>
      <vt:lpstr>戲碼</vt:lpstr>
      <vt:lpstr>捷克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PC-5165</dc:creator>
  <cp:lastModifiedBy>PC-5165</cp:lastModifiedBy>
  <cp:revision>70</cp:revision>
  <dcterms:created xsi:type="dcterms:W3CDTF">2017-05-11T16:59:40Z</dcterms:created>
  <dcterms:modified xsi:type="dcterms:W3CDTF">2018-12-22T07:08:09Z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