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371" r:id="rId3"/>
    <p:sldId id="372" r:id="rId4"/>
    <p:sldId id="373" r:id="rId5"/>
    <p:sldId id="426" r:id="rId6"/>
    <p:sldId id="427" r:id="rId7"/>
    <p:sldId id="428" r:id="rId8"/>
    <p:sldId id="433" r:id="rId9"/>
    <p:sldId id="429" r:id="rId10"/>
    <p:sldId id="430" r:id="rId11"/>
    <p:sldId id="431" r:id="rId12"/>
    <p:sldId id="432" r:id="rId13"/>
    <p:sldId id="434" r:id="rId14"/>
    <p:sldId id="257" r:id="rId15"/>
    <p:sldId id="258" r:id="rId16"/>
    <p:sldId id="259" r:id="rId17"/>
    <p:sldId id="435" r:id="rId18"/>
    <p:sldId id="261" r:id="rId19"/>
    <p:sldId id="260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436" r:id="rId46"/>
    <p:sldId id="437" r:id="rId47"/>
    <p:sldId id="438" r:id="rId48"/>
    <p:sldId id="439" r:id="rId49"/>
    <p:sldId id="440" r:id="rId50"/>
    <p:sldId id="280" r:id="rId51"/>
    <p:sldId id="308" r:id="rId52"/>
    <p:sldId id="309" r:id="rId53"/>
    <p:sldId id="310" r:id="rId54"/>
    <p:sldId id="441" r:id="rId55"/>
    <p:sldId id="442" r:id="rId56"/>
    <p:sldId id="446" r:id="rId57"/>
    <p:sldId id="447" r:id="rId58"/>
    <p:sldId id="448" r:id="rId59"/>
    <p:sldId id="449" r:id="rId60"/>
    <p:sldId id="450" r:id="rId61"/>
    <p:sldId id="451" r:id="rId62"/>
    <p:sldId id="452" r:id="rId63"/>
    <p:sldId id="445" r:id="rId64"/>
    <p:sldId id="444" r:id="rId65"/>
    <p:sldId id="443" r:id="rId66"/>
    <p:sldId id="311" r:id="rId67"/>
    <p:sldId id="312" r:id="rId68"/>
    <p:sldId id="313" r:id="rId69"/>
    <p:sldId id="314" r:id="rId70"/>
    <p:sldId id="315" r:id="rId71"/>
    <p:sldId id="318" r:id="rId72"/>
    <p:sldId id="316" r:id="rId73"/>
    <p:sldId id="317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90" r:id="rId87"/>
    <p:sldId id="391" r:id="rId88"/>
    <p:sldId id="392" r:id="rId89"/>
    <p:sldId id="393" r:id="rId90"/>
    <p:sldId id="394" r:id="rId91"/>
    <p:sldId id="395" r:id="rId92"/>
    <p:sldId id="396" r:id="rId93"/>
    <p:sldId id="403" r:id="rId94"/>
    <p:sldId id="398" r:id="rId95"/>
    <p:sldId id="453" r:id="rId96"/>
    <p:sldId id="454" r:id="rId97"/>
    <p:sldId id="455" r:id="rId98"/>
    <p:sldId id="367" r:id="rId99"/>
    <p:sldId id="368" r:id="rId100"/>
    <p:sldId id="456" r:id="rId101"/>
    <p:sldId id="457" r:id="rId102"/>
    <p:sldId id="458" r:id="rId103"/>
    <p:sldId id="459" r:id="rId104"/>
    <p:sldId id="460" r:id="rId105"/>
    <p:sldId id="461" r:id="rId106"/>
    <p:sldId id="462" r:id="rId107"/>
    <p:sldId id="463" r:id="rId108"/>
    <p:sldId id="464" r:id="rId109"/>
    <p:sldId id="465" r:id="rId110"/>
    <p:sldId id="466" r:id="rId111"/>
    <p:sldId id="467" r:id="rId112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5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685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29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822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6265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2762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26409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8095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6040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3686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1344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95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3853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57662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1463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090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289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3662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1252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882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4373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695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7616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43888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33724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6661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212375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1547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05366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499274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44793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855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52724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1219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01105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09548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442518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8748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5115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05440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751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42757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21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375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09037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82152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01007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07315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606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6" name="Holder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308356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41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8400" y="1283970"/>
            <a:ext cx="6708808" cy="2983230"/>
          </a:xfrm>
          <a:prstGeom prst="rect">
            <a:avLst/>
          </a:prstGeom>
        </p:spPr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4199" y="3855720"/>
            <a:ext cx="4876801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661226"/>
            <a:ext cx="6126163" cy="8921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/>
              <a:t>．按一下以編輯母片文字樣式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621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sp>
        <p:nvSpPr>
          <p:cNvPr id="7" name="object 2"/>
          <p:cNvSpPr txBox="1"/>
          <p:nvPr userDrawn="1"/>
        </p:nvSpPr>
        <p:spPr>
          <a:xfrm>
            <a:off x="1641791" y="3886200"/>
            <a:ext cx="703897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lang="en-US" sz="720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31" r:id="rId44"/>
    <p:sldLayoutId id="2147483732" r:id="rId45"/>
    <p:sldLayoutId id="2147483733" r:id="rId46"/>
    <p:sldLayoutId id="2147483734" r:id="rId47"/>
    <p:sldLayoutId id="2147483735" r:id="rId48"/>
    <p:sldLayoutId id="2147483736" r:id="rId49"/>
    <p:sldLayoutId id="2147483737" r:id="rId50"/>
    <p:sldLayoutId id="2147483738" r:id="rId51"/>
    <p:sldLayoutId id="2147483739" r:id="rId52"/>
    <p:sldLayoutId id="2147483740" r:id="rId53"/>
    <p:sldLayoutId id="2147483741" r:id="rId5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6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8" y="2342299"/>
            <a:ext cx="45421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lang="zh-TW" altLang="en-US" sz="3000" dirty="0">
                <a:solidFill>
                  <a:srgbClr val="31377D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第六課</a:t>
            </a:r>
          </a:p>
          <a:p>
            <a:pPr marL="24130">
              <a:lnSpc>
                <a:spcPct val="100000"/>
              </a:lnSpc>
            </a:pPr>
            <a:endParaRPr lang="zh-TW" altLang="en-US" sz="30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24130">
              <a:lnSpc>
                <a:spcPct val="100000"/>
              </a:lnSpc>
            </a:pP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貓熊角色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62200" y="1574866"/>
            <a:ext cx="6708808" cy="2983230"/>
          </a:xfrm>
        </p:spPr>
        <p:txBody>
          <a:bodyPr/>
          <a:lstStyle/>
          <a:p>
            <a:r>
              <a:rPr lang="zh-TW" altLang="zh-TW" dirty="0"/>
              <a:t>抵制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82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dǐzhì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</a:t>
            </a:r>
            <a:r>
              <a:rPr lang="zh-TW" altLang="en-US" dirty="0"/>
              <a:t> </a:t>
            </a:r>
            <a:r>
              <a:rPr lang="en-US" altLang="zh-TW" dirty="0"/>
              <a:t>to boycott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29094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周恩來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Zhōu</a:t>
            </a:r>
            <a:r>
              <a:rPr lang="en-US" altLang="zh-TW" sz="6000" dirty="0"/>
              <a:t> </a:t>
            </a:r>
            <a:r>
              <a:rPr lang="en-US" altLang="zh-TW" sz="6000" cap="small" dirty="0" err="1"/>
              <a:t>Ē</a:t>
            </a:r>
            <a:r>
              <a:rPr lang="en-US" altLang="zh-TW" sz="6000" dirty="0" err="1"/>
              <a:t>nlái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Zhou </a:t>
            </a:r>
            <a:r>
              <a:rPr lang="en-US" altLang="zh-TW" dirty="0" err="1"/>
              <a:t>Enlai</a:t>
            </a:r>
            <a:r>
              <a:rPr lang="en-US" altLang="zh-TW" dirty="0"/>
              <a:t> (the 1</a:t>
            </a:r>
            <a:r>
              <a:rPr lang="en-US" altLang="zh-TW" baseline="30000" dirty="0"/>
              <a:t>st</a:t>
            </a:r>
            <a:r>
              <a:rPr lang="en-US" altLang="zh-TW" dirty="0"/>
              <a:t> to 4</a:t>
            </a:r>
            <a:r>
              <a:rPr lang="en-US" altLang="zh-TW" baseline="30000" dirty="0"/>
              <a:t>th</a:t>
            </a:r>
            <a:r>
              <a:rPr lang="en-US" altLang="zh-TW" dirty="0"/>
              <a:t> prime minister of the People's Republic of China, 1898</a:t>
            </a:r>
            <a:r>
              <a:rPr lang="zh-TW" altLang="zh-TW" dirty="0"/>
              <a:t>年－</a:t>
            </a:r>
            <a:r>
              <a:rPr lang="en-US" altLang="zh-TW" dirty="0"/>
              <a:t>1976</a:t>
            </a:r>
            <a:r>
              <a:rPr lang="zh-TW" altLang="zh-TW" dirty="0"/>
              <a:t>年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6434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玲玲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Línglíng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Ling </a:t>
            </a:r>
            <a:r>
              <a:rPr lang="en-US" altLang="zh-TW" dirty="0" err="1"/>
              <a:t>Ling</a:t>
            </a:r>
            <a:r>
              <a:rPr lang="zh-TW" altLang="zh-TW" dirty="0"/>
              <a:t>（貓熊名）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50031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興興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Xīngxīng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Xing </a:t>
            </a:r>
            <a:r>
              <a:rPr lang="en-US" altLang="zh-TW" dirty="0" err="1"/>
              <a:t>Xing</a:t>
            </a:r>
            <a:r>
              <a:rPr lang="zh-TW" altLang="zh-TW" dirty="0"/>
              <a:t>（貓熊名）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70106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華盛頓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Huáshèngdùn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Washington (the capital of U.S.A)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65913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港澳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Gǎng’ào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Hong Kong and Macao (Macau)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28166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洛杉磯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Luòshānjī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Los Angeles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18018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奧運會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cap="small" dirty="0" err="1"/>
              <a:t>À</a:t>
            </a:r>
            <a:r>
              <a:rPr lang="en-US" altLang="zh-TW" sz="6000" dirty="0" err="1"/>
              <a:t>oyùnhuì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Olympic Games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78752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永永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Yǒngyǒng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Yong </a:t>
            </a:r>
            <a:r>
              <a:rPr lang="en-US" altLang="zh-TW" dirty="0" err="1"/>
              <a:t>Yong</a:t>
            </a:r>
            <a:r>
              <a:rPr lang="zh-TW" altLang="zh-TW" dirty="0"/>
              <a:t>（貓熊名）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72015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迎新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Yíngxīn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 err="1"/>
              <a:t>Yingxin</a:t>
            </a:r>
            <a:r>
              <a:rPr lang="zh-TW" altLang="zh-TW" dirty="0"/>
              <a:t>（貓熊名）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0178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舊金山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Jiùjīnshān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San Francisco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407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繁殖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fánzhí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458200" cy="892175"/>
          </a:xfrm>
        </p:spPr>
        <p:txBody>
          <a:bodyPr/>
          <a:lstStyle/>
          <a:p>
            <a:r>
              <a:rPr lang="en-US" altLang="zh-TW" dirty="0"/>
              <a:t>(Vi)</a:t>
            </a:r>
            <a:r>
              <a:rPr lang="zh-TW" altLang="en-US" dirty="0"/>
              <a:t> </a:t>
            </a:r>
            <a:r>
              <a:rPr lang="en-US" altLang="zh-TW" dirty="0"/>
              <a:t>to breed, to reproduce, reproduction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28853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9500" y="1225361"/>
            <a:ext cx="7086600" cy="2983230"/>
          </a:xfrm>
        </p:spPr>
        <p:txBody>
          <a:bodyPr/>
          <a:lstStyle/>
          <a:p>
            <a:pPr algn="ctr"/>
            <a:r>
              <a:rPr lang="zh-TW" altLang="zh-TW" sz="7200" dirty="0"/>
              <a:t>美國聯邦漁業和野生動物管理局</a:t>
            </a:r>
            <a:endParaRPr lang="zh-TW" altLang="en-US" sz="7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1700" y="3581400"/>
            <a:ext cx="7604920" cy="4526280"/>
          </a:xfrm>
        </p:spPr>
        <p:txBody>
          <a:bodyPr/>
          <a:lstStyle/>
          <a:p>
            <a:pPr algn="ctr"/>
            <a:r>
              <a:rPr lang="en-US" altLang="zh-TW" sz="4400" dirty="0" err="1"/>
              <a:t>Měiguó</a:t>
            </a:r>
            <a:r>
              <a:rPr lang="en-US" altLang="zh-TW" sz="4400" dirty="0"/>
              <a:t> </a:t>
            </a:r>
            <a:r>
              <a:rPr lang="en-US" altLang="zh-TW" sz="4400" dirty="0" err="1"/>
              <a:t>liánbāng</a:t>
            </a:r>
            <a:r>
              <a:rPr lang="en-US" altLang="zh-TW" sz="4400" dirty="0"/>
              <a:t> </a:t>
            </a:r>
            <a:r>
              <a:rPr lang="en-US" altLang="zh-TW" sz="4400" dirty="0" err="1"/>
              <a:t>yúyè</a:t>
            </a:r>
            <a:r>
              <a:rPr lang="en-US" altLang="zh-TW" sz="4400" dirty="0"/>
              <a:t> </a:t>
            </a:r>
            <a:r>
              <a:rPr lang="en-US" altLang="zh-TW" sz="4400" dirty="0" err="1"/>
              <a:t>hàn</a:t>
            </a:r>
            <a:r>
              <a:rPr lang="en-US" altLang="zh-TW" sz="4400" dirty="0"/>
              <a:t> </a:t>
            </a:r>
            <a:r>
              <a:rPr lang="en-US" altLang="zh-TW" sz="4400" dirty="0" err="1"/>
              <a:t>yěshēng</a:t>
            </a:r>
            <a:r>
              <a:rPr lang="en-US" altLang="zh-TW" sz="4400" dirty="0"/>
              <a:t> </a:t>
            </a:r>
            <a:r>
              <a:rPr lang="en-US" altLang="zh-TW" sz="4400" dirty="0" err="1"/>
              <a:t>dòngwù</a:t>
            </a:r>
            <a:r>
              <a:rPr lang="en-US" altLang="zh-TW" sz="4400" dirty="0"/>
              <a:t> </a:t>
            </a:r>
            <a:r>
              <a:rPr lang="en-US" altLang="zh-TW" sz="4400" dirty="0" err="1"/>
              <a:t>guǎnlǐ</a:t>
            </a:r>
            <a:r>
              <a:rPr lang="en-US" altLang="zh-TW" sz="4400" dirty="0"/>
              <a:t> </a:t>
            </a:r>
            <a:r>
              <a:rPr lang="en-US" altLang="zh-TW" sz="4400" dirty="0" err="1"/>
              <a:t>jú</a:t>
            </a:r>
            <a:endParaRPr lang="zh-TW" altLang="en-US" sz="4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68020" y="5652135"/>
            <a:ext cx="7848600" cy="892175"/>
          </a:xfrm>
        </p:spPr>
        <p:txBody>
          <a:bodyPr/>
          <a:lstStyle/>
          <a:p>
            <a:r>
              <a:rPr lang="en-US" altLang="zh-TW" sz="2800" dirty="0"/>
              <a:t>FWS: United States Fish and Wildlife Service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9111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8760" y="838200"/>
            <a:ext cx="7086600" cy="2983230"/>
          </a:xfrm>
        </p:spPr>
        <p:txBody>
          <a:bodyPr/>
          <a:lstStyle/>
          <a:p>
            <a:pPr algn="ctr"/>
            <a:r>
              <a:rPr lang="zh-TW" altLang="zh-TW" sz="9600" dirty="0"/>
              <a:t>四川臥龍</a:t>
            </a:r>
            <a:br>
              <a:rPr lang="en-US" altLang="zh-TW" sz="9600" dirty="0"/>
            </a:br>
            <a:r>
              <a:rPr lang="zh-TW" altLang="zh-TW" sz="9600" dirty="0"/>
              <a:t>自然保護區</a:t>
            </a:r>
            <a:endParaRPr lang="zh-TW" altLang="en-US" sz="7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1700" y="4038600"/>
            <a:ext cx="7604920" cy="4526280"/>
          </a:xfrm>
        </p:spPr>
        <p:txBody>
          <a:bodyPr/>
          <a:lstStyle/>
          <a:p>
            <a:pPr algn="ctr"/>
            <a:r>
              <a:rPr lang="en-US" altLang="zh-TW" sz="4400" dirty="0" err="1"/>
              <a:t>Sìchuān</a:t>
            </a:r>
            <a:r>
              <a:rPr lang="en-US" altLang="zh-TW" sz="4400" dirty="0"/>
              <a:t> </a:t>
            </a:r>
            <a:r>
              <a:rPr lang="en-US" altLang="zh-TW" sz="4400" dirty="0" err="1"/>
              <a:t>Wòlóng</a:t>
            </a:r>
            <a:r>
              <a:rPr lang="en-US" altLang="zh-TW" sz="4400" dirty="0"/>
              <a:t> </a:t>
            </a:r>
            <a:r>
              <a:rPr lang="en-US" altLang="zh-TW" sz="4400" dirty="0" err="1"/>
              <a:t>zìrán</a:t>
            </a:r>
            <a:r>
              <a:rPr lang="en-US" altLang="zh-TW" sz="4400" dirty="0"/>
              <a:t> </a:t>
            </a:r>
            <a:r>
              <a:rPr lang="en-US" altLang="zh-TW" sz="4400" dirty="0" err="1"/>
              <a:t>bǎohù</a:t>
            </a:r>
            <a:r>
              <a:rPr lang="en-US" altLang="zh-TW" sz="4400" dirty="0"/>
              <a:t> </a:t>
            </a:r>
            <a:r>
              <a:rPr lang="en-US" altLang="zh-TW" sz="4400" dirty="0" err="1"/>
              <a:t>qū</a:t>
            </a:r>
            <a:endParaRPr lang="zh-TW" altLang="en-US" sz="4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68020" y="5652135"/>
            <a:ext cx="7848600" cy="892175"/>
          </a:xfrm>
        </p:spPr>
        <p:txBody>
          <a:bodyPr/>
          <a:lstStyle/>
          <a:p>
            <a:r>
              <a:rPr lang="en-US" altLang="zh-TW" sz="2800" dirty="0"/>
              <a:t>FWS: United States Fish and Wildlife Service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26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名義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78103" y="36576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míngyì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52085"/>
            <a:ext cx="8153400" cy="892175"/>
          </a:xfrm>
        </p:spPr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in the capacity of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48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租借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78103" y="37338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zūjiè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52085"/>
            <a:ext cx="8153400" cy="892175"/>
          </a:xfrm>
        </p:spPr>
        <p:txBody>
          <a:bodyPr/>
          <a:lstStyle/>
          <a:p>
            <a:r>
              <a:rPr lang="en-US" altLang="zh-TW" dirty="0"/>
              <a:t>(V)</a:t>
            </a:r>
            <a:r>
              <a:rPr lang="zh-TW" altLang="en-US" dirty="0"/>
              <a:t> </a:t>
            </a:r>
            <a:r>
              <a:rPr lang="en-US" altLang="zh-TW" dirty="0"/>
              <a:t>to lease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559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0" y="1306443"/>
            <a:ext cx="6708808" cy="2983230"/>
          </a:xfrm>
        </p:spPr>
        <p:txBody>
          <a:bodyPr/>
          <a:lstStyle/>
          <a:p>
            <a:r>
              <a:rPr lang="zh-TW" altLang="zh-TW" dirty="0"/>
              <a:t>出訪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chūfǎng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(V) to pay an official visit to a friendly foreign country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52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283970"/>
            <a:ext cx="8309008" cy="2983230"/>
          </a:xfrm>
        </p:spPr>
        <p:txBody>
          <a:bodyPr/>
          <a:lstStyle/>
          <a:p>
            <a:r>
              <a:rPr lang="zh-TW" altLang="zh-TW" dirty="0"/>
              <a:t>風雲女性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82804" y="3844173"/>
            <a:ext cx="6019800" cy="4526280"/>
          </a:xfrm>
        </p:spPr>
        <p:txBody>
          <a:bodyPr/>
          <a:lstStyle/>
          <a:p>
            <a:r>
              <a:rPr lang="en-US" altLang="zh-TW" dirty="0" err="1"/>
              <a:t>fēngyún</a:t>
            </a:r>
            <a:r>
              <a:rPr lang="en-US" altLang="zh-TW" dirty="0"/>
              <a:t> </a:t>
            </a:r>
            <a:r>
              <a:rPr lang="en-US" altLang="zh-TW" dirty="0" err="1"/>
              <a:t>nǚxìng</a:t>
            </a:r>
            <a:endParaRPr lang="zh-TW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Ph</a:t>
            </a:r>
            <a:r>
              <a:rPr lang="en-US" altLang="zh-TW" dirty="0"/>
              <a:t>) influential/important women, used in the phrase “Woman of the Year”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7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全程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quánchéng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over the entire duration of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78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直播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799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zhíbò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live broadcast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761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83970"/>
            <a:ext cx="8766208" cy="2983230"/>
          </a:xfrm>
        </p:spPr>
        <p:txBody>
          <a:bodyPr/>
          <a:lstStyle/>
          <a:p>
            <a:pPr algn="ctr"/>
            <a:r>
              <a:rPr lang="zh-TW" altLang="zh-TW" dirty="0"/>
              <a:t>產下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799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chǎnxià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Vp</a:t>
            </a:r>
            <a:r>
              <a:rPr lang="en-US" altLang="zh-TW" dirty="0"/>
              <a:t>) to give birth 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3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447800"/>
            <a:ext cx="8004208" cy="2983230"/>
          </a:xfrm>
        </p:spPr>
        <p:txBody>
          <a:bodyPr/>
          <a:lstStyle/>
          <a:p>
            <a:r>
              <a:rPr lang="zh-TW" altLang="zh-TW" dirty="0"/>
              <a:t>雙胞胎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3600" y="3886200"/>
            <a:ext cx="6400801" cy="4526280"/>
          </a:xfrm>
        </p:spPr>
        <p:txBody>
          <a:bodyPr/>
          <a:lstStyle/>
          <a:p>
            <a:r>
              <a:rPr lang="en-US" altLang="zh-TW" dirty="0" err="1"/>
              <a:t>shuāngbāotāi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398452"/>
            <a:ext cx="8229600" cy="892175"/>
          </a:xfrm>
        </p:spPr>
        <p:txBody>
          <a:bodyPr/>
          <a:lstStyle/>
          <a:p>
            <a:r>
              <a:rPr lang="en-US" altLang="zh-TW" dirty="0"/>
              <a:t>(N) twins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839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0" y="1283970"/>
            <a:ext cx="7851808" cy="2983230"/>
          </a:xfrm>
        </p:spPr>
        <p:txBody>
          <a:bodyPr/>
          <a:lstStyle/>
          <a:p>
            <a:r>
              <a:rPr lang="zh-TW" altLang="zh-TW" dirty="0"/>
              <a:t>貓熊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68600" y="3733800"/>
            <a:ext cx="5943600" cy="4526280"/>
          </a:xfrm>
        </p:spPr>
        <p:txBody>
          <a:bodyPr/>
          <a:lstStyle/>
          <a:p>
            <a:r>
              <a:rPr lang="en-US" altLang="zh-TW" dirty="0" err="1"/>
              <a:t>māoxióng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/>
              <a:t>(N) panda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546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447800"/>
            <a:ext cx="6708808" cy="2983230"/>
          </a:xfrm>
        </p:spPr>
        <p:txBody>
          <a:bodyPr/>
          <a:lstStyle/>
          <a:p>
            <a:r>
              <a:rPr lang="zh-TW" altLang="zh-TW" dirty="0"/>
              <a:t>睜眼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zhēngyǎn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(V-</a:t>
            </a:r>
            <a:r>
              <a:rPr lang="en-US" altLang="zh-TW" dirty="0" err="1"/>
              <a:t>sep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to open one's eyes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65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0392" y="1066800"/>
            <a:ext cx="6708808" cy="2983230"/>
          </a:xfrm>
        </p:spPr>
        <p:txBody>
          <a:bodyPr/>
          <a:lstStyle/>
          <a:p>
            <a:r>
              <a:rPr lang="zh-TW" altLang="zh-TW" dirty="0"/>
              <a:t>登上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130392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dēngshàng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62000" y="5704344"/>
            <a:ext cx="7924800" cy="892175"/>
          </a:xfrm>
        </p:spPr>
        <p:txBody>
          <a:bodyPr/>
          <a:lstStyle/>
          <a:p>
            <a:r>
              <a:rPr lang="en-US" altLang="zh-TW" sz="2800" dirty="0"/>
              <a:t>(</a:t>
            </a:r>
            <a:r>
              <a:rPr lang="en-US" altLang="zh-TW" sz="2800" dirty="0" err="1"/>
              <a:t>Vpt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to ascend to (prominence)</a:t>
            </a:r>
            <a:endParaRPr lang="zh-TW" altLang="zh-TW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67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1259" y="1371600"/>
            <a:ext cx="8461408" cy="2983230"/>
          </a:xfrm>
        </p:spPr>
        <p:txBody>
          <a:bodyPr/>
          <a:lstStyle/>
          <a:p>
            <a:r>
              <a:rPr lang="zh-TW" altLang="zh-TW" dirty="0"/>
              <a:t>頭條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tóutiáo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headline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2296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423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1313428"/>
            <a:ext cx="8385208" cy="2983230"/>
          </a:xfrm>
        </p:spPr>
        <p:txBody>
          <a:bodyPr/>
          <a:lstStyle/>
          <a:p>
            <a:r>
              <a:rPr lang="zh-TW" altLang="zh-TW" dirty="0"/>
              <a:t>數位化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733800"/>
            <a:ext cx="6019801" cy="4526280"/>
          </a:xfrm>
        </p:spPr>
        <p:txBody>
          <a:bodyPr/>
          <a:lstStyle/>
          <a:p>
            <a:r>
              <a:rPr lang="en-US" altLang="zh-TW" dirty="0" err="1"/>
              <a:t>shùwèihuà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Vp</a:t>
            </a:r>
            <a:r>
              <a:rPr lang="en-US" altLang="zh-TW" dirty="0"/>
              <a:t>) digital, to digitize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177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0800" y="1281043"/>
            <a:ext cx="8461408" cy="2983230"/>
          </a:xfrm>
        </p:spPr>
        <p:txBody>
          <a:bodyPr/>
          <a:lstStyle/>
          <a:p>
            <a:r>
              <a:rPr lang="zh-TW" altLang="zh-TW" dirty="0"/>
              <a:t>追溯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zhuīsù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/>
              <a:t>(V) to trace back 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993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1800" y="1524000"/>
            <a:ext cx="7013608" cy="2895600"/>
          </a:xfrm>
        </p:spPr>
        <p:txBody>
          <a:bodyPr/>
          <a:lstStyle/>
          <a:p>
            <a:r>
              <a:rPr lang="zh-TW" altLang="zh-TW" dirty="0"/>
              <a:t>至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zhì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22300" y="5486400"/>
            <a:ext cx="8153400" cy="892175"/>
          </a:xfrm>
        </p:spPr>
        <p:txBody>
          <a:bodyPr/>
          <a:lstStyle/>
          <a:p>
            <a:r>
              <a:rPr lang="en-US" altLang="zh-TW" dirty="0"/>
              <a:t>(Prep) to, up to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9839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306443"/>
            <a:ext cx="9147208" cy="2983230"/>
          </a:xfrm>
        </p:spPr>
        <p:txBody>
          <a:bodyPr/>
          <a:lstStyle/>
          <a:p>
            <a:r>
              <a:rPr lang="zh-TW" altLang="zh-TW" dirty="0"/>
              <a:t>何時何地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héshí</a:t>
            </a:r>
            <a:r>
              <a:rPr lang="en-US" altLang="zh-TW" dirty="0"/>
              <a:t> </a:t>
            </a:r>
            <a:r>
              <a:rPr lang="en-US" altLang="zh-TW" dirty="0" err="1"/>
              <a:t>hédì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32424"/>
            <a:ext cx="7924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Ph</a:t>
            </a:r>
            <a:r>
              <a:rPr lang="en-US" altLang="zh-TW" dirty="0"/>
              <a:t>) anytime, anywhere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1394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女皇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nǚhuáng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26651"/>
            <a:ext cx="8077200" cy="892175"/>
          </a:xfrm>
        </p:spPr>
        <p:txBody>
          <a:bodyPr/>
          <a:lstStyle/>
          <a:p>
            <a:r>
              <a:rPr lang="en-US" altLang="zh-TW" dirty="0"/>
              <a:t>(N) empress, queen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880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贈送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zèngsòng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give (as a gift)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055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293743"/>
            <a:ext cx="6708808" cy="2983230"/>
          </a:xfrm>
        </p:spPr>
        <p:txBody>
          <a:bodyPr/>
          <a:lstStyle/>
          <a:p>
            <a:r>
              <a:rPr lang="zh-TW" altLang="zh-TW" dirty="0"/>
              <a:t>記載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79795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jìzài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09600" y="5226685"/>
            <a:ext cx="7924800" cy="892175"/>
          </a:xfrm>
        </p:spPr>
        <p:txBody>
          <a:bodyPr/>
          <a:lstStyle/>
          <a:p>
            <a:r>
              <a:rPr lang="en-US" altLang="zh-TW" dirty="0"/>
              <a:t>(V/N) to record, to put down in writing, records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303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592" y="1471930"/>
            <a:ext cx="84614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人見人愛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0" y="3855720"/>
            <a:ext cx="6400801" cy="4526280"/>
          </a:xfrm>
        </p:spPr>
        <p:txBody>
          <a:bodyPr/>
          <a:lstStyle/>
          <a:p>
            <a:r>
              <a:rPr lang="en-US" altLang="zh-TW" dirty="0" err="1"/>
              <a:t>rénjiàn</a:t>
            </a:r>
            <a:r>
              <a:rPr lang="en-US" altLang="zh-TW" dirty="0"/>
              <a:t> </a:t>
            </a:r>
            <a:r>
              <a:rPr lang="en-US" altLang="zh-TW" dirty="0" err="1"/>
              <a:t>rén’ài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226685"/>
            <a:ext cx="8077200" cy="892175"/>
          </a:xfrm>
        </p:spPr>
        <p:txBody>
          <a:bodyPr/>
          <a:lstStyle/>
          <a:p>
            <a:r>
              <a:rPr lang="en-US" altLang="zh-TW" dirty="0"/>
              <a:t>(Id) everybody loves, loved by all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3780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3200" y="1036382"/>
            <a:ext cx="9223408" cy="2983230"/>
          </a:xfrm>
        </p:spPr>
        <p:txBody>
          <a:bodyPr/>
          <a:lstStyle/>
          <a:p>
            <a:r>
              <a:rPr lang="zh-TW" altLang="zh-TW" sz="14900" dirty="0"/>
              <a:t>夫人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48108" y="3581400"/>
            <a:ext cx="8318500" cy="4526280"/>
          </a:xfrm>
        </p:spPr>
        <p:txBody>
          <a:bodyPr/>
          <a:lstStyle/>
          <a:p>
            <a:r>
              <a:rPr lang="en-US" altLang="zh-TW" sz="6600" dirty="0" err="1"/>
              <a:t>fūrén</a:t>
            </a:r>
            <a:endParaRPr lang="zh-TW" altLang="en-US" sz="66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/>
              <a:t>(N) wife of a prominent figure, lady, madam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601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1800" y="1447800"/>
            <a:ext cx="6708808" cy="2983230"/>
          </a:xfrm>
        </p:spPr>
        <p:txBody>
          <a:bodyPr/>
          <a:lstStyle/>
          <a:p>
            <a:r>
              <a:rPr lang="zh-TW" altLang="zh-TW" dirty="0"/>
              <a:t>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biǎo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(V) to show (gratitude, etc.)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359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3900" y="1676183"/>
            <a:ext cx="8610600" cy="2983230"/>
          </a:xfrm>
        </p:spPr>
        <p:txBody>
          <a:bodyPr/>
          <a:lstStyle/>
          <a:p>
            <a:pPr algn="ctr"/>
            <a:r>
              <a:rPr lang="zh-TW" altLang="zh-TW" sz="12300" dirty="0"/>
              <a:t>救濟</a:t>
            </a:r>
            <a:endParaRPr lang="zh-TW" altLang="en-US" sz="123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6576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zìgùzì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723900" y="5474652"/>
            <a:ext cx="8229600" cy="892175"/>
          </a:xfrm>
        </p:spPr>
        <p:txBody>
          <a:bodyPr/>
          <a:lstStyle/>
          <a:p>
            <a:r>
              <a:rPr lang="en-US" altLang="zh-TW" dirty="0"/>
              <a:t>(V) to provide relief to, relief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3023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謝意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4003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xièyì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gratitude, thankfulness, appreciation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582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892" y="1268343"/>
            <a:ext cx="8080408" cy="2983230"/>
          </a:xfrm>
        </p:spPr>
        <p:txBody>
          <a:bodyPr/>
          <a:lstStyle/>
          <a:p>
            <a:pPr algn="ctr"/>
            <a:r>
              <a:rPr lang="zh-TW" altLang="zh-TW" dirty="0"/>
              <a:t>自此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38600" y="3581400"/>
            <a:ext cx="6477000" cy="4526280"/>
          </a:xfrm>
        </p:spPr>
        <p:txBody>
          <a:bodyPr/>
          <a:lstStyle/>
          <a:p>
            <a:r>
              <a:rPr lang="en-US" altLang="zh-TW" dirty="0" err="1"/>
              <a:t>zìcǐ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from then on, thereupon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996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政權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384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zhèngquán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467600" cy="892175"/>
          </a:xfrm>
        </p:spPr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political power, regime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338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4199" y="1371600"/>
            <a:ext cx="6708808" cy="2983230"/>
          </a:xfrm>
        </p:spPr>
        <p:txBody>
          <a:bodyPr/>
          <a:lstStyle/>
          <a:p>
            <a:r>
              <a:rPr lang="zh-TW" altLang="zh-TW" dirty="0"/>
              <a:t>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57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yù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(Vaux) to want to, to wish to, to desire to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088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1283970"/>
            <a:ext cx="8842408" cy="2983230"/>
          </a:xfrm>
        </p:spPr>
        <p:txBody>
          <a:bodyPr/>
          <a:lstStyle/>
          <a:p>
            <a:pPr algn="ctr"/>
            <a:r>
              <a:rPr lang="zh-TW" altLang="zh-TW"/>
              <a:t>藉此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jiècǐ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Ph</a:t>
            </a:r>
            <a:r>
              <a:rPr lang="en-US" altLang="zh-TW" dirty="0"/>
              <a:t>) (literary) thereby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6967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796" y="15240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雙邊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098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shuāngbiān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(Vs-</a:t>
            </a:r>
            <a:r>
              <a:rPr lang="en-US" altLang="zh-TW" dirty="0" err="1"/>
              <a:t>attr</a:t>
            </a:r>
            <a:r>
              <a:rPr lang="en-US" altLang="zh-TW" dirty="0"/>
              <a:t>) bilateral, both parties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2859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稀有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xīyǒu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(Vs) rare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56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征服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zhēngfú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391400" cy="892175"/>
          </a:xfrm>
        </p:spPr>
        <p:txBody>
          <a:bodyPr/>
          <a:lstStyle/>
          <a:p>
            <a:r>
              <a:rPr lang="en-US" altLang="zh-TW" dirty="0"/>
              <a:t>(V)</a:t>
            </a:r>
            <a:r>
              <a:rPr lang="zh-TW" altLang="en-US" dirty="0"/>
              <a:t> </a:t>
            </a:r>
            <a:r>
              <a:rPr lang="en-US" altLang="zh-TW" dirty="0"/>
              <a:t>to conquer, to subdue, to vanquish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097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4628" y="1622286"/>
            <a:ext cx="6708808" cy="2983230"/>
          </a:xfrm>
        </p:spPr>
        <p:txBody>
          <a:bodyPr/>
          <a:lstStyle/>
          <a:p>
            <a:r>
              <a:rPr lang="zh-TW" altLang="zh-TW" dirty="0"/>
              <a:t>飼養場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19299" y="3886200"/>
            <a:ext cx="4876801" cy="4526280"/>
          </a:xfrm>
        </p:spPr>
        <p:txBody>
          <a:bodyPr/>
          <a:lstStyle/>
          <a:p>
            <a:r>
              <a:rPr lang="en-US" altLang="zh-TW" dirty="0" err="1"/>
              <a:t>sìyǎngchǎng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livestock or poultry farm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0099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2600" y="1371600"/>
            <a:ext cx="7772400" cy="2983230"/>
          </a:xfrm>
        </p:spPr>
        <p:txBody>
          <a:bodyPr/>
          <a:lstStyle/>
          <a:p>
            <a:pPr algn="ctr"/>
            <a:r>
              <a:rPr lang="zh-TW" altLang="zh-TW" dirty="0"/>
              <a:t>分別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90600" y="3581400"/>
            <a:ext cx="7162800" cy="4526280"/>
          </a:xfrm>
        </p:spPr>
        <p:txBody>
          <a:bodyPr/>
          <a:lstStyle/>
          <a:p>
            <a:pPr algn="ctr"/>
            <a:r>
              <a:rPr lang="en-US" altLang="zh-TW" dirty="0" err="1"/>
              <a:t>fēnbié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respectively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535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貨幣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65495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huòbì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(N) currency, money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0854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696" y="14478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3657600"/>
            <a:ext cx="7010400" cy="4526280"/>
          </a:xfrm>
        </p:spPr>
        <p:txBody>
          <a:bodyPr/>
          <a:lstStyle/>
          <a:p>
            <a:pPr algn="ctr"/>
            <a:r>
              <a:rPr lang="en-US" altLang="zh-TW" dirty="0" err="1"/>
              <a:t>shè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181600"/>
            <a:ext cx="7543800" cy="892175"/>
          </a:xfrm>
        </p:spPr>
        <p:txBody>
          <a:bodyPr/>
          <a:lstStyle/>
          <a:p>
            <a:r>
              <a:rPr lang="en-US" altLang="zh-TW" dirty="0"/>
              <a:t>(V) to establish, to set up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1538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互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hù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(with) each other, mutual (literary)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4868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訪問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fǎngwèn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(V) to visit, to interview; visit, interview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112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0010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領取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lǐngqǔ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(V) to collect, to receive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1785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否決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fǒujué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(V) to veto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5238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因而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yīn’ér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Conj</a:t>
            </a:r>
            <a:r>
              <a:rPr lang="en-US" altLang="zh-TW" dirty="0"/>
              <a:t>) therefore, as a result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9326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0792" y="13716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作罷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0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zuòbà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(Vi) to call it quits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I-36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105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促進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130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cùjìn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Vpt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to promote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3334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甜甜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581400"/>
            <a:ext cx="6172201" cy="4526280"/>
          </a:xfrm>
        </p:spPr>
        <p:txBody>
          <a:bodyPr/>
          <a:lstStyle/>
          <a:p>
            <a:r>
              <a:rPr lang="en-US" altLang="zh-TW" dirty="0" err="1"/>
              <a:t>Tiántián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140691" y="5398452"/>
            <a:ext cx="6934200" cy="892175"/>
          </a:xfrm>
        </p:spPr>
        <p:txBody>
          <a:bodyPr/>
          <a:lstStyle/>
          <a:p>
            <a:r>
              <a:rPr lang="en-US" altLang="zh-TW" sz="2400" dirty="0"/>
              <a:t>Tian </a:t>
            </a:r>
            <a:r>
              <a:rPr lang="en-US" altLang="zh-TW" sz="2400" dirty="0" err="1"/>
              <a:t>Tian</a:t>
            </a:r>
            <a:r>
              <a:rPr lang="en-US" altLang="zh-TW" sz="2400" dirty="0"/>
              <a:t> </a:t>
            </a:r>
            <a:r>
              <a:rPr lang="zh-TW" altLang="zh-TW" sz="2400" dirty="0"/>
              <a:t>（貓熊名）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7208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281043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美香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43200" y="3657599"/>
            <a:ext cx="4876801" cy="4526280"/>
          </a:xfrm>
        </p:spPr>
        <p:txBody>
          <a:bodyPr/>
          <a:lstStyle/>
          <a:p>
            <a:r>
              <a:rPr lang="en-US" altLang="zh-TW" dirty="0" err="1"/>
              <a:t>Měixiāng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474652"/>
            <a:ext cx="7467600" cy="892175"/>
          </a:xfrm>
        </p:spPr>
        <p:txBody>
          <a:bodyPr/>
          <a:lstStyle/>
          <a:p>
            <a:r>
              <a:rPr lang="en-US" altLang="zh-TW" dirty="0"/>
              <a:t>Mei Xiang</a:t>
            </a:r>
            <a:r>
              <a:rPr lang="zh-TW" altLang="zh-TW" dirty="0"/>
              <a:t>（貓熊名）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109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7000" y="1110228"/>
            <a:ext cx="9753600" cy="2983230"/>
          </a:xfrm>
        </p:spPr>
        <p:txBody>
          <a:bodyPr/>
          <a:lstStyle/>
          <a:p>
            <a:r>
              <a:rPr lang="zh-TW" altLang="zh-TW" sz="14900" dirty="0"/>
              <a:t>圓仔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581400"/>
            <a:ext cx="5943600" cy="4526280"/>
          </a:xfrm>
        </p:spPr>
        <p:txBody>
          <a:bodyPr/>
          <a:lstStyle/>
          <a:p>
            <a:r>
              <a:rPr lang="en-US" altLang="zh-TW" dirty="0" err="1"/>
              <a:t>Yuánzǎi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Yuan </a:t>
            </a:r>
            <a:r>
              <a:rPr lang="en-US" altLang="zh-TW" dirty="0" err="1"/>
              <a:t>Zai</a:t>
            </a:r>
            <a:r>
              <a:rPr lang="zh-TW" altLang="zh-TW" dirty="0"/>
              <a:t>（貓熊名）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8379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唐朝</a:t>
            </a:r>
            <a:r>
              <a:rPr lang="en-US" altLang="zh-TW" dirty="0"/>
              <a:t>/</a:t>
            </a:r>
            <a:r>
              <a:rPr lang="zh-TW" altLang="zh-TW" dirty="0"/>
              <a:t>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Tángcháo</a:t>
            </a:r>
            <a:r>
              <a:rPr lang="en-US" altLang="zh-TW" dirty="0"/>
              <a:t>/</a:t>
            </a:r>
            <a:r>
              <a:rPr lang="en-US" altLang="zh-TW" dirty="0" err="1"/>
              <a:t>dài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61474" y="5426651"/>
            <a:ext cx="7620000" cy="892175"/>
          </a:xfrm>
        </p:spPr>
        <p:txBody>
          <a:bodyPr/>
          <a:lstStyle/>
          <a:p>
            <a:r>
              <a:rPr lang="en-US" altLang="zh-TW" dirty="0"/>
              <a:t>Tang Dynasty (618</a:t>
            </a:r>
            <a:r>
              <a:rPr lang="zh-TW" altLang="zh-TW" dirty="0"/>
              <a:t>年－</a:t>
            </a:r>
            <a:r>
              <a:rPr lang="en-US" altLang="zh-TW" dirty="0"/>
              <a:t>907</a:t>
            </a:r>
            <a:r>
              <a:rPr lang="zh-TW" altLang="zh-TW" dirty="0"/>
              <a:t>年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2782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28397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武則天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Wǔzétiān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61474" y="5426651"/>
            <a:ext cx="7620000" cy="892175"/>
          </a:xfrm>
        </p:spPr>
        <p:txBody>
          <a:bodyPr/>
          <a:lstStyle/>
          <a:p>
            <a:r>
              <a:rPr lang="en-US" altLang="zh-TW" dirty="0"/>
              <a:t>Wu </a:t>
            </a:r>
            <a:r>
              <a:rPr lang="en-US" altLang="zh-TW" dirty="0" err="1"/>
              <a:t>Zetian</a:t>
            </a:r>
            <a:r>
              <a:rPr lang="en-US" altLang="zh-TW" dirty="0"/>
              <a:t> (the only female monarch of China, 624</a:t>
            </a:r>
            <a:r>
              <a:rPr lang="zh-TW" altLang="zh-TW" dirty="0"/>
              <a:t>年－</a:t>
            </a:r>
            <a:r>
              <a:rPr lang="en-US" altLang="zh-TW" dirty="0"/>
              <a:t>705</a:t>
            </a:r>
            <a:r>
              <a:rPr lang="zh-TW" altLang="zh-TW" dirty="0"/>
              <a:t>年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345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天武天皇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Tiānwǔ</a:t>
            </a:r>
            <a:r>
              <a:rPr lang="en-US" altLang="zh-TW" dirty="0"/>
              <a:t> </a:t>
            </a:r>
            <a:r>
              <a:rPr lang="en-US" altLang="zh-TW" dirty="0" err="1"/>
              <a:t>tiānhuáng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33400" y="5300565"/>
            <a:ext cx="7620000" cy="892175"/>
          </a:xfrm>
        </p:spPr>
        <p:txBody>
          <a:bodyPr/>
          <a:lstStyle/>
          <a:p>
            <a:r>
              <a:rPr lang="en-US" altLang="zh-TW" dirty="0"/>
              <a:t>Emperor </a:t>
            </a:r>
            <a:r>
              <a:rPr lang="en-US" altLang="zh-TW" dirty="0" err="1"/>
              <a:t>Temmu</a:t>
            </a:r>
            <a:r>
              <a:rPr lang="en-US" altLang="zh-TW" dirty="0"/>
              <a:t> (the 40th Emperor of Japan, 631</a:t>
            </a:r>
            <a:r>
              <a:rPr lang="zh-TW" altLang="zh-TW" dirty="0"/>
              <a:t>年</a:t>
            </a:r>
            <a:r>
              <a:rPr lang="en-US" altLang="zh-TW" dirty="0"/>
              <a:t>-686</a:t>
            </a:r>
            <a:r>
              <a:rPr lang="zh-TW" altLang="zh-TW" dirty="0"/>
              <a:t>年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1953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宋美齡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Sòng</a:t>
            </a:r>
            <a:r>
              <a:rPr lang="en-US" altLang="zh-TW" dirty="0"/>
              <a:t> </a:t>
            </a:r>
            <a:r>
              <a:rPr lang="en-US" altLang="zh-TW" dirty="0" err="1"/>
              <a:t>Měilíng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33400" y="5300565"/>
            <a:ext cx="7620000" cy="892175"/>
          </a:xfrm>
        </p:spPr>
        <p:txBody>
          <a:bodyPr/>
          <a:lstStyle/>
          <a:p>
            <a:r>
              <a:rPr lang="en-US" altLang="zh-TW" dirty="0"/>
              <a:t>Soong May-ling (Madame Chiang Kai-shek, 1897</a:t>
            </a:r>
            <a:r>
              <a:rPr lang="zh-TW" altLang="zh-TW" dirty="0"/>
              <a:t>年－</a:t>
            </a:r>
            <a:r>
              <a:rPr lang="en-US" altLang="zh-TW" dirty="0"/>
              <a:t>2003</a:t>
            </a:r>
            <a:r>
              <a:rPr lang="zh-TW" altLang="zh-TW" dirty="0"/>
              <a:t>年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48782" y="8382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7124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中共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Zhōnggòng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33400" y="5300565"/>
            <a:ext cx="7620000" cy="892175"/>
          </a:xfrm>
        </p:spPr>
        <p:txBody>
          <a:bodyPr/>
          <a:lstStyle/>
          <a:p>
            <a:r>
              <a:rPr lang="en-US" altLang="zh-TW" dirty="0"/>
              <a:t>Communist Party of China (CPC)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82045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蘇聯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Sūlián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33400" y="5300565"/>
            <a:ext cx="7620000" cy="892175"/>
          </a:xfrm>
        </p:spPr>
        <p:txBody>
          <a:bodyPr/>
          <a:lstStyle/>
          <a:p>
            <a:r>
              <a:rPr lang="en-US" altLang="zh-TW" dirty="0"/>
              <a:t>the Soviet Union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9603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北韓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Běihán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33400" y="5300565"/>
            <a:ext cx="7620000" cy="892175"/>
          </a:xfrm>
        </p:spPr>
        <p:txBody>
          <a:bodyPr/>
          <a:lstStyle/>
          <a:p>
            <a:r>
              <a:rPr lang="en-US" altLang="zh-TW" dirty="0"/>
              <a:t>North Korea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01000" y="9144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894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友好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yǒuhǎo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(Vs)</a:t>
            </a:r>
            <a:r>
              <a:rPr lang="zh-TW" altLang="en-US" dirty="0"/>
              <a:t> </a:t>
            </a:r>
            <a:r>
              <a:rPr lang="en-US" altLang="zh-TW" dirty="0"/>
              <a:t>friendly, amicable, cordial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0557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邁阿密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Mài’āmì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33400" y="5300565"/>
            <a:ext cx="7620000" cy="892175"/>
          </a:xfrm>
        </p:spPr>
        <p:txBody>
          <a:bodyPr/>
          <a:lstStyle/>
          <a:p>
            <a:r>
              <a:rPr lang="en-US" altLang="zh-TW" dirty="0"/>
              <a:t>Miami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712049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芝加哥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733800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Zhījiāgē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33400" y="5300565"/>
            <a:ext cx="7620000" cy="892175"/>
          </a:xfrm>
        </p:spPr>
        <p:txBody>
          <a:bodyPr/>
          <a:lstStyle/>
          <a:p>
            <a:r>
              <a:rPr lang="en-US" altLang="zh-TW" dirty="0"/>
              <a:t>Chicago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01000" y="9144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92323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國務院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0" y="3844173"/>
            <a:ext cx="6629400" cy="4526280"/>
          </a:xfrm>
        </p:spPr>
        <p:txBody>
          <a:bodyPr/>
          <a:lstStyle/>
          <a:p>
            <a:pPr algn="ctr"/>
            <a:r>
              <a:rPr lang="en-US" altLang="zh-TW" dirty="0" err="1"/>
              <a:t>Guówùyuàn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533400" y="5300565"/>
            <a:ext cx="7620000" cy="892175"/>
          </a:xfrm>
        </p:spPr>
        <p:txBody>
          <a:bodyPr/>
          <a:lstStyle/>
          <a:p>
            <a:r>
              <a:rPr lang="en-US" altLang="zh-TW" dirty="0"/>
              <a:t>State Department (US)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01000" y="9144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4298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出租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chūzū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</a:t>
            </a:r>
            <a:r>
              <a:rPr lang="zh-TW" altLang="en-US" dirty="0"/>
              <a:t> </a:t>
            </a:r>
            <a:r>
              <a:rPr lang="en-US" altLang="zh-TW" dirty="0"/>
              <a:t>to rent, for lease; rental, leasing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2650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吸金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2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xījīn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(Vi)</a:t>
            </a:r>
            <a:r>
              <a:rPr lang="zh-TW" altLang="en-US" dirty="0"/>
              <a:t> </a:t>
            </a:r>
            <a:r>
              <a:rPr lang="en-US" altLang="zh-TW" dirty="0"/>
              <a:t>to bring in (revenue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2322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00400" y="1268343"/>
            <a:ext cx="6708808" cy="2983230"/>
          </a:xfrm>
        </p:spPr>
        <p:txBody>
          <a:bodyPr/>
          <a:lstStyle/>
          <a:p>
            <a:r>
              <a:rPr lang="zh-TW" altLang="zh-TW" dirty="0"/>
              <a:t>赴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8389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fù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</a:t>
            </a:r>
            <a:r>
              <a:rPr lang="zh-TW" altLang="en-US" dirty="0"/>
              <a:t> </a:t>
            </a:r>
            <a:r>
              <a:rPr lang="en-US" altLang="zh-TW" dirty="0"/>
              <a:t>to go to (literary)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9518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9592" y="1281043"/>
            <a:ext cx="6708808" cy="2983230"/>
          </a:xfrm>
        </p:spPr>
        <p:txBody>
          <a:bodyPr/>
          <a:lstStyle/>
          <a:p>
            <a:r>
              <a:rPr lang="zh-TW" altLang="zh-TW" dirty="0"/>
              <a:t>贈與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90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zèngyǔ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</a:t>
            </a:r>
            <a:r>
              <a:rPr lang="zh-TW" altLang="en-US" dirty="0"/>
              <a:t> </a:t>
            </a:r>
            <a:r>
              <a:rPr lang="en-US" altLang="zh-TW" dirty="0"/>
              <a:t>to give 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4911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抵達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dǐdá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arrive at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6514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893" y="1154197"/>
            <a:ext cx="8461408" cy="2983230"/>
          </a:xfrm>
        </p:spPr>
        <p:txBody>
          <a:bodyPr/>
          <a:lstStyle/>
          <a:p>
            <a:pPr algn="ctr"/>
            <a:r>
              <a:rPr lang="zh-TW" altLang="zh-TW" dirty="0"/>
              <a:t>冒雨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20101" y="3581400"/>
            <a:ext cx="5408597" cy="4526280"/>
          </a:xfrm>
        </p:spPr>
        <p:txBody>
          <a:bodyPr/>
          <a:lstStyle/>
          <a:p>
            <a:pPr algn="ctr"/>
            <a:r>
              <a:rPr lang="en-US" altLang="zh-TW" dirty="0" err="1"/>
              <a:t>màoyǔ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despite the rain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6950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迎接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19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yíngjiē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(V) to welcome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916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9400" y="1309370"/>
            <a:ext cx="6708808" cy="2983230"/>
          </a:xfrm>
        </p:spPr>
        <p:txBody>
          <a:bodyPr/>
          <a:lstStyle/>
          <a:p>
            <a:r>
              <a:rPr lang="zh-TW" altLang="zh-TW" dirty="0"/>
              <a:t>使者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shǐzhě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envoy, emissary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7416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600" cy="2983230"/>
          </a:xfrm>
        </p:spPr>
        <p:txBody>
          <a:bodyPr/>
          <a:lstStyle/>
          <a:p>
            <a:pPr algn="ctr"/>
            <a:r>
              <a:rPr lang="zh-TW" altLang="zh-TW" dirty="0"/>
              <a:t>首次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6576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shǒucì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Adv</a:t>
            </a:r>
            <a:r>
              <a:rPr lang="en-US" altLang="zh-TW" dirty="0"/>
              <a:t>) for the first time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2518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見客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718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jiànkè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/>
              <a:t>(V-</a:t>
            </a:r>
            <a:r>
              <a:rPr lang="en-US" altLang="zh-TW" dirty="0" err="1"/>
              <a:t>sep</a:t>
            </a:r>
            <a:r>
              <a:rPr lang="en-US" altLang="zh-TW" dirty="0"/>
              <a:t>) to meet with guests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87501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775608" cy="2983230"/>
          </a:xfrm>
        </p:spPr>
        <p:txBody>
          <a:bodyPr/>
          <a:lstStyle/>
          <a:p>
            <a:pPr algn="ctr"/>
            <a:r>
              <a:rPr lang="zh-TW" altLang="zh-TW" dirty="0"/>
              <a:t>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1148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dá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Vpt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to reach, up to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9115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人次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4403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réncì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(N) head count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883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當局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dāngjú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the authorities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5401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8346" y="1447800"/>
            <a:ext cx="7712108" cy="2983230"/>
          </a:xfrm>
        </p:spPr>
        <p:txBody>
          <a:bodyPr/>
          <a:lstStyle/>
          <a:p>
            <a:pPr algn="ctr"/>
            <a:r>
              <a:rPr lang="zh-TW" altLang="zh-TW" dirty="0"/>
              <a:t>宣告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05000" y="3844173"/>
            <a:ext cx="6019800" cy="4526280"/>
          </a:xfrm>
        </p:spPr>
        <p:txBody>
          <a:bodyPr/>
          <a:lstStyle/>
          <a:p>
            <a:pPr algn="ctr"/>
            <a:r>
              <a:rPr lang="en-US" altLang="zh-TW" dirty="0" err="1"/>
              <a:t>xuāngào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77200" cy="892175"/>
          </a:xfrm>
        </p:spPr>
        <p:txBody>
          <a:bodyPr/>
          <a:lstStyle/>
          <a:p>
            <a:r>
              <a:rPr lang="en-US" altLang="zh-TW" dirty="0"/>
              <a:t>(V) to announce, to declare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005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期間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052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qíjiān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over the course of, whilst 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7741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為期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wéiqí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Vst</a:t>
            </a:r>
            <a:r>
              <a:rPr lang="en-US" altLang="zh-TW" dirty="0"/>
              <a:t>) lasting a period of, lasting, for a period of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1289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巡展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56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xúnzhǎn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(N) exhibition tour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4249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租金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zūjīn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(N) rental money, leasing fees, rent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2470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9400" y="1309370"/>
            <a:ext cx="6708808" cy="2983230"/>
          </a:xfrm>
        </p:spPr>
        <p:txBody>
          <a:bodyPr/>
          <a:lstStyle/>
          <a:p>
            <a:r>
              <a:rPr lang="zh-TW" altLang="zh-TW" dirty="0"/>
              <a:t>沾染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876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zhānrǎn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5438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Vp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soiled with, tainted with, stained with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00342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7721600" cy="2983230"/>
          </a:xfrm>
        </p:spPr>
        <p:txBody>
          <a:bodyPr/>
          <a:lstStyle/>
          <a:p>
            <a:pPr algn="ctr"/>
            <a:r>
              <a:rPr lang="zh-TW" altLang="zh-TW" dirty="0"/>
              <a:t>有利可圖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32062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yǒulì</a:t>
            </a:r>
            <a:r>
              <a:rPr lang="en-US" altLang="zh-TW" dirty="0"/>
              <a:t> </a:t>
            </a:r>
            <a:r>
              <a:rPr lang="en-US" altLang="zh-TW" dirty="0" err="1"/>
              <a:t>kětú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772400" cy="892175"/>
          </a:xfrm>
        </p:spPr>
        <p:txBody>
          <a:bodyPr/>
          <a:lstStyle/>
          <a:p>
            <a:r>
              <a:rPr lang="en-US" altLang="zh-TW" dirty="0"/>
              <a:t>(Id) profitable, promise to be profitable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8844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447800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2400" y="38100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bō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(M) a wave of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II-19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055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0271" y="1295400"/>
            <a:ext cx="6708808" cy="2983230"/>
          </a:xfrm>
        </p:spPr>
        <p:txBody>
          <a:bodyPr/>
          <a:lstStyle/>
          <a:p>
            <a:r>
              <a:rPr lang="zh-TW" altLang="zh-TW" dirty="0"/>
              <a:t>拉鋸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581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lājù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(N) a see-saw (battle), a close contest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9445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22492" y="1371600"/>
            <a:ext cx="6708808" cy="2983230"/>
          </a:xfrm>
        </p:spPr>
        <p:txBody>
          <a:bodyPr/>
          <a:lstStyle/>
          <a:p>
            <a:r>
              <a:rPr lang="zh-TW" altLang="zh-TW" dirty="0"/>
              <a:t>可觀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kěguān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848600" cy="892175"/>
          </a:xfrm>
        </p:spPr>
        <p:txBody>
          <a:bodyPr/>
          <a:lstStyle/>
          <a:p>
            <a:r>
              <a:rPr lang="en-US" altLang="zh-TW" dirty="0"/>
              <a:t>(Vs) considerable (amount of), substantial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2814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1283970"/>
            <a:ext cx="8232808" cy="2983230"/>
          </a:xfrm>
        </p:spPr>
        <p:txBody>
          <a:bodyPr/>
          <a:lstStyle/>
          <a:p>
            <a:pPr algn="ctr"/>
            <a:r>
              <a:rPr lang="zh-TW" altLang="zh-TW" dirty="0"/>
              <a:t>收益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24099" y="3844173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shōuyì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799" y="5486400"/>
            <a:ext cx="8153400" cy="892175"/>
          </a:xfrm>
        </p:spPr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earnings, revenue, income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7641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0" y="1268343"/>
            <a:ext cx="8613808" cy="2983230"/>
          </a:xfrm>
        </p:spPr>
        <p:txBody>
          <a:bodyPr/>
          <a:lstStyle/>
          <a:p>
            <a:pPr algn="ctr"/>
            <a:r>
              <a:rPr lang="zh-TW" altLang="zh-TW" dirty="0"/>
              <a:t>林業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3733800"/>
            <a:ext cx="4876801" cy="4526280"/>
          </a:xfrm>
        </p:spPr>
        <p:txBody>
          <a:bodyPr/>
          <a:lstStyle/>
          <a:p>
            <a:pPr algn="ctr"/>
            <a:r>
              <a:rPr lang="en-US" altLang="zh-TW" dirty="0" err="1"/>
              <a:t>línyè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24800" cy="892175"/>
          </a:xfrm>
        </p:spPr>
        <p:txBody>
          <a:bodyPr/>
          <a:lstStyle/>
          <a:p>
            <a:r>
              <a:rPr lang="en-US" altLang="zh-TW" dirty="0"/>
              <a:t>(N) forestry, forest industry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4575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4208" y="1622286"/>
            <a:ext cx="9528208" cy="2983230"/>
          </a:xfrm>
        </p:spPr>
        <p:txBody>
          <a:bodyPr/>
          <a:lstStyle/>
          <a:p>
            <a:pPr algn="ctr"/>
            <a:r>
              <a:rPr lang="zh-TW" altLang="zh-TW" dirty="0"/>
              <a:t>捕捉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9624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bǔzhuō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229600" cy="892175"/>
          </a:xfrm>
        </p:spPr>
        <p:txBody>
          <a:bodyPr/>
          <a:lstStyle/>
          <a:p>
            <a:r>
              <a:rPr lang="en-US" altLang="zh-TW" dirty="0"/>
              <a:t>(V) to catch, to capture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1056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5192" y="1295400"/>
            <a:ext cx="6708808" cy="2983230"/>
          </a:xfrm>
        </p:spPr>
        <p:txBody>
          <a:bodyPr/>
          <a:lstStyle/>
          <a:p>
            <a:r>
              <a:rPr lang="zh-TW" altLang="zh-TW" dirty="0"/>
              <a:t>野生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657600"/>
            <a:ext cx="4876801" cy="4526280"/>
          </a:xfrm>
        </p:spPr>
        <p:txBody>
          <a:bodyPr/>
          <a:lstStyle/>
          <a:p>
            <a:r>
              <a:rPr lang="en-US" altLang="zh-TW" dirty="0" err="1"/>
              <a:t>yěshēng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(Vs-</a:t>
            </a:r>
            <a:r>
              <a:rPr lang="en-US" altLang="zh-TW" dirty="0" err="1"/>
              <a:t>attr</a:t>
            </a:r>
            <a:r>
              <a:rPr lang="en-US" altLang="zh-TW" dirty="0"/>
              <a:t>) wild, feral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61465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672" y="1295400"/>
            <a:ext cx="89948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呼籲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5741" y="3398086"/>
            <a:ext cx="7848600" cy="4526280"/>
          </a:xfrm>
        </p:spPr>
        <p:txBody>
          <a:bodyPr/>
          <a:lstStyle/>
          <a:p>
            <a:pPr algn="ctr"/>
            <a:r>
              <a:rPr lang="en-US" altLang="zh-TW" dirty="0" err="1"/>
              <a:t>hūyù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978541" cy="892175"/>
          </a:xfrm>
        </p:spPr>
        <p:txBody>
          <a:bodyPr/>
          <a:lstStyle/>
          <a:p>
            <a:r>
              <a:rPr lang="en-US" altLang="zh-TW" dirty="0"/>
              <a:t>(Vi) to call 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II-26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80603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83970"/>
            <a:ext cx="8690008" cy="2983230"/>
          </a:xfrm>
        </p:spPr>
        <p:txBody>
          <a:bodyPr/>
          <a:lstStyle/>
          <a:p>
            <a:pPr algn="ctr"/>
            <a:r>
              <a:rPr lang="zh-TW" altLang="zh-TW" dirty="0"/>
              <a:t>保育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581400" y="3733800"/>
            <a:ext cx="4876801" cy="4526280"/>
          </a:xfrm>
        </p:spPr>
        <p:txBody>
          <a:bodyPr/>
          <a:lstStyle/>
          <a:p>
            <a:r>
              <a:rPr lang="en-US" altLang="zh-TW" dirty="0" err="1"/>
              <a:t>bǎoyù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(Vi) to conserve, conservation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II-27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579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色彩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89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sècǎi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20000" cy="892175"/>
          </a:xfrm>
        </p:spPr>
        <p:txBody>
          <a:bodyPr/>
          <a:lstStyle/>
          <a:p>
            <a:r>
              <a:rPr lang="en-US" altLang="zh-TW" dirty="0"/>
              <a:t>(N)</a:t>
            </a:r>
            <a:r>
              <a:rPr lang="zh-TW" altLang="en-US" dirty="0"/>
              <a:t> </a:t>
            </a:r>
            <a:r>
              <a:rPr lang="en-US" altLang="zh-TW" dirty="0"/>
              <a:t>colors, hues, flavor, character, slant</a:t>
            </a:r>
            <a:endParaRPr lang="zh-TW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摘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74060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22286"/>
            <a:ext cx="6708808" cy="2983230"/>
          </a:xfrm>
        </p:spPr>
        <p:txBody>
          <a:bodyPr/>
          <a:lstStyle/>
          <a:p>
            <a:pPr algn="ctr"/>
            <a:r>
              <a:rPr lang="zh-TW" altLang="zh-TW" dirty="0"/>
              <a:t>設立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730591" y="4114800"/>
            <a:ext cx="5413409" cy="4526280"/>
          </a:xfrm>
        </p:spPr>
        <p:txBody>
          <a:bodyPr/>
          <a:lstStyle/>
          <a:p>
            <a:r>
              <a:rPr lang="en-US" altLang="zh-TW" dirty="0" err="1"/>
              <a:t>shèlì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153400" cy="892175"/>
          </a:xfrm>
        </p:spPr>
        <p:txBody>
          <a:bodyPr/>
          <a:lstStyle/>
          <a:p>
            <a:r>
              <a:rPr lang="en-US" altLang="zh-TW" dirty="0"/>
              <a:t>(V) to set up, to establish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93208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63792" y="1567053"/>
            <a:ext cx="6708808" cy="2983230"/>
          </a:xfrm>
        </p:spPr>
        <p:txBody>
          <a:bodyPr/>
          <a:lstStyle/>
          <a:p>
            <a:r>
              <a:rPr lang="zh-TW" altLang="zh-TW" dirty="0"/>
              <a:t>進展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76599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jìnzhǎn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7696200" cy="892175"/>
          </a:xfrm>
        </p:spPr>
        <p:txBody>
          <a:bodyPr/>
          <a:lstStyle/>
          <a:p>
            <a:r>
              <a:rPr lang="en-US" altLang="zh-TW" dirty="0"/>
              <a:t>(N) progress</a:t>
            </a:r>
          </a:p>
          <a:p>
            <a:r>
              <a:rPr lang="en-US" altLang="zh-TW" dirty="0"/>
              <a:t>(Vi) to progress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II-29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2160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近親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jìnqīn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close relatives</a:t>
            </a:r>
            <a:endParaRPr lang="zh-TW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44947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野外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3844173"/>
            <a:ext cx="4876801" cy="4526280"/>
          </a:xfrm>
        </p:spPr>
        <p:txBody>
          <a:bodyPr/>
          <a:lstStyle/>
          <a:p>
            <a:r>
              <a:rPr lang="en-US" altLang="zh-TW" dirty="0" err="1"/>
              <a:t>yěwài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(N) wilderness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96717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近年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jìnnián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(N) in recent years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89655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圈養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6670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juànyǎng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(Vs-</a:t>
            </a:r>
            <a:r>
              <a:rPr lang="en-US" altLang="zh-TW" dirty="0" err="1"/>
              <a:t>attr</a:t>
            </a:r>
            <a:r>
              <a:rPr lang="en-US" altLang="zh-TW" dirty="0"/>
              <a:t>) raised in pens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II-33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49211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野放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yěfàng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(V) to release into the wild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II-34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50639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3970"/>
            <a:ext cx="91472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就算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4200" y="3844173"/>
            <a:ext cx="7239000" cy="4526280"/>
          </a:xfrm>
        </p:spPr>
        <p:txBody>
          <a:bodyPr/>
          <a:lstStyle/>
          <a:p>
            <a:r>
              <a:rPr lang="en-US" altLang="zh-TW" dirty="0" err="1"/>
              <a:t>jiùsuàn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85800" y="5661226"/>
            <a:ext cx="8001000" cy="892175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en-US" altLang="zh-TW" dirty="0" err="1"/>
              <a:t>Conj</a:t>
            </a:r>
            <a:r>
              <a:rPr lang="en-US" altLang="zh-TW" dirty="0"/>
              <a:t>) even if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53400" y="914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II-35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20702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632" y="998027"/>
            <a:ext cx="8690008" cy="2983230"/>
          </a:xfrm>
        </p:spPr>
        <p:txBody>
          <a:bodyPr/>
          <a:lstStyle/>
          <a:p>
            <a:pPr algn="ctr"/>
            <a:r>
              <a:rPr lang="zh-TW" altLang="zh-TW" sz="14900" dirty="0"/>
              <a:t>尼克森</a:t>
            </a:r>
            <a:endParaRPr lang="zh-TW" altLang="en-US" sz="149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0" y="3353435"/>
            <a:ext cx="7772400" cy="4526280"/>
          </a:xfrm>
        </p:spPr>
        <p:txBody>
          <a:bodyPr/>
          <a:lstStyle/>
          <a:p>
            <a:r>
              <a:rPr lang="en-US" altLang="zh-TW" dirty="0" err="1"/>
              <a:t>Níkèsēn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23236" y="5334000"/>
            <a:ext cx="7924800" cy="892175"/>
          </a:xfrm>
        </p:spPr>
        <p:txBody>
          <a:bodyPr/>
          <a:lstStyle/>
          <a:p>
            <a:r>
              <a:rPr lang="en-US" altLang="zh-TW" sz="2800" dirty="0"/>
              <a:t>Richard Nixon (the 37th President of U.S.A, 1913</a:t>
            </a:r>
            <a:r>
              <a:rPr lang="zh-TW" altLang="zh-TW" sz="2800" dirty="0"/>
              <a:t>年－</a:t>
            </a:r>
            <a:r>
              <a:rPr lang="en-US" altLang="zh-TW" sz="2800" dirty="0"/>
              <a:t>1994</a:t>
            </a:r>
            <a:r>
              <a:rPr lang="zh-TW" altLang="zh-TW" sz="2800" dirty="0"/>
              <a:t>年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77200" y="93002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-1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48387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81000" y="1025169"/>
            <a:ext cx="10290208" cy="2983230"/>
          </a:xfrm>
        </p:spPr>
        <p:txBody>
          <a:bodyPr/>
          <a:lstStyle/>
          <a:p>
            <a:pPr algn="ctr"/>
            <a:r>
              <a:rPr lang="zh-TW" altLang="zh-TW" dirty="0"/>
              <a:t>北京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6780" y="3398086"/>
            <a:ext cx="7604920" cy="4526280"/>
          </a:xfrm>
        </p:spPr>
        <p:txBody>
          <a:bodyPr/>
          <a:lstStyle/>
          <a:p>
            <a:pPr algn="ctr"/>
            <a:r>
              <a:rPr lang="en-US" altLang="zh-TW" sz="6000" dirty="0" err="1"/>
              <a:t>Běijīng</a:t>
            </a:r>
            <a:endParaRPr lang="zh-TW" altLang="en-US" sz="6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698500" y="5215138"/>
            <a:ext cx="7848600" cy="892175"/>
          </a:xfrm>
        </p:spPr>
        <p:txBody>
          <a:bodyPr/>
          <a:lstStyle/>
          <a:p>
            <a:r>
              <a:rPr lang="en-US" altLang="zh-TW" dirty="0"/>
              <a:t>Beijing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077200" y="90219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I-</a:t>
            </a:r>
            <a:r>
              <a:rPr lang="zh-TW" altLang="en-US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專</a:t>
            </a:r>
            <a:r>
              <a:rPr lang="en-US" altLang="zh-TW" sz="2000" dirty="0">
                <a:solidFill>
                  <a:srgbClr val="075295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</a:rPr>
              <a:t>-2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836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1476</Words>
  <Application>Microsoft Office PowerPoint</Application>
  <PresentationFormat>On-screen Show (4:3)</PresentationFormat>
  <Paragraphs>445</Paragraphs>
  <Slides>111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6" baseType="lpstr">
      <vt:lpstr>標楷體</vt:lpstr>
      <vt:lpstr>Yu Gothic UI Semibold</vt:lpstr>
      <vt:lpstr>Calibri</vt:lpstr>
      <vt:lpstr>Times New Roman</vt:lpstr>
      <vt:lpstr>Office Theme</vt:lpstr>
      <vt:lpstr>PowerPoint Presentation</vt:lpstr>
      <vt:lpstr>貓熊</vt:lpstr>
      <vt:lpstr>人見人愛</vt:lpstr>
      <vt:lpstr>征服</vt:lpstr>
      <vt:lpstr>促進</vt:lpstr>
      <vt:lpstr>友好</vt:lpstr>
      <vt:lpstr>使者</vt:lpstr>
      <vt:lpstr>沾染</vt:lpstr>
      <vt:lpstr>色彩</vt:lpstr>
      <vt:lpstr>抵制</vt:lpstr>
      <vt:lpstr>繁殖</vt:lpstr>
      <vt:lpstr>名義</vt:lpstr>
      <vt:lpstr>租借</vt:lpstr>
      <vt:lpstr>出訪</vt:lpstr>
      <vt:lpstr>風雲女性</vt:lpstr>
      <vt:lpstr>全程</vt:lpstr>
      <vt:lpstr>直播</vt:lpstr>
      <vt:lpstr>產下</vt:lpstr>
      <vt:lpstr>雙胞胎</vt:lpstr>
      <vt:lpstr>睜眼</vt:lpstr>
      <vt:lpstr>登上</vt:lpstr>
      <vt:lpstr>頭條</vt:lpstr>
      <vt:lpstr>數位化</vt:lpstr>
      <vt:lpstr>追溯</vt:lpstr>
      <vt:lpstr>至</vt:lpstr>
      <vt:lpstr>何時何地</vt:lpstr>
      <vt:lpstr>女皇</vt:lpstr>
      <vt:lpstr>贈送</vt:lpstr>
      <vt:lpstr>記載</vt:lpstr>
      <vt:lpstr>夫人</vt:lpstr>
      <vt:lpstr>表</vt:lpstr>
      <vt:lpstr>救濟</vt:lpstr>
      <vt:lpstr>謝意</vt:lpstr>
      <vt:lpstr>自此</vt:lpstr>
      <vt:lpstr>政權</vt:lpstr>
      <vt:lpstr>欲</vt:lpstr>
      <vt:lpstr>藉此</vt:lpstr>
      <vt:lpstr>雙邊</vt:lpstr>
      <vt:lpstr>稀有</vt:lpstr>
      <vt:lpstr>飼養場</vt:lpstr>
      <vt:lpstr>分別</vt:lpstr>
      <vt:lpstr>貨幣</vt:lpstr>
      <vt:lpstr>設</vt:lpstr>
      <vt:lpstr>互</vt:lpstr>
      <vt:lpstr>訪問</vt:lpstr>
      <vt:lpstr>領取</vt:lpstr>
      <vt:lpstr>否決</vt:lpstr>
      <vt:lpstr>因而</vt:lpstr>
      <vt:lpstr>作罷</vt:lpstr>
      <vt:lpstr>甜甜</vt:lpstr>
      <vt:lpstr>美香</vt:lpstr>
      <vt:lpstr>圓仔</vt:lpstr>
      <vt:lpstr>唐朝/代</vt:lpstr>
      <vt:lpstr>武則天</vt:lpstr>
      <vt:lpstr>天武天皇</vt:lpstr>
      <vt:lpstr>宋美齡</vt:lpstr>
      <vt:lpstr>中共</vt:lpstr>
      <vt:lpstr>蘇聯</vt:lpstr>
      <vt:lpstr>北韓</vt:lpstr>
      <vt:lpstr>邁阿密</vt:lpstr>
      <vt:lpstr>芝加哥</vt:lpstr>
      <vt:lpstr>國務院</vt:lpstr>
      <vt:lpstr>出租</vt:lpstr>
      <vt:lpstr>吸金</vt:lpstr>
      <vt:lpstr>赴</vt:lpstr>
      <vt:lpstr>贈與</vt:lpstr>
      <vt:lpstr>抵達</vt:lpstr>
      <vt:lpstr>冒雨</vt:lpstr>
      <vt:lpstr>迎接</vt:lpstr>
      <vt:lpstr>首次</vt:lpstr>
      <vt:lpstr>見客</vt:lpstr>
      <vt:lpstr>達</vt:lpstr>
      <vt:lpstr>人次</vt:lpstr>
      <vt:lpstr>當局</vt:lpstr>
      <vt:lpstr>宣告</vt:lpstr>
      <vt:lpstr>期間</vt:lpstr>
      <vt:lpstr>為期</vt:lpstr>
      <vt:lpstr>巡展</vt:lpstr>
      <vt:lpstr>租金</vt:lpstr>
      <vt:lpstr>有利可圖</vt:lpstr>
      <vt:lpstr>波</vt:lpstr>
      <vt:lpstr>拉鋸</vt:lpstr>
      <vt:lpstr>可觀</vt:lpstr>
      <vt:lpstr>收益</vt:lpstr>
      <vt:lpstr>林業</vt:lpstr>
      <vt:lpstr>捕捉</vt:lpstr>
      <vt:lpstr>野生</vt:lpstr>
      <vt:lpstr>呼籲</vt:lpstr>
      <vt:lpstr>保育</vt:lpstr>
      <vt:lpstr>設立</vt:lpstr>
      <vt:lpstr>進展</vt:lpstr>
      <vt:lpstr>近親</vt:lpstr>
      <vt:lpstr>野外</vt:lpstr>
      <vt:lpstr>近年</vt:lpstr>
      <vt:lpstr>圈養</vt:lpstr>
      <vt:lpstr>野放</vt:lpstr>
      <vt:lpstr>就算</vt:lpstr>
      <vt:lpstr>尼克森</vt:lpstr>
      <vt:lpstr>北京</vt:lpstr>
      <vt:lpstr>周恩來</vt:lpstr>
      <vt:lpstr>玲玲</vt:lpstr>
      <vt:lpstr>興興</vt:lpstr>
      <vt:lpstr>華盛頓</vt:lpstr>
      <vt:lpstr>港澳</vt:lpstr>
      <vt:lpstr>洛杉磯</vt:lpstr>
      <vt:lpstr>奧運會</vt:lpstr>
      <vt:lpstr>永永</vt:lpstr>
      <vt:lpstr>迎新</vt:lpstr>
      <vt:lpstr>舊金山</vt:lpstr>
      <vt:lpstr>美國聯邦漁業和野生動物管理局</vt:lpstr>
      <vt:lpstr>四川臥龍 自然保護區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PC-5165</dc:creator>
  <cp:lastModifiedBy>Kieran</cp:lastModifiedBy>
  <cp:revision>81</cp:revision>
  <dcterms:created xsi:type="dcterms:W3CDTF">2017-05-11T16:59:40Z</dcterms:created>
  <dcterms:modified xsi:type="dcterms:W3CDTF">2020-04-26T01:39:51Z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