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71" r:id="rId3"/>
    <p:sldId id="372" r:id="rId4"/>
    <p:sldId id="468" r:id="rId5"/>
    <p:sldId id="373" r:id="rId6"/>
    <p:sldId id="426" r:id="rId7"/>
    <p:sldId id="427" r:id="rId8"/>
    <p:sldId id="257" r:id="rId9"/>
    <p:sldId id="258" r:id="rId10"/>
    <p:sldId id="259" r:id="rId11"/>
    <p:sldId id="435" r:id="rId12"/>
    <p:sldId id="261" r:id="rId13"/>
    <p:sldId id="26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436" r:id="rId40"/>
    <p:sldId id="437" r:id="rId41"/>
    <p:sldId id="438" r:id="rId42"/>
    <p:sldId id="439" r:id="rId43"/>
    <p:sldId id="440" r:id="rId44"/>
    <p:sldId id="469" r:id="rId45"/>
    <p:sldId id="470" r:id="rId46"/>
    <p:sldId id="472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45" r:id="rId56"/>
    <p:sldId id="444" r:id="rId57"/>
    <p:sldId id="443" r:id="rId58"/>
    <p:sldId id="311" r:id="rId59"/>
    <p:sldId id="312" r:id="rId60"/>
    <p:sldId id="313" r:id="rId61"/>
    <p:sldId id="314" r:id="rId62"/>
    <p:sldId id="315" r:id="rId63"/>
    <p:sldId id="318" r:id="rId64"/>
    <p:sldId id="316" r:id="rId65"/>
    <p:sldId id="317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91" r:id="rId79"/>
    <p:sldId id="390" r:id="rId80"/>
    <p:sldId id="392" r:id="rId81"/>
    <p:sldId id="393" r:id="rId82"/>
    <p:sldId id="394" r:id="rId83"/>
    <p:sldId id="395" r:id="rId84"/>
    <p:sldId id="396" r:id="rId85"/>
    <p:sldId id="403" r:id="rId86"/>
    <p:sldId id="398" r:id="rId87"/>
    <p:sldId id="453" r:id="rId88"/>
    <p:sldId id="454" r:id="rId89"/>
    <p:sldId id="455" r:id="rId90"/>
    <p:sldId id="482" r:id="rId91"/>
    <p:sldId id="492" r:id="rId92"/>
    <p:sldId id="483" r:id="rId93"/>
    <p:sldId id="484" r:id="rId94"/>
    <p:sldId id="485" r:id="rId9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328" autoAdjust="0"/>
  </p:normalViewPr>
  <p:slideViewPr>
    <p:cSldViewPr>
      <p:cViewPr varScale="1">
        <p:scale>
          <a:sx n="75" d="100"/>
          <a:sy n="75" d="100"/>
        </p:scale>
        <p:origin x="86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5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93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29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822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265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762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640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095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040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686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344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9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3853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766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1463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090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289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66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252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882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4373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9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1547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05366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992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4479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8555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12195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105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95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42518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7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27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5115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05440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75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4275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21642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0903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82152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01007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07315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0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41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  <p:sldLayoutId id="2147483738" r:id="rId46"/>
    <p:sldLayoutId id="2147483739" r:id="rId47"/>
    <p:sldLayoutId id="2147483740" r:id="rId48"/>
    <p:sldLayoutId id="2147483741" r:id="rId49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6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8" y="2342299"/>
            <a:ext cx="45421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solidFill>
                  <a:srgbClr val="31377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第七課</a:t>
            </a:r>
            <a:endParaRPr lang="zh-TW" altLang="en-US" sz="3000" dirty="0">
              <a:solidFill>
                <a:srgbClr val="31377D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感情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世界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未婚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5052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wèihūn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unmarried, single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立志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799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lìzhì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determine to become, to resolve to become, to aspire to be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761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83970"/>
            <a:ext cx="8766208" cy="2983230"/>
          </a:xfrm>
        </p:spPr>
        <p:txBody>
          <a:bodyPr/>
          <a:lstStyle/>
          <a:p>
            <a:pPr algn="ctr"/>
            <a:r>
              <a:rPr lang="zh-TW" altLang="zh-TW" dirty="0"/>
              <a:t>志向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799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zhìxiàng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aspiration, ambition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3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4208" cy="2983230"/>
          </a:xfrm>
        </p:spPr>
        <p:txBody>
          <a:bodyPr/>
          <a:lstStyle/>
          <a:p>
            <a:pPr algn="ctr"/>
            <a:r>
              <a:rPr lang="zh-TW" altLang="zh-TW" dirty="0"/>
              <a:t>減肥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199" y="3886200"/>
            <a:ext cx="6400801" cy="4526280"/>
          </a:xfrm>
        </p:spPr>
        <p:txBody>
          <a:bodyPr/>
          <a:lstStyle/>
          <a:p>
            <a:pPr algn="ctr"/>
            <a:r>
              <a:rPr lang="en-US" altLang="zh-TW" dirty="0" err="1"/>
              <a:t>jiǎnféi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984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lose weight, weight-loss, on a diet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39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8793" y="1622286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7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chēng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push yourself, last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65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447800"/>
            <a:ext cx="6708808" cy="2983230"/>
          </a:xfrm>
        </p:spPr>
        <p:txBody>
          <a:bodyPr/>
          <a:lstStyle/>
          <a:p>
            <a:r>
              <a:rPr lang="zh-TW" altLang="zh-TW" dirty="0"/>
              <a:t>定下來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0392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dìngxiàlái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704344"/>
            <a:ext cx="7924800" cy="892175"/>
          </a:xfrm>
        </p:spPr>
        <p:txBody>
          <a:bodyPr/>
          <a:lstStyle/>
          <a:p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Ph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to settle down</a:t>
            </a:r>
            <a:endParaRPr lang="zh-TW" altLang="zh-TW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1259" y="1371600"/>
            <a:ext cx="8461408" cy="2983230"/>
          </a:xfrm>
        </p:spPr>
        <p:txBody>
          <a:bodyPr/>
          <a:lstStyle/>
          <a:p>
            <a:r>
              <a:rPr lang="zh-TW" altLang="zh-TW" dirty="0"/>
              <a:t>殘酷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cánkù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cruel, brutal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42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9359" y="1371600"/>
            <a:ext cx="8385208" cy="2983230"/>
          </a:xfrm>
        </p:spPr>
        <p:txBody>
          <a:bodyPr/>
          <a:lstStyle/>
          <a:p>
            <a:r>
              <a:rPr lang="zh-TW" altLang="zh-TW" dirty="0"/>
              <a:t>當下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733800"/>
            <a:ext cx="6019801" cy="4526280"/>
          </a:xfrm>
        </p:spPr>
        <p:txBody>
          <a:bodyPr/>
          <a:lstStyle/>
          <a:p>
            <a:r>
              <a:rPr lang="en-US" altLang="zh-TW" dirty="0" err="1"/>
              <a:t>dāngxià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at a time when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77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0800" y="1281043"/>
            <a:ext cx="8461408" cy="2983230"/>
          </a:xfrm>
        </p:spPr>
        <p:txBody>
          <a:bodyPr/>
          <a:lstStyle/>
          <a:p>
            <a:r>
              <a:rPr lang="zh-TW" altLang="zh-TW" dirty="0"/>
              <a:t>重來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chónglái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redo, to relive, to start over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99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1524000"/>
            <a:ext cx="7013608" cy="2895600"/>
          </a:xfrm>
        </p:spPr>
        <p:txBody>
          <a:bodyPr/>
          <a:lstStyle/>
          <a:p>
            <a:r>
              <a:rPr lang="zh-TW" altLang="zh-TW" dirty="0"/>
              <a:t>鬼東西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63803" y="3886200"/>
            <a:ext cx="4876801" cy="4526280"/>
          </a:xfrm>
        </p:spPr>
        <p:txBody>
          <a:bodyPr/>
          <a:lstStyle/>
          <a:p>
            <a:r>
              <a:rPr lang="en-US" altLang="zh-TW" dirty="0" err="1"/>
              <a:t>guǐdōngxi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2300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darn thing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83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283970"/>
            <a:ext cx="7851808" cy="2983230"/>
          </a:xfrm>
        </p:spPr>
        <p:txBody>
          <a:bodyPr/>
          <a:lstStyle/>
          <a:p>
            <a:r>
              <a:rPr lang="zh-TW" altLang="zh-TW" dirty="0"/>
              <a:t>自我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76400" y="3657600"/>
            <a:ext cx="5943600" cy="4526280"/>
          </a:xfrm>
        </p:spPr>
        <p:txBody>
          <a:bodyPr/>
          <a:lstStyle/>
          <a:p>
            <a:pPr algn="ctr"/>
            <a:r>
              <a:rPr lang="en-US" altLang="zh-TW" dirty="0" err="1"/>
              <a:t>zìwǒ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ego-centricity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546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306443"/>
            <a:ext cx="9147208" cy="2983230"/>
          </a:xfrm>
        </p:spPr>
        <p:txBody>
          <a:bodyPr/>
          <a:lstStyle/>
          <a:p>
            <a:r>
              <a:rPr lang="zh-TW" altLang="zh-TW" dirty="0"/>
              <a:t>俊男美女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8375" y="3733800"/>
            <a:ext cx="6400800" cy="4526280"/>
          </a:xfrm>
        </p:spPr>
        <p:txBody>
          <a:bodyPr/>
          <a:lstStyle/>
          <a:p>
            <a:r>
              <a:rPr lang="en-US" altLang="zh-TW" dirty="0" err="1"/>
              <a:t>jùnnán</a:t>
            </a:r>
            <a:r>
              <a:rPr lang="en-US" altLang="zh-TW" dirty="0"/>
              <a:t> </a:t>
            </a:r>
            <a:r>
              <a:rPr lang="en-US" altLang="zh-TW" dirty="0" err="1"/>
              <a:t>měinǚ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32424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good-looking man and/or woman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39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歡喜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huānxǐ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26651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happiness, joy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0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悲傷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bēishāng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sadness, sorrow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553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93743"/>
            <a:ext cx="8686800" cy="2983230"/>
          </a:xfrm>
        </p:spPr>
        <p:txBody>
          <a:bodyPr/>
          <a:lstStyle/>
          <a:p>
            <a:r>
              <a:rPr lang="zh-TW" altLang="zh-TW" dirty="0"/>
              <a:t>激發出來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62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jīfā</a:t>
            </a:r>
            <a:r>
              <a:rPr lang="en-US" altLang="zh-TW" dirty="0"/>
              <a:t> </a:t>
            </a:r>
            <a:r>
              <a:rPr lang="en-US" altLang="zh-TW" dirty="0" err="1"/>
              <a:t>chūlái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226685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inspired by, stirred up by, aroused by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03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3200" y="1036382"/>
            <a:ext cx="9223408" cy="2983230"/>
          </a:xfrm>
        </p:spPr>
        <p:txBody>
          <a:bodyPr/>
          <a:lstStyle/>
          <a:p>
            <a:r>
              <a:rPr lang="zh-TW" altLang="zh-TW" sz="14900" dirty="0"/>
              <a:t>發福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48108" y="3581400"/>
            <a:ext cx="8318500" cy="4526280"/>
          </a:xfrm>
        </p:spPr>
        <p:txBody>
          <a:bodyPr/>
          <a:lstStyle/>
          <a:p>
            <a:r>
              <a:rPr lang="en-US" altLang="zh-TW" sz="6600" dirty="0" err="1"/>
              <a:t>fāfú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</a:t>
            </a:r>
            <a:r>
              <a:rPr lang="en-US" altLang="zh-TW" dirty="0" smtClean="0"/>
              <a:t>) </a:t>
            </a:r>
            <a:r>
              <a:rPr lang="en-US" altLang="zh-TW" dirty="0"/>
              <a:t>to put on weight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0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" y="1769470"/>
            <a:ext cx="8840804" cy="2983230"/>
          </a:xfrm>
        </p:spPr>
        <p:txBody>
          <a:bodyPr/>
          <a:lstStyle/>
          <a:p>
            <a:r>
              <a:rPr lang="zh-TW" altLang="zh-TW" sz="10300" dirty="0"/>
              <a:t>想幹</a:t>
            </a:r>
            <a:r>
              <a:rPr lang="zh-TW" altLang="zh-TW" sz="10300" dirty="0" smtClean="0"/>
              <a:t>嘛就</a:t>
            </a:r>
            <a:r>
              <a:rPr lang="zh-TW" altLang="zh-TW" sz="10300" dirty="0"/>
              <a:t>幹嘛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3581400"/>
            <a:ext cx="8763000" cy="4526280"/>
          </a:xfrm>
        </p:spPr>
        <p:txBody>
          <a:bodyPr/>
          <a:lstStyle/>
          <a:p>
            <a:r>
              <a:rPr lang="en-US" altLang="zh-TW" sz="6000" dirty="0" err="1"/>
              <a:t>xiǎng</a:t>
            </a:r>
            <a:r>
              <a:rPr lang="en-US" altLang="zh-TW" sz="6000" dirty="0"/>
              <a:t> </a:t>
            </a:r>
            <a:r>
              <a:rPr lang="en-US" altLang="zh-TW" sz="6000" dirty="0" err="1" smtClean="0"/>
              <a:t>gànma</a:t>
            </a:r>
            <a:r>
              <a:rPr lang="en-US" altLang="zh-TW" sz="6000" dirty="0" smtClean="0"/>
              <a:t> </a:t>
            </a:r>
            <a:r>
              <a:rPr lang="en-US" altLang="zh-TW" sz="6000" dirty="0" err="1" smtClean="0"/>
              <a:t>jiù</a:t>
            </a:r>
            <a:r>
              <a:rPr lang="en-US" altLang="zh-TW" sz="6000" dirty="0" smtClean="0"/>
              <a:t> </a:t>
            </a:r>
            <a:r>
              <a:rPr lang="en-US" altLang="zh-TW" sz="6000" dirty="0" err="1"/>
              <a:t>gànma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to do what you want, to be self-indulgent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35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610600" cy="2983230"/>
          </a:xfrm>
        </p:spPr>
        <p:txBody>
          <a:bodyPr/>
          <a:lstStyle/>
          <a:p>
            <a:pPr algn="ctr"/>
            <a:r>
              <a:rPr lang="zh-TW" altLang="zh-TW" dirty="0"/>
              <a:t>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0299" y="35052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gàn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23900" y="54746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do, to engage in, to undertake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02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無趣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4003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wúqù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boring, dull, vapid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9896" y="1447800"/>
            <a:ext cx="8080408" cy="2983230"/>
          </a:xfrm>
        </p:spPr>
        <p:txBody>
          <a:bodyPr/>
          <a:lstStyle/>
          <a:p>
            <a:pPr algn="ctr"/>
            <a:r>
              <a:rPr lang="zh-TW" altLang="zh-TW" dirty="0"/>
              <a:t>斟酌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657600"/>
            <a:ext cx="6477000" cy="4526280"/>
          </a:xfrm>
        </p:spPr>
        <p:txBody>
          <a:bodyPr/>
          <a:lstStyle/>
          <a:p>
            <a:r>
              <a:rPr lang="en-US" altLang="zh-TW" dirty="0" err="1"/>
              <a:t>zhēnzhuó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consider, to think about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96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何時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44703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héshí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when, whenever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33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592" y="1471930"/>
            <a:ext cx="84614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膨脹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0" y="3855720"/>
            <a:ext cx="6400801" cy="4526280"/>
          </a:xfrm>
        </p:spPr>
        <p:txBody>
          <a:bodyPr/>
          <a:lstStyle/>
          <a:p>
            <a:pPr algn="ctr"/>
            <a:r>
              <a:rPr lang="en-US" altLang="zh-TW" dirty="0" err="1"/>
              <a:t>péngzhàng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to puff up, to swell up, self-complacent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78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閃人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shǎnrén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leave, to escape, to get out of the way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08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283970"/>
            <a:ext cx="8842408" cy="2983230"/>
          </a:xfrm>
        </p:spPr>
        <p:txBody>
          <a:bodyPr/>
          <a:lstStyle/>
          <a:p>
            <a:pPr algn="ctr"/>
            <a:r>
              <a:rPr lang="zh-TW" altLang="zh-TW" dirty="0"/>
              <a:t>尷尬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gāngà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awkward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I-24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967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796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忠於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zhōngyú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to be faithful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859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萎縮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wěisuō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to shrink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623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2286"/>
            <a:ext cx="7756236" cy="2983230"/>
          </a:xfrm>
        </p:spPr>
        <p:txBody>
          <a:bodyPr/>
          <a:lstStyle/>
          <a:p>
            <a:r>
              <a:rPr lang="zh-TW" altLang="zh-TW" dirty="0"/>
              <a:t>當頭棒喝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3844173"/>
            <a:ext cx="6438901" cy="4526280"/>
          </a:xfrm>
        </p:spPr>
        <p:txBody>
          <a:bodyPr/>
          <a:lstStyle/>
          <a:p>
            <a:r>
              <a:rPr lang="en-US" altLang="zh-TW" dirty="0" err="1"/>
              <a:t>dāngtóu</a:t>
            </a:r>
            <a:r>
              <a:rPr lang="en-US" altLang="zh-TW" dirty="0"/>
              <a:t> </a:t>
            </a:r>
            <a:r>
              <a:rPr lang="en-US" altLang="zh-TW" dirty="0" err="1"/>
              <a:t>bànghè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give a sharp warning, give a wakeup call, wake you up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99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1371600"/>
            <a:ext cx="7772400" cy="2983230"/>
          </a:xfrm>
        </p:spPr>
        <p:txBody>
          <a:bodyPr/>
          <a:lstStyle/>
          <a:p>
            <a:pPr algn="ctr"/>
            <a:r>
              <a:rPr lang="zh-TW" altLang="zh-TW" dirty="0"/>
              <a:t>自以為是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90600" y="3581400"/>
            <a:ext cx="7162800" cy="4526280"/>
          </a:xfrm>
        </p:spPr>
        <p:txBody>
          <a:bodyPr/>
          <a:lstStyle/>
          <a:p>
            <a:pPr algn="ctr"/>
            <a:r>
              <a:rPr lang="en-US" altLang="zh-TW" dirty="0" err="1"/>
              <a:t>zìyǐ</a:t>
            </a:r>
            <a:r>
              <a:rPr lang="en-US" altLang="zh-TW" dirty="0"/>
              <a:t> </a:t>
            </a:r>
            <a:r>
              <a:rPr lang="en-US" altLang="zh-TW" dirty="0" err="1"/>
              <a:t>wéishì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be full of yourself, opinionated, self-righteous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535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幹嘛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gànma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Whatever for?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854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4478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破綻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3657600"/>
            <a:ext cx="7010400" cy="4526280"/>
          </a:xfrm>
        </p:spPr>
        <p:txBody>
          <a:bodyPr/>
          <a:lstStyle/>
          <a:p>
            <a:pPr algn="ctr"/>
            <a:r>
              <a:rPr lang="en-US" altLang="zh-TW" dirty="0" err="1"/>
              <a:t>pòzhàn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181600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flaw, hole (in logic, etc.), fault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38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德性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déxìng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your true (negative) self, look at yourself!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868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勇敢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yǒnggǎn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 err="1"/>
              <a:t>courageou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11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592" y="1471930"/>
            <a:ext cx="84614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面貌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31895" y="3855720"/>
            <a:ext cx="6400801" cy="4526280"/>
          </a:xfrm>
        </p:spPr>
        <p:txBody>
          <a:bodyPr/>
          <a:lstStyle/>
          <a:p>
            <a:pPr algn="ctr"/>
            <a:r>
              <a:rPr lang="en-US" altLang="zh-TW" dirty="0" err="1"/>
              <a:t>miànmào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face, real nature of things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709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010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私生子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sīshēngzǐ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65018" y="547046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illegitimate child, child born out of wedlock, love child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1785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縱使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zòngshǐ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Conj</a:t>
            </a:r>
            <a:r>
              <a:rPr lang="en-US" altLang="zh-TW" dirty="0" smtClean="0"/>
              <a:t>) </a:t>
            </a:r>
            <a:r>
              <a:rPr lang="en-US" altLang="zh-TW" dirty="0"/>
              <a:t>even though, even if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5238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自詡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zìxǔ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brag that you are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9326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開明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kāimíng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enlightened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1055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7772400" cy="2983230"/>
          </a:xfrm>
        </p:spPr>
        <p:txBody>
          <a:bodyPr/>
          <a:lstStyle/>
          <a:p>
            <a:pPr algn="ctr"/>
            <a:r>
              <a:rPr lang="zh-TW" altLang="zh-TW" dirty="0"/>
              <a:t>知識份子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zhīshì</a:t>
            </a:r>
            <a:r>
              <a:rPr lang="en-US" altLang="zh-TW" dirty="0"/>
              <a:t> </a:t>
            </a:r>
            <a:r>
              <a:rPr lang="en-US" altLang="zh-TW" dirty="0" err="1"/>
              <a:t>fènzǐ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intellectual, learned person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929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留洋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liúyáng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V-</a:t>
            </a:r>
            <a:r>
              <a:rPr lang="en-US" altLang="zh-TW" dirty="0" err="1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to study abroad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609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老夫子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lǎofūzǐ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024379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conservative scholar, i.e., somebody who is stuck in the past intellectually and unwilling to let new things change him/her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5926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提早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tízǎo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</a:t>
            </a:r>
            <a:r>
              <a:rPr lang="en-US" altLang="zh-TW" dirty="0" smtClean="0"/>
              <a:t>) </a:t>
            </a:r>
            <a:r>
              <a:rPr lang="en-US" altLang="zh-TW" dirty="0"/>
              <a:t>early, ahead of time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458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溫和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wēnhé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gentle, good-natured, mild-mannered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8467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幹架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gànjià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V-</a:t>
            </a:r>
            <a:r>
              <a:rPr lang="en-US" altLang="zh-TW" dirty="0" err="1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to fight with, to quarrel with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601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醒悟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xǐngwù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391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come to one's senses, to wake up (to reality), awakening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097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逼出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bīchū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force out, to </a:t>
            </a:r>
            <a:r>
              <a:rPr lang="en-US" altLang="zh-TW" dirty="0" err="1"/>
              <a:t>realise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6369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kǔ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bitter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471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邪惡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xié’è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evil, bad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6887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發揮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fāhuī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instigate, to implement, to promote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2227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極致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jízhì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to the utmost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3357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晚婚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wǎnhūn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late marriage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650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直到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95595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zhídào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Prep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until, up to, to date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232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7892" y="1199128"/>
            <a:ext cx="6708808" cy="2983230"/>
          </a:xfrm>
        </p:spPr>
        <p:txBody>
          <a:bodyPr/>
          <a:lstStyle/>
          <a:p>
            <a:r>
              <a:rPr lang="zh-TW" altLang="zh-TW" dirty="0"/>
              <a:t>心儀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63895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xīnyí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be attracted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9518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表白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biǎobái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confess (one's love)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4911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使命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shǐmìng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mission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5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體會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130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tǐhuì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know from experience, to truly understand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3348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893" y="1154197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動力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65298" y="3581400"/>
            <a:ext cx="5408597" cy="4526280"/>
          </a:xfrm>
        </p:spPr>
        <p:txBody>
          <a:bodyPr/>
          <a:lstStyle/>
          <a:p>
            <a:pPr algn="ctr"/>
            <a:r>
              <a:rPr lang="en-US" altLang="zh-TW" dirty="0" err="1"/>
              <a:t>dònglì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motivation, impetus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695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軟弱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ruǎnruò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weak, soft, (here) passive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7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100" y="1371600"/>
            <a:ext cx="7848600" cy="2983230"/>
          </a:xfrm>
        </p:spPr>
        <p:txBody>
          <a:bodyPr/>
          <a:lstStyle/>
          <a:p>
            <a:pPr algn="ctr"/>
            <a:r>
              <a:rPr lang="zh-TW" altLang="zh-TW" dirty="0"/>
              <a:t>共度一生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304800" y="3657600"/>
            <a:ext cx="9829800" cy="4526280"/>
          </a:xfrm>
        </p:spPr>
        <p:txBody>
          <a:bodyPr/>
          <a:lstStyle/>
          <a:p>
            <a:pPr algn="ctr"/>
            <a:r>
              <a:rPr lang="en-US" altLang="zh-TW" dirty="0" err="1" smtClean="0"/>
              <a:t>gòngdù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yìshēng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to share entire life together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51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頂多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dǐngduō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at most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501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5608" cy="2983230"/>
          </a:xfrm>
        </p:spPr>
        <p:txBody>
          <a:bodyPr/>
          <a:lstStyle/>
          <a:p>
            <a:pPr algn="ctr"/>
            <a:r>
              <a:rPr lang="zh-TW" altLang="zh-TW" dirty="0"/>
              <a:t>半生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bànshēng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half one's life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11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加碼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jiāmǎ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add to the weight of arguments (by listing...)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88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之間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zhījiān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in between, among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40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8346" y="1447800"/>
            <a:ext cx="7712108" cy="2983230"/>
          </a:xfrm>
        </p:spPr>
        <p:txBody>
          <a:bodyPr/>
          <a:lstStyle/>
          <a:p>
            <a:pPr algn="ctr"/>
            <a:r>
              <a:rPr lang="zh-TW" altLang="zh-TW" dirty="0"/>
              <a:t>模式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844173"/>
            <a:ext cx="6019800" cy="4526280"/>
          </a:xfrm>
        </p:spPr>
        <p:txBody>
          <a:bodyPr/>
          <a:lstStyle/>
          <a:p>
            <a:pPr algn="ctr"/>
            <a:r>
              <a:rPr lang="en-US" altLang="zh-TW" dirty="0" err="1"/>
              <a:t>móshì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way, mode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005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大腦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dànǎo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brain, cerebrum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741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1283970"/>
            <a:ext cx="8385208" cy="2983230"/>
          </a:xfrm>
        </p:spPr>
        <p:txBody>
          <a:bodyPr/>
          <a:lstStyle/>
          <a:p>
            <a:r>
              <a:rPr lang="zh-TW" altLang="zh-TW" dirty="0"/>
              <a:t>一片空白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68499" y="3733800"/>
            <a:ext cx="7162801" cy="4526280"/>
          </a:xfrm>
        </p:spPr>
        <p:txBody>
          <a:bodyPr/>
          <a:lstStyle/>
          <a:p>
            <a:r>
              <a:rPr lang="en-US" altLang="zh-TW" dirty="0" err="1" smtClean="0"/>
              <a:t>yípiàn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kòngbái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7150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a blank, draw a blank (mentally)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12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苦澀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kǔsè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34000"/>
            <a:ext cx="6126163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bitter</a:t>
            </a:r>
          </a:p>
          <a:p>
            <a:r>
              <a:rPr lang="en-US" altLang="zh-TW" dirty="0" smtClean="0"/>
              <a:t>(N)</a:t>
            </a:r>
            <a:r>
              <a:rPr lang="en-US" altLang="zh-TW" dirty="0"/>
              <a:t> bitterness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05579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83970"/>
            <a:ext cx="8309008" cy="2983230"/>
          </a:xfrm>
        </p:spPr>
        <p:txBody>
          <a:bodyPr/>
          <a:lstStyle/>
          <a:p>
            <a:r>
              <a:rPr lang="zh-TW" altLang="zh-TW" dirty="0"/>
              <a:t>點點滴滴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44704" y="3581400"/>
            <a:ext cx="6096000" cy="4526280"/>
          </a:xfrm>
        </p:spPr>
        <p:txBody>
          <a:bodyPr/>
          <a:lstStyle/>
          <a:p>
            <a:r>
              <a:rPr lang="en-US" altLang="zh-TW" dirty="0" err="1" smtClean="0"/>
              <a:t>diǎndiǎn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dīdī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minute details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49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細膩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xìnì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meticulous, sensitive to detail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070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7721600" cy="2983230"/>
          </a:xfrm>
        </p:spPr>
        <p:txBody>
          <a:bodyPr/>
          <a:lstStyle/>
          <a:p>
            <a:pPr algn="ctr"/>
            <a:r>
              <a:rPr lang="zh-TW" altLang="zh-TW" dirty="0"/>
              <a:t>細節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0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xìjié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772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N) details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8445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392" y="1447800"/>
            <a:ext cx="7547008" cy="2983230"/>
          </a:xfrm>
        </p:spPr>
        <p:txBody>
          <a:bodyPr/>
          <a:lstStyle/>
          <a:p>
            <a:pPr algn="ctr"/>
            <a:r>
              <a:rPr lang="zh-TW" altLang="zh-TW" dirty="0"/>
              <a:t>神經大條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3810000"/>
            <a:ext cx="7239001" cy="4526280"/>
          </a:xfrm>
        </p:spPr>
        <p:txBody>
          <a:bodyPr/>
          <a:lstStyle/>
          <a:p>
            <a:r>
              <a:rPr lang="en-US" altLang="zh-TW" dirty="0" err="1" smtClean="0"/>
              <a:t>shénjīng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dàtiáo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(Tw Mandarin) thick-skinned, insensitive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58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8234679" cy="2983230"/>
          </a:xfrm>
        </p:spPr>
        <p:txBody>
          <a:bodyPr/>
          <a:lstStyle/>
          <a:p>
            <a:r>
              <a:rPr lang="zh-TW" altLang="zh-TW" dirty="0"/>
              <a:t>察言觀色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1" y="3581400"/>
            <a:ext cx="6629400" cy="4526280"/>
          </a:xfrm>
        </p:spPr>
        <p:txBody>
          <a:bodyPr/>
          <a:lstStyle/>
          <a:p>
            <a:r>
              <a:rPr lang="en-US" altLang="zh-TW" dirty="0" err="1" smtClean="0"/>
              <a:t>cháyán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guānsè</a:t>
            </a:r>
            <a:endParaRPr lang="en-US" altLang="zh-TW" dirty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to be attentive to contexts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944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2492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說理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shuōlǐ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V-</a:t>
            </a:r>
            <a:r>
              <a:rPr lang="en-US" altLang="zh-TW" dirty="0" err="1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to reason, to rationalize things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814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283970"/>
            <a:ext cx="8232808" cy="2983230"/>
          </a:xfrm>
        </p:spPr>
        <p:txBody>
          <a:bodyPr/>
          <a:lstStyle/>
          <a:p>
            <a:pPr algn="ctr"/>
            <a:r>
              <a:rPr lang="zh-TW" altLang="zh-TW" dirty="0"/>
              <a:t>理性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24099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lǐxìng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799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rational, logical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7641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" y="1268343"/>
            <a:ext cx="8613808" cy="2983230"/>
          </a:xfrm>
        </p:spPr>
        <p:txBody>
          <a:bodyPr/>
          <a:lstStyle/>
          <a:p>
            <a:pPr algn="ctr"/>
            <a:r>
              <a:rPr lang="zh-TW" altLang="zh-TW" dirty="0"/>
              <a:t>不由自主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4900" y="3657600"/>
            <a:ext cx="7086600" cy="4526280"/>
          </a:xfrm>
        </p:spPr>
        <p:txBody>
          <a:bodyPr/>
          <a:lstStyle/>
          <a:p>
            <a:pPr algn="ctr"/>
            <a:r>
              <a:rPr lang="en-US" altLang="zh-TW" dirty="0" err="1" smtClean="0"/>
              <a:t>bùyóu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zìzhǔ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cannot help but (do s/t), involuntarily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75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95400"/>
            <a:ext cx="6708808" cy="2983230"/>
          </a:xfrm>
        </p:spPr>
        <p:txBody>
          <a:bodyPr/>
          <a:lstStyle/>
          <a:p>
            <a:r>
              <a:rPr lang="zh-TW" altLang="zh-TW" dirty="0"/>
              <a:t>慣性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guànxìng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N) routine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1465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4208" y="1622286"/>
            <a:ext cx="9528208" cy="2983230"/>
          </a:xfrm>
        </p:spPr>
        <p:txBody>
          <a:bodyPr/>
          <a:lstStyle/>
          <a:p>
            <a:pPr algn="ctr"/>
            <a:r>
              <a:rPr lang="zh-TW" altLang="zh-TW" dirty="0"/>
              <a:t>長篇大論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76400" y="4038600"/>
            <a:ext cx="7086600" cy="4526280"/>
          </a:xfrm>
        </p:spPr>
        <p:txBody>
          <a:bodyPr/>
          <a:lstStyle/>
          <a:p>
            <a:r>
              <a:rPr lang="en-US" altLang="zh-TW" dirty="0" err="1"/>
              <a:t>chángpiān</a:t>
            </a:r>
            <a:r>
              <a:rPr lang="en-US" altLang="zh-TW" dirty="0"/>
              <a:t> </a:t>
            </a:r>
            <a:r>
              <a:rPr lang="en-US" altLang="zh-TW" dirty="0" err="1"/>
              <a:t>dàlùn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long-winded speech, lengthy lecture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1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1306443"/>
            <a:ext cx="6708808" cy="2983230"/>
          </a:xfrm>
        </p:spPr>
        <p:txBody>
          <a:bodyPr/>
          <a:lstStyle/>
          <a:p>
            <a:r>
              <a:rPr lang="zh-TW" altLang="zh-TW" dirty="0"/>
              <a:t>情敵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qíngdí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rival in love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224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672" y="1295400"/>
            <a:ext cx="89948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同理心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7680" y="3581400"/>
            <a:ext cx="7848600" cy="4526280"/>
          </a:xfrm>
        </p:spPr>
        <p:txBody>
          <a:bodyPr/>
          <a:lstStyle/>
          <a:p>
            <a:pPr algn="ctr"/>
            <a:r>
              <a:rPr lang="en-US" altLang="zh-TW" dirty="0" err="1"/>
              <a:t>tónglǐxīn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78541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empathy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80603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992" y="1268343"/>
            <a:ext cx="8690008" cy="2983230"/>
          </a:xfrm>
        </p:spPr>
        <p:txBody>
          <a:bodyPr/>
          <a:lstStyle/>
          <a:p>
            <a:pPr algn="ctr"/>
            <a:r>
              <a:rPr lang="zh-TW" altLang="zh-TW" dirty="0"/>
              <a:t>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244008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soon, immediately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7980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22286"/>
            <a:ext cx="7851808" cy="2983230"/>
          </a:xfrm>
        </p:spPr>
        <p:txBody>
          <a:bodyPr/>
          <a:lstStyle/>
          <a:p>
            <a:pPr algn="ctr"/>
            <a:r>
              <a:rPr lang="zh-TW" altLang="zh-TW" dirty="0"/>
              <a:t>漫不經心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1" y="4114800"/>
            <a:ext cx="7772400" cy="4526280"/>
          </a:xfrm>
        </p:spPr>
        <p:txBody>
          <a:bodyPr/>
          <a:lstStyle/>
          <a:p>
            <a:r>
              <a:rPr lang="en-US" altLang="zh-TW" dirty="0" err="1" smtClean="0"/>
              <a:t>mànbù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jīngxīn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inattentive, “not all there”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3208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567053"/>
            <a:ext cx="6708808" cy="2983230"/>
          </a:xfrm>
        </p:spPr>
        <p:txBody>
          <a:bodyPr/>
          <a:lstStyle/>
          <a:p>
            <a:r>
              <a:rPr lang="zh-TW" altLang="zh-TW" dirty="0"/>
              <a:t>忘記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962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wàngjì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Vpt</a:t>
            </a:r>
            <a:r>
              <a:rPr lang="en-US" altLang="zh-TW" dirty="0" smtClean="0"/>
              <a:t>) </a:t>
            </a:r>
            <a:r>
              <a:rPr lang="en-US" altLang="zh-TW" dirty="0"/>
              <a:t>to forget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160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283970"/>
            <a:ext cx="8156608" cy="2983230"/>
          </a:xfrm>
        </p:spPr>
        <p:txBody>
          <a:bodyPr/>
          <a:lstStyle/>
          <a:p>
            <a:r>
              <a:rPr lang="zh-TW" altLang="zh-TW" dirty="0"/>
              <a:t>不守信用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41496" y="3844173"/>
            <a:ext cx="7202504" cy="4526280"/>
          </a:xfrm>
        </p:spPr>
        <p:txBody>
          <a:bodyPr/>
          <a:lstStyle/>
          <a:p>
            <a:r>
              <a:rPr lang="en-US" altLang="zh-TW" dirty="0" err="1"/>
              <a:t>bùshǒu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xìnyòng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215138"/>
            <a:ext cx="7162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break your word, untrustworthy, go back on your word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4947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zh-TW" sz="12300" dirty="0"/>
              <a:t>說話不算話</a:t>
            </a:r>
            <a:endParaRPr lang="zh-TW" altLang="en-US" sz="12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3398086"/>
            <a:ext cx="7696200" cy="4526280"/>
          </a:xfrm>
        </p:spPr>
        <p:txBody>
          <a:bodyPr/>
          <a:lstStyle/>
          <a:p>
            <a:r>
              <a:rPr lang="en-US" altLang="zh-TW" dirty="0" err="1"/>
              <a:t>shuōhuà</a:t>
            </a:r>
            <a:r>
              <a:rPr lang="en-US" altLang="zh-TW" dirty="0"/>
              <a:t> </a:t>
            </a:r>
            <a:r>
              <a:rPr lang="en-US" altLang="zh-TW" dirty="0" err="1"/>
              <a:t>bú</a:t>
            </a:r>
            <a:r>
              <a:rPr lang="en-US" altLang="zh-TW" dirty="0"/>
              <a:t>  </a:t>
            </a:r>
            <a:r>
              <a:rPr lang="en-US" altLang="zh-TW" dirty="0" err="1"/>
              <a:t>suànhuà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2592" y="5215138"/>
            <a:ext cx="6126163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to not keep your word, your word means nothing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6717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不幸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búxìng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unfortunately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89655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拐彎抹角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guǎiwān</a:t>
            </a:r>
            <a:r>
              <a:rPr lang="en-US" altLang="zh-TW" dirty="0"/>
              <a:t> </a:t>
            </a:r>
            <a:r>
              <a:rPr lang="en-US" altLang="zh-TW" dirty="0" err="1" smtClean="0"/>
              <a:t>mòjiǎo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to beat around the bush, equivocate, evade, not be direct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9211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語病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yǔbìng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faulty wording, bad choice of words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50639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字面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zìmiàn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literal meaning, surface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07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83970"/>
            <a:ext cx="8309008" cy="2983230"/>
          </a:xfrm>
        </p:spPr>
        <p:txBody>
          <a:bodyPr/>
          <a:lstStyle/>
          <a:p>
            <a:r>
              <a:rPr lang="zh-TW" altLang="zh-TW" dirty="0"/>
              <a:t>我行我素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844173"/>
            <a:ext cx="6019800" cy="4526280"/>
          </a:xfrm>
        </p:spPr>
        <p:txBody>
          <a:bodyPr/>
          <a:lstStyle/>
          <a:p>
            <a:r>
              <a:rPr lang="en-US" altLang="zh-TW" dirty="0" err="1"/>
              <a:t>wǒxíng</a:t>
            </a:r>
            <a:r>
              <a:rPr lang="en-US" altLang="zh-TW" dirty="0"/>
              <a:t> </a:t>
            </a:r>
            <a:r>
              <a:rPr lang="en-US" altLang="zh-TW" dirty="0" err="1"/>
              <a:t>wǒsù</a:t>
            </a:r>
            <a:endParaRPr lang="zh-TW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do things your own way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741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爭辯不休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60496" y="3657600"/>
            <a:ext cx="7239000" cy="4526280"/>
          </a:xfrm>
        </p:spPr>
        <p:txBody>
          <a:bodyPr/>
          <a:lstStyle/>
          <a:p>
            <a:r>
              <a:rPr lang="en-US" altLang="zh-TW" dirty="0" err="1"/>
              <a:t>zhēngbiàn</a:t>
            </a:r>
            <a:r>
              <a:rPr lang="en-US" altLang="zh-TW" dirty="0"/>
              <a:t> </a:t>
            </a:r>
            <a:r>
              <a:rPr lang="en-US" altLang="zh-TW" dirty="0" err="1"/>
              <a:t>bùxiū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to quarrel incessantly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03163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背後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bèihòu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behind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85489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微妙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wéimiào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tricky, delicate (situations, etc.)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25324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親身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qīnshēn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personally, first-hand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19657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共同點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3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gòngtóngdiǎn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common point, something in common, common ground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20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1144</Words>
  <Application>Microsoft Office PowerPoint</Application>
  <PresentationFormat>如螢幕大小 (4:3)</PresentationFormat>
  <Paragraphs>378</Paragraphs>
  <Slides>94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100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自我</vt:lpstr>
      <vt:lpstr>膨脹</vt:lpstr>
      <vt:lpstr>面貌</vt:lpstr>
      <vt:lpstr>醒悟</vt:lpstr>
      <vt:lpstr>體會</vt:lpstr>
      <vt:lpstr>苦澀</vt:lpstr>
      <vt:lpstr>情敵</vt:lpstr>
      <vt:lpstr>我行我素</vt:lpstr>
      <vt:lpstr>未婚</vt:lpstr>
      <vt:lpstr>立志</vt:lpstr>
      <vt:lpstr>志向</vt:lpstr>
      <vt:lpstr>減肥</vt:lpstr>
      <vt:lpstr>撐</vt:lpstr>
      <vt:lpstr>定下來</vt:lpstr>
      <vt:lpstr>殘酷</vt:lpstr>
      <vt:lpstr>當下</vt:lpstr>
      <vt:lpstr>重來</vt:lpstr>
      <vt:lpstr>鬼東西</vt:lpstr>
      <vt:lpstr>俊男美女</vt:lpstr>
      <vt:lpstr>歡喜</vt:lpstr>
      <vt:lpstr>悲傷</vt:lpstr>
      <vt:lpstr>激發出來</vt:lpstr>
      <vt:lpstr>發福</vt:lpstr>
      <vt:lpstr>想幹嘛就幹嘛</vt:lpstr>
      <vt:lpstr>幹</vt:lpstr>
      <vt:lpstr>無趣</vt:lpstr>
      <vt:lpstr>斟酌</vt:lpstr>
      <vt:lpstr>何時</vt:lpstr>
      <vt:lpstr>閃人</vt:lpstr>
      <vt:lpstr>尷尬</vt:lpstr>
      <vt:lpstr>忠於</vt:lpstr>
      <vt:lpstr>萎縮</vt:lpstr>
      <vt:lpstr>當頭棒喝</vt:lpstr>
      <vt:lpstr>自以為是</vt:lpstr>
      <vt:lpstr>幹嘛</vt:lpstr>
      <vt:lpstr>破綻</vt:lpstr>
      <vt:lpstr>德性</vt:lpstr>
      <vt:lpstr>勇敢</vt:lpstr>
      <vt:lpstr>私生子</vt:lpstr>
      <vt:lpstr>縱使</vt:lpstr>
      <vt:lpstr>自詡</vt:lpstr>
      <vt:lpstr>開明</vt:lpstr>
      <vt:lpstr>知識份子</vt:lpstr>
      <vt:lpstr>留洋</vt:lpstr>
      <vt:lpstr>老夫子</vt:lpstr>
      <vt:lpstr>提早</vt:lpstr>
      <vt:lpstr>溫和</vt:lpstr>
      <vt:lpstr>幹架</vt:lpstr>
      <vt:lpstr>逼出</vt:lpstr>
      <vt:lpstr>苦</vt:lpstr>
      <vt:lpstr>邪惡</vt:lpstr>
      <vt:lpstr>發揮</vt:lpstr>
      <vt:lpstr>極致</vt:lpstr>
      <vt:lpstr>晚婚</vt:lpstr>
      <vt:lpstr>直到</vt:lpstr>
      <vt:lpstr>心儀</vt:lpstr>
      <vt:lpstr>表白</vt:lpstr>
      <vt:lpstr>使命</vt:lpstr>
      <vt:lpstr>動力</vt:lpstr>
      <vt:lpstr>軟弱</vt:lpstr>
      <vt:lpstr>共度一生</vt:lpstr>
      <vt:lpstr>頂多</vt:lpstr>
      <vt:lpstr>半生</vt:lpstr>
      <vt:lpstr>加碼</vt:lpstr>
      <vt:lpstr>之間</vt:lpstr>
      <vt:lpstr>模式</vt:lpstr>
      <vt:lpstr>大腦</vt:lpstr>
      <vt:lpstr>一片空白</vt:lpstr>
      <vt:lpstr>點點滴滴</vt:lpstr>
      <vt:lpstr>細膩</vt:lpstr>
      <vt:lpstr>細節</vt:lpstr>
      <vt:lpstr>神經大條</vt:lpstr>
      <vt:lpstr>察言觀色</vt:lpstr>
      <vt:lpstr>說理</vt:lpstr>
      <vt:lpstr>理性</vt:lpstr>
      <vt:lpstr>不由自主</vt:lpstr>
      <vt:lpstr>慣性</vt:lpstr>
      <vt:lpstr>長篇大論</vt:lpstr>
      <vt:lpstr>同理心</vt:lpstr>
      <vt:lpstr>即</vt:lpstr>
      <vt:lpstr>漫不經心</vt:lpstr>
      <vt:lpstr>忘記</vt:lpstr>
      <vt:lpstr>不守信用</vt:lpstr>
      <vt:lpstr>說話不算話</vt:lpstr>
      <vt:lpstr>不幸</vt:lpstr>
      <vt:lpstr>拐彎抹角</vt:lpstr>
      <vt:lpstr>語病</vt:lpstr>
      <vt:lpstr>字面</vt:lpstr>
      <vt:lpstr>爭辯不休</vt:lpstr>
      <vt:lpstr>背後</vt:lpstr>
      <vt:lpstr>微妙</vt:lpstr>
      <vt:lpstr>親身</vt:lpstr>
      <vt:lpstr>共同點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PC-5165</dc:creator>
  <cp:lastModifiedBy>PC-5165</cp:lastModifiedBy>
  <cp:revision>91</cp:revision>
  <dcterms:created xsi:type="dcterms:W3CDTF">2017-05-11T16:59:40Z</dcterms:created>
  <dcterms:modified xsi:type="dcterms:W3CDTF">2019-01-28T02:51:57Z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