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256" r:id="rId2"/>
    <p:sldId id="371" r:id="rId3"/>
    <p:sldId id="372" r:id="rId4"/>
    <p:sldId id="468" r:id="rId5"/>
    <p:sldId id="373" r:id="rId6"/>
    <p:sldId id="426" r:id="rId7"/>
    <p:sldId id="257" r:id="rId8"/>
    <p:sldId id="258" r:id="rId9"/>
    <p:sldId id="435" r:id="rId10"/>
    <p:sldId id="261" r:id="rId11"/>
    <p:sldId id="259" r:id="rId12"/>
    <p:sldId id="260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436" r:id="rId39"/>
    <p:sldId id="437" r:id="rId40"/>
    <p:sldId id="438" r:id="rId41"/>
    <p:sldId id="439" r:id="rId42"/>
    <p:sldId id="440" r:id="rId43"/>
    <p:sldId id="469" r:id="rId44"/>
    <p:sldId id="470" r:id="rId45"/>
    <p:sldId id="472" r:id="rId46"/>
    <p:sldId id="474" r:id="rId47"/>
    <p:sldId id="475" r:id="rId48"/>
    <p:sldId id="476" r:id="rId49"/>
    <p:sldId id="477" r:id="rId50"/>
    <p:sldId id="478" r:id="rId51"/>
    <p:sldId id="479" r:id="rId52"/>
    <p:sldId id="494" r:id="rId53"/>
    <p:sldId id="495" r:id="rId54"/>
    <p:sldId id="496" r:id="rId55"/>
    <p:sldId id="497" r:id="rId56"/>
    <p:sldId id="498" r:id="rId57"/>
    <p:sldId id="499" r:id="rId58"/>
    <p:sldId id="445" r:id="rId59"/>
    <p:sldId id="444" r:id="rId60"/>
    <p:sldId id="443" r:id="rId61"/>
    <p:sldId id="311" r:id="rId62"/>
    <p:sldId id="312" r:id="rId63"/>
    <p:sldId id="313" r:id="rId64"/>
    <p:sldId id="314" r:id="rId65"/>
    <p:sldId id="315" r:id="rId66"/>
    <p:sldId id="318" r:id="rId67"/>
    <p:sldId id="316" r:id="rId68"/>
    <p:sldId id="317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91" r:id="rId82"/>
    <p:sldId id="390" r:id="rId83"/>
    <p:sldId id="392" r:id="rId84"/>
    <p:sldId id="393" r:id="rId85"/>
    <p:sldId id="394" r:id="rId86"/>
    <p:sldId id="395" r:id="rId87"/>
    <p:sldId id="396" r:id="rId88"/>
    <p:sldId id="403" r:id="rId89"/>
    <p:sldId id="398" r:id="rId90"/>
    <p:sldId id="500" r:id="rId91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-5165" initials="P" lastIdx="1" clrIdx="0">
    <p:extLst>
      <p:ext uri="{19B8F6BF-5375-455C-9EA6-DF929625EA0E}">
        <p15:presenceInfo xmlns:p15="http://schemas.microsoft.com/office/powerpoint/2012/main" userId="PC-516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513" autoAdjust="0"/>
  </p:normalViewPr>
  <p:slideViewPr>
    <p:cSldViewPr>
      <p:cViewPr varScale="1">
        <p:scale>
          <a:sx n="36" d="100"/>
          <a:sy n="36" d="100"/>
        </p:scale>
        <p:origin x="828" y="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153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6854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577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893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2298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08225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62658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2762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26409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80955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06040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13686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51344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295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83853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57662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01463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730905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42893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836627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612524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18827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543736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2695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715470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105366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499274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544793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285554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612195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701105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8095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442518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487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52724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45115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005440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98175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142757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021642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509037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82152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301007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807315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2606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12/25/2018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4375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4714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6" name="Holder 2"/>
          <p:cNvSpPr>
            <a:spLocks noGrp="1"/>
          </p:cNvSpPr>
          <p:nvPr>
            <p:ph type="title"/>
          </p:nvPr>
        </p:nvSpPr>
        <p:spPr>
          <a:xfrm>
            <a:off x="914400" y="609600"/>
            <a:ext cx="7543800" cy="308356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5410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621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7" name="object 2"/>
          <p:cNvSpPr txBox="1"/>
          <p:nvPr userDrawn="1"/>
        </p:nvSpPr>
        <p:spPr>
          <a:xfrm>
            <a:off x="1641791" y="3886200"/>
            <a:ext cx="703897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lang="en-US" sz="7200" dirty="0" smtClean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endParaRPr sz="7200" dirty="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  <p:sldLayoutId id="2147483664" r:id="rId6"/>
    <p:sldLayoutId id="2147483665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722" r:id="rId30"/>
    <p:sldLayoutId id="2147483723" r:id="rId31"/>
    <p:sldLayoutId id="2147483724" r:id="rId32"/>
    <p:sldLayoutId id="2147483725" r:id="rId33"/>
    <p:sldLayoutId id="2147483726" r:id="rId34"/>
    <p:sldLayoutId id="2147483727" r:id="rId35"/>
    <p:sldLayoutId id="2147483728" r:id="rId36"/>
    <p:sldLayoutId id="2147483729" r:id="rId37"/>
    <p:sldLayoutId id="2147483730" r:id="rId38"/>
    <p:sldLayoutId id="2147483731" r:id="rId39"/>
    <p:sldLayoutId id="2147483732" r:id="rId40"/>
    <p:sldLayoutId id="2147483733" r:id="rId41"/>
    <p:sldLayoutId id="2147483734" r:id="rId42"/>
    <p:sldLayoutId id="2147483735" r:id="rId43"/>
    <p:sldLayoutId id="2147483736" r:id="rId44"/>
    <p:sldLayoutId id="2147483737" r:id="rId45"/>
    <p:sldLayoutId id="2147483738" r:id="rId46"/>
    <p:sldLayoutId id="2147483739" r:id="rId47"/>
    <p:sldLayoutId id="2147483740" r:id="rId48"/>
    <p:sldLayoutId id="2147483741" r:id="rId49"/>
    <p:sldLayoutId id="2147483742" r:id="rId50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 rot="21180000">
            <a:off x="674050" y="5134009"/>
            <a:ext cx="1005241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lang="en-US" sz="5800" b="1" i="1" spc="610" dirty="0">
                <a:solidFill>
                  <a:srgbClr val="FFFFFF"/>
                </a:solidFill>
                <a:latin typeface="Yu Gothic UI Semibold"/>
                <a:cs typeface="Yu Gothic UI Semibold"/>
              </a:rPr>
              <a:t>6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7298" y="2342299"/>
            <a:ext cx="4542101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>
              <a:lnSpc>
                <a:spcPct val="100000"/>
              </a:lnSpc>
            </a:pPr>
            <a:r>
              <a:rPr lang="zh-TW" altLang="en-US" sz="3000" dirty="0" smtClean="0">
                <a:solidFill>
                  <a:srgbClr val="31377D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第八課</a:t>
            </a:r>
            <a:endParaRPr lang="zh-TW" altLang="en-US" sz="3000" dirty="0">
              <a:solidFill>
                <a:srgbClr val="31377D"/>
              </a:solidFill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  <a:p>
            <a:pPr marL="24130">
              <a:lnSpc>
                <a:spcPct val="100000"/>
              </a:lnSpc>
            </a:pPr>
            <a:endParaRPr lang="zh-TW" altLang="en-US" sz="3000" dirty="0"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  <a:p>
            <a:pPr marL="24130">
              <a:lnSpc>
                <a:spcPct val="100000"/>
              </a:lnSpc>
            </a:pPr>
            <a:r>
              <a:rPr lang="zh-TW" altLang="en-US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奧運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黑洞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283970"/>
            <a:ext cx="8766208" cy="2983230"/>
          </a:xfrm>
        </p:spPr>
        <p:txBody>
          <a:bodyPr/>
          <a:lstStyle/>
          <a:p>
            <a:pPr algn="ctr"/>
            <a:r>
              <a:rPr lang="zh-TW" altLang="zh-TW" dirty="0"/>
              <a:t>歷經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657600" y="3865186"/>
            <a:ext cx="4876801" cy="4484253"/>
          </a:xfrm>
        </p:spPr>
        <p:txBody>
          <a:bodyPr/>
          <a:lstStyle/>
          <a:p>
            <a:r>
              <a:rPr lang="en-US" altLang="zh-TW" dirty="0" err="1"/>
              <a:t>lìjīng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(V) </a:t>
            </a:r>
            <a:r>
              <a:rPr lang="en-US" altLang="zh-TW" dirty="0"/>
              <a:t>to experience, to go through, to have been through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773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2193" y="14478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輪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62399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lún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M</a:t>
            </a:r>
            <a:r>
              <a:rPr lang="en-US" altLang="zh-TW" dirty="0" smtClean="0"/>
              <a:t>) </a:t>
            </a:r>
            <a:r>
              <a:rPr lang="en-US" altLang="zh-TW" dirty="0"/>
              <a:t>a round of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62789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8004208" cy="2983230"/>
          </a:xfrm>
        </p:spPr>
        <p:txBody>
          <a:bodyPr/>
          <a:lstStyle/>
          <a:p>
            <a:pPr algn="ctr"/>
            <a:r>
              <a:rPr lang="zh-TW" altLang="zh-TW" dirty="0"/>
              <a:t>脫穎而出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00199" y="3886200"/>
            <a:ext cx="6400801" cy="4526280"/>
          </a:xfrm>
        </p:spPr>
        <p:txBody>
          <a:bodyPr/>
          <a:lstStyle/>
          <a:p>
            <a:pPr algn="ctr"/>
            <a:r>
              <a:rPr lang="en-US" altLang="zh-TW" dirty="0" err="1"/>
              <a:t>tuōyǐng</a:t>
            </a:r>
            <a:r>
              <a:rPr lang="en-US" altLang="zh-TW" dirty="0"/>
              <a:t> </a:t>
            </a:r>
            <a:r>
              <a:rPr lang="en-US" altLang="zh-TW" dirty="0" err="1"/>
              <a:t>érchū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398452"/>
            <a:ext cx="8229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Id</a:t>
            </a:r>
            <a:r>
              <a:rPr lang="en-US" altLang="zh-TW" dirty="0" smtClean="0"/>
              <a:t>) </a:t>
            </a:r>
            <a:r>
              <a:rPr lang="en-US" altLang="zh-TW" dirty="0"/>
              <a:t>stand out from (the rest)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8392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7819" y="2352558"/>
            <a:ext cx="7928007" cy="2983230"/>
          </a:xfrm>
        </p:spPr>
        <p:txBody>
          <a:bodyPr/>
          <a:lstStyle/>
          <a:p>
            <a:r>
              <a:rPr lang="zh-TW" altLang="zh-TW" sz="8000" dirty="0"/>
              <a:t>申奧</a:t>
            </a:r>
            <a:r>
              <a:rPr lang="zh-TW" altLang="zh-TW" sz="8000" dirty="0" smtClean="0"/>
              <a:t>＝申請</a:t>
            </a:r>
            <a:r>
              <a:rPr lang="zh-TW" altLang="zh-TW" sz="8000" dirty="0"/>
              <a:t>奧運</a:t>
            </a:r>
            <a:endParaRPr lang="zh-TW" altLang="en-US" sz="8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844173"/>
            <a:ext cx="9220201" cy="4526280"/>
          </a:xfrm>
        </p:spPr>
        <p:txBody>
          <a:bodyPr/>
          <a:lstStyle/>
          <a:p>
            <a:r>
              <a:rPr lang="en-US" altLang="zh-TW" sz="6000" dirty="0" err="1"/>
              <a:t>shēn’Ào</a:t>
            </a:r>
            <a:r>
              <a:rPr lang="en-US" altLang="zh-TW" sz="6000" dirty="0"/>
              <a:t> (</a:t>
            </a:r>
            <a:r>
              <a:rPr lang="en-US" altLang="zh-TW" sz="6000" dirty="0" err="1"/>
              <a:t>shēnqǐng</a:t>
            </a:r>
            <a:r>
              <a:rPr lang="en-US" altLang="zh-TW" sz="6000" dirty="0"/>
              <a:t> </a:t>
            </a:r>
            <a:r>
              <a:rPr lang="en-US" altLang="zh-TW" sz="6000" dirty="0" err="1"/>
              <a:t>Àoyùn</a:t>
            </a:r>
            <a:r>
              <a:rPr lang="en-US" altLang="zh-TW" sz="6000" dirty="0"/>
              <a:t>)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Ph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to apply to host the Olympics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565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0392" y="914400"/>
            <a:ext cx="6708808" cy="2983230"/>
          </a:xfrm>
        </p:spPr>
        <p:txBody>
          <a:bodyPr/>
          <a:lstStyle/>
          <a:p>
            <a:r>
              <a:rPr lang="zh-TW" altLang="zh-TW" dirty="0"/>
              <a:t>宣傳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130392" y="3581400"/>
            <a:ext cx="4876801" cy="4526280"/>
          </a:xfrm>
        </p:spPr>
        <p:txBody>
          <a:bodyPr/>
          <a:lstStyle/>
          <a:p>
            <a:r>
              <a:rPr lang="en-US" altLang="zh-TW" dirty="0" err="1"/>
              <a:t>xuānchuán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762000" y="5704344"/>
            <a:ext cx="7924800" cy="892175"/>
          </a:xfrm>
        </p:spPr>
        <p:txBody>
          <a:bodyPr/>
          <a:lstStyle/>
          <a:p>
            <a:r>
              <a:rPr lang="en-US" altLang="zh-TW" sz="2800" dirty="0" smtClean="0"/>
              <a:t>(</a:t>
            </a:r>
            <a:r>
              <a:rPr lang="en-US" altLang="zh-TW" sz="2800" dirty="0"/>
              <a:t>N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 </a:t>
            </a:r>
            <a:r>
              <a:rPr lang="en-US" altLang="zh-TW" sz="2800" dirty="0"/>
              <a:t>promotion, propaganda</a:t>
            </a:r>
            <a:endParaRPr lang="zh-TW" altLang="zh-TW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39672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1259" y="1371600"/>
            <a:ext cx="8461408" cy="2983230"/>
          </a:xfrm>
        </p:spPr>
        <p:txBody>
          <a:bodyPr/>
          <a:lstStyle/>
          <a:p>
            <a:r>
              <a:rPr lang="zh-TW" altLang="zh-TW" dirty="0"/>
              <a:t>盛大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shèngdà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620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spectacular, grand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4423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19359" y="1371600"/>
            <a:ext cx="8385208" cy="2983230"/>
          </a:xfrm>
        </p:spPr>
        <p:txBody>
          <a:bodyPr/>
          <a:lstStyle/>
          <a:p>
            <a:r>
              <a:rPr lang="zh-TW" altLang="zh-TW" dirty="0"/>
              <a:t>項目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667000" y="3733800"/>
            <a:ext cx="6019801" cy="4526280"/>
          </a:xfrm>
        </p:spPr>
        <p:txBody>
          <a:bodyPr/>
          <a:lstStyle/>
          <a:p>
            <a:r>
              <a:rPr lang="en-US" altLang="zh-TW" dirty="0" err="1"/>
              <a:t>xiàngmù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items, events (of competitions)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1774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0800" y="1281043"/>
            <a:ext cx="8461408" cy="2983230"/>
          </a:xfrm>
        </p:spPr>
        <p:txBody>
          <a:bodyPr/>
          <a:lstStyle/>
          <a:p>
            <a:r>
              <a:rPr lang="zh-TW" altLang="zh-TW" dirty="0"/>
              <a:t>盛會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7180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shènghuì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(N) </a:t>
            </a:r>
            <a:r>
              <a:rPr lang="en-US" altLang="zh-TW" dirty="0"/>
              <a:t>grand event, huge gathering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5993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618973"/>
            <a:ext cx="7013608" cy="2895600"/>
          </a:xfrm>
        </p:spPr>
        <p:txBody>
          <a:bodyPr/>
          <a:lstStyle/>
          <a:p>
            <a:pPr algn="ctr"/>
            <a:r>
              <a:rPr lang="zh-TW" altLang="zh-TW" dirty="0"/>
              <a:t>無不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21234" y="3962400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wúbù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22300" y="5486400"/>
            <a:ext cx="81534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Adv</a:t>
            </a:r>
            <a:r>
              <a:rPr lang="en-US" altLang="zh-TW" dirty="0" smtClean="0"/>
              <a:t>) </a:t>
            </a:r>
            <a:r>
              <a:rPr lang="en-US" altLang="zh-TW" dirty="0"/>
              <a:t>invariably, without exception, (lit.) not one (he) doesn't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9839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596" y="1268343"/>
            <a:ext cx="9147208" cy="2983230"/>
          </a:xfrm>
        </p:spPr>
        <p:txBody>
          <a:bodyPr/>
          <a:lstStyle/>
          <a:p>
            <a:pPr algn="ctr"/>
            <a:r>
              <a:rPr lang="zh-TW" altLang="zh-TW" dirty="0"/>
              <a:t>贊助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0" y="3810000"/>
            <a:ext cx="6400800" cy="4526280"/>
          </a:xfrm>
        </p:spPr>
        <p:txBody>
          <a:bodyPr/>
          <a:lstStyle/>
          <a:p>
            <a:r>
              <a:rPr lang="en-US" altLang="zh-TW" dirty="0" err="1"/>
              <a:t>zànzhù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180965"/>
            <a:ext cx="7924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</a:t>
            </a:r>
            <a:r>
              <a:rPr lang="en-US" altLang="zh-TW" dirty="0" smtClean="0"/>
              <a:t>) </a:t>
            </a:r>
            <a:r>
              <a:rPr lang="en-US" altLang="zh-TW" dirty="0"/>
              <a:t>to </a:t>
            </a:r>
            <a:r>
              <a:rPr lang="en-US" altLang="zh-TW" dirty="0" smtClean="0"/>
              <a:t>sponsor</a:t>
            </a:r>
          </a:p>
          <a:p>
            <a:r>
              <a:rPr lang="en-US" altLang="zh-TW" dirty="0" smtClean="0"/>
              <a:t>(N) </a:t>
            </a:r>
            <a:r>
              <a:rPr lang="en-US" altLang="zh-TW" dirty="0"/>
              <a:t>sponsorship, financial support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139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67000" y="1283970"/>
            <a:ext cx="7851808" cy="2983230"/>
          </a:xfrm>
        </p:spPr>
        <p:txBody>
          <a:bodyPr/>
          <a:lstStyle/>
          <a:p>
            <a:r>
              <a:rPr lang="zh-TW" altLang="zh-TW" dirty="0"/>
              <a:t>黑洞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76400" y="3657600"/>
            <a:ext cx="5943600" cy="4526280"/>
          </a:xfrm>
        </p:spPr>
        <p:txBody>
          <a:bodyPr/>
          <a:lstStyle/>
          <a:p>
            <a:pPr algn="ctr"/>
            <a:r>
              <a:rPr lang="en-US" altLang="zh-TW" dirty="0" err="1"/>
              <a:t>hēidòng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924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black hole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5469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宣稱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438400" y="3810000"/>
            <a:ext cx="4876801" cy="4526280"/>
          </a:xfrm>
        </p:spPr>
        <p:txBody>
          <a:bodyPr/>
          <a:lstStyle/>
          <a:p>
            <a:r>
              <a:rPr lang="en-US" altLang="zh-TW" dirty="0" err="1"/>
              <a:t>xuānchēng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426651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</a:t>
            </a:r>
            <a:r>
              <a:rPr lang="en-US" altLang="zh-TW" dirty="0" smtClean="0"/>
              <a:t>) </a:t>
            </a:r>
            <a:r>
              <a:rPr lang="en-US" altLang="zh-TW" dirty="0"/>
              <a:t>to claim, to assert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8803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5192" y="1268343"/>
            <a:ext cx="6708808" cy="2983230"/>
          </a:xfrm>
        </p:spPr>
        <p:txBody>
          <a:bodyPr/>
          <a:lstStyle/>
          <a:p>
            <a:r>
              <a:rPr lang="zh-TW" altLang="zh-TW" dirty="0"/>
              <a:t>龐大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56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pángdà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</a:t>
            </a:r>
            <a:r>
              <a:rPr lang="en-US" altLang="zh-TW" dirty="0" smtClean="0"/>
              <a:t>) </a:t>
            </a:r>
            <a:r>
              <a:rPr lang="en-US" altLang="zh-TW" dirty="0"/>
              <a:t>huge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0553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887" y="1268343"/>
            <a:ext cx="8686800" cy="2983230"/>
          </a:xfrm>
        </p:spPr>
        <p:txBody>
          <a:bodyPr/>
          <a:lstStyle/>
          <a:p>
            <a:pPr algn="ctr"/>
            <a:r>
              <a:rPr lang="zh-TW" altLang="zh-TW" dirty="0"/>
              <a:t>蓬勃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77886" y="3657600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péngbó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09600" y="5226685"/>
            <a:ext cx="7924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Adv</a:t>
            </a:r>
            <a:r>
              <a:rPr lang="en-US" altLang="zh-TW" dirty="0" smtClean="0"/>
              <a:t>) </a:t>
            </a:r>
            <a:r>
              <a:rPr lang="en-US" altLang="zh-TW" dirty="0"/>
              <a:t>vigorously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3035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43200" y="1036382"/>
            <a:ext cx="9223408" cy="2983230"/>
          </a:xfrm>
        </p:spPr>
        <p:txBody>
          <a:bodyPr/>
          <a:lstStyle/>
          <a:p>
            <a:r>
              <a:rPr lang="zh-TW" altLang="zh-TW" sz="14900" dirty="0"/>
              <a:t>絢麗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648108" y="3581400"/>
            <a:ext cx="8318500" cy="4526280"/>
          </a:xfrm>
        </p:spPr>
        <p:txBody>
          <a:bodyPr/>
          <a:lstStyle/>
          <a:p>
            <a:r>
              <a:rPr lang="en-US" altLang="zh-TW" sz="6600" dirty="0" err="1"/>
              <a:t>xuànlì</a:t>
            </a:r>
            <a:endParaRPr lang="zh-TW" altLang="en-US" sz="66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</a:t>
            </a:r>
            <a:r>
              <a:rPr lang="en-US" altLang="zh-TW" dirty="0" smtClean="0"/>
              <a:t>) </a:t>
            </a:r>
            <a:r>
              <a:rPr lang="en-US" altLang="zh-TW" dirty="0"/>
              <a:t>gorgeous, dazzling, magnificent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2601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78" y="1143595"/>
            <a:ext cx="8840804" cy="2983230"/>
          </a:xfrm>
        </p:spPr>
        <p:txBody>
          <a:bodyPr/>
          <a:lstStyle/>
          <a:p>
            <a:pPr algn="ctr"/>
            <a:r>
              <a:rPr lang="zh-TW" altLang="zh-TW" dirty="0"/>
              <a:t>綻放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" y="3398086"/>
            <a:ext cx="8763000" cy="4526280"/>
          </a:xfrm>
        </p:spPr>
        <p:txBody>
          <a:bodyPr/>
          <a:lstStyle/>
          <a:p>
            <a:pPr algn="ctr"/>
            <a:r>
              <a:rPr lang="en-US" altLang="zh-TW" sz="6000" dirty="0" err="1"/>
              <a:t>zhànfàng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Vp</a:t>
            </a:r>
            <a:r>
              <a:rPr lang="en-US" altLang="zh-TW" dirty="0" smtClean="0"/>
              <a:t>) </a:t>
            </a:r>
            <a:r>
              <a:rPr lang="en-US" altLang="zh-TW" dirty="0"/>
              <a:t>to get into magnificent display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4359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610600" cy="2983230"/>
          </a:xfrm>
        </p:spPr>
        <p:txBody>
          <a:bodyPr/>
          <a:lstStyle/>
          <a:p>
            <a:pPr algn="ctr"/>
            <a:r>
              <a:rPr lang="zh-TW" altLang="zh-TW" dirty="0"/>
              <a:t>歸於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400299" y="3505200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guīyú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723900" y="5474652"/>
            <a:ext cx="8229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Vp</a:t>
            </a:r>
            <a:r>
              <a:rPr lang="en-US" altLang="zh-TW" dirty="0" smtClean="0"/>
              <a:t>) </a:t>
            </a:r>
            <a:r>
              <a:rPr lang="en-US" altLang="zh-TW" dirty="0"/>
              <a:t>to end up in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3023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524000"/>
            <a:ext cx="7928008" cy="2983230"/>
          </a:xfrm>
        </p:spPr>
        <p:txBody>
          <a:bodyPr/>
          <a:lstStyle/>
          <a:p>
            <a:pPr algn="ctr"/>
            <a:r>
              <a:rPr lang="zh-TW" altLang="zh-TW" dirty="0"/>
              <a:t>前車之鑑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001" y="3657600"/>
            <a:ext cx="7316804" cy="4526280"/>
          </a:xfrm>
        </p:spPr>
        <p:txBody>
          <a:bodyPr/>
          <a:lstStyle/>
          <a:p>
            <a:r>
              <a:rPr lang="en-US" altLang="zh-TW" dirty="0" err="1"/>
              <a:t>qiánchē</a:t>
            </a:r>
            <a:r>
              <a:rPr lang="en-US" altLang="zh-TW" dirty="0"/>
              <a:t> </a:t>
            </a:r>
            <a:r>
              <a:rPr lang="en-US" altLang="zh-TW" dirty="0" err="1"/>
              <a:t>zhījiàn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458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Id</a:t>
            </a:r>
            <a:r>
              <a:rPr lang="en-US" altLang="zh-TW" dirty="0" smtClean="0"/>
              <a:t>) </a:t>
            </a:r>
            <a:r>
              <a:rPr lang="en-US" altLang="zh-TW" dirty="0"/>
              <a:t>mistakes made by those who came before, lessons from history, instructive precedents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582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9896" y="1115198"/>
            <a:ext cx="8080408" cy="2983230"/>
          </a:xfrm>
        </p:spPr>
        <p:txBody>
          <a:bodyPr/>
          <a:lstStyle/>
          <a:p>
            <a:pPr algn="ctr"/>
            <a:r>
              <a:rPr lang="zh-TW" altLang="zh-TW" dirty="0"/>
              <a:t>財務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3398086"/>
            <a:ext cx="6477000" cy="4526280"/>
          </a:xfrm>
        </p:spPr>
        <p:txBody>
          <a:bodyPr/>
          <a:lstStyle/>
          <a:p>
            <a:pPr algn="ctr"/>
            <a:r>
              <a:rPr lang="en-US" altLang="zh-TW" dirty="0" err="1"/>
              <a:t>cáiwù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848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financial status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9963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興建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44703" y="3657600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xīngjiàn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467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to build, to construct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9338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371600"/>
            <a:ext cx="8156608" cy="2983230"/>
          </a:xfrm>
        </p:spPr>
        <p:txBody>
          <a:bodyPr/>
          <a:lstStyle/>
          <a:p>
            <a:r>
              <a:rPr lang="zh-TW" altLang="zh-TW" dirty="0"/>
              <a:t>運動場館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3000" y="3733800"/>
            <a:ext cx="8001000" cy="4526280"/>
          </a:xfrm>
        </p:spPr>
        <p:txBody>
          <a:bodyPr/>
          <a:lstStyle/>
          <a:p>
            <a:r>
              <a:rPr lang="en-US" altLang="zh-TW" dirty="0" err="1" smtClean="0"/>
              <a:t>yùndòng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chǎngguǎn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Ph</a:t>
            </a:r>
            <a:r>
              <a:rPr lang="en-US" altLang="zh-TW" dirty="0" smtClean="0"/>
              <a:t>) </a:t>
            </a:r>
            <a:r>
              <a:rPr lang="en-US" altLang="zh-TW" dirty="0"/>
              <a:t>stadium, venue for sports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508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592" y="1471930"/>
            <a:ext cx="84614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榮耀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31895" y="3855720"/>
            <a:ext cx="6400801" cy="4526280"/>
          </a:xfrm>
        </p:spPr>
        <p:txBody>
          <a:bodyPr/>
          <a:lstStyle/>
          <a:p>
            <a:pPr algn="ctr"/>
            <a:r>
              <a:rPr lang="en-US" altLang="zh-TW" dirty="0" err="1"/>
              <a:t>róngyào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226685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honor, glory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53780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1283970"/>
            <a:ext cx="8842408" cy="2983230"/>
          </a:xfrm>
        </p:spPr>
        <p:txBody>
          <a:bodyPr/>
          <a:lstStyle/>
          <a:p>
            <a:pPr algn="ctr"/>
            <a:r>
              <a:rPr lang="zh-TW" altLang="zh-TW" dirty="0"/>
              <a:t>周遭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7603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zhōuzāo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surrounding, periphery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I-24</a:t>
            </a:r>
            <a:endPara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6967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796" y="15240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更新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098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gēngxīn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</a:t>
            </a:r>
            <a:r>
              <a:rPr lang="en-US" altLang="zh-TW" dirty="0" smtClean="0"/>
              <a:t>) </a:t>
            </a:r>
            <a:r>
              <a:rPr lang="en-US" altLang="zh-TW" dirty="0"/>
              <a:t>to update, renew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2859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5192" y="1268343"/>
            <a:ext cx="6708808" cy="2983230"/>
          </a:xfrm>
        </p:spPr>
        <p:txBody>
          <a:bodyPr/>
          <a:lstStyle/>
          <a:p>
            <a:r>
              <a:rPr lang="zh-TW" altLang="zh-TW" dirty="0"/>
              <a:t>舉債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jǔzhài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Vi</a:t>
            </a:r>
            <a:r>
              <a:rPr lang="en-US" altLang="zh-TW" dirty="0" smtClean="0"/>
              <a:t>) </a:t>
            </a:r>
            <a:r>
              <a:rPr lang="en-US" altLang="zh-TW" dirty="0"/>
              <a:t>to incur debt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5623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622286"/>
            <a:ext cx="7756236" cy="2983230"/>
          </a:xfrm>
        </p:spPr>
        <p:txBody>
          <a:bodyPr/>
          <a:lstStyle/>
          <a:p>
            <a:pPr algn="ctr"/>
            <a:r>
              <a:rPr lang="zh-TW" altLang="zh-TW" dirty="0"/>
              <a:t>籌措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33699" y="3844173"/>
            <a:ext cx="6438901" cy="4526280"/>
          </a:xfrm>
        </p:spPr>
        <p:txBody>
          <a:bodyPr/>
          <a:lstStyle/>
          <a:p>
            <a:r>
              <a:rPr lang="en-US" altLang="zh-TW" dirty="0" err="1"/>
              <a:t>chóucuò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(V) to </a:t>
            </a:r>
            <a:r>
              <a:rPr lang="en-US" altLang="zh-TW" dirty="0"/>
              <a:t>raise (funds)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0099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1371600"/>
            <a:ext cx="7772400" cy="2983230"/>
          </a:xfrm>
        </p:spPr>
        <p:txBody>
          <a:bodyPr/>
          <a:lstStyle/>
          <a:p>
            <a:pPr algn="ctr"/>
            <a:r>
              <a:rPr lang="zh-TW" altLang="zh-TW" dirty="0"/>
              <a:t>還清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90600" y="3581400"/>
            <a:ext cx="7162800" cy="4526280"/>
          </a:xfrm>
        </p:spPr>
        <p:txBody>
          <a:bodyPr/>
          <a:lstStyle/>
          <a:p>
            <a:pPr algn="ctr"/>
            <a:r>
              <a:rPr lang="en-US" altLang="zh-TW" dirty="0" err="1"/>
              <a:t>huánqīng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</a:t>
            </a:r>
            <a:r>
              <a:rPr lang="en-US" altLang="zh-TW" dirty="0" smtClean="0"/>
              <a:t>) </a:t>
            </a:r>
            <a:r>
              <a:rPr lang="en-US" altLang="zh-TW" dirty="0"/>
              <a:t>pay off (a debt)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2535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施工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24200" y="3581400"/>
            <a:ext cx="4876801" cy="4526280"/>
          </a:xfrm>
        </p:spPr>
        <p:txBody>
          <a:bodyPr/>
          <a:lstStyle/>
          <a:p>
            <a:r>
              <a:rPr lang="en-US" altLang="zh-TW" dirty="0" err="1"/>
              <a:t>shīgōng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construction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208545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3696" y="1447800"/>
            <a:ext cx="8461408" cy="2983230"/>
          </a:xfrm>
        </p:spPr>
        <p:txBody>
          <a:bodyPr/>
          <a:lstStyle/>
          <a:p>
            <a:pPr algn="ctr"/>
            <a:r>
              <a:rPr lang="zh-TW" altLang="zh-TW" dirty="0"/>
              <a:t>塔柱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3657600"/>
            <a:ext cx="7010400" cy="4526280"/>
          </a:xfrm>
        </p:spPr>
        <p:txBody>
          <a:bodyPr/>
          <a:lstStyle/>
          <a:p>
            <a:pPr algn="ctr"/>
            <a:r>
              <a:rPr lang="en-US" altLang="zh-TW" dirty="0" err="1"/>
              <a:t>tǎzhù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181600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pylon, pillar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1538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花費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huāfèi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738809" y="547046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</a:t>
            </a:r>
            <a:r>
              <a:rPr lang="en-US" altLang="zh-TW" dirty="0" smtClean="0"/>
              <a:t>) </a:t>
            </a:r>
            <a:r>
              <a:rPr lang="en-US" altLang="zh-TW" dirty="0"/>
              <a:t>to </a:t>
            </a:r>
            <a:r>
              <a:rPr lang="en-US" altLang="zh-TW" dirty="0" smtClean="0"/>
              <a:t>spend</a:t>
            </a:r>
          </a:p>
          <a:p>
            <a:r>
              <a:rPr lang="en-US" altLang="zh-TW" dirty="0" smtClean="0"/>
              <a:t>(V) </a:t>
            </a:r>
            <a:r>
              <a:rPr lang="en-US" altLang="zh-TW" dirty="0"/>
              <a:t>expenditures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148689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預估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yùgū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Vi</a:t>
            </a:r>
            <a:r>
              <a:rPr lang="en-US" altLang="zh-TW" dirty="0" smtClean="0"/>
              <a:t>) </a:t>
            </a:r>
            <a:r>
              <a:rPr lang="en-US" altLang="zh-TW" dirty="0"/>
              <a:t>to estimate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1126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00010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一路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yílù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65018" y="547046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Adv</a:t>
            </a:r>
            <a:r>
              <a:rPr lang="en-US" altLang="zh-TW" dirty="0" smtClean="0"/>
              <a:t>) </a:t>
            </a:r>
            <a:r>
              <a:rPr lang="en-US" altLang="zh-TW" dirty="0"/>
              <a:t>all the way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2178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592" y="1471930"/>
            <a:ext cx="84614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國力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31895" y="3855720"/>
            <a:ext cx="6400801" cy="4526280"/>
          </a:xfrm>
        </p:spPr>
        <p:txBody>
          <a:bodyPr/>
          <a:lstStyle/>
          <a:p>
            <a:pPr algn="ctr"/>
            <a:r>
              <a:rPr lang="en-US" altLang="zh-TW" dirty="0" err="1"/>
              <a:t>guólì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226685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national power, national strength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8709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人士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rénshì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people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15238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足足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zúzú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Adv</a:t>
            </a:r>
            <a:r>
              <a:rPr lang="en-US" altLang="zh-TW" dirty="0" smtClean="0"/>
              <a:t>) </a:t>
            </a:r>
            <a:r>
              <a:rPr lang="en-US" altLang="zh-TW" dirty="0"/>
              <a:t>fully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93264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參與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cānyù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</a:t>
            </a:r>
            <a:r>
              <a:rPr lang="en-US" altLang="zh-TW" dirty="0" smtClean="0"/>
              <a:t>) </a:t>
            </a:r>
            <a:r>
              <a:rPr lang="en-US" altLang="zh-TW" dirty="0"/>
              <a:t>to participate in, to attend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10556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7772400" cy="2983230"/>
          </a:xfrm>
        </p:spPr>
        <p:txBody>
          <a:bodyPr/>
          <a:lstStyle/>
          <a:p>
            <a:pPr algn="ctr"/>
            <a:r>
              <a:rPr lang="zh-TW" altLang="zh-TW" dirty="0" smtClean="0"/>
              <a:t>有餘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19299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yǒuyú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in excess of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5929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超支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chāozhī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47046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over-expenditure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56098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專屬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zhuānshǔ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5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exclusive characteristic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5926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必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bì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Adv</a:t>
            </a:r>
            <a:r>
              <a:rPr lang="en-US" altLang="zh-TW" dirty="0" smtClean="0"/>
              <a:t>) </a:t>
            </a:r>
            <a:r>
              <a:rPr lang="en-US" altLang="zh-TW" dirty="0"/>
              <a:t>to be bound to, to be guaranteed to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84585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巨額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jù’é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huge amount, a large sum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584678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足以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zúyǐ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Adv</a:t>
            </a:r>
            <a:r>
              <a:rPr lang="en-US" altLang="zh-TW" dirty="0" smtClean="0"/>
              <a:t>) </a:t>
            </a:r>
            <a:r>
              <a:rPr lang="en-US" altLang="zh-TW" dirty="0"/>
              <a:t>enough to, be sufficient to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60171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回本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huíběn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V-</a:t>
            </a:r>
            <a:r>
              <a:rPr lang="en-US" altLang="zh-TW" dirty="0" err="1"/>
              <a:t>sep</a:t>
            </a:r>
            <a:r>
              <a:rPr lang="en-US" altLang="zh-TW" dirty="0" smtClean="0"/>
              <a:t>) </a:t>
            </a:r>
            <a:r>
              <a:rPr lang="en-US" altLang="zh-TW" dirty="0"/>
              <a:t>to recover one's initial costs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636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債務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56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zhàiwù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3914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debt</a:t>
            </a:r>
            <a:endParaRPr lang="zh-TW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90979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最終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zuìzhōng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Adv</a:t>
            </a:r>
            <a:r>
              <a:rPr lang="en-US" altLang="zh-TW" dirty="0" smtClean="0"/>
              <a:t>) </a:t>
            </a:r>
            <a:r>
              <a:rPr lang="en-US" altLang="zh-TW" dirty="0"/>
              <a:t>in the end, eventually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64717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雅典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Yǎdiǎn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/>
              <a:t>Athens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568873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283970"/>
            <a:ext cx="8461408" cy="2983230"/>
          </a:xfrm>
        </p:spPr>
        <p:txBody>
          <a:bodyPr/>
          <a:lstStyle/>
          <a:p>
            <a:r>
              <a:rPr lang="zh-TW" altLang="zh-TW" dirty="0"/>
              <a:t>牛津大學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09800" y="3581400"/>
            <a:ext cx="6172201" cy="4526280"/>
          </a:xfrm>
        </p:spPr>
        <p:txBody>
          <a:bodyPr/>
          <a:lstStyle/>
          <a:p>
            <a:r>
              <a:rPr lang="en-US" altLang="zh-TW" dirty="0" err="1"/>
              <a:t>Niújīn</a:t>
            </a:r>
            <a:r>
              <a:rPr lang="en-US" altLang="zh-TW" dirty="0"/>
              <a:t> </a:t>
            </a:r>
            <a:r>
              <a:rPr lang="en-US" altLang="zh-TW" dirty="0" err="1"/>
              <a:t>Dàxué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Oxford University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2655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2592" y="1918348"/>
            <a:ext cx="8461408" cy="2983230"/>
          </a:xfrm>
        </p:spPr>
        <p:txBody>
          <a:bodyPr/>
          <a:lstStyle/>
          <a:p>
            <a:r>
              <a:rPr lang="zh-TW" altLang="zh-TW" sz="8800" dirty="0"/>
              <a:t>奧林匹克運動會</a:t>
            </a:r>
            <a:endParaRPr lang="zh-TW" altLang="en-US" sz="88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3409963"/>
            <a:ext cx="8382000" cy="4526280"/>
          </a:xfrm>
        </p:spPr>
        <p:txBody>
          <a:bodyPr/>
          <a:lstStyle/>
          <a:p>
            <a:r>
              <a:rPr lang="en-US" altLang="zh-TW" sz="6600" dirty="0" err="1"/>
              <a:t>Àolínpīkè</a:t>
            </a:r>
            <a:r>
              <a:rPr lang="en-US" altLang="zh-TW" sz="6600" dirty="0"/>
              <a:t> </a:t>
            </a:r>
            <a:r>
              <a:rPr lang="en-US" altLang="zh-TW" sz="6600" dirty="0" err="1"/>
              <a:t>yùndònghuì</a:t>
            </a:r>
            <a:endParaRPr lang="zh-TW" altLang="en-US" sz="66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Olympic Games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936370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283970"/>
            <a:ext cx="8461408" cy="2983230"/>
          </a:xfrm>
        </p:spPr>
        <p:txBody>
          <a:bodyPr/>
          <a:lstStyle/>
          <a:p>
            <a:pPr lvl="0"/>
            <a:r>
              <a:rPr lang="zh-TW" altLang="zh-TW" sz="10300" dirty="0" smtClean="0"/>
              <a:t>世界盃足球賽</a:t>
            </a:r>
            <a:endParaRPr lang="zh-TW" altLang="en-US" sz="103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000" y="3398086"/>
            <a:ext cx="9220200" cy="4526280"/>
          </a:xfrm>
        </p:spPr>
        <p:txBody>
          <a:bodyPr/>
          <a:lstStyle/>
          <a:p>
            <a:r>
              <a:rPr lang="en-US" altLang="zh-TW" dirty="0" err="1"/>
              <a:t>Shìjièbēi</a:t>
            </a:r>
            <a:r>
              <a:rPr lang="en-US" altLang="zh-TW" dirty="0"/>
              <a:t> </a:t>
            </a:r>
            <a:r>
              <a:rPr lang="en-US" altLang="zh-TW" dirty="0" err="1" smtClean="0"/>
              <a:t>zúqiúsài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FIFA World Cup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34515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283970"/>
            <a:ext cx="8461408" cy="2983230"/>
          </a:xfrm>
        </p:spPr>
        <p:txBody>
          <a:bodyPr/>
          <a:lstStyle/>
          <a:p>
            <a:pPr algn="ctr"/>
            <a:r>
              <a:rPr lang="zh-TW" altLang="zh-TW" dirty="0"/>
              <a:t>蒙特婁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09800" y="3581400"/>
            <a:ext cx="6172201" cy="4526280"/>
          </a:xfrm>
        </p:spPr>
        <p:txBody>
          <a:bodyPr/>
          <a:lstStyle/>
          <a:p>
            <a:pPr algn="ctr"/>
            <a:r>
              <a:rPr lang="en-US" altLang="zh-TW" dirty="0" err="1"/>
              <a:t>Méngtèlóu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Montreal, </a:t>
            </a:r>
            <a:r>
              <a:rPr lang="en-US" altLang="zh-TW" dirty="0" err="1"/>
              <a:t>Cand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532835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283970"/>
            <a:ext cx="8461408" cy="2983230"/>
          </a:xfrm>
        </p:spPr>
        <p:txBody>
          <a:bodyPr/>
          <a:lstStyle/>
          <a:p>
            <a:pPr algn="ctr"/>
            <a:r>
              <a:rPr lang="zh-TW" altLang="zh-TW" dirty="0"/>
              <a:t>美金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09800" y="3581400"/>
            <a:ext cx="6172201" cy="4526280"/>
          </a:xfrm>
        </p:spPr>
        <p:txBody>
          <a:bodyPr/>
          <a:lstStyle/>
          <a:p>
            <a:pPr algn="ctr"/>
            <a:r>
              <a:rPr lang="en-US" altLang="zh-TW" dirty="0" err="1"/>
              <a:t>Měijīn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US dollars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909639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283970"/>
            <a:ext cx="8461408" cy="2983230"/>
          </a:xfrm>
        </p:spPr>
        <p:txBody>
          <a:bodyPr/>
          <a:lstStyle/>
          <a:p>
            <a:pPr algn="ctr"/>
            <a:r>
              <a:rPr lang="zh-TW" altLang="zh-TW" dirty="0"/>
              <a:t>英鎊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09800" y="3581400"/>
            <a:ext cx="6172201" cy="4526280"/>
          </a:xfrm>
        </p:spPr>
        <p:txBody>
          <a:bodyPr/>
          <a:lstStyle/>
          <a:p>
            <a:pPr algn="ctr"/>
            <a:r>
              <a:rPr lang="en-US" altLang="zh-TW" dirty="0" err="1"/>
              <a:t>Yīngbàng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British pounds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595058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79592" y="1281043"/>
            <a:ext cx="6708808" cy="2983230"/>
          </a:xfrm>
        </p:spPr>
        <p:txBody>
          <a:bodyPr/>
          <a:lstStyle/>
          <a:p>
            <a:r>
              <a:rPr lang="zh-TW" altLang="zh-TW" dirty="0"/>
              <a:t>虧錢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9080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kuīqián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V-</a:t>
            </a:r>
            <a:r>
              <a:rPr lang="en-US" altLang="zh-TW" dirty="0" err="1"/>
              <a:t>sep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to lose money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26507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79592" y="1281043"/>
            <a:ext cx="6708808" cy="2983230"/>
          </a:xfrm>
        </p:spPr>
        <p:txBody>
          <a:bodyPr/>
          <a:lstStyle/>
          <a:p>
            <a:r>
              <a:rPr lang="zh-TW" altLang="zh-TW" dirty="0"/>
              <a:t>虧本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95595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kuīběn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smtClean="0"/>
              <a:t>V-</a:t>
            </a:r>
            <a:r>
              <a:rPr lang="en-US" altLang="zh-TW" dirty="0" err="1" smtClean="0"/>
              <a:t>sep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to lose money, at a loss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23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283970"/>
            <a:ext cx="8232808" cy="2983230"/>
          </a:xfrm>
        </p:spPr>
        <p:txBody>
          <a:bodyPr/>
          <a:lstStyle/>
          <a:p>
            <a:r>
              <a:rPr lang="zh-TW" altLang="zh-TW" dirty="0"/>
              <a:t>謹慎為之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81200" y="3657600"/>
            <a:ext cx="7912101" cy="4526280"/>
          </a:xfrm>
        </p:spPr>
        <p:txBody>
          <a:bodyPr/>
          <a:lstStyle/>
          <a:p>
            <a:r>
              <a:rPr lang="en-US" altLang="zh-TW" dirty="0" err="1"/>
              <a:t>jǐnshèn</a:t>
            </a:r>
            <a:r>
              <a:rPr lang="en-US" altLang="zh-TW" dirty="0"/>
              <a:t> </a:t>
            </a:r>
            <a:r>
              <a:rPr lang="en-US" altLang="zh-TW" dirty="0" err="1"/>
              <a:t>wéizhī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696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Ph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be prudent, careful</a:t>
            </a:r>
            <a:endParaRPr lang="zh-TW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33348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47892" y="1199128"/>
            <a:ext cx="6708808" cy="2983230"/>
          </a:xfrm>
        </p:spPr>
        <p:txBody>
          <a:bodyPr/>
          <a:lstStyle/>
          <a:p>
            <a:r>
              <a:rPr lang="zh-TW" altLang="zh-TW" dirty="0"/>
              <a:t>收場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63895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shōuchǎng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503498"/>
            <a:ext cx="8458200" cy="739574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Vp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to end up with, fix the situation, (below) what are you going to do now?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95186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79592" y="1281043"/>
            <a:ext cx="6708808" cy="2983230"/>
          </a:xfrm>
        </p:spPr>
        <p:txBody>
          <a:bodyPr/>
          <a:lstStyle/>
          <a:p>
            <a:r>
              <a:rPr lang="zh-TW" altLang="zh-TW" dirty="0"/>
              <a:t>冷戰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908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lěngzhàn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(N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cold war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949116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氛圍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560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fēnwéi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atmosphere, ambiance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06514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893" y="1154197"/>
            <a:ext cx="8461408" cy="2983230"/>
          </a:xfrm>
        </p:spPr>
        <p:txBody>
          <a:bodyPr/>
          <a:lstStyle/>
          <a:p>
            <a:pPr algn="ctr"/>
            <a:r>
              <a:rPr lang="zh-TW" altLang="zh-TW" dirty="0"/>
              <a:t>突然之間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65298" y="3581400"/>
            <a:ext cx="5408597" cy="4526280"/>
          </a:xfrm>
        </p:spPr>
        <p:txBody>
          <a:bodyPr/>
          <a:lstStyle/>
          <a:p>
            <a:pPr algn="ctr"/>
            <a:r>
              <a:rPr lang="en-US" altLang="zh-TW" dirty="0" err="1"/>
              <a:t>túrán</a:t>
            </a:r>
            <a:r>
              <a:rPr lang="en-US" altLang="zh-TW" dirty="0"/>
              <a:t> </a:t>
            </a:r>
            <a:r>
              <a:rPr lang="en-US" altLang="zh-TW" dirty="0" err="1"/>
              <a:t>zhījiān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Id</a:t>
            </a:r>
            <a:r>
              <a:rPr lang="en-US" altLang="zh-TW" dirty="0" smtClean="0"/>
              <a:t>) </a:t>
            </a:r>
            <a:r>
              <a:rPr lang="en-US" altLang="zh-TW" dirty="0"/>
              <a:t>suddenly (</a:t>
            </a:r>
            <a:r>
              <a:rPr lang="zh-TW" altLang="zh-TW" dirty="0"/>
              <a:t>之間</a:t>
            </a:r>
            <a:r>
              <a:rPr lang="en-US" altLang="zh-TW" dirty="0"/>
              <a:t>, N, among, between)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446950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283970"/>
            <a:ext cx="8461408" cy="2983230"/>
          </a:xfrm>
        </p:spPr>
        <p:txBody>
          <a:bodyPr/>
          <a:lstStyle/>
          <a:p>
            <a:r>
              <a:rPr lang="zh-TW" altLang="zh-TW" dirty="0"/>
              <a:t>燙手山芋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1" y="3844173"/>
            <a:ext cx="6862482" cy="4526280"/>
          </a:xfrm>
        </p:spPr>
        <p:txBody>
          <a:bodyPr/>
          <a:lstStyle/>
          <a:p>
            <a:r>
              <a:rPr lang="en-US" altLang="zh-TW" dirty="0" err="1"/>
              <a:t>tàngshǒu</a:t>
            </a:r>
            <a:r>
              <a:rPr lang="en-US" altLang="zh-TW" dirty="0"/>
              <a:t> </a:t>
            </a:r>
            <a:r>
              <a:rPr lang="en-US" altLang="zh-TW" dirty="0" err="1"/>
              <a:t>shānyù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467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Ph</a:t>
            </a:r>
            <a:r>
              <a:rPr lang="en-US" altLang="zh-TW" dirty="0" smtClean="0"/>
              <a:t>) </a:t>
            </a:r>
            <a:r>
              <a:rPr lang="en-US" altLang="zh-TW" dirty="0"/>
              <a:t>a hot potato, something nobody wants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91676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3100" y="1371600"/>
            <a:ext cx="7848600" cy="2983230"/>
          </a:xfrm>
        </p:spPr>
        <p:txBody>
          <a:bodyPr/>
          <a:lstStyle/>
          <a:p>
            <a:pPr algn="ctr"/>
            <a:r>
              <a:rPr lang="zh-TW" altLang="zh-TW" dirty="0"/>
              <a:t>唯二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-304800" y="3657600"/>
            <a:ext cx="9829800" cy="4526280"/>
          </a:xfrm>
        </p:spPr>
        <p:txBody>
          <a:bodyPr/>
          <a:lstStyle/>
          <a:p>
            <a:pPr algn="ctr"/>
            <a:r>
              <a:rPr lang="en-US" altLang="zh-TW" dirty="0" err="1"/>
              <a:t>wéièr</a:t>
            </a:r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620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Vs-</a:t>
            </a:r>
            <a:r>
              <a:rPr lang="en-US" altLang="zh-TW" dirty="0" err="1"/>
              <a:t>attr</a:t>
            </a:r>
            <a:r>
              <a:rPr lang="en-US" altLang="zh-TW" dirty="0" smtClean="0"/>
              <a:t>) </a:t>
            </a:r>
            <a:r>
              <a:rPr lang="en-US" altLang="zh-TW" dirty="0"/>
              <a:t>only two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2518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6400" y="1286272"/>
            <a:ext cx="6708808" cy="2983230"/>
          </a:xfrm>
        </p:spPr>
        <p:txBody>
          <a:bodyPr/>
          <a:lstStyle/>
          <a:p>
            <a:r>
              <a:rPr lang="zh-TW" altLang="zh-TW" dirty="0"/>
              <a:t>決選出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92403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juéxuǎnchū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924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Ph</a:t>
            </a:r>
            <a:r>
              <a:rPr lang="en-US" altLang="zh-TW" dirty="0" smtClean="0"/>
              <a:t>) </a:t>
            </a:r>
            <a:r>
              <a:rPr lang="en-US" altLang="zh-TW" dirty="0"/>
              <a:t>to have finalized on the selection of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687501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775608" cy="2983230"/>
          </a:xfrm>
        </p:spPr>
        <p:txBody>
          <a:bodyPr/>
          <a:lstStyle/>
          <a:p>
            <a:pPr algn="ctr"/>
            <a:r>
              <a:rPr lang="zh-TW" altLang="zh-TW" dirty="0"/>
              <a:t>意味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7338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yìwèi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229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to mean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519115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接下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4403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jiēxià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Ph</a:t>
            </a:r>
            <a:r>
              <a:rPr lang="en-US" altLang="zh-TW" dirty="0" smtClean="0"/>
              <a:t>) </a:t>
            </a:r>
            <a:r>
              <a:rPr lang="en-US" altLang="zh-TW" dirty="0"/>
              <a:t>to agree to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1883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268343"/>
            <a:ext cx="8461408" cy="2983230"/>
          </a:xfrm>
        </p:spPr>
        <p:txBody>
          <a:bodyPr/>
          <a:lstStyle/>
          <a:p>
            <a:r>
              <a:rPr lang="zh-TW" altLang="zh-TW" dirty="0"/>
              <a:t>為人稱道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000" y="3844173"/>
            <a:ext cx="6477001" cy="4526280"/>
          </a:xfrm>
        </p:spPr>
        <p:txBody>
          <a:bodyPr/>
          <a:lstStyle/>
          <a:p>
            <a:r>
              <a:rPr lang="en-US" altLang="zh-TW" dirty="0" err="1"/>
              <a:t>wéirén</a:t>
            </a:r>
            <a:r>
              <a:rPr lang="en-US" altLang="zh-TW" dirty="0"/>
              <a:t> </a:t>
            </a:r>
            <a:r>
              <a:rPr lang="en-US" altLang="zh-TW" dirty="0" err="1"/>
              <a:t>chēngdào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Ph</a:t>
            </a:r>
            <a:r>
              <a:rPr lang="en-US" altLang="zh-TW" dirty="0" smtClean="0"/>
              <a:t>) </a:t>
            </a:r>
            <a:r>
              <a:rPr lang="en-US" altLang="zh-TW" dirty="0"/>
              <a:t>to be praise-worthy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54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29175" y="1298160"/>
            <a:ext cx="6708808" cy="2983230"/>
          </a:xfrm>
        </p:spPr>
        <p:txBody>
          <a:bodyPr/>
          <a:lstStyle/>
          <a:p>
            <a:r>
              <a:rPr lang="zh-TW" altLang="zh-TW" dirty="0"/>
              <a:t>主辦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56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zhǔbàn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848600" cy="892175"/>
          </a:xfrm>
        </p:spPr>
        <p:txBody>
          <a:bodyPr/>
          <a:lstStyle/>
          <a:p>
            <a:r>
              <a:rPr lang="en-US" altLang="zh-TW" dirty="0" smtClean="0"/>
              <a:t>(V) </a:t>
            </a:r>
            <a:r>
              <a:rPr lang="en-US" altLang="zh-TW" dirty="0"/>
              <a:t>to host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85224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8346" y="1447800"/>
            <a:ext cx="7712108" cy="2983230"/>
          </a:xfrm>
        </p:spPr>
        <p:txBody>
          <a:bodyPr/>
          <a:lstStyle/>
          <a:p>
            <a:pPr algn="ctr"/>
            <a:r>
              <a:rPr lang="zh-TW" altLang="zh-TW" dirty="0"/>
              <a:t>經由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05000" y="3844173"/>
            <a:ext cx="6019800" cy="4526280"/>
          </a:xfrm>
        </p:spPr>
        <p:txBody>
          <a:bodyPr/>
          <a:lstStyle/>
          <a:p>
            <a:pPr algn="ctr"/>
            <a:r>
              <a:rPr lang="en-US" altLang="zh-TW" dirty="0" err="1"/>
              <a:t>jīngyóu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Prep</a:t>
            </a:r>
            <a:r>
              <a:rPr lang="en-US" altLang="zh-TW" dirty="0" smtClean="0"/>
              <a:t>) </a:t>
            </a:r>
            <a:r>
              <a:rPr lang="en-US" altLang="zh-TW" dirty="0"/>
              <a:t>through, via, by way of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90050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63792" y="1268343"/>
            <a:ext cx="6708808" cy="2983230"/>
          </a:xfrm>
        </p:spPr>
        <p:txBody>
          <a:bodyPr/>
          <a:lstStyle/>
          <a:p>
            <a:r>
              <a:rPr lang="zh-TW" altLang="zh-TW" dirty="0"/>
              <a:t>招商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663792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zhāoshāng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Vi</a:t>
            </a:r>
            <a:r>
              <a:rPr lang="en-US" altLang="zh-TW" dirty="0" smtClean="0"/>
              <a:t>) </a:t>
            </a:r>
            <a:r>
              <a:rPr lang="en-US" altLang="zh-TW" dirty="0"/>
              <a:t>to attract investment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97741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1283970"/>
            <a:ext cx="8385208" cy="2983230"/>
          </a:xfrm>
        </p:spPr>
        <p:txBody>
          <a:bodyPr/>
          <a:lstStyle/>
          <a:p>
            <a:pPr algn="ctr"/>
            <a:r>
              <a:rPr lang="zh-TW" altLang="zh-TW" dirty="0"/>
              <a:t>盈餘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0" y="3657600"/>
            <a:ext cx="7162801" cy="4526280"/>
          </a:xfrm>
        </p:spPr>
        <p:txBody>
          <a:bodyPr/>
          <a:lstStyle/>
          <a:p>
            <a:r>
              <a:rPr lang="en-US" altLang="zh-TW" dirty="0" err="1"/>
              <a:t>yíngyú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09600" y="5715000"/>
            <a:ext cx="81534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profit, earnings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71289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283970"/>
            <a:ext cx="8309008" cy="2983230"/>
          </a:xfrm>
        </p:spPr>
        <p:txBody>
          <a:bodyPr/>
          <a:lstStyle/>
          <a:p>
            <a:pPr algn="ctr"/>
            <a:r>
              <a:rPr lang="zh-TW" altLang="zh-TW" dirty="0"/>
              <a:t>開幕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44704" y="3581400"/>
            <a:ext cx="6096000" cy="4526280"/>
          </a:xfrm>
        </p:spPr>
        <p:txBody>
          <a:bodyPr/>
          <a:lstStyle/>
          <a:p>
            <a:pPr algn="ctr"/>
            <a:r>
              <a:rPr lang="en-US" altLang="zh-TW" dirty="0" err="1"/>
              <a:t>kāimù</a:t>
            </a:r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Vi</a:t>
            </a:r>
            <a:r>
              <a:rPr lang="en-US" altLang="zh-TW" dirty="0" smtClean="0"/>
              <a:t>) </a:t>
            </a:r>
            <a:r>
              <a:rPr lang="en-US" altLang="zh-TW" dirty="0"/>
              <a:t>opening (ceremony)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84249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閉幕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814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bìmù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Vi</a:t>
            </a:r>
            <a:r>
              <a:rPr lang="en-US" altLang="zh-TW" dirty="0" smtClean="0"/>
              <a:t>) </a:t>
            </a:r>
            <a:r>
              <a:rPr lang="en-US" altLang="zh-TW" dirty="0"/>
              <a:t>closing (ceremony)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47070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5601" y="1622286"/>
            <a:ext cx="7721600" cy="2983230"/>
          </a:xfrm>
        </p:spPr>
        <p:txBody>
          <a:bodyPr/>
          <a:lstStyle/>
          <a:p>
            <a:pPr algn="ctr"/>
            <a:r>
              <a:rPr lang="zh-TW" altLang="zh-TW" dirty="0"/>
              <a:t>典禮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004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diǎnlǐ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7724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N) </a:t>
            </a:r>
            <a:r>
              <a:rPr lang="en-US" altLang="zh-TW" dirty="0"/>
              <a:t>ceremony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88445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6392" y="1447800"/>
            <a:ext cx="7547008" cy="2983230"/>
          </a:xfrm>
        </p:spPr>
        <p:txBody>
          <a:bodyPr/>
          <a:lstStyle/>
          <a:p>
            <a:pPr algn="ctr"/>
            <a:r>
              <a:rPr lang="zh-TW" altLang="zh-TW" dirty="0"/>
              <a:t>損益平衡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00200" y="3810000"/>
            <a:ext cx="7239001" cy="4526280"/>
          </a:xfrm>
        </p:spPr>
        <p:txBody>
          <a:bodyPr/>
          <a:lstStyle/>
          <a:p>
            <a:r>
              <a:rPr lang="en-US" altLang="zh-TW" dirty="0" err="1"/>
              <a:t>sǔnyì</a:t>
            </a:r>
            <a:r>
              <a:rPr lang="en-US" altLang="zh-TW" dirty="0"/>
              <a:t> </a:t>
            </a:r>
            <a:r>
              <a:rPr lang="en-US" altLang="zh-TW" dirty="0" err="1"/>
              <a:t>pínghéng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Ph</a:t>
            </a:r>
            <a:r>
              <a:rPr lang="en-US" altLang="zh-TW" dirty="0" smtClean="0"/>
              <a:t>) </a:t>
            </a:r>
            <a:r>
              <a:rPr lang="en-US" altLang="zh-TW" dirty="0"/>
              <a:t>break even, lit. losses and profits balance out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80558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1254896"/>
            <a:ext cx="8234679" cy="2983230"/>
          </a:xfrm>
        </p:spPr>
        <p:txBody>
          <a:bodyPr/>
          <a:lstStyle/>
          <a:p>
            <a:pPr algn="ctr"/>
            <a:r>
              <a:rPr lang="zh-TW" altLang="zh-TW" dirty="0"/>
              <a:t>支撐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3581400"/>
            <a:ext cx="6629400" cy="4526280"/>
          </a:xfrm>
        </p:spPr>
        <p:txBody>
          <a:bodyPr/>
          <a:lstStyle/>
          <a:p>
            <a:r>
              <a:rPr lang="en-US" altLang="zh-TW" dirty="0" err="1"/>
              <a:t>zhīchēng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V</a:t>
            </a:r>
            <a:r>
              <a:rPr lang="en-US" altLang="zh-TW" dirty="0" smtClean="0"/>
              <a:t>) </a:t>
            </a:r>
            <a:r>
              <a:rPr lang="en-US" altLang="zh-TW" dirty="0"/>
              <a:t>to support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39445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22492" y="1371600"/>
            <a:ext cx="6708808" cy="2983230"/>
          </a:xfrm>
        </p:spPr>
        <p:txBody>
          <a:bodyPr/>
          <a:lstStyle/>
          <a:p>
            <a:r>
              <a:rPr lang="zh-TW" altLang="zh-TW" dirty="0"/>
              <a:t>後續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24200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hòuxù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848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smtClean="0"/>
              <a:t>Vs-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)</a:t>
            </a:r>
            <a:r>
              <a:rPr lang="en-US" altLang="zh-TW" dirty="0" smtClean="0"/>
              <a:t> </a:t>
            </a:r>
            <a:r>
              <a:rPr lang="en-US" altLang="zh-TW" dirty="0"/>
              <a:t>follow-up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628143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283970"/>
            <a:ext cx="8232808" cy="2983230"/>
          </a:xfrm>
        </p:spPr>
        <p:txBody>
          <a:bodyPr/>
          <a:lstStyle/>
          <a:p>
            <a:pPr algn="ctr"/>
            <a:r>
              <a:rPr lang="zh-TW" altLang="zh-TW" dirty="0"/>
              <a:t>總共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324099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zǒnggòng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799" y="5486400"/>
            <a:ext cx="81534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Adv</a:t>
            </a:r>
            <a:r>
              <a:rPr lang="en-US" altLang="zh-TW" dirty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in total, altogether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9764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9896" y="1271656"/>
            <a:ext cx="8309008" cy="2983230"/>
          </a:xfrm>
        </p:spPr>
        <p:txBody>
          <a:bodyPr/>
          <a:lstStyle/>
          <a:p>
            <a:pPr algn="ctr"/>
            <a:r>
              <a:rPr lang="zh-TW" altLang="zh-TW" dirty="0"/>
              <a:t>強心針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09800" y="3844173"/>
            <a:ext cx="6019800" cy="4526280"/>
          </a:xfrm>
        </p:spPr>
        <p:txBody>
          <a:bodyPr/>
          <a:lstStyle/>
          <a:p>
            <a:r>
              <a:rPr lang="en-US" altLang="zh-TW" dirty="0" err="1"/>
              <a:t>qiángxīnzhēn</a:t>
            </a:r>
            <a:endParaRPr lang="zh-TW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strongest encouragement, ‘a shot in the arm’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67414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60" y="1268343"/>
            <a:ext cx="8613808" cy="2983230"/>
          </a:xfrm>
        </p:spPr>
        <p:txBody>
          <a:bodyPr/>
          <a:lstStyle/>
          <a:p>
            <a:pPr algn="ctr"/>
            <a:r>
              <a:rPr lang="zh-TW" altLang="zh-TW" dirty="0"/>
              <a:t>基數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04900" y="3657600"/>
            <a:ext cx="7086600" cy="4526280"/>
          </a:xfrm>
        </p:spPr>
        <p:txBody>
          <a:bodyPr/>
          <a:lstStyle/>
          <a:p>
            <a:pPr algn="ctr"/>
            <a:r>
              <a:rPr lang="en-US" altLang="zh-TW" dirty="0" err="1"/>
              <a:t>jīshù</a:t>
            </a:r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924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base number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4575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5192" y="1295400"/>
            <a:ext cx="6708808" cy="2983230"/>
          </a:xfrm>
        </p:spPr>
        <p:txBody>
          <a:bodyPr/>
          <a:lstStyle/>
          <a:p>
            <a:r>
              <a:rPr lang="zh-TW" altLang="zh-TW" dirty="0"/>
              <a:t>再者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6670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zàizhě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Conj</a:t>
            </a:r>
            <a:r>
              <a:rPr lang="en-US" altLang="zh-TW" dirty="0" smtClean="0"/>
              <a:t>) </a:t>
            </a:r>
            <a:r>
              <a:rPr lang="en-US" altLang="zh-TW" dirty="0"/>
              <a:t>in addition, furthermore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61465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84208" y="1622286"/>
            <a:ext cx="9528208" cy="2983230"/>
          </a:xfrm>
        </p:spPr>
        <p:txBody>
          <a:bodyPr/>
          <a:lstStyle/>
          <a:p>
            <a:pPr algn="ctr"/>
            <a:r>
              <a:rPr lang="zh-TW" altLang="zh-TW" dirty="0"/>
              <a:t>人潮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24200" y="3844173"/>
            <a:ext cx="7086600" cy="4526280"/>
          </a:xfrm>
        </p:spPr>
        <p:txBody>
          <a:bodyPr/>
          <a:lstStyle/>
          <a:p>
            <a:r>
              <a:rPr lang="en-US" altLang="zh-TW" dirty="0" err="1"/>
              <a:t>réncháo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2296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crowds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910569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672" y="1295400"/>
            <a:ext cx="89948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短期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87680" y="3581400"/>
            <a:ext cx="7848600" cy="4526280"/>
          </a:xfrm>
        </p:spPr>
        <p:txBody>
          <a:bodyPr/>
          <a:lstStyle/>
          <a:p>
            <a:pPr algn="ctr"/>
            <a:r>
              <a:rPr lang="en-US" altLang="zh-TW" dirty="0" err="1"/>
              <a:t>duǎnqí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978541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short term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80603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992" y="1268343"/>
            <a:ext cx="8690008" cy="2983230"/>
          </a:xfrm>
        </p:spPr>
        <p:txBody>
          <a:bodyPr/>
          <a:lstStyle/>
          <a:p>
            <a:pPr algn="ctr"/>
            <a:r>
              <a:rPr lang="zh-TW" altLang="zh-TW" dirty="0"/>
              <a:t>蚊子館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438400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wénziguǎn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4879464"/>
            <a:ext cx="8077200" cy="892175"/>
          </a:xfrm>
        </p:spPr>
        <p:txBody>
          <a:bodyPr/>
          <a:lstStyle/>
          <a:p>
            <a:r>
              <a:rPr lang="en-US" altLang="zh-TW" sz="2800" dirty="0" smtClean="0"/>
              <a:t>(</a:t>
            </a:r>
            <a:r>
              <a:rPr lang="en-US" altLang="zh-TW" sz="2800" dirty="0" err="1"/>
              <a:t>Ph</a:t>
            </a:r>
            <a:r>
              <a:rPr lang="en-US" altLang="zh-TW" sz="2800" dirty="0" smtClean="0"/>
              <a:t>) </a:t>
            </a:r>
            <a:r>
              <a:rPr lang="en-US" altLang="zh-TW" sz="2800" dirty="0"/>
              <a:t>white elephant, i.e., government projects on which huge amounts of money are spent, but after they are completed or used for a certain purpose, they are not used again. They are populated only by mosquitos.</a:t>
            </a:r>
            <a:endParaRPr lang="zh-TW" altLang="zh-TW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657980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622286"/>
            <a:ext cx="7851808" cy="2983230"/>
          </a:xfrm>
        </p:spPr>
        <p:txBody>
          <a:bodyPr/>
          <a:lstStyle/>
          <a:p>
            <a:pPr algn="ctr"/>
            <a:r>
              <a:rPr lang="zh-TW" altLang="zh-TW" dirty="0"/>
              <a:t>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76300" y="4038600"/>
            <a:ext cx="7772400" cy="4526280"/>
          </a:xfrm>
        </p:spPr>
        <p:txBody>
          <a:bodyPr/>
          <a:lstStyle/>
          <a:p>
            <a:pPr algn="ctr"/>
            <a:r>
              <a:rPr lang="en-US" altLang="zh-TW" dirty="0" err="1"/>
              <a:t>jì</a:t>
            </a:r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1534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M</a:t>
            </a:r>
            <a:r>
              <a:rPr lang="en-US" altLang="zh-TW" dirty="0" smtClean="0"/>
              <a:t>) </a:t>
            </a:r>
            <a:r>
              <a:rPr lang="en-US" altLang="zh-TW" dirty="0"/>
              <a:t>dose, measure for medicinal dosage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93208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63792" y="1567053"/>
            <a:ext cx="6708808" cy="2983230"/>
          </a:xfrm>
        </p:spPr>
        <p:txBody>
          <a:bodyPr/>
          <a:lstStyle/>
          <a:p>
            <a:r>
              <a:rPr lang="zh-TW" altLang="zh-TW" dirty="0"/>
              <a:t>陷入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76599" y="3962400"/>
            <a:ext cx="4876801" cy="4526280"/>
          </a:xfrm>
        </p:spPr>
        <p:txBody>
          <a:bodyPr/>
          <a:lstStyle/>
          <a:p>
            <a:r>
              <a:rPr lang="en-US" altLang="zh-TW" dirty="0" err="1"/>
              <a:t>xiànrù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6962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Vst</a:t>
            </a:r>
            <a:r>
              <a:rPr lang="en-US" altLang="zh-TW" dirty="0" smtClean="0"/>
              <a:t>) </a:t>
            </a:r>
            <a:r>
              <a:rPr lang="en-US" altLang="zh-TW" dirty="0"/>
              <a:t>to be caught in, to fall into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921609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0600" y="1283970"/>
            <a:ext cx="8156608" cy="2983230"/>
          </a:xfrm>
        </p:spPr>
        <p:txBody>
          <a:bodyPr/>
          <a:lstStyle/>
          <a:p>
            <a:pPr algn="ctr"/>
            <a:r>
              <a:rPr lang="zh-TW" altLang="zh-TW" dirty="0"/>
              <a:t>景象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60496" y="3844173"/>
            <a:ext cx="7202504" cy="4526280"/>
          </a:xfrm>
        </p:spPr>
        <p:txBody>
          <a:bodyPr/>
          <a:lstStyle/>
          <a:p>
            <a:pPr algn="ctr"/>
            <a:r>
              <a:rPr lang="en-US" altLang="zh-TW" dirty="0" err="1"/>
              <a:t>jǐngxiàng</a:t>
            </a:r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762000" y="5215138"/>
            <a:ext cx="71628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sight, scene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54494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283970"/>
            <a:ext cx="8461408" cy="2983230"/>
          </a:xfrm>
        </p:spPr>
        <p:txBody>
          <a:bodyPr/>
          <a:lstStyle/>
          <a:p>
            <a:pPr algn="ctr"/>
            <a:r>
              <a:rPr lang="zh-TW" altLang="zh-TW" sz="12300" dirty="0"/>
              <a:t>四年一度</a:t>
            </a:r>
            <a:endParaRPr lang="zh-TW" altLang="en-US" sz="123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3398086"/>
            <a:ext cx="7696200" cy="4526280"/>
          </a:xfrm>
        </p:spPr>
        <p:txBody>
          <a:bodyPr/>
          <a:lstStyle/>
          <a:p>
            <a:pPr algn="ctr"/>
            <a:r>
              <a:rPr lang="en-US" altLang="zh-TW" dirty="0" err="1"/>
              <a:t>sìnián</a:t>
            </a:r>
            <a:r>
              <a:rPr lang="en-US" altLang="zh-TW" dirty="0"/>
              <a:t> </a:t>
            </a:r>
            <a:r>
              <a:rPr lang="en-US" altLang="zh-TW" dirty="0" err="1"/>
              <a:t>yídù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2592" y="5215138"/>
            <a:ext cx="6126163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/>
              <a:t>Ph</a:t>
            </a:r>
            <a:r>
              <a:rPr lang="en-US" altLang="zh-TW" dirty="0" smtClean="0"/>
              <a:t>) </a:t>
            </a:r>
            <a:r>
              <a:rPr lang="en-US" altLang="zh-TW" dirty="0"/>
              <a:t>once every four years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8967177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r>
              <a:rPr lang="zh-TW" altLang="zh-TW" sz="12400" dirty="0"/>
              <a:t>有</a:t>
            </a:r>
            <a:r>
              <a:rPr lang="en-US" altLang="zh-TW" sz="12400" dirty="0"/>
              <a:t>/</a:t>
            </a:r>
            <a:r>
              <a:rPr lang="zh-TW" altLang="zh-TW" sz="12400" dirty="0"/>
              <a:t>無</a:t>
            </a:r>
            <a:r>
              <a:rPr lang="zh-TW" altLang="zh-TW" sz="12400" dirty="0" smtClean="0"/>
              <a:t>福消受</a:t>
            </a:r>
            <a:endParaRPr lang="zh-TW" altLang="en-US" sz="124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11941" y="3505200"/>
            <a:ext cx="7239000" cy="4526280"/>
          </a:xfrm>
        </p:spPr>
        <p:txBody>
          <a:bodyPr/>
          <a:lstStyle/>
          <a:p>
            <a:r>
              <a:rPr lang="en-US" altLang="zh-TW" dirty="0" err="1"/>
              <a:t>yǒu</a:t>
            </a:r>
            <a:r>
              <a:rPr lang="en-US" altLang="zh-TW" dirty="0"/>
              <a:t>/</a:t>
            </a:r>
            <a:r>
              <a:rPr lang="en-US" altLang="zh-TW" dirty="0" err="1"/>
              <a:t>wúfú</a:t>
            </a:r>
            <a:r>
              <a:rPr lang="en-US" altLang="zh-TW" dirty="0"/>
              <a:t> </a:t>
            </a:r>
            <a:r>
              <a:rPr lang="en-US" altLang="zh-TW" dirty="0" err="1"/>
              <a:t>xiāoshòu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762000" y="5596255"/>
            <a:ext cx="8001000" cy="892175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smtClean="0"/>
              <a:t>Id)</a:t>
            </a:r>
            <a:r>
              <a:rPr lang="en-US" altLang="zh-TW" dirty="0" smtClean="0"/>
              <a:t> </a:t>
            </a:r>
            <a:r>
              <a:rPr lang="en-US" altLang="zh-TW" dirty="0"/>
              <a:t>be fortunate enough to enjoy, not have the fortune of enjoying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896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國債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43200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guózhài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 </a:t>
            </a:r>
            <a:r>
              <a:rPr lang="en-US" altLang="zh-TW" dirty="0"/>
              <a:t>national debt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7761749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208" y="633854"/>
            <a:ext cx="9147208" cy="2983230"/>
          </a:xfrm>
        </p:spPr>
        <p:txBody>
          <a:bodyPr/>
          <a:lstStyle/>
          <a:p>
            <a:pPr lvl="0"/>
            <a:r>
              <a:rPr lang="zh-TW" altLang="zh-TW" sz="9600" dirty="0"/>
              <a:t>奧會＝</a:t>
            </a:r>
            <a:br>
              <a:rPr lang="zh-TW" altLang="zh-TW" sz="9600" dirty="0"/>
            </a:br>
            <a:r>
              <a:rPr lang="zh-TW" altLang="zh-TW" sz="9600" dirty="0"/>
              <a:t>奧林匹克委員會</a:t>
            </a:r>
            <a:endParaRPr lang="zh-TW" altLang="en-US" sz="96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5561" y="3617084"/>
            <a:ext cx="7239000" cy="4526280"/>
          </a:xfrm>
        </p:spPr>
        <p:txBody>
          <a:bodyPr/>
          <a:lstStyle/>
          <a:p>
            <a:r>
              <a:rPr lang="en-US" altLang="zh-TW" sz="6000" dirty="0" err="1"/>
              <a:t>Àohuì</a:t>
            </a:r>
            <a:endParaRPr lang="zh-TW" altLang="zh-TW" sz="6000" dirty="0"/>
          </a:p>
          <a:p>
            <a:r>
              <a:rPr lang="en-US" altLang="zh-TW" sz="6000" dirty="0"/>
              <a:t> (</a:t>
            </a:r>
            <a:r>
              <a:rPr lang="en-US" altLang="zh-TW" sz="6000" dirty="0" err="1"/>
              <a:t>Àolínpīkè</a:t>
            </a:r>
            <a:r>
              <a:rPr lang="en-US" altLang="zh-TW" sz="6000" dirty="0"/>
              <a:t> </a:t>
            </a:r>
            <a:r>
              <a:rPr lang="en-US" altLang="zh-TW" sz="6000" dirty="0" err="1"/>
              <a:t>wěiyuánhuì</a:t>
            </a:r>
            <a:r>
              <a:rPr lang="en-US" altLang="zh-TW" sz="6000" dirty="0"/>
              <a:t>)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762000" y="5596255"/>
            <a:ext cx="8001000" cy="892175"/>
          </a:xfrm>
        </p:spPr>
        <p:txBody>
          <a:bodyPr/>
          <a:lstStyle/>
          <a:p>
            <a:r>
              <a:rPr lang="en-US" altLang="zh-TW" dirty="0"/>
              <a:t>Olympic Committee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928008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</a:t>
            </a:r>
            <a:r>
              <a:rPr lang="zh-TW" altLang="en-US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 smtClean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2755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1186</TotalTime>
  <Words>1034</Words>
  <Application>Microsoft Office PowerPoint</Application>
  <PresentationFormat>如螢幕大小 (4:3)</PresentationFormat>
  <Paragraphs>363</Paragraphs>
  <Slides>90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90</vt:i4>
      </vt:variant>
    </vt:vector>
  </HeadingPairs>
  <TitlesOfParts>
    <vt:vector size="96" baseType="lpstr">
      <vt:lpstr>Yu Gothic UI Semibold</vt:lpstr>
      <vt:lpstr>新細明體</vt:lpstr>
      <vt:lpstr>標楷體</vt:lpstr>
      <vt:lpstr>Calibri</vt:lpstr>
      <vt:lpstr>Times New Roman</vt:lpstr>
      <vt:lpstr>Office Theme</vt:lpstr>
      <vt:lpstr>PowerPoint 簡報</vt:lpstr>
      <vt:lpstr>黑洞</vt:lpstr>
      <vt:lpstr>榮耀</vt:lpstr>
      <vt:lpstr>國力</vt:lpstr>
      <vt:lpstr>債務</vt:lpstr>
      <vt:lpstr>謹慎為之</vt:lpstr>
      <vt:lpstr>主辦</vt:lpstr>
      <vt:lpstr>強心針</vt:lpstr>
      <vt:lpstr>國債</vt:lpstr>
      <vt:lpstr>歷經</vt:lpstr>
      <vt:lpstr>輪</vt:lpstr>
      <vt:lpstr>脫穎而出</vt:lpstr>
      <vt:lpstr>申奧＝申請奧運</vt:lpstr>
      <vt:lpstr>宣傳</vt:lpstr>
      <vt:lpstr>盛大</vt:lpstr>
      <vt:lpstr>項目</vt:lpstr>
      <vt:lpstr>盛會</vt:lpstr>
      <vt:lpstr>無不</vt:lpstr>
      <vt:lpstr>贊助</vt:lpstr>
      <vt:lpstr>宣稱</vt:lpstr>
      <vt:lpstr>龐大</vt:lpstr>
      <vt:lpstr>蓬勃</vt:lpstr>
      <vt:lpstr>絢麗</vt:lpstr>
      <vt:lpstr>綻放</vt:lpstr>
      <vt:lpstr>歸於</vt:lpstr>
      <vt:lpstr>前車之鑑</vt:lpstr>
      <vt:lpstr>財務</vt:lpstr>
      <vt:lpstr>興建</vt:lpstr>
      <vt:lpstr>運動場館</vt:lpstr>
      <vt:lpstr>周遭</vt:lpstr>
      <vt:lpstr>更新</vt:lpstr>
      <vt:lpstr>舉債</vt:lpstr>
      <vt:lpstr>籌措</vt:lpstr>
      <vt:lpstr>還清</vt:lpstr>
      <vt:lpstr>施工</vt:lpstr>
      <vt:lpstr>塔柱</vt:lpstr>
      <vt:lpstr>花費</vt:lpstr>
      <vt:lpstr>預估</vt:lpstr>
      <vt:lpstr>一路</vt:lpstr>
      <vt:lpstr>人士</vt:lpstr>
      <vt:lpstr>足足</vt:lpstr>
      <vt:lpstr>參與</vt:lpstr>
      <vt:lpstr>有餘</vt:lpstr>
      <vt:lpstr>超支</vt:lpstr>
      <vt:lpstr>專屬</vt:lpstr>
      <vt:lpstr>必</vt:lpstr>
      <vt:lpstr>巨額</vt:lpstr>
      <vt:lpstr>足以</vt:lpstr>
      <vt:lpstr>回本</vt:lpstr>
      <vt:lpstr>最終</vt:lpstr>
      <vt:lpstr>雅典</vt:lpstr>
      <vt:lpstr>牛津大學</vt:lpstr>
      <vt:lpstr>奧林匹克運動會</vt:lpstr>
      <vt:lpstr>世界盃足球賽</vt:lpstr>
      <vt:lpstr>蒙特婁</vt:lpstr>
      <vt:lpstr>美金</vt:lpstr>
      <vt:lpstr>英鎊</vt:lpstr>
      <vt:lpstr>虧錢</vt:lpstr>
      <vt:lpstr>虧本</vt:lpstr>
      <vt:lpstr>收場</vt:lpstr>
      <vt:lpstr>冷戰</vt:lpstr>
      <vt:lpstr>氛圍</vt:lpstr>
      <vt:lpstr>突然之間</vt:lpstr>
      <vt:lpstr>燙手山芋</vt:lpstr>
      <vt:lpstr>唯二</vt:lpstr>
      <vt:lpstr>決選出</vt:lpstr>
      <vt:lpstr>意味</vt:lpstr>
      <vt:lpstr>接下</vt:lpstr>
      <vt:lpstr>為人稱道</vt:lpstr>
      <vt:lpstr>經由</vt:lpstr>
      <vt:lpstr>招商</vt:lpstr>
      <vt:lpstr>盈餘</vt:lpstr>
      <vt:lpstr>開幕</vt:lpstr>
      <vt:lpstr>閉幕</vt:lpstr>
      <vt:lpstr>典禮</vt:lpstr>
      <vt:lpstr>損益平衡</vt:lpstr>
      <vt:lpstr>支撐</vt:lpstr>
      <vt:lpstr>後續</vt:lpstr>
      <vt:lpstr>總共</vt:lpstr>
      <vt:lpstr>基數</vt:lpstr>
      <vt:lpstr>再者</vt:lpstr>
      <vt:lpstr>人潮</vt:lpstr>
      <vt:lpstr>短期</vt:lpstr>
      <vt:lpstr>蚊子館</vt:lpstr>
      <vt:lpstr>劑</vt:lpstr>
      <vt:lpstr>陷入</vt:lpstr>
      <vt:lpstr>景象</vt:lpstr>
      <vt:lpstr>四年一度</vt:lpstr>
      <vt:lpstr>有/無福消受</vt:lpstr>
      <vt:lpstr>奧會＝ 奧林匹克委員會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PC-5165</dc:creator>
  <cp:lastModifiedBy>PC-5165</cp:lastModifiedBy>
  <cp:revision>102</cp:revision>
  <dcterms:created xsi:type="dcterms:W3CDTF">2017-05-11T16:59:40Z</dcterms:created>
  <dcterms:modified xsi:type="dcterms:W3CDTF">2018-12-25T01:22:33Z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2017-05-11T00:00:00Z</vt:filetime>
  </property>
  <property fmtid="{D5CDD505-2E9C-101B-9397-08002B2CF9AE}" pid="3" name="LastSaved">
    <vt:filetime>2017-05-11T00:00:00Z</vt:filetime>
  </property>
</Properties>
</file>