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371" r:id="rId3"/>
    <p:sldId id="372" r:id="rId4"/>
    <p:sldId id="373" r:id="rId5"/>
    <p:sldId id="426" r:id="rId6"/>
    <p:sldId id="427" r:id="rId7"/>
    <p:sldId id="428" r:id="rId8"/>
    <p:sldId id="433" r:id="rId9"/>
    <p:sldId id="429" r:id="rId10"/>
    <p:sldId id="430" r:id="rId11"/>
    <p:sldId id="257" r:id="rId12"/>
    <p:sldId id="258" r:id="rId13"/>
    <p:sldId id="259" r:id="rId14"/>
    <p:sldId id="435" r:id="rId15"/>
    <p:sldId id="261" r:id="rId16"/>
    <p:sldId id="260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436" r:id="rId43"/>
    <p:sldId id="437" r:id="rId44"/>
    <p:sldId id="438" r:id="rId45"/>
    <p:sldId id="439" r:id="rId46"/>
    <p:sldId id="440" r:id="rId47"/>
    <p:sldId id="280" r:id="rId48"/>
    <p:sldId id="468" r:id="rId49"/>
    <p:sldId id="469" r:id="rId50"/>
    <p:sldId id="470" r:id="rId51"/>
    <p:sldId id="471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281" r:id="rId61"/>
    <p:sldId id="481" r:id="rId62"/>
    <p:sldId id="445" r:id="rId63"/>
    <p:sldId id="444" r:id="rId64"/>
    <p:sldId id="443" r:id="rId65"/>
    <p:sldId id="311" r:id="rId66"/>
    <p:sldId id="312" r:id="rId67"/>
    <p:sldId id="313" r:id="rId68"/>
    <p:sldId id="314" r:id="rId69"/>
    <p:sldId id="315" r:id="rId70"/>
    <p:sldId id="318" r:id="rId71"/>
    <p:sldId id="316" r:id="rId72"/>
    <p:sldId id="317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90" r:id="rId86"/>
    <p:sldId id="391" r:id="rId87"/>
    <p:sldId id="392" r:id="rId88"/>
    <p:sldId id="393" r:id="rId89"/>
    <p:sldId id="394" r:id="rId90"/>
    <p:sldId id="395" r:id="rId91"/>
    <p:sldId id="396" r:id="rId92"/>
    <p:sldId id="403" r:id="rId93"/>
    <p:sldId id="398" r:id="rId94"/>
    <p:sldId id="453" r:id="rId95"/>
    <p:sldId id="454" r:id="rId96"/>
    <p:sldId id="455" r:id="rId97"/>
    <p:sldId id="482" r:id="rId98"/>
    <p:sldId id="483" r:id="rId99"/>
    <p:sldId id="484" r:id="rId100"/>
    <p:sldId id="485" r:id="rId101"/>
    <p:sldId id="486" r:id="rId102"/>
    <p:sldId id="487" r:id="rId103"/>
    <p:sldId id="488" r:id="rId104"/>
    <p:sldId id="489" r:id="rId105"/>
    <p:sldId id="490" r:id="rId106"/>
    <p:sldId id="491" r:id="rId107"/>
    <p:sldId id="367" r:id="rId108"/>
    <p:sldId id="368" r:id="rId109"/>
    <p:sldId id="456" r:id="rId11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7616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388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  <p:sldLayoutId id="2147483734" r:id="rId44"/>
    <p:sldLayoutId id="2147483735" r:id="rId45"/>
    <p:sldLayoutId id="2147483736" r:id="rId46"/>
    <p:sldLayoutId id="2147483737" r:id="rId47"/>
    <p:sldLayoutId id="2147483738" r:id="rId48"/>
    <p:sldLayoutId id="2147483739" r:id="rId49"/>
    <p:sldLayoutId id="2147483740" r:id="rId50"/>
    <p:sldLayoutId id="2147483741" r:id="rId51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第九課</a:t>
            </a:r>
            <a:endParaRPr lang="zh-TW" altLang="en-US" sz="3000" dirty="0">
              <a:solidFill>
                <a:srgbClr val="31377D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鄉關何處</a:t>
            </a:r>
            <a:endParaRPr lang="en-US" altLang="zh-TW" sz="3000" dirty="0" smtClean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2200" y="1574866"/>
            <a:ext cx="6708808" cy="2983230"/>
          </a:xfrm>
        </p:spPr>
        <p:txBody>
          <a:bodyPr/>
          <a:lstStyle/>
          <a:p>
            <a:r>
              <a:rPr lang="zh-TW" altLang="zh-TW" dirty="0"/>
              <a:t>前提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82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qiántí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condition, precondition, prerequisite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29094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天長地久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76400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tiāncháng</a:t>
            </a:r>
            <a:r>
              <a:rPr lang="en-US" altLang="zh-TW" dirty="0"/>
              <a:t> </a:t>
            </a:r>
            <a:r>
              <a:rPr lang="en-US" altLang="zh-TW" dirty="0" err="1"/>
              <a:t>dìjiǔ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forever, here: enduring, everlasting, eternal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21590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羈旅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jīlǚ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stay long in a strange place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22707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驛站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581400"/>
            <a:ext cx="7239000" cy="4526280"/>
          </a:xfrm>
        </p:spPr>
        <p:txBody>
          <a:bodyPr/>
          <a:lstStyle/>
          <a:p>
            <a:r>
              <a:rPr lang="en-US" altLang="zh-TW" dirty="0" err="1"/>
              <a:t>yìzhàn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(bus, train, etc.) stop, post, stop (along the way)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2286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行李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xínglǐ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luggage, suitcase, belongings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4382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洗滌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xǐdí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wash, to cleanse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46759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風塵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fēngchén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dust (from travel), travel fatigue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9347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歇腳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xiējiǎo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take a break, stop on the way for a rest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78779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1493009"/>
            <a:ext cx="8690008" cy="2983230"/>
          </a:xfrm>
        </p:spPr>
        <p:txBody>
          <a:bodyPr/>
          <a:lstStyle/>
          <a:p>
            <a:pPr algn="ctr"/>
            <a:r>
              <a:rPr lang="zh-TW" altLang="en-US" sz="10300" dirty="0"/>
              <a:t>哥大建築學系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0804" y="3070860"/>
            <a:ext cx="7772400" cy="4526280"/>
          </a:xfrm>
        </p:spPr>
        <p:txBody>
          <a:bodyPr/>
          <a:lstStyle/>
          <a:p>
            <a:r>
              <a:rPr lang="en-US" altLang="zh-TW" dirty="0" err="1"/>
              <a:t>Gēdà</a:t>
            </a:r>
            <a:r>
              <a:rPr lang="en-US" altLang="zh-TW" dirty="0"/>
              <a:t> </a:t>
            </a:r>
            <a:r>
              <a:rPr lang="en-US" altLang="zh-TW" dirty="0" err="1"/>
              <a:t>jiànzhú</a:t>
            </a:r>
            <a:r>
              <a:rPr lang="en-US" altLang="zh-TW" dirty="0"/>
              <a:t> </a:t>
            </a:r>
            <a:r>
              <a:rPr lang="en-US" altLang="zh-TW" dirty="0" err="1"/>
              <a:t>xuéxì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334000"/>
            <a:ext cx="7924800" cy="892175"/>
          </a:xfrm>
        </p:spPr>
        <p:txBody>
          <a:bodyPr/>
          <a:lstStyle/>
          <a:p>
            <a:r>
              <a:rPr lang="en-US" altLang="zh-TW" sz="2800" dirty="0"/>
              <a:t>Columbia University, Department of Architecture 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8387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04800" y="1026994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廣東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3398086"/>
            <a:ext cx="768350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Guǎngdōng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Guangdong (Canton)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3674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en-US" dirty="0"/>
              <a:t> 普洱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Pǔ’ěr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 err="1"/>
              <a:t>Pu’er</a:t>
            </a:r>
            <a:r>
              <a:rPr lang="en-US" altLang="zh-TW" dirty="0"/>
              <a:t> city, Yunnan, China, where </a:t>
            </a:r>
            <a:r>
              <a:rPr lang="en-US" altLang="zh-TW" dirty="0" err="1"/>
              <a:t>Pu’er</a:t>
            </a:r>
            <a:r>
              <a:rPr lang="en-US" altLang="zh-TW" dirty="0"/>
              <a:t> tea is grown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306443"/>
            <a:ext cx="6708808" cy="2983230"/>
          </a:xfrm>
        </p:spPr>
        <p:txBody>
          <a:bodyPr/>
          <a:lstStyle/>
          <a:p>
            <a:r>
              <a:rPr lang="zh-TW" altLang="zh-TW" dirty="0"/>
              <a:t>遠行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yuǎnxíng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take a long trip, go on a long journey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68343"/>
            <a:ext cx="8309008" cy="2983230"/>
          </a:xfrm>
        </p:spPr>
        <p:txBody>
          <a:bodyPr/>
          <a:lstStyle/>
          <a:p>
            <a:pPr algn="ctr"/>
            <a:r>
              <a:rPr lang="zh-TW" altLang="zh-TW" dirty="0"/>
              <a:t>山洞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2004" y="3733800"/>
            <a:ext cx="6019800" cy="4526280"/>
          </a:xfrm>
        </p:spPr>
        <p:txBody>
          <a:bodyPr/>
          <a:lstStyle/>
          <a:p>
            <a:r>
              <a:rPr lang="en-US" altLang="zh-TW" dirty="0" err="1"/>
              <a:t>shāndòng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(mountain) cave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姑媽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600" y="3505200"/>
            <a:ext cx="4876801" cy="4488180"/>
          </a:xfrm>
        </p:spPr>
        <p:txBody>
          <a:bodyPr/>
          <a:lstStyle/>
          <a:p>
            <a:r>
              <a:rPr lang="en-US" altLang="zh-TW" dirty="0" err="1"/>
              <a:t>gūmā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aunt (on one's father's side)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自助餐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zìzhùcān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cafeteria style restaurant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761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zh-TW" dirty="0"/>
              <a:t>寄宿生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799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jìsùshēng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student who lives on campus, student who lives in a campus dormitory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1447800"/>
            <a:ext cx="8004208" cy="2983230"/>
          </a:xfrm>
        </p:spPr>
        <p:txBody>
          <a:bodyPr/>
          <a:lstStyle/>
          <a:p>
            <a:r>
              <a:rPr lang="zh-TW" altLang="zh-TW" dirty="0"/>
              <a:t>爛漫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600" y="3810000"/>
            <a:ext cx="6400801" cy="4526280"/>
          </a:xfrm>
        </p:spPr>
        <p:txBody>
          <a:bodyPr/>
          <a:lstStyle/>
          <a:p>
            <a:r>
              <a:rPr lang="en-US" altLang="zh-TW" dirty="0" err="1"/>
              <a:t>lànmàn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brilliant, colorful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447800"/>
            <a:ext cx="6708808" cy="2983230"/>
          </a:xfrm>
        </p:spPr>
        <p:txBody>
          <a:bodyPr/>
          <a:lstStyle/>
          <a:p>
            <a:r>
              <a:rPr lang="zh-TW" altLang="zh-TW" dirty="0"/>
              <a:t>年歲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niánsuì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</a:t>
            </a:r>
            <a:r>
              <a:rPr lang="zh-TW" altLang="en-US" dirty="0" smtClean="0"/>
              <a:t> </a:t>
            </a:r>
            <a:r>
              <a:rPr lang="en-US" altLang="zh-TW" dirty="0"/>
              <a:t>the years, 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392" y="1066800"/>
            <a:ext cx="6708808" cy="2983230"/>
          </a:xfrm>
        </p:spPr>
        <p:txBody>
          <a:bodyPr/>
          <a:lstStyle/>
          <a:p>
            <a:r>
              <a:rPr lang="zh-TW" altLang="zh-TW" dirty="0"/>
              <a:t>鄉愁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0392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xiāngchóu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/>
              <a:t>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homesickness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zh-TW" dirty="0"/>
              <a:t>他鄉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199" y="3931920"/>
            <a:ext cx="4876801" cy="4526280"/>
          </a:xfrm>
        </p:spPr>
        <p:txBody>
          <a:bodyPr/>
          <a:lstStyle/>
          <a:p>
            <a:r>
              <a:rPr lang="en-US" altLang="zh-TW" dirty="0" err="1"/>
              <a:t>tāxiāng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a strange land, a place far from home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792" y="1447800"/>
            <a:ext cx="7851808" cy="2983230"/>
          </a:xfrm>
        </p:spPr>
        <p:txBody>
          <a:bodyPr/>
          <a:lstStyle/>
          <a:p>
            <a:r>
              <a:rPr lang="zh-TW" altLang="zh-TW" dirty="0"/>
              <a:t>鄉關何處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8026400" cy="4526280"/>
          </a:xfrm>
        </p:spPr>
        <p:txBody>
          <a:bodyPr/>
          <a:lstStyle/>
          <a:p>
            <a:r>
              <a:rPr lang="en-US" altLang="zh-TW" dirty="0" err="1"/>
              <a:t>xiāngguān</a:t>
            </a:r>
            <a:r>
              <a:rPr lang="en-US" altLang="zh-TW" dirty="0"/>
              <a:t> </a:t>
            </a:r>
            <a:r>
              <a:rPr lang="en-US" altLang="zh-TW" dirty="0" err="1"/>
              <a:t>héchù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Where is home? (lit.) Where is the road to my hometown?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0492" y="1447800"/>
            <a:ext cx="8385208" cy="2983230"/>
          </a:xfrm>
        </p:spPr>
        <p:txBody>
          <a:bodyPr/>
          <a:lstStyle/>
          <a:p>
            <a:pPr algn="ctr"/>
            <a:r>
              <a:rPr lang="zh-TW" altLang="zh-TW" dirty="0"/>
              <a:t>異地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3195" y="3733800"/>
            <a:ext cx="6019801" cy="4526280"/>
          </a:xfrm>
        </p:spPr>
        <p:txBody>
          <a:bodyPr/>
          <a:lstStyle/>
          <a:p>
            <a:pPr algn="ctr"/>
            <a:r>
              <a:rPr lang="en-US" altLang="zh-TW" dirty="0" err="1"/>
              <a:t>yìdì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a place other than one's own hometown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81043"/>
            <a:ext cx="8461408" cy="2983230"/>
          </a:xfrm>
        </p:spPr>
        <p:txBody>
          <a:bodyPr/>
          <a:lstStyle/>
          <a:p>
            <a:r>
              <a:rPr lang="zh-TW" altLang="zh-TW" dirty="0"/>
              <a:t>腳步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jiǎobù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footstep, pace, approaching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8992" y="1447800"/>
            <a:ext cx="7013608" cy="2895600"/>
          </a:xfrm>
        </p:spPr>
        <p:txBody>
          <a:bodyPr/>
          <a:lstStyle/>
          <a:p>
            <a:r>
              <a:rPr lang="zh-TW" altLang="en-US" dirty="0"/>
              <a:t>算計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suànjì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2300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to calculate, to count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8608" y="1447800"/>
            <a:ext cx="9147208" cy="2983230"/>
          </a:xfrm>
        </p:spPr>
        <p:txBody>
          <a:bodyPr/>
          <a:lstStyle/>
          <a:p>
            <a:pPr algn="ctr"/>
            <a:r>
              <a:rPr lang="zh-TW" altLang="en-US" dirty="0"/>
              <a:t>飄泊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piāobó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to drift aimlessly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不時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bùshí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  <a:r>
              <a:rPr lang="en-US" altLang="zh-TW" dirty="0"/>
              <a:t>often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居留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jūliú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 </a:t>
            </a:r>
            <a:r>
              <a:rPr lang="en-US" altLang="zh-TW" dirty="0" smtClean="0"/>
              <a:t>) </a:t>
            </a:r>
            <a:r>
              <a:rPr lang="en-US" altLang="zh-TW" dirty="0"/>
              <a:t>to reside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93743"/>
            <a:ext cx="6708808" cy="2983230"/>
          </a:xfrm>
        </p:spPr>
        <p:txBody>
          <a:bodyPr/>
          <a:lstStyle/>
          <a:p>
            <a:r>
              <a:rPr lang="zh-TW" altLang="en-US" dirty="0"/>
              <a:t>來日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79795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láirì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days ahead, time ahead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036382"/>
            <a:ext cx="9223408" cy="2983230"/>
          </a:xfrm>
        </p:spPr>
        <p:txBody>
          <a:bodyPr/>
          <a:lstStyle/>
          <a:p>
            <a:r>
              <a:rPr lang="zh-TW" altLang="en-US" sz="14900" dirty="0"/>
              <a:t>認定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48108" y="3581400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rèndìng</a:t>
            </a:r>
            <a:r>
              <a:rPr lang="en-US" altLang="zh-TW" sz="6600" dirty="0"/>
              <a:t> 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be committed to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6796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形態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xíngtài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(N) </a:t>
            </a:r>
            <a:r>
              <a:rPr lang="en-US" altLang="zh-TW" dirty="0">
                <a:solidFill>
                  <a:srgbClr val="FF0000"/>
                </a:solidFill>
              </a:rPr>
              <a:t>way of, status </a:t>
            </a:r>
            <a:r>
              <a:rPr lang="en-US" altLang="zh-TW" dirty="0" smtClean="0">
                <a:solidFill>
                  <a:srgbClr val="FF0000"/>
                </a:solidFill>
              </a:rPr>
              <a:t>quo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1676183"/>
            <a:ext cx="8610600" cy="2983230"/>
          </a:xfrm>
        </p:spPr>
        <p:txBody>
          <a:bodyPr/>
          <a:lstStyle/>
          <a:p>
            <a:pPr algn="ctr"/>
            <a:r>
              <a:rPr lang="zh-TW" altLang="en-US" sz="12300" dirty="0"/>
              <a:t>彷彿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fǎngfú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23900" y="54746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to seem, as if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592" y="1471930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開啟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385572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kāiqǐ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open up, to unlock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15240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旅程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4003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lǚchéng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trip, journey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92" y="1268343"/>
            <a:ext cx="8080408" cy="2983230"/>
          </a:xfrm>
        </p:spPr>
        <p:txBody>
          <a:bodyPr/>
          <a:lstStyle/>
          <a:p>
            <a:pPr algn="ctr"/>
            <a:r>
              <a:rPr lang="zh-TW" altLang="en-US" dirty="0"/>
              <a:t>前移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657600"/>
            <a:ext cx="6477000" cy="4526280"/>
          </a:xfrm>
        </p:spPr>
        <p:txBody>
          <a:bodyPr/>
          <a:lstStyle/>
          <a:p>
            <a:r>
              <a:rPr lang="en-US" altLang="zh-TW" dirty="0" err="1"/>
              <a:t>qiányí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(Vi)</a:t>
            </a:r>
            <a:r>
              <a:rPr lang="zh-TW" altLang="en-US" dirty="0" smtClean="0"/>
              <a:t> </a:t>
            </a:r>
            <a:r>
              <a:rPr lang="en-US" altLang="zh-TW" dirty="0"/>
              <a:t>to move (forward)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邁進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81199" y="37338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màijìn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take a step forward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6092" y="1622286"/>
            <a:ext cx="6708808" cy="2983230"/>
          </a:xfrm>
        </p:spPr>
        <p:txBody>
          <a:bodyPr/>
          <a:lstStyle/>
          <a:p>
            <a:r>
              <a:rPr lang="zh-TW" altLang="en-US" dirty="0"/>
              <a:t>不巧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bùqiǎo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by unfortunate coincidence, unfortunately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283970"/>
            <a:ext cx="8842408" cy="2983230"/>
          </a:xfrm>
        </p:spPr>
        <p:txBody>
          <a:bodyPr/>
          <a:lstStyle/>
          <a:p>
            <a:pPr algn="ctr"/>
            <a:r>
              <a:rPr lang="zh-TW" altLang="en-US" dirty="0"/>
              <a:t>派駐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pàizhù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be stationed at, to be assigned to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796" y="15240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流轉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liúzhuǎn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to flow (time, etc.), to go back and forth between, to shuttle between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en-US" dirty="0"/>
              <a:t>之類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zhīlèi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and the like, and what not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2200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度假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9299" y="38862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dùjià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vacation, spend one's holiday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1371600"/>
            <a:ext cx="7772400" cy="2983230"/>
          </a:xfrm>
        </p:spPr>
        <p:txBody>
          <a:bodyPr/>
          <a:lstStyle/>
          <a:p>
            <a:pPr algn="ctr"/>
            <a:r>
              <a:rPr lang="zh-TW" altLang="en-US" dirty="0"/>
              <a:t>居所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jūsuǒ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living place, residence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en-US" dirty="0"/>
              <a:t>恆常不變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1" y="3657600"/>
            <a:ext cx="7123096" cy="4526280"/>
          </a:xfrm>
        </p:spPr>
        <p:txBody>
          <a:bodyPr/>
          <a:lstStyle/>
          <a:p>
            <a:r>
              <a:rPr lang="en-US" altLang="zh-TW" dirty="0" err="1"/>
              <a:t>héngcháng</a:t>
            </a:r>
            <a:r>
              <a:rPr lang="en-US" altLang="zh-TW" dirty="0"/>
              <a:t> </a:t>
            </a:r>
            <a:r>
              <a:rPr lang="en-US" altLang="zh-TW" dirty="0" err="1"/>
              <a:t>búbiàn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unchanging, permanent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浪遊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làngyóu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391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be wandering, roaming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97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44780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地址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dìzhǐ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1600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address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養老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yǎnglǎo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 </a:t>
            </a:r>
            <a:r>
              <a:rPr lang="en-US" altLang="zh-TW" dirty="0" smtClean="0"/>
              <a:t>) </a:t>
            </a:r>
            <a:r>
              <a:rPr lang="en-US" altLang="zh-TW" dirty="0"/>
              <a:t>to care for in one’s old age, to live out one's retirement or old age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596" y="1268343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愕然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èrán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stunned, astounded, taken aback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112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7292" y="1647686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驚醒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jīngxǐng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Vp</a:t>
            </a:r>
            <a:r>
              <a:rPr lang="en-US" altLang="zh-TW" dirty="0" smtClean="0"/>
              <a:t>) </a:t>
            </a:r>
            <a:r>
              <a:rPr lang="en-US" altLang="zh-TW" dirty="0"/>
              <a:t>to frighten awake, to jolt awake, to wake with a start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1785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已然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yǐrán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actually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5238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5240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失根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shīgēn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Vp-sep</a:t>
            </a:r>
            <a:r>
              <a:rPr lang="en-US" altLang="zh-TW" dirty="0" smtClean="0"/>
              <a:t>) </a:t>
            </a:r>
            <a:r>
              <a:rPr lang="en-US" altLang="zh-TW" dirty="0"/>
              <a:t>to lose one’s roots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9326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696200" cy="2983230"/>
          </a:xfrm>
        </p:spPr>
        <p:txBody>
          <a:bodyPr/>
          <a:lstStyle/>
          <a:p>
            <a:pPr algn="ctr"/>
            <a:r>
              <a:rPr lang="zh-TW" altLang="en-US" dirty="0"/>
              <a:t>理所當然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3844173"/>
            <a:ext cx="6553201" cy="4526280"/>
          </a:xfrm>
        </p:spPr>
        <p:txBody>
          <a:bodyPr/>
          <a:lstStyle/>
          <a:p>
            <a:pPr algn="ctr"/>
            <a:r>
              <a:rPr lang="en-US" altLang="zh-TW" dirty="0" err="1"/>
              <a:t>lǐsuǒ</a:t>
            </a:r>
            <a:r>
              <a:rPr lang="en-US" altLang="zh-TW" dirty="0"/>
              <a:t> </a:t>
            </a:r>
            <a:r>
              <a:rPr lang="en-US" altLang="zh-TW" dirty="0" err="1"/>
              <a:t>dāngrán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take as a matter of course, take for granted, naturally think of as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1055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依舊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yījiù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/>
              <a:t>(</a:t>
            </a:r>
            <a:r>
              <a:rPr lang="en-US" altLang="zh-TW" sz="2400" dirty="0" err="1" smtClean="0"/>
              <a:t>Adv</a:t>
            </a:r>
            <a:r>
              <a:rPr lang="en-US" altLang="zh-TW" sz="2400" dirty="0" smtClean="0"/>
              <a:t> ) </a:t>
            </a:r>
            <a:r>
              <a:rPr lang="en-US" altLang="zh-TW" sz="2400" dirty="0"/>
              <a:t>still the same, as ever, as before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7208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碧綠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267200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bìlǜ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(Vs) </a:t>
            </a:r>
            <a:r>
              <a:rPr lang="en-US" altLang="zh-TW" sz="2400" dirty="0"/>
              <a:t>dark green, verdant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3257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392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寧靜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6172201" cy="4526280"/>
          </a:xfrm>
        </p:spPr>
        <p:txBody>
          <a:bodyPr/>
          <a:lstStyle/>
          <a:p>
            <a:r>
              <a:rPr lang="en-US" altLang="zh-TW" dirty="0" err="1"/>
              <a:t>níngjìng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(Vs) </a:t>
            </a:r>
            <a:r>
              <a:rPr lang="en-US" altLang="zh-TW" sz="2400" dirty="0"/>
              <a:t>peaceful, serene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58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泰半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130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tàibàn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Det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most, the majority of (</a:t>
            </a:r>
            <a:r>
              <a:rPr lang="zh-TW" altLang="zh-TW" dirty="0"/>
              <a:t>泰＝大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334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住所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zhùsuǒ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(N) </a:t>
            </a:r>
            <a:r>
              <a:rPr lang="en-US" altLang="zh-TW" sz="2400" dirty="0"/>
              <a:t>residence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9583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落地窗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luòdìchuāng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(N) </a:t>
            </a:r>
            <a:r>
              <a:rPr lang="en-US" altLang="zh-TW" sz="2400" dirty="0"/>
              <a:t>French window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102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望見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wàngjiàn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(V) </a:t>
            </a:r>
            <a:r>
              <a:rPr lang="en-US" altLang="zh-TW" sz="2400" dirty="0"/>
              <a:t>to see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356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392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星空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399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xīngkōng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(N) </a:t>
            </a:r>
            <a:r>
              <a:rPr lang="en-US" altLang="zh-TW" sz="2400" dirty="0"/>
              <a:t>starry sky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824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後院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hòuyuàn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(N) </a:t>
            </a:r>
            <a:r>
              <a:rPr lang="en-US" altLang="zh-TW" sz="2400" dirty="0"/>
              <a:t>backyard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679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7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樹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0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shù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</a:t>
            </a:r>
            <a:r>
              <a:rPr lang="en-US" altLang="zh-TW" sz="2400" dirty="0"/>
              <a:t>N ) tree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6373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7" y="133013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松鼠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581399"/>
            <a:ext cx="6172201" cy="4526280"/>
          </a:xfrm>
        </p:spPr>
        <p:txBody>
          <a:bodyPr/>
          <a:lstStyle/>
          <a:p>
            <a:r>
              <a:rPr lang="en-US" altLang="zh-TW" dirty="0" err="1"/>
              <a:t>sōngshǔ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219200" y="5398451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</a:t>
            </a:r>
            <a:r>
              <a:rPr lang="en-US" altLang="zh-TW" sz="2400" dirty="0"/>
              <a:t>N ) squirrel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920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7" y="1506696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麻雀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máquè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</a:t>
            </a:r>
            <a:r>
              <a:rPr lang="en-US" altLang="zh-TW" sz="2400" dirty="0"/>
              <a:t>N ) sparrow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847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嬉戲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xīxì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</a:t>
            </a:r>
            <a:r>
              <a:rPr lang="en-US" altLang="zh-TW" sz="2400" dirty="0"/>
              <a:t>Vi ) to play (like children)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3445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283970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具體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jùtǐ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 smtClean="0"/>
              <a:t>(</a:t>
            </a:r>
            <a:r>
              <a:rPr lang="en-US" altLang="zh-TW" sz="2400" dirty="0"/>
              <a:t>Vs ) concrete, in actual fact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766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遷移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qiānyí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migrating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557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236" y="1227921"/>
            <a:ext cx="83090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基隆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516947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Jīlóng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770851"/>
            <a:ext cx="7772400" cy="892175"/>
          </a:xfrm>
        </p:spPr>
        <p:txBody>
          <a:bodyPr/>
          <a:lstStyle/>
          <a:p>
            <a:r>
              <a:rPr lang="en-US" altLang="zh-TW" sz="2400" dirty="0"/>
              <a:t>Keelung (the city of northern Taiwan)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8292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236" y="1227921"/>
            <a:ext cx="83090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亞力山大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80" y="3516947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Yǎlìshāndà</a:t>
            </a:r>
            <a:r>
              <a:rPr lang="en-US" altLang="zh-TW" sz="6000" dirty="0"/>
              <a:t> 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770851"/>
            <a:ext cx="7772400" cy="892175"/>
          </a:xfrm>
        </p:spPr>
        <p:txBody>
          <a:bodyPr/>
          <a:lstStyle/>
          <a:p>
            <a:r>
              <a:rPr lang="en-US" altLang="zh-TW" sz="2400" dirty="0"/>
              <a:t>Alexander (name of a man)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3446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en-US" dirty="0"/>
              <a:t>地道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dìdào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authentic, genuine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650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en-US" dirty="0"/>
              <a:t>華裔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95595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Huáyì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186596" cy="892175"/>
          </a:xfrm>
        </p:spPr>
        <p:txBody>
          <a:bodyPr/>
          <a:lstStyle/>
          <a:p>
            <a:r>
              <a:rPr lang="en-US" altLang="zh-TW" dirty="0" smtClean="0"/>
              <a:t>(N)</a:t>
            </a:r>
            <a:r>
              <a:rPr lang="zh-TW" altLang="en-US" dirty="0" smtClean="0"/>
              <a:t> </a:t>
            </a:r>
            <a:r>
              <a:rPr lang="en-US" altLang="zh-TW" dirty="0"/>
              <a:t>foreign citizens of Chinese ancestry 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232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7482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混血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63899" y="3962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hùnxiě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mixed blood, mixed race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9518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1306443"/>
            <a:ext cx="6708808" cy="2983230"/>
          </a:xfrm>
        </p:spPr>
        <p:txBody>
          <a:bodyPr/>
          <a:lstStyle/>
          <a:p>
            <a:r>
              <a:rPr lang="zh-TW" altLang="en-US" dirty="0"/>
              <a:t>係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be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諸多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zhūduō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many, numerous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893" y="1154197"/>
            <a:ext cx="8461408" cy="2983230"/>
          </a:xfrm>
        </p:spPr>
        <p:txBody>
          <a:bodyPr/>
          <a:lstStyle/>
          <a:p>
            <a:pPr algn="ctr"/>
            <a:r>
              <a:rPr lang="zh-TW" altLang="en-US" dirty="0"/>
              <a:t>國度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581400"/>
            <a:ext cx="5408597" cy="4526280"/>
          </a:xfrm>
        </p:spPr>
        <p:txBody>
          <a:bodyPr/>
          <a:lstStyle/>
          <a:p>
            <a:pPr algn="ctr"/>
            <a:r>
              <a:rPr lang="en-US" altLang="zh-TW" dirty="0" err="1"/>
              <a:t>guódù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nation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身世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shēnshì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one’s origins, personal background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2983230"/>
          </a:xfrm>
        </p:spPr>
        <p:txBody>
          <a:bodyPr/>
          <a:lstStyle/>
          <a:p>
            <a:pPr algn="ctr"/>
            <a:r>
              <a:rPr lang="zh-TW" altLang="en-US" dirty="0"/>
              <a:t>多重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duōchóng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multiple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變換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biànhuàn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changes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7416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1447800"/>
            <a:ext cx="6708808" cy="2983230"/>
          </a:xfrm>
        </p:spPr>
        <p:txBody>
          <a:bodyPr/>
          <a:lstStyle/>
          <a:p>
            <a:r>
              <a:rPr lang="zh-TW" altLang="en-US" dirty="0"/>
              <a:t>追究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9203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zhuījiù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investigate, to track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pPr algn="ctr"/>
            <a:r>
              <a:rPr lang="zh-TW" altLang="en-US" dirty="0"/>
              <a:t>純粹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chúncuì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(Vs)</a:t>
            </a:r>
            <a:r>
              <a:rPr lang="zh-TW" altLang="en-US" dirty="0" smtClean="0"/>
              <a:t> </a:t>
            </a:r>
            <a:r>
              <a:rPr lang="en-US" altLang="zh-TW" dirty="0"/>
              <a:t>pure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公民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gōngmín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citizen, (below) referendum (lit. vote by the citizens)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屬意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shǔyì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to have one’s heart set on, to be partial to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8346" y="1447800"/>
            <a:ext cx="7712108" cy="2983230"/>
          </a:xfrm>
        </p:spPr>
        <p:txBody>
          <a:bodyPr/>
          <a:lstStyle/>
          <a:p>
            <a:pPr algn="ctr"/>
            <a:r>
              <a:rPr lang="zh-TW" altLang="en-US" dirty="0"/>
              <a:t>景致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844173"/>
            <a:ext cx="6019800" cy="4526280"/>
          </a:xfrm>
        </p:spPr>
        <p:txBody>
          <a:bodyPr/>
          <a:lstStyle/>
          <a:p>
            <a:pPr algn="ctr"/>
            <a:r>
              <a:rPr lang="en-US" altLang="zh-TW" dirty="0" err="1"/>
              <a:t>jǐngzhì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view, landscape, scenery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門牌 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ménpái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doorplate (house number)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心愛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xīnài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beloved, treasured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家當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jiādàng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property, family possessions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家用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jiāyòng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household things, household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7721600" cy="2983230"/>
          </a:xfrm>
        </p:spPr>
        <p:txBody>
          <a:bodyPr/>
          <a:lstStyle/>
          <a:p>
            <a:pPr algn="ctr"/>
            <a:r>
              <a:rPr lang="zh-TW" altLang="en-US" dirty="0"/>
              <a:t>安放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3599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ānfàng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7724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place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1309370"/>
            <a:ext cx="6708808" cy="2983230"/>
          </a:xfrm>
        </p:spPr>
        <p:txBody>
          <a:bodyPr/>
          <a:lstStyle/>
          <a:p>
            <a:r>
              <a:rPr lang="zh-TW" altLang="zh-TW" dirty="0"/>
              <a:t>安身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876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ānshēn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call home, to settle down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00342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447800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平日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24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píngrì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everyday, from day to day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001" y="1295400"/>
            <a:ext cx="7244078" cy="2983230"/>
          </a:xfrm>
        </p:spPr>
        <p:txBody>
          <a:bodyPr/>
          <a:lstStyle/>
          <a:p>
            <a:r>
              <a:rPr lang="zh-TW" altLang="en-US"/>
              <a:t>收集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shōují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collect, to gather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492" y="1371600"/>
            <a:ext cx="6708808" cy="2983230"/>
          </a:xfrm>
        </p:spPr>
        <p:txBody>
          <a:bodyPr/>
          <a:lstStyle/>
          <a:p>
            <a:r>
              <a:rPr lang="zh-TW" altLang="en-US" dirty="0"/>
              <a:t>畫作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huàzuò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painting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83970"/>
            <a:ext cx="8232808" cy="2983230"/>
          </a:xfrm>
        </p:spPr>
        <p:txBody>
          <a:bodyPr/>
          <a:lstStyle/>
          <a:p>
            <a:pPr algn="ctr"/>
            <a:r>
              <a:rPr lang="zh-TW" altLang="en-US" dirty="0"/>
              <a:t>窗台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5814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chuāngtái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799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windowsill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" y="1268343"/>
            <a:ext cx="8613808" cy="2983230"/>
          </a:xfrm>
        </p:spPr>
        <p:txBody>
          <a:bodyPr/>
          <a:lstStyle/>
          <a:p>
            <a:pPr algn="ctr"/>
            <a:r>
              <a:rPr lang="zh-TW" altLang="en-US" dirty="0"/>
              <a:t>盆景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7338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pénjǐng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potted plant, bonsai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587408" y="1647686"/>
            <a:ext cx="9528208" cy="2983230"/>
          </a:xfrm>
        </p:spPr>
        <p:txBody>
          <a:bodyPr/>
          <a:lstStyle/>
          <a:p>
            <a:pPr algn="ctr"/>
            <a:r>
              <a:rPr lang="zh-TW" altLang="en-US" dirty="0"/>
              <a:t>不離不棄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bùlí</a:t>
            </a:r>
            <a:r>
              <a:rPr lang="en-US" altLang="zh-TW" dirty="0"/>
              <a:t> </a:t>
            </a:r>
            <a:r>
              <a:rPr lang="en-US" altLang="zh-TW" dirty="0" err="1"/>
              <a:t>búqì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(Id) </a:t>
            </a:r>
            <a:r>
              <a:rPr lang="en-US" altLang="zh-TW" dirty="0"/>
              <a:t>ever-present, beloved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95400"/>
            <a:ext cx="6708808" cy="2983230"/>
          </a:xfrm>
        </p:spPr>
        <p:txBody>
          <a:bodyPr/>
          <a:lstStyle/>
          <a:p>
            <a:r>
              <a:rPr lang="zh-TW" altLang="en-US" dirty="0"/>
              <a:t>茶壺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cháhú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teapot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672" y="1295400"/>
            <a:ext cx="89948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熱騰騰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5741" y="3398086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rètēngtēng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 piping </a:t>
            </a:r>
            <a:r>
              <a:rPr lang="en-US" altLang="zh-TW" dirty="0"/>
              <a:t>hot, steaming hot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pPr algn="ctr"/>
            <a:r>
              <a:rPr lang="zh-TW" altLang="en-US" dirty="0"/>
              <a:t>菊花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júhuā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chrysanthemum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622286"/>
            <a:ext cx="6708808" cy="2983230"/>
          </a:xfrm>
        </p:spPr>
        <p:txBody>
          <a:bodyPr/>
          <a:lstStyle/>
          <a:p>
            <a:pPr algn="ctr"/>
            <a:r>
              <a:rPr lang="zh-TW" altLang="en-US" dirty="0"/>
              <a:t>普洱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62291" y="3844173"/>
            <a:ext cx="5413409" cy="4526280"/>
          </a:xfrm>
        </p:spPr>
        <p:txBody>
          <a:bodyPr/>
          <a:lstStyle/>
          <a:p>
            <a:r>
              <a:rPr lang="en-US" altLang="zh-TW" dirty="0" err="1"/>
              <a:t>pǔ’ěr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 err="1"/>
              <a:t>pu’er</a:t>
            </a:r>
            <a:r>
              <a:rPr lang="en-US" altLang="zh-TW" dirty="0"/>
              <a:t> (fermented tea from Yunnan, China)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念頭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niàntóu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idea, desire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7406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567053"/>
            <a:ext cx="6708808" cy="2983230"/>
          </a:xfrm>
        </p:spPr>
        <p:txBody>
          <a:bodyPr/>
          <a:lstStyle/>
          <a:p>
            <a:r>
              <a:rPr lang="zh-TW" altLang="en-US" dirty="0"/>
              <a:t>呷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xiá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drink (literary)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安家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ānjiā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315200" cy="892175"/>
          </a:xfrm>
        </p:spPr>
        <p:txBody>
          <a:bodyPr/>
          <a:lstStyle/>
          <a:p>
            <a:r>
              <a:rPr lang="en-US" altLang="zh-TW" dirty="0" smtClean="0"/>
              <a:t>(Vi) </a:t>
            </a:r>
            <a:r>
              <a:rPr lang="en-US" altLang="zh-TW" dirty="0"/>
              <a:t>to set up one's home, to settle down, to settle in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比如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bǐrú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for example, for instance, like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氣候宜人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505200"/>
            <a:ext cx="7239000" cy="4526280"/>
          </a:xfrm>
        </p:spPr>
        <p:txBody>
          <a:bodyPr/>
          <a:lstStyle/>
          <a:p>
            <a:r>
              <a:rPr lang="en-US" altLang="zh-TW" dirty="0" err="1"/>
              <a:t>qìhòu</a:t>
            </a:r>
            <a:r>
              <a:rPr lang="en-US" altLang="zh-TW" dirty="0"/>
              <a:t> </a:t>
            </a:r>
            <a:r>
              <a:rPr lang="en-US" altLang="zh-TW" dirty="0" err="1"/>
              <a:t>yírén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 </a:t>
            </a:r>
            <a:r>
              <a:rPr lang="en-US" altLang="zh-TW" dirty="0" smtClean="0"/>
              <a:t>) </a:t>
            </a:r>
            <a:r>
              <a:rPr lang="en-US" altLang="zh-TW" dirty="0"/>
              <a:t>pleasant climate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城鎮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chéngzhèn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 </a:t>
            </a:r>
            <a:r>
              <a:rPr lang="en-US" altLang="zh-TW" dirty="0" smtClean="0"/>
              <a:t>) </a:t>
            </a:r>
            <a:r>
              <a:rPr lang="en-US" altLang="zh-TW" dirty="0"/>
              <a:t>town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9211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所在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suǒzài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 </a:t>
            </a:r>
            <a:r>
              <a:rPr lang="en-US" altLang="zh-TW" dirty="0" smtClean="0"/>
              <a:t>) </a:t>
            </a:r>
            <a:r>
              <a:rPr lang="en-US" altLang="zh-TW" dirty="0"/>
              <a:t>location, where (something is at), (below) where you find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50639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體貼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tǐtiē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considerate, thoughtful, loving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0702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5392" y="1281043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破敗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733800"/>
            <a:ext cx="7239000" cy="4526280"/>
          </a:xfrm>
        </p:spPr>
        <p:txBody>
          <a:bodyPr/>
          <a:lstStyle/>
          <a:p>
            <a:r>
              <a:rPr lang="en-US" altLang="zh-TW" dirty="0" err="1"/>
              <a:t>pòbài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 </a:t>
            </a:r>
            <a:r>
              <a:rPr lang="en-US" altLang="zh-TW" dirty="0" smtClean="0"/>
              <a:t>) </a:t>
            </a:r>
            <a:r>
              <a:rPr lang="en-US" altLang="zh-TW" dirty="0"/>
              <a:t>torn, ruined, dilapidated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14915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懶惰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lǎnduò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(Vs) </a:t>
            </a:r>
            <a:r>
              <a:rPr lang="en-US" altLang="zh-TW" dirty="0"/>
              <a:t>lazy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75903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en-US" sz="14900" dirty="0"/>
              <a:t>幅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191000" y="3657600"/>
            <a:ext cx="7239000" cy="4526280"/>
          </a:xfrm>
        </p:spPr>
        <p:txBody>
          <a:bodyPr/>
          <a:lstStyle/>
          <a:p>
            <a:r>
              <a:rPr lang="en-US" altLang="zh-TW" dirty="0" err="1"/>
              <a:t>fú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M </a:t>
            </a:r>
            <a:r>
              <a:rPr lang="en-US" altLang="zh-TW" dirty="0" smtClean="0"/>
              <a:t>) </a:t>
            </a:r>
            <a:r>
              <a:rPr lang="en-US" altLang="zh-TW" dirty="0"/>
              <a:t>measure for paintings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462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1286</Words>
  <Application>Microsoft Office PowerPoint</Application>
  <PresentationFormat>如螢幕大小 (4:3)</PresentationFormat>
  <Paragraphs>436</Paragraphs>
  <Slides>109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109</vt:i4>
      </vt:variant>
    </vt:vector>
  </HeadingPairs>
  <TitlesOfParts>
    <vt:vector size="115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鄉關何處</vt:lpstr>
      <vt:lpstr>開啟</vt:lpstr>
      <vt:lpstr>浪遊</vt:lpstr>
      <vt:lpstr>泰半</vt:lpstr>
      <vt:lpstr>遷移</vt:lpstr>
      <vt:lpstr>變換</vt:lpstr>
      <vt:lpstr>安身</vt:lpstr>
      <vt:lpstr>念頭</vt:lpstr>
      <vt:lpstr>前提</vt:lpstr>
      <vt:lpstr>遠行</vt:lpstr>
      <vt:lpstr>山洞</vt:lpstr>
      <vt:lpstr>姑媽</vt:lpstr>
      <vt:lpstr>自助餐</vt:lpstr>
      <vt:lpstr>寄宿生</vt:lpstr>
      <vt:lpstr>爛漫</vt:lpstr>
      <vt:lpstr>年歲</vt:lpstr>
      <vt:lpstr>鄉愁</vt:lpstr>
      <vt:lpstr>他鄉</vt:lpstr>
      <vt:lpstr>異地</vt:lpstr>
      <vt:lpstr>腳步</vt:lpstr>
      <vt:lpstr>算計 </vt:lpstr>
      <vt:lpstr>飄泊 </vt:lpstr>
      <vt:lpstr>不時 </vt:lpstr>
      <vt:lpstr>居留 </vt:lpstr>
      <vt:lpstr>來日 </vt:lpstr>
      <vt:lpstr>認定 </vt:lpstr>
      <vt:lpstr>形態 </vt:lpstr>
      <vt:lpstr>彷彿 </vt:lpstr>
      <vt:lpstr>旅程 </vt:lpstr>
      <vt:lpstr>前移 </vt:lpstr>
      <vt:lpstr>邁進 </vt:lpstr>
      <vt:lpstr>不巧 </vt:lpstr>
      <vt:lpstr>派駐 </vt:lpstr>
      <vt:lpstr>流轉 </vt:lpstr>
      <vt:lpstr>之類 </vt:lpstr>
      <vt:lpstr>度假 </vt:lpstr>
      <vt:lpstr>居所 </vt:lpstr>
      <vt:lpstr>恆常不變 </vt:lpstr>
      <vt:lpstr>地址 </vt:lpstr>
      <vt:lpstr>養老 </vt:lpstr>
      <vt:lpstr>愕然 </vt:lpstr>
      <vt:lpstr>驚醒 </vt:lpstr>
      <vt:lpstr>已然 </vt:lpstr>
      <vt:lpstr>失根 </vt:lpstr>
      <vt:lpstr>理所當然 </vt:lpstr>
      <vt:lpstr>依舊 </vt:lpstr>
      <vt:lpstr>碧綠  </vt:lpstr>
      <vt:lpstr>寧靜 </vt:lpstr>
      <vt:lpstr>住所  </vt:lpstr>
      <vt:lpstr>落地窗 </vt:lpstr>
      <vt:lpstr>望見  </vt:lpstr>
      <vt:lpstr>星空  </vt:lpstr>
      <vt:lpstr>後院 </vt:lpstr>
      <vt:lpstr>樹  </vt:lpstr>
      <vt:lpstr>松鼠 </vt:lpstr>
      <vt:lpstr>麻雀  </vt:lpstr>
      <vt:lpstr>嬉戲 </vt:lpstr>
      <vt:lpstr>具體  </vt:lpstr>
      <vt:lpstr>基隆 </vt:lpstr>
      <vt:lpstr>亞力山大 </vt:lpstr>
      <vt:lpstr>地道 </vt:lpstr>
      <vt:lpstr>華裔 </vt:lpstr>
      <vt:lpstr>混血 </vt:lpstr>
      <vt:lpstr>係 </vt:lpstr>
      <vt:lpstr>諸多 </vt:lpstr>
      <vt:lpstr>國度  </vt:lpstr>
      <vt:lpstr>身世 </vt:lpstr>
      <vt:lpstr>多重 </vt:lpstr>
      <vt:lpstr>追究 </vt:lpstr>
      <vt:lpstr>純粹 </vt:lpstr>
      <vt:lpstr>公民 </vt:lpstr>
      <vt:lpstr>屬意 </vt:lpstr>
      <vt:lpstr>景致 </vt:lpstr>
      <vt:lpstr>門牌  </vt:lpstr>
      <vt:lpstr>心愛 </vt:lpstr>
      <vt:lpstr>家當 </vt:lpstr>
      <vt:lpstr>家用 </vt:lpstr>
      <vt:lpstr>安放 </vt:lpstr>
      <vt:lpstr>平日 </vt:lpstr>
      <vt:lpstr>收集 </vt:lpstr>
      <vt:lpstr>畫作 </vt:lpstr>
      <vt:lpstr>窗台 </vt:lpstr>
      <vt:lpstr>盆景 </vt:lpstr>
      <vt:lpstr>不離不棄 </vt:lpstr>
      <vt:lpstr>茶壺 </vt:lpstr>
      <vt:lpstr>熱騰騰 </vt:lpstr>
      <vt:lpstr>菊花 </vt:lpstr>
      <vt:lpstr>普洱 </vt:lpstr>
      <vt:lpstr>呷 </vt:lpstr>
      <vt:lpstr>安家 </vt:lpstr>
      <vt:lpstr>比如 </vt:lpstr>
      <vt:lpstr>氣候宜人 </vt:lpstr>
      <vt:lpstr>城鎮 </vt:lpstr>
      <vt:lpstr>所在 </vt:lpstr>
      <vt:lpstr>體貼 </vt:lpstr>
      <vt:lpstr>破敗 </vt:lpstr>
      <vt:lpstr>懶惰 </vt:lpstr>
      <vt:lpstr>幅 </vt:lpstr>
      <vt:lpstr>天長地久 </vt:lpstr>
      <vt:lpstr>羈旅 </vt:lpstr>
      <vt:lpstr>驛站 </vt:lpstr>
      <vt:lpstr>行李 </vt:lpstr>
      <vt:lpstr>洗滌 </vt:lpstr>
      <vt:lpstr>風塵 </vt:lpstr>
      <vt:lpstr>歇腳 </vt:lpstr>
      <vt:lpstr>哥大建築學系 </vt:lpstr>
      <vt:lpstr>廣東 </vt:lpstr>
      <vt:lpstr> 普洱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user</cp:lastModifiedBy>
  <cp:revision>90</cp:revision>
  <dcterms:created xsi:type="dcterms:W3CDTF">2017-05-11T16:59:40Z</dcterms:created>
  <dcterms:modified xsi:type="dcterms:W3CDTF">2019-01-24T07:54:11Z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