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85c93c3519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85c93c351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85c93c3519_0_1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85c93c351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Earthquakes have been categorised into groups based on their magnitudes. Unnoticable represents magnitudes below 2, small vibrations are 2-4, medium damage is 4-6, and serious is for magnitudes above 6.</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85c93c3519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85c93c351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It is shown that the majority of earthquakes are unnoticeable to humans.</a:t>
            </a:r>
            <a:endParaRPr/>
          </a:p>
          <a:p>
            <a:pPr indent="0" lvl="0" marL="0" rtl="0" algn="l">
              <a:spcBef>
                <a:spcPts val="0"/>
              </a:spcBef>
              <a:spcAft>
                <a:spcPts val="0"/>
              </a:spcAft>
              <a:buNone/>
            </a:pPr>
            <a:r>
              <a:rPr lang="en"/>
              <a:t>From the ML-measured earthquakes, there was none that caused any serious damage, and 4 that caused medium damage.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85c93c351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85c93c351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85c93c3519_0_1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85c93c351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this section, we investigate the depths at which different categories of earthquakes occur to gain insights into their correlation.</a:t>
            </a:r>
            <a:endParaRPr/>
          </a:p>
          <a:p>
            <a:pPr indent="0" lvl="0" marL="0" rtl="0" algn="l">
              <a:spcBef>
                <a:spcPts val="0"/>
              </a:spcBef>
              <a:spcAft>
                <a:spcPts val="0"/>
              </a:spcAft>
              <a:buNone/>
            </a:pPr>
            <a:r>
              <a:rPr lang="en"/>
              <a:t>This Figure uses the complete data set (all magnitude measurement types). The box plot (above) shows the correlation between increasing depth and magnitude. Outliers are shown as circles. It should be noted that there exists significantly more </a:t>
            </a:r>
            <a:r>
              <a:rPr lang="en"/>
              <a:t>data points</a:t>
            </a:r>
            <a:r>
              <a:rPr lang="en"/>
              <a:t> at the lower magnitudes, hence the density of outliers.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85c93c3519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85c93c3519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 explanatory.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5c93c351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5c93c351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5c93c3519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5c93c351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5c93c3519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85c93c351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85c93c3519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85c93c351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85c93c351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85c93c351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section analyses the distribution of earthquake magnitudes to understand the frequency of small, moderate, and large earthquakes.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85c93c3519_0_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85c93c351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shown in the above Figure, two-thirds (66.6%) of earthquakes in the dataset were measured with an ML scale. The second-most frequently used measurement scale was MD; however, at less than 25% of the data, there is </a:t>
            </a:r>
            <a:r>
              <a:rPr lang="en"/>
              <a:t>significantly</a:t>
            </a:r>
            <a:r>
              <a:rPr lang="en"/>
              <a:t> less data to analyse.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85c93c3519_0_1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85c93c351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e decide to only look at ML measured earthquakes for a fairer comparison. This is because not all earthquakes are measured using the same scale.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500"/>
              <a:t>Earthquakes</a:t>
            </a:r>
            <a:endParaRPr sz="4500"/>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data visualisation assignment using a data taken from USGS</a:t>
            </a:r>
            <a:endParaRPr/>
          </a:p>
          <a:p>
            <a:pPr indent="0" lvl="0" marL="0" rtl="0" algn="l">
              <a:spcBef>
                <a:spcPts val="0"/>
              </a:spcBef>
              <a:spcAft>
                <a:spcPts val="0"/>
              </a:spcAft>
              <a:buNone/>
            </a:pPr>
            <a:r>
              <a:rPr lang="en"/>
              <a:t>(U.S Geological Survey)</a:t>
            </a:r>
            <a:endParaRPr/>
          </a:p>
        </p:txBody>
      </p:sp>
      <p:sp>
        <p:nvSpPr>
          <p:cNvPr id="87" name="Google Shape;87;p13"/>
          <p:cNvSpPr txBox="1"/>
          <p:nvPr/>
        </p:nvSpPr>
        <p:spPr>
          <a:xfrm>
            <a:off x="7089500" y="4534825"/>
            <a:ext cx="1730700" cy="340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Roboto"/>
                <a:ea typeface="Roboto"/>
                <a:cs typeface="Roboto"/>
                <a:sym typeface="Roboto"/>
              </a:rPr>
              <a:t>Kieran Thakkar</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311700" y="181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Magnitude Trends</a:t>
            </a:r>
            <a:endParaRPr/>
          </a:p>
        </p:txBody>
      </p:sp>
      <p:pic>
        <p:nvPicPr>
          <p:cNvPr id="151" name="Google Shape;151;p22"/>
          <p:cNvPicPr preferRelativeResize="0"/>
          <p:nvPr/>
        </p:nvPicPr>
        <p:blipFill>
          <a:blip r:embed="rId3">
            <a:alphaModFix/>
          </a:blip>
          <a:stretch>
            <a:fillRect/>
          </a:stretch>
        </p:blipFill>
        <p:spPr>
          <a:xfrm>
            <a:off x="2428513" y="789200"/>
            <a:ext cx="4286975" cy="3974200"/>
          </a:xfrm>
          <a:prstGeom prst="rect">
            <a:avLst/>
          </a:prstGeom>
          <a:noFill/>
          <a:ln>
            <a:noFill/>
          </a:ln>
        </p:spPr>
      </p:pic>
      <p:sp>
        <p:nvSpPr>
          <p:cNvPr id="152" name="Google Shape;152;p22"/>
          <p:cNvSpPr txBox="1"/>
          <p:nvPr/>
        </p:nvSpPr>
        <p:spPr>
          <a:xfrm>
            <a:off x="3161325" y="4686175"/>
            <a:ext cx="3554400" cy="27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latin typeface="Roboto"/>
                <a:ea typeface="Roboto"/>
                <a:cs typeface="Roboto"/>
                <a:sym typeface="Roboto"/>
              </a:rPr>
              <a:t>Source: </a:t>
            </a:r>
            <a:r>
              <a:rPr lang="en" sz="1200">
                <a:latin typeface="Roboto"/>
                <a:ea typeface="Roboto"/>
                <a:cs typeface="Roboto"/>
                <a:sym typeface="Roboto"/>
              </a:rPr>
              <a:t>elizabethturp.co.uk</a:t>
            </a:r>
            <a:endParaRPr sz="12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311700" y="181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Magnitude Trends</a:t>
            </a:r>
            <a:endParaRPr/>
          </a:p>
        </p:txBody>
      </p:sp>
      <p:pic>
        <p:nvPicPr>
          <p:cNvPr id="158" name="Google Shape;158;p23"/>
          <p:cNvPicPr preferRelativeResize="0"/>
          <p:nvPr/>
        </p:nvPicPr>
        <p:blipFill>
          <a:blip r:embed="rId3">
            <a:alphaModFix/>
          </a:blip>
          <a:stretch>
            <a:fillRect/>
          </a:stretch>
        </p:blipFill>
        <p:spPr>
          <a:xfrm>
            <a:off x="1029938" y="789200"/>
            <a:ext cx="4286975" cy="3974200"/>
          </a:xfrm>
          <a:prstGeom prst="rect">
            <a:avLst/>
          </a:prstGeom>
          <a:noFill/>
          <a:ln>
            <a:noFill/>
          </a:ln>
        </p:spPr>
      </p:pic>
      <p:sp>
        <p:nvSpPr>
          <p:cNvPr id="159" name="Google Shape;159;p23"/>
          <p:cNvSpPr txBox="1"/>
          <p:nvPr/>
        </p:nvSpPr>
        <p:spPr>
          <a:xfrm>
            <a:off x="1762750" y="4686175"/>
            <a:ext cx="3554400" cy="27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latin typeface="Roboto"/>
                <a:ea typeface="Roboto"/>
                <a:cs typeface="Roboto"/>
                <a:sym typeface="Roboto"/>
              </a:rPr>
              <a:t>Source: elizabethturp.co.uk</a:t>
            </a:r>
            <a:endParaRPr sz="1200">
              <a:latin typeface="Roboto"/>
              <a:ea typeface="Roboto"/>
              <a:cs typeface="Roboto"/>
              <a:sym typeface="Roboto"/>
            </a:endParaRPr>
          </a:p>
        </p:txBody>
      </p:sp>
      <p:sp>
        <p:nvSpPr>
          <p:cNvPr id="160" name="Google Shape;160;p23"/>
          <p:cNvSpPr/>
          <p:nvPr/>
        </p:nvSpPr>
        <p:spPr>
          <a:xfrm>
            <a:off x="4900925" y="1463725"/>
            <a:ext cx="2990100" cy="277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294671" rtl="0" algn="r">
              <a:spcBef>
                <a:spcPts val="0"/>
              </a:spcBef>
              <a:spcAft>
                <a:spcPts val="0"/>
              </a:spcAft>
              <a:buNone/>
            </a:pPr>
            <a:r>
              <a:rPr b="1" lang="en" sz="1600">
                <a:latin typeface="Roboto"/>
                <a:ea typeface="Roboto"/>
                <a:cs typeface="Roboto"/>
                <a:sym typeface="Roboto"/>
              </a:rPr>
              <a:t>(&lt;2)          </a:t>
            </a:r>
            <a:r>
              <a:rPr b="1" lang="en" sz="1600">
                <a:latin typeface="Roboto"/>
                <a:ea typeface="Roboto"/>
                <a:cs typeface="Roboto"/>
                <a:sym typeface="Roboto"/>
              </a:rPr>
              <a:t>Unnoticeable</a:t>
            </a:r>
            <a:endParaRPr b="1" sz="1600">
              <a:latin typeface="Roboto"/>
              <a:ea typeface="Roboto"/>
              <a:cs typeface="Roboto"/>
              <a:sym typeface="Roboto"/>
            </a:endParaRPr>
          </a:p>
        </p:txBody>
      </p:sp>
      <p:sp>
        <p:nvSpPr>
          <p:cNvPr id="161" name="Google Shape;161;p23"/>
          <p:cNvSpPr/>
          <p:nvPr/>
        </p:nvSpPr>
        <p:spPr>
          <a:xfrm>
            <a:off x="4900925" y="1869300"/>
            <a:ext cx="2990100" cy="607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294671" rtl="0" algn="r">
              <a:spcBef>
                <a:spcPts val="0"/>
              </a:spcBef>
              <a:spcAft>
                <a:spcPts val="0"/>
              </a:spcAft>
              <a:buNone/>
            </a:pPr>
            <a:r>
              <a:rPr b="1" lang="en" sz="1600">
                <a:latin typeface="Roboto"/>
                <a:ea typeface="Roboto"/>
                <a:cs typeface="Roboto"/>
                <a:sym typeface="Roboto"/>
              </a:rPr>
              <a:t>(2-4)       Small vibration</a:t>
            </a:r>
            <a:endParaRPr>
              <a:latin typeface="Roboto"/>
              <a:ea typeface="Roboto"/>
              <a:cs typeface="Roboto"/>
              <a:sym typeface="Roboto"/>
            </a:endParaRPr>
          </a:p>
        </p:txBody>
      </p:sp>
      <p:sp>
        <p:nvSpPr>
          <p:cNvPr id="162" name="Google Shape;162;p23"/>
          <p:cNvSpPr/>
          <p:nvPr/>
        </p:nvSpPr>
        <p:spPr>
          <a:xfrm>
            <a:off x="4900925" y="2657350"/>
            <a:ext cx="2990100" cy="6078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294671" rtl="0" algn="r">
              <a:spcBef>
                <a:spcPts val="0"/>
              </a:spcBef>
              <a:spcAft>
                <a:spcPts val="0"/>
              </a:spcAft>
              <a:buNone/>
            </a:pPr>
            <a:r>
              <a:rPr b="1" lang="en" sz="1600">
                <a:latin typeface="Roboto"/>
                <a:ea typeface="Roboto"/>
                <a:cs typeface="Roboto"/>
                <a:sym typeface="Roboto"/>
              </a:rPr>
              <a:t> </a:t>
            </a:r>
            <a:r>
              <a:rPr b="1" lang="en" sz="1600">
                <a:latin typeface="Roboto"/>
                <a:ea typeface="Roboto"/>
                <a:cs typeface="Roboto"/>
                <a:sym typeface="Roboto"/>
              </a:rPr>
              <a:t>(4-6)    Medium damage</a:t>
            </a:r>
            <a:endParaRPr>
              <a:latin typeface="Roboto"/>
              <a:ea typeface="Roboto"/>
              <a:cs typeface="Roboto"/>
              <a:sym typeface="Roboto"/>
            </a:endParaRPr>
          </a:p>
        </p:txBody>
      </p:sp>
      <p:sp>
        <p:nvSpPr>
          <p:cNvPr id="163" name="Google Shape;163;p23"/>
          <p:cNvSpPr/>
          <p:nvPr/>
        </p:nvSpPr>
        <p:spPr>
          <a:xfrm>
            <a:off x="4900925" y="3443089"/>
            <a:ext cx="2990100" cy="1104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294671" rtl="0" algn="r">
              <a:spcBef>
                <a:spcPts val="0"/>
              </a:spcBef>
              <a:spcAft>
                <a:spcPts val="0"/>
              </a:spcAft>
              <a:buNone/>
            </a:pPr>
            <a:r>
              <a:rPr b="1" lang="en" sz="1600">
                <a:latin typeface="Roboto"/>
                <a:ea typeface="Roboto"/>
                <a:cs typeface="Roboto"/>
                <a:sym typeface="Roboto"/>
              </a:rPr>
              <a:t>   (6+)                     Serious</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311700" y="181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Magnitude Trends</a:t>
            </a:r>
            <a:endParaRPr/>
          </a:p>
        </p:txBody>
      </p:sp>
      <p:pic>
        <p:nvPicPr>
          <p:cNvPr id="169" name="Google Shape;169;p24"/>
          <p:cNvPicPr preferRelativeResize="0"/>
          <p:nvPr/>
        </p:nvPicPr>
        <p:blipFill>
          <a:blip r:embed="rId3">
            <a:alphaModFix/>
          </a:blip>
          <a:stretch>
            <a:fillRect/>
          </a:stretch>
        </p:blipFill>
        <p:spPr>
          <a:xfrm>
            <a:off x="1245824" y="735550"/>
            <a:ext cx="6652349" cy="4236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5"/>
          <p:cNvPicPr preferRelativeResize="0"/>
          <p:nvPr/>
        </p:nvPicPr>
        <p:blipFill rotWithShape="1">
          <a:blip r:embed="rId3">
            <a:alphaModFix/>
          </a:blip>
          <a:srcRect b="8513" l="27210" r="27210" t="8513"/>
          <a:stretch/>
        </p:blipFill>
        <p:spPr>
          <a:xfrm rot="-1076877">
            <a:off x="425476" y="363236"/>
            <a:ext cx="1647000" cy="1569001"/>
          </a:xfrm>
          <a:prstGeom prst="rect">
            <a:avLst/>
          </a:prstGeom>
          <a:noFill/>
          <a:ln>
            <a:noFill/>
          </a:ln>
        </p:spPr>
      </p:pic>
      <p:sp>
        <p:nvSpPr>
          <p:cNvPr id="175" name="Google Shape;175;p25"/>
          <p:cNvSpPr txBox="1"/>
          <p:nvPr>
            <p:ph type="title"/>
          </p:nvPr>
        </p:nvSpPr>
        <p:spPr>
          <a:xfrm>
            <a:off x="2017700" y="1727700"/>
            <a:ext cx="5229000" cy="168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majority of earthquakes are unnoticeable to humans.</a:t>
            </a:r>
            <a:endParaRPr/>
          </a:p>
        </p:txBody>
      </p:sp>
      <p:sp>
        <p:nvSpPr>
          <p:cNvPr id="176" name="Google Shape;176;p25"/>
          <p:cNvSpPr txBox="1"/>
          <p:nvPr/>
        </p:nvSpPr>
        <p:spPr>
          <a:xfrm>
            <a:off x="2715200" y="3014575"/>
            <a:ext cx="3834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From the ML-measured earthquakes:</a:t>
            </a:r>
            <a:endParaRPr sz="1600"/>
          </a:p>
          <a:p>
            <a:pPr indent="-330200" lvl="0" marL="514350" rtl="0" algn="l">
              <a:spcBef>
                <a:spcPts val="0"/>
              </a:spcBef>
              <a:spcAft>
                <a:spcPts val="0"/>
              </a:spcAft>
              <a:buSzPts val="1600"/>
              <a:buChar char="●"/>
            </a:pPr>
            <a:r>
              <a:rPr lang="en" sz="1600"/>
              <a:t>0 caused serious damage</a:t>
            </a:r>
            <a:endParaRPr sz="1600"/>
          </a:p>
          <a:p>
            <a:pPr indent="-330200" lvl="0" marL="514350" rtl="0" algn="l">
              <a:spcBef>
                <a:spcPts val="0"/>
              </a:spcBef>
              <a:spcAft>
                <a:spcPts val="0"/>
              </a:spcAft>
              <a:buSzPts val="1600"/>
              <a:buChar char="●"/>
            </a:pPr>
            <a:r>
              <a:rPr lang="en" sz="1600"/>
              <a:t>4 in medium damage range</a:t>
            </a:r>
            <a:endParaRPr sz="1600"/>
          </a:p>
        </p:txBody>
      </p:sp>
      <p:pic>
        <p:nvPicPr>
          <p:cNvPr id="177" name="Google Shape;177;p25"/>
          <p:cNvPicPr preferRelativeResize="0"/>
          <p:nvPr/>
        </p:nvPicPr>
        <p:blipFill rotWithShape="1">
          <a:blip r:embed="rId3">
            <a:alphaModFix/>
          </a:blip>
          <a:srcRect b="8513" l="27210" r="27210" t="8513"/>
          <a:stretch/>
        </p:blipFill>
        <p:spPr>
          <a:xfrm rot="60">
            <a:off x="6872909" y="3149741"/>
            <a:ext cx="1028832" cy="980120"/>
          </a:xfrm>
          <a:prstGeom prst="rect">
            <a:avLst/>
          </a:prstGeom>
          <a:noFill/>
          <a:ln>
            <a:noFill/>
          </a:ln>
        </p:spPr>
      </p:pic>
      <p:pic>
        <p:nvPicPr>
          <p:cNvPr id="178" name="Google Shape;178;p25"/>
          <p:cNvPicPr preferRelativeResize="0"/>
          <p:nvPr/>
        </p:nvPicPr>
        <p:blipFill>
          <a:blip r:embed="rId4">
            <a:alphaModFix/>
          </a:blip>
          <a:stretch>
            <a:fillRect/>
          </a:stretch>
        </p:blipFill>
        <p:spPr>
          <a:xfrm rot="1041744">
            <a:off x="1538266" y="3765299"/>
            <a:ext cx="1117140" cy="998055"/>
          </a:xfrm>
          <a:prstGeom prst="rect">
            <a:avLst/>
          </a:prstGeom>
          <a:noFill/>
          <a:ln>
            <a:noFill/>
          </a:ln>
        </p:spPr>
      </p:pic>
      <p:pic>
        <p:nvPicPr>
          <p:cNvPr id="179" name="Google Shape;179;p25"/>
          <p:cNvPicPr preferRelativeResize="0"/>
          <p:nvPr/>
        </p:nvPicPr>
        <p:blipFill>
          <a:blip r:embed="rId4">
            <a:alphaModFix/>
          </a:blip>
          <a:stretch>
            <a:fillRect/>
          </a:stretch>
        </p:blipFill>
        <p:spPr>
          <a:xfrm rot="1041748">
            <a:off x="6842418" y="696672"/>
            <a:ext cx="1302413" cy="11635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Correlations</a:t>
            </a:r>
            <a:endParaRPr/>
          </a:p>
        </p:txBody>
      </p:sp>
      <p:pic>
        <p:nvPicPr>
          <p:cNvPr id="185" name="Google Shape;185;p26"/>
          <p:cNvPicPr preferRelativeResize="0"/>
          <p:nvPr/>
        </p:nvPicPr>
        <p:blipFill>
          <a:blip r:embed="rId3">
            <a:alphaModFix/>
          </a:blip>
          <a:stretch>
            <a:fillRect/>
          </a:stretch>
        </p:blipFill>
        <p:spPr>
          <a:xfrm>
            <a:off x="5744475" y="1249613"/>
            <a:ext cx="2644275" cy="2644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311700" y="181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Depth vs </a:t>
            </a:r>
            <a:r>
              <a:rPr lang="en"/>
              <a:t>Magnitude </a:t>
            </a:r>
            <a:r>
              <a:rPr lang="en"/>
              <a:t>Analysis</a:t>
            </a:r>
            <a:endParaRPr/>
          </a:p>
        </p:txBody>
      </p:sp>
      <p:pic>
        <p:nvPicPr>
          <p:cNvPr id="191" name="Google Shape;191;p27"/>
          <p:cNvPicPr preferRelativeResize="0"/>
          <p:nvPr/>
        </p:nvPicPr>
        <p:blipFill>
          <a:blip r:embed="rId3">
            <a:alphaModFix/>
          </a:blip>
          <a:stretch>
            <a:fillRect/>
          </a:stretch>
        </p:blipFill>
        <p:spPr>
          <a:xfrm>
            <a:off x="1274300" y="789200"/>
            <a:ext cx="6595424" cy="42443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1593925" y="1552800"/>
            <a:ext cx="5956200" cy="171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Thanks for watching !</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a:blip r:embed="rId3">
            <a:alphaModFix/>
          </a:blip>
          <a:stretch>
            <a:fillRect/>
          </a:stretch>
        </p:blipFill>
        <p:spPr>
          <a:xfrm>
            <a:off x="1828800" y="654750"/>
            <a:ext cx="5486401" cy="4371875"/>
          </a:xfrm>
          <a:prstGeom prst="rect">
            <a:avLst/>
          </a:prstGeom>
          <a:noFill/>
          <a:ln>
            <a:noFill/>
          </a:ln>
        </p:spPr>
      </p:pic>
      <p:sp>
        <p:nvSpPr>
          <p:cNvPr id="93" name="Google Shape;93;p14"/>
          <p:cNvSpPr txBox="1"/>
          <p:nvPr>
            <p:ph type="title"/>
          </p:nvPr>
        </p:nvSpPr>
        <p:spPr>
          <a:xfrm>
            <a:off x="311700" y="181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Temporal Trends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1357500" y="1687050"/>
            <a:ext cx="6429000" cy="176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t>Average over 300 earthquakes per day !</a:t>
            </a:r>
            <a:endParaRPr sz="3800"/>
          </a:p>
        </p:txBody>
      </p:sp>
      <p:pic>
        <p:nvPicPr>
          <p:cNvPr id="99" name="Google Shape;99;p15"/>
          <p:cNvPicPr preferRelativeResize="0"/>
          <p:nvPr/>
        </p:nvPicPr>
        <p:blipFill>
          <a:blip r:embed="rId3">
            <a:alphaModFix/>
          </a:blip>
          <a:stretch>
            <a:fillRect/>
          </a:stretch>
        </p:blipFill>
        <p:spPr>
          <a:xfrm rot="-1208684">
            <a:off x="500216" y="460294"/>
            <a:ext cx="1583447" cy="1533964"/>
          </a:xfrm>
          <a:prstGeom prst="rect">
            <a:avLst/>
          </a:prstGeom>
          <a:noFill/>
          <a:ln>
            <a:noFill/>
          </a:ln>
        </p:spPr>
      </p:pic>
      <p:pic>
        <p:nvPicPr>
          <p:cNvPr id="100" name="Google Shape;100;p15"/>
          <p:cNvPicPr preferRelativeResize="0"/>
          <p:nvPr/>
        </p:nvPicPr>
        <p:blipFill>
          <a:blip r:embed="rId3">
            <a:alphaModFix/>
          </a:blip>
          <a:stretch>
            <a:fillRect/>
          </a:stretch>
        </p:blipFill>
        <p:spPr>
          <a:xfrm rot="336233">
            <a:off x="3216344" y="3712823"/>
            <a:ext cx="896357" cy="868346"/>
          </a:xfrm>
          <a:prstGeom prst="rect">
            <a:avLst/>
          </a:prstGeom>
          <a:noFill/>
          <a:ln>
            <a:noFill/>
          </a:ln>
        </p:spPr>
      </p:pic>
      <p:pic>
        <p:nvPicPr>
          <p:cNvPr id="101" name="Google Shape;101;p15"/>
          <p:cNvPicPr preferRelativeResize="0"/>
          <p:nvPr/>
        </p:nvPicPr>
        <p:blipFill>
          <a:blip r:embed="rId3">
            <a:alphaModFix/>
          </a:blip>
          <a:stretch>
            <a:fillRect/>
          </a:stretch>
        </p:blipFill>
        <p:spPr>
          <a:xfrm rot="887620">
            <a:off x="7345426" y="1295432"/>
            <a:ext cx="1181370" cy="11444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181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Geographical Distribution</a:t>
            </a:r>
            <a:endParaRPr/>
          </a:p>
        </p:txBody>
      </p:sp>
      <p:pic>
        <p:nvPicPr>
          <p:cNvPr id="107" name="Google Shape;107;p16"/>
          <p:cNvPicPr preferRelativeResize="0"/>
          <p:nvPr/>
        </p:nvPicPr>
        <p:blipFill>
          <a:blip r:embed="rId3">
            <a:alphaModFix/>
          </a:blip>
          <a:stretch>
            <a:fillRect/>
          </a:stretch>
        </p:blipFill>
        <p:spPr>
          <a:xfrm>
            <a:off x="651877" y="884450"/>
            <a:ext cx="7840225" cy="3924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181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Geographical Distribution</a:t>
            </a:r>
            <a:endParaRPr/>
          </a:p>
        </p:txBody>
      </p:sp>
      <p:grpSp>
        <p:nvGrpSpPr>
          <p:cNvPr id="113" name="Google Shape;113;p17"/>
          <p:cNvGrpSpPr/>
          <p:nvPr/>
        </p:nvGrpSpPr>
        <p:grpSpPr>
          <a:xfrm>
            <a:off x="895538" y="873600"/>
            <a:ext cx="7352924" cy="3924825"/>
            <a:chOff x="480425" y="789200"/>
            <a:chExt cx="7352924" cy="3924825"/>
          </a:xfrm>
        </p:grpSpPr>
        <p:pic>
          <p:nvPicPr>
            <p:cNvPr id="114" name="Google Shape;114;p17"/>
            <p:cNvPicPr preferRelativeResize="0"/>
            <p:nvPr/>
          </p:nvPicPr>
          <p:blipFill>
            <a:blip r:embed="rId3">
              <a:alphaModFix/>
            </a:blip>
            <a:stretch>
              <a:fillRect/>
            </a:stretch>
          </p:blipFill>
          <p:spPr>
            <a:xfrm>
              <a:off x="480425" y="789200"/>
              <a:ext cx="7352924" cy="3924825"/>
            </a:xfrm>
            <a:prstGeom prst="rect">
              <a:avLst/>
            </a:prstGeom>
            <a:noFill/>
            <a:ln>
              <a:noFill/>
            </a:ln>
          </p:spPr>
        </p:pic>
        <p:pic>
          <p:nvPicPr>
            <p:cNvPr id="115" name="Google Shape;115;p17"/>
            <p:cNvPicPr preferRelativeResize="0"/>
            <p:nvPr/>
          </p:nvPicPr>
          <p:blipFill rotWithShape="1">
            <a:blip r:embed="rId3">
              <a:alphaModFix/>
            </a:blip>
            <a:srcRect b="0" l="52234" r="4760" t="0"/>
            <a:stretch/>
          </p:blipFill>
          <p:spPr>
            <a:xfrm>
              <a:off x="994400" y="789200"/>
              <a:ext cx="3371851" cy="3924825"/>
            </a:xfrm>
            <a:prstGeom prst="rect">
              <a:avLst/>
            </a:prstGeom>
            <a:noFill/>
            <a:ln>
              <a:noFill/>
            </a:ln>
          </p:spPr>
        </p:pic>
        <p:pic>
          <p:nvPicPr>
            <p:cNvPr id="116" name="Google Shape;116;p17"/>
            <p:cNvPicPr preferRelativeResize="0"/>
            <p:nvPr/>
          </p:nvPicPr>
          <p:blipFill rotWithShape="1">
            <a:blip r:embed="rId3">
              <a:alphaModFix/>
            </a:blip>
            <a:srcRect b="0" l="9470" r="47522" t="0"/>
            <a:stretch/>
          </p:blipFill>
          <p:spPr>
            <a:xfrm>
              <a:off x="4366250" y="789200"/>
              <a:ext cx="3371851" cy="3924825"/>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181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Geographical Distribution - Ring of Fire</a:t>
            </a:r>
            <a:endParaRPr/>
          </a:p>
        </p:txBody>
      </p:sp>
      <p:pic>
        <p:nvPicPr>
          <p:cNvPr id="122" name="Google Shape;122;p18"/>
          <p:cNvPicPr preferRelativeResize="0"/>
          <p:nvPr/>
        </p:nvPicPr>
        <p:blipFill>
          <a:blip r:embed="rId3">
            <a:alphaModFix/>
          </a:blip>
          <a:stretch>
            <a:fillRect/>
          </a:stretch>
        </p:blipFill>
        <p:spPr>
          <a:xfrm>
            <a:off x="1386838" y="789200"/>
            <a:ext cx="6370325" cy="3848749"/>
          </a:xfrm>
          <a:prstGeom prst="rect">
            <a:avLst/>
          </a:prstGeom>
          <a:noFill/>
          <a:ln>
            <a:noFill/>
          </a:ln>
        </p:spPr>
      </p:pic>
      <p:sp>
        <p:nvSpPr>
          <p:cNvPr id="123" name="Google Shape;123;p18"/>
          <p:cNvSpPr txBox="1"/>
          <p:nvPr/>
        </p:nvSpPr>
        <p:spPr>
          <a:xfrm>
            <a:off x="5297475" y="4637950"/>
            <a:ext cx="2553900" cy="27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latin typeface="Roboto"/>
                <a:ea typeface="Roboto"/>
                <a:cs typeface="Roboto"/>
                <a:sym typeface="Roboto"/>
              </a:rPr>
              <a:t>Source: Gringer, Wikipedia</a:t>
            </a:r>
            <a:endParaRPr sz="12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1357500" y="1487825"/>
            <a:ext cx="6429000" cy="164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t>What’s the impact?</a:t>
            </a:r>
            <a:endParaRPr sz="3800"/>
          </a:p>
        </p:txBody>
      </p:sp>
      <p:pic>
        <p:nvPicPr>
          <p:cNvPr id="129" name="Google Shape;129;p19"/>
          <p:cNvPicPr preferRelativeResize="0"/>
          <p:nvPr/>
        </p:nvPicPr>
        <p:blipFill>
          <a:blip r:embed="rId3">
            <a:alphaModFix/>
          </a:blip>
          <a:stretch>
            <a:fillRect/>
          </a:stretch>
        </p:blipFill>
        <p:spPr>
          <a:xfrm>
            <a:off x="6258651" y="2820074"/>
            <a:ext cx="1830000" cy="1512800"/>
          </a:xfrm>
          <a:prstGeom prst="rect">
            <a:avLst/>
          </a:prstGeom>
          <a:noFill/>
          <a:ln>
            <a:noFill/>
          </a:ln>
        </p:spPr>
      </p:pic>
      <p:pic>
        <p:nvPicPr>
          <p:cNvPr id="130" name="Google Shape;130;p19"/>
          <p:cNvPicPr preferRelativeResize="0"/>
          <p:nvPr/>
        </p:nvPicPr>
        <p:blipFill>
          <a:blip r:embed="rId4">
            <a:alphaModFix/>
          </a:blip>
          <a:stretch>
            <a:fillRect/>
          </a:stretch>
        </p:blipFill>
        <p:spPr>
          <a:xfrm>
            <a:off x="1055350" y="2722575"/>
            <a:ext cx="1636618" cy="1707775"/>
          </a:xfrm>
          <a:prstGeom prst="rect">
            <a:avLst/>
          </a:prstGeom>
          <a:noFill/>
          <a:ln>
            <a:noFill/>
          </a:ln>
        </p:spPr>
      </p:pic>
      <p:pic>
        <p:nvPicPr>
          <p:cNvPr id="131" name="Google Shape;131;p19"/>
          <p:cNvPicPr preferRelativeResize="0"/>
          <p:nvPr/>
        </p:nvPicPr>
        <p:blipFill>
          <a:blip r:embed="rId5">
            <a:alphaModFix/>
          </a:blip>
          <a:stretch>
            <a:fillRect/>
          </a:stretch>
        </p:blipFill>
        <p:spPr>
          <a:xfrm>
            <a:off x="3621405" y="2722563"/>
            <a:ext cx="1707800" cy="1707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00" y="3019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Magnitude Trends</a:t>
            </a:r>
            <a:endParaRPr/>
          </a:p>
        </p:txBody>
      </p:sp>
      <p:pic>
        <p:nvPicPr>
          <p:cNvPr id="137" name="Google Shape;137;p20"/>
          <p:cNvPicPr preferRelativeResize="0"/>
          <p:nvPr/>
        </p:nvPicPr>
        <p:blipFill rotWithShape="1">
          <a:blip r:embed="rId3">
            <a:alphaModFix/>
          </a:blip>
          <a:srcRect b="3852" l="0" r="0" t="10538"/>
          <a:stretch/>
        </p:blipFill>
        <p:spPr>
          <a:xfrm>
            <a:off x="3979550" y="704128"/>
            <a:ext cx="4863150" cy="4307396"/>
          </a:xfrm>
          <a:prstGeom prst="rect">
            <a:avLst/>
          </a:prstGeom>
          <a:noFill/>
          <a:ln>
            <a:noFill/>
          </a:ln>
        </p:spPr>
      </p:pic>
      <p:pic>
        <p:nvPicPr>
          <p:cNvPr id="138" name="Google Shape;138;p20"/>
          <p:cNvPicPr preferRelativeResize="0"/>
          <p:nvPr/>
        </p:nvPicPr>
        <p:blipFill rotWithShape="1">
          <a:blip r:embed="rId3">
            <a:alphaModFix/>
          </a:blip>
          <a:srcRect b="93397" l="0" r="0" t="0"/>
          <a:stretch/>
        </p:blipFill>
        <p:spPr>
          <a:xfrm>
            <a:off x="4089725" y="386975"/>
            <a:ext cx="4642825" cy="317149"/>
          </a:xfrm>
          <a:prstGeom prst="rect">
            <a:avLst/>
          </a:prstGeom>
          <a:noFill/>
          <a:ln>
            <a:noFill/>
          </a:ln>
        </p:spPr>
      </p:pic>
      <p:sp>
        <p:nvSpPr>
          <p:cNvPr id="139" name="Google Shape;139;p20"/>
          <p:cNvSpPr txBox="1"/>
          <p:nvPr/>
        </p:nvSpPr>
        <p:spPr>
          <a:xfrm>
            <a:off x="311700" y="2110050"/>
            <a:ext cx="3764100" cy="10158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1800"/>
              <a:buChar char="●"/>
            </a:pPr>
            <a:r>
              <a:rPr lang="en" sz="1800"/>
              <a:t>67% measured with ML scale.</a:t>
            </a:r>
            <a:endParaRPr sz="1800"/>
          </a:p>
          <a:p>
            <a:pPr indent="0" lvl="0" marL="0" rtl="0" algn="l">
              <a:spcBef>
                <a:spcPts val="0"/>
              </a:spcBef>
              <a:spcAft>
                <a:spcPts val="0"/>
              </a:spcAft>
              <a:buNone/>
            </a:pPr>
            <a:r>
              <a:t/>
            </a:r>
            <a:endParaRPr sz="1800"/>
          </a:p>
          <a:p>
            <a:pPr indent="-285750" lvl="0" marL="457200" rtl="0" algn="l">
              <a:spcBef>
                <a:spcPts val="0"/>
              </a:spcBef>
              <a:spcAft>
                <a:spcPts val="0"/>
              </a:spcAft>
              <a:buSzPts val="1800"/>
              <a:buChar char="●"/>
            </a:pPr>
            <a:r>
              <a:rPr lang="en" sz="1800"/>
              <a:t>25% MD scale</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311700" y="2898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Magnitude Trends</a:t>
            </a:r>
            <a:endParaRPr/>
          </a:p>
        </p:txBody>
      </p:sp>
      <p:sp>
        <p:nvSpPr>
          <p:cNvPr id="145" name="Google Shape;145;p21"/>
          <p:cNvSpPr txBox="1"/>
          <p:nvPr/>
        </p:nvSpPr>
        <p:spPr>
          <a:xfrm>
            <a:off x="976950" y="1953300"/>
            <a:ext cx="71901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t>To compare damages - we’ll only look at ML values.</a:t>
            </a:r>
            <a:endParaRPr sz="2000"/>
          </a:p>
          <a:p>
            <a:pPr indent="0" lvl="0" marL="0" rtl="0" algn="ctr">
              <a:spcBef>
                <a:spcPts val="0"/>
              </a:spcBef>
              <a:spcAft>
                <a:spcPts val="0"/>
              </a:spcAft>
              <a:buNone/>
            </a:pPr>
            <a:r>
              <a:t/>
            </a:r>
            <a:endParaRPr sz="2000"/>
          </a:p>
          <a:p>
            <a:pPr indent="0" lvl="0" marL="0" rtl="0" algn="ctr">
              <a:spcBef>
                <a:spcPts val="0"/>
              </a:spcBef>
              <a:spcAft>
                <a:spcPts val="0"/>
              </a:spcAft>
              <a:buNone/>
            </a:pPr>
            <a:r>
              <a:rPr lang="en" sz="2000"/>
              <a:t>Keeps it fair</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