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bfe62eb2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bfe62eb2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bfe62eb2d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bfe62eb2d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bfe62eb2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bfe62eb2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e13968ca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e13968ca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Defining the functionality - when the method is called, then return items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erifying the method has been called # of times we expect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e13968ca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e13968ca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the communications go all the way through to the db and back to the controller and prove the CRUD functionality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d3ff753e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d3ff753e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b9922b51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bb9922b51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Behaviour driven development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Browser-based automation tests: automating testing across a web browser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Pom structure  - web elements and methods that interact with them in the same class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 separated my classes into each CRUD action for clarity and ease of test writing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bd622ac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bbd622ac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e13968ca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be13968ca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bb7eb490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bb7eb490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bfe62eb2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bfe62eb2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be13968ca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be13968ca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bbfe62eb2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bbfe62eb2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bbfe62eb2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bbfe62eb2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bbfe62eb2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bbfe62eb2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bfe62eb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bfe62eb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bfe62eb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bfe62eb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bfe62eb2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bfe62eb2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bfe62eb2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bfe62eb2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e13968ca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e13968ca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‘A build automation tool that…’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bfe62eb2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bfe62eb2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bfe62eb2d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bfe62eb2d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Seen the database already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I’ll go through back end creation and then some front end creation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9.png"/><Relationship Id="rId5" Type="http://schemas.openxmlformats.org/officeDocument/2006/relationships/image" Target="../media/image3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Relationship Id="rId6" Type="http://schemas.openxmlformats.org/officeDocument/2006/relationships/image" Target="../media/image27.png"/><Relationship Id="rId7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image" Target="../media/image32.png"/><Relationship Id="rId5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9.png"/><Relationship Id="rId4" Type="http://schemas.openxmlformats.org/officeDocument/2006/relationships/image" Target="../media/image37.png"/><Relationship Id="rId5" Type="http://schemas.openxmlformats.org/officeDocument/2006/relationships/image" Target="../media/image36.png"/><Relationship Id="rId6" Type="http://schemas.openxmlformats.org/officeDocument/2006/relationships/image" Target="../media/image35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3.png"/><Relationship Id="rId4" Type="http://schemas.openxmlformats.org/officeDocument/2006/relationships/image" Target="../media/image41.png"/><Relationship Id="rId5" Type="http://schemas.openxmlformats.org/officeDocument/2006/relationships/image" Target="../media/image4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2.png"/><Relationship Id="rId4" Type="http://schemas.openxmlformats.org/officeDocument/2006/relationships/image" Target="../media/image4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localhost:8080/index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Do List Project Presentation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74613" y="27465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Kiera Walton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311700" y="2456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Spring - Building the API at the back end</a:t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50" y="1091050"/>
            <a:ext cx="3357595" cy="217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6661" y="1557100"/>
            <a:ext cx="2850875" cy="150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345375" y="756700"/>
            <a:ext cx="11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Domain: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3693425" y="1239050"/>
            <a:ext cx="11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DTO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2"/>
          <p:cNvPicPr preferRelativeResize="0"/>
          <p:nvPr/>
        </p:nvPicPr>
        <p:blipFill rotWithShape="1">
          <a:blip r:embed="rId5">
            <a:alphaModFix/>
          </a:blip>
          <a:srcRect b="20930" l="0" r="0" t="17436"/>
          <a:stretch/>
        </p:blipFill>
        <p:spPr>
          <a:xfrm>
            <a:off x="2596655" y="4442550"/>
            <a:ext cx="5978969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/>
          <p:cNvPicPr preferRelativeResize="0"/>
          <p:nvPr/>
        </p:nvPicPr>
        <p:blipFill rotWithShape="1">
          <a:blip r:embed="rId6">
            <a:alphaModFix/>
          </a:blip>
          <a:srcRect b="15899" l="0" r="3409" t="29006"/>
          <a:stretch/>
        </p:blipFill>
        <p:spPr>
          <a:xfrm>
            <a:off x="155850" y="3592112"/>
            <a:ext cx="8832300" cy="65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/>
          <p:nvPr/>
        </p:nvSpPr>
        <p:spPr>
          <a:xfrm>
            <a:off x="485825" y="3268500"/>
            <a:ext cx="11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Controller: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2596650" y="4167175"/>
            <a:ext cx="11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Service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5751800" y="970325"/>
            <a:ext cx="2850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Create method for list entries (to do tasks)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myList is emitted from DTO to avoid a recursive error - list DTO contains a list of objects from the entries domain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311700" y="1963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Building the Front End</a:t>
            </a:r>
            <a:endParaRPr/>
          </a:p>
        </p:txBody>
      </p:sp>
      <p:pic>
        <p:nvPicPr>
          <p:cNvPr id="177" name="Google Shape;177;p23"/>
          <p:cNvPicPr preferRelativeResize="0"/>
          <p:nvPr/>
        </p:nvPicPr>
        <p:blipFill rotWithShape="1">
          <a:blip r:embed="rId3">
            <a:alphaModFix/>
          </a:blip>
          <a:srcRect b="0" l="-2578" r="9502" t="0"/>
          <a:stretch/>
        </p:blipFill>
        <p:spPr>
          <a:xfrm>
            <a:off x="196675" y="1239100"/>
            <a:ext cx="3411870" cy="349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 rotWithShape="1">
          <a:blip r:embed="rId4">
            <a:alphaModFix/>
          </a:blip>
          <a:srcRect b="81108" l="0" r="17204" t="7106"/>
          <a:stretch/>
        </p:blipFill>
        <p:spPr>
          <a:xfrm>
            <a:off x="4097925" y="1239100"/>
            <a:ext cx="4535724" cy="3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 txBox="1"/>
          <p:nvPr/>
        </p:nvSpPr>
        <p:spPr>
          <a:xfrm>
            <a:off x="4337750" y="269425"/>
            <a:ext cx="175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Roboto"/>
                <a:ea typeface="Roboto"/>
                <a:cs typeface="Roboto"/>
                <a:sym typeface="Roboto"/>
              </a:rPr>
              <a:t>Javascript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4852700" y="804175"/>
            <a:ext cx="279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Using HTML through JS: DOM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1" name="Google Shape;181;p23"/>
          <p:cNvPicPr preferRelativeResize="0"/>
          <p:nvPr/>
        </p:nvPicPr>
        <p:blipFill rotWithShape="1">
          <a:blip r:embed="rId5">
            <a:alphaModFix/>
          </a:blip>
          <a:srcRect b="9633" l="0" r="0" t="0"/>
          <a:stretch/>
        </p:blipFill>
        <p:spPr>
          <a:xfrm>
            <a:off x="3773522" y="2541075"/>
            <a:ext cx="5184529" cy="183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 rotWithShape="1">
          <a:blip r:embed="rId4">
            <a:alphaModFix/>
          </a:blip>
          <a:srcRect b="9015" l="0" r="14456" t="73433"/>
          <a:stretch/>
        </p:blipFill>
        <p:spPr>
          <a:xfrm>
            <a:off x="4022675" y="1814252"/>
            <a:ext cx="4686224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 txBox="1"/>
          <p:nvPr/>
        </p:nvSpPr>
        <p:spPr>
          <a:xfrm>
            <a:off x="0" y="804175"/>
            <a:ext cx="395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Making an API data request for creating a list: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311700" y="306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and CSS</a:t>
            </a:r>
            <a:endParaRPr/>
          </a:p>
        </p:txBody>
      </p:sp>
      <p:sp>
        <p:nvSpPr>
          <p:cNvPr id="189" name="Google Shape;189;p24"/>
          <p:cNvSpPr txBox="1"/>
          <p:nvPr/>
        </p:nvSpPr>
        <p:spPr>
          <a:xfrm>
            <a:off x="311700" y="1017800"/>
            <a:ext cx="309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 corresponding HTML file for creating a list: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5667850" y="410000"/>
            <a:ext cx="30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Create method as seen on webpage: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1" name="Google Shape;191;p24"/>
          <p:cNvPicPr preferRelativeResize="0"/>
          <p:nvPr/>
        </p:nvPicPr>
        <p:blipFill rotWithShape="1">
          <a:blip r:embed="rId3">
            <a:alphaModFix/>
          </a:blip>
          <a:srcRect b="0" l="9769" r="14552" t="4807"/>
          <a:stretch/>
        </p:blipFill>
        <p:spPr>
          <a:xfrm>
            <a:off x="167925" y="1622411"/>
            <a:ext cx="5144926" cy="3023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9823" y="908577"/>
            <a:ext cx="3072485" cy="380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 rotWithShape="1">
          <a:blip r:embed="rId5">
            <a:alphaModFix/>
          </a:blip>
          <a:srcRect b="74106" l="0" r="11182" t="0"/>
          <a:stretch/>
        </p:blipFill>
        <p:spPr>
          <a:xfrm>
            <a:off x="3106225" y="1017807"/>
            <a:ext cx="2561624" cy="957168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4"/>
          <p:cNvSpPr txBox="1"/>
          <p:nvPr/>
        </p:nvSpPr>
        <p:spPr>
          <a:xfrm>
            <a:off x="4437175" y="1017800"/>
            <a:ext cx="121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CSS Styling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311700" y="1799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 Back End - Unit Tests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5"/>
          <p:cNvSpPr txBox="1"/>
          <p:nvPr/>
        </p:nvSpPr>
        <p:spPr>
          <a:xfrm>
            <a:off x="146525" y="787750"/>
            <a:ext cx="5185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Unit Tests were used to test this application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Individual units of source code are tested to validate whether code performs as expected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25" y="1874750"/>
            <a:ext cx="7662426" cy="289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/>
          <p:cNvSpPr txBox="1"/>
          <p:nvPr/>
        </p:nvSpPr>
        <p:spPr>
          <a:xfrm>
            <a:off x="5258800" y="296575"/>
            <a:ext cx="3763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Entries Service create test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Mockito a</a:t>
            </a:r>
            <a:r>
              <a:rPr lang="en-GB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llows for creation of test double objects - mock objects. Used to mock interfaces so that a dummy functionality can be added to a mock interface that can be used in unit testing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1388775" y="4510050"/>
            <a:ext cx="50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168675" y="1306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 Back End - Integration Tests</a:t>
            </a:r>
            <a:endParaRPr/>
          </a:p>
        </p:txBody>
      </p:sp>
      <p:pic>
        <p:nvPicPr>
          <p:cNvPr id="209" name="Google Shape;2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00" y="1775525"/>
            <a:ext cx="8228600" cy="239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6"/>
          <p:cNvSpPr txBox="1"/>
          <p:nvPr/>
        </p:nvSpPr>
        <p:spPr>
          <a:xfrm>
            <a:off x="457700" y="4175250"/>
            <a:ext cx="8520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Ensuring that classes who communicate behave in the way we expect, integration system tests test the relationships between classes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1" name="Google Shape;21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8987" y="738425"/>
            <a:ext cx="6399976" cy="11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6"/>
          <p:cNvSpPr txBox="1"/>
          <p:nvPr/>
        </p:nvSpPr>
        <p:spPr>
          <a:xfrm>
            <a:off x="6265175" y="738425"/>
            <a:ext cx="136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 Setup</a:t>
            </a:r>
            <a:endParaRPr u="sng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6581900" y="1975400"/>
            <a:ext cx="181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Create Lists Integration Test</a:t>
            </a:r>
            <a:endParaRPr u="sng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7844300" y="738425"/>
            <a:ext cx="113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Mockito was used in these tests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311700" y="2621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Integration Test problem</a:t>
            </a:r>
            <a:endParaRPr/>
          </a:p>
        </p:txBody>
      </p:sp>
      <p:pic>
        <p:nvPicPr>
          <p:cNvPr id="220" name="Google Shape;220;p27"/>
          <p:cNvPicPr preferRelativeResize="0"/>
          <p:nvPr/>
        </p:nvPicPr>
        <p:blipFill rotWithShape="1">
          <a:blip r:embed="rId3">
            <a:alphaModFix/>
          </a:blip>
          <a:srcRect b="7227" l="3856" r="5604" t="6117"/>
          <a:stretch/>
        </p:blipFill>
        <p:spPr>
          <a:xfrm>
            <a:off x="152400" y="946100"/>
            <a:ext cx="6335574" cy="218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742525"/>
            <a:ext cx="5224408" cy="4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88" y="377125"/>
            <a:ext cx="43529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7"/>
          <p:cNvSpPr txBox="1"/>
          <p:nvPr/>
        </p:nvSpPr>
        <p:spPr>
          <a:xfrm>
            <a:off x="4601500" y="33650"/>
            <a:ext cx="17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The Error: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2830200" y="869900"/>
            <a:ext cx="17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Test Method</a:t>
            </a:r>
            <a:r>
              <a:rPr b="1"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49908" y="4211875"/>
            <a:ext cx="6975017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50972" y="1884525"/>
            <a:ext cx="2981327" cy="7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7"/>
          <p:cNvSpPr txBox="1"/>
          <p:nvPr/>
        </p:nvSpPr>
        <p:spPr>
          <a:xfrm>
            <a:off x="6470751" y="1484325"/>
            <a:ext cx="19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In Domain and DTO: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7"/>
          <p:cNvSpPr txBox="1"/>
          <p:nvPr/>
        </p:nvSpPr>
        <p:spPr>
          <a:xfrm>
            <a:off x="152400" y="3342325"/>
            <a:ext cx="27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Some Attempted Solutions: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311700" y="2456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Selenium Testing</a:t>
            </a:r>
            <a:endParaRPr/>
          </a:p>
        </p:txBody>
      </p:sp>
      <p:pic>
        <p:nvPicPr>
          <p:cNvPr id="234" name="Google Shape;234;p28"/>
          <p:cNvPicPr preferRelativeResize="0"/>
          <p:nvPr/>
        </p:nvPicPr>
        <p:blipFill rotWithShape="1">
          <a:blip r:embed="rId3">
            <a:alphaModFix/>
          </a:blip>
          <a:srcRect b="0" l="0" r="9403" t="0"/>
          <a:stretch/>
        </p:blipFill>
        <p:spPr>
          <a:xfrm>
            <a:off x="2724300" y="1235625"/>
            <a:ext cx="2978225" cy="368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8"/>
          <p:cNvPicPr preferRelativeResize="0"/>
          <p:nvPr/>
        </p:nvPicPr>
        <p:blipFill rotWithShape="1">
          <a:blip r:embed="rId4">
            <a:alphaModFix/>
          </a:blip>
          <a:srcRect b="0" l="6117" r="15148" t="0"/>
          <a:stretch/>
        </p:blipFill>
        <p:spPr>
          <a:xfrm>
            <a:off x="5045175" y="1900325"/>
            <a:ext cx="4026025" cy="29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 rotWithShape="1">
          <a:blip r:embed="rId5">
            <a:alphaModFix/>
          </a:blip>
          <a:srcRect b="7011" l="0" r="37500" t="0"/>
          <a:stretch/>
        </p:blipFill>
        <p:spPr>
          <a:xfrm>
            <a:off x="102800" y="1939850"/>
            <a:ext cx="2773301" cy="28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8"/>
          <p:cNvSpPr txBox="1"/>
          <p:nvPr/>
        </p:nvSpPr>
        <p:spPr>
          <a:xfrm>
            <a:off x="102800" y="1539650"/>
            <a:ext cx="18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Web Page Class: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2724300" y="853475"/>
            <a:ext cx="214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Create Entry class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5818175" y="1539650"/>
            <a:ext cx="28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Create Test in Test Page class: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8"/>
          <p:cNvSpPr txBox="1"/>
          <p:nvPr/>
        </p:nvSpPr>
        <p:spPr>
          <a:xfrm>
            <a:off x="3747275" y="165100"/>
            <a:ext cx="496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Browser-based automation tests, using POM structure - web elements and methods that interact with them in same class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311700" y="2457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Extent Reports for Selenium Tests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29"/>
          <p:cNvPicPr preferRelativeResize="0"/>
          <p:nvPr/>
        </p:nvPicPr>
        <p:blipFill rotWithShape="1">
          <a:blip r:embed="rId3">
            <a:alphaModFix/>
          </a:blip>
          <a:srcRect b="0" l="34542" r="9715" t="0"/>
          <a:stretch/>
        </p:blipFill>
        <p:spPr>
          <a:xfrm>
            <a:off x="2715087" y="935650"/>
            <a:ext cx="3713823" cy="20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8625" y="660800"/>
            <a:ext cx="2413675" cy="31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 rotWithShape="1">
          <a:blip r:embed="rId5">
            <a:alphaModFix/>
          </a:blip>
          <a:srcRect b="18367" l="0" r="13149" t="0"/>
          <a:stretch/>
        </p:blipFill>
        <p:spPr>
          <a:xfrm>
            <a:off x="5017876" y="4453125"/>
            <a:ext cx="2272151" cy="25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45425" y="3534250"/>
            <a:ext cx="2366825" cy="25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9"/>
          <p:cNvSpPr/>
          <p:nvPr/>
        </p:nvSpPr>
        <p:spPr>
          <a:xfrm rot="-3207733">
            <a:off x="4626080" y="2347101"/>
            <a:ext cx="2691345" cy="13272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9"/>
          <p:cNvSpPr/>
          <p:nvPr/>
        </p:nvSpPr>
        <p:spPr>
          <a:xfrm rot="-3453614">
            <a:off x="5750843" y="3864345"/>
            <a:ext cx="1174469" cy="12125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9"/>
          <p:cNvSpPr txBox="1"/>
          <p:nvPr/>
        </p:nvSpPr>
        <p:spPr>
          <a:xfrm>
            <a:off x="388250" y="935650"/>
            <a:ext cx="1971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Using extent reports to model results from selenium tests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3" name="Google Shape;253;p29"/>
          <p:cNvPicPr preferRelativeResize="0"/>
          <p:nvPr/>
        </p:nvPicPr>
        <p:blipFill rotWithShape="1">
          <a:blip r:embed="rId7">
            <a:alphaModFix/>
          </a:blip>
          <a:srcRect b="82189" l="13461" r="29330" t="6521"/>
          <a:stretch/>
        </p:blipFill>
        <p:spPr>
          <a:xfrm>
            <a:off x="82443" y="3138288"/>
            <a:ext cx="3542981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9"/>
          <p:cNvPicPr preferRelativeResize="0"/>
          <p:nvPr/>
        </p:nvPicPr>
        <p:blipFill rotWithShape="1">
          <a:blip r:embed="rId8">
            <a:alphaModFix/>
          </a:blip>
          <a:srcRect b="21710" l="14387" r="11903" t="59499"/>
          <a:stretch/>
        </p:blipFill>
        <p:spPr>
          <a:xfrm>
            <a:off x="82450" y="3865600"/>
            <a:ext cx="4360925" cy="96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type="title"/>
          </p:nvPr>
        </p:nvSpPr>
        <p:spPr>
          <a:xfrm>
            <a:off x="311700" y="2949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Coverage</a:t>
            </a:r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350" y="1182125"/>
            <a:ext cx="5062150" cy="29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/>
          <p:nvPr>
            <p:ph type="title"/>
          </p:nvPr>
        </p:nvSpPr>
        <p:spPr>
          <a:xfrm>
            <a:off x="311700" y="199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SonarQube - Static Analysis of Code</a:t>
            </a:r>
            <a:endParaRPr/>
          </a:p>
        </p:txBody>
      </p:sp>
      <p:pic>
        <p:nvPicPr>
          <p:cNvPr id="266" name="Google Shape;266;p31"/>
          <p:cNvPicPr preferRelativeResize="0"/>
          <p:nvPr/>
        </p:nvPicPr>
        <p:blipFill rotWithShape="1">
          <a:blip r:embed="rId3">
            <a:alphaModFix/>
          </a:blip>
          <a:srcRect b="0" l="0" r="0" t="8037"/>
          <a:stretch/>
        </p:blipFill>
        <p:spPr>
          <a:xfrm>
            <a:off x="311700" y="1309163"/>
            <a:ext cx="8520599" cy="12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1"/>
          <p:cNvSpPr txBox="1"/>
          <p:nvPr/>
        </p:nvSpPr>
        <p:spPr>
          <a:xfrm>
            <a:off x="152400" y="886325"/>
            <a:ext cx="3385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latin typeface="Roboto"/>
                <a:ea typeface="Roboto"/>
                <a:cs typeface="Roboto"/>
                <a:sym typeface="Roboto"/>
              </a:rPr>
              <a:t>The initial analysis results:</a:t>
            </a:r>
            <a:endParaRPr sz="1600" u="sng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8" name="Google Shape;26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73625"/>
            <a:ext cx="4909226" cy="18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1"/>
          <p:cNvSpPr txBox="1"/>
          <p:nvPr/>
        </p:nvSpPr>
        <p:spPr>
          <a:xfrm>
            <a:off x="152400" y="2724700"/>
            <a:ext cx="228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latin typeface="Roboto"/>
                <a:ea typeface="Roboto"/>
                <a:cs typeface="Roboto"/>
                <a:sym typeface="Roboto"/>
              </a:rPr>
              <a:t>Critical Bug:</a:t>
            </a:r>
            <a:endParaRPr sz="1600" u="sng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0" name="Google Shape;270;p31"/>
          <p:cNvPicPr preferRelativeResize="0"/>
          <p:nvPr/>
        </p:nvPicPr>
        <p:blipFill rotWithShape="1">
          <a:blip r:embed="rId5">
            <a:alphaModFix/>
          </a:blip>
          <a:srcRect b="0" l="11558" r="10969" t="13322"/>
          <a:stretch/>
        </p:blipFill>
        <p:spPr>
          <a:xfrm>
            <a:off x="4818500" y="3073625"/>
            <a:ext cx="4190400" cy="10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1"/>
          <p:cNvSpPr/>
          <p:nvPr/>
        </p:nvSpPr>
        <p:spPr>
          <a:xfrm rot="9818190">
            <a:off x="5027855" y="4300359"/>
            <a:ext cx="2755828" cy="157788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1"/>
          <p:cNvSpPr txBox="1"/>
          <p:nvPr/>
        </p:nvSpPr>
        <p:spPr>
          <a:xfrm rot="452">
            <a:off x="6199142" y="4311375"/>
            <a:ext cx="228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Solution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76050" y="2944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Summary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78225" y="10501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u="sng"/>
              <a:t>The Goal:</a:t>
            </a:r>
            <a:r>
              <a:rPr lang="en-GB" sz="2200"/>
              <a:t> to create a full stack OOP-based web applicatio</a:t>
            </a:r>
            <a:r>
              <a:rPr lang="en-GB" sz="2200"/>
              <a:t>n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 u="sng"/>
              <a:t>The Application:</a:t>
            </a:r>
            <a:r>
              <a:rPr lang="en-GB" sz="2200"/>
              <a:t> a simple to do list application, with which users can interact via a web page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 u="sng"/>
              <a:t>The Functionality:</a:t>
            </a:r>
            <a:r>
              <a:rPr lang="en-GB" sz="2200"/>
              <a:t> the application has basic CRUD functionality - users can create, read and update to do lists upon accessing the web page, and the details they enter will be stored in a locally hosted database</a:t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>
            <p:ph type="title"/>
          </p:nvPr>
        </p:nvSpPr>
        <p:spPr>
          <a:xfrm>
            <a:off x="311700" y="1470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SonarQube - Static Analysis of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73550"/>
            <a:ext cx="5277188" cy="382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2"/>
          <p:cNvPicPr preferRelativeResize="0"/>
          <p:nvPr/>
        </p:nvPicPr>
        <p:blipFill rotWithShape="1">
          <a:blip r:embed="rId4">
            <a:alphaModFix/>
          </a:blip>
          <a:srcRect b="14522" l="1866" r="31244" t="0"/>
          <a:stretch/>
        </p:blipFill>
        <p:spPr>
          <a:xfrm>
            <a:off x="3130075" y="754875"/>
            <a:ext cx="5784375" cy="12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2"/>
          <p:cNvSpPr txBox="1"/>
          <p:nvPr/>
        </p:nvSpPr>
        <p:spPr>
          <a:xfrm rot="452">
            <a:off x="2008742" y="891550"/>
            <a:ext cx="228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sz="1600" u="sng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32"/>
          <p:cNvSpPr txBox="1"/>
          <p:nvPr/>
        </p:nvSpPr>
        <p:spPr>
          <a:xfrm>
            <a:off x="5702200" y="673900"/>
            <a:ext cx="228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latin typeface="Roboto"/>
                <a:ea typeface="Roboto"/>
                <a:cs typeface="Roboto"/>
                <a:sym typeface="Roboto"/>
              </a:rPr>
              <a:t>Code Smell Blocker</a:t>
            </a:r>
            <a:endParaRPr sz="16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32"/>
          <p:cNvSpPr txBox="1"/>
          <p:nvPr/>
        </p:nvSpPr>
        <p:spPr>
          <a:xfrm>
            <a:off x="5507350" y="2137050"/>
            <a:ext cx="3555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SonarQube brought my attention to a test I had failed to complete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Using behaviour driven development, I wrote out the read all unit test for one of my service classes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Live Demo</a:t>
            </a:r>
            <a:endParaRPr/>
          </a:p>
        </p:txBody>
      </p:sp>
      <p:sp>
        <p:nvSpPr>
          <p:cNvPr id="288" name="Google Shape;288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I will now present a live demo of the finished application...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800" u="sng">
                <a:solidFill>
                  <a:schemeClr val="hlink"/>
                </a:solidFill>
                <a:hlinkClick r:id="rId3"/>
              </a:rPr>
              <a:t>http://localhost:8080/index.html</a:t>
            </a:r>
            <a:r>
              <a:rPr lang="en-GB" sz="2800"/>
              <a:t> 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Review/Retrospective</a:t>
            </a:r>
            <a:endParaRPr/>
          </a:p>
        </p:txBody>
      </p:sp>
      <p:sp>
        <p:nvSpPr>
          <p:cNvPr id="294" name="Google Shape;294;p34"/>
          <p:cNvSpPr txBox="1"/>
          <p:nvPr/>
        </p:nvSpPr>
        <p:spPr>
          <a:xfrm>
            <a:off x="476850" y="1682750"/>
            <a:ext cx="37959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-GB" sz="2200">
                <a:latin typeface="Roboto"/>
                <a:ea typeface="Roboto"/>
                <a:cs typeface="Roboto"/>
                <a:sym typeface="Roboto"/>
              </a:rPr>
              <a:t>Time-management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-GB" sz="2200">
                <a:latin typeface="Roboto"/>
                <a:ea typeface="Roboto"/>
                <a:cs typeface="Roboto"/>
                <a:sym typeface="Roboto"/>
              </a:rPr>
              <a:t>Prioritisation of tasks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-GB" sz="2200">
                <a:latin typeface="Roboto"/>
                <a:ea typeface="Roboto"/>
                <a:cs typeface="Roboto"/>
                <a:sym typeface="Roboto"/>
              </a:rPr>
              <a:t>Test coverage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-GB" sz="2200">
                <a:latin typeface="Roboto"/>
                <a:ea typeface="Roboto"/>
                <a:cs typeface="Roboto"/>
                <a:sym typeface="Roboto"/>
              </a:rPr>
              <a:t>Successfully applied newly learned languages and technologies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34"/>
          <p:cNvSpPr txBox="1"/>
          <p:nvPr/>
        </p:nvSpPr>
        <p:spPr>
          <a:xfrm>
            <a:off x="4819625" y="1282550"/>
            <a:ext cx="335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What I could have done to improve: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4"/>
          <p:cNvSpPr txBox="1"/>
          <p:nvPr/>
        </p:nvSpPr>
        <p:spPr>
          <a:xfrm>
            <a:off x="568000" y="1282550"/>
            <a:ext cx="335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What went well: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34"/>
          <p:cNvSpPr txBox="1"/>
          <p:nvPr/>
        </p:nvSpPr>
        <p:spPr>
          <a:xfrm>
            <a:off x="4597775" y="1682750"/>
            <a:ext cx="37959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-GB" sz="2200">
                <a:latin typeface="Roboto"/>
                <a:ea typeface="Roboto"/>
                <a:cs typeface="Roboto"/>
                <a:sym typeface="Roboto"/>
              </a:rPr>
              <a:t>Had option to delete or edit list/task item when it was printed to screen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-GB" sz="2200">
                <a:latin typeface="Roboto"/>
                <a:ea typeface="Roboto"/>
                <a:cs typeface="Roboto"/>
                <a:sym typeface="Roboto"/>
              </a:rPr>
              <a:t>Resolved date value problem (api json returns time as well as date)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Any Questions?</a:t>
            </a:r>
            <a:endParaRPr/>
          </a:p>
        </p:txBody>
      </p:sp>
      <p:sp>
        <p:nvSpPr>
          <p:cNvPr id="303" name="Google Shape;303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2456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Technologies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147375" y="952075"/>
            <a:ext cx="8520600" cy="40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GitHub - Version Control and Continuous Integration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Jira - Project Management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Spring - IDE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Maven - Build Tool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Java, HTML, CSS, Javascript - Front End Source Code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JUnit, Mockito, Selenium - Testing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MySQL - Relational Database Language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SonarQube - Static Analysis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Postman - assisted the API development 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2684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Management: Jira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4000" y="558775"/>
            <a:ext cx="2515475" cy="223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4867775" y="394450"/>
            <a:ext cx="191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I used MoSCoW methodology to prioritise my tasks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6949" y="903725"/>
            <a:ext cx="3930826" cy="20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311700" y="3112300"/>
            <a:ext cx="2185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‘As a user, I should be able to create (/read/update/delete) a to do list and items that correspond to that list, so that I can manage my tasks...’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5">
            <a:alphaModFix/>
          </a:blip>
          <a:srcRect b="24851" l="0" r="11221" t="0"/>
          <a:stretch/>
        </p:blipFill>
        <p:spPr>
          <a:xfrm>
            <a:off x="2497500" y="3112300"/>
            <a:ext cx="6408824" cy="155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/>
          <p:nvPr/>
        </p:nvSpPr>
        <p:spPr>
          <a:xfrm rot="-6888328">
            <a:off x="4838832" y="2508495"/>
            <a:ext cx="2691527" cy="132758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 rot="-9036389">
            <a:off x="5976616" y="1382376"/>
            <a:ext cx="995100" cy="13273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2621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Version Control: GitHub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311700" y="1017800"/>
            <a:ext cx="5592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Utilising the Feature-Branch Model: I integrated code continuously throughout the development process through github, branching off a dev branch into feature branches corresponding to user stories and PBIs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2136575" y="2735600"/>
            <a:ext cx="3253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Commits: to track my development progress and ensure the continuous integration of my code through the VCS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1045950" y="4053200"/>
            <a:ext cx="412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I resolved merge conflicts when they arose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 b="0" l="0" r="0" t="3260"/>
          <a:stretch/>
        </p:blipFill>
        <p:spPr>
          <a:xfrm>
            <a:off x="5904000" y="510200"/>
            <a:ext cx="3079200" cy="24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525" y="3015656"/>
            <a:ext cx="165735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 rotWithShape="1">
          <a:blip r:embed="rId5">
            <a:alphaModFix/>
          </a:blip>
          <a:srcRect b="13255" l="10757" r="36999" t="46783"/>
          <a:stretch/>
        </p:blipFill>
        <p:spPr>
          <a:xfrm>
            <a:off x="5390375" y="3727787"/>
            <a:ext cx="2694574" cy="108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229650" y="191050"/>
            <a:ext cx="4081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Relational Database - MySQL</a:t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050" y="191050"/>
            <a:ext cx="420052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 rotWithShape="1">
          <a:blip r:embed="rId4">
            <a:alphaModFix/>
          </a:blip>
          <a:srcRect b="0" l="4544" r="4389" t="4770"/>
          <a:stretch/>
        </p:blipFill>
        <p:spPr>
          <a:xfrm>
            <a:off x="4493425" y="2048349"/>
            <a:ext cx="4398032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 rotWithShape="1">
          <a:blip r:embed="rId5">
            <a:alphaModFix/>
          </a:blip>
          <a:srcRect b="0" l="0" r="12257" t="0"/>
          <a:stretch/>
        </p:blipFill>
        <p:spPr>
          <a:xfrm>
            <a:off x="229650" y="3905650"/>
            <a:ext cx="8661798" cy="82921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4081850" y="191050"/>
            <a:ext cx="68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latin typeface="Roboto"/>
                <a:ea typeface="Roboto"/>
                <a:cs typeface="Roboto"/>
                <a:sym typeface="Roboto"/>
              </a:rPr>
              <a:t>ERD:</a:t>
            </a:r>
            <a:endParaRPr b="1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4493425" y="1648150"/>
            <a:ext cx="68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latin typeface="Roboto"/>
                <a:ea typeface="Roboto"/>
                <a:cs typeface="Roboto"/>
                <a:sym typeface="Roboto"/>
              </a:rPr>
              <a:t>DML:</a:t>
            </a:r>
            <a:endParaRPr b="1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481850" y="3563075"/>
            <a:ext cx="68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latin typeface="Roboto"/>
                <a:ea typeface="Roboto"/>
                <a:cs typeface="Roboto"/>
                <a:sym typeface="Roboto"/>
              </a:rPr>
              <a:t>DDL:</a:t>
            </a:r>
            <a:endParaRPr b="1" u="sng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8300" y="1492088"/>
            <a:ext cx="3884510" cy="207098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328300" y="1091900"/>
            <a:ext cx="17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latin typeface="Roboto"/>
                <a:ea typeface="Roboto"/>
                <a:cs typeface="Roboto"/>
                <a:sym typeface="Roboto"/>
              </a:rPr>
              <a:t>H2 Console:</a:t>
            </a:r>
            <a:endParaRPr b="1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311700" y="3001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 Tool: Maven</a:t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213125" y="1280725"/>
            <a:ext cx="3369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Manages the project’s build; addresses how the software is built and the dependencies it has on other projects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Pom.xml describes the software that is being built, it’s dependencies on other modules, plugins it requires etc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348" y="624298"/>
            <a:ext cx="5206550" cy="419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3582725" y="300175"/>
            <a:ext cx="562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Example: some dependencies required for the build in pom.xml: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311700" y="2212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Structure</a:t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25" y="926025"/>
            <a:ext cx="5316250" cy="360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/>
        </p:nvSpPr>
        <p:spPr>
          <a:xfrm>
            <a:off x="2208175" y="1266150"/>
            <a:ext cx="209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3 tier 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architecture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5858850" y="583450"/>
            <a:ext cx="35070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u="sng">
                <a:latin typeface="Roboto"/>
                <a:ea typeface="Roboto"/>
                <a:cs typeface="Roboto"/>
                <a:sym typeface="Roboto"/>
              </a:rPr>
              <a:t>Controller:</a:t>
            </a:r>
            <a:r>
              <a:rPr lang="en-GB" sz="1700">
                <a:latin typeface="Roboto"/>
                <a:ea typeface="Roboto"/>
                <a:cs typeface="Roboto"/>
                <a:sym typeface="Roboto"/>
              </a:rPr>
              <a:t> http requests, has a service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u="sng">
                <a:latin typeface="Roboto"/>
                <a:ea typeface="Roboto"/>
                <a:cs typeface="Roboto"/>
                <a:sym typeface="Roboto"/>
              </a:rPr>
              <a:t>Service:</a:t>
            </a:r>
            <a:r>
              <a:rPr lang="en-GB" sz="1700">
                <a:latin typeface="Roboto"/>
                <a:ea typeface="Roboto"/>
                <a:cs typeface="Roboto"/>
                <a:sym typeface="Roboto"/>
              </a:rPr>
              <a:t> stores logic and calls on repo to extract data to and from the db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u="sng">
                <a:latin typeface="Roboto"/>
                <a:ea typeface="Roboto"/>
                <a:cs typeface="Roboto"/>
                <a:sym typeface="Roboto"/>
              </a:rPr>
              <a:t>Repo:</a:t>
            </a:r>
            <a:r>
              <a:rPr lang="en-GB" sz="1700">
                <a:latin typeface="Roboto"/>
                <a:ea typeface="Roboto"/>
                <a:cs typeface="Roboto"/>
                <a:sym typeface="Roboto"/>
              </a:rPr>
              <a:t> is a DAO, it extends the JPARepository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u="sng">
                <a:latin typeface="Roboto"/>
                <a:ea typeface="Roboto"/>
                <a:cs typeface="Roboto"/>
                <a:sym typeface="Roboto"/>
              </a:rPr>
              <a:t>DTO:</a:t>
            </a:r>
            <a:r>
              <a:rPr lang="en-GB" sz="1700">
                <a:latin typeface="Roboto"/>
                <a:ea typeface="Roboto"/>
                <a:cs typeface="Roboto"/>
                <a:sym typeface="Roboto"/>
              </a:rPr>
              <a:t> prevents certain entities from being directly exposed to users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u="sng">
                <a:latin typeface="Roboto"/>
                <a:ea typeface="Roboto"/>
                <a:cs typeface="Roboto"/>
                <a:sym typeface="Roboto"/>
              </a:rPr>
              <a:t>Domain:</a:t>
            </a:r>
            <a:r>
              <a:rPr lang="en-GB" sz="1700">
                <a:latin typeface="Roboto"/>
                <a:ea typeface="Roboto"/>
                <a:cs typeface="Roboto"/>
                <a:sym typeface="Roboto"/>
              </a:rPr>
              <a:t> POJO - controller receives ID of domain obj...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4572000" y="3842300"/>
            <a:ext cx="4568400" cy="14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u="sng">
                <a:latin typeface="Roboto"/>
                <a:ea typeface="Roboto"/>
                <a:cs typeface="Roboto"/>
                <a:sym typeface="Roboto"/>
              </a:rPr>
              <a:t>API:</a:t>
            </a:r>
            <a:r>
              <a:rPr lang="en-GB" sz="1700">
                <a:latin typeface="Roboto"/>
                <a:ea typeface="Roboto"/>
                <a:cs typeface="Roboto"/>
                <a:sym typeface="Roboto"/>
              </a:rPr>
              <a:t>  allows for the communication and access of data with external software components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Story focus...</a:t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000"/>
              <a:t>As a user I should be able to create a to do list and add items to the to do list so that I can manage my tasks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