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sldIdLst>
    <p:sldId id="256" r:id="rId2"/>
    <p:sldId id="258" r:id="rId3"/>
    <p:sldId id="259" r:id="rId4"/>
    <p:sldId id="270" r:id="rId5"/>
    <p:sldId id="271" r:id="rId6"/>
    <p:sldId id="272" r:id="rId7"/>
    <p:sldId id="441" r:id="rId8"/>
    <p:sldId id="442" r:id="rId9"/>
    <p:sldId id="302" r:id="rId10"/>
    <p:sldId id="440" r:id="rId11"/>
    <p:sldId id="303" r:id="rId12"/>
    <p:sldId id="456" r:id="rId13"/>
    <p:sldId id="457" r:id="rId14"/>
    <p:sldId id="458" r:id="rId15"/>
    <p:sldId id="460" r:id="rId16"/>
    <p:sldId id="450" r:id="rId17"/>
    <p:sldId id="274" r:id="rId18"/>
    <p:sldId id="275" r:id="rId19"/>
    <p:sldId id="304" r:id="rId20"/>
    <p:sldId id="433" r:id="rId21"/>
    <p:sldId id="436" r:id="rId22"/>
    <p:sldId id="305" r:id="rId23"/>
    <p:sldId id="277" r:id="rId24"/>
    <p:sldId id="452" r:id="rId25"/>
    <p:sldId id="278" r:id="rId26"/>
    <p:sldId id="279" r:id="rId27"/>
    <p:sldId id="454" r:id="rId28"/>
    <p:sldId id="283" r:id="rId29"/>
    <p:sldId id="284" r:id="rId30"/>
    <p:sldId id="421" r:id="rId31"/>
    <p:sldId id="423" r:id="rId32"/>
    <p:sldId id="422" r:id="rId33"/>
    <p:sldId id="428" r:id="rId34"/>
    <p:sldId id="429" r:id="rId35"/>
    <p:sldId id="432" r:id="rId36"/>
    <p:sldId id="424" r:id="rId37"/>
    <p:sldId id="426" r:id="rId38"/>
    <p:sldId id="427" r:id="rId39"/>
    <p:sldId id="285" r:id="rId40"/>
    <p:sldId id="453" r:id="rId41"/>
    <p:sldId id="280" r:id="rId42"/>
    <p:sldId id="444" r:id="rId43"/>
    <p:sldId id="281" r:id="rId44"/>
    <p:sldId id="437" r:id="rId45"/>
    <p:sldId id="438" r:id="rId46"/>
    <p:sldId id="455" r:id="rId47"/>
    <p:sldId id="430" r:id="rId48"/>
    <p:sldId id="286" r:id="rId49"/>
    <p:sldId id="439" r:id="rId50"/>
    <p:sldId id="307" r:id="rId51"/>
    <p:sldId id="467" r:id="rId52"/>
    <p:sldId id="451" r:id="rId53"/>
    <p:sldId id="296" r:id="rId54"/>
    <p:sldId id="465" r:id="rId55"/>
    <p:sldId id="464" r:id="rId56"/>
    <p:sldId id="466" r:id="rId57"/>
    <p:sldId id="446" r:id="rId58"/>
    <p:sldId id="297" r:id="rId59"/>
    <p:sldId id="461" r:id="rId60"/>
    <p:sldId id="445" r:id="rId61"/>
    <p:sldId id="306" r:id="rId62"/>
    <p:sldId id="287" r:id="rId63"/>
    <p:sldId id="288" r:id="rId64"/>
    <p:sldId id="289" r:id="rId65"/>
    <p:sldId id="417" r:id="rId66"/>
    <p:sldId id="292" r:id="rId67"/>
    <p:sldId id="420" r:id="rId68"/>
    <p:sldId id="418" r:id="rId69"/>
    <p:sldId id="308" r:id="rId70"/>
    <p:sldId id="298" r:id="rId71"/>
    <p:sldId id="299" r:id="rId72"/>
    <p:sldId id="300" r:id="rId73"/>
    <p:sldId id="416"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463" autoAdjust="0"/>
  </p:normalViewPr>
  <p:slideViewPr>
    <p:cSldViewPr snapToGrid="0">
      <p:cViewPr varScale="1">
        <p:scale>
          <a:sx n="120" d="100"/>
          <a:sy n="120" d="100"/>
        </p:scale>
        <p:origin x="114"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74B728-FF46-47D7-8F7E-FA2AED2FCC1E}" type="doc">
      <dgm:prSet loTypeId="urn:microsoft.com/office/officeart/2005/8/layout/chevron1" loCatId="process" qsTypeId="urn:microsoft.com/office/officeart/2005/8/quickstyle/simple1" qsCatId="simple" csTypeId="urn:microsoft.com/office/officeart/2005/8/colors/colorful1" csCatId="colorful" phldr="1"/>
      <dgm:spPr/>
      <dgm:t>
        <a:bodyPr/>
        <a:lstStyle/>
        <a:p>
          <a:endParaRPr lang="en-US"/>
        </a:p>
      </dgm:t>
    </dgm:pt>
    <dgm:pt modelId="{E365C908-7E3B-41A2-AE17-5EEF43FF0396}">
      <dgm:prSet phldrT="[Text]" custT="1"/>
      <dgm:spPr>
        <a:xfrm>
          <a:off x="3214" y="0"/>
          <a:ext cx="3916560" cy="1143001"/>
        </a:xfrm>
        <a:prstGeom prst="chevron">
          <a:avLst/>
        </a:prstGeom>
      </dgm:spPr>
      <dgm:t>
        <a:bodyPr/>
        <a:lstStyle/>
        <a:p>
          <a:pPr>
            <a:buNone/>
          </a:pPr>
          <a:r>
            <a:rPr kumimoji="0" lang="en-US" sz="2800" b="0" i="0" u="none" strike="noStrike" kern="1200" cap="none" spc="0" normalizeH="0" baseline="0">
              <a:ln/>
              <a:effectLst/>
              <a:uLnTx/>
              <a:uFillTx/>
              <a:latin typeface="Arial"/>
              <a:ea typeface="+mn-ea"/>
              <a:cs typeface="+mn-cs"/>
            </a:rPr>
            <a:t>Input bài toán</a:t>
          </a:r>
          <a:endParaRPr lang="en-US" sz="2800" kern="1200">
            <a:latin typeface="Arial"/>
            <a:ea typeface="+mn-ea"/>
            <a:cs typeface="+mn-cs"/>
          </a:endParaRPr>
        </a:p>
      </dgm:t>
    </dgm:pt>
    <dgm:pt modelId="{08CD1A3E-7C0B-44B3-B78C-B985A4DBE093}" type="parTrans" cxnId="{18FF5F7C-0A36-4490-9C55-7E110C9D9BEF}">
      <dgm:prSet/>
      <dgm:spPr/>
      <dgm:t>
        <a:bodyPr/>
        <a:lstStyle/>
        <a:p>
          <a:endParaRPr lang="en-US" sz="2800"/>
        </a:p>
      </dgm:t>
    </dgm:pt>
    <dgm:pt modelId="{C2AAA05E-8FF9-4C1B-AC03-D6EC11AC34D2}" type="sibTrans" cxnId="{18FF5F7C-0A36-4490-9C55-7E110C9D9BEF}">
      <dgm:prSet/>
      <dgm:spPr/>
      <dgm:t>
        <a:bodyPr/>
        <a:lstStyle/>
        <a:p>
          <a:endParaRPr lang="en-US" sz="2800"/>
        </a:p>
      </dgm:t>
    </dgm:pt>
    <dgm:pt modelId="{AE3FAAFC-ABF7-4A4A-85A8-FAF1D5F43CA8}">
      <dgm:prSet phldrT="[Text]" custT="1"/>
      <dgm:spPr>
        <a:xfrm>
          <a:off x="3528119" y="0"/>
          <a:ext cx="3916560" cy="1143001"/>
        </a:xfrm>
        <a:prstGeom prst="chevron">
          <a:avLst/>
        </a:prstGeom>
      </dgm:spPr>
      <dgm:t>
        <a:bodyPr/>
        <a:lstStyle/>
        <a:p>
          <a:pPr>
            <a:buNone/>
          </a:pPr>
          <a:r>
            <a:rPr kumimoji="0" lang="en-US" sz="2800" b="0" i="0" u="none" strike="noStrike" kern="1200" cap="none" spc="0" normalizeH="0" baseline="0">
              <a:ln/>
              <a:effectLst/>
              <a:uLnTx/>
              <a:uFillTx/>
              <a:latin typeface="Arial"/>
              <a:ea typeface="+mn-ea"/>
              <a:cs typeface="+mn-cs"/>
            </a:rPr>
            <a:t>Giải bài toán</a:t>
          </a:r>
        </a:p>
      </dgm:t>
    </dgm:pt>
    <dgm:pt modelId="{C0E41347-1061-4EAF-AF52-A195EE8CD510}" type="parTrans" cxnId="{94126777-4F2E-47EE-924D-13F14D2BCC5E}">
      <dgm:prSet/>
      <dgm:spPr/>
      <dgm:t>
        <a:bodyPr/>
        <a:lstStyle/>
        <a:p>
          <a:endParaRPr lang="en-US" sz="2800"/>
        </a:p>
      </dgm:t>
    </dgm:pt>
    <dgm:pt modelId="{DAB1354E-83EA-4884-8DDA-AED2E0CB2143}" type="sibTrans" cxnId="{94126777-4F2E-47EE-924D-13F14D2BCC5E}">
      <dgm:prSet/>
      <dgm:spPr/>
      <dgm:t>
        <a:bodyPr/>
        <a:lstStyle/>
        <a:p>
          <a:endParaRPr lang="en-US" sz="2800"/>
        </a:p>
      </dgm:t>
    </dgm:pt>
    <dgm:pt modelId="{86A34A81-A648-45F3-AEBD-7C38109335B3}">
      <dgm:prSet phldrT="[Text]" custT="1"/>
      <dgm:spPr>
        <a:xfrm>
          <a:off x="7053024" y="0"/>
          <a:ext cx="3916560" cy="1143001"/>
        </a:xfrm>
        <a:prstGeom prst="chevron">
          <a:avLst/>
        </a:prstGeom>
      </dgm:spPr>
      <dgm:t>
        <a:bodyPr/>
        <a:lstStyle/>
        <a:p>
          <a:pPr>
            <a:buNone/>
          </a:pPr>
          <a:r>
            <a:rPr kumimoji="0" lang="en-US" sz="2800" b="0" i="0" u="none" strike="noStrike" kern="1200" cap="none" spc="0" normalizeH="0" baseline="0">
              <a:ln/>
              <a:effectLst/>
              <a:uLnTx/>
              <a:uFillTx/>
              <a:latin typeface="Arial"/>
              <a:ea typeface="+mn-ea"/>
              <a:cs typeface="+mn-cs"/>
            </a:rPr>
            <a:t>Xuất lời</a:t>
          </a:r>
          <a:r>
            <a:rPr lang="en-US" sz="2800" kern="1200">
              <a:latin typeface="Arial"/>
              <a:ea typeface="+mn-ea"/>
              <a:cs typeface="+mn-cs"/>
            </a:rPr>
            <a:t> </a:t>
          </a:r>
          <a:r>
            <a:rPr kumimoji="0" lang="en-US" sz="2800" b="0" i="0" u="none" strike="noStrike" kern="1200" cap="none" spc="0" normalizeH="0" baseline="0">
              <a:ln/>
              <a:effectLst/>
              <a:uLnTx/>
              <a:uFillTx/>
              <a:latin typeface="Arial"/>
              <a:ea typeface="+mn-ea"/>
              <a:cs typeface="+mn-cs"/>
            </a:rPr>
            <a:t>giải</a:t>
          </a:r>
        </a:p>
      </dgm:t>
    </dgm:pt>
    <dgm:pt modelId="{E541898E-E04D-4524-BA8C-E89AEBBBE0B8}" type="parTrans" cxnId="{D66D8C57-5C1A-4E2A-8B91-04150F052398}">
      <dgm:prSet/>
      <dgm:spPr/>
      <dgm:t>
        <a:bodyPr/>
        <a:lstStyle/>
        <a:p>
          <a:endParaRPr lang="en-US" sz="2800"/>
        </a:p>
      </dgm:t>
    </dgm:pt>
    <dgm:pt modelId="{D2734512-FDE9-49CB-B05C-2E9DB1D0374A}" type="sibTrans" cxnId="{D66D8C57-5C1A-4E2A-8B91-04150F052398}">
      <dgm:prSet/>
      <dgm:spPr/>
      <dgm:t>
        <a:bodyPr/>
        <a:lstStyle/>
        <a:p>
          <a:endParaRPr lang="en-US" sz="2800"/>
        </a:p>
      </dgm:t>
    </dgm:pt>
    <dgm:pt modelId="{A88EFE2B-B9A5-4D58-9061-16867568F235}" type="pres">
      <dgm:prSet presAssocID="{2474B728-FF46-47D7-8F7E-FA2AED2FCC1E}" presName="Name0" presStyleCnt="0">
        <dgm:presLayoutVars>
          <dgm:dir/>
          <dgm:animLvl val="lvl"/>
          <dgm:resizeHandles val="exact"/>
        </dgm:presLayoutVars>
      </dgm:prSet>
      <dgm:spPr/>
    </dgm:pt>
    <dgm:pt modelId="{A245AC96-FC35-4558-9C2E-815C2633CFD3}" type="pres">
      <dgm:prSet presAssocID="{E365C908-7E3B-41A2-AE17-5EEF43FF0396}" presName="parTxOnly" presStyleLbl="node1" presStyleIdx="0" presStyleCnt="3" custLinFactNeighborY="833">
        <dgm:presLayoutVars>
          <dgm:chMax val="0"/>
          <dgm:chPref val="0"/>
          <dgm:bulletEnabled val="1"/>
        </dgm:presLayoutVars>
      </dgm:prSet>
      <dgm:spPr/>
    </dgm:pt>
    <dgm:pt modelId="{FE7E9188-FDD7-436B-B49C-3ECE9487A98F}" type="pres">
      <dgm:prSet presAssocID="{C2AAA05E-8FF9-4C1B-AC03-D6EC11AC34D2}" presName="parTxOnlySpace" presStyleCnt="0"/>
      <dgm:spPr/>
    </dgm:pt>
    <dgm:pt modelId="{A1448E56-7E0D-4CFC-959F-0D6FEA20ED70}" type="pres">
      <dgm:prSet presAssocID="{AE3FAAFC-ABF7-4A4A-85A8-FAF1D5F43CA8}" presName="parTxOnly" presStyleLbl="node1" presStyleIdx="1" presStyleCnt="3" custLinFactNeighborY="833">
        <dgm:presLayoutVars>
          <dgm:chMax val="0"/>
          <dgm:chPref val="0"/>
          <dgm:bulletEnabled val="1"/>
        </dgm:presLayoutVars>
      </dgm:prSet>
      <dgm:spPr/>
    </dgm:pt>
    <dgm:pt modelId="{2771A641-EA04-4436-BFC5-0690BA54AE79}" type="pres">
      <dgm:prSet presAssocID="{DAB1354E-83EA-4884-8DDA-AED2E0CB2143}" presName="parTxOnlySpace" presStyleCnt="0"/>
      <dgm:spPr/>
    </dgm:pt>
    <dgm:pt modelId="{A1F9233E-6900-4AB5-9018-C774C1F543C1}" type="pres">
      <dgm:prSet presAssocID="{86A34A81-A648-45F3-AEBD-7C38109335B3}" presName="parTxOnly" presStyleLbl="node1" presStyleIdx="2" presStyleCnt="3" custLinFactNeighborY="833">
        <dgm:presLayoutVars>
          <dgm:chMax val="0"/>
          <dgm:chPref val="0"/>
          <dgm:bulletEnabled val="1"/>
        </dgm:presLayoutVars>
      </dgm:prSet>
      <dgm:spPr/>
    </dgm:pt>
  </dgm:ptLst>
  <dgm:cxnLst>
    <dgm:cxn modelId="{63039B01-652F-4BEE-AA1D-EB712B80C9BF}" type="presOf" srcId="{E365C908-7E3B-41A2-AE17-5EEF43FF0396}" destId="{A245AC96-FC35-4558-9C2E-815C2633CFD3}" srcOrd="0" destOrd="0" presId="urn:microsoft.com/office/officeart/2005/8/layout/chevron1"/>
    <dgm:cxn modelId="{1F53B831-F8CD-4221-9FD8-DF53A491AEDB}" type="presOf" srcId="{AE3FAAFC-ABF7-4A4A-85A8-FAF1D5F43CA8}" destId="{A1448E56-7E0D-4CFC-959F-0D6FEA20ED70}" srcOrd="0" destOrd="0" presId="urn:microsoft.com/office/officeart/2005/8/layout/chevron1"/>
    <dgm:cxn modelId="{982BF031-57DF-4DDD-80EC-071D07E8F131}" type="presOf" srcId="{2474B728-FF46-47D7-8F7E-FA2AED2FCC1E}" destId="{A88EFE2B-B9A5-4D58-9061-16867568F235}" srcOrd="0" destOrd="0" presId="urn:microsoft.com/office/officeart/2005/8/layout/chevron1"/>
    <dgm:cxn modelId="{94126777-4F2E-47EE-924D-13F14D2BCC5E}" srcId="{2474B728-FF46-47D7-8F7E-FA2AED2FCC1E}" destId="{AE3FAAFC-ABF7-4A4A-85A8-FAF1D5F43CA8}" srcOrd="1" destOrd="0" parTransId="{C0E41347-1061-4EAF-AF52-A195EE8CD510}" sibTransId="{DAB1354E-83EA-4884-8DDA-AED2E0CB2143}"/>
    <dgm:cxn modelId="{D66D8C57-5C1A-4E2A-8B91-04150F052398}" srcId="{2474B728-FF46-47D7-8F7E-FA2AED2FCC1E}" destId="{86A34A81-A648-45F3-AEBD-7C38109335B3}" srcOrd="2" destOrd="0" parTransId="{E541898E-E04D-4524-BA8C-E89AEBBBE0B8}" sibTransId="{D2734512-FDE9-49CB-B05C-2E9DB1D0374A}"/>
    <dgm:cxn modelId="{18FF5F7C-0A36-4490-9C55-7E110C9D9BEF}" srcId="{2474B728-FF46-47D7-8F7E-FA2AED2FCC1E}" destId="{E365C908-7E3B-41A2-AE17-5EEF43FF0396}" srcOrd="0" destOrd="0" parTransId="{08CD1A3E-7C0B-44B3-B78C-B985A4DBE093}" sibTransId="{C2AAA05E-8FF9-4C1B-AC03-D6EC11AC34D2}"/>
    <dgm:cxn modelId="{9265FDF5-627E-48F9-8A74-ACFA57202990}" type="presOf" srcId="{86A34A81-A648-45F3-AEBD-7C38109335B3}" destId="{A1F9233E-6900-4AB5-9018-C774C1F543C1}" srcOrd="0" destOrd="0" presId="urn:microsoft.com/office/officeart/2005/8/layout/chevron1"/>
    <dgm:cxn modelId="{1E5545E7-2126-453C-B01A-FE19DF0E68A6}" type="presParOf" srcId="{A88EFE2B-B9A5-4D58-9061-16867568F235}" destId="{A245AC96-FC35-4558-9C2E-815C2633CFD3}" srcOrd="0" destOrd="0" presId="urn:microsoft.com/office/officeart/2005/8/layout/chevron1"/>
    <dgm:cxn modelId="{63ECDAFD-B229-4D8B-A3B4-0357A9322F64}" type="presParOf" srcId="{A88EFE2B-B9A5-4D58-9061-16867568F235}" destId="{FE7E9188-FDD7-436B-B49C-3ECE9487A98F}" srcOrd="1" destOrd="0" presId="urn:microsoft.com/office/officeart/2005/8/layout/chevron1"/>
    <dgm:cxn modelId="{63D2AEA6-CAC6-4BFC-BD96-85334C645798}" type="presParOf" srcId="{A88EFE2B-B9A5-4D58-9061-16867568F235}" destId="{A1448E56-7E0D-4CFC-959F-0D6FEA20ED70}" srcOrd="2" destOrd="0" presId="urn:microsoft.com/office/officeart/2005/8/layout/chevron1"/>
    <dgm:cxn modelId="{18F50A29-C2E0-40C1-81C7-BFACF6A4F0CC}" type="presParOf" srcId="{A88EFE2B-B9A5-4D58-9061-16867568F235}" destId="{2771A641-EA04-4436-BFC5-0690BA54AE79}" srcOrd="3" destOrd="0" presId="urn:microsoft.com/office/officeart/2005/8/layout/chevron1"/>
    <dgm:cxn modelId="{23702F38-7E64-4E84-AFE6-68274B6FFAD4}" type="presParOf" srcId="{A88EFE2B-B9A5-4D58-9061-16867568F235}" destId="{A1F9233E-6900-4AB5-9018-C774C1F543C1}" srcOrd="4"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3F50A8-A802-4E01-BB57-2BA45D48E377}" type="doc">
      <dgm:prSet loTypeId="urn:microsoft.com/office/officeart/2005/8/layout/process5" loCatId="process" qsTypeId="urn:microsoft.com/office/officeart/2005/8/quickstyle/simple1" qsCatId="simple" csTypeId="urn:microsoft.com/office/officeart/2005/8/colors/accent1_1" csCatId="accent1" phldr="1"/>
      <dgm:spPr/>
      <dgm:t>
        <a:bodyPr/>
        <a:lstStyle/>
        <a:p>
          <a:endParaRPr lang="en-US"/>
        </a:p>
      </dgm:t>
    </dgm:pt>
    <dgm:pt modelId="{EF44344C-5A7F-4278-B4E4-8B7A8576B957}">
      <dgm:prSet phldrT="[Text]"/>
      <dgm:spPr/>
      <dgm:t>
        <a:bodyPr/>
        <a:lstStyle/>
        <a:p>
          <a:pPr>
            <a:buClr>
              <a:srgbClr val="141727"/>
            </a:buClr>
            <a:buSzPts val="2600"/>
            <a:buFont typeface="Calibri"/>
            <a:buNone/>
          </a:pPr>
          <a:r>
            <a:rPr lang="vi-VN" b="1">
              <a:latin typeface="Calibri"/>
              <a:ea typeface="Calibri"/>
              <a:cs typeface="Calibri"/>
              <a:sym typeface="Calibri"/>
            </a:rPr>
            <a:t>Bước 1</a:t>
          </a:r>
          <a:r>
            <a:rPr lang="vi-VN">
              <a:latin typeface="Calibri"/>
              <a:ea typeface="Calibri"/>
              <a:cs typeface="Calibri"/>
              <a:sym typeface="Calibri"/>
            </a:rPr>
            <a:t>: Xác định vấn đề/bài toán</a:t>
          </a:r>
          <a:endParaRPr lang="en-US"/>
        </a:p>
      </dgm:t>
    </dgm:pt>
    <dgm:pt modelId="{C485660C-C92C-4EAD-9425-6277DAEADF55}" type="parTrans" cxnId="{6E208FBB-E3B4-46B9-9239-5059F8594340}">
      <dgm:prSet/>
      <dgm:spPr/>
      <dgm:t>
        <a:bodyPr/>
        <a:lstStyle/>
        <a:p>
          <a:endParaRPr lang="en-US"/>
        </a:p>
      </dgm:t>
    </dgm:pt>
    <dgm:pt modelId="{FD2B227B-3574-4AF6-987E-EE9564337E94}" type="sibTrans" cxnId="{6E208FBB-E3B4-46B9-9239-5059F8594340}">
      <dgm:prSet/>
      <dgm:spPr/>
      <dgm:t>
        <a:bodyPr/>
        <a:lstStyle/>
        <a:p>
          <a:endParaRPr lang="en-US"/>
        </a:p>
      </dgm:t>
    </dgm:pt>
    <dgm:pt modelId="{4788D7D3-133A-49EF-AAF3-9B1E8FB81787}">
      <dgm:prSet phldrT="[Text]"/>
      <dgm:spPr/>
      <dgm:t>
        <a:bodyPr/>
        <a:lstStyle/>
        <a:p>
          <a:pPr>
            <a:buClr>
              <a:srgbClr val="141727"/>
            </a:buClr>
            <a:buSzPts val="2600"/>
            <a:buFont typeface="Calibri"/>
            <a:buNone/>
          </a:pPr>
          <a:r>
            <a:rPr lang="vi-VN" b="1">
              <a:latin typeface="Calibri"/>
              <a:ea typeface="Calibri"/>
              <a:cs typeface="Calibri"/>
              <a:sym typeface="Calibri"/>
            </a:rPr>
            <a:t>Bước 2</a:t>
          </a:r>
          <a:r>
            <a:rPr lang="vi-VN">
              <a:latin typeface="Calibri"/>
              <a:ea typeface="Calibri"/>
              <a:cs typeface="Calibri"/>
              <a:sym typeface="Calibri"/>
            </a:rPr>
            <a:t>: Lựa chọn giải pháp</a:t>
          </a:r>
          <a:endParaRPr lang="en-US"/>
        </a:p>
      </dgm:t>
    </dgm:pt>
    <dgm:pt modelId="{6A69D7C8-BA51-4CC6-9A0C-4C8ACAF414C9}" type="parTrans" cxnId="{AF1FB70C-C62E-4998-A9C2-12984B25B8EE}">
      <dgm:prSet/>
      <dgm:spPr/>
      <dgm:t>
        <a:bodyPr/>
        <a:lstStyle/>
        <a:p>
          <a:endParaRPr lang="en-US"/>
        </a:p>
      </dgm:t>
    </dgm:pt>
    <dgm:pt modelId="{119CF741-81F4-4088-B89A-079E475DF625}" type="sibTrans" cxnId="{AF1FB70C-C62E-4998-A9C2-12984B25B8EE}">
      <dgm:prSet/>
      <dgm:spPr/>
      <dgm:t>
        <a:bodyPr/>
        <a:lstStyle/>
        <a:p>
          <a:endParaRPr lang="en-US"/>
        </a:p>
      </dgm:t>
    </dgm:pt>
    <dgm:pt modelId="{EBE11BD1-0666-496E-9CAB-E06246E41F7E}">
      <dgm:prSet phldrT="[Text]"/>
      <dgm:spPr/>
      <dgm:t>
        <a:bodyPr/>
        <a:lstStyle/>
        <a:p>
          <a:pPr>
            <a:buClr>
              <a:srgbClr val="141727"/>
            </a:buClr>
            <a:buSzPts val="2600"/>
            <a:buFont typeface="Calibri"/>
            <a:buNone/>
          </a:pPr>
          <a:r>
            <a:rPr lang="vi-VN" b="1">
              <a:latin typeface="Calibri"/>
              <a:ea typeface="Calibri"/>
              <a:cs typeface="Calibri"/>
              <a:sym typeface="Calibri"/>
            </a:rPr>
            <a:t>Bước 3</a:t>
          </a:r>
          <a:r>
            <a:rPr lang="vi-VN">
              <a:latin typeface="Calibri"/>
              <a:ea typeface="Calibri"/>
              <a:cs typeface="Calibri"/>
              <a:sym typeface="Calibri"/>
            </a:rPr>
            <a:t>: Xây dựng thuật toán</a:t>
          </a:r>
          <a:endParaRPr lang="en-US"/>
        </a:p>
      </dgm:t>
    </dgm:pt>
    <dgm:pt modelId="{EDABCE8A-45D6-4A30-901D-7BC984C1C311}" type="parTrans" cxnId="{AAFAC052-64A9-47F9-8C1C-500206F70C75}">
      <dgm:prSet/>
      <dgm:spPr/>
      <dgm:t>
        <a:bodyPr/>
        <a:lstStyle/>
        <a:p>
          <a:endParaRPr lang="en-US"/>
        </a:p>
      </dgm:t>
    </dgm:pt>
    <dgm:pt modelId="{BC6BD3B2-FADD-483A-8670-CA755D2670A5}" type="sibTrans" cxnId="{AAFAC052-64A9-47F9-8C1C-500206F70C75}">
      <dgm:prSet/>
      <dgm:spPr/>
      <dgm:t>
        <a:bodyPr/>
        <a:lstStyle/>
        <a:p>
          <a:endParaRPr lang="en-US"/>
        </a:p>
      </dgm:t>
    </dgm:pt>
    <dgm:pt modelId="{D060E4FE-62F9-409A-8455-AB5516EF5CC8}">
      <dgm:prSet phldrT="[Text]"/>
      <dgm:spPr/>
      <dgm:t>
        <a:bodyPr/>
        <a:lstStyle/>
        <a:p>
          <a:pPr>
            <a:buClr>
              <a:srgbClr val="141727"/>
            </a:buClr>
            <a:buSzPts val="2600"/>
            <a:buFont typeface="Calibri"/>
            <a:buNone/>
          </a:pPr>
          <a:r>
            <a:rPr lang="vi-VN" b="1">
              <a:latin typeface="Calibri"/>
              <a:ea typeface="Calibri"/>
              <a:cs typeface="Calibri"/>
              <a:sym typeface="Calibri"/>
            </a:rPr>
            <a:t>Bước 4</a:t>
          </a:r>
          <a:r>
            <a:rPr lang="vi-VN">
              <a:latin typeface="Calibri"/>
              <a:ea typeface="Calibri"/>
              <a:cs typeface="Calibri"/>
              <a:sym typeface="Calibri"/>
            </a:rPr>
            <a:t>: Cài đặt chương trình</a:t>
          </a:r>
          <a:endParaRPr lang="en-US"/>
        </a:p>
      </dgm:t>
    </dgm:pt>
    <dgm:pt modelId="{C16B2615-CAFA-4633-A191-28842CAFDD82}" type="parTrans" cxnId="{2F0D516F-F5F4-40DF-B496-21F6F2AC09E0}">
      <dgm:prSet/>
      <dgm:spPr/>
      <dgm:t>
        <a:bodyPr/>
        <a:lstStyle/>
        <a:p>
          <a:endParaRPr lang="en-US"/>
        </a:p>
      </dgm:t>
    </dgm:pt>
    <dgm:pt modelId="{B77D041B-8539-41D0-94CD-7A8ED6D24895}" type="sibTrans" cxnId="{2F0D516F-F5F4-40DF-B496-21F6F2AC09E0}">
      <dgm:prSet/>
      <dgm:spPr/>
      <dgm:t>
        <a:bodyPr/>
        <a:lstStyle/>
        <a:p>
          <a:endParaRPr lang="en-US"/>
        </a:p>
      </dgm:t>
    </dgm:pt>
    <dgm:pt modelId="{A425BACA-FA6E-44EA-961E-B260B2BF3344}">
      <dgm:prSet phldrT="[Text]"/>
      <dgm:spPr/>
      <dgm:t>
        <a:bodyPr/>
        <a:lstStyle/>
        <a:p>
          <a:pPr>
            <a:buClr>
              <a:srgbClr val="141727"/>
            </a:buClr>
            <a:buSzPts val="2600"/>
            <a:buFont typeface="Calibri"/>
            <a:buNone/>
          </a:pPr>
          <a:r>
            <a:rPr lang="vi-VN" b="1">
              <a:latin typeface="Calibri"/>
              <a:ea typeface="Calibri"/>
              <a:cs typeface="Calibri"/>
              <a:sym typeface="Calibri"/>
            </a:rPr>
            <a:t>Bước 5</a:t>
          </a:r>
          <a:r>
            <a:rPr lang="vi-VN">
              <a:latin typeface="Calibri"/>
              <a:ea typeface="Calibri"/>
              <a:cs typeface="Calibri"/>
              <a:sym typeface="Calibri"/>
            </a:rPr>
            <a:t>: Hiệu chỉnh chương trình</a:t>
          </a:r>
          <a:endParaRPr lang="en-US"/>
        </a:p>
      </dgm:t>
    </dgm:pt>
    <dgm:pt modelId="{4E471A0F-8C55-4AFE-A48D-D0B02F99DFD7}" type="parTrans" cxnId="{55EA96E9-2E65-488C-85E5-3479BB745634}">
      <dgm:prSet/>
      <dgm:spPr/>
      <dgm:t>
        <a:bodyPr/>
        <a:lstStyle/>
        <a:p>
          <a:endParaRPr lang="en-US"/>
        </a:p>
      </dgm:t>
    </dgm:pt>
    <dgm:pt modelId="{ADC7BEA5-1642-4117-B283-9583343BB5AA}" type="sibTrans" cxnId="{55EA96E9-2E65-488C-85E5-3479BB745634}">
      <dgm:prSet/>
      <dgm:spPr/>
      <dgm:t>
        <a:bodyPr/>
        <a:lstStyle/>
        <a:p>
          <a:endParaRPr lang="en-US"/>
        </a:p>
      </dgm:t>
    </dgm:pt>
    <dgm:pt modelId="{4F726F2A-A58A-470B-8596-FF9703A3F65D}">
      <dgm:prSet phldrT="[Text]"/>
      <dgm:spPr/>
      <dgm:t>
        <a:bodyPr/>
        <a:lstStyle/>
        <a:p>
          <a:pPr>
            <a:buClr>
              <a:srgbClr val="141727"/>
            </a:buClr>
            <a:buSzPts val="2600"/>
            <a:buFont typeface="Calibri"/>
            <a:buNone/>
          </a:pPr>
          <a:r>
            <a:rPr lang="vi-VN" b="1">
              <a:latin typeface="Calibri"/>
              <a:ea typeface="Calibri"/>
              <a:cs typeface="Calibri"/>
              <a:sym typeface="Calibri"/>
            </a:rPr>
            <a:t>Bước 6</a:t>
          </a:r>
          <a:r>
            <a:rPr lang="vi-VN">
              <a:latin typeface="Calibri"/>
              <a:ea typeface="Calibri"/>
              <a:cs typeface="Calibri"/>
              <a:sym typeface="Calibri"/>
            </a:rPr>
            <a:t>: Thực hiện chương trình</a:t>
          </a:r>
          <a:endParaRPr lang="en-US"/>
        </a:p>
      </dgm:t>
    </dgm:pt>
    <dgm:pt modelId="{B5475A10-A130-46A8-A23A-802D8E3A832A}" type="parTrans" cxnId="{4E76202B-6605-4711-B7F8-EB3437E9DD9B}">
      <dgm:prSet/>
      <dgm:spPr/>
      <dgm:t>
        <a:bodyPr/>
        <a:lstStyle/>
        <a:p>
          <a:endParaRPr lang="en-US"/>
        </a:p>
      </dgm:t>
    </dgm:pt>
    <dgm:pt modelId="{5D9F3AF7-AFC2-4914-B32E-30BB00B64259}" type="sibTrans" cxnId="{4E76202B-6605-4711-B7F8-EB3437E9DD9B}">
      <dgm:prSet/>
      <dgm:spPr/>
      <dgm:t>
        <a:bodyPr/>
        <a:lstStyle/>
        <a:p>
          <a:endParaRPr lang="en-US"/>
        </a:p>
      </dgm:t>
    </dgm:pt>
    <dgm:pt modelId="{ABD644E2-45E2-4A26-9AC5-6EBA738DA677}" type="pres">
      <dgm:prSet presAssocID="{C23F50A8-A802-4E01-BB57-2BA45D48E377}" presName="diagram" presStyleCnt="0">
        <dgm:presLayoutVars>
          <dgm:dir/>
          <dgm:resizeHandles val="exact"/>
        </dgm:presLayoutVars>
      </dgm:prSet>
      <dgm:spPr/>
    </dgm:pt>
    <dgm:pt modelId="{7EBFADC4-4C15-428D-8FAC-D6561DA00054}" type="pres">
      <dgm:prSet presAssocID="{EF44344C-5A7F-4278-B4E4-8B7A8576B957}" presName="node" presStyleLbl="node1" presStyleIdx="0" presStyleCnt="6">
        <dgm:presLayoutVars>
          <dgm:bulletEnabled val="1"/>
        </dgm:presLayoutVars>
      </dgm:prSet>
      <dgm:spPr/>
    </dgm:pt>
    <dgm:pt modelId="{C541B12D-22E4-4EC2-B16D-93A5795F9C42}" type="pres">
      <dgm:prSet presAssocID="{FD2B227B-3574-4AF6-987E-EE9564337E94}" presName="sibTrans" presStyleLbl="sibTrans2D1" presStyleIdx="0" presStyleCnt="5"/>
      <dgm:spPr/>
    </dgm:pt>
    <dgm:pt modelId="{56734E73-412B-42F1-8E33-DF82575B3712}" type="pres">
      <dgm:prSet presAssocID="{FD2B227B-3574-4AF6-987E-EE9564337E94}" presName="connectorText" presStyleLbl="sibTrans2D1" presStyleIdx="0" presStyleCnt="5"/>
      <dgm:spPr/>
    </dgm:pt>
    <dgm:pt modelId="{6A5554F4-485E-47BA-8139-AF8E9D7F914C}" type="pres">
      <dgm:prSet presAssocID="{4788D7D3-133A-49EF-AAF3-9B1E8FB81787}" presName="node" presStyleLbl="node1" presStyleIdx="1" presStyleCnt="6">
        <dgm:presLayoutVars>
          <dgm:bulletEnabled val="1"/>
        </dgm:presLayoutVars>
      </dgm:prSet>
      <dgm:spPr/>
    </dgm:pt>
    <dgm:pt modelId="{47941F79-01C3-4746-A128-AE3E951D15A5}" type="pres">
      <dgm:prSet presAssocID="{119CF741-81F4-4088-B89A-079E475DF625}" presName="sibTrans" presStyleLbl="sibTrans2D1" presStyleIdx="1" presStyleCnt="5"/>
      <dgm:spPr/>
    </dgm:pt>
    <dgm:pt modelId="{F6421505-C119-4B07-83E8-B26E6EA4141C}" type="pres">
      <dgm:prSet presAssocID="{119CF741-81F4-4088-B89A-079E475DF625}" presName="connectorText" presStyleLbl="sibTrans2D1" presStyleIdx="1" presStyleCnt="5"/>
      <dgm:spPr/>
    </dgm:pt>
    <dgm:pt modelId="{C4AE5C3A-0686-4A3B-B061-9D76F938A645}" type="pres">
      <dgm:prSet presAssocID="{EBE11BD1-0666-496E-9CAB-E06246E41F7E}" presName="node" presStyleLbl="node1" presStyleIdx="2" presStyleCnt="6">
        <dgm:presLayoutVars>
          <dgm:bulletEnabled val="1"/>
        </dgm:presLayoutVars>
      </dgm:prSet>
      <dgm:spPr/>
    </dgm:pt>
    <dgm:pt modelId="{BF0BD547-D274-4EAF-8584-DB27AB2B4895}" type="pres">
      <dgm:prSet presAssocID="{BC6BD3B2-FADD-483A-8670-CA755D2670A5}" presName="sibTrans" presStyleLbl="sibTrans2D1" presStyleIdx="2" presStyleCnt="5"/>
      <dgm:spPr/>
    </dgm:pt>
    <dgm:pt modelId="{D383633C-2979-468D-9A12-2130D2690797}" type="pres">
      <dgm:prSet presAssocID="{BC6BD3B2-FADD-483A-8670-CA755D2670A5}" presName="connectorText" presStyleLbl="sibTrans2D1" presStyleIdx="2" presStyleCnt="5"/>
      <dgm:spPr/>
    </dgm:pt>
    <dgm:pt modelId="{152F979B-3CBB-4FE9-99FC-0B01F3D26330}" type="pres">
      <dgm:prSet presAssocID="{D060E4FE-62F9-409A-8455-AB5516EF5CC8}" presName="node" presStyleLbl="node1" presStyleIdx="3" presStyleCnt="6">
        <dgm:presLayoutVars>
          <dgm:bulletEnabled val="1"/>
        </dgm:presLayoutVars>
      </dgm:prSet>
      <dgm:spPr/>
    </dgm:pt>
    <dgm:pt modelId="{0F9CEE89-E0C3-42E4-BF71-B1A4414404B6}" type="pres">
      <dgm:prSet presAssocID="{B77D041B-8539-41D0-94CD-7A8ED6D24895}" presName="sibTrans" presStyleLbl="sibTrans2D1" presStyleIdx="3" presStyleCnt="5"/>
      <dgm:spPr/>
    </dgm:pt>
    <dgm:pt modelId="{3B5C7D57-0C15-42C4-83C6-C6479B9EE338}" type="pres">
      <dgm:prSet presAssocID="{B77D041B-8539-41D0-94CD-7A8ED6D24895}" presName="connectorText" presStyleLbl="sibTrans2D1" presStyleIdx="3" presStyleCnt="5"/>
      <dgm:spPr/>
    </dgm:pt>
    <dgm:pt modelId="{21BD49C4-F0FC-45D0-B186-8751B72743F2}" type="pres">
      <dgm:prSet presAssocID="{A425BACA-FA6E-44EA-961E-B260B2BF3344}" presName="node" presStyleLbl="node1" presStyleIdx="4" presStyleCnt="6">
        <dgm:presLayoutVars>
          <dgm:bulletEnabled val="1"/>
        </dgm:presLayoutVars>
      </dgm:prSet>
      <dgm:spPr/>
    </dgm:pt>
    <dgm:pt modelId="{C3A63752-F6CA-4F6B-AB82-4EA6E51EBFD4}" type="pres">
      <dgm:prSet presAssocID="{ADC7BEA5-1642-4117-B283-9583343BB5AA}" presName="sibTrans" presStyleLbl="sibTrans2D1" presStyleIdx="4" presStyleCnt="5"/>
      <dgm:spPr/>
    </dgm:pt>
    <dgm:pt modelId="{D77A7D44-C95C-43C8-B7FF-330CBF45CACC}" type="pres">
      <dgm:prSet presAssocID="{ADC7BEA5-1642-4117-B283-9583343BB5AA}" presName="connectorText" presStyleLbl="sibTrans2D1" presStyleIdx="4" presStyleCnt="5"/>
      <dgm:spPr/>
    </dgm:pt>
    <dgm:pt modelId="{AE99099A-6DEC-4FE0-8B2C-F95D2B732711}" type="pres">
      <dgm:prSet presAssocID="{4F726F2A-A58A-470B-8596-FF9703A3F65D}" presName="node" presStyleLbl="node1" presStyleIdx="5" presStyleCnt="6">
        <dgm:presLayoutVars>
          <dgm:bulletEnabled val="1"/>
        </dgm:presLayoutVars>
      </dgm:prSet>
      <dgm:spPr/>
    </dgm:pt>
  </dgm:ptLst>
  <dgm:cxnLst>
    <dgm:cxn modelId="{AF1FB70C-C62E-4998-A9C2-12984B25B8EE}" srcId="{C23F50A8-A802-4E01-BB57-2BA45D48E377}" destId="{4788D7D3-133A-49EF-AAF3-9B1E8FB81787}" srcOrd="1" destOrd="0" parTransId="{6A69D7C8-BA51-4CC6-9A0C-4C8ACAF414C9}" sibTransId="{119CF741-81F4-4088-B89A-079E475DF625}"/>
    <dgm:cxn modelId="{C3943114-39FB-4D79-B075-CD137EEAC331}" type="presOf" srcId="{4F726F2A-A58A-470B-8596-FF9703A3F65D}" destId="{AE99099A-6DEC-4FE0-8B2C-F95D2B732711}" srcOrd="0" destOrd="0" presId="urn:microsoft.com/office/officeart/2005/8/layout/process5"/>
    <dgm:cxn modelId="{F2B2EF1C-D2DB-4FEF-AD15-9DF356F11A84}" type="presOf" srcId="{119CF741-81F4-4088-B89A-079E475DF625}" destId="{F6421505-C119-4B07-83E8-B26E6EA4141C}" srcOrd="1" destOrd="0" presId="urn:microsoft.com/office/officeart/2005/8/layout/process5"/>
    <dgm:cxn modelId="{94CD4127-2A3A-4565-8B36-C5E32992A08B}" type="presOf" srcId="{4788D7D3-133A-49EF-AAF3-9B1E8FB81787}" destId="{6A5554F4-485E-47BA-8139-AF8E9D7F914C}" srcOrd="0" destOrd="0" presId="urn:microsoft.com/office/officeart/2005/8/layout/process5"/>
    <dgm:cxn modelId="{5F6AE929-BAF9-4E00-99CF-C204F0139F74}" type="presOf" srcId="{ADC7BEA5-1642-4117-B283-9583343BB5AA}" destId="{C3A63752-F6CA-4F6B-AB82-4EA6E51EBFD4}" srcOrd="0" destOrd="0" presId="urn:microsoft.com/office/officeart/2005/8/layout/process5"/>
    <dgm:cxn modelId="{4E76202B-6605-4711-B7F8-EB3437E9DD9B}" srcId="{C23F50A8-A802-4E01-BB57-2BA45D48E377}" destId="{4F726F2A-A58A-470B-8596-FF9703A3F65D}" srcOrd="5" destOrd="0" parTransId="{B5475A10-A130-46A8-A23A-802D8E3A832A}" sibTransId="{5D9F3AF7-AFC2-4914-B32E-30BB00B64259}"/>
    <dgm:cxn modelId="{22568F3A-C221-4AD3-A669-F4E2A7C4C895}" type="presOf" srcId="{BC6BD3B2-FADD-483A-8670-CA755D2670A5}" destId="{BF0BD547-D274-4EAF-8584-DB27AB2B4895}" srcOrd="0" destOrd="0" presId="urn:microsoft.com/office/officeart/2005/8/layout/process5"/>
    <dgm:cxn modelId="{D0EA0544-9BE7-4C97-80F3-E04974A8EFFB}" type="presOf" srcId="{FD2B227B-3574-4AF6-987E-EE9564337E94}" destId="{C541B12D-22E4-4EC2-B16D-93A5795F9C42}" srcOrd="0" destOrd="0" presId="urn:microsoft.com/office/officeart/2005/8/layout/process5"/>
    <dgm:cxn modelId="{2F0D516F-F5F4-40DF-B496-21F6F2AC09E0}" srcId="{C23F50A8-A802-4E01-BB57-2BA45D48E377}" destId="{D060E4FE-62F9-409A-8455-AB5516EF5CC8}" srcOrd="3" destOrd="0" parTransId="{C16B2615-CAFA-4633-A191-28842CAFDD82}" sibTransId="{B77D041B-8539-41D0-94CD-7A8ED6D24895}"/>
    <dgm:cxn modelId="{AAFAC052-64A9-47F9-8C1C-500206F70C75}" srcId="{C23F50A8-A802-4E01-BB57-2BA45D48E377}" destId="{EBE11BD1-0666-496E-9CAB-E06246E41F7E}" srcOrd="2" destOrd="0" parTransId="{EDABCE8A-45D6-4A30-901D-7BC984C1C311}" sibTransId="{BC6BD3B2-FADD-483A-8670-CA755D2670A5}"/>
    <dgm:cxn modelId="{E1BD7B75-5D58-4454-82AF-6DEDC7AA3D8A}" type="presOf" srcId="{B77D041B-8539-41D0-94CD-7A8ED6D24895}" destId="{3B5C7D57-0C15-42C4-83C6-C6479B9EE338}" srcOrd="1" destOrd="0" presId="urn:microsoft.com/office/officeart/2005/8/layout/process5"/>
    <dgm:cxn modelId="{03050159-7997-455F-9E1D-663CF33C7B9F}" type="presOf" srcId="{C23F50A8-A802-4E01-BB57-2BA45D48E377}" destId="{ABD644E2-45E2-4A26-9AC5-6EBA738DA677}" srcOrd="0" destOrd="0" presId="urn:microsoft.com/office/officeart/2005/8/layout/process5"/>
    <dgm:cxn modelId="{C9F2BA8F-FEC5-41F3-9F2D-FC6F6E441099}" type="presOf" srcId="{ADC7BEA5-1642-4117-B283-9583343BB5AA}" destId="{D77A7D44-C95C-43C8-B7FF-330CBF45CACC}" srcOrd="1" destOrd="0" presId="urn:microsoft.com/office/officeart/2005/8/layout/process5"/>
    <dgm:cxn modelId="{D88DB593-0D22-4B90-A847-3F007787D822}" type="presOf" srcId="{A425BACA-FA6E-44EA-961E-B260B2BF3344}" destId="{21BD49C4-F0FC-45D0-B186-8751B72743F2}" srcOrd="0" destOrd="0" presId="urn:microsoft.com/office/officeart/2005/8/layout/process5"/>
    <dgm:cxn modelId="{B1AF22A8-D671-4B26-8A17-F44DC464D7C3}" type="presOf" srcId="{119CF741-81F4-4088-B89A-079E475DF625}" destId="{47941F79-01C3-4746-A128-AE3E951D15A5}" srcOrd="0" destOrd="0" presId="urn:microsoft.com/office/officeart/2005/8/layout/process5"/>
    <dgm:cxn modelId="{CB7507B0-6B99-4966-A2F6-AA4202E533BA}" type="presOf" srcId="{BC6BD3B2-FADD-483A-8670-CA755D2670A5}" destId="{D383633C-2979-468D-9A12-2130D2690797}" srcOrd="1" destOrd="0" presId="urn:microsoft.com/office/officeart/2005/8/layout/process5"/>
    <dgm:cxn modelId="{6E208FBB-E3B4-46B9-9239-5059F8594340}" srcId="{C23F50A8-A802-4E01-BB57-2BA45D48E377}" destId="{EF44344C-5A7F-4278-B4E4-8B7A8576B957}" srcOrd="0" destOrd="0" parTransId="{C485660C-C92C-4EAD-9425-6277DAEADF55}" sibTransId="{FD2B227B-3574-4AF6-987E-EE9564337E94}"/>
    <dgm:cxn modelId="{4A445DC1-F0B7-4AB9-94E3-4C375C486D89}" type="presOf" srcId="{D060E4FE-62F9-409A-8455-AB5516EF5CC8}" destId="{152F979B-3CBB-4FE9-99FC-0B01F3D26330}" srcOrd="0" destOrd="0" presId="urn:microsoft.com/office/officeart/2005/8/layout/process5"/>
    <dgm:cxn modelId="{889466DD-9428-4440-B61A-B804E3369CF1}" type="presOf" srcId="{B77D041B-8539-41D0-94CD-7A8ED6D24895}" destId="{0F9CEE89-E0C3-42E4-BF71-B1A4414404B6}" srcOrd="0" destOrd="0" presId="urn:microsoft.com/office/officeart/2005/8/layout/process5"/>
    <dgm:cxn modelId="{CB5128E5-B5DA-414D-B5F1-98EADF89330C}" type="presOf" srcId="{FD2B227B-3574-4AF6-987E-EE9564337E94}" destId="{56734E73-412B-42F1-8E33-DF82575B3712}" srcOrd="1" destOrd="0" presId="urn:microsoft.com/office/officeart/2005/8/layout/process5"/>
    <dgm:cxn modelId="{55EA96E9-2E65-488C-85E5-3479BB745634}" srcId="{C23F50A8-A802-4E01-BB57-2BA45D48E377}" destId="{A425BACA-FA6E-44EA-961E-B260B2BF3344}" srcOrd="4" destOrd="0" parTransId="{4E471A0F-8C55-4AFE-A48D-D0B02F99DFD7}" sibTransId="{ADC7BEA5-1642-4117-B283-9583343BB5AA}"/>
    <dgm:cxn modelId="{2BB488FD-FFBC-457C-AC4E-E856BA3F4DCD}" type="presOf" srcId="{EF44344C-5A7F-4278-B4E4-8B7A8576B957}" destId="{7EBFADC4-4C15-428D-8FAC-D6561DA00054}" srcOrd="0" destOrd="0" presId="urn:microsoft.com/office/officeart/2005/8/layout/process5"/>
    <dgm:cxn modelId="{20ACB9FD-DBD6-4F36-AB30-06594A343E36}" type="presOf" srcId="{EBE11BD1-0666-496E-9CAB-E06246E41F7E}" destId="{C4AE5C3A-0686-4A3B-B061-9D76F938A645}" srcOrd="0" destOrd="0" presId="urn:microsoft.com/office/officeart/2005/8/layout/process5"/>
    <dgm:cxn modelId="{0744718B-E518-48F0-A54D-A48799C466DF}" type="presParOf" srcId="{ABD644E2-45E2-4A26-9AC5-6EBA738DA677}" destId="{7EBFADC4-4C15-428D-8FAC-D6561DA00054}" srcOrd="0" destOrd="0" presId="urn:microsoft.com/office/officeart/2005/8/layout/process5"/>
    <dgm:cxn modelId="{EE8B9C3B-1551-4AD1-A0D3-A4AF513ADA27}" type="presParOf" srcId="{ABD644E2-45E2-4A26-9AC5-6EBA738DA677}" destId="{C541B12D-22E4-4EC2-B16D-93A5795F9C42}" srcOrd="1" destOrd="0" presId="urn:microsoft.com/office/officeart/2005/8/layout/process5"/>
    <dgm:cxn modelId="{B22FBE51-936B-4E20-8DFB-280F9C4D68E5}" type="presParOf" srcId="{C541B12D-22E4-4EC2-B16D-93A5795F9C42}" destId="{56734E73-412B-42F1-8E33-DF82575B3712}" srcOrd="0" destOrd="0" presId="urn:microsoft.com/office/officeart/2005/8/layout/process5"/>
    <dgm:cxn modelId="{8C4938CF-902C-4F34-9E27-1F9F3F01A092}" type="presParOf" srcId="{ABD644E2-45E2-4A26-9AC5-6EBA738DA677}" destId="{6A5554F4-485E-47BA-8139-AF8E9D7F914C}" srcOrd="2" destOrd="0" presId="urn:microsoft.com/office/officeart/2005/8/layout/process5"/>
    <dgm:cxn modelId="{4B302A3A-0B28-4C39-9CF4-6F15DB1E4F7A}" type="presParOf" srcId="{ABD644E2-45E2-4A26-9AC5-6EBA738DA677}" destId="{47941F79-01C3-4746-A128-AE3E951D15A5}" srcOrd="3" destOrd="0" presId="urn:microsoft.com/office/officeart/2005/8/layout/process5"/>
    <dgm:cxn modelId="{49A31503-416D-40EB-99A1-9178C78CE474}" type="presParOf" srcId="{47941F79-01C3-4746-A128-AE3E951D15A5}" destId="{F6421505-C119-4B07-83E8-B26E6EA4141C}" srcOrd="0" destOrd="0" presId="urn:microsoft.com/office/officeart/2005/8/layout/process5"/>
    <dgm:cxn modelId="{E4E2EAC4-5FE4-4D26-86D2-AE56F2D8A726}" type="presParOf" srcId="{ABD644E2-45E2-4A26-9AC5-6EBA738DA677}" destId="{C4AE5C3A-0686-4A3B-B061-9D76F938A645}" srcOrd="4" destOrd="0" presId="urn:microsoft.com/office/officeart/2005/8/layout/process5"/>
    <dgm:cxn modelId="{46D01BC0-4EF3-4D98-966C-39747623F83C}" type="presParOf" srcId="{ABD644E2-45E2-4A26-9AC5-6EBA738DA677}" destId="{BF0BD547-D274-4EAF-8584-DB27AB2B4895}" srcOrd="5" destOrd="0" presId="urn:microsoft.com/office/officeart/2005/8/layout/process5"/>
    <dgm:cxn modelId="{D0FF2CE5-8CAB-4FD4-A0E5-45DECEB6FB27}" type="presParOf" srcId="{BF0BD547-D274-4EAF-8584-DB27AB2B4895}" destId="{D383633C-2979-468D-9A12-2130D2690797}" srcOrd="0" destOrd="0" presId="urn:microsoft.com/office/officeart/2005/8/layout/process5"/>
    <dgm:cxn modelId="{661F183A-B697-497F-BD25-8D3C04D563C8}" type="presParOf" srcId="{ABD644E2-45E2-4A26-9AC5-6EBA738DA677}" destId="{152F979B-3CBB-4FE9-99FC-0B01F3D26330}" srcOrd="6" destOrd="0" presId="urn:microsoft.com/office/officeart/2005/8/layout/process5"/>
    <dgm:cxn modelId="{40B6B79F-7FCF-4C93-8F6F-645AD53ACFB1}" type="presParOf" srcId="{ABD644E2-45E2-4A26-9AC5-6EBA738DA677}" destId="{0F9CEE89-E0C3-42E4-BF71-B1A4414404B6}" srcOrd="7" destOrd="0" presId="urn:microsoft.com/office/officeart/2005/8/layout/process5"/>
    <dgm:cxn modelId="{8C61DABC-B505-41A4-B465-DB931C81BA3D}" type="presParOf" srcId="{0F9CEE89-E0C3-42E4-BF71-B1A4414404B6}" destId="{3B5C7D57-0C15-42C4-83C6-C6479B9EE338}" srcOrd="0" destOrd="0" presId="urn:microsoft.com/office/officeart/2005/8/layout/process5"/>
    <dgm:cxn modelId="{F5BE4C0C-0129-4602-9323-FF37B88DEA20}" type="presParOf" srcId="{ABD644E2-45E2-4A26-9AC5-6EBA738DA677}" destId="{21BD49C4-F0FC-45D0-B186-8751B72743F2}" srcOrd="8" destOrd="0" presId="urn:microsoft.com/office/officeart/2005/8/layout/process5"/>
    <dgm:cxn modelId="{88316F87-F14F-4A51-B115-3311F39D6489}" type="presParOf" srcId="{ABD644E2-45E2-4A26-9AC5-6EBA738DA677}" destId="{C3A63752-F6CA-4F6B-AB82-4EA6E51EBFD4}" srcOrd="9" destOrd="0" presId="urn:microsoft.com/office/officeart/2005/8/layout/process5"/>
    <dgm:cxn modelId="{CC6B23CB-7077-46CD-99F7-E9A90783A51B}" type="presParOf" srcId="{C3A63752-F6CA-4F6B-AB82-4EA6E51EBFD4}" destId="{D77A7D44-C95C-43C8-B7FF-330CBF45CACC}" srcOrd="0" destOrd="0" presId="urn:microsoft.com/office/officeart/2005/8/layout/process5"/>
    <dgm:cxn modelId="{4502816A-88C6-479A-9E91-39D0A09A6B8F}" type="presParOf" srcId="{ABD644E2-45E2-4A26-9AC5-6EBA738DA677}" destId="{AE99099A-6DEC-4FE0-8B2C-F95D2B732711}" srcOrd="1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6E1ED4-50B3-42DE-A5F2-BFF21ABF1DE7}" type="doc">
      <dgm:prSet loTypeId="urn:microsoft.com/office/officeart/2005/8/layout/radial5" loCatId="cycle" qsTypeId="urn:microsoft.com/office/officeart/2005/8/quickstyle/3d2" qsCatId="3D" csTypeId="urn:microsoft.com/office/officeart/2005/8/colors/accent1_4" csCatId="accent1" phldr="1"/>
      <dgm:spPr/>
      <dgm:t>
        <a:bodyPr/>
        <a:lstStyle/>
        <a:p>
          <a:endParaRPr lang="en-US"/>
        </a:p>
      </dgm:t>
    </dgm:pt>
    <dgm:pt modelId="{01C1C6CC-2215-484C-9C33-F17C65372A4D}">
      <dgm:prSet phldrT="[Text]" custT="1"/>
      <dgm:spPr>
        <a:solidFill>
          <a:schemeClr val="accent1">
            <a:lumMod val="60000"/>
            <a:lumOff val="40000"/>
          </a:schemeClr>
        </a:solidFill>
      </dgm:spPr>
      <dgm:t>
        <a:bodyPr/>
        <a:lstStyle/>
        <a:p>
          <a:r>
            <a:rPr lang="en-US" sz="2800">
              <a:latin typeface="Consolas" panose="020B0609020204030204" pitchFamily="49" charset="0"/>
              <a:cs typeface="Times New Roman" panose="02020603050405020304" pitchFamily="18" charset="0"/>
            </a:rPr>
            <a:t>Thuật toán</a:t>
          </a:r>
        </a:p>
      </dgm:t>
    </dgm:pt>
    <dgm:pt modelId="{CB0BD1CB-76E9-4CD6-B275-0F6B8E13946C}" type="parTrans" cxnId="{392F99B6-9F31-41C2-A476-C9FE78A95693}">
      <dgm:prSet/>
      <dgm:spPr/>
      <dgm:t>
        <a:bodyPr/>
        <a:lstStyle/>
        <a:p>
          <a:endParaRPr lang="en-US" sz="2800">
            <a:solidFill>
              <a:schemeClr val="bg1"/>
            </a:solidFill>
            <a:latin typeface="Consolas" panose="020B0609020204030204" pitchFamily="49" charset="0"/>
            <a:cs typeface="Times New Roman" panose="02020603050405020304" pitchFamily="18" charset="0"/>
          </a:endParaRPr>
        </a:p>
      </dgm:t>
    </dgm:pt>
    <dgm:pt modelId="{21A76199-0DC0-45BE-831A-1C4E68D03946}" type="sibTrans" cxnId="{392F99B6-9F31-41C2-A476-C9FE78A95693}">
      <dgm:prSet/>
      <dgm:spPr/>
      <dgm:t>
        <a:bodyPr/>
        <a:lstStyle/>
        <a:p>
          <a:endParaRPr lang="en-US" sz="2800">
            <a:solidFill>
              <a:schemeClr val="bg1"/>
            </a:solidFill>
            <a:latin typeface="Consolas" panose="020B0609020204030204" pitchFamily="49" charset="0"/>
            <a:cs typeface="Times New Roman" panose="02020603050405020304" pitchFamily="18" charset="0"/>
          </a:endParaRPr>
        </a:p>
      </dgm:t>
    </dgm:pt>
    <dgm:pt modelId="{F2800D3E-4396-43EA-8551-97D7EB047E28}">
      <dgm:prSet phldrT="[Text]" custT="1"/>
      <dgm:spPr>
        <a:solidFill>
          <a:schemeClr val="accent1">
            <a:lumMod val="40000"/>
            <a:lumOff val="60000"/>
          </a:schemeClr>
        </a:solidFill>
      </dgm:spPr>
      <dgm:t>
        <a:bodyPr/>
        <a:lstStyle/>
        <a:p>
          <a:r>
            <a:rPr lang="en-US" sz="2800">
              <a:latin typeface="Consolas" panose="020B0609020204030204" pitchFamily="49" charset="0"/>
              <a:cs typeface="Times New Roman" panose="02020603050405020304" pitchFamily="18" charset="0"/>
            </a:rPr>
            <a:t>Chính xác</a:t>
          </a:r>
        </a:p>
      </dgm:t>
    </dgm:pt>
    <dgm:pt modelId="{7B2CAE9B-E7A8-4E41-9B3F-1D9AE914B48C}" type="parTrans" cxnId="{CB558B6B-942D-43BD-8EA0-627D1ACCB462}">
      <dgm:prSet custT="1"/>
      <dgm:spPr/>
      <dgm:t>
        <a:bodyPr/>
        <a:lstStyle/>
        <a:p>
          <a:endParaRPr lang="en-US" sz="2800">
            <a:solidFill>
              <a:schemeClr val="bg1"/>
            </a:solidFill>
            <a:latin typeface="Consolas" panose="020B0609020204030204" pitchFamily="49" charset="0"/>
            <a:cs typeface="Times New Roman" panose="02020603050405020304" pitchFamily="18" charset="0"/>
          </a:endParaRPr>
        </a:p>
      </dgm:t>
    </dgm:pt>
    <dgm:pt modelId="{2C00D283-E3EA-4A22-89FF-AD7309E8D1E2}" type="sibTrans" cxnId="{CB558B6B-942D-43BD-8EA0-627D1ACCB462}">
      <dgm:prSet/>
      <dgm:spPr/>
      <dgm:t>
        <a:bodyPr/>
        <a:lstStyle/>
        <a:p>
          <a:endParaRPr lang="en-US" sz="2800">
            <a:solidFill>
              <a:schemeClr val="bg1"/>
            </a:solidFill>
            <a:latin typeface="Consolas" panose="020B0609020204030204" pitchFamily="49" charset="0"/>
            <a:cs typeface="Times New Roman" panose="02020603050405020304" pitchFamily="18" charset="0"/>
          </a:endParaRPr>
        </a:p>
      </dgm:t>
    </dgm:pt>
    <dgm:pt modelId="{4A6CF7F4-726B-4BA2-AA42-FA990B4BD516}">
      <dgm:prSet phldrT="[Text]" custT="1"/>
      <dgm:spPr>
        <a:solidFill>
          <a:schemeClr val="accent1">
            <a:lumMod val="40000"/>
            <a:lumOff val="60000"/>
          </a:schemeClr>
        </a:solidFill>
      </dgm:spPr>
      <dgm:t>
        <a:bodyPr/>
        <a:lstStyle/>
        <a:p>
          <a:r>
            <a:rPr lang="en-US" sz="2800">
              <a:latin typeface="Consolas" panose="020B0609020204030204" pitchFamily="49" charset="0"/>
              <a:cs typeface="Times New Roman" panose="02020603050405020304" pitchFamily="18" charset="0"/>
            </a:rPr>
            <a:t>Rõ ràng</a:t>
          </a:r>
        </a:p>
      </dgm:t>
    </dgm:pt>
    <dgm:pt modelId="{DCA792F3-4378-4061-860E-6AB47843DC2A}" type="parTrans" cxnId="{0DA39F3F-14CE-4739-B2F7-E710E36049BB}">
      <dgm:prSet custT="1"/>
      <dgm:spPr/>
      <dgm:t>
        <a:bodyPr/>
        <a:lstStyle/>
        <a:p>
          <a:endParaRPr lang="en-US" sz="2800">
            <a:solidFill>
              <a:schemeClr val="bg1"/>
            </a:solidFill>
            <a:latin typeface="Consolas" panose="020B0609020204030204" pitchFamily="49" charset="0"/>
            <a:cs typeface="Times New Roman" panose="02020603050405020304" pitchFamily="18" charset="0"/>
          </a:endParaRPr>
        </a:p>
      </dgm:t>
    </dgm:pt>
    <dgm:pt modelId="{21ABA216-2B62-48EB-BC7C-80E453B5B734}" type="sibTrans" cxnId="{0DA39F3F-14CE-4739-B2F7-E710E36049BB}">
      <dgm:prSet/>
      <dgm:spPr/>
      <dgm:t>
        <a:bodyPr/>
        <a:lstStyle/>
        <a:p>
          <a:endParaRPr lang="en-US" sz="2800">
            <a:solidFill>
              <a:schemeClr val="bg1"/>
            </a:solidFill>
            <a:latin typeface="Consolas" panose="020B0609020204030204" pitchFamily="49" charset="0"/>
            <a:cs typeface="Times New Roman" panose="02020603050405020304" pitchFamily="18" charset="0"/>
          </a:endParaRPr>
        </a:p>
      </dgm:t>
    </dgm:pt>
    <dgm:pt modelId="{E809E2F4-FEFD-4434-80B3-9D4AA57921E9}">
      <dgm:prSet phldrT="[Text]" custT="1"/>
      <dgm:spPr/>
      <dgm:t>
        <a:bodyPr/>
        <a:lstStyle/>
        <a:p>
          <a:r>
            <a:rPr lang="en-US" sz="2800">
              <a:latin typeface="Consolas" panose="020B0609020204030204" pitchFamily="49" charset="0"/>
              <a:cs typeface="Times New Roman" panose="02020603050405020304" pitchFamily="18" charset="0"/>
            </a:rPr>
            <a:t>Tổng quát</a:t>
          </a:r>
        </a:p>
      </dgm:t>
    </dgm:pt>
    <dgm:pt modelId="{7F953EE3-AAB8-422C-ABFD-34EB7F0D4E68}" type="parTrans" cxnId="{C450F68E-FBE9-40DE-A3D3-48EE987BDAAE}">
      <dgm:prSet custT="1"/>
      <dgm:spPr/>
      <dgm:t>
        <a:bodyPr/>
        <a:lstStyle/>
        <a:p>
          <a:endParaRPr lang="en-US" sz="2800">
            <a:solidFill>
              <a:schemeClr val="bg1"/>
            </a:solidFill>
            <a:latin typeface="Consolas" panose="020B0609020204030204" pitchFamily="49" charset="0"/>
            <a:cs typeface="Times New Roman" panose="02020603050405020304" pitchFamily="18" charset="0"/>
          </a:endParaRPr>
        </a:p>
      </dgm:t>
    </dgm:pt>
    <dgm:pt modelId="{407CA85B-522B-475C-8B90-B25AF36DA729}" type="sibTrans" cxnId="{C450F68E-FBE9-40DE-A3D3-48EE987BDAAE}">
      <dgm:prSet/>
      <dgm:spPr/>
      <dgm:t>
        <a:bodyPr/>
        <a:lstStyle/>
        <a:p>
          <a:endParaRPr lang="en-US" sz="2800">
            <a:solidFill>
              <a:schemeClr val="bg1"/>
            </a:solidFill>
            <a:latin typeface="Consolas" panose="020B0609020204030204" pitchFamily="49" charset="0"/>
            <a:cs typeface="Times New Roman" panose="02020603050405020304" pitchFamily="18" charset="0"/>
          </a:endParaRPr>
        </a:p>
      </dgm:t>
    </dgm:pt>
    <dgm:pt modelId="{21A26578-234B-4D10-B181-DFEACA966F10}">
      <dgm:prSet phldrT="[Text]" custT="1"/>
      <dgm:spPr/>
      <dgm:t>
        <a:bodyPr/>
        <a:lstStyle/>
        <a:p>
          <a:r>
            <a:rPr lang="en-US" sz="2800">
              <a:latin typeface="Consolas" panose="020B0609020204030204" pitchFamily="49" charset="0"/>
              <a:cs typeface="Times New Roman" panose="02020603050405020304" pitchFamily="18" charset="0"/>
            </a:rPr>
            <a:t>Hữu hạn</a:t>
          </a:r>
        </a:p>
      </dgm:t>
    </dgm:pt>
    <dgm:pt modelId="{C78710A1-CC91-48CE-8066-E6816ADE367D}" type="parTrans" cxnId="{37B95229-1F81-4B53-8C12-2782CF77DA3F}">
      <dgm:prSet custT="1"/>
      <dgm:spPr/>
      <dgm:t>
        <a:bodyPr/>
        <a:lstStyle/>
        <a:p>
          <a:endParaRPr lang="en-US" sz="2800">
            <a:solidFill>
              <a:schemeClr val="bg1"/>
            </a:solidFill>
            <a:latin typeface="Consolas" panose="020B0609020204030204" pitchFamily="49" charset="0"/>
            <a:cs typeface="Times New Roman" panose="02020603050405020304" pitchFamily="18" charset="0"/>
          </a:endParaRPr>
        </a:p>
      </dgm:t>
    </dgm:pt>
    <dgm:pt modelId="{3494C292-9D9C-4DE3-AF17-C9652FE5FDEE}" type="sibTrans" cxnId="{37B95229-1F81-4B53-8C12-2782CF77DA3F}">
      <dgm:prSet/>
      <dgm:spPr/>
      <dgm:t>
        <a:bodyPr/>
        <a:lstStyle/>
        <a:p>
          <a:endParaRPr lang="en-US" sz="2800">
            <a:solidFill>
              <a:schemeClr val="bg1"/>
            </a:solidFill>
            <a:latin typeface="Consolas" panose="020B0609020204030204" pitchFamily="49" charset="0"/>
            <a:cs typeface="Times New Roman" panose="02020603050405020304" pitchFamily="18" charset="0"/>
          </a:endParaRPr>
        </a:p>
      </dgm:t>
    </dgm:pt>
    <dgm:pt modelId="{365A43B9-A193-4D30-A9D2-1C223B076D29}">
      <dgm:prSet phldrT="[Text]" custT="1"/>
      <dgm:spPr>
        <a:solidFill>
          <a:schemeClr val="accent1">
            <a:lumMod val="60000"/>
            <a:lumOff val="40000"/>
          </a:schemeClr>
        </a:solidFill>
      </dgm:spPr>
      <dgm:t>
        <a:bodyPr/>
        <a:lstStyle/>
        <a:p>
          <a:r>
            <a:rPr lang="en-US" sz="2800">
              <a:latin typeface="Consolas" panose="020B0609020204030204" pitchFamily="49" charset="0"/>
              <a:cs typeface="Times New Roman" panose="02020603050405020304" pitchFamily="18" charset="0"/>
            </a:rPr>
            <a:t>Khách quan</a:t>
          </a:r>
        </a:p>
      </dgm:t>
    </dgm:pt>
    <dgm:pt modelId="{84CE7A91-5085-4F5A-B94C-5F4708E542AC}" type="parTrans" cxnId="{5328F99F-2078-4185-A430-AF51C6AF707F}">
      <dgm:prSet custT="1"/>
      <dgm:spPr/>
      <dgm:t>
        <a:bodyPr/>
        <a:lstStyle/>
        <a:p>
          <a:endParaRPr lang="en-US" sz="2800">
            <a:solidFill>
              <a:schemeClr val="bg1"/>
            </a:solidFill>
            <a:latin typeface="Consolas" panose="020B0609020204030204" pitchFamily="49" charset="0"/>
            <a:cs typeface="Times New Roman" panose="02020603050405020304" pitchFamily="18" charset="0"/>
          </a:endParaRPr>
        </a:p>
      </dgm:t>
    </dgm:pt>
    <dgm:pt modelId="{312CD04E-3E15-4E7A-A953-0D4C4E42B0FA}" type="sibTrans" cxnId="{5328F99F-2078-4185-A430-AF51C6AF707F}">
      <dgm:prSet/>
      <dgm:spPr/>
      <dgm:t>
        <a:bodyPr/>
        <a:lstStyle/>
        <a:p>
          <a:endParaRPr lang="en-US" sz="2800">
            <a:solidFill>
              <a:schemeClr val="bg1"/>
            </a:solidFill>
            <a:latin typeface="Consolas" panose="020B0609020204030204" pitchFamily="49" charset="0"/>
            <a:cs typeface="Times New Roman" panose="02020603050405020304" pitchFamily="18" charset="0"/>
          </a:endParaRPr>
        </a:p>
      </dgm:t>
    </dgm:pt>
    <dgm:pt modelId="{367263D7-3B66-492F-A307-A1A830D3DDE3}" type="pres">
      <dgm:prSet presAssocID="{7D6E1ED4-50B3-42DE-A5F2-BFF21ABF1DE7}" presName="Name0" presStyleCnt="0">
        <dgm:presLayoutVars>
          <dgm:chMax val="1"/>
          <dgm:dir/>
          <dgm:animLvl val="ctr"/>
          <dgm:resizeHandles val="exact"/>
        </dgm:presLayoutVars>
      </dgm:prSet>
      <dgm:spPr/>
    </dgm:pt>
    <dgm:pt modelId="{F942191A-AAA2-4E18-8BDA-010151D2766A}" type="pres">
      <dgm:prSet presAssocID="{01C1C6CC-2215-484C-9C33-F17C65372A4D}" presName="centerShape" presStyleLbl="node0" presStyleIdx="0" presStyleCnt="1"/>
      <dgm:spPr/>
    </dgm:pt>
    <dgm:pt modelId="{C2FE254E-3B9C-448D-9B4B-5C6C35D7D397}" type="pres">
      <dgm:prSet presAssocID="{7B2CAE9B-E7A8-4E41-9B3F-1D9AE914B48C}" presName="parTrans" presStyleLbl="sibTrans2D1" presStyleIdx="0" presStyleCnt="5"/>
      <dgm:spPr/>
    </dgm:pt>
    <dgm:pt modelId="{D3AA7A4F-A115-4C83-A690-AA4585B2DD9B}" type="pres">
      <dgm:prSet presAssocID="{7B2CAE9B-E7A8-4E41-9B3F-1D9AE914B48C}" presName="connectorText" presStyleLbl="sibTrans2D1" presStyleIdx="0" presStyleCnt="5"/>
      <dgm:spPr/>
    </dgm:pt>
    <dgm:pt modelId="{6EC55F96-4985-47AC-B683-DDA8024242D9}" type="pres">
      <dgm:prSet presAssocID="{F2800D3E-4396-43EA-8551-97D7EB047E28}" presName="node" presStyleLbl="node1" presStyleIdx="0" presStyleCnt="5">
        <dgm:presLayoutVars>
          <dgm:bulletEnabled val="1"/>
        </dgm:presLayoutVars>
      </dgm:prSet>
      <dgm:spPr/>
    </dgm:pt>
    <dgm:pt modelId="{30DC5865-79A6-47DD-B320-7490E620E6A9}" type="pres">
      <dgm:prSet presAssocID="{DCA792F3-4378-4061-860E-6AB47843DC2A}" presName="parTrans" presStyleLbl="sibTrans2D1" presStyleIdx="1" presStyleCnt="5"/>
      <dgm:spPr/>
    </dgm:pt>
    <dgm:pt modelId="{99F5F2F2-2599-4623-BA84-774398303963}" type="pres">
      <dgm:prSet presAssocID="{DCA792F3-4378-4061-860E-6AB47843DC2A}" presName="connectorText" presStyleLbl="sibTrans2D1" presStyleIdx="1" presStyleCnt="5"/>
      <dgm:spPr/>
    </dgm:pt>
    <dgm:pt modelId="{CC2D35C8-650B-4B13-B68D-2F50229791F6}" type="pres">
      <dgm:prSet presAssocID="{4A6CF7F4-726B-4BA2-AA42-FA990B4BD516}" presName="node" presStyleLbl="node1" presStyleIdx="1" presStyleCnt="5">
        <dgm:presLayoutVars>
          <dgm:bulletEnabled val="1"/>
        </dgm:presLayoutVars>
      </dgm:prSet>
      <dgm:spPr/>
    </dgm:pt>
    <dgm:pt modelId="{7EFFDDCD-4A11-43D9-845F-0CD3CC3EB0D6}" type="pres">
      <dgm:prSet presAssocID="{7F953EE3-AAB8-422C-ABFD-34EB7F0D4E68}" presName="parTrans" presStyleLbl="sibTrans2D1" presStyleIdx="2" presStyleCnt="5"/>
      <dgm:spPr/>
    </dgm:pt>
    <dgm:pt modelId="{4DD722B2-9512-4A7D-9C8E-6235692BC419}" type="pres">
      <dgm:prSet presAssocID="{7F953EE3-AAB8-422C-ABFD-34EB7F0D4E68}" presName="connectorText" presStyleLbl="sibTrans2D1" presStyleIdx="2" presStyleCnt="5"/>
      <dgm:spPr/>
    </dgm:pt>
    <dgm:pt modelId="{BCDCD6C8-85D2-4B11-B523-419F3360E23A}" type="pres">
      <dgm:prSet presAssocID="{E809E2F4-FEFD-4434-80B3-9D4AA57921E9}" presName="node" presStyleLbl="node1" presStyleIdx="2" presStyleCnt="5">
        <dgm:presLayoutVars>
          <dgm:bulletEnabled val="1"/>
        </dgm:presLayoutVars>
      </dgm:prSet>
      <dgm:spPr/>
    </dgm:pt>
    <dgm:pt modelId="{6D0503FB-C8A5-4BE4-8005-332ED8B9866E}" type="pres">
      <dgm:prSet presAssocID="{C78710A1-CC91-48CE-8066-E6816ADE367D}" presName="parTrans" presStyleLbl="sibTrans2D1" presStyleIdx="3" presStyleCnt="5"/>
      <dgm:spPr/>
    </dgm:pt>
    <dgm:pt modelId="{E7D95EDA-F8E4-4F03-9424-9A20B5DCC2B4}" type="pres">
      <dgm:prSet presAssocID="{C78710A1-CC91-48CE-8066-E6816ADE367D}" presName="connectorText" presStyleLbl="sibTrans2D1" presStyleIdx="3" presStyleCnt="5"/>
      <dgm:spPr/>
    </dgm:pt>
    <dgm:pt modelId="{EEA463B5-4356-490A-A451-C48257BDBE09}" type="pres">
      <dgm:prSet presAssocID="{21A26578-234B-4D10-B181-DFEACA966F10}" presName="node" presStyleLbl="node1" presStyleIdx="3" presStyleCnt="5">
        <dgm:presLayoutVars>
          <dgm:bulletEnabled val="1"/>
        </dgm:presLayoutVars>
      </dgm:prSet>
      <dgm:spPr/>
    </dgm:pt>
    <dgm:pt modelId="{3BCE62C3-FF0C-4D50-AEDF-4535519DC628}" type="pres">
      <dgm:prSet presAssocID="{84CE7A91-5085-4F5A-B94C-5F4708E542AC}" presName="parTrans" presStyleLbl="sibTrans2D1" presStyleIdx="4" presStyleCnt="5"/>
      <dgm:spPr/>
    </dgm:pt>
    <dgm:pt modelId="{041EABCB-3F5F-41AC-BDBD-A39C9382EC4A}" type="pres">
      <dgm:prSet presAssocID="{84CE7A91-5085-4F5A-B94C-5F4708E542AC}" presName="connectorText" presStyleLbl="sibTrans2D1" presStyleIdx="4" presStyleCnt="5"/>
      <dgm:spPr/>
    </dgm:pt>
    <dgm:pt modelId="{CBAF2EE9-B065-4109-B389-BD8D5D38D739}" type="pres">
      <dgm:prSet presAssocID="{365A43B9-A193-4D30-A9D2-1C223B076D29}" presName="node" presStyleLbl="node1" presStyleIdx="4" presStyleCnt="5">
        <dgm:presLayoutVars>
          <dgm:bulletEnabled val="1"/>
        </dgm:presLayoutVars>
      </dgm:prSet>
      <dgm:spPr/>
    </dgm:pt>
  </dgm:ptLst>
  <dgm:cxnLst>
    <dgm:cxn modelId="{35BAC900-4056-4353-9F4F-4B84894BD066}" type="presOf" srcId="{84CE7A91-5085-4F5A-B94C-5F4708E542AC}" destId="{041EABCB-3F5F-41AC-BDBD-A39C9382EC4A}" srcOrd="1" destOrd="0" presId="urn:microsoft.com/office/officeart/2005/8/layout/radial5"/>
    <dgm:cxn modelId="{4422D902-84F4-4436-986C-FBB00566C6C1}" type="presOf" srcId="{365A43B9-A193-4D30-A9D2-1C223B076D29}" destId="{CBAF2EE9-B065-4109-B389-BD8D5D38D739}" srcOrd="0" destOrd="0" presId="urn:microsoft.com/office/officeart/2005/8/layout/radial5"/>
    <dgm:cxn modelId="{7EB0A410-A37F-4FFC-AC0D-4A12894AF3B4}" type="presOf" srcId="{7F953EE3-AAB8-422C-ABFD-34EB7F0D4E68}" destId="{7EFFDDCD-4A11-43D9-845F-0CD3CC3EB0D6}" srcOrd="0" destOrd="0" presId="urn:microsoft.com/office/officeart/2005/8/layout/radial5"/>
    <dgm:cxn modelId="{F6F8D312-4198-4F74-BCD5-E7FB20EEF67F}" type="presOf" srcId="{C78710A1-CC91-48CE-8066-E6816ADE367D}" destId="{6D0503FB-C8A5-4BE4-8005-332ED8B9866E}" srcOrd="0" destOrd="0" presId="urn:microsoft.com/office/officeart/2005/8/layout/radial5"/>
    <dgm:cxn modelId="{8153611F-08C1-404E-8D81-0FF28F8271C5}" type="presOf" srcId="{4A6CF7F4-726B-4BA2-AA42-FA990B4BD516}" destId="{CC2D35C8-650B-4B13-B68D-2F50229791F6}" srcOrd="0" destOrd="0" presId="urn:microsoft.com/office/officeart/2005/8/layout/radial5"/>
    <dgm:cxn modelId="{37B95229-1F81-4B53-8C12-2782CF77DA3F}" srcId="{01C1C6CC-2215-484C-9C33-F17C65372A4D}" destId="{21A26578-234B-4D10-B181-DFEACA966F10}" srcOrd="3" destOrd="0" parTransId="{C78710A1-CC91-48CE-8066-E6816ADE367D}" sibTransId="{3494C292-9D9C-4DE3-AF17-C9652FE5FDEE}"/>
    <dgm:cxn modelId="{0DA39F3F-14CE-4739-B2F7-E710E36049BB}" srcId="{01C1C6CC-2215-484C-9C33-F17C65372A4D}" destId="{4A6CF7F4-726B-4BA2-AA42-FA990B4BD516}" srcOrd="1" destOrd="0" parTransId="{DCA792F3-4378-4061-860E-6AB47843DC2A}" sibTransId="{21ABA216-2B62-48EB-BC7C-80E453B5B734}"/>
    <dgm:cxn modelId="{171AB163-CB35-4C27-B1E8-A30BC8E95B1E}" type="presOf" srcId="{84CE7A91-5085-4F5A-B94C-5F4708E542AC}" destId="{3BCE62C3-FF0C-4D50-AEDF-4535519DC628}" srcOrd="0" destOrd="0" presId="urn:microsoft.com/office/officeart/2005/8/layout/radial5"/>
    <dgm:cxn modelId="{CB558B6B-942D-43BD-8EA0-627D1ACCB462}" srcId="{01C1C6CC-2215-484C-9C33-F17C65372A4D}" destId="{F2800D3E-4396-43EA-8551-97D7EB047E28}" srcOrd="0" destOrd="0" parTransId="{7B2CAE9B-E7A8-4E41-9B3F-1D9AE914B48C}" sibTransId="{2C00D283-E3EA-4A22-89FF-AD7309E8D1E2}"/>
    <dgm:cxn modelId="{C6E3BE6C-84B8-4164-9156-F783B6617F52}" type="presOf" srcId="{DCA792F3-4378-4061-860E-6AB47843DC2A}" destId="{30DC5865-79A6-47DD-B320-7490E620E6A9}" srcOrd="0" destOrd="0" presId="urn:microsoft.com/office/officeart/2005/8/layout/radial5"/>
    <dgm:cxn modelId="{F5C1F84D-D351-42AF-A9B9-74333F85E850}" type="presOf" srcId="{C78710A1-CC91-48CE-8066-E6816ADE367D}" destId="{E7D95EDA-F8E4-4F03-9424-9A20B5DCC2B4}" srcOrd="1" destOrd="0" presId="urn:microsoft.com/office/officeart/2005/8/layout/radial5"/>
    <dgm:cxn modelId="{166EAB53-4CB2-4B10-876E-D8806E1FFD6B}" type="presOf" srcId="{DCA792F3-4378-4061-860E-6AB47843DC2A}" destId="{99F5F2F2-2599-4623-BA84-774398303963}" srcOrd="1" destOrd="0" presId="urn:microsoft.com/office/officeart/2005/8/layout/radial5"/>
    <dgm:cxn modelId="{7E4F1682-D34D-42BA-B322-382D9D2B51C0}" type="presOf" srcId="{7B2CAE9B-E7A8-4E41-9B3F-1D9AE914B48C}" destId="{C2FE254E-3B9C-448D-9B4B-5C6C35D7D397}" srcOrd="0" destOrd="0" presId="urn:microsoft.com/office/officeart/2005/8/layout/radial5"/>
    <dgm:cxn modelId="{96EF9E8D-1B05-4912-B6C8-8E03F45C43AC}" type="presOf" srcId="{F2800D3E-4396-43EA-8551-97D7EB047E28}" destId="{6EC55F96-4985-47AC-B683-DDA8024242D9}" srcOrd="0" destOrd="0" presId="urn:microsoft.com/office/officeart/2005/8/layout/radial5"/>
    <dgm:cxn modelId="{C450F68E-FBE9-40DE-A3D3-48EE987BDAAE}" srcId="{01C1C6CC-2215-484C-9C33-F17C65372A4D}" destId="{E809E2F4-FEFD-4434-80B3-9D4AA57921E9}" srcOrd="2" destOrd="0" parTransId="{7F953EE3-AAB8-422C-ABFD-34EB7F0D4E68}" sibTransId="{407CA85B-522B-475C-8B90-B25AF36DA729}"/>
    <dgm:cxn modelId="{01056996-D38A-4687-9AA3-BE90BB1D9133}" type="presOf" srcId="{7B2CAE9B-E7A8-4E41-9B3F-1D9AE914B48C}" destId="{D3AA7A4F-A115-4C83-A690-AA4585B2DD9B}" srcOrd="1" destOrd="0" presId="urn:microsoft.com/office/officeart/2005/8/layout/radial5"/>
    <dgm:cxn modelId="{5328F99F-2078-4185-A430-AF51C6AF707F}" srcId="{01C1C6CC-2215-484C-9C33-F17C65372A4D}" destId="{365A43B9-A193-4D30-A9D2-1C223B076D29}" srcOrd="4" destOrd="0" parTransId="{84CE7A91-5085-4F5A-B94C-5F4708E542AC}" sibTransId="{312CD04E-3E15-4E7A-A953-0D4C4E42B0FA}"/>
    <dgm:cxn modelId="{91888BB0-6947-4A94-A31C-F6B13DFAB146}" type="presOf" srcId="{01C1C6CC-2215-484C-9C33-F17C65372A4D}" destId="{F942191A-AAA2-4E18-8BDA-010151D2766A}" srcOrd="0" destOrd="0" presId="urn:microsoft.com/office/officeart/2005/8/layout/radial5"/>
    <dgm:cxn modelId="{392F99B6-9F31-41C2-A476-C9FE78A95693}" srcId="{7D6E1ED4-50B3-42DE-A5F2-BFF21ABF1DE7}" destId="{01C1C6CC-2215-484C-9C33-F17C65372A4D}" srcOrd="0" destOrd="0" parTransId="{CB0BD1CB-76E9-4CD6-B275-0F6B8E13946C}" sibTransId="{21A76199-0DC0-45BE-831A-1C4E68D03946}"/>
    <dgm:cxn modelId="{0AFEC7B8-8DEB-4A00-8551-740129DC9358}" type="presOf" srcId="{21A26578-234B-4D10-B181-DFEACA966F10}" destId="{EEA463B5-4356-490A-A451-C48257BDBE09}" srcOrd="0" destOrd="0" presId="urn:microsoft.com/office/officeart/2005/8/layout/radial5"/>
    <dgm:cxn modelId="{93F2CBD3-A831-4428-B6C0-9B118C288025}" type="presOf" srcId="{7F953EE3-AAB8-422C-ABFD-34EB7F0D4E68}" destId="{4DD722B2-9512-4A7D-9C8E-6235692BC419}" srcOrd="1" destOrd="0" presId="urn:microsoft.com/office/officeart/2005/8/layout/radial5"/>
    <dgm:cxn modelId="{300523D6-DEE7-4360-AF26-D26ABD941E0E}" type="presOf" srcId="{7D6E1ED4-50B3-42DE-A5F2-BFF21ABF1DE7}" destId="{367263D7-3B66-492F-A307-A1A830D3DDE3}" srcOrd="0" destOrd="0" presId="urn:microsoft.com/office/officeart/2005/8/layout/radial5"/>
    <dgm:cxn modelId="{7A48A8EA-7988-4B24-B69D-FFBAE2F8B385}" type="presOf" srcId="{E809E2F4-FEFD-4434-80B3-9D4AA57921E9}" destId="{BCDCD6C8-85D2-4B11-B523-419F3360E23A}" srcOrd="0" destOrd="0" presId="urn:microsoft.com/office/officeart/2005/8/layout/radial5"/>
    <dgm:cxn modelId="{07E8B1E4-AC1A-4932-A8AC-7067BB57C196}" type="presParOf" srcId="{367263D7-3B66-492F-A307-A1A830D3DDE3}" destId="{F942191A-AAA2-4E18-8BDA-010151D2766A}" srcOrd="0" destOrd="0" presId="urn:microsoft.com/office/officeart/2005/8/layout/radial5"/>
    <dgm:cxn modelId="{2E73583E-B83B-41A5-AAD8-22EF253A64A4}" type="presParOf" srcId="{367263D7-3B66-492F-A307-A1A830D3DDE3}" destId="{C2FE254E-3B9C-448D-9B4B-5C6C35D7D397}" srcOrd="1" destOrd="0" presId="urn:microsoft.com/office/officeart/2005/8/layout/radial5"/>
    <dgm:cxn modelId="{1FAE71C5-9E8E-4EA7-B149-CD53BE685F17}" type="presParOf" srcId="{C2FE254E-3B9C-448D-9B4B-5C6C35D7D397}" destId="{D3AA7A4F-A115-4C83-A690-AA4585B2DD9B}" srcOrd="0" destOrd="0" presId="urn:microsoft.com/office/officeart/2005/8/layout/radial5"/>
    <dgm:cxn modelId="{3ADF8597-EED3-4980-BA88-51CD8B4F6641}" type="presParOf" srcId="{367263D7-3B66-492F-A307-A1A830D3DDE3}" destId="{6EC55F96-4985-47AC-B683-DDA8024242D9}" srcOrd="2" destOrd="0" presId="urn:microsoft.com/office/officeart/2005/8/layout/radial5"/>
    <dgm:cxn modelId="{6781C2AA-4101-4140-8D84-A4F6E72B0E4C}" type="presParOf" srcId="{367263D7-3B66-492F-A307-A1A830D3DDE3}" destId="{30DC5865-79A6-47DD-B320-7490E620E6A9}" srcOrd="3" destOrd="0" presId="urn:microsoft.com/office/officeart/2005/8/layout/radial5"/>
    <dgm:cxn modelId="{716497FD-E3C0-42DC-B178-05E529626C1B}" type="presParOf" srcId="{30DC5865-79A6-47DD-B320-7490E620E6A9}" destId="{99F5F2F2-2599-4623-BA84-774398303963}" srcOrd="0" destOrd="0" presId="urn:microsoft.com/office/officeart/2005/8/layout/radial5"/>
    <dgm:cxn modelId="{0C5BB276-5DE9-4412-B432-F6A551BBED16}" type="presParOf" srcId="{367263D7-3B66-492F-A307-A1A830D3DDE3}" destId="{CC2D35C8-650B-4B13-B68D-2F50229791F6}" srcOrd="4" destOrd="0" presId="urn:microsoft.com/office/officeart/2005/8/layout/radial5"/>
    <dgm:cxn modelId="{6F29A8BB-86A8-433A-9343-6A844A875CAD}" type="presParOf" srcId="{367263D7-3B66-492F-A307-A1A830D3DDE3}" destId="{7EFFDDCD-4A11-43D9-845F-0CD3CC3EB0D6}" srcOrd="5" destOrd="0" presId="urn:microsoft.com/office/officeart/2005/8/layout/radial5"/>
    <dgm:cxn modelId="{DA7DB681-72C8-477C-8267-88A7F9BD44C4}" type="presParOf" srcId="{7EFFDDCD-4A11-43D9-845F-0CD3CC3EB0D6}" destId="{4DD722B2-9512-4A7D-9C8E-6235692BC419}" srcOrd="0" destOrd="0" presId="urn:microsoft.com/office/officeart/2005/8/layout/radial5"/>
    <dgm:cxn modelId="{07999ED4-2C7F-4E0D-83C1-62F33AF99733}" type="presParOf" srcId="{367263D7-3B66-492F-A307-A1A830D3DDE3}" destId="{BCDCD6C8-85D2-4B11-B523-419F3360E23A}" srcOrd="6" destOrd="0" presId="urn:microsoft.com/office/officeart/2005/8/layout/radial5"/>
    <dgm:cxn modelId="{54EF50EB-2AD6-4CA0-9EA6-E3205D889584}" type="presParOf" srcId="{367263D7-3B66-492F-A307-A1A830D3DDE3}" destId="{6D0503FB-C8A5-4BE4-8005-332ED8B9866E}" srcOrd="7" destOrd="0" presId="urn:microsoft.com/office/officeart/2005/8/layout/radial5"/>
    <dgm:cxn modelId="{81171B9E-9F05-4774-B025-2CFB6747B3AC}" type="presParOf" srcId="{6D0503FB-C8A5-4BE4-8005-332ED8B9866E}" destId="{E7D95EDA-F8E4-4F03-9424-9A20B5DCC2B4}" srcOrd="0" destOrd="0" presId="urn:microsoft.com/office/officeart/2005/8/layout/radial5"/>
    <dgm:cxn modelId="{CFA91D01-62EF-4FE8-AB86-8A9E74119363}" type="presParOf" srcId="{367263D7-3B66-492F-A307-A1A830D3DDE3}" destId="{EEA463B5-4356-490A-A451-C48257BDBE09}" srcOrd="8" destOrd="0" presId="urn:microsoft.com/office/officeart/2005/8/layout/radial5"/>
    <dgm:cxn modelId="{FC1CB982-9B17-4BA0-A310-FDE7BB1DAD93}" type="presParOf" srcId="{367263D7-3B66-492F-A307-A1A830D3DDE3}" destId="{3BCE62C3-FF0C-4D50-AEDF-4535519DC628}" srcOrd="9" destOrd="0" presId="urn:microsoft.com/office/officeart/2005/8/layout/radial5"/>
    <dgm:cxn modelId="{09D41DCC-6E72-4C5C-A8A7-CDF417518B61}" type="presParOf" srcId="{3BCE62C3-FF0C-4D50-AEDF-4535519DC628}" destId="{041EABCB-3F5F-41AC-BDBD-A39C9382EC4A}" srcOrd="0" destOrd="0" presId="urn:microsoft.com/office/officeart/2005/8/layout/radial5"/>
    <dgm:cxn modelId="{F139B866-EE7E-4F80-875B-ACC67CFA4049}" type="presParOf" srcId="{367263D7-3B66-492F-A307-A1A830D3DDE3}" destId="{CBAF2EE9-B065-4109-B389-BD8D5D38D739}" srcOrd="10"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A6ABEF-0546-40CF-A261-74B2FC308DC9}" type="doc">
      <dgm:prSet loTypeId="urn:microsoft.com/office/officeart/2008/layout/RadialCluster" loCatId="cycle" qsTypeId="urn:microsoft.com/office/officeart/2005/8/quickstyle/3d1" qsCatId="3D" csTypeId="urn:microsoft.com/office/officeart/2005/8/colors/accent1_1" csCatId="accent1" phldr="1"/>
      <dgm:spPr/>
      <dgm:t>
        <a:bodyPr/>
        <a:lstStyle/>
        <a:p>
          <a:endParaRPr lang="en-US"/>
        </a:p>
      </dgm:t>
    </dgm:pt>
    <dgm:pt modelId="{E22CA41C-C23A-4543-AF18-6871657816FB}">
      <dgm:prSet phldrT="[Text]" custT="1"/>
      <dgm:spPr/>
      <dgm:t>
        <a:bodyPr/>
        <a:lstStyle/>
        <a:p>
          <a:r>
            <a:rPr lang="en-US" sz="2400" dirty="0">
              <a:latin typeface="Consolas" panose="020B0609020204030204" pitchFamily="49" charset="0"/>
            </a:rPr>
            <a:t>Heuristic</a:t>
          </a:r>
        </a:p>
      </dgm:t>
    </dgm:pt>
    <dgm:pt modelId="{DF62E1B2-CCAC-4B14-B630-81E8CE3ADF37}" type="parTrans" cxnId="{D50220B6-A942-47C6-9118-69A7B08091F4}">
      <dgm:prSet/>
      <dgm:spPr/>
      <dgm:t>
        <a:bodyPr/>
        <a:lstStyle/>
        <a:p>
          <a:endParaRPr lang="en-US" sz="2400">
            <a:latin typeface="Consolas" panose="020B0609020204030204" pitchFamily="49" charset="0"/>
          </a:endParaRPr>
        </a:p>
      </dgm:t>
    </dgm:pt>
    <dgm:pt modelId="{597C465F-4108-42CF-B842-96C012E36D2D}" type="sibTrans" cxnId="{D50220B6-A942-47C6-9118-69A7B08091F4}">
      <dgm:prSet/>
      <dgm:spPr/>
      <dgm:t>
        <a:bodyPr/>
        <a:lstStyle/>
        <a:p>
          <a:endParaRPr lang="en-US" sz="2400">
            <a:latin typeface="Consolas" panose="020B0609020204030204" pitchFamily="49" charset="0"/>
          </a:endParaRPr>
        </a:p>
      </dgm:t>
    </dgm:pt>
    <dgm:pt modelId="{244840DA-5297-4DE8-B516-19838C540FD9}">
      <dgm:prSet phldrT="[Text]" custT="1"/>
      <dgm:spPr/>
      <dgm:t>
        <a:bodyPr/>
        <a:lstStyle/>
        <a:p>
          <a:pPr algn="just"/>
          <a:r>
            <a:rPr lang="vi-VN" sz="2400" b="0" dirty="0">
              <a:effectLst/>
              <a:latin typeface="Consolas" panose="020B0609020204030204" pitchFamily="49" charset="0"/>
            </a:rPr>
            <a:t>Thường tìm được lời giải tốt</a:t>
          </a:r>
          <a:r>
            <a:rPr lang="en-US" sz="2400" dirty="0">
              <a:latin typeface="Consolas" panose="020B0609020204030204" pitchFamily="49" charset="0"/>
            </a:rPr>
            <a:t> </a:t>
          </a:r>
          <a:r>
            <a:rPr lang="en-US" sz="2400" dirty="0" err="1">
              <a:latin typeface="Consolas" panose="020B0609020204030204" pitchFamily="49" charset="0"/>
            </a:rPr>
            <a:t>gần</a:t>
          </a:r>
          <a:r>
            <a:rPr lang="en-US" sz="2400" dirty="0">
              <a:latin typeface="Consolas" panose="020B0609020204030204" pitchFamily="49" charset="0"/>
            </a:rPr>
            <a:t> </a:t>
          </a:r>
          <a:r>
            <a:rPr lang="en-US" sz="2400" dirty="0" err="1">
              <a:latin typeface="Consolas" panose="020B0609020204030204" pitchFamily="49" charset="0"/>
            </a:rPr>
            <a:t>đúng</a:t>
          </a:r>
          <a:r>
            <a:rPr lang="en-US" sz="2400" dirty="0">
              <a:latin typeface="Consolas" panose="020B0609020204030204" pitchFamily="49" charset="0"/>
            </a:rPr>
            <a:t> </a:t>
          </a:r>
          <a:r>
            <a:rPr lang="en-US" sz="2400" dirty="0" err="1">
              <a:latin typeface="Consolas" panose="020B0609020204030204" pitchFamily="49" charset="0"/>
            </a:rPr>
            <a:t>trong</a:t>
          </a:r>
          <a:r>
            <a:rPr lang="en-US" sz="2400" dirty="0">
              <a:latin typeface="Consolas" panose="020B0609020204030204" pitchFamily="49" charset="0"/>
            </a:rPr>
            <a:t> </a:t>
          </a:r>
          <a:r>
            <a:rPr lang="en-US" sz="2400" dirty="0" err="1">
              <a:latin typeface="Consolas" panose="020B0609020204030204" pitchFamily="49" charset="0"/>
            </a:rPr>
            <a:t>phạm</a:t>
          </a:r>
          <a:r>
            <a:rPr lang="en-US" sz="2400" dirty="0">
              <a:latin typeface="Consolas" panose="020B0609020204030204" pitchFamily="49" charset="0"/>
            </a:rPr>
            <a:t> vi </a:t>
          </a:r>
          <a:r>
            <a:rPr lang="en-US" sz="2400" dirty="0" err="1">
              <a:latin typeface="Consolas" panose="020B0609020204030204" pitchFamily="49" charset="0"/>
            </a:rPr>
            <a:t>cho</a:t>
          </a:r>
          <a:r>
            <a:rPr lang="en-US" sz="2400" dirty="0">
              <a:latin typeface="Consolas" panose="020B0609020204030204" pitchFamily="49" charset="0"/>
            </a:rPr>
            <a:t> </a:t>
          </a:r>
          <a:r>
            <a:rPr lang="en-US" sz="2400" dirty="0" err="1">
              <a:latin typeface="Consolas" panose="020B0609020204030204" pitchFamily="49" charset="0"/>
            </a:rPr>
            <a:t>phép</a:t>
          </a:r>
          <a:endParaRPr lang="en-US" sz="2400" dirty="0">
            <a:latin typeface="Consolas" panose="020B0609020204030204" pitchFamily="49" charset="0"/>
          </a:endParaRPr>
        </a:p>
      </dgm:t>
    </dgm:pt>
    <dgm:pt modelId="{6E480EF5-65F8-40B8-BF24-81837E4A37D4}" type="parTrans" cxnId="{99B3B58C-6A27-4847-9FDF-168BE577B74B}">
      <dgm:prSet/>
      <dgm:spPr/>
      <dgm:t>
        <a:bodyPr/>
        <a:lstStyle/>
        <a:p>
          <a:endParaRPr lang="en-US" sz="2400">
            <a:latin typeface="Consolas" panose="020B0609020204030204" pitchFamily="49" charset="0"/>
          </a:endParaRPr>
        </a:p>
      </dgm:t>
    </dgm:pt>
    <dgm:pt modelId="{637F86E6-D20B-4AA9-B469-FFEDAF9F653D}" type="sibTrans" cxnId="{99B3B58C-6A27-4847-9FDF-168BE577B74B}">
      <dgm:prSet/>
      <dgm:spPr/>
      <dgm:t>
        <a:bodyPr/>
        <a:lstStyle/>
        <a:p>
          <a:endParaRPr lang="en-US" sz="2400">
            <a:latin typeface="Consolas" panose="020B0609020204030204" pitchFamily="49" charset="0"/>
          </a:endParaRPr>
        </a:p>
      </dgm:t>
    </dgm:pt>
    <dgm:pt modelId="{76A87DD6-079D-4149-988E-190FDE22245C}">
      <dgm:prSet phldrT="[Text]" custT="1"/>
      <dgm:spPr/>
      <dgm:t>
        <a:bodyPr/>
        <a:lstStyle/>
        <a:p>
          <a:pPr algn="just"/>
          <a:r>
            <a:rPr lang="en-US" sz="2400" dirty="0" err="1">
              <a:latin typeface="Consolas" panose="020B0609020204030204" pitchFamily="49" charset="0"/>
            </a:rPr>
            <a:t>Thời</a:t>
          </a:r>
          <a:r>
            <a:rPr lang="en-US" sz="2400" dirty="0">
              <a:latin typeface="Consolas" panose="020B0609020204030204" pitchFamily="49" charset="0"/>
            </a:rPr>
            <a:t> </a:t>
          </a:r>
          <a:r>
            <a:rPr lang="en-US" sz="2400" dirty="0" err="1">
              <a:latin typeface="Consolas" panose="020B0609020204030204" pitchFamily="49" charset="0"/>
            </a:rPr>
            <a:t>gian</a:t>
          </a:r>
          <a:r>
            <a:rPr lang="en-US" sz="2400" dirty="0">
              <a:latin typeface="Consolas" panose="020B0609020204030204" pitchFamily="49" charset="0"/>
            </a:rPr>
            <a:t> </a:t>
          </a:r>
          <a:r>
            <a:rPr lang="en-US" sz="2400" dirty="0" err="1">
              <a:latin typeface="Consolas" panose="020B0609020204030204" pitchFamily="49" charset="0"/>
            </a:rPr>
            <a:t>thực</a:t>
          </a:r>
          <a:r>
            <a:rPr lang="en-US" sz="2400" dirty="0">
              <a:latin typeface="Consolas" panose="020B0609020204030204" pitchFamily="49" charset="0"/>
            </a:rPr>
            <a:t> </a:t>
          </a:r>
          <a:r>
            <a:rPr lang="en-US" sz="2400" dirty="0" err="1">
              <a:latin typeface="Consolas" panose="020B0609020204030204" pitchFamily="49" charset="0"/>
            </a:rPr>
            <a:t>hiện</a:t>
          </a:r>
          <a:r>
            <a:rPr lang="en-US" sz="2400" dirty="0">
              <a:latin typeface="Consolas" panose="020B0609020204030204" pitchFamily="49" charset="0"/>
            </a:rPr>
            <a:t> </a:t>
          </a:r>
          <a:r>
            <a:rPr lang="en-US" sz="2400" dirty="0" err="1">
              <a:latin typeface="Consolas" panose="020B0609020204030204" pitchFamily="49" charset="0"/>
            </a:rPr>
            <a:t>nhanh</a:t>
          </a:r>
          <a:r>
            <a:rPr lang="en-US" sz="2400" dirty="0">
              <a:latin typeface="Consolas" panose="020B0609020204030204" pitchFamily="49" charset="0"/>
            </a:rPr>
            <a:t> </a:t>
          </a:r>
          <a:r>
            <a:rPr lang="en-US" sz="2400" dirty="0" err="1">
              <a:latin typeface="Consolas" panose="020B0609020204030204" pitchFamily="49" charset="0"/>
            </a:rPr>
            <a:t>hơn</a:t>
          </a:r>
          <a:r>
            <a:rPr lang="en-US" sz="2400" dirty="0">
              <a:latin typeface="Consolas" panose="020B0609020204030204" pitchFamily="49" charset="0"/>
            </a:rPr>
            <a:t> </a:t>
          </a:r>
          <a:r>
            <a:rPr lang="vi-VN" sz="2400" b="0" dirty="0">
              <a:effectLst/>
              <a:latin typeface="Consolas" panose="020B0609020204030204" pitchFamily="49" charset="0"/>
            </a:rPr>
            <a:t>so với </a:t>
          </a:r>
          <a:r>
            <a:rPr lang="en-US" sz="2400" dirty="0" err="1">
              <a:latin typeface="Consolas" panose="020B0609020204030204" pitchFamily="49" charset="0"/>
            </a:rPr>
            <a:t>t</a:t>
          </a:r>
          <a:r>
            <a:rPr lang="en-US" sz="2400" b="0" dirty="0" err="1">
              <a:effectLst/>
              <a:latin typeface="Consolas" panose="020B0609020204030204" pitchFamily="49" charset="0"/>
            </a:rPr>
            <a:t>huật</a:t>
          </a:r>
          <a:r>
            <a:rPr lang="en-US" sz="2400" b="0" dirty="0">
              <a:effectLst/>
              <a:latin typeface="Consolas" panose="020B0609020204030204" pitchFamily="49" charset="0"/>
            </a:rPr>
            <a:t> </a:t>
          </a:r>
          <a:r>
            <a:rPr lang="en-US" sz="2400" b="0" dirty="0" err="1">
              <a:effectLst/>
              <a:latin typeface="Consolas" panose="020B0609020204030204" pitchFamily="49" charset="0"/>
            </a:rPr>
            <a:t>toán</a:t>
          </a:r>
          <a:r>
            <a:rPr lang="en-US" sz="2400" b="0" dirty="0">
              <a:effectLst/>
              <a:latin typeface="Consolas" panose="020B0609020204030204" pitchFamily="49" charset="0"/>
            </a:rPr>
            <a:t> </a:t>
          </a:r>
          <a:r>
            <a:rPr lang="vi-VN" sz="2400" b="0" dirty="0">
              <a:effectLst/>
              <a:latin typeface="Consolas" panose="020B0609020204030204" pitchFamily="49" charset="0"/>
            </a:rPr>
            <a:t>tối ưu</a:t>
          </a:r>
          <a:r>
            <a:rPr lang="en-US" sz="2400" b="0" dirty="0">
              <a:effectLst/>
              <a:latin typeface="Consolas" panose="020B0609020204030204" pitchFamily="49" charset="0"/>
            </a:rPr>
            <a:t>.</a:t>
          </a:r>
          <a:endParaRPr lang="en-US" sz="2400" dirty="0">
            <a:latin typeface="Consolas" panose="020B0609020204030204" pitchFamily="49" charset="0"/>
          </a:endParaRPr>
        </a:p>
      </dgm:t>
    </dgm:pt>
    <dgm:pt modelId="{8CE3E0AE-2855-4DA9-9B07-118FEC4AA2D5}" type="parTrans" cxnId="{D05F15A4-ED66-43D9-9A82-8FFF24EEDDCA}">
      <dgm:prSet/>
      <dgm:spPr/>
      <dgm:t>
        <a:bodyPr/>
        <a:lstStyle/>
        <a:p>
          <a:endParaRPr lang="en-US" sz="2400">
            <a:latin typeface="Consolas" panose="020B0609020204030204" pitchFamily="49" charset="0"/>
          </a:endParaRPr>
        </a:p>
      </dgm:t>
    </dgm:pt>
    <dgm:pt modelId="{534C2DBF-593C-4722-8591-C157CB09675E}" type="sibTrans" cxnId="{D05F15A4-ED66-43D9-9A82-8FFF24EEDDCA}">
      <dgm:prSet/>
      <dgm:spPr/>
      <dgm:t>
        <a:bodyPr/>
        <a:lstStyle/>
        <a:p>
          <a:endParaRPr lang="en-US" sz="2400">
            <a:latin typeface="Consolas" panose="020B0609020204030204" pitchFamily="49" charset="0"/>
          </a:endParaRPr>
        </a:p>
      </dgm:t>
    </dgm:pt>
    <dgm:pt modelId="{3B72DB70-C12F-469B-9AAF-954C85470280}">
      <dgm:prSet phldrT="[Text]" custT="1"/>
      <dgm:spPr/>
      <dgm:t>
        <a:bodyPr/>
        <a:lstStyle/>
        <a:p>
          <a:pPr algn="just"/>
          <a:r>
            <a:rPr lang="vi-VN" sz="2400" b="0" dirty="0">
              <a:effectLst/>
              <a:latin typeface="Consolas" panose="020B0609020204030204" pitchFamily="49" charset="0"/>
            </a:rPr>
            <a:t>Thuật giải Heuristic thường thể hiện khá tự nhiên</a:t>
          </a:r>
          <a:r>
            <a:rPr lang="en-US" sz="2400" b="0" dirty="0">
              <a:effectLst/>
              <a:latin typeface="Consolas" panose="020B0609020204030204" pitchFamily="49" charset="0"/>
            </a:rPr>
            <a:t> </a:t>
          </a:r>
          <a:r>
            <a:rPr lang="vi-VN" sz="2400" b="0" dirty="0">
              <a:effectLst/>
              <a:latin typeface="Consolas" panose="020B0609020204030204" pitchFamily="49" charset="0"/>
            </a:rPr>
            <a:t>với cách suy nghĩ và hành động của con người.</a:t>
          </a:r>
          <a:endParaRPr lang="en-US" sz="2400" dirty="0">
            <a:latin typeface="Consolas" panose="020B0609020204030204" pitchFamily="49" charset="0"/>
          </a:endParaRPr>
        </a:p>
      </dgm:t>
    </dgm:pt>
    <dgm:pt modelId="{F9879590-188F-468E-A431-F7348769E752}" type="parTrans" cxnId="{B31F8887-30B7-41A4-8A22-A63473A33A1A}">
      <dgm:prSet/>
      <dgm:spPr/>
      <dgm:t>
        <a:bodyPr/>
        <a:lstStyle/>
        <a:p>
          <a:endParaRPr lang="en-US" sz="2400">
            <a:latin typeface="Consolas" panose="020B0609020204030204" pitchFamily="49" charset="0"/>
          </a:endParaRPr>
        </a:p>
      </dgm:t>
    </dgm:pt>
    <dgm:pt modelId="{6EB0D670-0C95-4F7A-8AAC-34E565B6E64E}" type="sibTrans" cxnId="{B31F8887-30B7-41A4-8A22-A63473A33A1A}">
      <dgm:prSet/>
      <dgm:spPr/>
      <dgm:t>
        <a:bodyPr/>
        <a:lstStyle/>
        <a:p>
          <a:endParaRPr lang="en-US" sz="2400">
            <a:latin typeface="Consolas" panose="020B0609020204030204" pitchFamily="49" charset="0"/>
          </a:endParaRPr>
        </a:p>
      </dgm:t>
    </dgm:pt>
    <dgm:pt modelId="{82037291-7AEF-4A6B-9F44-D8B06AD51ADB}" type="pres">
      <dgm:prSet presAssocID="{D8A6ABEF-0546-40CF-A261-74B2FC308DC9}" presName="Name0" presStyleCnt="0">
        <dgm:presLayoutVars>
          <dgm:chMax val="1"/>
          <dgm:chPref val="1"/>
          <dgm:dir/>
          <dgm:animOne val="branch"/>
          <dgm:animLvl val="lvl"/>
        </dgm:presLayoutVars>
      </dgm:prSet>
      <dgm:spPr/>
    </dgm:pt>
    <dgm:pt modelId="{0C5EB8E1-CF31-4D48-8509-7EE8183C32F7}" type="pres">
      <dgm:prSet presAssocID="{E22CA41C-C23A-4543-AF18-6871657816FB}" presName="singleCycle" presStyleCnt="0"/>
      <dgm:spPr/>
    </dgm:pt>
    <dgm:pt modelId="{5FCFAD64-4CD2-444E-9246-B492B9C74443}" type="pres">
      <dgm:prSet presAssocID="{E22CA41C-C23A-4543-AF18-6871657816FB}" presName="singleCenter" presStyleLbl="node1" presStyleIdx="0" presStyleCnt="4" custScaleX="138999" custLinFactNeighborX="211">
        <dgm:presLayoutVars>
          <dgm:chMax val="7"/>
          <dgm:chPref val="7"/>
        </dgm:presLayoutVars>
      </dgm:prSet>
      <dgm:spPr/>
    </dgm:pt>
    <dgm:pt modelId="{A84DAAB8-3183-40D1-820D-243928F50C11}" type="pres">
      <dgm:prSet presAssocID="{6E480EF5-65F8-40B8-BF24-81837E4A37D4}" presName="Name56" presStyleLbl="parChTrans1D2" presStyleIdx="0" presStyleCnt="3"/>
      <dgm:spPr/>
    </dgm:pt>
    <dgm:pt modelId="{D939F957-BDAC-4C03-8CCD-9E58042C90B9}" type="pres">
      <dgm:prSet presAssocID="{244840DA-5297-4DE8-B516-19838C540FD9}" presName="text0" presStyleLbl="node1" presStyleIdx="1" presStyleCnt="4" custScaleX="297025" custScaleY="145146" custRadScaleRad="84862" custRadScaleInc="1426">
        <dgm:presLayoutVars>
          <dgm:bulletEnabled val="1"/>
        </dgm:presLayoutVars>
      </dgm:prSet>
      <dgm:spPr/>
    </dgm:pt>
    <dgm:pt modelId="{2615F9F8-4277-4E78-B88B-D4A0D0CD8FB4}" type="pres">
      <dgm:prSet presAssocID="{8CE3E0AE-2855-4DA9-9B07-118FEC4AA2D5}" presName="Name56" presStyleLbl="parChTrans1D2" presStyleIdx="1" presStyleCnt="3"/>
      <dgm:spPr/>
    </dgm:pt>
    <dgm:pt modelId="{6C632AAE-2C7A-4545-9C00-D7A912C36275}" type="pres">
      <dgm:prSet presAssocID="{76A87DD6-079D-4149-988E-190FDE22245C}" presName="text0" presStyleLbl="node1" presStyleIdx="2" presStyleCnt="4" custScaleX="286662" custScaleY="178178" custRadScaleRad="140367" custRadScaleInc="-28648">
        <dgm:presLayoutVars>
          <dgm:bulletEnabled val="1"/>
        </dgm:presLayoutVars>
      </dgm:prSet>
      <dgm:spPr/>
    </dgm:pt>
    <dgm:pt modelId="{9D6902E6-4721-4732-84F0-094892D59979}" type="pres">
      <dgm:prSet presAssocID="{F9879590-188F-468E-A431-F7348769E752}" presName="Name56" presStyleLbl="parChTrans1D2" presStyleIdx="2" presStyleCnt="3"/>
      <dgm:spPr/>
    </dgm:pt>
    <dgm:pt modelId="{47F54905-1835-4455-BF7D-76BAF6E741AC}" type="pres">
      <dgm:prSet presAssocID="{3B72DB70-C12F-469B-9AAF-954C85470280}" presName="text0" presStyleLbl="node1" presStyleIdx="3" presStyleCnt="4" custScaleX="390822" custScaleY="184685" custRadScaleRad="161005" custRadScaleInc="32407">
        <dgm:presLayoutVars>
          <dgm:bulletEnabled val="1"/>
        </dgm:presLayoutVars>
      </dgm:prSet>
      <dgm:spPr/>
    </dgm:pt>
  </dgm:ptLst>
  <dgm:cxnLst>
    <dgm:cxn modelId="{352CD511-C57B-4984-9650-13837BD007DE}" type="presOf" srcId="{76A87DD6-079D-4149-988E-190FDE22245C}" destId="{6C632AAE-2C7A-4545-9C00-D7A912C36275}" srcOrd="0" destOrd="0" presId="urn:microsoft.com/office/officeart/2008/layout/RadialCluster"/>
    <dgm:cxn modelId="{FDD4A945-45E2-4C97-AE1F-ED344CC3AD73}" type="presOf" srcId="{D8A6ABEF-0546-40CF-A261-74B2FC308DC9}" destId="{82037291-7AEF-4A6B-9F44-D8B06AD51ADB}" srcOrd="0" destOrd="0" presId="urn:microsoft.com/office/officeart/2008/layout/RadialCluster"/>
    <dgm:cxn modelId="{B5101969-320C-4453-9E85-929605636606}" type="presOf" srcId="{3B72DB70-C12F-469B-9AAF-954C85470280}" destId="{47F54905-1835-4455-BF7D-76BAF6E741AC}" srcOrd="0" destOrd="0" presId="urn:microsoft.com/office/officeart/2008/layout/RadialCluster"/>
    <dgm:cxn modelId="{5A70696D-D26B-42D0-9A2F-4994D1A905E2}" type="presOf" srcId="{E22CA41C-C23A-4543-AF18-6871657816FB}" destId="{5FCFAD64-4CD2-444E-9246-B492B9C74443}" srcOrd="0" destOrd="0" presId="urn:microsoft.com/office/officeart/2008/layout/RadialCluster"/>
    <dgm:cxn modelId="{BBC3D85A-3307-482E-B18F-FEE811EDA0DB}" type="presOf" srcId="{F9879590-188F-468E-A431-F7348769E752}" destId="{9D6902E6-4721-4732-84F0-094892D59979}" srcOrd="0" destOrd="0" presId="urn:microsoft.com/office/officeart/2008/layout/RadialCluster"/>
    <dgm:cxn modelId="{B31F8887-30B7-41A4-8A22-A63473A33A1A}" srcId="{E22CA41C-C23A-4543-AF18-6871657816FB}" destId="{3B72DB70-C12F-469B-9AAF-954C85470280}" srcOrd="2" destOrd="0" parTransId="{F9879590-188F-468E-A431-F7348769E752}" sibTransId="{6EB0D670-0C95-4F7A-8AAC-34E565B6E64E}"/>
    <dgm:cxn modelId="{99B3B58C-6A27-4847-9FDF-168BE577B74B}" srcId="{E22CA41C-C23A-4543-AF18-6871657816FB}" destId="{244840DA-5297-4DE8-B516-19838C540FD9}" srcOrd="0" destOrd="0" parTransId="{6E480EF5-65F8-40B8-BF24-81837E4A37D4}" sibTransId="{637F86E6-D20B-4AA9-B469-FFEDAF9F653D}"/>
    <dgm:cxn modelId="{A5655A8D-CA01-4954-B863-4A226EB7D853}" type="presOf" srcId="{244840DA-5297-4DE8-B516-19838C540FD9}" destId="{D939F957-BDAC-4C03-8CCD-9E58042C90B9}" srcOrd="0" destOrd="0" presId="urn:microsoft.com/office/officeart/2008/layout/RadialCluster"/>
    <dgm:cxn modelId="{47696D9A-90A0-4CCF-96D7-1FB1D0F73E9F}" type="presOf" srcId="{8CE3E0AE-2855-4DA9-9B07-118FEC4AA2D5}" destId="{2615F9F8-4277-4E78-B88B-D4A0D0CD8FB4}" srcOrd="0" destOrd="0" presId="urn:microsoft.com/office/officeart/2008/layout/RadialCluster"/>
    <dgm:cxn modelId="{D05F15A4-ED66-43D9-9A82-8FFF24EEDDCA}" srcId="{E22CA41C-C23A-4543-AF18-6871657816FB}" destId="{76A87DD6-079D-4149-988E-190FDE22245C}" srcOrd="1" destOrd="0" parTransId="{8CE3E0AE-2855-4DA9-9B07-118FEC4AA2D5}" sibTransId="{534C2DBF-593C-4722-8591-C157CB09675E}"/>
    <dgm:cxn modelId="{D50220B6-A942-47C6-9118-69A7B08091F4}" srcId="{D8A6ABEF-0546-40CF-A261-74B2FC308DC9}" destId="{E22CA41C-C23A-4543-AF18-6871657816FB}" srcOrd="0" destOrd="0" parTransId="{DF62E1B2-CCAC-4B14-B630-81E8CE3ADF37}" sibTransId="{597C465F-4108-42CF-B842-96C012E36D2D}"/>
    <dgm:cxn modelId="{0D4F34DB-7F68-4831-9AE1-132A3E442919}" type="presOf" srcId="{6E480EF5-65F8-40B8-BF24-81837E4A37D4}" destId="{A84DAAB8-3183-40D1-820D-243928F50C11}" srcOrd="0" destOrd="0" presId="urn:microsoft.com/office/officeart/2008/layout/RadialCluster"/>
    <dgm:cxn modelId="{52D40797-833B-41F4-93D3-7EA637DC197B}" type="presParOf" srcId="{82037291-7AEF-4A6B-9F44-D8B06AD51ADB}" destId="{0C5EB8E1-CF31-4D48-8509-7EE8183C32F7}" srcOrd="0" destOrd="0" presId="urn:microsoft.com/office/officeart/2008/layout/RadialCluster"/>
    <dgm:cxn modelId="{39EB881A-C959-49C7-805E-07917F24C2A4}" type="presParOf" srcId="{0C5EB8E1-CF31-4D48-8509-7EE8183C32F7}" destId="{5FCFAD64-4CD2-444E-9246-B492B9C74443}" srcOrd="0" destOrd="0" presId="urn:microsoft.com/office/officeart/2008/layout/RadialCluster"/>
    <dgm:cxn modelId="{598D1294-C3D3-4436-B115-51CEFE2DDFAF}" type="presParOf" srcId="{0C5EB8E1-CF31-4D48-8509-7EE8183C32F7}" destId="{A84DAAB8-3183-40D1-820D-243928F50C11}" srcOrd="1" destOrd="0" presId="urn:microsoft.com/office/officeart/2008/layout/RadialCluster"/>
    <dgm:cxn modelId="{5CEB1AE3-CF4E-4B33-90C7-4FEDB6E9CCE8}" type="presParOf" srcId="{0C5EB8E1-CF31-4D48-8509-7EE8183C32F7}" destId="{D939F957-BDAC-4C03-8CCD-9E58042C90B9}" srcOrd="2" destOrd="0" presId="urn:microsoft.com/office/officeart/2008/layout/RadialCluster"/>
    <dgm:cxn modelId="{DAF83A96-BE65-417C-9159-EE5FB33A3FC3}" type="presParOf" srcId="{0C5EB8E1-CF31-4D48-8509-7EE8183C32F7}" destId="{2615F9F8-4277-4E78-B88B-D4A0D0CD8FB4}" srcOrd="3" destOrd="0" presId="urn:microsoft.com/office/officeart/2008/layout/RadialCluster"/>
    <dgm:cxn modelId="{73B2A5D8-8AF4-4B07-BDAA-24BDD2B44ADF}" type="presParOf" srcId="{0C5EB8E1-CF31-4D48-8509-7EE8183C32F7}" destId="{6C632AAE-2C7A-4545-9C00-D7A912C36275}" srcOrd="4" destOrd="0" presId="urn:microsoft.com/office/officeart/2008/layout/RadialCluster"/>
    <dgm:cxn modelId="{9351F47B-D601-4F3B-854D-12BA8890211C}" type="presParOf" srcId="{0C5EB8E1-CF31-4D48-8509-7EE8183C32F7}" destId="{9D6902E6-4721-4732-84F0-094892D59979}" srcOrd="5" destOrd="0" presId="urn:microsoft.com/office/officeart/2008/layout/RadialCluster"/>
    <dgm:cxn modelId="{A2226812-4A34-4994-84DC-27475CC8896B}" type="presParOf" srcId="{0C5EB8E1-CF31-4D48-8509-7EE8183C32F7}" destId="{47F54905-1835-4455-BF7D-76BAF6E741AC}"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7D6E1ED4-50B3-42DE-A5F2-BFF21ABF1DE7}" type="doc">
      <dgm:prSet loTypeId="urn:microsoft.com/office/officeart/2005/8/layout/radial5" loCatId="cycle" qsTypeId="urn:microsoft.com/office/officeart/2005/8/quickstyle/3d2" qsCatId="3D" csTypeId="urn:microsoft.com/office/officeart/2005/8/colors/accent1_4" csCatId="accent1" phldr="1"/>
      <dgm:spPr/>
      <dgm:t>
        <a:bodyPr/>
        <a:lstStyle/>
        <a:p>
          <a:endParaRPr lang="en-US"/>
        </a:p>
      </dgm:t>
    </dgm:pt>
    <dgm:pt modelId="{F2800D3E-4396-43EA-8551-97D7EB047E28}">
      <dgm:prSet phldrT="[Text]" custT="1"/>
      <dgm:spPr>
        <a:solidFill>
          <a:schemeClr val="accent1">
            <a:lumMod val="40000"/>
            <a:lumOff val="60000"/>
          </a:schemeClr>
        </a:solidFill>
      </dgm:spPr>
      <dgm:t>
        <a:bodyPr/>
        <a:lstStyle/>
        <a:p>
          <a:r>
            <a:rPr lang="vi-VN" sz="2200">
              <a:latin typeface="Consolas" panose="020B0609020204030204" pitchFamily="49" charset="0"/>
              <a:cs typeface="Times New Roman" panose="02020603050405020304" pitchFamily="18" charset="0"/>
            </a:rPr>
            <a:t>Tính hiệu quả</a:t>
          </a:r>
          <a:endParaRPr lang="en-US" sz="2200">
            <a:latin typeface="Consolas" panose="020B0609020204030204" pitchFamily="49" charset="0"/>
            <a:cs typeface="Times New Roman" panose="02020603050405020304" pitchFamily="18" charset="0"/>
          </a:endParaRPr>
        </a:p>
      </dgm:t>
    </dgm:pt>
    <dgm:pt modelId="{7B2CAE9B-E7A8-4E41-9B3F-1D9AE914B48C}" type="parTrans" cxnId="{CB558B6B-942D-43BD-8EA0-627D1ACCB462}">
      <dgm:prSet custT="1"/>
      <dgm:spPr/>
      <dgm:t>
        <a:bodyPr/>
        <a:lstStyle/>
        <a:p>
          <a:endParaRPr lang="en-US" sz="2200">
            <a:solidFill>
              <a:schemeClr val="bg1"/>
            </a:solidFill>
            <a:latin typeface="Consolas" panose="020B0609020204030204" pitchFamily="49" charset="0"/>
            <a:cs typeface="Times New Roman" panose="02020603050405020304" pitchFamily="18" charset="0"/>
          </a:endParaRPr>
        </a:p>
      </dgm:t>
    </dgm:pt>
    <dgm:pt modelId="{2C00D283-E3EA-4A22-89FF-AD7309E8D1E2}" type="sibTrans" cxnId="{CB558B6B-942D-43BD-8EA0-627D1ACCB462}">
      <dgm:prSet/>
      <dgm:spPr/>
      <dgm:t>
        <a:bodyPr/>
        <a:lstStyle/>
        <a:p>
          <a:endParaRPr lang="en-US" sz="2200">
            <a:solidFill>
              <a:schemeClr val="bg1"/>
            </a:solidFill>
            <a:latin typeface="Consolas" panose="020B0609020204030204" pitchFamily="49" charset="0"/>
            <a:cs typeface="Times New Roman" panose="02020603050405020304" pitchFamily="18" charset="0"/>
          </a:endParaRPr>
        </a:p>
      </dgm:t>
    </dgm:pt>
    <dgm:pt modelId="{4A6CF7F4-726B-4BA2-AA42-FA990B4BD516}">
      <dgm:prSet phldrT="[Text]" custT="1"/>
      <dgm:spPr>
        <a:solidFill>
          <a:schemeClr val="accent1">
            <a:lumMod val="40000"/>
            <a:lumOff val="60000"/>
          </a:schemeClr>
        </a:solidFill>
      </dgm:spPr>
      <dgm:t>
        <a:bodyPr/>
        <a:lstStyle/>
        <a:p>
          <a:r>
            <a:rPr lang="vi-VN" sz="2200">
              <a:latin typeface="Consolas" panose="020B0609020204030204" pitchFamily="49" charset="0"/>
              <a:cs typeface="Times New Roman" panose="02020603050405020304" pitchFamily="18" charset="0"/>
            </a:rPr>
            <a:t>Khả năng thực thi</a:t>
          </a:r>
          <a:endParaRPr lang="en-US" sz="2200">
            <a:latin typeface="Consolas" panose="020B0609020204030204" pitchFamily="49" charset="0"/>
            <a:cs typeface="Times New Roman" panose="02020603050405020304" pitchFamily="18" charset="0"/>
          </a:endParaRPr>
        </a:p>
      </dgm:t>
    </dgm:pt>
    <dgm:pt modelId="{DCA792F3-4378-4061-860E-6AB47843DC2A}" type="parTrans" cxnId="{0DA39F3F-14CE-4739-B2F7-E710E36049BB}">
      <dgm:prSet custT="1"/>
      <dgm:spPr/>
      <dgm:t>
        <a:bodyPr/>
        <a:lstStyle/>
        <a:p>
          <a:endParaRPr lang="en-US" sz="2200">
            <a:solidFill>
              <a:schemeClr val="bg1"/>
            </a:solidFill>
            <a:latin typeface="Consolas" panose="020B0609020204030204" pitchFamily="49" charset="0"/>
            <a:cs typeface="Times New Roman" panose="02020603050405020304" pitchFamily="18" charset="0"/>
          </a:endParaRPr>
        </a:p>
      </dgm:t>
    </dgm:pt>
    <dgm:pt modelId="{21ABA216-2B62-48EB-BC7C-80E453B5B734}" type="sibTrans" cxnId="{0DA39F3F-14CE-4739-B2F7-E710E36049BB}">
      <dgm:prSet/>
      <dgm:spPr/>
      <dgm:t>
        <a:bodyPr/>
        <a:lstStyle/>
        <a:p>
          <a:endParaRPr lang="en-US" sz="2200">
            <a:solidFill>
              <a:schemeClr val="bg1"/>
            </a:solidFill>
            <a:latin typeface="Consolas" panose="020B0609020204030204" pitchFamily="49" charset="0"/>
            <a:cs typeface="Times New Roman" panose="02020603050405020304" pitchFamily="18" charset="0"/>
          </a:endParaRPr>
        </a:p>
      </dgm:t>
    </dgm:pt>
    <dgm:pt modelId="{E809E2F4-FEFD-4434-80B3-9D4AA57921E9}">
      <dgm:prSet phldrT="[Text]" custT="1"/>
      <dgm:spPr/>
      <dgm:t>
        <a:bodyPr/>
        <a:lstStyle/>
        <a:p>
          <a:r>
            <a:rPr lang="vi-VN" sz="2200">
              <a:latin typeface="Consolas" panose="020B0609020204030204" pitchFamily="49" charset="0"/>
              <a:cs typeface="Times New Roman" panose="02020603050405020304" pitchFamily="18" charset="0"/>
            </a:rPr>
            <a:t>...</a:t>
          </a:r>
          <a:endParaRPr lang="en-US" sz="2200">
            <a:latin typeface="Consolas" panose="020B0609020204030204" pitchFamily="49" charset="0"/>
            <a:cs typeface="Times New Roman" panose="02020603050405020304" pitchFamily="18" charset="0"/>
          </a:endParaRPr>
        </a:p>
      </dgm:t>
    </dgm:pt>
    <dgm:pt modelId="{7F953EE3-AAB8-422C-ABFD-34EB7F0D4E68}" type="parTrans" cxnId="{C450F68E-FBE9-40DE-A3D3-48EE987BDAAE}">
      <dgm:prSet custT="1"/>
      <dgm:spPr/>
      <dgm:t>
        <a:bodyPr/>
        <a:lstStyle/>
        <a:p>
          <a:endParaRPr lang="en-US" sz="2200">
            <a:solidFill>
              <a:schemeClr val="bg1"/>
            </a:solidFill>
            <a:latin typeface="Consolas" panose="020B0609020204030204" pitchFamily="49" charset="0"/>
            <a:cs typeface="Times New Roman" panose="02020603050405020304" pitchFamily="18" charset="0"/>
          </a:endParaRPr>
        </a:p>
      </dgm:t>
    </dgm:pt>
    <dgm:pt modelId="{407CA85B-522B-475C-8B90-B25AF36DA729}" type="sibTrans" cxnId="{C450F68E-FBE9-40DE-A3D3-48EE987BDAAE}">
      <dgm:prSet/>
      <dgm:spPr/>
      <dgm:t>
        <a:bodyPr/>
        <a:lstStyle/>
        <a:p>
          <a:endParaRPr lang="en-US" sz="2200">
            <a:solidFill>
              <a:schemeClr val="bg1"/>
            </a:solidFill>
            <a:latin typeface="Consolas" panose="020B0609020204030204" pitchFamily="49" charset="0"/>
            <a:cs typeface="Times New Roman" panose="02020603050405020304" pitchFamily="18" charset="0"/>
          </a:endParaRPr>
        </a:p>
      </dgm:t>
    </dgm:pt>
    <dgm:pt modelId="{21A26578-234B-4D10-B181-DFEACA966F10}">
      <dgm:prSet phldrT="[Text]" custT="1"/>
      <dgm:spPr/>
      <dgm:t>
        <a:bodyPr/>
        <a:lstStyle/>
        <a:p>
          <a:r>
            <a:rPr lang="vi-VN" sz="2200">
              <a:latin typeface="Consolas" panose="020B0609020204030204" pitchFamily="49" charset="0"/>
              <a:cs typeface="Times New Roman" panose="02020603050405020304" pitchFamily="18" charset="0"/>
            </a:rPr>
            <a:t>Khả năng mở rộng</a:t>
          </a:r>
          <a:endParaRPr lang="en-US" sz="2200">
            <a:latin typeface="Consolas" panose="020B0609020204030204" pitchFamily="49" charset="0"/>
            <a:cs typeface="Times New Roman" panose="02020603050405020304" pitchFamily="18" charset="0"/>
          </a:endParaRPr>
        </a:p>
      </dgm:t>
    </dgm:pt>
    <dgm:pt modelId="{C78710A1-CC91-48CE-8066-E6816ADE367D}" type="parTrans" cxnId="{37B95229-1F81-4B53-8C12-2782CF77DA3F}">
      <dgm:prSet custT="1"/>
      <dgm:spPr/>
      <dgm:t>
        <a:bodyPr/>
        <a:lstStyle/>
        <a:p>
          <a:endParaRPr lang="en-US" sz="2200">
            <a:solidFill>
              <a:schemeClr val="bg1"/>
            </a:solidFill>
            <a:latin typeface="Consolas" panose="020B0609020204030204" pitchFamily="49" charset="0"/>
            <a:cs typeface="Times New Roman" panose="02020603050405020304" pitchFamily="18" charset="0"/>
          </a:endParaRPr>
        </a:p>
      </dgm:t>
    </dgm:pt>
    <dgm:pt modelId="{3494C292-9D9C-4DE3-AF17-C9652FE5FDEE}" type="sibTrans" cxnId="{37B95229-1F81-4B53-8C12-2782CF77DA3F}">
      <dgm:prSet/>
      <dgm:spPr/>
      <dgm:t>
        <a:bodyPr/>
        <a:lstStyle/>
        <a:p>
          <a:endParaRPr lang="en-US" sz="2200">
            <a:solidFill>
              <a:schemeClr val="bg1"/>
            </a:solidFill>
            <a:latin typeface="Consolas" panose="020B0609020204030204" pitchFamily="49" charset="0"/>
            <a:cs typeface="Times New Roman" panose="02020603050405020304" pitchFamily="18" charset="0"/>
          </a:endParaRPr>
        </a:p>
      </dgm:t>
    </dgm:pt>
    <dgm:pt modelId="{01C1C6CC-2215-484C-9C33-F17C65372A4D}">
      <dgm:prSet phldrT="[Text]" custT="1"/>
      <dgm:spPr>
        <a:solidFill>
          <a:schemeClr val="accent1">
            <a:lumMod val="60000"/>
            <a:lumOff val="40000"/>
          </a:schemeClr>
        </a:solidFill>
      </dgm:spPr>
      <dgm:t>
        <a:bodyPr/>
        <a:lstStyle/>
        <a:p>
          <a:r>
            <a:rPr lang="vi-VN" sz="2200"/>
            <a:t>Tiêu chí lựa chọn thuật toán</a:t>
          </a:r>
          <a:endParaRPr lang="en-US" sz="2200">
            <a:latin typeface="Consolas" panose="020B0609020204030204" pitchFamily="49" charset="0"/>
            <a:cs typeface="Times New Roman" panose="02020603050405020304" pitchFamily="18" charset="0"/>
          </a:endParaRPr>
        </a:p>
      </dgm:t>
    </dgm:pt>
    <dgm:pt modelId="{21A76199-0DC0-45BE-831A-1C4E68D03946}" type="sibTrans" cxnId="{392F99B6-9F31-41C2-A476-C9FE78A95693}">
      <dgm:prSet/>
      <dgm:spPr/>
      <dgm:t>
        <a:bodyPr/>
        <a:lstStyle/>
        <a:p>
          <a:endParaRPr lang="en-US" sz="2200">
            <a:solidFill>
              <a:schemeClr val="bg1"/>
            </a:solidFill>
            <a:latin typeface="Consolas" panose="020B0609020204030204" pitchFamily="49" charset="0"/>
            <a:cs typeface="Times New Roman" panose="02020603050405020304" pitchFamily="18" charset="0"/>
          </a:endParaRPr>
        </a:p>
      </dgm:t>
    </dgm:pt>
    <dgm:pt modelId="{CB0BD1CB-76E9-4CD6-B275-0F6B8E13946C}" type="parTrans" cxnId="{392F99B6-9F31-41C2-A476-C9FE78A95693}">
      <dgm:prSet/>
      <dgm:spPr/>
      <dgm:t>
        <a:bodyPr/>
        <a:lstStyle/>
        <a:p>
          <a:endParaRPr lang="en-US" sz="2200">
            <a:solidFill>
              <a:schemeClr val="bg1"/>
            </a:solidFill>
            <a:latin typeface="Consolas" panose="020B0609020204030204" pitchFamily="49" charset="0"/>
            <a:cs typeface="Times New Roman" panose="02020603050405020304" pitchFamily="18" charset="0"/>
          </a:endParaRPr>
        </a:p>
      </dgm:t>
    </dgm:pt>
    <dgm:pt modelId="{8E4DDCCB-716D-4F18-A1B9-37B86326EE9F}">
      <dgm:prSet phldrT="[Text]" custT="1"/>
      <dgm:spPr/>
      <dgm:t>
        <a:bodyPr/>
        <a:lstStyle/>
        <a:p>
          <a:r>
            <a:rPr lang="vi-VN" sz="2200">
              <a:latin typeface="Consolas" panose="020B0609020204030204" pitchFamily="49" charset="0"/>
              <a:cs typeface="Times New Roman" panose="02020603050405020304" pitchFamily="18" charset="0"/>
            </a:rPr>
            <a:t>Tính chính xác</a:t>
          </a:r>
          <a:endParaRPr lang="en-US" sz="2200">
            <a:latin typeface="Consolas" panose="020B0609020204030204" pitchFamily="49" charset="0"/>
            <a:cs typeface="Times New Roman" panose="02020603050405020304" pitchFamily="18" charset="0"/>
          </a:endParaRPr>
        </a:p>
      </dgm:t>
    </dgm:pt>
    <dgm:pt modelId="{11B132C7-DDA4-4D37-92E3-FAC68259A565}" type="parTrans" cxnId="{CAF8C821-3148-4F98-ADE0-E7BD193B605E}">
      <dgm:prSet custT="1"/>
      <dgm:spPr/>
      <dgm:t>
        <a:bodyPr/>
        <a:lstStyle/>
        <a:p>
          <a:endParaRPr lang="en-US" sz="2200"/>
        </a:p>
      </dgm:t>
    </dgm:pt>
    <dgm:pt modelId="{C6F7FCAA-15AF-4AD6-9B66-8A83315F2BEA}" type="sibTrans" cxnId="{CAF8C821-3148-4F98-ADE0-E7BD193B605E}">
      <dgm:prSet/>
      <dgm:spPr/>
      <dgm:t>
        <a:bodyPr/>
        <a:lstStyle/>
        <a:p>
          <a:endParaRPr lang="en-US" sz="2200"/>
        </a:p>
      </dgm:t>
    </dgm:pt>
    <dgm:pt modelId="{367263D7-3B66-492F-A307-A1A830D3DDE3}" type="pres">
      <dgm:prSet presAssocID="{7D6E1ED4-50B3-42DE-A5F2-BFF21ABF1DE7}" presName="Name0" presStyleCnt="0">
        <dgm:presLayoutVars>
          <dgm:chMax val="1"/>
          <dgm:dir/>
          <dgm:animLvl val="ctr"/>
          <dgm:resizeHandles val="exact"/>
        </dgm:presLayoutVars>
      </dgm:prSet>
      <dgm:spPr/>
    </dgm:pt>
    <dgm:pt modelId="{F942191A-AAA2-4E18-8BDA-010151D2766A}" type="pres">
      <dgm:prSet presAssocID="{01C1C6CC-2215-484C-9C33-F17C65372A4D}" presName="centerShape" presStyleLbl="node0" presStyleIdx="0" presStyleCnt="1" custScaleX="120921" custScaleY="104930"/>
      <dgm:spPr/>
    </dgm:pt>
    <dgm:pt modelId="{C2FE254E-3B9C-448D-9B4B-5C6C35D7D397}" type="pres">
      <dgm:prSet presAssocID="{7B2CAE9B-E7A8-4E41-9B3F-1D9AE914B48C}" presName="parTrans" presStyleLbl="sibTrans2D1" presStyleIdx="0" presStyleCnt="5"/>
      <dgm:spPr/>
    </dgm:pt>
    <dgm:pt modelId="{D3AA7A4F-A115-4C83-A690-AA4585B2DD9B}" type="pres">
      <dgm:prSet presAssocID="{7B2CAE9B-E7A8-4E41-9B3F-1D9AE914B48C}" presName="connectorText" presStyleLbl="sibTrans2D1" presStyleIdx="0" presStyleCnt="5"/>
      <dgm:spPr/>
    </dgm:pt>
    <dgm:pt modelId="{6EC55F96-4985-47AC-B683-DDA8024242D9}" type="pres">
      <dgm:prSet presAssocID="{F2800D3E-4396-43EA-8551-97D7EB047E28}" presName="node" presStyleLbl="node1" presStyleIdx="0" presStyleCnt="5">
        <dgm:presLayoutVars>
          <dgm:bulletEnabled val="1"/>
        </dgm:presLayoutVars>
      </dgm:prSet>
      <dgm:spPr/>
    </dgm:pt>
    <dgm:pt modelId="{30DC5865-79A6-47DD-B320-7490E620E6A9}" type="pres">
      <dgm:prSet presAssocID="{DCA792F3-4378-4061-860E-6AB47843DC2A}" presName="parTrans" presStyleLbl="sibTrans2D1" presStyleIdx="1" presStyleCnt="5"/>
      <dgm:spPr/>
    </dgm:pt>
    <dgm:pt modelId="{99F5F2F2-2599-4623-BA84-774398303963}" type="pres">
      <dgm:prSet presAssocID="{DCA792F3-4378-4061-860E-6AB47843DC2A}" presName="connectorText" presStyleLbl="sibTrans2D1" presStyleIdx="1" presStyleCnt="5"/>
      <dgm:spPr/>
    </dgm:pt>
    <dgm:pt modelId="{CC2D35C8-650B-4B13-B68D-2F50229791F6}" type="pres">
      <dgm:prSet presAssocID="{4A6CF7F4-726B-4BA2-AA42-FA990B4BD516}" presName="node" presStyleLbl="node1" presStyleIdx="1" presStyleCnt="5">
        <dgm:presLayoutVars>
          <dgm:bulletEnabled val="1"/>
        </dgm:presLayoutVars>
      </dgm:prSet>
      <dgm:spPr/>
    </dgm:pt>
    <dgm:pt modelId="{7EFFDDCD-4A11-43D9-845F-0CD3CC3EB0D6}" type="pres">
      <dgm:prSet presAssocID="{7F953EE3-AAB8-422C-ABFD-34EB7F0D4E68}" presName="parTrans" presStyleLbl="sibTrans2D1" presStyleIdx="2" presStyleCnt="5"/>
      <dgm:spPr/>
    </dgm:pt>
    <dgm:pt modelId="{4DD722B2-9512-4A7D-9C8E-6235692BC419}" type="pres">
      <dgm:prSet presAssocID="{7F953EE3-AAB8-422C-ABFD-34EB7F0D4E68}" presName="connectorText" presStyleLbl="sibTrans2D1" presStyleIdx="2" presStyleCnt="5"/>
      <dgm:spPr/>
    </dgm:pt>
    <dgm:pt modelId="{BCDCD6C8-85D2-4B11-B523-419F3360E23A}" type="pres">
      <dgm:prSet presAssocID="{E809E2F4-FEFD-4434-80B3-9D4AA57921E9}" presName="node" presStyleLbl="node1" presStyleIdx="2" presStyleCnt="5">
        <dgm:presLayoutVars>
          <dgm:bulletEnabled val="1"/>
        </dgm:presLayoutVars>
      </dgm:prSet>
      <dgm:spPr/>
    </dgm:pt>
    <dgm:pt modelId="{6D0503FB-C8A5-4BE4-8005-332ED8B9866E}" type="pres">
      <dgm:prSet presAssocID="{C78710A1-CC91-48CE-8066-E6816ADE367D}" presName="parTrans" presStyleLbl="sibTrans2D1" presStyleIdx="3" presStyleCnt="5"/>
      <dgm:spPr/>
    </dgm:pt>
    <dgm:pt modelId="{E7D95EDA-F8E4-4F03-9424-9A20B5DCC2B4}" type="pres">
      <dgm:prSet presAssocID="{C78710A1-CC91-48CE-8066-E6816ADE367D}" presName="connectorText" presStyleLbl="sibTrans2D1" presStyleIdx="3" presStyleCnt="5"/>
      <dgm:spPr/>
    </dgm:pt>
    <dgm:pt modelId="{EEA463B5-4356-490A-A451-C48257BDBE09}" type="pres">
      <dgm:prSet presAssocID="{21A26578-234B-4D10-B181-DFEACA966F10}" presName="node" presStyleLbl="node1" presStyleIdx="3" presStyleCnt="5">
        <dgm:presLayoutVars>
          <dgm:bulletEnabled val="1"/>
        </dgm:presLayoutVars>
      </dgm:prSet>
      <dgm:spPr/>
    </dgm:pt>
    <dgm:pt modelId="{4853FB3E-A6A0-4A1A-90B1-CCBAE6005067}" type="pres">
      <dgm:prSet presAssocID="{11B132C7-DDA4-4D37-92E3-FAC68259A565}" presName="parTrans" presStyleLbl="sibTrans2D1" presStyleIdx="4" presStyleCnt="5"/>
      <dgm:spPr/>
    </dgm:pt>
    <dgm:pt modelId="{33819FFD-2A1E-457D-B479-84A4ECAA9CBB}" type="pres">
      <dgm:prSet presAssocID="{11B132C7-DDA4-4D37-92E3-FAC68259A565}" presName="connectorText" presStyleLbl="sibTrans2D1" presStyleIdx="4" presStyleCnt="5"/>
      <dgm:spPr/>
    </dgm:pt>
    <dgm:pt modelId="{BAC68909-AD6C-47CE-85DB-E1A12E174E0B}" type="pres">
      <dgm:prSet presAssocID="{8E4DDCCB-716D-4F18-A1B9-37B86326EE9F}" presName="node" presStyleLbl="node1" presStyleIdx="4" presStyleCnt="5">
        <dgm:presLayoutVars>
          <dgm:bulletEnabled val="1"/>
        </dgm:presLayoutVars>
      </dgm:prSet>
      <dgm:spPr/>
    </dgm:pt>
  </dgm:ptLst>
  <dgm:cxnLst>
    <dgm:cxn modelId="{956BD701-6810-48B5-8055-BEB803CC8137}" type="presOf" srcId="{11B132C7-DDA4-4D37-92E3-FAC68259A565}" destId="{4853FB3E-A6A0-4A1A-90B1-CCBAE6005067}" srcOrd="0" destOrd="0" presId="urn:microsoft.com/office/officeart/2005/8/layout/radial5"/>
    <dgm:cxn modelId="{7EB0A410-A37F-4FFC-AC0D-4A12894AF3B4}" type="presOf" srcId="{7F953EE3-AAB8-422C-ABFD-34EB7F0D4E68}" destId="{7EFFDDCD-4A11-43D9-845F-0CD3CC3EB0D6}" srcOrd="0" destOrd="0" presId="urn:microsoft.com/office/officeart/2005/8/layout/radial5"/>
    <dgm:cxn modelId="{F6F8D312-4198-4F74-BCD5-E7FB20EEF67F}" type="presOf" srcId="{C78710A1-CC91-48CE-8066-E6816ADE367D}" destId="{6D0503FB-C8A5-4BE4-8005-332ED8B9866E}" srcOrd="0" destOrd="0" presId="urn:microsoft.com/office/officeart/2005/8/layout/radial5"/>
    <dgm:cxn modelId="{8153611F-08C1-404E-8D81-0FF28F8271C5}" type="presOf" srcId="{4A6CF7F4-726B-4BA2-AA42-FA990B4BD516}" destId="{CC2D35C8-650B-4B13-B68D-2F50229791F6}" srcOrd="0" destOrd="0" presId="urn:microsoft.com/office/officeart/2005/8/layout/radial5"/>
    <dgm:cxn modelId="{CAF8C821-3148-4F98-ADE0-E7BD193B605E}" srcId="{01C1C6CC-2215-484C-9C33-F17C65372A4D}" destId="{8E4DDCCB-716D-4F18-A1B9-37B86326EE9F}" srcOrd="4" destOrd="0" parTransId="{11B132C7-DDA4-4D37-92E3-FAC68259A565}" sibTransId="{C6F7FCAA-15AF-4AD6-9B66-8A83315F2BEA}"/>
    <dgm:cxn modelId="{37B95229-1F81-4B53-8C12-2782CF77DA3F}" srcId="{01C1C6CC-2215-484C-9C33-F17C65372A4D}" destId="{21A26578-234B-4D10-B181-DFEACA966F10}" srcOrd="3" destOrd="0" parTransId="{C78710A1-CC91-48CE-8066-E6816ADE367D}" sibTransId="{3494C292-9D9C-4DE3-AF17-C9652FE5FDEE}"/>
    <dgm:cxn modelId="{0DA39F3F-14CE-4739-B2F7-E710E36049BB}" srcId="{01C1C6CC-2215-484C-9C33-F17C65372A4D}" destId="{4A6CF7F4-726B-4BA2-AA42-FA990B4BD516}" srcOrd="1" destOrd="0" parTransId="{DCA792F3-4378-4061-860E-6AB47843DC2A}" sibTransId="{21ABA216-2B62-48EB-BC7C-80E453B5B734}"/>
    <dgm:cxn modelId="{CB558B6B-942D-43BD-8EA0-627D1ACCB462}" srcId="{01C1C6CC-2215-484C-9C33-F17C65372A4D}" destId="{F2800D3E-4396-43EA-8551-97D7EB047E28}" srcOrd="0" destOrd="0" parTransId="{7B2CAE9B-E7A8-4E41-9B3F-1D9AE914B48C}" sibTransId="{2C00D283-E3EA-4A22-89FF-AD7309E8D1E2}"/>
    <dgm:cxn modelId="{C6E3BE6C-84B8-4164-9156-F783B6617F52}" type="presOf" srcId="{DCA792F3-4378-4061-860E-6AB47843DC2A}" destId="{30DC5865-79A6-47DD-B320-7490E620E6A9}" srcOrd="0" destOrd="0" presId="urn:microsoft.com/office/officeart/2005/8/layout/radial5"/>
    <dgm:cxn modelId="{F5C1F84D-D351-42AF-A9B9-74333F85E850}" type="presOf" srcId="{C78710A1-CC91-48CE-8066-E6816ADE367D}" destId="{E7D95EDA-F8E4-4F03-9424-9A20B5DCC2B4}" srcOrd="1" destOrd="0" presId="urn:microsoft.com/office/officeart/2005/8/layout/radial5"/>
    <dgm:cxn modelId="{166EAB53-4CB2-4B10-876E-D8806E1FFD6B}" type="presOf" srcId="{DCA792F3-4378-4061-860E-6AB47843DC2A}" destId="{99F5F2F2-2599-4623-BA84-774398303963}" srcOrd="1" destOrd="0" presId="urn:microsoft.com/office/officeart/2005/8/layout/radial5"/>
    <dgm:cxn modelId="{7E4F1682-D34D-42BA-B322-382D9D2B51C0}" type="presOf" srcId="{7B2CAE9B-E7A8-4E41-9B3F-1D9AE914B48C}" destId="{C2FE254E-3B9C-448D-9B4B-5C6C35D7D397}" srcOrd="0" destOrd="0" presId="urn:microsoft.com/office/officeart/2005/8/layout/radial5"/>
    <dgm:cxn modelId="{96EF9E8D-1B05-4912-B6C8-8E03F45C43AC}" type="presOf" srcId="{F2800D3E-4396-43EA-8551-97D7EB047E28}" destId="{6EC55F96-4985-47AC-B683-DDA8024242D9}" srcOrd="0" destOrd="0" presId="urn:microsoft.com/office/officeart/2005/8/layout/radial5"/>
    <dgm:cxn modelId="{C450F68E-FBE9-40DE-A3D3-48EE987BDAAE}" srcId="{01C1C6CC-2215-484C-9C33-F17C65372A4D}" destId="{E809E2F4-FEFD-4434-80B3-9D4AA57921E9}" srcOrd="2" destOrd="0" parTransId="{7F953EE3-AAB8-422C-ABFD-34EB7F0D4E68}" sibTransId="{407CA85B-522B-475C-8B90-B25AF36DA729}"/>
    <dgm:cxn modelId="{01056996-D38A-4687-9AA3-BE90BB1D9133}" type="presOf" srcId="{7B2CAE9B-E7A8-4E41-9B3F-1D9AE914B48C}" destId="{D3AA7A4F-A115-4C83-A690-AA4585B2DD9B}" srcOrd="1" destOrd="0" presId="urn:microsoft.com/office/officeart/2005/8/layout/radial5"/>
    <dgm:cxn modelId="{B9FEC2A6-9FEE-4047-B17C-1CCCB401988A}" type="presOf" srcId="{8E4DDCCB-716D-4F18-A1B9-37B86326EE9F}" destId="{BAC68909-AD6C-47CE-85DB-E1A12E174E0B}" srcOrd="0" destOrd="0" presId="urn:microsoft.com/office/officeart/2005/8/layout/radial5"/>
    <dgm:cxn modelId="{91888BB0-6947-4A94-A31C-F6B13DFAB146}" type="presOf" srcId="{01C1C6CC-2215-484C-9C33-F17C65372A4D}" destId="{F942191A-AAA2-4E18-8BDA-010151D2766A}" srcOrd="0" destOrd="0" presId="urn:microsoft.com/office/officeart/2005/8/layout/radial5"/>
    <dgm:cxn modelId="{392F99B6-9F31-41C2-A476-C9FE78A95693}" srcId="{7D6E1ED4-50B3-42DE-A5F2-BFF21ABF1DE7}" destId="{01C1C6CC-2215-484C-9C33-F17C65372A4D}" srcOrd="0" destOrd="0" parTransId="{CB0BD1CB-76E9-4CD6-B275-0F6B8E13946C}" sibTransId="{21A76199-0DC0-45BE-831A-1C4E68D03946}"/>
    <dgm:cxn modelId="{0AFEC7B8-8DEB-4A00-8551-740129DC9358}" type="presOf" srcId="{21A26578-234B-4D10-B181-DFEACA966F10}" destId="{EEA463B5-4356-490A-A451-C48257BDBE09}" srcOrd="0" destOrd="0" presId="urn:microsoft.com/office/officeart/2005/8/layout/radial5"/>
    <dgm:cxn modelId="{93F2CBD3-A831-4428-B6C0-9B118C288025}" type="presOf" srcId="{7F953EE3-AAB8-422C-ABFD-34EB7F0D4E68}" destId="{4DD722B2-9512-4A7D-9C8E-6235692BC419}" srcOrd="1" destOrd="0" presId="urn:microsoft.com/office/officeart/2005/8/layout/radial5"/>
    <dgm:cxn modelId="{300523D6-DEE7-4360-AF26-D26ABD941E0E}" type="presOf" srcId="{7D6E1ED4-50B3-42DE-A5F2-BFF21ABF1DE7}" destId="{367263D7-3B66-492F-A307-A1A830D3DDE3}" srcOrd="0" destOrd="0" presId="urn:microsoft.com/office/officeart/2005/8/layout/radial5"/>
    <dgm:cxn modelId="{D8576CE8-D4C6-4849-A13C-F9690442C036}" type="presOf" srcId="{11B132C7-DDA4-4D37-92E3-FAC68259A565}" destId="{33819FFD-2A1E-457D-B479-84A4ECAA9CBB}" srcOrd="1" destOrd="0" presId="urn:microsoft.com/office/officeart/2005/8/layout/radial5"/>
    <dgm:cxn modelId="{7A48A8EA-7988-4B24-B69D-FFBAE2F8B385}" type="presOf" srcId="{E809E2F4-FEFD-4434-80B3-9D4AA57921E9}" destId="{BCDCD6C8-85D2-4B11-B523-419F3360E23A}" srcOrd="0" destOrd="0" presId="urn:microsoft.com/office/officeart/2005/8/layout/radial5"/>
    <dgm:cxn modelId="{07E8B1E4-AC1A-4932-A8AC-7067BB57C196}" type="presParOf" srcId="{367263D7-3B66-492F-A307-A1A830D3DDE3}" destId="{F942191A-AAA2-4E18-8BDA-010151D2766A}" srcOrd="0" destOrd="0" presId="urn:microsoft.com/office/officeart/2005/8/layout/radial5"/>
    <dgm:cxn modelId="{2E73583E-B83B-41A5-AAD8-22EF253A64A4}" type="presParOf" srcId="{367263D7-3B66-492F-A307-A1A830D3DDE3}" destId="{C2FE254E-3B9C-448D-9B4B-5C6C35D7D397}" srcOrd="1" destOrd="0" presId="urn:microsoft.com/office/officeart/2005/8/layout/radial5"/>
    <dgm:cxn modelId="{1FAE71C5-9E8E-4EA7-B149-CD53BE685F17}" type="presParOf" srcId="{C2FE254E-3B9C-448D-9B4B-5C6C35D7D397}" destId="{D3AA7A4F-A115-4C83-A690-AA4585B2DD9B}" srcOrd="0" destOrd="0" presId="urn:microsoft.com/office/officeart/2005/8/layout/radial5"/>
    <dgm:cxn modelId="{3ADF8597-EED3-4980-BA88-51CD8B4F6641}" type="presParOf" srcId="{367263D7-3B66-492F-A307-A1A830D3DDE3}" destId="{6EC55F96-4985-47AC-B683-DDA8024242D9}" srcOrd="2" destOrd="0" presId="urn:microsoft.com/office/officeart/2005/8/layout/radial5"/>
    <dgm:cxn modelId="{6781C2AA-4101-4140-8D84-A4F6E72B0E4C}" type="presParOf" srcId="{367263D7-3B66-492F-A307-A1A830D3DDE3}" destId="{30DC5865-79A6-47DD-B320-7490E620E6A9}" srcOrd="3" destOrd="0" presId="urn:microsoft.com/office/officeart/2005/8/layout/radial5"/>
    <dgm:cxn modelId="{716497FD-E3C0-42DC-B178-05E529626C1B}" type="presParOf" srcId="{30DC5865-79A6-47DD-B320-7490E620E6A9}" destId="{99F5F2F2-2599-4623-BA84-774398303963}" srcOrd="0" destOrd="0" presId="urn:microsoft.com/office/officeart/2005/8/layout/radial5"/>
    <dgm:cxn modelId="{0C5BB276-5DE9-4412-B432-F6A551BBED16}" type="presParOf" srcId="{367263D7-3B66-492F-A307-A1A830D3DDE3}" destId="{CC2D35C8-650B-4B13-B68D-2F50229791F6}" srcOrd="4" destOrd="0" presId="urn:microsoft.com/office/officeart/2005/8/layout/radial5"/>
    <dgm:cxn modelId="{6F29A8BB-86A8-433A-9343-6A844A875CAD}" type="presParOf" srcId="{367263D7-3B66-492F-A307-A1A830D3DDE3}" destId="{7EFFDDCD-4A11-43D9-845F-0CD3CC3EB0D6}" srcOrd="5" destOrd="0" presId="urn:microsoft.com/office/officeart/2005/8/layout/radial5"/>
    <dgm:cxn modelId="{DA7DB681-72C8-477C-8267-88A7F9BD44C4}" type="presParOf" srcId="{7EFFDDCD-4A11-43D9-845F-0CD3CC3EB0D6}" destId="{4DD722B2-9512-4A7D-9C8E-6235692BC419}" srcOrd="0" destOrd="0" presId="urn:microsoft.com/office/officeart/2005/8/layout/radial5"/>
    <dgm:cxn modelId="{07999ED4-2C7F-4E0D-83C1-62F33AF99733}" type="presParOf" srcId="{367263D7-3B66-492F-A307-A1A830D3DDE3}" destId="{BCDCD6C8-85D2-4B11-B523-419F3360E23A}" srcOrd="6" destOrd="0" presId="urn:microsoft.com/office/officeart/2005/8/layout/radial5"/>
    <dgm:cxn modelId="{54EF50EB-2AD6-4CA0-9EA6-E3205D889584}" type="presParOf" srcId="{367263D7-3B66-492F-A307-A1A830D3DDE3}" destId="{6D0503FB-C8A5-4BE4-8005-332ED8B9866E}" srcOrd="7" destOrd="0" presId="urn:microsoft.com/office/officeart/2005/8/layout/radial5"/>
    <dgm:cxn modelId="{81171B9E-9F05-4774-B025-2CFB6747B3AC}" type="presParOf" srcId="{6D0503FB-C8A5-4BE4-8005-332ED8B9866E}" destId="{E7D95EDA-F8E4-4F03-9424-9A20B5DCC2B4}" srcOrd="0" destOrd="0" presId="urn:microsoft.com/office/officeart/2005/8/layout/radial5"/>
    <dgm:cxn modelId="{CFA91D01-62EF-4FE8-AB86-8A9E74119363}" type="presParOf" srcId="{367263D7-3B66-492F-A307-A1A830D3DDE3}" destId="{EEA463B5-4356-490A-A451-C48257BDBE09}" srcOrd="8" destOrd="0" presId="urn:microsoft.com/office/officeart/2005/8/layout/radial5"/>
    <dgm:cxn modelId="{69469BEF-DCC2-4CBD-9D2D-824FC728072A}" type="presParOf" srcId="{367263D7-3B66-492F-A307-A1A830D3DDE3}" destId="{4853FB3E-A6A0-4A1A-90B1-CCBAE6005067}" srcOrd="9" destOrd="0" presId="urn:microsoft.com/office/officeart/2005/8/layout/radial5"/>
    <dgm:cxn modelId="{42EC2404-C6E8-4F48-B819-EF11A73D1E0D}" type="presParOf" srcId="{4853FB3E-A6A0-4A1A-90B1-CCBAE6005067}" destId="{33819FFD-2A1E-457D-B479-84A4ECAA9CBB}" srcOrd="0" destOrd="0" presId="urn:microsoft.com/office/officeart/2005/8/layout/radial5"/>
    <dgm:cxn modelId="{333FED5C-7678-473F-87AC-C15192472995}" type="presParOf" srcId="{367263D7-3B66-492F-A307-A1A830D3DDE3}" destId="{BAC68909-AD6C-47CE-85DB-E1A12E174E0B}" srcOrd="10"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0192A57-F570-4424-A55B-DFDAA9DFE3DA}" type="doc">
      <dgm:prSet loTypeId="urn:microsoft.com/office/officeart/2005/8/layout/process2" loCatId="process" qsTypeId="urn:microsoft.com/office/officeart/2005/8/quickstyle/3d2" qsCatId="3D" csTypeId="urn:microsoft.com/office/officeart/2005/8/colors/accent1_5" csCatId="accent1" phldr="1"/>
      <dgm:spPr/>
      <dgm:t>
        <a:bodyPr/>
        <a:lstStyle/>
        <a:p>
          <a:endParaRPr lang="en-US"/>
        </a:p>
      </dgm:t>
    </dgm:pt>
    <dgm:pt modelId="{998A7523-D32F-4CC5-BF58-D85063702829}">
      <dgm:prSet phldrT="[Text]" custT="1">
        <dgm:style>
          <a:lnRef idx="0">
            <a:scrgbClr r="0" g="0" b="0"/>
          </a:lnRef>
          <a:fillRef idx="0">
            <a:scrgbClr r="0" g="0" b="0"/>
          </a:fillRef>
          <a:effectRef idx="0">
            <a:scrgbClr r="0" g="0" b="0"/>
          </a:effectRef>
          <a:fontRef idx="minor">
            <a:schemeClr val="lt1"/>
          </a:fontRef>
        </dgm:style>
      </dgm:prSet>
      <dgm:spPr>
        <a:solidFill>
          <a:schemeClr val="accent6">
            <a:alpha val="50000"/>
          </a:schemeClr>
        </a:solidFill>
        <a:ln>
          <a:solidFill>
            <a:schemeClr val="tx1">
              <a:lumMod val="50000"/>
            </a:schemeClr>
          </a:solidFill>
        </a:ln>
        <a:scene3d>
          <a:camera prst="orthographicFront"/>
          <a:lightRig rig="threePt" dir="t">
            <a:rot lat="0" lon="0" rev="7500000"/>
          </a:lightRig>
        </a:scene3d>
      </dgm:spPr>
      <dgm:t>
        <a:bodyPr/>
        <a:lstStyle/>
        <a:p>
          <a:r>
            <a:rPr lang="en-US" sz="2400">
              <a:solidFill>
                <a:schemeClr val="tx1">
                  <a:lumMod val="50000"/>
                </a:schemeClr>
              </a:solidFill>
              <a:latin typeface="Consolas" panose="020B0609020204030204" pitchFamily="49" charset="0"/>
              <a:cs typeface="Times New Roman" panose="02020603050405020304" pitchFamily="18" charset="0"/>
            </a:rPr>
            <a:t>Không phụ thuộc cấu</a:t>
          </a:r>
          <a:r>
            <a:rPr lang="vi-VN" sz="2400">
              <a:solidFill>
                <a:schemeClr val="tx1">
                  <a:lumMod val="50000"/>
                </a:schemeClr>
              </a:solidFill>
              <a:latin typeface="Consolas" panose="020B0609020204030204" pitchFamily="49" charset="0"/>
              <a:cs typeface="Times New Roman" panose="02020603050405020304" pitchFamily="18" charset="0"/>
            </a:rPr>
            <a:t> </a:t>
          </a:r>
          <a:r>
            <a:rPr lang="en-US" sz="2400">
              <a:solidFill>
                <a:schemeClr val="tx1">
                  <a:lumMod val="50000"/>
                </a:schemeClr>
              </a:solidFill>
              <a:latin typeface="Consolas" panose="020B0609020204030204" pitchFamily="49" charset="0"/>
              <a:cs typeface="Times New Roman" panose="02020603050405020304" pitchFamily="18" charset="0"/>
            </a:rPr>
            <a:t>hình máy t</a:t>
          </a:r>
          <a:r>
            <a:rPr lang="vi-VN" sz="2400">
              <a:solidFill>
                <a:schemeClr val="tx1">
                  <a:lumMod val="50000"/>
                </a:schemeClr>
              </a:solidFill>
              <a:latin typeface="Consolas" panose="020B0609020204030204" pitchFamily="49" charset="0"/>
              <a:cs typeface="Times New Roman" panose="02020603050405020304" pitchFamily="18" charset="0"/>
            </a:rPr>
            <a:t>í</a:t>
          </a:r>
          <a:r>
            <a:rPr lang="en-US" sz="2400">
              <a:solidFill>
                <a:schemeClr val="tx1">
                  <a:lumMod val="50000"/>
                </a:schemeClr>
              </a:solidFill>
              <a:latin typeface="Consolas" panose="020B0609020204030204" pitchFamily="49" charset="0"/>
              <a:cs typeface="Times New Roman" panose="02020603050405020304" pitchFamily="18" charset="0"/>
            </a:rPr>
            <a:t>nh, ngôn ngữ lập trình, chương trình dịch</a:t>
          </a:r>
          <a:endParaRPr lang="en-US" sz="2400">
            <a:solidFill>
              <a:schemeClr val="tx1">
                <a:lumMod val="50000"/>
              </a:schemeClr>
            </a:solidFill>
            <a:latin typeface="Consolas" panose="020B0609020204030204" pitchFamily="49" charset="0"/>
          </a:endParaRPr>
        </a:p>
      </dgm:t>
    </dgm:pt>
    <dgm:pt modelId="{F6A5D1FC-4BA1-4408-96C6-A2E27C1E23F0}" type="parTrans" cxnId="{564B2D3E-8F9C-4355-ACBB-06612E2F62DB}">
      <dgm:prSet/>
      <dgm:spPr/>
      <dgm:t>
        <a:bodyPr/>
        <a:lstStyle/>
        <a:p>
          <a:endParaRPr lang="en-US" sz="2800">
            <a:solidFill>
              <a:schemeClr val="tx1">
                <a:lumMod val="50000"/>
              </a:schemeClr>
            </a:solidFill>
          </a:endParaRPr>
        </a:p>
      </dgm:t>
    </dgm:pt>
    <dgm:pt modelId="{9BC1D818-E4D2-41C8-A40D-70394528EDD6}" type="sibTrans" cxnId="{564B2D3E-8F9C-4355-ACBB-06612E2F62DB}">
      <dgm:prSet custT="1"/>
      <dgm:spPr/>
      <dgm:t>
        <a:bodyPr/>
        <a:lstStyle/>
        <a:p>
          <a:endParaRPr lang="en-US" sz="2800">
            <a:solidFill>
              <a:schemeClr val="tx1">
                <a:lumMod val="50000"/>
              </a:schemeClr>
            </a:solidFill>
          </a:endParaRPr>
        </a:p>
      </dgm:t>
    </dgm:pt>
    <dgm:pt modelId="{121372ED-4B4D-4F15-8FC8-F76453A3789B}">
      <dgm:prSet phldrT="[Text]" custT="1">
        <dgm:style>
          <a:lnRef idx="0">
            <a:scrgbClr r="0" g="0" b="0"/>
          </a:lnRef>
          <a:fillRef idx="0">
            <a:scrgbClr r="0" g="0" b="0"/>
          </a:fillRef>
          <a:effectRef idx="0">
            <a:scrgbClr r="0" g="0" b="0"/>
          </a:effectRef>
          <a:fontRef idx="minor">
            <a:schemeClr val="lt1"/>
          </a:fontRef>
        </dgm:style>
      </dgm:prSet>
      <dgm:spPr>
        <a:solidFill>
          <a:schemeClr val="accent5">
            <a:alpha val="50000"/>
          </a:schemeClr>
        </a:solidFill>
        <a:ln>
          <a:solidFill>
            <a:schemeClr val="tx1">
              <a:lumMod val="50000"/>
            </a:schemeClr>
          </a:solidFill>
        </a:ln>
      </dgm:spPr>
      <dgm:t>
        <a:bodyPr/>
        <a:lstStyle/>
        <a:p>
          <a:r>
            <a:rPr lang="en-US" sz="2400">
              <a:solidFill>
                <a:schemeClr val="tx1">
                  <a:lumMod val="50000"/>
                </a:schemeClr>
              </a:solidFill>
              <a:latin typeface="Consolas" panose="020B0609020204030204" pitchFamily="49" charset="0"/>
              <a:cs typeface="Times New Roman" panose="02020603050405020304" pitchFamily="18" charset="0"/>
            </a:rPr>
            <a:t>Không cần triển khai cài đặt và thực thi chương trình</a:t>
          </a:r>
          <a:endParaRPr lang="en-US" sz="2400">
            <a:solidFill>
              <a:schemeClr val="tx1">
                <a:lumMod val="50000"/>
              </a:schemeClr>
            </a:solidFill>
            <a:latin typeface="Consolas" panose="020B0609020204030204" pitchFamily="49" charset="0"/>
          </a:endParaRPr>
        </a:p>
      </dgm:t>
    </dgm:pt>
    <dgm:pt modelId="{E14BC2BB-5A4D-4D52-BB34-8D662A7C5388}" type="parTrans" cxnId="{9D4D65E1-F55C-4ED0-8730-28BFD0A51A40}">
      <dgm:prSet/>
      <dgm:spPr/>
      <dgm:t>
        <a:bodyPr/>
        <a:lstStyle/>
        <a:p>
          <a:endParaRPr lang="en-US" sz="2800">
            <a:solidFill>
              <a:schemeClr val="tx1">
                <a:lumMod val="50000"/>
              </a:schemeClr>
            </a:solidFill>
          </a:endParaRPr>
        </a:p>
      </dgm:t>
    </dgm:pt>
    <dgm:pt modelId="{362791A0-288D-438F-A99F-8DDE79AE32AF}" type="sibTrans" cxnId="{9D4D65E1-F55C-4ED0-8730-28BFD0A51A40}">
      <dgm:prSet custT="1"/>
      <dgm:spPr/>
      <dgm:t>
        <a:bodyPr/>
        <a:lstStyle/>
        <a:p>
          <a:endParaRPr lang="en-US" sz="2800">
            <a:solidFill>
              <a:schemeClr val="tx1">
                <a:lumMod val="50000"/>
              </a:schemeClr>
            </a:solidFill>
          </a:endParaRPr>
        </a:p>
      </dgm:t>
    </dgm:pt>
    <dgm:pt modelId="{CD03D4B7-2216-4605-AADB-72BC9F106416}">
      <dgm:prSet phldrT="[Text]" custT="1">
        <dgm:style>
          <a:lnRef idx="0">
            <a:scrgbClr r="0" g="0" b="0"/>
          </a:lnRef>
          <a:fillRef idx="0">
            <a:scrgbClr r="0" g="0" b="0"/>
          </a:fillRef>
          <a:effectRef idx="0">
            <a:scrgbClr r="0" g="0" b="0"/>
          </a:effectRef>
          <a:fontRef idx="minor">
            <a:schemeClr val="lt1"/>
          </a:fontRef>
        </dgm:style>
      </dgm:prSet>
      <dgm:spPr>
        <a:solidFill>
          <a:schemeClr val="accent3">
            <a:alpha val="50000"/>
          </a:schemeClr>
        </a:solidFill>
        <a:ln>
          <a:solidFill>
            <a:schemeClr val="tx1">
              <a:lumMod val="50000"/>
            </a:schemeClr>
          </a:solidFill>
        </a:ln>
      </dgm:spPr>
      <dgm:t>
        <a:bodyPr/>
        <a:lstStyle/>
        <a:p>
          <a:r>
            <a:rPr lang="en-US" sz="2400">
              <a:solidFill>
                <a:schemeClr val="tx1">
                  <a:lumMod val="50000"/>
                </a:schemeClr>
              </a:solidFill>
              <a:latin typeface="Consolas" panose="020B0609020204030204" pitchFamily="49" charset="0"/>
              <a:cs typeface="Times New Roman" panose="02020603050405020304" pitchFamily="18" charset="0"/>
            </a:rPr>
            <a:t>Chỉ dựa vào phân tích bản thân thuật toán</a:t>
          </a:r>
          <a:endParaRPr lang="en-US" sz="2400">
            <a:solidFill>
              <a:schemeClr val="tx1">
                <a:lumMod val="50000"/>
              </a:schemeClr>
            </a:solidFill>
            <a:latin typeface="Consolas" panose="020B0609020204030204" pitchFamily="49" charset="0"/>
          </a:endParaRPr>
        </a:p>
      </dgm:t>
    </dgm:pt>
    <dgm:pt modelId="{80F288CD-CA45-4CE0-89A4-FD855F958079}" type="parTrans" cxnId="{7F1005FC-31A7-4C05-A7FA-87CE6F05C3D8}">
      <dgm:prSet/>
      <dgm:spPr/>
      <dgm:t>
        <a:bodyPr/>
        <a:lstStyle/>
        <a:p>
          <a:endParaRPr lang="en-US" sz="2800">
            <a:solidFill>
              <a:schemeClr val="tx1">
                <a:lumMod val="50000"/>
              </a:schemeClr>
            </a:solidFill>
          </a:endParaRPr>
        </a:p>
      </dgm:t>
    </dgm:pt>
    <dgm:pt modelId="{158B277C-9BC2-4D64-B462-058830D7C14A}" type="sibTrans" cxnId="{7F1005FC-31A7-4C05-A7FA-87CE6F05C3D8}">
      <dgm:prSet/>
      <dgm:spPr/>
      <dgm:t>
        <a:bodyPr/>
        <a:lstStyle/>
        <a:p>
          <a:endParaRPr lang="en-US" sz="2800">
            <a:solidFill>
              <a:schemeClr val="tx1">
                <a:lumMod val="50000"/>
              </a:schemeClr>
            </a:solidFill>
          </a:endParaRPr>
        </a:p>
      </dgm:t>
    </dgm:pt>
    <dgm:pt modelId="{34E4CA89-E29E-486A-A5E2-26CCEAE931DE}" type="pres">
      <dgm:prSet presAssocID="{60192A57-F570-4424-A55B-DFDAA9DFE3DA}" presName="linearFlow" presStyleCnt="0">
        <dgm:presLayoutVars>
          <dgm:resizeHandles val="exact"/>
        </dgm:presLayoutVars>
      </dgm:prSet>
      <dgm:spPr/>
    </dgm:pt>
    <dgm:pt modelId="{433D7243-270B-4F31-A11D-64D4993AD08D}" type="pres">
      <dgm:prSet presAssocID="{998A7523-D32F-4CC5-BF58-D85063702829}" presName="node" presStyleLbl="node1" presStyleIdx="0" presStyleCnt="3">
        <dgm:presLayoutVars>
          <dgm:bulletEnabled val="1"/>
        </dgm:presLayoutVars>
      </dgm:prSet>
      <dgm:spPr/>
    </dgm:pt>
    <dgm:pt modelId="{3680834F-40BB-4CAD-895B-4945F1621879}" type="pres">
      <dgm:prSet presAssocID="{9BC1D818-E4D2-41C8-A40D-70394528EDD6}" presName="sibTrans" presStyleLbl="sibTrans2D1" presStyleIdx="0" presStyleCnt="2"/>
      <dgm:spPr/>
    </dgm:pt>
    <dgm:pt modelId="{29A450E1-F715-426C-94CB-224F97752097}" type="pres">
      <dgm:prSet presAssocID="{9BC1D818-E4D2-41C8-A40D-70394528EDD6}" presName="connectorText" presStyleLbl="sibTrans2D1" presStyleIdx="0" presStyleCnt="2"/>
      <dgm:spPr/>
    </dgm:pt>
    <dgm:pt modelId="{359ADFF6-8317-4ACA-8FDB-96C82D14E524}" type="pres">
      <dgm:prSet presAssocID="{121372ED-4B4D-4F15-8FC8-F76453A3789B}" presName="node" presStyleLbl="node1" presStyleIdx="1" presStyleCnt="3">
        <dgm:presLayoutVars>
          <dgm:bulletEnabled val="1"/>
        </dgm:presLayoutVars>
      </dgm:prSet>
      <dgm:spPr/>
    </dgm:pt>
    <dgm:pt modelId="{A809EFA0-7ABC-4E7E-8FE1-FC1C9E7E5E17}" type="pres">
      <dgm:prSet presAssocID="{362791A0-288D-438F-A99F-8DDE79AE32AF}" presName="sibTrans" presStyleLbl="sibTrans2D1" presStyleIdx="1" presStyleCnt="2"/>
      <dgm:spPr/>
    </dgm:pt>
    <dgm:pt modelId="{7CC761A6-A5A9-4B30-8A8B-99BB9D00B33A}" type="pres">
      <dgm:prSet presAssocID="{362791A0-288D-438F-A99F-8DDE79AE32AF}" presName="connectorText" presStyleLbl="sibTrans2D1" presStyleIdx="1" presStyleCnt="2"/>
      <dgm:spPr/>
    </dgm:pt>
    <dgm:pt modelId="{AB6E4C26-64CF-4A6A-AA1C-65CABA7E6770}" type="pres">
      <dgm:prSet presAssocID="{CD03D4B7-2216-4605-AADB-72BC9F106416}" presName="node" presStyleLbl="node1" presStyleIdx="2" presStyleCnt="3">
        <dgm:presLayoutVars>
          <dgm:bulletEnabled val="1"/>
        </dgm:presLayoutVars>
      </dgm:prSet>
      <dgm:spPr/>
    </dgm:pt>
  </dgm:ptLst>
  <dgm:cxnLst>
    <dgm:cxn modelId="{564B2D3E-8F9C-4355-ACBB-06612E2F62DB}" srcId="{60192A57-F570-4424-A55B-DFDAA9DFE3DA}" destId="{998A7523-D32F-4CC5-BF58-D85063702829}" srcOrd="0" destOrd="0" parTransId="{F6A5D1FC-4BA1-4408-96C6-A2E27C1E23F0}" sibTransId="{9BC1D818-E4D2-41C8-A40D-70394528EDD6}"/>
    <dgm:cxn modelId="{53EE1CC4-422F-4B3B-BA53-71C49B0B3385}" type="presOf" srcId="{9BC1D818-E4D2-41C8-A40D-70394528EDD6}" destId="{29A450E1-F715-426C-94CB-224F97752097}" srcOrd="1" destOrd="0" presId="urn:microsoft.com/office/officeart/2005/8/layout/process2"/>
    <dgm:cxn modelId="{B313E8C4-72B7-4BE1-8B34-36A176069DE4}" type="presOf" srcId="{CD03D4B7-2216-4605-AADB-72BC9F106416}" destId="{AB6E4C26-64CF-4A6A-AA1C-65CABA7E6770}" srcOrd="0" destOrd="0" presId="urn:microsoft.com/office/officeart/2005/8/layout/process2"/>
    <dgm:cxn modelId="{D2A38FCA-99DC-432B-B608-8BEF047749EC}" type="presOf" srcId="{362791A0-288D-438F-A99F-8DDE79AE32AF}" destId="{A809EFA0-7ABC-4E7E-8FE1-FC1C9E7E5E17}" srcOrd="0" destOrd="0" presId="urn:microsoft.com/office/officeart/2005/8/layout/process2"/>
    <dgm:cxn modelId="{310372DF-1DE5-41C1-B49A-B37FC703D674}" type="presOf" srcId="{998A7523-D32F-4CC5-BF58-D85063702829}" destId="{433D7243-270B-4F31-A11D-64D4993AD08D}" srcOrd="0" destOrd="0" presId="urn:microsoft.com/office/officeart/2005/8/layout/process2"/>
    <dgm:cxn modelId="{9D4D65E1-F55C-4ED0-8730-28BFD0A51A40}" srcId="{60192A57-F570-4424-A55B-DFDAA9DFE3DA}" destId="{121372ED-4B4D-4F15-8FC8-F76453A3789B}" srcOrd="1" destOrd="0" parTransId="{E14BC2BB-5A4D-4D52-BB34-8D662A7C5388}" sibTransId="{362791A0-288D-438F-A99F-8DDE79AE32AF}"/>
    <dgm:cxn modelId="{F843FBE8-63A2-446A-B2AD-FCA6EFE5DA28}" type="presOf" srcId="{362791A0-288D-438F-A99F-8DDE79AE32AF}" destId="{7CC761A6-A5A9-4B30-8A8B-99BB9D00B33A}" srcOrd="1" destOrd="0" presId="urn:microsoft.com/office/officeart/2005/8/layout/process2"/>
    <dgm:cxn modelId="{BF61A7EA-26A0-4446-99FF-53693413C57F}" type="presOf" srcId="{121372ED-4B4D-4F15-8FC8-F76453A3789B}" destId="{359ADFF6-8317-4ACA-8FDB-96C82D14E524}" srcOrd="0" destOrd="0" presId="urn:microsoft.com/office/officeart/2005/8/layout/process2"/>
    <dgm:cxn modelId="{977D23F6-12E1-4D8F-9808-FBA5579886B0}" type="presOf" srcId="{9BC1D818-E4D2-41C8-A40D-70394528EDD6}" destId="{3680834F-40BB-4CAD-895B-4945F1621879}" srcOrd="0" destOrd="0" presId="urn:microsoft.com/office/officeart/2005/8/layout/process2"/>
    <dgm:cxn modelId="{7F1005FC-31A7-4C05-A7FA-87CE6F05C3D8}" srcId="{60192A57-F570-4424-A55B-DFDAA9DFE3DA}" destId="{CD03D4B7-2216-4605-AADB-72BC9F106416}" srcOrd="2" destOrd="0" parTransId="{80F288CD-CA45-4CE0-89A4-FD855F958079}" sibTransId="{158B277C-9BC2-4D64-B462-058830D7C14A}"/>
    <dgm:cxn modelId="{A72A83FD-924B-44E7-9712-F49320B4E3C3}" type="presOf" srcId="{60192A57-F570-4424-A55B-DFDAA9DFE3DA}" destId="{34E4CA89-E29E-486A-A5E2-26CCEAE931DE}" srcOrd="0" destOrd="0" presId="urn:microsoft.com/office/officeart/2005/8/layout/process2"/>
    <dgm:cxn modelId="{5B78AC20-BC4A-4938-A032-05F1CD0037F4}" type="presParOf" srcId="{34E4CA89-E29E-486A-A5E2-26CCEAE931DE}" destId="{433D7243-270B-4F31-A11D-64D4993AD08D}" srcOrd="0" destOrd="0" presId="urn:microsoft.com/office/officeart/2005/8/layout/process2"/>
    <dgm:cxn modelId="{1C73EFEE-C33F-47E7-BC48-89F6C0F3CE07}" type="presParOf" srcId="{34E4CA89-E29E-486A-A5E2-26CCEAE931DE}" destId="{3680834F-40BB-4CAD-895B-4945F1621879}" srcOrd="1" destOrd="0" presId="urn:microsoft.com/office/officeart/2005/8/layout/process2"/>
    <dgm:cxn modelId="{5A682989-3150-4BDA-B7F4-42E62BD5DE2C}" type="presParOf" srcId="{3680834F-40BB-4CAD-895B-4945F1621879}" destId="{29A450E1-F715-426C-94CB-224F97752097}" srcOrd="0" destOrd="0" presId="urn:microsoft.com/office/officeart/2005/8/layout/process2"/>
    <dgm:cxn modelId="{3C23C9E4-22EC-427D-BE39-7F7286D55FF5}" type="presParOf" srcId="{34E4CA89-E29E-486A-A5E2-26CCEAE931DE}" destId="{359ADFF6-8317-4ACA-8FDB-96C82D14E524}" srcOrd="2" destOrd="0" presId="urn:microsoft.com/office/officeart/2005/8/layout/process2"/>
    <dgm:cxn modelId="{76144EC9-0DAF-46A2-B3A7-314050E2EAD3}" type="presParOf" srcId="{34E4CA89-E29E-486A-A5E2-26CCEAE931DE}" destId="{A809EFA0-7ABC-4E7E-8FE1-FC1C9E7E5E17}" srcOrd="3" destOrd="0" presId="urn:microsoft.com/office/officeart/2005/8/layout/process2"/>
    <dgm:cxn modelId="{9DB66DC6-B76D-4B14-BD36-BA816CC17B0D}" type="presParOf" srcId="{A809EFA0-7ABC-4E7E-8FE1-FC1C9E7E5E17}" destId="{7CC761A6-A5A9-4B30-8A8B-99BB9D00B33A}" srcOrd="0" destOrd="0" presId="urn:microsoft.com/office/officeart/2005/8/layout/process2"/>
    <dgm:cxn modelId="{2D7BE234-BB05-47D0-9065-120302B133B0}" type="presParOf" srcId="{34E4CA89-E29E-486A-A5E2-26CCEAE931DE}" destId="{AB6E4C26-64CF-4A6A-AA1C-65CABA7E6770}" srcOrd="4" destOrd="0" presId="urn:microsoft.com/office/officeart/2005/8/layout/process2"/>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23F50A8-A802-4E01-BB57-2BA45D48E377}" type="doc">
      <dgm:prSet loTypeId="urn:microsoft.com/office/officeart/2005/8/layout/process5" loCatId="process" qsTypeId="urn:microsoft.com/office/officeart/2005/8/quickstyle/simple1" qsCatId="simple" csTypeId="urn:microsoft.com/office/officeart/2005/8/colors/colorful5" csCatId="colorful" phldr="1"/>
      <dgm:spPr/>
      <dgm:t>
        <a:bodyPr/>
        <a:lstStyle/>
        <a:p>
          <a:endParaRPr lang="en-US"/>
        </a:p>
      </dgm:t>
    </dgm:pt>
    <dgm:pt modelId="{EF44344C-5A7F-4278-B4E4-8B7A8576B957}">
      <dgm:prSet phldrT="[Text]" custT="1"/>
      <dgm:spPr>
        <a:solidFill>
          <a:schemeClr val="accent1">
            <a:lumMod val="75000"/>
          </a:schemeClr>
        </a:solidFill>
      </dgm:spPr>
      <dgm:t>
        <a:bodyPr/>
        <a:lstStyle/>
        <a:p>
          <a:pPr>
            <a:buClr>
              <a:srgbClr val="141727"/>
            </a:buClr>
            <a:buSzPts val="2600"/>
            <a:buFont typeface="Calibri"/>
            <a:buNone/>
          </a:pPr>
          <a:r>
            <a:rPr lang="vi-VN" sz="2800" b="1">
              <a:latin typeface="+mn-lt"/>
              <a:ea typeface="Calibri"/>
              <a:cs typeface="Calibri"/>
              <a:sym typeface="Calibri"/>
            </a:rPr>
            <a:t>Bước 1</a:t>
          </a:r>
          <a:r>
            <a:rPr lang="vi-VN" sz="2800">
              <a:latin typeface="+mn-lt"/>
              <a:ea typeface="Calibri"/>
              <a:cs typeface="Calibri"/>
              <a:sym typeface="Calibri"/>
            </a:rPr>
            <a:t>: </a:t>
          </a:r>
          <a:r>
            <a:rPr lang="en-US" sz="2800">
              <a:effectLst/>
              <a:latin typeface="+mn-lt"/>
              <a:ea typeface="Aptos" panose="020B0004020202020204" pitchFamily="34" charset="0"/>
              <a:cs typeface="Times New Roman" panose="02020603050405020304" pitchFamily="18" charset="0"/>
            </a:rPr>
            <a:t>C</a:t>
          </a:r>
          <a:r>
            <a:rPr lang="vi-VN" sz="2800">
              <a:effectLst/>
              <a:latin typeface="+mn-lt"/>
              <a:ea typeface="Aptos" panose="020B0004020202020204" pitchFamily="34" charset="0"/>
              <a:cs typeface="Times New Roman" panose="02020603050405020304" pitchFamily="18" charset="0"/>
            </a:rPr>
            <a:t>họn tập dữ liệu thử nghiệm</a:t>
          </a:r>
          <a:endParaRPr lang="en-US" sz="2800">
            <a:latin typeface="+mn-lt"/>
          </a:endParaRPr>
        </a:p>
      </dgm:t>
    </dgm:pt>
    <dgm:pt modelId="{C485660C-C92C-4EAD-9425-6277DAEADF55}" type="parTrans" cxnId="{6E208FBB-E3B4-46B9-9239-5059F8594340}">
      <dgm:prSet/>
      <dgm:spPr/>
      <dgm:t>
        <a:bodyPr/>
        <a:lstStyle/>
        <a:p>
          <a:endParaRPr lang="en-US" sz="2800">
            <a:latin typeface="+mn-lt"/>
          </a:endParaRPr>
        </a:p>
      </dgm:t>
    </dgm:pt>
    <dgm:pt modelId="{FD2B227B-3574-4AF6-987E-EE9564337E94}" type="sibTrans" cxnId="{6E208FBB-E3B4-46B9-9239-5059F8594340}">
      <dgm:prSet custT="1"/>
      <dgm:spPr/>
      <dgm:t>
        <a:bodyPr/>
        <a:lstStyle/>
        <a:p>
          <a:endParaRPr lang="en-US" sz="2800">
            <a:latin typeface="+mn-lt"/>
          </a:endParaRPr>
        </a:p>
      </dgm:t>
    </dgm:pt>
    <dgm:pt modelId="{4788D7D3-133A-49EF-AAF3-9B1E8FB81787}">
      <dgm:prSet phldrT="[Text]" custT="1"/>
      <dgm:spPr>
        <a:solidFill>
          <a:schemeClr val="accent1">
            <a:lumMod val="60000"/>
            <a:lumOff val="40000"/>
          </a:schemeClr>
        </a:solidFill>
      </dgm:spPr>
      <dgm:t>
        <a:bodyPr/>
        <a:lstStyle/>
        <a:p>
          <a:pPr>
            <a:buClr>
              <a:srgbClr val="141727"/>
            </a:buClr>
            <a:buSzPts val="2600"/>
            <a:buFont typeface="Calibri"/>
            <a:buNone/>
          </a:pPr>
          <a:r>
            <a:rPr lang="vi-VN" sz="2800" b="1">
              <a:latin typeface="+mn-lt"/>
              <a:ea typeface="Calibri"/>
              <a:cs typeface="Calibri"/>
              <a:sym typeface="Calibri"/>
            </a:rPr>
            <a:t>Bước 2</a:t>
          </a:r>
          <a:r>
            <a:rPr lang="vi-VN" sz="2800">
              <a:latin typeface="+mn-lt"/>
              <a:ea typeface="Calibri"/>
              <a:cs typeface="Calibri"/>
              <a:sym typeface="Calibri"/>
            </a:rPr>
            <a:t>: </a:t>
          </a:r>
          <a:r>
            <a:rPr lang="vi-VN" sz="2800">
              <a:effectLst/>
              <a:latin typeface="+mn-lt"/>
              <a:ea typeface="Aptos" panose="020B0004020202020204" pitchFamily="34" charset="0"/>
              <a:cs typeface="Times New Roman" panose="02020603050405020304" pitchFamily="18" charset="0"/>
            </a:rPr>
            <a:t>Đo lường thời gian thực hiện</a:t>
          </a:r>
          <a:endParaRPr lang="en-US" sz="2800">
            <a:latin typeface="+mn-lt"/>
          </a:endParaRPr>
        </a:p>
      </dgm:t>
    </dgm:pt>
    <dgm:pt modelId="{6A69D7C8-BA51-4CC6-9A0C-4C8ACAF414C9}" type="parTrans" cxnId="{AF1FB70C-C62E-4998-A9C2-12984B25B8EE}">
      <dgm:prSet/>
      <dgm:spPr/>
      <dgm:t>
        <a:bodyPr/>
        <a:lstStyle/>
        <a:p>
          <a:endParaRPr lang="en-US" sz="2800">
            <a:latin typeface="+mn-lt"/>
          </a:endParaRPr>
        </a:p>
      </dgm:t>
    </dgm:pt>
    <dgm:pt modelId="{119CF741-81F4-4088-B89A-079E475DF625}" type="sibTrans" cxnId="{AF1FB70C-C62E-4998-A9C2-12984B25B8EE}">
      <dgm:prSet custT="1"/>
      <dgm:spPr/>
      <dgm:t>
        <a:bodyPr/>
        <a:lstStyle/>
        <a:p>
          <a:endParaRPr lang="en-US" sz="2800">
            <a:latin typeface="+mn-lt"/>
          </a:endParaRPr>
        </a:p>
      </dgm:t>
    </dgm:pt>
    <dgm:pt modelId="{EBE11BD1-0666-496E-9CAB-E06246E41F7E}">
      <dgm:prSet phldrT="[Text]" custT="1"/>
      <dgm:spPr>
        <a:solidFill>
          <a:schemeClr val="tx2">
            <a:lumMod val="40000"/>
            <a:lumOff val="60000"/>
          </a:schemeClr>
        </a:solidFill>
      </dgm:spPr>
      <dgm:t>
        <a:bodyPr/>
        <a:lstStyle/>
        <a:p>
          <a:pPr>
            <a:buClr>
              <a:srgbClr val="141727"/>
            </a:buClr>
            <a:buSzPts val="2600"/>
            <a:buFont typeface="Calibri"/>
            <a:buNone/>
          </a:pPr>
          <a:r>
            <a:rPr lang="vi-VN" sz="2800" b="1">
              <a:latin typeface="+mn-lt"/>
              <a:ea typeface="Calibri"/>
              <a:cs typeface="Calibri"/>
              <a:sym typeface="Calibri"/>
            </a:rPr>
            <a:t>Bước 3</a:t>
          </a:r>
          <a:r>
            <a:rPr lang="vi-VN" sz="2800">
              <a:latin typeface="+mn-lt"/>
              <a:ea typeface="Calibri"/>
              <a:cs typeface="Calibri"/>
              <a:sym typeface="Calibri"/>
            </a:rPr>
            <a:t>: </a:t>
          </a:r>
          <a:r>
            <a:rPr lang="en-US" sz="2800">
              <a:latin typeface="Arial" panose="020B0604020202020204" pitchFamily="34" charset="0"/>
              <a:ea typeface="Calibri"/>
              <a:cs typeface="Arial" panose="020B0604020202020204" pitchFamily="34" charset="0"/>
              <a:sym typeface="Calibri"/>
            </a:rPr>
            <a:t>Phân tích kết quả</a:t>
          </a:r>
          <a:endParaRPr lang="en-US" sz="2800">
            <a:latin typeface="Arial" panose="020B0604020202020204" pitchFamily="34" charset="0"/>
            <a:cs typeface="Arial" panose="020B0604020202020204" pitchFamily="34" charset="0"/>
          </a:endParaRPr>
        </a:p>
      </dgm:t>
    </dgm:pt>
    <dgm:pt modelId="{EDABCE8A-45D6-4A30-901D-7BC984C1C311}" type="parTrans" cxnId="{AAFAC052-64A9-47F9-8C1C-500206F70C75}">
      <dgm:prSet/>
      <dgm:spPr/>
      <dgm:t>
        <a:bodyPr/>
        <a:lstStyle/>
        <a:p>
          <a:endParaRPr lang="en-US" sz="2800">
            <a:latin typeface="+mn-lt"/>
          </a:endParaRPr>
        </a:p>
      </dgm:t>
    </dgm:pt>
    <dgm:pt modelId="{BC6BD3B2-FADD-483A-8670-CA755D2670A5}" type="sibTrans" cxnId="{AAFAC052-64A9-47F9-8C1C-500206F70C75}">
      <dgm:prSet custT="1"/>
      <dgm:spPr/>
      <dgm:t>
        <a:bodyPr/>
        <a:lstStyle/>
        <a:p>
          <a:endParaRPr lang="en-US" sz="2800">
            <a:latin typeface="+mn-lt"/>
          </a:endParaRPr>
        </a:p>
      </dgm:t>
    </dgm:pt>
    <dgm:pt modelId="{D060E4FE-62F9-409A-8455-AB5516EF5CC8}">
      <dgm:prSet phldrT="[Text]" custT="1"/>
      <dgm:spPr/>
      <dgm:t>
        <a:bodyPr/>
        <a:lstStyle/>
        <a:p>
          <a:pPr>
            <a:buClr>
              <a:srgbClr val="141727"/>
            </a:buClr>
            <a:buSzPts val="2600"/>
            <a:buFont typeface="Calibri"/>
            <a:buNone/>
          </a:pPr>
          <a:r>
            <a:rPr lang="vi-VN" sz="2800" b="1">
              <a:latin typeface="+mn-lt"/>
              <a:ea typeface="Calibri"/>
              <a:cs typeface="Calibri"/>
              <a:sym typeface="Calibri"/>
            </a:rPr>
            <a:t>Bước 4</a:t>
          </a:r>
          <a:r>
            <a:rPr lang="vi-VN" sz="2800">
              <a:latin typeface="+mn-lt"/>
              <a:ea typeface="Calibri"/>
              <a:cs typeface="Calibri"/>
              <a:sym typeface="Calibri"/>
            </a:rPr>
            <a:t>: </a:t>
          </a:r>
          <a:r>
            <a:rPr lang="vi-VN" sz="2800">
              <a:effectLst/>
              <a:latin typeface="+mn-lt"/>
              <a:ea typeface="Aptos" panose="020B0004020202020204" pitchFamily="34" charset="0"/>
              <a:cs typeface="Times New Roman" panose="02020603050405020304" pitchFamily="18" charset="0"/>
            </a:rPr>
            <a:t>Lặp lại và đảm bảo tính chính xác</a:t>
          </a:r>
          <a:endParaRPr lang="en-US" sz="2800">
            <a:latin typeface="+mn-lt"/>
          </a:endParaRPr>
        </a:p>
      </dgm:t>
    </dgm:pt>
    <dgm:pt modelId="{C16B2615-CAFA-4633-A191-28842CAFDD82}" type="parTrans" cxnId="{2F0D516F-F5F4-40DF-B496-21F6F2AC09E0}">
      <dgm:prSet/>
      <dgm:spPr/>
      <dgm:t>
        <a:bodyPr/>
        <a:lstStyle/>
        <a:p>
          <a:endParaRPr lang="en-US" sz="2800">
            <a:latin typeface="+mn-lt"/>
          </a:endParaRPr>
        </a:p>
      </dgm:t>
    </dgm:pt>
    <dgm:pt modelId="{B77D041B-8539-41D0-94CD-7A8ED6D24895}" type="sibTrans" cxnId="{2F0D516F-F5F4-40DF-B496-21F6F2AC09E0}">
      <dgm:prSet custT="1"/>
      <dgm:spPr/>
      <dgm:t>
        <a:bodyPr/>
        <a:lstStyle/>
        <a:p>
          <a:endParaRPr lang="en-US" sz="2800">
            <a:latin typeface="+mn-lt"/>
          </a:endParaRPr>
        </a:p>
      </dgm:t>
    </dgm:pt>
    <dgm:pt modelId="{A425BACA-FA6E-44EA-961E-B260B2BF3344}">
      <dgm:prSet phldrT="[Text]" custT="1"/>
      <dgm:spPr/>
      <dgm:t>
        <a:bodyPr/>
        <a:lstStyle/>
        <a:p>
          <a:pPr>
            <a:buClr>
              <a:srgbClr val="141727"/>
            </a:buClr>
            <a:buSzPts val="2600"/>
            <a:buFont typeface="Calibri"/>
            <a:buNone/>
          </a:pPr>
          <a:r>
            <a:rPr lang="vi-VN" sz="2800" b="1">
              <a:latin typeface="+mn-lt"/>
              <a:ea typeface="Calibri"/>
              <a:cs typeface="Calibri"/>
              <a:sym typeface="Calibri"/>
            </a:rPr>
            <a:t>Bước 5</a:t>
          </a:r>
          <a:r>
            <a:rPr lang="vi-VN" sz="2800">
              <a:latin typeface="+mn-lt"/>
              <a:ea typeface="Calibri"/>
              <a:cs typeface="Calibri"/>
              <a:sym typeface="Calibri"/>
            </a:rPr>
            <a:t>: </a:t>
          </a:r>
          <a:r>
            <a:rPr lang="vi-VN" sz="2800">
              <a:effectLst/>
              <a:latin typeface="+mn-lt"/>
              <a:ea typeface="Aptos" panose="020B0004020202020204" pitchFamily="34" charset="0"/>
              <a:cs typeface="Times New Roman" panose="02020603050405020304" pitchFamily="18" charset="0"/>
            </a:rPr>
            <a:t>Đánh giá và kết luận</a:t>
          </a:r>
          <a:endParaRPr lang="en-US" sz="2800">
            <a:latin typeface="+mn-lt"/>
          </a:endParaRPr>
        </a:p>
      </dgm:t>
    </dgm:pt>
    <dgm:pt modelId="{4E471A0F-8C55-4AFE-A48D-D0B02F99DFD7}" type="parTrans" cxnId="{55EA96E9-2E65-488C-85E5-3479BB745634}">
      <dgm:prSet/>
      <dgm:spPr/>
      <dgm:t>
        <a:bodyPr/>
        <a:lstStyle/>
        <a:p>
          <a:endParaRPr lang="en-US" sz="2800">
            <a:latin typeface="+mn-lt"/>
          </a:endParaRPr>
        </a:p>
      </dgm:t>
    </dgm:pt>
    <dgm:pt modelId="{ADC7BEA5-1642-4117-B283-9583343BB5AA}" type="sibTrans" cxnId="{55EA96E9-2E65-488C-85E5-3479BB745634}">
      <dgm:prSet custT="1"/>
      <dgm:spPr/>
      <dgm:t>
        <a:bodyPr/>
        <a:lstStyle/>
        <a:p>
          <a:endParaRPr lang="en-US" sz="2800">
            <a:latin typeface="+mn-lt"/>
          </a:endParaRPr>
        </a:p>
      </dgm:t>
    </dgm:pt>
    <dgm:pt modelId="{4F726F2A-A58A-470B-8596-FF9703A3F65D}">
      <dgm:prSet phldrT="[Text]" custT="1"/>
      <dgm:spPr/>
      <dgm:t>
        <a:bodyPr/>
        <a:lstStyle/>
        <a:p>
          <a:pPr>
            <a:buClr>
              <a:srgbClr val="141727"/>
            </a:buClr>
            <a:buSzPts val="2600"/>
            <a:buFont typeface="Calibri"/>
            <a:buNone/>
          </a:pPr>
          <a:r>
            <a:rPr lang="vi-VN" sz="2800" b="1">
              <a:latin typeface="+mn-lt"/>
              <a:ea typeface="Calibri"/>
              <a:cs typeface="Calibri"/>
              <a:sym typeface="Calibri"/>
            </a:rPr>
            <a:t>Bước 6</a:t>
          </a:r>
          <a:r>
            <a:rPr lang="vi-VN" sz="2800">
              <a:latin typeface="+mn-lt"/>
              <a:ea typeface="Calibri"/>
              <a:cs typeface="Calibri"/>
              <a:sym typeface="Calibri"/>
            </a:rPr>
            <a:t>: </a:t>
          </a:r>
          <a:r>
            <a:rPr lang="vi-VN" sz="2800">
              <a:effectLst/>
              <a:latin typeface="+mn-lt"/>
              <a:ea typeface="Aptos" panose="020B0004020202020204" pitchFamily="34" charset="0"/>
              <a:cs typeface="Times New Roman" panose="02020603050405020304" pitchFamily="18" charset="0"/>
            </a:rPr>
            <a:t>Báo cáo kết quả</a:t>
          </a:r>
          <a:endParaRPr lang="en-US" sz="2800">
            <a:latin typeface="+mn-lt"/>
          </a:endParaRPr>
        </a:p>
      </dgm:t>
    </dgm:pt>
    <dgm:pt modelId="{B5475A10-A130-46A8-A23A-802D8E3A832A}" type="parTrans" cxnId="{4E76202B-6605-4711-B7F8-EB3437E9DD9B}">
      <dgm:prSet/>
      <dgm:spPr/>
      <dgm:t>
        <a:bodyPr/>
        <a:lstStyle/>
        <a:p>
          <a:endParaRPr lang="en-US" sz="2800">
            <a:latin typeface="+mn-lt"/>
          </a:endParaRPr>
        </a:p>
      </dgm:t>
    </dgm:pt>
    <dgm:pt modelId="{5D9F3AF7-AFC2-4914-B32E-30BB00B64259}" type="sibTrans" cxnId="{4E76202B-6605-4711-B7F8-EB3437E9DD9B}">
      <dgm:prSet/>
      <dgm:spPr/>
      <dgm:t>
        <a:bodyPr/>
        <a:lstStyle/>
        <a:p>
          <a:endParaRPr lang="en-US" sz="2800">
            <a:latin typeface="+mn-lt"/>
          </a:endParaRPr>
        </a:p>
      </dgm:t>
    </dgm:pt>
    <dgm:pt modelId="{ABD644E2-45E2-4A26-9AC5-6EBA738DA677}" type="pres">
      <dgm:prSet presAssocID="{C23F50A8-A802-4E01-BB57-2BA45D48E377}" presName="diagram" presStyleCnt="0">
        <dgm:presLayoutVars>
          <dgm:dir/>
          <dgm:resizeHandles val="exact"/>
        </dgm:presLayoutVars>
      </dgm:prSet>
      <dgm:spPr/>
    </dgm:pt>
    <dgm:pt modelId="{7EBFADC4-4C15-428D-8FAC-D6561DA00054}" type="pres">
      <dgm:prSet presAssocID="{EF44344C-5A7F-4278-B4E4-8B7A8576B957}" presName="node" presStyleLbl="node1" presStyleIdx="0" presStyleCnt="6">
        <dgm:presLayoutVars>
          <dgm:bulletEnabled val="1"/>
        </dgm:presLayoutVars>
      </dgm:prSet>
      <dgm:spPr/>
    </dgm:pt>
    <dgm:pt modelId="{C541B12D-22E4-4EC2-B16D-93A5795F9C42}" type="pres">
      <dgm:prSet presAssocID="{FD2B227B-3574-4AF6-987E-EE9564337E94}" presName="sibTrans" presStyleLbl="sibTrans2D1" presStyleIdx="0" presStyleCnt="5"/>
      <dgm:spPr/>
    </dgm:pt>
    <dgm:pt modelId="{56734E73-412B-42F1-8E33-DF82575B3712}" type="pres">
      <dgm:prSet presAssocID="{FD2B227B-3574-4AF6-987E-EE9564337E94}" presName="connectorText" presStyleLbl="sibTrans2D1" presStyleIdx="0" presStyleCnt="5"/>
      <dgm:spPr/>
    </dgm:pt>
    <dgm:pt modelId="{6A5554F4-485E-47BA-8139-AF8E9D7F914C}" type="pres">
      <dgm:prSet presAssocID="{4788D7D3-133A-49EF-AAF3-9B1E8FB81787}" presName="node" presStyleLbl="node1" presStyleIdx="1" presStyleCnt="6">
        <dgm:presLayoutVars>
          <dgm:bulletEnabled val="1"/>
        </dgm:presLayoutVars>
      </dgm:prSet>
      <dgm:spPr/>
    </dgm:pt>
    <dgm:pt modelId="{47941F79-01C3-4746-A128-AE3E951D15A5}" type="pres">
      <dgm:prSet presAssocID="{119CF741-81F4-4088-B89A-079E475DF625}" presName="sibTrans" presStyleLbl="sibTrans2D1" presStyleIdx="1" presStyleCnt="5"/>
      <dgm:spPr/>
    </dgm:pt>
    <dgm:pt modelId="{F6421505-C119-4B07-83E8-B26E6EA4141C}" type="pres">
      <dgm:prSet presAssocID="{119CF741-81F4-4088-B89A-079E475DF625}" presName="connectorText" presStyleLbl="sibTrans2D1" presStyleIdx="1" presStyleCnt="5"/>
      <dgm:spPr/>
    </dgm:pt>
    <dgm:pt modelId="{C4AE5C3A-0686-4A3B-B061-9D76F938A645}" type="pres">
      <dgm:prSet presAssocID="{EBE11BD1-0666-496E-9CAB-E06246E41F7E}" presName="node" presStyleLbl="node1" presStyleIdx="2" presStyleCnt="6">
        <dgm:presLayoutVars>
          <dgm:bulletEnabled val="1"/>
        </dgm:presLayoutVars>
      </dgm:prSet>
      <dgm:spPr/>
    </dgm:pt>
    <dgm:pt modelId="{BF0BD547-D274-4EAF-8584-DB27AB2B4895}" type="pres">
      <dgm:prSet presAssocID="{BC6BD3B2-FADD-483A-8670-CA755D2670A5}" presName="sibTrans" presStyleLbl="sibTrans2D1" presStyleIdx="2" presStyleCnt="5"/>
      <dgm:spPr/>
    </dgm:pt>
    <dgm:pt modelId="{D383633C-2979-468D-9A12-2130D2690797}" type="pres">
      <dgm:prSet presAssocID="{BC6BD3B2-FADD-483A-8670-CA755D2670A5}" presName="connectorText" presStyleLbl="sibTrans2D1" presStyleIdx="2" presStyleCnt="5"/>
      <dgm:spPr/>
    </dgm:pt>
    <dgm:pt modelId="{152F979B-3CBB-4FE9-99FC-0B01F3D26330}" type="pres">
      <dgm:prSet presAssocID="{D060E4FE-62F9-409A-8455-AB5516EF5CC8}" presName="node" presStyleLbl="node1" presStyleIdx="3" presStyleCnt="6">
        <dgm:presLayoutVars>
          <dgm:bulletEnabled val="1"/>
        </dgm:presLayoutVars>
      </dgm:prSet>
      <dgm:spPr/>
    </dgm:pt>
    <dgm:pt modelId="{0F9CEE89-E0C3-42E4-BF71-B1A4414404B6}" type="pres">
      <dgm:prSet presAssocID="{B77D041B-8539-41D0-94CD-7A8ED6D24895}" presName="sibTrans" presStyleLbl="sibTrans2D1" presStyleIdx="3" presStyleCnt="5"/>
      <dgm:spPr/>
    </dgm:pt>
    <dgm:pt modelId="{3B5C7D57-0C15-42C4-83C6-C6479B9EE338}" type="pres">
      <dgm:prSet presAssocID="{B77D041B-8539-41D0-94CD-7A8ED6D24895}" presName="connectorText" presStyleLbl="sibTrans2D1" presStyleIdx="3" presStyleCnt="5"/>
      <dgm:spPr/>
    </dgm:pt>
    <dgm:pt modelId="{21BD49C4-F0FC-45D0-B186-8751B72743F2}" type="pres">
      <dgm:prSet presAssocID="{A425BACA-FA6E-44EA-961E-B260B2BF3344}" presName="node" presStyleLbl="node1" presStyleIdx="4" presStyleCnt="6">
        <dgm:presLayoutVars>
          <dgm:bulletEnabled val="1"/>
        </dgm:presLayoutVars>
      </dgm:prSet>
      <dgm:spPr/>
    </dgm:pt>
    <dgm:pt modelId="{C3A63752-F6CA-4F6B-AB82-4EA6E51EBFD4}" type="pres">
      <dgm:prSet presAssocID="{ADC7BEA5-1642-4117-B283-9583343BB5AA}" presName="sibTrans" presStyleLbl="sibTrans2D1" presStyleIdx="4" presStyleCnt="5"/>
      <dgm:spPr/>
    </dgm:pt>
    <dgm:pt modelId="{D77A7D44-C95C-43C8-B7FF-330CBF45CACC}" type="pres">
      <dgm:prSet presAssocID="{ADC7BEA5-1642-4117-B283-9583343BB5AA}" presName="connectorText" presStyleLbl="sibTrans2D1" presStyleIdx="4" presStyleCnt="5"/>
      <dgm:spPr/>
    </dgm:pt>
    <dgm:pt modelId="{AE99099A-6DEC-4FE0-8B2C-F95D2B732711}" type="pres">
      <dgm:prSet presAssocID="{4F726F2A-A58A-470B-8596-FF9703A3F65D}" presName="node" presStyleLbl="node1" presStyleIdx="5" presStyleCnt="6">
        <dgm:presLayoutVars>
          <dgm:bulletEnabled val="1"/>
        </dgm:presLayoutVars>
      </dgm:prSet>
      <dgm:spPr/>
    </dgm:pt>
  </dgm:ptLst>
  <dgm:cxnLst>
    <dgm:cxn modelId="{AF1FB70C-C62E-4998-A9C2-12984B25B8EE}" srcId="{C23F50A8-A802-4E01-BB57-2BA45D48E377}" destId="{4788D7D3-133A-49EF-AAF3-9B1E8FB81787}" srcOrd="1" destOrd="0" parTransId="{6A69D7C8-BA51-4CC6-9A0C-4C8ACAF414C9}" sibTransId="{119CF741-81F4-4088-B89A-079E475DF625}"/>
    <dgm:cxn modelId="{C3943114-39FB-4D79-B075-CD137EEAC331}" type="presOf" srcId="{4F726F2A-A58A-470B-8596-FF9703A3F65D}" destId="{AE99099A-6DEC-4FE0-8B2C-F95D2B732711}" srcOrd="0" destOrd="0" presId="urn:microsoft.com/office/officeart/2005/8/layout/process5"/>
    <dgm:cxn modelId="{F2B2EF1C-D2DB-4FEF-AD15-9DF356F11A84}" type="presOf" srcId="{119CF741-81F4-4088-B89A-079E475DF625}" destId="{F6421505-C119-4B07-83E8-B26E6EA4141C}" srcOrd="1" destOrd="0" presId="urn:microsoft.com/office/officeart/2005/8/layout/process5"/>
    <dgm:cxn modelId="{94CD4127-2A3A-4565-8B36-C5E32992A08B}" type="presOf" srcId="{4788D7D3-133A-49EF-AAF3-9B1E8FB81787}" destId="{6A5554F4-485E-47BA-8139-AF8E9D7F914C}" srcOrd="0" destOrd="0" presId="urn:microsoft.com/office/officeart/2005/8/layout/process5"/>
    <dgm:cxn modelId="{5F6AE929-BAF9-4E00-99CF-C204F0139F74}" type="presOf" srcId="{ADC7BEA5-1642-4117-B283-9583343BB5AA}" destId="{C3A63752-F6CA-4F6B-AB82-4EA6E51EBFD4}" srcOrd="0" destOrd="0" presId="urn:microsoft.com/office/officeart/2005/8/layout/process5"/>
    <dgm:cxn modelId="{4E76202B-6605-4711-B7F8-EB3437E9DD9B}" srcId="{C23F50A8-A802-4E01-BB57-2BA45D48E377}" destId="{4F726F2A-A58A-470B-8596-FF9703A3F65D}" srcOrd="5" destOrd="0" parTransId="{B5475A10-A130-46A8-A23A-802D8E3A832A}" sibTransId="{5D9F3AF7-AFC2-4914-B32E-30BB00B64259}"/>
    <dgm:cxn modelId="{22568F3A-C221-4AD3-A669-F4E2A7C4C895}" type="presOf" srcId="{BC6BD3B2-FADD-483A-8670-CA755D2670A5}" destId="{BF0BD547-D274-4EAF-8584-DB27AB2B4895}" srcOrd="0" destOrd="0" presId="urn:microsoft.com/office/officeart/2005/8/layout/process5"/>
    <dgm:cxn modelId="{D0EA0544-9BE7-4C97-80F3-E04974A8EFFB}" type="presOf" srcId="{FD2B227B-3574-4AF6-987E-EE9564337E94}" destId="{C541B12D-22E4-4EC2-B16D-93A5795F9C42}" srcOrd="0" destOrd="0" presId="urn:microsoft.com/office/officeart/2005/8/layout/process5"/>
    <dgm:cxn modelId="{2F0D516F-F5F4-40DF-B496-21F6F2AC09E0}" srcId="{C23F50A8-A802-4E01-BB57-2BA45D48E377}" destId="{D060E4FE-62F9-409A-8455-AB5516EF5CC8}" srcOrd="3" destOrd="0" parTransId="{C16B2615-CAFA-4633-A191-28842CAFDD82}" sibTransId="{B77D041B-8539-41D0-94CD-7A8ED6D24895}"/>
    <dgm:cxn modelId="{AAFAC052-64A9-47F9-8C1C-500206F70C75}" srcId="{C23F50A8-A802-4E01-BB57-2BA45D48E377}" destId="{EBE11BD1-0666-496E-9CAB-E06246E41F7E}" srcOrd="2" destOrd="0" parTransId="{EDABCE8A-45D6-4A30-901D-7BC984C1C311}" sibTransId="{BC6BD3B2-FADD-483A-8670-CA755D2670A5}"/>
    <dgm:cxn modelId="{E1BD7B75-5D58-4454-82AF-6DEDC7AA3D8A}" type="presOf" srcId="{B77D041B-8539-41D0-94CD-7A8ED6D24895}" destId="{3B5C7D57-0C15-42C4-83C6-C6479B9EE338}" srcOrd="1" destOrd="0" presId="urn:microsoft.com/office/officeart/2005/8/layout/process5"/>
    <dgm:cxn modelId="{03050159-7997-455F-9E1D-663CF33C7B9F}" type="presOf" srcId="{C23F50A8-A802-4E01-BB57-2BA45D48E377}" destId="{ABD644E2-45E2-4A26-9AC5-6EBA738DA677}" srcOrd="0" destOrd="0" presId="urn:microsoft.com/office/officeart/2005/8/layout/process5"/>
    <dgm:cxn modelId="{C9F2BA8F-FEC5-41F3-9F2D-FC6F6E441099}" type="presOf" srcId="{ADC7BEA5-1642-4117-B283-9583343BB5AA}" destId="{D77A7D44-C95C-43C8-B7FF-330CBF45CACC}" srcOrd="1" destOrd="0" presId="urn:microsoft.com/office/officeart/2005/8/layout/process5"/>
    <dgm:cxn modelId="{D88DB593-0D22-4B90-A847-3F007787D822}" type="presOf" srcId="{A425BACA-FA6E-44EA-961E-B260B2BF3344}" destId="{21BD49C4-F0FC-45D0-B186-8751B72743F2}" srcOrd="0" destOrd="0" presId="urn:microsoft.com/office/officeart/2005/8/layout/process5"/>
    <dgm:cxn modelId="{B1AF22A8-D671-4B26-8A17-F44DC464D7C3}" type="presOf" srcId="{119CF741-81F4-4088-B89A-079E475DF625}" destId="{47941F79-01C3-4746-A128-AE3E951D15A5}" srcOrd="0" destOrd="0" presId="urn:microsoft.com/office/officeart/2005/8/layout/process5"/>
    <dgm:cxn modelId="{CB7507B0-6B99-4966-A2F6-AA4202E533BA}" type="presOf" srcId="{BC6BD3B2-FADD-483A-8670-CA755D2670A5}" destId="{D383633C-2979-468D-9A12-2130D2690797}" srcOrd="1" destOrd="0" presId="urn:microsoft.com/office/officeart/2005/8/layout/process5"/>
    <dgm:cxn modelId="{6E208FBB-E3B4-46B9-9239-5059F8594340}" srcId="{C23F50A8-A802-4E01-BB57-2BA45D48E377}" destId="{EF44344C-5A7F-4278-B4E4-8B7A8576B957}" srcOrd="0" destOrd="0" parTransId="{C485660C-C92C-4EAD-9425-6277DAEADF55}" sibTransId="{FD2B227B-3574-4AF6-987E-EE9564337E94}"/>
    <dgm:cxn modelId="{4A445DC1-F0B7-4AB9-94E3-4C375C486D89}" type="presOf" srcId="{D060E4FE-62F9-409A-8455-AB5516EF5CC8}" destId="{152F979B-3CBB-4FE9-99FC-0B01F3D26330}" srcOrd="0" destOrd="0" presId="urn:microsoft.com/office/officeart/2005/8/layout/process5"/>
    <dgm:cxn modelId="{889466DD-9428-4440-B61A-B804E3369CF1}" type="presOf" srcId="{B77D041B-8539-41D0-94CD-7A8ED6D24895}" destId="{0F9CEE89-E0C3-42E4-BF71-B1A4414404B6}" srcOrd="0" destOrd="0" presId="urn:microsoft.com/office/officeart/2005/8/layout/process5"/>
    <dgm:cxn modelId="{CB5128E5-B5DA-414D-B5F1-98EADF89330C}" type="presOf" srcId="{FD2B227B-3574-4AF6-987E-EE9564337E94}" destId="{56734E73-412B-42F1-8E33-DF82575B3712}" srcOrd="1" destOrd="0" presId="urn:microsoft.com/office/officeart/2005/8/layout/process5"/>
    <dgm:cxn modelId="{55EA96E9-2E65-488C-85E5-3479BB745634}" srcId="{C23F50A8-A802-4E01-BB57-2BA45D48E377}" destId="{A425BACA-FA6E-44EA-961E-B260B2BF3344}" srcOrd="4" destOrd="0" parTransId="{4E471A0F-8C55-4AFE-A48D-D0B02F99DFD7}" sibTransId="{ADC7BEA5-1642-4117-B283-9583343BB5AA}"/>
    <dgm:cxn modelId="{2BB488FD-FFBC-457C-AC4E-E856BA3F4DCD}" type="presOf" srcId="{EF44344C-5A7F-4278-B4E4-8B7A8576B957}" destId="{7EBFADC4-4C15-428D-8FAC-D6561DA00054}" srcOrd="0" destOrd="0" presId="urn:microsoft.com/office/officeart/2005/8/layout/process5"/>
    <dgm:cxn modelId="{20ACB9FD-DBD6-4F36-AB30-06594A343E36}" type="presOf" srcId="{EBE11BD1-0666-496E-9CAB-E06246E41F7E}" destId="{C4AE5C3A-0686-4A3B-B061-9D76F938A645}" srcOrd="0" destOrd="0" presId="urn:microsoft.com/office/officeart/2005/8/layout/process5"/>
    <dgm:cxn modelId="{0744718B-E518-48F0-A54D-A48799C466DF}" type="presParOf" srcId="{ABD644E2-45E2-4A26-9AC5-6EBA738DA677}" destId="{7EBFADC4-4C15-428D-8FAC-D6561DA00054}" srcOrd="0" destOrd="0" presId="urn:microsoft.com/office/officeart/2005/8/layout/process5"/>
    <dgm:cxn modelId="{EE8B9C3B-1551-4AD1-A0D3-A4AF513ADA27}" type="presParOf" srcId="{ABD644E2-45E2-4A26-9AC5-6EBA738DA677}" destId="{C541B12D-22E4-4EC2-B16D-93A5795F9C42}" srcOrd="1" destOrd="0" presId="urn:microsoft.com/office/officeart/2005/8/layout/process5"/>
    <dgm:cxn modelId="{B22FBE51-936B-4E20-8DFB-280F9C4D68E5}" type="presParOf" srcId="{C541B12D-22E4-4EC2-B16D-93A5795F9C42}" destId="{56734E73-412B-42F1-8E33-DF82575B3712}" srcOrd="0" destOrd="0" presId="urn:microsoft.com/office/officeart/2005/8/layout/process5"/>
    <dgm:cxn modelId="{8C4938CF-902C-4F34-9E27-1F9F3F01A092}" type="presParOf" srcId="{ABD644E2-45E2-4A26-9AC5-6EBA738DA677}" destId="{6A5554F4-485E-47BA-8139-AF8E9D7F914C}" srcOrd="2" destOrd="0" presId="urn:microsoft.com/office/officeart/2005/8/layout/process5"/>
    <dgm:cxn modelId="{4B302A3A-0B28-4C39-9CF4-6F15DB1E4F7A}" type="presParOf" srcId="{ABD644E2-45E2-4A26-9AC5-6EBA738DA677}" destId="{47941F79-01C3-4746-A128-AE3E951D15A5}" srcOrd="3" destOrd="0" presId="urn:microsoft.com/office/officeart/2005/8/layout/process5"/>
    <dgm:cxn modelId="{49A31503-416D-40EB-99A1-9178C78CE474}" type="presParOf" srcId="{47941F79-01C3-4746-A128-AE3E951D15A5}" destId="{F6421505-C119-4B07-83E8-B26E6EA4141C}" srcOrd="0" destOrd="0" presId="urn:microsoft.com/office/officeart/2005/8/layout/process5"/>
    <dgm:cxn modelId="{E4E2EAC4-5FE4-4D26-86D2-AE56F2D8A726}" type="presParOf" srcId="{ABD644E2-45E2-4A26-9AC5-6EBA738DA677}" destId="{C4AE5C3A-0686-4A3B-B061-9D76F938A645}" srcOrd="4" destOrd="0" presId="urn:microsoft.com/office/officeart/2005/8/layout/process5"/>
    <dgm:cxn modelId="{46D01BC0-4EF3-4D98-966C-39747623F83C}" type="presParOf" srcId="{ABD644E2-45E2-4A26-9AC5-6EBA738DA677}" destId="{BF0BD547-D274-4EAF-8584-DB27AB2B4895}" srcOrd="5" destOrd="0" presId="urn:microsoft.com/office/officeart/2005/8/layout/process5"/>
    <dgm:cxn modelId="{D0FF2CE5-8CAB-4FD4-A0E5-45DECEB6FB27}" type="presParOf" srcId="{BF0BD547-D274-4EAF-8584-DB27AB2B4895}" destId="{D383633C-2979-468D-9A12-2130D2690797}" srcOrd="0" destOrd="0" presId="urn:microsoft.com/office/officeart/2005/8/layout/process5"/>
    <dgm:cxn modelId="{661F183A-B697-497F-BD25-8D3C04D563C8}" type="presParOf" srcId="{ABD644E2-45E2-4A26-9AC5-6EBA738DA677}" destId="{152F979B-3CBB-4FE9-99FC-0B01F3D26330}" srcOrd="6" destOrd="0" presId="urn:microsoft.com/office/officeart/2005/8/layout/process5"/>
    <dgm:cxn modelId="{40B6B79F-7FCF-4C93-8F6F-645AD53ACFB1}" type="presParOf" srcId="{ABD644E2-45E2-4A26-9AC5-6EBA738DA677}" destId="{0F9CEE89-E0C3-42E4-BF71-B1A4414404B6}" srcOrd="7" destOrd="0" presId="urn:microsoft.com/office/officeart/2005/8/layout/process5"/>
    <dgm:cxn modelId="{8C61DABC-B505-41A4-B465-DB931C81BA3D}" type="presParOf" srcId="{0F9CEE89-E0C3-42E4-BF71-B1A4414404B6}" destId="{3B5C7D57-0C15-42C4-83C6-C6479B9EE338}" srcOrd="0" destOrd="0" presId="urn:microsoft.com/office/officeart/2005/8/layout/process5"/>
    <dgm:cxn modelId="{F5BE4C0C-0129-4602-9323-FF37B88DEA20}" type="presParOf" srcId="{ABD644E2-45E2-4A26-9AC5-6EBA738DA677}" destId="{21BD49C4-F0FC-45D0-B186-8751B72743F2}" srcOrd="8" destOrd="0" presId="urn:microsoft.com/office/officeart/2005/8/layout/process5"/>
    <dgm:cxn modelId="{88316F87-F14F-4A51-B115-3311F39D6489}" type="presParOf" srcId="{ABD644E2-45E2-4A26-9AC5-6EBA738DA677}" destId="{C3A63752-F6CA-4F6B-AB82-4EA6E51EBFD4}" srcOrd="9" destOrd="0" presId="urn:microsoft.com/office/officeart/2005/8/layout/process5"/>
    <dgm:cxn modelId="{CC6B23CB-7077-46CD-99F7-E9A90783A51B}" type="presParOf" srcId="{C3A63752-F6CA-4F6B-AB82-4EA6E51EBFD4}" destId="{D77A7D44-C95C-43C8-B7FF-330CBF45CACC}" srcOrd="0" destOrd="0" presId="urn:microsoft.com/office/officeart/2005/8/layout/process5"/>
    <dgm:cxn modelId="{4502816A-88C6-479A-9E91-39D0A09A6B8F}" type="presParOf" srcId="{ABD644E2-45E2-4A26-9AC5-6EBA738DA677}" destId="{AE99099A-6DEC-4FE0-8B2C-F95D2B732711}" srcOrd="1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45AC96-FC35-4558-9C2E-815C2633CFD3}">
      <dsp:nvSpPr>
        <dsp:cNvPr id="0" name=""/>
        <dsp:cNvSpPr/>
      </dsp:nvSpPr>
      <dsp:spPr>
        <a:xfrm>
          <a:off x="3214" y="0"/>
          <a:ext cx="3916560" cy="820186"/>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kumimoji="0" lang="en-US" sz="2800" b="0" i="0" u="none" strike="noStrike" kern="1200" cap="none" spc="0" normalizeH="0" baseline="0">
              <a:ln/>
              <a:effectLst/>
              <a:uLnTx/>
              <a:uFillTx/>
              <a:latin typeface="Arial"/>
              <a:ea typeface="+mn-ea"/>
              <a:cs typeface="+mn-cs"/>
            </a:rPr>
            <a:t>Input bài toán</a:t>
          </a:r>
          <a:endParaRPr lang="en-US" sz="2800" kern="1200">
            <a:latin typeface="Arial"/>
            <a:ea typeface="+mn-ea"/>
            <a:cs typeface="+mn-cs"/>
          </a:endParaRPr>
        </a:p>
      </dsp:txBody>
      <dsp:txXfrm>
        <a:off x="413307" y="0"/>
        <a:ext cx="3096374" cy="820186"/>
      </dsp:txXfrm>
    </dsp:sp>
    <dsp:sp modelId="{A1448E56-7E0D-4CFC-959F-0D6FEA20ED70}">
      <dsp:nvSpPr>
        <dsp:cNvPr id="0" name=""/>
        <dsp:cNvSpPr/>
      </dsp:nvSpPr>
      <dsp:spPr>
        <a:xfrm>
          <a:off x="3528119" y="0"/>
          <a:ext cx="3916560" cy="820186"/>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kumimoji="0" lang="en-US" sz="2800" b="0" i="0" u="none" strike="noStrike" kern="1200" cap="none" spc="0" normalizeH="0" baseline="0">
              <a:ln/>
              <a:effectLst/>
              <a:uLnTx/>
              <a:uFillTx/>
              <a:latin typeface="Arial"/>
              <a:ea typeface="+mn-ea"/>
              <a:cs typeface="+mn-cs"/>
            </a:rPr>
            <a:t>Giải bài toán</a:t>
          </a:r>
        </a:p>
      </dsp:txBody>
      <dsp:txXfrm>
        <a:off x="3938212" y="0"/>
        <a:ext cx="3096374" cy="820186"/>
      </dsp:txXfrm>
    </dsp:sp>
    <dsp:sp modelId="{A1F9233E-6900-4AB5-9018-C774C1F543C1}">
      <dsp:nvSpPr>
        <dsp:cNvPr id="0" name=""/>
        <dsp:cNvSpPr/>
      </dsp:nvSpPr>
      <dsp:spPr>
        <a:xfrm>
          <a:off x="7053024" y="0"/>
          <a:ext cx="3916560" cy="820186"/>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kumimoji="0" lang="en-US" sz="2800" b="0" i="0" u="none" strike="noStrike" kern="1200" cap="none" spc="0" normalizeH="0" baseline="0">
              <a:ln/>
              <a:effectLst/>
              <a:uLnTx/>
              <a:uFillTx/>
              <a:latin typeface="Arial"/>
              <a:ea typeface="+mn-ea"/>
              <a:cs typeface="+mn-cs"/>
            </a:rPr>
            <a:t>Xuất lời</a:t>
          </a:r>
          <a:r>
            <a:rPr lang="en-US" sz="2800" kern="1200">
              <a:latin typeface="Arial"/>
              <a:ea typeface="+mn-ea"/>
              <a:cs typeface="+mn-cs"/>
            </a:rPr>
            <a:t> </a:t>
          </a:r>
          <a:r>
            <a:rPr kumimoji="0" lang="en-US" sz="2800" b="0" i="0" u="none" strike="noStrike" kern="1200" cap="none" spc="0" normalizeH="0" baseline="0">
              <a:ln/>
              <a:effectLst/>
              <a:uLnTx/>
              <a:uFillTx/>
              <a:latin typeface="Arial"/>
              <a:ea typeface="+mn-ea"/>
              <a:cs typeface="+mn-cs"/>
            </a:rPr>
            <a:t>giải</a:t>
          </a:r>
        </a:p>
      </dsp:txBody>
      <dsp:txXfrm>
        <a:off x="7463117" y="0"/>
        <a:ext cx="3096374" cy="8201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FADC4-4C15-428D-8FAC-D6561DA00054}">
      <dsp:nvSpPr>
        <dsp:cNvPr id="0" name=""/>
        <dsp:cNvSpPr/>
      </dsp:nvSpPr>
      <dsp:spPr>
        <a:xfrm>
          <a:off x="9298" y="248473"/>
          <a:ext cx="2779079" cy="166744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Clr>
              <a:srgbClr val="141727"/>
            </a:buClr>
            <a:buSzPts val="2600"/>
            <a:buFont typeface="Calibri"/>
            <a:buNone/>
          </a:pPr>
          <a:r>
            <a:rPr lang="vi-VN" sz="3100" b="1" kern="1200">
              <a:latin typeface="Calibri"/>
              <a:ea typeface="Calibri"/>
              <a:cs typeface="Calibri"/>
              <a:sym typeface="Calibri"/>
            </a:rPr>
            <a:t>Bước 1</a:t>
          </a:r>
          <a:r>
            <a:rPr lang="vi-VN" sz="3100" kern="1200">
              <a:latin typeface="Calibri"/>
              <a:ea typeface="Calibri"/>
              <a:cs typeface="Calibri"/>
              <a:sym typeface="Calibri"/>
            </a:rPr>
            <a:t>: Xác định vấn đề/bài toán</a:t>
          </a:r>
          <a:endParaRPr lang="en-US" sz="3100" kern="1200"/>
        </a:p>
      </dsp:txBody>
      <dsp:txXfrm>
        <a:off x="58136" y="297311"/>
        <a:ext cx="2681403" cy="1569771"/>
      </dsp:txXfrm>
    </dsp:sp>
    <dsp:sp modelId="{C541B12D-22E4-4EC2-B16D-93A5795F9C42}">
      <dsp:nvSpPr>
        <dsp:cNvPr id="0" name=""/>
        <dsp:cNvSpPr/>
      </dsp:nvSpPr>
      <dsp:spPr>
        <a:xfrm>
          <a:off x="3032937" y="737591"/>
          <a:ext cx="589164" cy="6892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3032937" y="875433"/>
        <a:ext cx="412415" cy="413527"/>
      </dsp:txXfrm>
    </dsp:sp>
    <dsp:sp modelId="{6A5554F4-485E-47BA-8139-AF8E9D7F914C}">
      <dsp:nvSpPr>
        <dsp:cNvPr id="0" name=""/>
        <dsp:cNvSpPr/>
      </dsp:nvSpPr>
      <dsp:spPr>
        <a:xfrm>
          <a:off x="3900010" y="248473"/>
          <a:ext cx="2779079" cy="166744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Clr>
              <a:srgbClr val="141727"/>
            </a:buClr>
            <a:buSzPts val="2600"/>
            <a:buFont typeface="Calibri"/>
            <a:buNone/>
          </a:pPr>
          <a:r>
            <a:rPr lang="vi-VN" sz="3100" b="1" kern="1200">
              <a:latin typeface="Calibri"/>
              <a:ea typeface="Calibri"/>
              <a:cs typeface="Calibri"/>
              <a:sym typeface="Calibri"/>
            </a:rPr>
            <a:t>Bước 2</a:t>
          </a:r>
          <a:r>
            <a:rPr lang="vi-VN" sz="3100" kern="1200">
              <a:latin typeface="Calibri"/>
              <a:ea typeface="Calibri"/>
              <a:cs typeface="Calibri"/>
              <a:sym typeface="Calibri"/>
            </a:rPr>
            <a:t>: Lựa chọn giải pháp</a:t>
          </a:r>
          <a:endParaRPr lang="en-US" sz="3100" kern="1200"/>
        </a:p>
      </dsp:txBody>
      <dsp:txXfrm>
        <a:off x="3948848" y="297311"/>
        <a:ext cx="2681403" cy="1569771"/>
      </dsp:txXfrm>
    </dsp:sp>
    <dsp:sp modelId="{47941F79-01C3-4746-A128-AE3E951D15A5}">
      <dsp:nvSpPr>
        <dsp:cNvPr id="0" name=""/>
        <dsp:cNvSpPr/>
      </dsp:nvSpPr>
      <dsp:spPr>
        <a:xfrm>
          <a:off x="6923649" y="737591"/>
          <a:ext cx="589164" cy="6892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6923649" y="875433"/>
        <a:ext cx="412415" cy="413527"/>
      </dsp:txXfrm>
    </dsp:sp>
    <dsp:sp modelId="{C4AE5C3A-0686-4A3B-B061-9D76F938A645}">
      <dsp:nvSpPr>
        <dsp:cNvPr id="0" name=""/>
        <dsp:cNvSpPr/>
      </dsp:nvSpPr>
      <dsp:spPr>
        <a:xfrm>
          <a:off x="7790721" y="248473"/>
          <a:ext cx="2779079" cy="166744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Clr>
              <a:srgbClr val="141727"/>
            </a:buClr>
            <a:buSzPts val="2600"/>
            <a:buFont typeface="Calibri"/>
            <a:buNone/>
          </a:pPr>
          <a:r>
            <a:rPr lang="vi-VN" sz="3100" b="1" kern="1200">
              <a:latin typeface="Calibri"/>
              <a:ea typeface="Calibri"/>
              <a:cs typeface="Calibri"/>
              <a:sym typeface="Calibri"/>
            </a:rPr>
            <a:t>Bước 3</a:t>
          </a:r>
          <a:r>
            <a:rPr lang="vi-VN" sz="3100" kern="1200">
              <a:latin typeface="Calibri"/>
              <a:ea typeface="Calibri"/>
              <a:cs typeface="Calibri"/>
              <a:sym typeface="Calibri"/>
            </a:rPr>
            <a:t>: Xây dựng thuật toán</a:t>
          </a:r>
          <a:endParaRPr lang="en-US" sz="3100" kern="1200"/>
        </a:p>
      </dsp:txBody>
      <dsp:txXfrm>
        <a:off x="7839559" y="297311"/>
        <a:ext cx="2681403" cy="1569771"/>
      </dsp:txXfrm>
    </dsp:sp>
    <dsp:sp modelId="{BF0BD547-D274-4EAF-8584-DB27AB2B4895}">
      <dsp:nvSpPr>
        <dsp:cNvPr id="0" name=""/>
        <dsp:cNvSpPr/>
      </dsp:nvSpPr>
      <dsp:spPr>
        <a:xfrm rot="5400000">
          <a:off x="8885679" y="2110457"/>
          <a:ext cx="589164" cy="6892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rot="-5400000">
        <a:off x="8973498" y="2160481"/>
        <a:ext cx="413527" cy="412415"/>
      </dsp:txXfrm>
    </dsp:sp>
    <dsp:sp modelId="{152F979B-3CBB-4FE9-99FC-0B01F3D26330}">
      <dsp:nvSpPr>
        <dsp:cNvPr id="0" name=""/>
        <dsp:cNvSpPr/>
      </dsp:nvSpPr>
      <dsp:spPr>
        <a:xfrm>
          <a:off x="7790721" y="3027553"/>
          <a:ext cx="2779079" cy="166744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Clr>
              <a:srgbClr val="141727"/>
            </a:buClr>
            <a:buSzPts val="2600"/>
            <a:buFont typeface="Calibri"/>
            <a:buNone/>
          </a:pPr>
          <a:r>
            <a:rPr lang="vi-VN" sz="3100" b="1" kern="1200">
              <a:latin typeface="Calibri"/>
              <a:ea typeface="Calibri"/>
              <a:cs typeface="Calibri"/>
              <a:sym typeface="Calibri"/>
            </a:rPr>
            <a:t>Bước 4</a:t>
          </a:r>
          <a:r>
            <a:rPr lang="vi-VN" sz="3100" kern="1200">
              <a:latin typeface="Calibri"/>
              <a:ea typeface="Calibri"/>
              <a:cs typeface="Calibri"/>
              <a:sym typeface="Calibri"/>
            </a:rPr>
            <a:t>: Cài đặt chương trình</a:t>
          </a:r>
          <a:endParaRPr lang="en-US" sz="3100" kern="1200"/>
        </a:p>
      </dsp:txBody>
      <dsp:txXfrm>
        <a:off x="7839559" y="3076391"/>
        <a:ext cx="2681403" cy="1569771"/>
      </dsp:txXfrm>
    </dsp:sp>
    <dsp:sp modelId="{0F9CEE89-E0C3-42E4-BF71-B1A4414404B6}">
      <dsp:nvSpPr>
        <dsp:cNvPr id="0" name=""/>
        <dsp:cNvSpPr/>
      </dsp:nvSpPr>
      <dsp:spPr>
        <a:xfrm rot="10800000">
          <a:off x="6956997" y="3516671"/>
          <a:ext cx="589164" cy="6892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rot="10800000">
        <a:off x="7133746" y="3654513"/>
        <a:ext cx="412415" cy="413527"/>
      </dsp:txXfrm>
    </dsp:sp>
    <dsp:sp modelId="{21BD49C4-F0FC-45D0-B186-8751B72743F2}">
      <dsp:nvSpPr>
        <dsp:cNvPr id="0" name=""/>
        <dsp:cNvSpPr/>
      </dsp:nvSpPr>
      <dsp:spPr>
        <a:xfrm>
          <a:off x="3900010" y="3027553"/>
          <a:ext cx="2779079" cy="166744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Clr>
              <a:srgbClr val="141727"/>
            </a:buClr>
            <a:buSzPts val="2600"/>
            <a:buFont typeface="Calibri"/>
            <a:buNone/>
          </a:pPr>
          <a:r>
            <a:rPr lang="vi-VN" sz="3100" b="1" kern="1200">
              <a:latin typeface="Calibri"/>
              <a:ea typeface="Calibri"/>
              <a:cs typeface="Calibri"/>
              <a:sym typeface="Calibri"/>
            </a:rPr>
            <a:t>Bước 5</a:t>
          </a:r>
          <a:r>
            <a:rPr lang="vi-VN" sz="3100" kern="1200">
              <a:latin typeface="Calibri"/>
              <a:ea typeface="Calibri"/>
              <a:cs typeface="Calibri"/>
              <a:sym typeface="Calibri"/>
            </a:rPr>
            <a:t>: Hiệu chỉnh chương trình</a:t>
          </a:r>
          <a:endParaRPr lang="en-US" sz="3100" kern="1200"/>
        </a:p>
      </dsp:txBody>
      <dsp:txXfrm>
        <a:off x="3948848" y="3076391"/>
        <a:ext cx="2681403" cy="1569771"/>
      </dsp:txXfrm>
    </dsp:sp>
    <dsp:sp modelId="{C3A63752-F6CA-4F6B-AB82-4EA6E51EBFD4}">
      <dsp:nvSpPr>
        <dsp:cNvPr id="0" name=""/>
        <dsp:cNvSpPr/>
      </dsp:nvSpPr>
      <dsp:spPr>
        <a:xfrm rot="10800000">
          <a:off x="3066286" y="3516671"/>
          <a:ext cx="589164" cy="6892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rot="10800000">
        <a:off x="3243035" y="3654513"/>
        <a:ext cx="412415" cy="413527"/>
      </dsp:txXfrm>
    </dsp:sp>
    <dsp:sp modelId="{AE99099A-6DEC-4FE0-8B2C-F95D2B732711}">
      <dsp:nvSpPr>
        <dsp:cNvPr id="0" name=""/>
        <dsp:cNvSpPr/>
      </dsp:nvSpPr>
      <dsp:spPr>
        <a:xfrm>
          <a:off x="9298" y="3027553"/>
          <a:ext cx="2779079" cy="166744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Clr>
              <a:srgbClr val="141727"/>
            </a:buClr>
            <a:buSzPts val="2600"/>
            <a:buFont typeface="Calibri"/>
            <a:buNone/>
          </a:pPr>
          <a:r>
            <a:rPr lang="vi-VN" sz="3100" b="1" kern="1200">
              <a:latin typeface="Calibri"/>
              <a:ea typeface="Calibri"/>
              <a:cs typeface="Calibri"/>
              <a:sym typeface="Calibri"/>
            </a:rPr>
            <a:t>Bước 6</a:t>
          </a:r>
          <a:r>
            <a:rPr lang="vi-VN" sz="3100" kern="1200">
              <a:latin typeface="Calibri"/>
              <a:ea typeface="Calibri"/>
              <a:cs typeface="Calibri"/>
              <a:sym typeface="Calibri"/>
            </a:rPr>
            <a:t>: Thực hiện chương trình</a:t>
          </a:r>
          <a:endParaRPr lang="en-US" sz="3100" kern="1200"/>
        </a:p>
      </dsp:txBody>
      <dsp:txXfrm>
        <a:off x="58136" y="3076391"/>
        <a:ext cx="2681403" cy="15697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42191A-AAA2-4E18-8BDA-010151D2766A}">
      <dsp:nvSpPr>
        <dsp:cNvPr id="0" name=""/>
        <dsp:cNvSpPr/>
      </dsp:nvSpPr>
      <dsp:spPr>
        <a:xfrm>
          <a:off x="4222121" y="2099381"/>
          <a:ext cx="1497585" cy="1497585"/>
        </a:xfrm>
        <a:prstGeom prst="ellipse">
          <a:avLst/>
        </a:prstGeom>
        <a:solidFill>
          <a:schemeClr val="accent1">
            <a:lumMod val="60000"/>
            <a:lumOff val="4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a:latin typeface="Consolas" panose="020B0609020204030204" pitchFamily="49" charset="0"/>
              <a:cs typeface="Times New Roman" panose="02020603050405020304" pitchFamily="18" charset="0"/>
            </a:rPr>
            <a:t>Thuật toán</a:t>
          </a:r>
        </a:p>
      </dsp:txBody>
      <dsp:txXfrm>
        <a:off x="4441437" y="2318697"/>
        <a:ext cx="1058953" cy="1058953"/>
      </dsp:txXfrm>
    </dsp:sp>
    <dsp:sp modelId="{C2FE254E-3B9C-448D-9B4B-5C6C35D7D397}">
      <dsp:nvSpPr>
        <dsp:cNvPr id="0" name=""/>
        <dsp:cNvSpPr/>
      </dsp:nvSpPr>
      <dsp:spPr>
        <a:xfrm rot="16200000">
          <a:off x="4812439" y="1554753"/>
          <a:ext cx="316949" cy="509178"/>
        </a:xfrm>
        <a:prstGeom prst="rightArrow">
          <a:avLst>
            <a:gd name="adj1" fmla="val 60000"/>
            <a:gd name="adj2" fmla="val 50000"/>
          </a:avLst>
        </a:prstGeom>
        <a:solidFill>
          <a:schemeClr val="accent1">
            <a:shade val="9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chemeClr val="bg1"/>
            </a:solidFill>
            <a:latin typeface="Consolas" panose="020B0609020204030204" pitchFamily="49" charset="0"/>
            <a:cs typeface="Times New Roman" panose="02020603050405020304" pitchFamily="18" charset="0"/>
          </a:endParaRPr>
        </a:p>
      </dsp:txBody>
      <dsp:txXfrm>
        <a:off x="4859982" y="1704132"/>
        <a:ext cx="221864" cy="305506"/>
      </dsp:txXfrm>
    </dsp:sp>
    <dsp:sp modelId="{6EC55F96-4985-47AC-B683-DDA8024242D9}">
      <dsp:nvSpPr>
        <dsp:cNvPr id="0" name=""/>
        <dsp:cNvSpPr/>
      </dsp:nvSpPr>
      <dsp:spPr>
        <a:xfrm>
          <a:off x="4222121" y="3779"/>
          <a:ext cx="1497585" cy="1497585"/>
        </a:xfrm>
        <a:prstGeom prst="ellipse">
          <a:avLst/>
        </a:prstGeom>
        <a:solidFill>
          <a:schemeClr val="accent1">
            <a:lumMod val="40000"/>
            <a:lumOff val="6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a:latin typeface="Consolas" panose="020B0609020204030204" pitchFamily="49" charset="0"/>
              <a:cs typeface="Times New Roman" panose="02020603050405020304" pitchFamily="18" charset="0"/>
            </a:rPr>
            <a:t>Chính xác</a:t>
          </a:r>
        </a:p>
      </dsp:txBody>
      <dsp:txXfrm>
        <a:off x="4441437" y="223095"/>
        <a:ext cx="1058953" cy="1058953"/>
      </dsp:txXfrm>
    </dsp:sp>
    <dsp:sp modelId="{30DC5865-79A6-47DD-B320-7490E620E6A9}">
      <dsp:nvSpPr>
        <dsp:cNvPr id="0" name=""/>
        <dsp:cNvSpPr/>
      </dsp:nvSpPr>
      <dsp:spPr>
        <a:xfrm rot="20520000">
          <a:off x="5800426" y="2272568"/>
          <a:ext cx="316949" cy="509178"/>
        </a:xfrm>
        <a:prstGeom prst="rightArrow">
          <a:avLst>
            <a:gd name="adj1" fmla="val 60000"/>
            <a:gd name="adj2" fmla="val 50000"/>
          </a:avLst>
        </a:prstGeom>
        <a:solidFill>
          <a:schemeClr val="accent1">
            <a:shade val="90000"/>
            <a:hueOff val="353350"/>
            <a:satOff val="0"/>
            <a:lumOff val="15614"/>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chemeClr val="bg1"/>
            </a:solidFill>
            <a:latin typeface="Consolas" panose="020B0609020204030204" pitchFamily="49" charset="0"/>
            <a:cs typeface="Times New Roman" panose="02020603050405020304" pitchFamily="18" charset="0"/>
          </a:endParaRPr>
        </a:p>
      </dsp:txBody>
      <dsp:txXfrm>
        <a:off x="5802753" y="2389095"/>
        <a:ext cx="221864" cy="305506"/>
      </dsp:txXfrm>
    </dsp:sp>
    <dsp:sp modelId="{CC2D35C8-650B-4B13-B68D-2F50229791F6}">
      <dsp:nvSpPr>
        <dsp:cNvPr id="0" name=""/>
        <dsp:cNvSpPr/>
      </dsp:nvSpPr>
      <dsp:spPr>
        <a:xfrm>
          <a:off x="6215158" y="1451804"/>
          <a:ext cx="1497585" cy="1497585"/>
        </a:xfrm>
        <a:prstGeom prst="ellipse">
          <a:avLst/>
        </a:prstGeom>
        <a:solidFill>
          <a:schemeClr val="accent1">
            <a:lumMod val="40000"/>
            <a:lumOff val="6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a:latin typeface="Consolas" panose="020B0609020204030204" pitchFamily="49" charset="0"/>
              <a:cs typeface="Times New Roman" panose="02020603050405020304" pitchFamily="18" charset="0"/>
            </a:rPr>
            <a:t>Rõ ràng</a:t>
          </a:r>
        </a:p>
      </dsp:txBody>
      <dsp:txXfrm>
        <a:off x="6434474" y="1671120"/>
        <a:ext cx="1058953" cy="1058953"/>
      </dsp:txXfrm>
    </dsp:sp>
    <dsp:sp modelId="{7EFFDDCD-4A11-43D9-845F-0CD3CC3EB0D6}">
      <dsp:nvSpPr>
        <dsp:cNvPr id="0" name=""/>
        <dsp:cNvSpPr/>
      </dsp:nvSpPr>
      <dsp:spPr>
        <a:xfrm rot="3240000">
          <a:off x="5423049" y="3434016"/>
          <a:ext cx="316949" cy="509178"/>
        </a:xfrm>
        <a:prstGeom prst="rightArrow">
          <a:avLst>
            <a:gd name="adj1" fmla="val 60000"/>
            <a:gd name="adj2" fmla="val 50000"/>
          </a:avLst>
        </a:prstGeom>
        <a:solidFill>
          <a:schemeClr val="accent1">
            <a:shade val="90000"/>
            <a:hueOff val="706701"/>
            <a:satOff val="0"/>
            <a:lumOff val="31227"/>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chemeClr val="bg1"/>
            </a:solidFill>
            <a:latin typeface="Consolas" panose="020B0609020204030204" pitchFamily="49" charset="0"/>
            <a:cs typeface="Times New Roman" panose="02020603050405020304" pitchFamily="18" charset="0"/>
          </a:endParaRPr>
        </a:p>
      </dsp:txBody>
      <dsp:txXfrm>
        <a:off x="5442647" y="3497389"/>
        <a:ext cx="221864" cy="305506"/>
      </dsp:txXfrm>
    </dsp:sp>
    <dsp:sp modelId="{BCDCD6C8-85D2-4B11-B523-419F3360E23A}">
      <dsp:nvSpPr>
        <dsp:cNvPr id="0" name=""/>
        <dsp:cNvSpPr/>
      </dsp:nvSpPr>
      <dsp:spPr>
        <a:xfrm>
          <a:off x="5453886" y="3794759"/>
          <a:ext cx="1497585" cy="1497585"/>
        </a:xfrm>
        <a:prstGeom prst="ellipse">
          <a:avLst/>
        </a:prstGeom>
        <a:gradFill rotWithShape="0">
          <a:gsLst>
            <a:gs pos="0">
              <a:schemeClr val="accent1">
                <a:shade val="50000"/>
                <a:hueOff val="665356"/>
                <a:satOff val="0"/>
                <a:lumOff val="38642"/>
                <a:alphaOff val="0"/>
                <a:satMod val="103000"/>
                <a:lumMod val="102000"/>
                <a:tint val="94000"/>
              </a:schemeClr>
            </a:gs>
            <a:gs pos="50000">
              <a:schemeClr val="accent1">
                <a:shade val="50000"/>
                <a:hueOff val="665356"/>
                <a:satOff val="0"/>
                <a:lumOff val="38642"/>
                <a:alphaOff val="0"/>
                <a:satMod val="110000"/>
                <a:lumMod val="100000"/>
                <a:shade val="100000"/>
              </a:schemeClr>
            </a:gs>
            <a:gs pos="100000">
              <a:schemeClr val="accent1">
                <a:shade val="50000"/>
                <a:hueOff val="665356"/>
                <a:satOff val="0"/>
                <a:lumOff val="3864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a:latin typeface="Consolas" panose="020B0609020204030204" pitchFamily="49" charset="0"/>
              <a:cs typeface="Times New Roman" panose="02020603050405020304" pitchFamily="18" charset="0"/>
            </a:rPr>
            <a:t>Tổng quát</a:t>
          </a:r>
        </a:p>
      </dsp:txBody>
      <dsp:txXfrm>
        <a:off x="5673202" y="4014075"/>
        <a:ext cx="1058953" cy="1058953"/>
      </dsp:txXfrm>
    </dsp:sp>
    <dsp:sp modelId="{6D0503FB-C8A5-4BE4-8005-332ED8B9866E}">
      <dsp:nvSpPr>
        <dsp:cNvPr id="0" name=""/>
        <dsp:cNvSpPr/>
      </dsp:nvSpPr>
      <dsp:spPr>
        <a:xfrm rot="7560000">
          <a:off x="4201830" y="3434016"/>
          <a:ext cx="316949" cy="509178"/>
        </a:xfrm>
        <a:prstGeom prst="rightArrow">
          <a:avLst>
            <a:gd name="adj1" fmla="val 60000"/>
            <a:gd name="adj2" fmla="val 50000"/>
          </a:avLst>
        </a:prstGeom>
        <a:solidFill>
          <a:schemeClr val="accent1">
            <a:shade val="90000"/>
            <a:hueOff val="706701"/>
            <a:satOff val="0"/>
            <a:lumOff val="31227"/>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chemeClr val="bg1"/>
            </a:solidFill>
            <a:latin typeface="Consolas" panose="020B0609020204030204" pitchFamily="49" charset="0"/>
            <a:cs typeface="Times New Roman" panose="02020603050405020304" pitchFamily="18" charset="0"/>
          </a:endParaRPr>
        </a:p>
      </dsp:txBody>
      <dsp:txXfrm rot="10800000">
        <a:off x="4277317" y="3497389"/>
        <a:ext cx="221864" cy="305506"/>
      </dsp:txXfrm>
    </dsp:sp>
    <dsp:sp modelId="{EEA463B5-4356-490A-A451-C48257BDBE09}">
      <dsp:nvSpPr>
        <dsp:cNvPr id="0" name=""/>
        <dsp:cNvSpPr/>
      </dsp:nvSpPr>
      <dsp:spPr>
        <a:xfrm>
          <a:off x="2990357" y="3794759"/>
          <a:ext cx="1497585" cy="1497585"/>
        </a:xfrm>
        <a:prstGeom prst="ellipse">
          <a:avLst/>
        </a:prstGeom>
        <a:gradFill rotWithShape="0">
          <a:gsLst>
            <a:gs pos="0">
              <a:schemeClr val="accent1">
                <a:shade val="50000"/>
                <a:hueOff val="665356"/>
                <a:satOff val="0"/>
                <a:lumOff val="38642"/>
                <a:alphaOff val="0"/>
                <a:satMod val="103000"/>
                <a:lumMod val="102000"/>
                <a:tint val="94000"/>
              </a:schemeClr>
            </a:gs>
            <a:gs pos="50000">
              <a:schemeClr val="accent1">
                <a:shade val="50000"/>
                <a:hueOff val="665356"/>
                <a:satOff val="0"/>
                <a:lumOff val="38642"/>
                <a:alphaOff val="0"/>
                <a:satMod val="110000"/>
                <a:lumMod val="100000"/>
                <a:shade val="100000"/>
              </a:schemeClr>
            </a:gs>
            <a:gs pos="100000">
              <a:schemeClr val="accent1">
                <a:shade val="50000"/>
                <a:hueOff val="665356"/>
                <a:satOff val="0"/>
                <a:lumOff val="3864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a:latin typeface="Consolas" panose="020B0609020204030204" pitchFamily="49" charset="0"/>
              <a:cs typeface="Times New Roman" panose="02020603050405020304" pitchFamily="18" charset="0"/>
            </a:rPr>
            <a:t>Hữu hạn</a:t>
          </a:r>
        </a:p>
      </dsp:txBody>
      <dsp:txXfrm>
        <a:off x="3209673" y="4014075"/>
        <a:ext cx="1058953" cy="1058953"/>
      </dsp:txXfrm>
    </dsp:sp>
    <dsp:sp modelId="{3BCE62C3-FF0C-4D50-AEDF-4535519DC628}">
      <dsp:nvSpPr>
        <dsp:cNvPr id="0" name=""/>
        <dsp:cNvSpPr/>
      </dsp:nvSpPr>
      <dsp:spPr>
        <a:xfrm rot="11880000">
          <a:off x="3824452" y="2272568"/>
          <a:ext cx="316949" cy="509178"/>
        </a:xfrm>
        <a:prstGeom prst="rightArrow">
          <a:avLst>
            <a:gd name="adj1" fmla="val 60000"/>
            <a:gd name="adj2" fmla="val 50000"/>
          </a:avLst>
        </a:prstGeom>
        <a:solidFill>
          <a:schemeClr val="accent1">
            <a:shade val="90000"/>
            <a:hueOff val="353350"/>
            <a:satOff val="0"/>
            <a:lumOff val="15614"/>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chemeClr val="bg1"/>
            </a:solidFill>
            <a:latin typeface="Consolas" panose="020B0609020204030204" pitchFamily="49" charset="0"/>
            <a:cs typeface="Times New Roman" panose="02020603050405020304" pitchFamily="18" charset="0"/>
          </a:endParaRPr>
        </a:p>
      </dsp:txBody>
      <dsp:txXfrm rot="10800000">
        <a:off x="3917210" y="2389095"/>
        <a:ext cx="221864" cy="305506"/>
      </dsp:txXfrm>
    </dsp:sp>
    <dsp:sp modelId="{CBAF2EE9-B065-4109-B389-BD8D5D38D739}">
      <dsp:nvSpPr>
        <dsp:cNvPr id="0" name=""/>
        <dsp:cNvSpPr/>
      </dsp:nvSpPr>
      <dsp:spPr>
        <a:xfrm>
          <a:off x="2229085" y="1451804"/>
          <a:ext cx="1497585" cy="1497585"/>
        </a:xfrm>
        <a:prstGeom prst="ellipse">
          <a:avLst/>
        </a:prstGeom>
        <a:solidFill>
          <a:schemeClr val="accent1">
            <a:lumMod val="60000"/>
            <a:lumOff val="4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a:latin typeface="Consolas" panose="020B0609020204030204" pitchFamily="49" charset="0"/>
              <a:cs typeface="Times New Roman" panose="02020603050405020304" pitchFamily="18" charset="0"/>
            </a:rPr>
            <a:t>Khách quan</a:t>
          </a:r>
        </a:p>
      </dsp:txBody>
      <dsp:txXfrm>
        <a:off x="2448401" y="1671120"/>
        <a:ext cx="1058953" cy="10589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FAD64-4CD2-444E-9246-B492B9C74443}">
      <dsp:nvSpPr>
        <dsp:cNvPr id="0" name=""/>
        <dsp:cNvSpPr/>
      </dsp:nvSpPr>
      <dsp:spPr>
        <a:xfrm>
          <a:off x="4527202" y="2201655"/>
          <a:ext cx="2061414" cy="1483042"/>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onsolas" panose="020B0609020204030204" pitchFamily="49" charset="0"/>
            </a:rPr>
            <a:t>Heuristic</a:t>
          </a:r>
        </a:p>
      </dsp:txBody>
      <dsp:txXfrm>
        <a:off x="4599598" y="2274051"/>
        <a:ext cx="1916622" cy="1338250"/>
      </dsp:txXfrm>
    </dsp:sp>
    <dsp:sp modelId="{A84DAAB8-3183-40D1-820D-243928F50C11}">
      <dsp:nvSpPr>
        <dsp:cNvPr id="0" name=""/>
        <dsp:cNvSpPr/>
      </dsp:nvSpPr>
      <dsp:spPr>
        <a:xfrm rot="16234242">
          <a:off x="5332207" y="1966234"/>
          <a:ext cx="470866" cy="0"/>
        </a:xfrm>
        <a:custGeom>
          <a:avLst/>
          <a:gdLst/>
          <a:ahLst/>
          <a:cxnLst/>
          <a:rect l="0" t="0" r="0" b="0"/>
          <a:pathLst>
            <a:path>
              <a:moveTo>
                <a:pt x="0" y="0"/>
              </a:moveTo>
              <a:lnTo>
                <a:pt x="470866" y="0"/>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939F957-BDAC-4C03-8CCD-9E58042C90B9}">
      <dsp:nvSpPr>
        <dsp:cNvPr id="0" name=""/>
        <dsp:cNvSpPr/>
      </dsp:nvSpPr>
      <dsp:spPr>
        <a:xfrm>
          <a:off x="4101490" y="288585"/>
          <a:ext cx="2951354" cy="1442226"/>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1066800">
            <a:lnSpc>
              <a:spcPct val="90000"/>
            </a:lnSpc>
            <a:spcBef>
              <a:spcPct val="0"/>
            </a:spcBef>
            <a:spcAft>
              <a:spcPct val="35000"/>
            </a:spcAft>
            <a:buNone/>
          </a:pPr>
          <a:r>
            <a:rPr lang="vi-VN" sz="2400" b="0" kern="1200" dirty="0">
              <a:effectLst/>
              <a:latin typeface="Consolas" panose="020B0609020204030204" pitchFamily="49" charset="0"/>
            </a:rPr>
            <a:t>Thường tìm được lời giải tốt</a:t>
          </a:r>
          <a:r>
            <a:rPr lang="en-US" sz="2400" kern="1200" dirty="0">
              <a:latin typeface="Consolas" panose="020B0609020204030204" pitchFamily="49" charset="0"/>
            </a:rPr>
            <a:t> </a:t>
          </a:r>
          <a:r>
            <a:rPr lang="en-US" sz="2400" kern="1200" dirty="0" err="1">
              <a:latin typeface="Consolas" panose="020B0609020204030204" pitchFamily="49" charset="0"/>
            </a:rPr>
            <a:t>gần</a:t>
          </a:r>
          <a:r>
            <a:rPr lang="en-US" sz="2400" kern="1200" dirty="0">
              <a:latin typeface="Consolas" panose="020B0609020204030204" pitchFamily="49" charset="0"/>
            </a:rPr>
            <a:t> </a:t>
          </a:r>
          <a:r>
            <a:rPr lang="en-US" sz="2400" kern="1200" dirty="0" err="1">
              <a:latin typeface="Consolas" panose="020B0609020204030204" pitchFamily="49" charset="0"/>
            </a:rPr>
            <a:t>đúng</a:t>
          </a:r>
          <a:r>
            <a:rPr lang="en-US" sz="2400" kern="1200" dirty="0">
              <a:latin typeface="Consolas" panose="020B0609020204030204" pitchFamily="49" charset="0"/>
            </a:rPr>
            <a:t> </a:t>
          </a:r>
          <a:r>
            <a:rPr lang="en-US" sz="2400" kern="1200" dirty="0" err="1">
              <a:latin typeface="Consolas" panose="020B0609020204030204" pitchFamily="49" charset="0"/>
            </a:rPr>
            <a:t>trong</a:t>
          </a:r>
          <a:r>
            <a:rPr lang="en-US" sz="2400" kern="1200" dirty="0">
              <a:latin typeface="Consolas" panose="020B0609020204030204" pitchFamily="49" charset="0"/>
            </a:rPr>
            <a:t> </a:t>
          </a:r>
          <a:r>
            <a:rPr lang="en-US" sz="2400" kern="1200" dirty="0" err="1">
              <a:latin typeface="Consolas" panose="020B0609020204030204" pitchFamily="49" charset="0"/>
            </a:rPr>
            <a:t>phạm</a:t>
          </a:r>
          <a:r>
            <a:rPr lang="en-US" sz="2400" kern="1200" dirty="0">
              <a:latin typeface="Consolas" panose="020B0609020204030204" pitchFamily="49" charset="0"/>
            </a:rPr>
            <a:t> vi </a:t>
          </a:r>
          <a:r>
            <a:rPr lang="en-US" sz="2400" kern="1200" dirty="0" err="1">
              <a:latin typeface="Consolas" panose="020B0609020204030204" pitchFamily="49" charset="0"/>
            </a:rPr>
            <a:t>cho</a:t>
          </a:r>
          <a:r>
            <a:rPr lang="en-US" sz="2400" kern="1200" dirty="0">
              <a:latin typeface="Consolas" panose="020B0609020204030204" pitchFamily="49" charset="0"/>
            </a:rPr>
            <a:t> </a:t>
          </a:r>
          <a:r>
            <a:rPr lang="en-US" sz="2400" kern="1200" dirty="0" err="1">
              <a:latin typeface="Consolas" panose="020B0609020204030204" pitchFamily="49" charset="0"/>
            </a:rPr>
            <a:t>phép</a:t>
          </a:r>
          <a:endParaRPr lang="en-US" sz="2400" kern="1200" dirty="0">
            <a:latin typeface="Consolas" panose="020B0609020204030204" pitchFamily="49" charset="0"/>
          </a:endParaRPr>
        </a:p>
      </dsp:txBody>
      <dsp:txXfrm>
        <a:off x="4171894" y="358989"/>
        <a:ext cx="2810546" cy="1301418"/>
      </dsp:txXfrm>
    </dsp:sp>
    <dsp:sp modelId="{2615F9F8-4277-4E78-B88B-D4A0D0CD8FB4}">
      <dsp:nvSpPr>
        <dsp:cNvPr id="0" name=""/>
        <dsp:cNvSpPr/>
      </dsp:nvSpPr>
      <dsp:spPr>
        <a:xfrm rot="770970">
          <a:off x="6580213" y="3252910"/>
          <a:ext cx="671118" cy="0"/>
        </a:xfrm>
        <a:custGeom>
          <a:avLst/>
          <a:gdLst/>
          <a:ahLst/>
          <a:cxnLst/>
          <a:rect l="0" t="0" r="0" b="0"/>
          <a:pathLst>
            <a:path>
              <a:moveTo>
                <a:pt x="0" y="0"/>
              </a:moveTo>
              <a:lnTo>
                <a:pt x="671118" y="0"/>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C632AAE-2C7A-4545-9C00-D7A912C36275}">
      <dsp:nvSpPr>
        <dsp:cNvPr id="0" name=""/>
        <dsp:cNvSpPr/>
      </dsp:nvSpPr>
      <dsp:spPr>
        <a:xfrm>
          <a:off x="7242928" y="2767175"/>
          <a:ext cx="2848383" cy="1770445"/>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1066800">
            <a:lnSpc>
              <a:spcPct val="90000"/>
            </a:lnSpc>
            <a:spcBef>
              <a:spcPct val="0"/>
            </a:spcBef>
            <a:spcAft>
              <a:spcPct val="35000"/>
            </a:spcAft>
            <a:buNone/>
          </a:pPr>
          <a:r>
            <a:rPr lang="en-US" sz="2400" kern="1200" dirty="0" err="1">
              <a:latin typeface="Consolas" panose="020B0609020204030204" pitchFamily="49" charset="0"/>
            </a:rPr>
            <a:t>Thời</a:t>
          </a:r>
          <a:r>
            <a:rPr lang="en-US" sz="2400" kern="1200" dirty="0">
              <a:latin typeface="Consolas" panose="020B0609020204030204" pitchFamily="49" charset="0"/>
            </a:rPr>
            <a:t> </a:t>
          </a:r>
          <a:r>
            <a:rPr lang="en-US" sz="2400" kern="1200" dirty="0" err="1">
              <a:latin typeface="Consolas" panose="020B0609020204030204" pitchFamily="49" charset="0"/>
            </a:rPr>
            <a:t>gian</a:t>
          </a:r>
          <a:r>
            <a:rPr lang="en-US" sz="2400" kern="1200" dirty="0">
              <a:latin typeface="Consolas" panose="020B0609020204030204" pitchFamily="49" charset="0"/>
            </a:rPr>
            <a:t> </a:t>
          </a:r>
          <a:r>
            <a:rPr lang="en-US" sz="2400" kern="1200" dirty="0" err="1">
              <a:latin typeface="Consolas" panose="020B0609020204030204" pitchFamily="49" charset="0"/>
            </a:rPr>
            <a:t>thực</a:t>
          </a:r>
          <a:r>
            <a:rPr lang="en-US" sz="2400" kern="1200" dirty="0">
              <a:latin typeface="Consolas" panose="020B0609020204030204" pitchFamily="49" charset="0"/>
            </a:rPr>
            <a:t> </a:t>
          </a:r>
          <a:r>
            <a:rPr lang="en-US" sz="2400" kern="1200" dirty="0" err="1">
              <a:latin typeface="Consolas" panose="020B0609020204030204" pitchFamily="49" charset="0"/>
            </a:rPr>
            <a:t>hiện</a:t>
          </a:r>
          <a:r>
            <a:rPr lang="en-US" sz="2400" kern="1200" dirty="0">
              <a:latin typeface="Consolas" panose="020B0609020204030204" pitchFamily="49" charset="0"/>
            </a:rPr>
            <a:t> </a:t>
          </a:r>
          <a:r>
            <a:rPr lang="en-US" sz="2400" kern="1200" dirty="0" err="1">
              <a:latin typeface="Consolas" panose="020B0609020204030204" pitchFamily="49" charset="0"/>
            </a:rPr>
            <a:t>nhanh</a:t>
          </a:r>
          <a:r>
            <a:rPr lang="en-US" sz="2400" kern="1200" dirty="0">
              <a:latin typeface="Consolas" panose="020B0609020204030204" pitchFamily="49" charset="0"/>
            </a:rPr>
            <a:t> </a:t>
          </a:r>
          <a:r>
            <a:rPr lang="en-US" sz="2400" kern="1200" dirty="0" err="1">
              <a:latin typeface="Consolas" panose="020B0609020204030204" pitchFamily="49" charset="0"/>
            </a:rPr>
            <a:t>hơn</a:t>
          </a:r>
          <a:r>
            <a:rPr lang="en-US" sz="2400" kern="1200" dirty="0">
              <a:latin typeface="Consolas" panose="020B0609020204030204" pitchFamily="49" charset="0"/>
            </a:rPr>
            <a:t> </a:t>
          </a:r>
          <a:r>
            <a:rPr lang="vi-VN" sz="2400" b="0" kern="1200" dirty="0">
              <a:effectLst/>
              <a:latin typeface="Consolas" panose="020B0609020204030204" pitchFamily="49" charset="0"/>
            </a:rPr>
            <a:t>so với </a:t>
          </a:r>
          <a:r>
            <a:rPr lang="en-US" sz="2400" kern="1200" dirty="0" err="1">
              <a:latin typeface="Consolas" panose="020B0609020204030204" pitchFamily="49" charset="0"/>
            </a:rPr>
            <a:t>t</a:t>
          </a:r>
          <a:r>
            <a:rPr lang="en-US" sz="2400" b="0" kern="1200" dirty="0" err="1">
              <a:effectLst/>
              <a:latin typeface="Consolas" panose="020B0609020204030204" pitchFamily="49" charset="0"/>
            </a:rPr>
            <a:t>huật</a:t>
          </a:r>
          <a:r>
            <a:rPr lang="en-US" sz="2400" b="0" kern="1200" dirty="0">
              <a:effectLst/>
              <a:latin typeface="Consolas" panose="020B0609020204030204" pitchFamily="49" charset="0"/>
            </a:rPr>
            <a:t> </a:t>
          </a:r>
          <a:r>
            <a:rPr lang="en-US" sz="2400" b="0" kern="1200" dirty="0" err="1">
              <a:effectLst/>
              <a:latin typeface="Consolas" panose="020B0609020204030204" pitchFamily="49" charset="0"/>
            </a:rPr>
            <a:t>toán</a:t>
          </a:r>
          <a:r>
            <a:rPr lang="en-US" sz="2400" b="0" kern="1200" dirty="0">
              <a:effectLst/>
              <a:latin typeface="Consolas" panose="020B0609020204030204" pitchFamily="49" charset="0"/>
            </a:rPr>
            <a:t> </a:t>
          </a:r>
          <a:r>
            <a:rPr lang="vi-VN" sz="2400" b="0" kern="1200" dirty="0">
              <a:effectLst/>
              <a:latin typeface="Consolas" panose="020B0609020204030204" pitchFamily="49" charset="0"/>
            </a:rPr>
            <a:t>tối ưu</a:t>
          </a:r>
          <a:r>
            <a:rPr lang="en-US" sz="2400" b="0" kern="1200" dirty="0">
              <a:effectLst/>
              <a:latin typeface="Consolas" panose="020B0609020204030204" pitchFamily="49" charset="0"/>
            </a:rPr>
            <a:t>.</a:t>
          </a:r>
          <a:endParaRPr lang="en-US" sz="2400" kern="1200" dirty="0">
            <a:latin typeface="Consolas" panose="020B0609020204030204" pitchFamily="49" charset="0"/>
          </a:endParaRPr>
        </a:p>
      </dsp:txBody>
      <dsp:txXfrm>
        <a:off x="7329354" y="2853601"/>
        <a:ext cx="2675531" cy="1597593"/>
      </dsp:txXfrm>
    </dsp:sp>
    <dsp:sp modelId="{9D6902E6-4721-4732-84F0-094892D59979}">
      <dsp:nvSpPr>
        <dsp:cNvPr id="0" name=""/>
        <dsp:cNvSpPr/>
      </dsp:nvSpPr>
      <dsp:spPr>
        <a:xfrm rot="10168296">
          <a:off x="3877845" y="3194565"/>
          <a:ext cx="654869" cy="0"/>
        </a:xfrm>
        <a:custGeom>
          <a:avLst/>
          <a:gdLst/>
          <a:ahLst/>
          <a:cxnLst/>
          <a:rect l="0" t="0" r="0" b="0"/>
          <a:pathLst>
            <a:path>
              <a:moveTo>
                <a:pt x="0" y="0"/>
              </a:moveTo>
              <a:lnTo>
                <a:pt x="654869" y="0"/>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7F54905-1835-4455-BF7D-76BAF6E741AC}">
      <dsp:nvSpPr>
        <dsp:cNvPr id="0" name=""/>
        <dsp:cNvSpPr/>
      </dsp:nvSpPr>
      <dsp:spPr>
        <a:xfrm>
          <a:off x="0" y="2697709"/>
          <a:ext cx="3883357" cy="1835101"/>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1066800">
            <a:lnSpc>
              <a:spcPct val="90000"/>
            </a:lnSpc>
            <a:spcBef>
              <a:spcPct val="0"/>
            </a:spcBef>
            <a:spcAft>
              <a:spcPct val="35000"/>
            </a:spcAft>
            <a:buNone/>
          </a:pPr>
          <a:r>
            <a:rPr lang="vi-VN" sz="2400" b="0" kern="1200" dirty="0">
              <a:effectLst/>
              <a:latin typeface="Consolas" panose="020B0609020204030204" pitchFamily="49" charset="0"/>
            </a:rPr>
            <a:t>Thuật giải Heuristic thường thể hiện khá tự nhiên</a:t>
          </a:r>
          <a:r>
            <a:rPr lang="en-US" sz="2400" b="0" kern="1200" dirty="0">
              <a:effectLst/>
              <a:latin typeface="Consolas" panose="020B0609020204030204" pitchFamily="49" charset="0"/>
            </a:rPr>
            <a:t> </a:t>
          </a:r>
          <a:r>
            <a:rPr lang="vi-VN" sz="2400" b="0" kern="1200" dirty="0">
              <a:effectLst/>
              <a:latin typeface="Consolas" panose="020B0609020204030204" pitchFamily="49" charset="0"/>
            </a:rPr>
            <a:t>với cách suy nghĩ và hành động của con người.</a:t>
          </a:r>
          <a:endParaRPr lang="en-US" sz="2400" kern="1200" dirty="0">
            <a:latin typeface="Consolas" panose="020B0609020204030204" pitchFamily="49" charset="0"/>
          </a:endParaRPr>
        </a:p>
      </dsp:txBody>
      <dsp:txXfrm>
        <a:off x="89582" y="2787291"/>
        <a:ext cx="3704193" cy="16559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42191A-AAA2-4E18-8BDA-010151D2766A}">
      <dsp:nvSpPr>
        <dsp:cNvPr id="0" name=""/>
        <dsp:cNvSpPr/>
      </dsp:nvSpPr>
      <dsp:spPr>
        <a:xfrm>
          <a:off x="4065467" y="2062466"/>
          <a:ext cx="1810894" cy="1571416"/>
        </a:xfrm>
        <a:prstGeom prst="ellipse">
          <a:avLst/>
        </a:prstGeom>
        <a:solidFill>
          <a:schemeClr val="accent1">
            <a:lumMod val="60000"/>
            <a:lumOff val="4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vi-VN" sz="2200" kern="1200"/>
            <a:t>Tiêu chí lựa chọn thuật toán</a:t>
          </a:r>
          <a:endParaRPr lang="en-US" sz="2200" kern="1200">
            <a:latin typeface="Consolas" panose="020B0609020204030204" pitchFamily="49" charset="0"/>
            <a:cs typeface="Times New Roman" panose="02020603050405020304" pitchFamily="18" charset="0"/>
          </a:endParaRPr>
        </a:p>
      </dsp:txBody>
      <dsp:txXfrm>
        <a:off x="4330666" y="2292595"/>
        <a:ext cx="1280496" cy="1111158"/>
      </dsp:txXfrm>
    </dsp:sp>
    <dsp:sp modelId="{C2FE254E-3B9C-448D-9B4B-5C6C35D7D397}">
      <dsp:nvSpPr>
        <dsp:cNvPr id="0" name=""/>
        <dsp:cNvSpPr/>
      </dsp:nvSpPr>
      <dsp:spPr>
        <a:xfrm rot="16200000">
          <a:off x="4822222" y="1535742"/>
          <a:ext cx="297384" cy="509178"/>
        </a:xfrm>
        <a:prstGeom prst="rightArrow">
          <a:avLst>
            <a:gd name="adj1" fmla="val 60000"/>
            <a:gd name="adj2" fmla="val 50000"/>
          </a:avLst>
        </a:prstGeom>
        <a:solidFill>
          <a:schemeClr val="accent1">
            <a:shade val="9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solidFill>
              <a:schemeClr val="bg1"/>
            </a:solidFill>
            <a:latin typeface="Consolas" panose="020B0609020204030204" pitchFamily="49" charset="0"/>
            <a:cs typeface="Times New Roman" panose="02020603050405020304" pitchFamily="18" charset="0"/>
          </a:endParaRPr>
        </a:p>
      </dsp:txBody>
      <dsp:txXfrm>
        <a:off x="4866830" y="1682186"/>
        <a:ext cx="208169" cy="305506"/>
      </dsp:txXfrm>
    </dsp:sp>
    <dsp:sp modelId="{6EC55F96-4985-47AC-B683-DDA8024242D9}">
      <dsp:nvSpPr>
        <dsp:cNvPr id="0" name=""/>
        <dsp:cNvSpPr/>
      </dsp:nvSpPr>
      <dsp:spPr>
        <a:xfrm>
          <a:off x="4222121" y="3779"/>
          <a:ext cx="1497585" cy="1497585"/>
        </a:xfrm>
        <a:prstGeom prst="ellipse">
          <a:avLst/>
        </a:prstGeom>
        <a:solidFill>
          <a:schemeClr val="accent1">
            <a:lumMod val="40000"/>
            <a:lumOff val="6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vi-VN" sz="2200" kern="1200">
              <a:latin typeface="Consolas" panose="020B0609020204030204" pitchFamily="49" charset="0"/>
              <a:cs typeface="Times New Roman" panose="02020603050405020304" pitchFamily="18" charset="0"/>
            </a:rPr>
            <a:t>Tính hiệu quả</a:t>
          </a:r>
          <a:endParaRPr lang="en-US" sz="2200" kern="1200">
            <a:latin typeface="Consolas" panose="020B0609020204030204" pitchFamily="49" charset="0"/>
            <a:cs typeface="Times New Roman" panose="02020603050405020304" pitchFamily="18" charset="0"/>
          </a:endParaRPr>
        </a:p>
      </dsp:txBody>
      <dsp:txXfrm>
        <a:off x="4441437" y="223095"/>
        <a:ext cx="1058953" cy="1058953"/>
      </dsp:txXfrm>
    </dsp:sp>
    <dsp:sp modelId="{30DC5865-79A6-47DD-B320-7490E620E6A9}">
      <dsp:nvSpPr>
        <dsp:cNvPr id="0" name=""/>
        <dsp:cNvSpPr/>
      </dsp:nvSpPr>
      <dsp:spPr>
        <a:xfrm rot="20520000">
          <a:off x="5908210" y="2249842"/>
          <a:ext cx="241265" cy="509178"/>
        </a:xfrm>
        <a:prstGeom prst="rightArrow">
          <a:avLst>
            <a:gd name="adj1" fmla="val 60000"/>
            <a:gd name="adj2" fmla="val 50000"/>
          </a:avLst>
        </a:prstGeom>
        <a:solidFill>
          <a:schemeClr val="accent1">
            <a:shade val="90000"/>
            <a:hueOff val="353350"/>
            <a:satOff val="0"/>
            <a:lumOff val="15614"/>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solidFill>
              <a:schemeClr val="bg1"/>
            </a:solidFill>
            <a:latin typeface="Consolas" panose="020B0609020204030204" pitchFamily="49" charset="0"/>
            <a:cs typeface="Times New Roman" panose="02020603050405020304" pitchFamily="18" charset="0"/>
          </a:endParaRPr>
        </a:p>
      </dsp:txBody>
      <dsp:txXfrm>
        <a:off x="5909981" y="2362861"/>
        <a:ext cx="168886" cy="305506"/>
      </dsp:txXfrm>
    </dsp:sp>
    <dsp:sp modelId="{CC2D35C8-650B-4B13-B68D-2F50229791F6}">
      <dsp:nvSpPr>
        <dsp:cNvPr id="0" name=""/>
        <dsp:cNvSpPr/>
      </dsp:nvSpPr>
      <dsp:spPr>
        <a:xfrm>
          <a:off x="6215158" y="1451804"/>
          <a:ext cx="1497585" cy="1497585"/>
        </a:xfrm>
        <a:prstGeom prst="ellipse">
          <a:avLst/>
        </a:prstGeom>
        <a:solidFill>
          <a:schemeClr val="accent1">
            <a:lumMod val="40000"/>
            <a:lumOff val="6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vi-VN" sz="2200" kern="1200">
              <a:latin typeface="Consolas" panose="020B0609020204030204" pitchFamily="49" charset="0"/>
              <a:cs typeface="Times New Roman" panose="02020603050405020304" pitchFamily="18" charset="0"/>
            </a:rPr>
            <a:t>Khả năng thực thi</a:t>
          </a:r>
          <a:endParaRPr lang="en-US" sz="2200" kern="1200">
            <a:latin typeface="Consolas" panose="020B0609020204030204" pitchFamily="49" charset="0"/>
            <a:cs typeface="Times New Roman" panose="02020603050405020304" pitchFamily="18" charset="0"/>
          </a:endParaRPr>
        </a:p>
      </dsp:txBody>
      <dsp:txXfrm>
        <a:off x="6434474" y="1671120"/>
        <a:ext cx="1058953" cy="1058953"/>
      </dsp:txXfrm>
    </dsp:sp>
    <dsp:sp modelId="{7EFFDDCD-4A11-43D9-845F-0CD3CC3EB0D6}">
      <dsp:nvSpPr>
        <dsp:cNvPr id="0" name=""/>
        <dsp:cNvSpPr/>
      </dsp:nvSpPr>
      <dsp:spPr>
        <a:xfrm rot="3240000">
          <a:off x="5464350" y="3464327"/>
          <a:ext cx="278391" cy="509178"/>
        </a:xfrm>
        <a:prstGeom prst="rightArrow">
          <a:avLst>
            <a:gd name="adj1" fmla="val 60000"/>
            <a:gd name="adj2" fmla="val 50000"/>
          </a:avLst>
        </a:prstGeom>
        <a:solidFill>
          <a:schemeClr val="accent1">
            <a:shade val="90000"/>
            <a:hueOff val="706701"/>
            <a:satOff val="0"/>
            <a:lumOff val="31227"/>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solidFill>
              <a:schemeClr val="bg1"/>
            </a:solidFill>
            <a:latin typeface="Consolas" panose="020B0609020204030204" pitchFamily="49" charset="0"/>
            <a:cs typeface="Times New Roman" panose="02020603050405020304" pitchFamily="18" charset="0"/>
          </a:endParaRPr>
        </a:p>
      </dsp:txBody>
      <dsp:txXfrm>
        <a:off x="5481563" y="3532380"/>
        <a:ext cx="194874" cy="305506"/>
      </dsp:txXfrm>
    </dsp:sp>
    <dsp:sp modelId="{BCDCD6C8-85D2-4B11-B523-419F3360E23A}">
      <dsp:nvSpPr>
        <dsp:cNvPr id="0" name=""/>
        <dsp:cNvSpPr/>
      </dsp:nvSpPr>
      <dsp:spPr>
        <a:xfrm>
          <a:off x="5453886" y="3794759"/>
          <a:ext cx="1497585" cy="1497585"/>
        </a:xfrm>
        <a:prstGeom prst="ellipse">
          <a:avLst/>
        </a:prstGeom>
        <a:gradFill rotWithShape="0">
          <a:gsLst>
            <a:gs pos="0">
              <a:schemeClr val="accent1">
                <a:shade val="50000"/>
                <a:hueOff val="665356"/>
                <a:satOff val="0"/>
                <a:lumOff val="38642"/>
                <a:alphaOff val="0"/>
                <a:satMod val="103000"/>
                <a:lumMod val="102000"/>
                <a:tint val="94000"/>
              </a:schemeClr>
            </a:gs>
            <a:gs pos="50000">
              <a:schemeClr val="accent1">
                <a:shade val="50000"/>
                <a:hueOff val="665356"/>
                <a:satOff val="0"/>
                <a:lumOff val="38642"/>
                <a:alphaOff val="0"/>
                <a:satMod val="110000"/>
                <a:lumMod val="100000"/>
                <a:shade val="100000"/>
              </a:schemeClr>
            </a:gs>
            <a:gs pos="100000">
              <a:schemeClr val="accent1">
                <a:shade val="50000"/>
                <a:hueOff val="665356"/>
                <a:satOff val="0"/>
                <a:lumOff val="3864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vi-VN" sz="2200" kern="1200">
              <a:latin typeface="Consolas" panose="020B0609020204030204" pitchFamily="49" charset="0"/>
              <a:cs typeface="Times New Roman" panose="02020603050405020304" pitchFamily="18" charset="0"/>
            </a:rPr>
            <a:t>...</a:t>
          </a:r>
          <a:endParaRPr lang="en-US" sz="2200" kern="1200">
            <a:latin typeface="Consolas" panose="020B0609020204030204" pitchFamily="49" charset="0"/>
            <a:cs typeface="Times New Roman" panose="02020603050405020304" pitchFamily="18" charset="0"/>
          </a:endParaRPr>
        </a:p>
      </dsp:txBody>
      <dsp:txXfrm>
        <a:off x="5673202" y="4014075"/>
        <a:ext cx="1058953" cy="1058953"/>
      </dsp:txXfrm>
    </dsp:sp>
    <dsp:sp modelId="{6D0503FB-C8A5-4BE4-8005-332ED8B9866E}">
      <dsp:nvSpPr>
        <dsp:cNvPr id="0" name=""/>
        <dsp:cNvSpPr/>
      </dsp:nvSpPr>
      <dsp:spPr>
        <a:xfrm rot="7560000">
          <a:off x="4199086" y="3464327"/>
          <a:ext cx="278391" cy="509178"/>
        </a:xfrm>
        <a:prstGeom prst="rightArrow">
          <a:avLst>
            <a:gd name="adj1" fmla="val 60000"/>
            <a:gd name="adj2" fmla="val 50000"/>
          </a:avLst>
        </a:prstGeom>
        <a:solidFill>
          <a:schemeClr val="accent1">
            <a:shade val="90000"/>
            <a:hueOff val="706701"/>
            <a:satOff val="0"/>
            <a:lumOff val="31227"/>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solidFill>
              <a:schemeClr val="bg1"/>
            </a:solidFill>
            <a:latin typeface="Consolas" panose="020B0609020204030204" pitchFamily="49" charset="0"/>
            <a:cs typeface="Times New Roman" panose="02020603050405020304" pitchFamily="18" charset="0"/>
          </a:endParaRPr>
        </a:p>
      </dsp:txBody>
      <dsp:txXfrm rot="10800000">
        <a:off x="4265390" y="3532380"/>
        <a:ext cx="194874" cy="305506"/>
      </dsp:txXfrm>
    </dsp:sp>
    <dsp:sp modelId="{EEA463B5-4356-490A-A451-C48257BDBE09}">
      <dsp:nvSpPr>
        <dsp:cNvPr id="0" name=""/>
        <dsp:cNvSpPr/>
      </dsp:nvSpPr>
      <dsp:spPr>
        <a:xfrm>
          <a:off x="2990357" y="3794759"/>
          <a:ext cx="1497585" cy="1497585"/>
        </a:xfrm>
        <a:prstGeom prst="ellipse">
          <a:avLst/>
        </a:prstGeom>
        <a:gradFill rotWithShape="0">
          <a:gsLst>
            <a:gs pos="0">
              <a:schemeClr val="accent1">
                <a:shade val="50000"/>
                <a:hueOff val="665356"/>
                <a:satOff val="0"/>
                <a:lumOff val="38642"/>
                <a:alphaOff val="0"/>
                <a:satMod val="103000"/>
                <a:lumMod val="102000"/>
                <a:tint val="94000"/>
              </a:schemeClr>
            </a:gs>
            <a:gs pos="50000">
              <a:schemeClr val="accent1">
                <a:shade val="50000"/>
                <a:hueOff val="665356"/>
                <a:satOff val="0"/>
                <a:lumOff val="38642"/>
                <a:alphaOff val="0"/>
                <a:satMod val="110000"/>
                <a:lumMod val="100000"/>
                <a:shade val="100000"/>
              </a:schemeClr>
            </a:gs>
            <a:gs pos="100000">
              <a:schemeClr val="accent1">
                <a:shade val="50000"/>
                <a:hueOff val="665356"/>
                <a:satOff val="0"/>
                <a:lumOff val="3864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vi-VN" sz="2200" kern="1200">
              <a:latin typeface="Consolas" panose="020B0609020204030204" pitchFamily="49" charset="0"/>
              <a:cs typeface="Times New Roman" panose="02020603050405020304" pitchFamily="18" charset="0"/>
            </a:rPr>
            <a:t>Khả năng mở rộng</a:t>
          </a:r>
          <a:endParaRPr lang="en-US" sz="2200" kern="1200">
            <a:latin typeface="Consolas" panose="020B0609020204030204" pitchFamily="49" charset="0"/>
            <a:cs typeface="Times New Roman" panose="02020603050405020304" pitchFamily="18" charset="0"/>
          </a:endParaRPr>
        </a:p>
      </dsp:txBody>
      <dsp:txXfrm>
        <a:off x="3209673" y="4014075"/>
        <a:ext cx="1058953" cy="1058953"/>
      </dsp:txXfrm>
    </dsp:sp>
    <dsp:sp modelId="{4853FB3E-A6A0-4A1A-90B1-CCBAE6005067}">
      <dsp:nvSpPr>
        <dsp:cNvPr id="0" name=""/>
        <dsp:cNvSpPr/>
      </dsp:nvSpPr>
      <dsp:spPr>
        <a:xfrm rot="11880000">
          <a:off x="3792352" y="2249842"/>
          <a:ext cx="241265" cy="509178"/>
        </a:xfrm>
        <a:prstGeom prst="rightArrow">
          <a:avLst>
            <a:gd name="adj1" fmla="val 60000"/>
            <a:gd name="adj2" fmla="val 50000"/>
          </a:avLst>
        </a:prstGeom>
        <a:solidFill>
          <a:schemeClr val="accent1">
            <a:shade val="90000"/>
            <a:hueOff val="353350"/>
            <a:satOff val="0"/>
            <a:lumOff val="15614"/>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rot="10800000">
        <a:off x="3862960" y="2362861"/>
        <a:ext cx="168886" cy="305506"/>
      </dsp:txXfrm>
    </dsp:sp>
    <dsp:sp modelId="{BAC68909-AD6C-47CE-85DB-E1A12E174E0B}">
      <dsp:nvSpPr>
        <dsp:cNvPr id="0" name=""/>
        <dsp:cNvSpPr/>
      </dsp:nvSpPr>
      <dsp:spPr>
        <a:xfrm>
          <a:off x="2229085" y="1451804"/>
          <a:ext cx="1497585" cy="1497585"/>
        </a:xfrm>
        <a:prstGeom prst="ellipse">
          <a:avLst/>
        </a:prstGeom>
        <a:gradFill rotWithShape="0">
          <a:gsLst>
            <a:gs pos="0">
              <a:schemeClr val="accent1">
                <a:shade val="50000"/>
                <a:hueOff val="332678"/>
                <a:satOff val="0"/>
                <a:lumOff val="19321"/>
                <a:alphaOff val="0"/>
                <a:satMod val="103000"/>
                <a:lumMod val="102000"/>
                <a:tint val="94000"/>
              </a:schemeClr>
            </a:gs>
            <a:gs pos="50000">
              <a:schemeClr val="accent1">
                <a:shade val="50000"/>
                <a:hueOff val="332678"/>
                <a:satOff val="0"/>
                <a:lumOff val="19321"/>
                <a:alphaOff val="0"/>
                <a:satMod val="110000"/>
                <a:lumMod val="100000"/>
                <a:shade val="100000"/>
              </a:schemeClr>
            </a:gs>
            <a:gs pos="100000">
              <a:schemeClr val="accent1">
                <a:shade val="50000"/>
                <a:hueOff val="332678"/>
                <a:satOff val="0"/>
                <a:lumOff val="1932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vi-VN" sz="2200" kern="1200">
              <a:latin typeface="Consolas" panose="020B0609020204030204" pitchFamily="49" charset="0"/>
              <a:cs typeface="Times New Roman" panose="02020603050405020304" pitchFamily="18" charset="0"/>
            </a:rPr>
            <a:t>Tính chính xác</a:t>
          </a:r>
          <a:endParaRPr lang="en-US" sz="2200" kern="1200">
            <a:latin typeface="Consolas" panose="020B0609020204030204" pitchFamily="49" charset="0"/>
            <a:cs typeface="Times New Roman" panose="02020603050405020304" pitchFamily="18" charset="0"/>
          </a:endParaRPr>
        </a:p>
      </dsp:txBody>
      <dsp:txXfrm>
        <a:off x="2448401" y="1671120"/>
        <a:ext cx="1058953" cy="105895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3D7243-270B-4F31-A11D-64D4993AD08D}">
      <dsp:nvSpPr>
        <dsp:cNvPr id="0" name=""/>
        <dsp:cNvSpPr/>
      </dsp:nvSpPr>
      <dsp:spPr>
        <a:xfrm>
          <a:off x="1216997" y="2369"/>
          <a:ext cx="4847676" cy="1211919"/>
        </a:xfrm>
        <a:prstGeom prst="roundRect">
          <a:avLst>
            <a:gd name="adj" fmla="val 10000"/>
          </a:avLst>
        </a:prstGeom>
        <a:solidFill>
          <a:schemeClr val="accent6">
            <a:alpha val="50000"/>
          </a:schemeClr>
        </a:solidFill>
        <a:ln>
          <a:solidFill>
            <a:schemeClr val="tx1">
              <a:lumMod val="50000"/>
            </a:schemeClr>
          </a:solidFill>
        </a:ln>
        <a:effectLst/>
        <a:scene3d>
          <a:camera prst="orthographicFront"/>
          <a:lightRig rig="threePt" dir="t">
            <a:rot lat="0" lon="0" rev="7500000"/>
          </a:lightRig>
        </a:scene3d>
        <a:sp3d/>
      </dsp:spPr>
      <dsp:style>
        <a:lnRef idx="0">
          <a:scrgbClr r="0" g="0" b="0"/>
        </a:lnRef>
        <a:fillRef idx="0">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solidFill>
                <a:schemeClr val="tx1">
                  <a:lumMod val="50000"/>
                </a:schemeClr>
              </a:solidFill>
              <a:latin typeface="Consolas" panose="020B0609020204030204" pitchFamily="49" charset="0"/>
              <a:cs typeface="Times New Roman" panose="02020603050405020304" pitchFamily="18" charset="0"/>
            </a:rPr>
            <a:t>Không phụ thuộc cấu</a:t>
          </a:r>
          <a:r>
            <a:rPr lang="vi-VN" sz="2400" kern="1200">
              <a:solidFill>
                <a:schemeClr val="tx1">
                  <a:lumMod val="50000"/>
                </a:schemeClr>
              </a:solidFill>
              <a:latin typeface="Consolas" panose="020B0609020204030204" pitchFamily="49" charset="0"/>
              <a:cs typeface="Times New Roman" panose="02020603050405020304" pitchFamily="18" charset="0"/>
            </a:rPr>
            <a:t> </a:t>
          </a:r>
          <a:r>
            <a:rPr lang="en-US" sz="2400" kern="1200">
              <a:solidFill>
                <a:schemeClr val="tx1">
                  <a:lumMod val="50000"/>
                </a:schemeClr>
              </a:solidFill>
              <a:latin typeface="Consolas" panose="020B0609020204030204" pitchFamily="49" charset="0"/>
              <a:cs typeface="Times New Roman" panose="02020603050405020304" pitchFamily="18" charset="0"/>
            </a:rPr>
            <a:t>hình máy t</a:t>
          </a:r>
          <a:r>
            <a:rPr lang="vi-VN" sz="2400" kern="1200">
              <a:solidFill>
                <a:schemeClr val="tx1">
                  <a:lumMod val="50000"/>
                </a:schemeClr>
              </a:solidFill>
              <a:latin typeface="Consolas" panose="020B0609020204030204" pitchFamily="49" charset="0"/>
              <a:cs typeface="Times New Roman" panose="02020603050405020304" pitchFamily="18" charset="0"/>
            </a:rPr>
            <a:t>í</a:t>
          </a:r>
          <a:r>
            <a:rPr lang="en-US" sz="2400" kern="1200">
              <a:solidFill>
                <a:schemeClr val="tx1">
                  <a:lumMod val="50000"/>
                </a:schemeClr>
              </a:solidFill>
              <a:latin typeface="Consolas" panose="020B0609020204030204" pitchFamily="49" charset="0"/>
              <a:cs typeface="Times New Roman" panose="02020603050405020304" pitchFamily="18" charset="0"/>
            </a:rPr>
            <a:t>nh, ngôn ngữ lập trình, chương trình dịch</a:t>
          </a:r>
          <a:endParaRPr lang="en-US" sz="2400" kern="1200">
            <a:solidFill>
              <a:schemeClr val="tx1">
                <a:lumMod val="50000"/>
              </a:schemeClr>
            </a:solidFill>
            <a:latin typeface="Consolas" panose="020B0609020204030204" pitchFamily="49" charset="0"/>
          </a:endParaRPr>
        </a:p>
      </dsp:txBody>
      <dsp:txXfrm>
        <a:off x="1252493" y="37865"/>
        <a:ext cx="4776684" cy="1140927"/>
      </dsp:txXfrm>
    </dsp:sp>
    <dsp:sp modelId="{3680834F-40BB-4CAD-895B-4945F1621879}">
      <dsp:nvSpPr>
        <dsp:cNvPr id="0" name=""/>
        <dsp:cNvSpPr/>
      </dsp:nvSpPr>
      <dsp:spPr>
        <a:xfrm rot="5400000">
          <a:off x="3413600" y="1244586"/>
          <a:ext cx="454469" cy="545363"/>
        </a:xfrm>
        <a:prstGeom prst="rightArrow">
          <a:avLst>
            <a:gd name="adj1" fmla="val 60000"/>
            <a:gd name="adj2" fmla="val 50000"/>
          </a:avLst>
        </a:prstGeom>
        <a:solidFill>
          <a:schemeClr val="accent1">
            <a:shade val="9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chemeClr val="tx1">
                <a:lumMod val="50000"/>
              </a:schemeClr>
            </a:solidFill>
          </a:endParaRPr>
        </a:p>
      </dsp:txBody>
      <dsp:txXfrm rot="-5400000">
        <a:off x="3477227" y="1290033"/>
        <a:ext cx="327217" cy="318128"/>
      </dsp:txXfrm>
    </dsp:sp>
    <dsp:sp modelId="{359ADFF6-8317-4ACA-8FDB-96C82D14E524}">
      <dsp:nvSpPr>
        <dsp:cNvPr id="0" name=""/>
        <dsp:cNvSpPr/>
      </dsp:nvSpPr>
      <dsp:spPr>
        <a:xfrm>
          <a:off x="1216997" y="1820247"/>
          <a:ext cx="4847676" cy="1211919"/>
        </a:xfrm>
        <a:prstGeom prst="roundRect">
          <a:avLst>
            <a:gd name="adj" fmla="val 10000"/>
          </a:avLst>
        </a:prstGeom>
        <a:solidFill>
          <a:schemeClr val="accent5">
            <a:alpha val="50000"/>
          </a:schemeClr>
        </a:solidFill>
        <a:ln>
          <a:solidFill>
            <a:schemeClr val="tx1">
              <a:lumMod val="50000"/>
            </a:schemeClr>
          </a:solidFill>
        </a:ln>
        <a:effectLst/>
        <a:scene3d>
          <a:camera prst="orthographicFront"/>
          <a:lightRig rig="threePt" dir="t">
            <a:rot lat="0" lon="0" rev="7500000"/>
          </a:lightRig>
        </a:scene3d>
        <a:sp3d/>
      </dsp:spPr>
      <dsp:style>
        <a:lnRef idx="0">
          <a:scrgbClr r="0" g="0" b="0"/>
        </a:lnRef>
        <a:fillRef idx="0">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solidFill>
                <a:schemeClr val="tx1">
                  <a:lumMod val="50000"/>
                </a:schemeClr>
              </a:solidFill>
              <a:latin typeface="Consolas" panose="020B0609020204030204" pitchFamily="49" charset="0"/>
              <a:cs typeface="Times New Roman" panose="02020603050405020304" pitchFamily="18" charset="0"/>
            </a:rPr>
            <a:t>Không cần triển khai cài đặt và thực thi chương trình</a:t>
          </a:r>
          <a:endParaRPr lang="en-US" sz="2400" kern="1200">
            <a:solidFill>
              <a:schemeClr val="tx1">
                <a:lumMod val="50000"/>
              </a:schemeClr>
            </a:solidFill>
            <a:latin typeface="Consolas" panose="020B0609020204030204" pitchFamily="49" charset="0"/>
          </a:endParaRPr>
        </a:p>
      </dsp:txBody>
      <dsp:txXfrm>
        <a:off x="1252493" y="1855743"/>
        <a:ext cx="4776684" cy="1140927"/>
      </dsp:txXfrm>
    </dsp:sp>
    <dsp:sp modelId="{A809EFA0-7ABC-4E7E-8FE1-FC1C9E7E5E17}">
      <dsp:nvSpPr>
        <dsp:cNvPr id="0" name=""/>
        <dsp:cNvSpPr/>
      </dsp:nvSpPr>
      <dsp:spPr>
        <a:xfrm rot="5400000">
          <a:off x="3413600" y="3062465"/>
          <a:ext cx="454469" cy="545363"/>
        </a:xfrm>
        <a:prstGeom prst="rightArrow">
          <a:avLst>
            <a:gd name="adj1" fmla="val 60000"/>
            <a:gd name="adj2" fmla="val 50000"/>
          </a:avLst>
        </a:prstGeom>
        <a:solidFill>
          <a:schemeClr val="accent1">
            <a:shade val="90000"/>
            <a:hueOff val="883376"/>
            <a:satOff val="0"/>
            <a:lumOff val="39034"/>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chemeClr val="tx1">
                <a:lumMod val="50000"/>
              </a:schemeClr>
            </a:solidFill>
          </a:endParaRPr>
        </a:p>
      </dsp:txBody>
      <dsp:txXfrm rot="-5400000">
        <a:off x="3477227" y="3107912"/>
        <a:ext cx="327217" cy="318128"/>
      </dsp:txXfrm>
    </dsp:sp>
    <dsp:sp modelId="{AB6E4C26-64CF-4A6A-AA1C-65CABA7E6770}">
      <dsp:nvSpPr>
        <dsp:cNvPr id="0" name=""/>
        <dsp:cNvSpPr/>
      </dsp:nvSpPr>
      <dsp:spPr>
        <a:xfrm>
          <a:off x="1216997" y="3638126"/>
          <a:ext cx="4847676" cy="1211919"/>
        </a:xfrm>
        <a:prstGeom prst="roundRect">
          <a:avLst>
            <a:gd name="adj" fmla="val 10000"/>
          </a:avLst>
        </a:prstGeom>
        <a:solidFill>
          <a:schemeClr val="accent3">
            <a:alpha val="50000"/>
          </a:schemeClr>
        </a:solidFill>
        <a:ln>
          <a:solidFill>
            <a:schemeClr val="tx1">
              <a:lumMod val="50000"/>
            </a:schemeClr>
          </a:solidFill>
        </a:ln>
        <a:effectLst/>
        <a:scene3d>
          <a:camera prst="orthographicFront"/>
          <a:lightRig rig="threePt" dir="t">
            <a:rot lat="0" lon="0" rev="7500000"/>
          </a:lightRig>
        </a:scene3d>
        <a:sp3d/>
      </dsp:spPr>
      <dsp:style>
        <a:lnRef idx="0">
          <a:scrgbClr r="0" g="0" b="0"/>
        </a:lnRef>
        <a:fillRef idx="0">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solidFill>
                <a:schemeClr val="tx1">
                  <a:lumMod val="50000"/>
                </a:schemeClr>
              </a:solidFill>
              <a:latin typeface="Consolas" panose="020B0609020204030204" pitchFamily="49" charset="0"/>
              <a:cs typeface="Times New Roman" panose="02020603050405020304" pitchFamily="18" charset="0"/>
            </a:rPr>
            <a:t>Chỉ dựa vào phân tích bản thân thuật toán</a:t>
          </a:r>
          <a:endParaRPr lang="en-US" sz="2400" kern="1200">
            <a:solidFill>
              <a:schemeClr val="tx1">
                <a:lumMod val="50000"/>
              </a:schemeClr>
            </a:solidFill>
            <a:latin typeface="Consolas" panose="020B0609020204030204" pitchFamily="49" charset="0"/>
          </a:endParaRPr>
        </a:p>
      </dsp:txBody>
      <dsp:txXfrm>
        <a:off x="1252493" y="3673622"/>
        <a:ext cx="4776684" cy="11409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FADC4-4C15-428D-8FAC-D6561DA00054}">
      <dsp:nvSpPr>
        <dsp:cNvPr id="0" name=""/>
        <dsp:cNvSpPr/>
      </dsp:nvSpPr>
      <dsp:spPr>
        <a:xfrm>
          <a:off x="9298" y="248473"/>
          <a:ext cx="2779079" cy="1667447"/>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Clr>
              <a:srgbClr val="141727"/>
            </a:buClr>
            <a:buSzPts val="2600"/>
            <a:buFont typeface="Calibri"/>
            <a:buNone/>
          </a:pPr>
          <a:r>
            <a:rPr lang="vi-VN" sz="2800" b="1" kern="1200">
              <a:latin typeface="+mn-lt"/>
              <a:ea typeface="Calibri"/>
              <a:cs typeface="Calibri"/>
              <a:sym typeface="Calibri"/>
            </a:rPr>
            <a:t>Bước 1</a:t>
          </a:r>
          <a:r>
            <a:rPr lang="vi-VN" sz="2800" kern="1200">
              <a:latin typeface="+mn-lt"/>
              <a:ea typeface="Calibri"/>
              <a:cs typeface="Calibri"/>
              <a:sym typeface="Calibri"/>
            </a:rPr>
            <a:t>: </a:t>
          </a:r>
          <a:r>
            <a:rPr lang="en-US" sz="2800" kern="1200">
              <a:effectLst/>
              <a:latin typeface="+mn-lt"/>
              <a:ea typeface="Aptos" panose="020B0004020202020204" pitchFamily="34" charset="0"/>
              <a:cs typeface="Times New Roman" panose="02020603050405020304" pitchFamily="18" charset="0"/>
            </a:rPr>
            <a:t>C</a:t>
          </a:r>
          <a:r>
            <a:rPr lang="vi-VN" sz="2800" kern="1200">
              <a:effectLst/>
              <a:latin typeface="+mn-lt"/>
              <a:ea typeface="Aptos" panose="020B0004020202020204" pitchFamily="34" charset="0"/>
              <a:cs typeface="Times New Roman" panose="02020603050405020304" pitchFamily="18" charset="0"/>
            </a:rPr>
            <a:t>họn tập dữ liệu thử nghiệm</a:t>
          </a:r>
          <a:endParaRPr lang="en-US" sz="2800" kern="1200">
            <a:latin typeface="+mn-lt"/>
          </a:endParaRPr>
        </a:p>
      </dsp:txBody>
      <dsp:txXfrm>
        <a:off x="58136" y="297311"/>
        <a:ext cx="2681403" cy="1569771"/>
      </dsp:txXfrm>
    </dsp:sp>
    <dsp:sp modelId="{C541B12D-22E4-4EC2-B16D-93A5795F9C42}">
      <dsp:nvSpPr>
        <dsp:cNvPr id="0" name=""/>
        <dsp:cNvSpPr/>
      </dsp:nvSpPr>
      <dsp:spPr>
        <a:xfrm>
          <a:off x="3032937" y="737591"/>
          <a:ext cx="589164" cy="68921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latin typeface="+mn-lt"/>
          </a:endParaRPr>
        </a:p>
      </dsp:txBody>
      <dsp:txXfrm>
        <a:off x="3032937" y="875433"/>
        <a:ext cx="412415" cy="413527"/>
      </dsp:txXfrm>
    </dsp:sp>
    <dsp:sp modelId="{6A5554F4-485E-47BA-8139-AF8E9D7F914C}">
      <dsp:nvSpPr>
        <dsp:cNvPr id="0" name=""/>
        <dsp:cNvSpPr/>
      </dsp:nvSpPr>
      <dsp:spPr>
        <a:xfrm>
          <a:off x="3900010" y="248473"/>
          <a:ext cx="2779079" cy="1667447"/>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Clr>
              <a:srgbClr val="141727"/>
            </a:buClr>
            <a:buSzPts val="2600"/>
            <a:buFont typeface="Calibri"/>
            <a:buNone/>
          </a:pPr>
          <a:r>
            <a:rPr lang="vi-VN" sz="2800" b="1" kern="1200">
              <a:latin typeface="+mn-lt"/>
              <a:ea typeface="Calibri"/>
              <a:cs typeface="Calibri"/>
              <a:sym typeface="Calibri"/>
            </a:rPr>
            <a:t>Bước 2</a:t>
          </a:r>
          <a:r>
            <a:rPr lang="vi-VN" sz="2800" kern="1200">
              <a:latin typeface="+mn-lt"/>
              <a:ea typeface="Calibri"/>
              <a:cs typeface="Calibri"/>
              <a:sym typeface="Calibri"/>
            </a:rPr>
            <a:t>: </a:t>
          </a:r>
          <a:r>
            <a:rPr lang="vi-VN" sz="2800" kern="1200">
              <a:effectLst/>
              <a:latin typeface="+mn-lt"/>
              <a:ea typeface="Aptos" panose="020B0004020202020204" pitchFamily="34" charset="0"/>
              <a:cs typeface="Times New Roman" panose="02020603050405020304" pitchFamily="18" charset="0"/>
            </a:rPr>
            <a:t>Đo lường thời gian thực hiện</a:t>
          </a:r>
          <a:endParaRPr lang="en-US" sz="2800" kern="1200">
            <a:latin typeface="+mn-lt"/>
          </a:endParaRPr>
        </a:p>
      </dsp:txBody>
      <dsp:txXfrm>
        <a:off x="3948848" y="297311"/>
        <a:ext cx="2681403" cy="1569771"/>
      </dsp:txXfrm>
    </dsp:sp>
    <dsp:sp modelId="{47941F79-01C3-4746-A128-AE3E951D15A5}">
      <dsp:nvSpPr>
        <dsp:cNvPr id="0" name=""/>
        <dsp:cNvSpPr/>
      </dsp:nvSpPr>
      <dsp:spPr>
        <a:xfrm>
          <a:off x="6923649" y="737591"/>
          <a:ext cx="589164" cy="689211"/>
        </a:xfrm>
        <a:prstGeom prst="rightArrow">
          <a:avLst>
            <a:gd name="adj1" fmla="val 60000"/>
            <a:gd name="adj2" fmla="val 50000"/>
          </a:avLst>
        </a:prstGeom>
        <a:solidFill>
          <a:schemeClr val="accent5">
            <a:hueOff val="-1751691"/>
            <a:satOff val="-16414"/>
            <a:lumOff val="-88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latin typeface="+mn-lt"/>
          </a:endParaRPr>
        </a:p>
      </dsp:txBody>
      <dsp:txXfrm>
        <a:off x="6923649" y="875433"/>
        <a:ext cx="412415" cy="413527"/>
      </dsp:txXfrm>
    </dsp:sp>
    <dsp:sp modelId="{C4AE5C3A-0686-4A3B-B061-9D76F938A645}">
      <dsp:nvSpPr>
        <dsp:cNvPr id="0" name=""/>
        <dsp:cNvSpPr/>
      </dsp:nvSpPr>
      <dsp:spPr>
        <a:xfrm>
          <a:off x="7790721" y="248473"/>
          <a:ext cx="2779079" cy="1667447"/>
        </a:xfrm>
        <a:prstGeom prst="roundRect">
          <a:avLst>
            <a:gd name="adj" fmla="val 10000"/>
          </a:avLst>
        </a:prstGeom>
        <a:solidFill>
          <a:schemeClr val="tx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Clr>
              <a:srgbClr val="141727"/>
            </a:buClr>
            <a:buSzPts val="2600"/>
            <a:buFont typeface="Calibri"/>
            <a:buNone/>
          </a:pPr>
          <a:r>
            <a:rPr lang="vi-VN" sz="2800" b="1" kern="1200">
              <a:latin typeface="+mn-lt"/>
              <a:ea typeface="Calibri"/>
              <a:cs typeface="Calibri"/>
              <a:sym typeface="Calibri"/>
            </a:rPr>
            <a:t>Bước 3</a:t>
          </a:r>
          <a:r>
            <a:rPr lang="vi-VN" sz="2800" kern="1200">
              <a:latin typeface="+mn-lt"/>
              <a:ea typeface="Calibri"/>
              <a:cs typeface="Calibri"/>
              <a:sym typeface="Calibri"/>
            </a:rPr>
            <a:t>: </a:t>
          </a:r>
          <a:r>
            <a:rPr lang="en-US" sz="2800" kern="1200">
              <a:latin typeface="Arial" panose="020B0604020202020204" pitchFamily="34" charset="0"/>
              <a:ea typeface="Calibri"/>
              <a:cs typeface="Arial" panose="020B0604020202020204" pitchFamily="34" charset="0"/>
              <a:sym typeface="Calibri"/>
            </a:rPr>
            <a:t>Phân tích kết quả</a:t>
          </a:r>
          <a:endParaRPr lang="en-US" sz="2800" kern="1200">
            <a:latin typeface="Arial" panose="020B0604020202020204" pitchFamily="34" charset="0"/>
            <a:cs typeface="Arial" panose="020B0604020202020204" pitchFamily="34" charset="0"/>
          </a:endParaRPr>
        </a:p>
      </dsp:txBody>
      <dsp:txXfrm>
        <a:off x="7839559" y="297311"/>
        <a:ext cx="2681403" cy="1569771"/>
      </dsp:txXfrm>
    </dsp:sp>
    <dsp:sp modelId="{BF0BD547-D274-4EAF-8584-DB27AB2B4895}">
      <dsp:nvSpPr>
        <dsp:cNvPr id="0" name=""/>
        <dsp:cNvSpPr/>
      </dsp:nvSpPr>
      <dsp:spPr>
        <a:xfrm rot="5400000">
          <a:off x="8885679" y="2110457"/>
          <a:ext cx="589164" cy="689211"/>
        </a:xfrm>
        <a:prstGeom prst="rightArrow">
          <a:avLst>
            <a:gd name="adj1" fmla="val 60000"/>
            <a:gd name="adj2" fmla="val 50000"/>
          </a:avLst>
        </a:prstGeom>
        <a:solidFill>
          <a:schemeClr val="accent5">
            <a:hueOff val="-3503383"/>
            <a:satOff val="-32828"/>
            <a:lumOff val="-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latin typeface="+mn-lt"/>
          </a:endParaRPr>
        </a:p>
      </dsp:txBody>
      <dsp:txXfrm rot="-5400000">
        <a:off x="8973498" y="2160481"/>
        <a:ext cx="413527" cy="412415"/>
      </dsp:txXfrm>
    </dsp:sp>
    <dsp:sp modelId="{152F979B-3CBB-4FE9-99FC-0B01F3D26330}">
      <dsp:nvSpPr>
        <dsp:cNvPr id="0" name=""/>
        <dsp:cNvSpPr/>
      </dsp:nvSpPr>
      <dsp:spPr>
        <a:xfrm>
          <a:off x="7790721" y="3027553"/>
          <a:ext cx="2779079" cy="1667447"/>
        </a:xfrm>
        <a:prstGeom prst="roundRect">
          <a:avLst>
            <a:gd name="adj" fmla="val 10000"/>
          </a:avLst>
        </a:prstGeom>
        <a:solidFill>
          <a:schemeClr val="accent5">
            <a:hueOff val="-4204059"/>
            <a:satOff val="-39394"/>
            <a:lumOff val="-2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Clr>
              <a:srgbClr val="141727"/>
            </a:buClr>
            <a:buSzPts val="2600"/>
            <a:buFont typeface="Calibri"/>
            <a:buNone/>
          </a:pPr>
          <a:r>
            <a:rPr lang="vi-VN" sz="2800" b="1" kern="1200">
              <a:latin typeface="+mn-lt"/>
              <a:ea typeface="Calibri"/>
              <a:cs typeface="Calibri"/>
              <a:sym typeface="Calibri"/>
            </a:rPr>
            <a:t>Bước 4</a:t>
          </a:r>
          <a:r>
            <a:rPr lang="vi-VN" sz="2800" kern="1200">
              <a:latin typeface="+mn-lt"/>
              <a:ea typeface="Calibri"/>
              <a:cs typeface="Calibri"/>
              <a:sym typeface="Calibri"/>
            </a:rPr>
            <a:t>: </a:t>
          </a:r>
          <a:r>
            <a:rPr lang="vi-VN" sz="2800" kern="1200">
              <a:effectLst/>
              <a:latin typeface="+mn-lt"/>
              <a:ea typeface="Aptos" panose="020B0004020202020204" pitchFamily="34" charset="0"/>
              <a:cs typeface="Times New Roman" panose="02020603050405020304" pitchFamily="18" charset="0"/>
            </a:rPr>
            <a:t>Lặp lại và đảm bảo tính chính xác</a:t>
          </a:r>
          <a:endParaRPr lang="en-US" sz="2800" kern="1200">
            <a:latin typeface="+mn-lt"/>
          </a:endParaRPr>
        </a:p>
      </dsp:txBody>
      <dsp:txXfrm>
        <a:off x="7839559" y="3076391"/>
        <a:ext cx="2681403" cy="1569771"/>
      </dsp:txXfrm>
    </dsp:sp>
    <dsp:sp modelId="{0F9CEE89-E0C3-42E4-BF71-B1A4414404B6}">
      <dsp:nvSpPr>
        <dsp:cNvPr id="0" name=""/>
        <dsp:cNvSpPr/>
      </dsp:nvSpPr>
      <dsp:spPr>
        <a:xfrm rot="10800000">
          <a:off x="6956997" y="3516671"/>
          <a:ext cx="589164" cy="689211"/>
        </a:xfrm>
        <a:prstGeom prst="rightArrow">
          <a:avLst>
            <a:gd name="adj1" fmla="val 60000"/>
            <a:gd name="adj2" fmla="val 50000"/>
          </a:avLst>
        </a:prstGeom>
        <a:solidFill>
          <a:schemeClr val="accent5">
            <a:hueOff val="-5255074"/>
            <a:satOff val="-49242"/>
            <a:lumOff val="-264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latin typeface="+mn-lt"/>
          </a:endParaRPr>
        </a:p>
      </dsp:txBody>
      <dsp:txXfrm rot="10800000">
        <a:off x="7133746" y="3654513"/>
        <a:ext cx="412415" cy="413527"/>
      </dsp:txXfrm>
    </dsp:sp>
    <dsp:sp modelId="{21BD49C4-F0FC-45D0-B186-8751B72743F2}">
      <dsp:nvSpPr>
        <dsp:cNvPr id="0" name=""/>
        <dsp:cNvSpPr/>
      </dsp:nvSpPr>
      <dsp:spPr>
        <a:xfrm>
          <a:off x="3900010" y="3027553"/>
          <a:ext cx="2779079" cy="1667447"/>
        </a:xfrm>
        <a:prstGeom prst="roundRect">
          <a:avLst>
            <a:gd name="adj" fmla="val 10000"/>
          </a:avLst>
        </a:prstGeom>
        <a:solidFill>
          <a:schemeClr val="accent5">
            <a:hueOff val="-5605412"/>
            <a:satOff val="-52525"/>
            <a:lumOff val="-2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Clr>
              <a:srgbClr val="141727"/>
            </a:buClr>
            <a:buSzPts val="2600"/>
            <a:buFont typeface="Calibri"/>
            <a:buNone/>
          </a:pPr>
          <a:r>
            <a:rPr lang="vi-VN" sz="2800" b="1" kern="1200">
              <a:latin typeface="+mn-lt"/>
              <a:ea typeface="Calibri"/>
              <a:cs typeface="Calibri"/>
              <a:sym typeface="Calibri"/>
            </a:rPr>
            <a:t>Bước 5</a:t>
          </a:r>
          <a:r>
            <a:rPr lang="vi-VN" sz="2800" kern="1200">
              <a:latin typeface="+mn-lt"/>
              <a:ea typeface="Calibri"/>
              <a:cs typeface="Calibri"/>
              <a:sym typeface="Calibri"/>
            </a:rPr>
            <a:t>: </a:t>
          </a:r>
          <a:r>
            <a:rPr lang="vi-VN" sz="2800" kern="1200">
              <a:effectLst/>
              <a:latin typeface="+mn-lt"/>
              <a:ea typeface="Aptos" panose="020B0004020202020204" pitchFamily="34" charset="0"/>
              <a:cs typeface="Times New Roman" panose="02020603050405020304" pitchFamily="18" charset="0"/>
            </a:rPr>
            <a:t>Đánh giá và kết luận</a:t>
          </a:r>
          <a:endParaRPr lang="en-US" sz="2800" kern="1200">
            <a:latin typeface="+mn-lt"/>
          </a:endParaRPr>
        </a:p>
      </dsp:txBody>
      <dsp:txXfrm>
        <a:off x="3948848" y="3076391"/>
        <a:ext cx="2681403" cy="1569771"/>
      </dsp:txXfrm>
    </dsp:sp>
    <dsp:sp modelId="{C3A63752-F6CA-4F6B-AB82-4EA6E51EBFD4}">
      <dsp:nvSpPr>
        <dsp:cNvPr id="0" name=""/>
        <dsp:cNvSpPr/>
      </dsp:nvSpPr>
      <dsp:spPr>
        <a:xfrm rot="10800000">
          <a:off x="3066286" y="3516671"/>
          <a:ext cx="589164" cy="689211"/>
        </a:xfrm>
        <a:prstGeom prst="rightArrow">
          <a:avLst>
            <a:gd name="adj1" fmla="val 60000"/>
            <a:gd name="adj2" fmla="val 50000"/>
          </a:avLst>
        </a:prstGeom>
        <a:solidFill>
          <a:schemeClr val="accent5">
            <a:hueOff val="-7006765"/>
            <a:satOff val="-65656"/>
            <a:lumOff val="-353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latin typeface="+mn-lt"/>
          </a:endParaRPr>
        </a:p>
      </dsp:txBody>
      <dsp:txXfrm rot="10800000">
        <a:off x="3243035" y="3654513"/>
        <a:ext cx="412415" cy="413527"/>
      </dsp:txXfrm>
    </dsp:sp>
    <dsp:sp modelId="{AE99099A-6DEC-4FE0-8B2C-F95D2B732711}">
      <dsp:nvSpPr>
        <dsp:cNvPr id="0" name=""/>
        <dsp:cNvSpPr/>
      </dsp:nvSpPr>
      <dsp:spPr>
        <a:xfrm>
          <a:off x="9298" y="3027553"/>
          <a:ext cx="2779079" cy="1667447"/>
        </a:xfrm>
        <a:prstGeom prst="roundRect">
          <a:avLst>
            <a:gd name="adj" fmla="val 10000"/>
          </a:avLst>
        </a:prstGeom>
        <a:solidFill>
          <a:schemeClr val="accent5">
            <a:hueOff val="-7006765"/>
            <a:satOff val="-65656"/>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Clr>
              <a:srgbClr val="141727"/>
            </a:buClr>
            <a:buSzPts val="2600"/>
            <a:buFont typeface="Calibri"/>
            <a:buNone/>
          </a:pPr>
          <a:r>
            <a:rPr lang="vi-VN" sz="2800" b="1" kern="1200">
              <a:latin typeface="+mn-lt"/>
              <a:ea typeface="Calibri"/>
              <a:cs typeface="Calibri"/>
              <a:sym typeface="Calibri"/>
            </a:rPr>
            <a:t>Bước 6</a:t>
          </a:r>
          <a:r>
            <a:rPr lang="vi-VN" sz="2800" kern="1200">
              <a:latin typeface="+mn-lt"/>
              <a:ea typeface="Calibri"/>
              <a:cs typeface="Calibri"/>
              <a:sym typeface="Calibri"/>
            </a:rPr>
            <a:t>: </a:t>
          </a:r>
          <a:r>
            <a:rPr lang="vi-VN" sz="2800" kern="1200">
              <a:effectLst/>
              <a:latin typeface="+mn-lt"/>
              <a:ea typeface="Aptos" panose="020B0004020202020204" pitchFamily="34" charset="0"/>
              <a:cs typeface="Times New Roman" panose="02020603050405020304" pitchFamily="18" charset="0"/>
            </a:rPr>
            <a:t>Báo cáo kết quả</a:t>
          </a:r>
          <a:endParaRPr lang="en-US" sz="2800" kern="1200">
            <a:latin typeface="+mn-lt"/>
          </a:endParaRPr>
        </a:p>
      </dsp:txBody>
      <dsp:txXfrm>
        <a:off x="58136" y="3076391"/>
        <a:ext cx="2681403" cy="156977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23DC85-A208-40C5-A329-28D756B8CEEF}" type="datetimeFigureOut">
              <a:rPr lang="en-US" smtClean="0"/>
              <a:t>08/09/2024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F83F84-3015-46A3-A8ED-97253F2B54FA}" type="slidenum">
              <a:rPr lang="en-US" smtClean="0"/>
              <a:t>‹#›</a:t>
            </a:fld>
            <a:endParaRPr lang="en-US"/>
          </a:p>
        </p:txBody>
      </p:sp>
    </p:spTree>
    <p:extLst>
      <p:ext uri="{BB962C8B-B14F-4D97-AF65-F5344CB8AC3E}">
        <p14:creationId xmlns:p14="http://schemas.microsoft.com/office/powerpoint/2010/main" val="3268165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sz="4000" b="0" i="0">
                <a:solidFill>
                  <a:srgbClr val="ECECEC"/>
                </a:solidFill>
                <a:effectLst/>
                <a:highlight>
                  <a:srgbClr val="212121"/>
                </a:highlight>
                <a:latin typeface="ui-sans-serif"/>
              </a:rPr>
              <a:t>Trong khoa học máy tính, khái niệm "bài toán" (problem) thường đề cập đến một nhiệm vụ hoặc câu hỏi cụ thể mà máy tính được yêu cầu giải quyết. Một bài toán bao gồm các thành phần chính như đầu vào, đầu ra, và các điều kiện hoặc ràng buộc mà lời giải phải thỏa mãn.</a:t>
            </a:r>
            <a:endParaRPr lang="en-US" sz="4000" b="0" i="0">
              <a:solidFill>
                <a:srgbClr val="ECECEC"/>
              </a:solidFill>
              <a:effectLst/>
              <a:highlight>
                <a:srgbClr val="212121"/>
              </a:highlight>
              <a:latin typeface="ui-sans-serif"/>
            </a:endParaRPr>
          </a:p>
          <a:p>
            <a:pPr algn="l"/>
            <a:endParaRPr lang="en-US" sz="2800" b="0" i="0">
              <a:solidFill>
                <a:srgbClr val="ECECEC"/>
              </a:solidFill>
              <a:effectLst/>
              <a:highlight>
                <a:srgbClr val="212121"/>
              </a:highlight>
              <a:latin typeface="ui-sans-serif"/>
            </a:endParaRPr>
          </a:p>
          <a:p>
            <a:pPr algn="l"/>
            <a:r>
              <a:rPr lang="vi-VN" sz="2800" b="0" i="0">
                <a:solidFill>
                  <a:srgbClr val="ECECEC"/>
                </a:solidFill>
                <a:effectLst/>
                <a:highlight>
                  <a:srgbClr val="212121"/>
                </a:highlight>
                <a:latin typeface="ui-sans-serif"/>
              </a:rPr>
              <a:t>Quá trình giải quyết một vấn đề thường liên quan đến việc áp dụng các phương pháp, thuật toán và công cụ phù hợp để tìm ra một giải pháp hoặc một loạt các giải pháp có thể được chấp nhận.</a:t>
            </a:r>
            <a:endParaRPr lang="en-US" sz="1800" spc="-20">
              <a:effectLst/>
              <a:latin typeface="Times New Roman" panose="02020603050405020304" pitchFamily="18" charset="0"/>
              <a:ea typeface="Proxima Nova"/>
              <a:cs typeface="Proxima Nova"/>
            </a:endParaRPr>
          </a:p>
          <a:p>
            <a:pPr algn="l"/>
            <a:endParaRPr lang="en-US" sz="2800" b="0" i="0">
              <a:solidFill>
                <a:srgbClr val="ECECEC"/>
              </a:solidFill>
              <a:effectLst/>
              <a:highlight>
                <a:srgbClr val="212121"/>
              </a:highlight>
              <a:latin typeface="ui-sans-serif"/>
            </a:endParaRPr>
          </a:p>
          <a:p>
            <a:pPr algn="l"/>
            <a:r>
              <a:rPr lang="vi-VN" sz="2800" b="0" i="0">
                <a:solidFill>
                  <a:srgbClr val="ECECEC"/>
                </a:solidFill>
                <a:effectLst/>
                <a:highlight>
                  <a:srgbClr val="212121"/>
                </a:highlight>
                <a:latin typeface="ui-sans-serif"/>
              </a:rPr>
              <a:t>Ví dụ về một vấn đề là "tìm đường đi ngắn nhất từ điểm A đến điểm B trên một bản đồ có định sẵn các con đường và khoảng cách giữa chúng". Trong ví dụ này, điều kiện ban đầu là bản đồ và các địa điểm A và B, và mục tiêu là tìm ra đường đi có chi phí (trong trường hợp này là khoảng cách) ít nhất giữa hai điểm này.</a:t>
            </a:r>
          </a:p>
          <a:p>
            <a:pPr algn="l"/>
            <a:endParaRPr lang="en-US" sz="2800" b="0" i="0">
              <a:solidFill>
                <a:srgbClr val="ECECEC"/>
              </a:solidFill>
              <a:effectLst/>
              <a:highlight>
                <a:srgbClr val="212121"/>
              </a:highlight>
              <a:latin typeface="ui-sans-serif"/>
            </a:endParaRPr>
          </a:p>
          <a:p>
            <a:pPr algn="l"/>
            <a:r>
              <a:rPr lang="vi-VN" sz="2800" b="0" i="0">
                <a:solidFill>
                  <a:srgbClr val="ECECEC"/>
                </a:solidFill>
                <a:effectLst/>
                <a:highlight>
                  <a:srgbClr val="212121"/>
                </a:highlight>
                <a:latin typeface="ui-sans-serif"/>
              </a:rPr>
              <a:t>Một ví dụ khác có thể là "tìm cách sắp xếp một danh sách số nguyên sao cho các số này được sắp xếp theo thứ tự tăng dần". Điều kiện ban đầu là danh sách các số nguyên và mục tiêu là sắp xếp chúng theo thứ tự tăng dần.</a:t>
            </a:r>
          </a:p>
          <a:p>
            <a:pPr algn="l"/>
            <a:endParaRPr lang="en-US" sz="2800" b="0" i="0">
              <a:solidFill>
                <a:srgbClr val="ECECEC"/>
              </a:solidFill>
              <a:effectLst/>
              <a:highlight>
                <a:srgbClr val="212121"/>
              </a:highlight>
              <a:latin typeface="ui-sans-serif"/>
            </a:endParaRPr>
          </a:p>
          <a:p>
            <a:pPr algn="l"/>
            <a:endParaRPr lang="en-US" sz="2800" b="0" i="0">
              <a:solidFill>
                <a:srgbClr val="ECECEC"/>
              </a:solidFill>
              <a:effectLst/>
              <a:highlight>
                <a:srgbClr val="212121"/>
              </a:highlight>
              <a:latin typeface="ui-sans-serif"/>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20">
                <a:effectLst/>
                <a:latin typeface="Times New Roman" panose="02020603050405020304" pitchFamily="18" charset="0"/>
                <a:ea typeface="Proxima Nova"/>
                <a:cs typeface="Proxima Nova"/>
              </a:rPr>
              <a:t>Các dạng vấn đề:</a:t>
            </a:r>
            <a:endParaRPr lang="en-US" sz="1800">
              <a:effectLst/>
              <a:latin typeface="Proxima Nova"/>
              <a:ea typeface="Proxima Nova"/>
              <a:cs typeface="Proxima Nova"/>
            </a:endParaRPr>
          </a:p>
          <a:p>
            <a:pPr algn="l"/>
            <a:endParaRPr lang="en-US" sz="2800" b="0" i="0">
              <a:solidFill>
                <a:srgbClr val="ECECEC"/>
              </a:solidFill>
              <a:effectLst/>
              <a:highlight>
                <a:srgbClr val="212121"/>
              </a:highlight>
              <a:latin typeface="ui-sans-serif"/>
            </a:endParaRPr>
          </a:p>
          <a:p>
            <a:pPr marL="342900" marR="0" lvl="0" indent="-342900" algn="just">
              <a:lnSpc>
                <a:spcPct val="150000"/>
              </a:lnSpc>
              <a:spcBef>
                <a:spcPts val="600"/>
              </a:spcBef>
              <a:spcAft>
                <a:spcPts val="0"/>
              </a:spcAft>
              <a:buFont typeface="+mj-lt"/>
              <a:buAutoNum type="alphaLcParenR"/>
            </a:pPr>
            <a:r>
              <a:rPr lang="en-US" sz="1800" spc="-20">
                <a:effectLst/>
                <a:latin typeface="Times New Roman" panose="02020603050405020304" pitchFamily="18" charset="0"/>
                <a:ea typeface="Proxima Nova"/>
                <a:cs typeface="Proxima Nova"/>
              </a:rPr>
              <a:t>Chúng ta có một sự vật hay hiện tượng nào đó còn chưa rõ ràng, chưa chắc chắn và cần đi tìm nguyên nhân, giải thích bằng cách đưa ra giả thuyết và chứng minh các giả thuyết đó.</a:t>
            </a:r>
            <a:endParaRPr lang="en-US" sz="1800">
              <a:effectLst/>
              <a:latin typeface="Proxima Nova"/>
              <a:ea typeface="Proxima Nova"/>
              <a:cs typeface="Proxima Nova"/>
            </a:endParaRPr>
          </a:p>
          <a:p>
            <a:pPr marL="342900" marR="0" lvl="0" indent="-342900" algn="just">
              <a:lnSpc>
                <a:spcPct val="150000"/>
              </a:lnSpc>
              <a:spcBef>
                <a:spcPts val="600"/>
              </a:spcBef>
              <a:spcAft>
                <a:spcPts val="0"/>
              </a:spcAft>
              <a:buFont typeface="+mj-lt"/>
              <a:buAutoNum type="alphaLcParenR"/>
            </a:pPr>
            <a:r>
              <a:rPr lang="en-US" sz="1800" spc="-20">
                <a:effectLst/>
                <a:latin typeface="Times New Roman" panose="02020603050405020304" pitchFamily="18" charset="0"/>
                <a:ea typeface="Proxima Nova"/>
                <a:cs typeface="Proxima Nova"/>
              </a:rPr>
              <a:t>Chúng ta có một số giả định hay giả thuyết chắc chắn là đúng, và chúng ta biết mình đang muốn đi tìm gì từ các giả định trên. Tuy nhiên, chúng ta chưa biết các bước cụ thể phải tiến hành như thế nào để đạt được điều mình muốn.</a:t>
            </a:r>
            <a:endParaRPr lang="en-US" sz="1800">
              <a:effectLst/>
              <a:latin typeface="Proxima Nova"/>
              <a:ea typeface="Proxima Nova"/>
              <a:cs typeface="Proxima Nova"/>
            </a:endParaRPr>
          </a:p>
          <a:p>
            <a:pPr algn="l"/>
            <a:endParaRPr lang="vi-VN" sz="2800" b="0" i="0">
              <a:solidFill>
                <a:srgbClr val="ECECEC"/>
              </a:solidFill>
              <a:effectLst/>
              <a:highlight>
                <a:srgbClr val="212121"/>
              </a:highlight>
              <a:latin typeface="ui-sans-serif"/>
            </a:endParaRPr>
          </a:p>
        </p:txBody>
      </p:sp>
      <p:sp>
        <p:nvSpPr>
          <p:cNvPr id="4" name="Slide Number Placeholder 3"/>
          <p:cNvSpPr>
            <a:spLocks noGrp="1"/>
          </p:cNvSpPr>
          <p:nvPr>
            <p:ph type="sldNum" sz="quarter" idx="5"/>
          </p:nvPr>
        </p:nvSpPr>
        <p:spPr/>
        <p:txBody>
          <a:bodyPr/>
          <a:lstStyle/>
          <a:p>
            <a:fld id="{52F83F84-3015-46A3-A8ED-97253F2B54FA}" type="slidenum">
              <a:rPr lang="en-US" smtClean="0"/>
              <a:t>5</a:t>
            </a:fld>
            <a:endParaRPr lang="en-US"/>
          </a:p>
        </p:txBody>
      </p:sp>
    </p:spTree>
    <p:extLst>
      <p:ext uri="{BB962C8B-B14F-4D97-AF65-F5344CB8AC3E}">
        <p14:creationId xmlns:p14="http://schemas.microsoft.com/office/powerpoint/2010/main" val="2790731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https://www.zenflowchart.com/flowchart-symbols</a:t>
            </a:r>
          </a:p>
          <a:p>
            <a:r>
              <a:rPr lang="en-US"/>
              <a:t>https://www.programiz.com/article/flowchart-programming</a:t>
            </a:r>
          </a:p>
          <a:p>
            <a:r>
              <a:rPr lang="en-US"/>
              <a:t>https://voer.edu.vn/m/phuong-phap-bieu-dien-thuat-toan/25f4b1c7</a:t>
            </a:r>
          </a:p>
          <a:p>
            <a:endParaRPr lang="en-US"/>
          </a:p>
          <a:p>
            <a:pPr eaLnBrk="0" fontAlgn="base" hangingPunct="0">
              <a:spcBef>
                <a:spcPct val="0"/>
              </a:spcBef>
              <a:spcAft>
                <a:spcPct val="0"/>
              </a:spcAft>
              <a:defRPr/>
            </a:pPr>
            <a:r>
              <a:rPr lang="en-US" sz="1200">
                <a:solidFill>
                  <a:srgbClr val="363D3D">
                    <a:lumMod val="60000"/>
                    <a:lumOff val="40000"/>
                  </a:srgbClr>
                </a:solidFill>
                <a:latin typeface="Times New Roman" panose="02020603050405020304" pitchFamily="18" charset="0"/>
                <a:cs typeface="Times New Roman" panose="02020603050405020304" pitchFamily="18" charset="0"/>
              </a:rPr>
              <a:t>On-page Connector</a:t>
            </a:r>
          </a:p>
          <a:p>
            <a:pPr eaLnBrk="0" fontAlgn="base" hangingPunct="0">
              <a:spcBef>
                <a:spcPct val="0"/>
              </a:spcBef>
              <a:spcAft>
                <a:spcPct val="0"/>
              </a:spcAft>
              <a:defRPr/>
            </a:pPr>
            <a:r>
              <a:rPr lang="en-US" sz="1200">
                <a:solidFill>
                  <a:srgbClr val="363D3D"/>
                </a:solidFill>
                <a:latin typeface="Times New Roman" panose="02020603050405020304" pitchFamily="18" charset="0"/>
                <a:cs typeface="Times New Roman" panose="02020603050405020304" pitchFamily="18" charset="0"/>
              </a:rPr>
              <a:t>Used to join different flowline: </a:t>
            </a:r>
            <a:r>
              <a:rPr lang="vi-VN" b="0" i="0">
                <a:solidFill>
                  <a:srgbClr val="555555"/>
                </a:solidFill>
                <a:effectLst/>
                <a:highlight>
                  <a:srgbClr val="FFFFFF"/>
                </a:highlight>
                <a:latin typeface="Montserrat" panose="00000500000000000000" pitchFamily="2" charset="0"/>
              </a:rPr>
              <a:t>Ðiểm nối được dùng để nối các phần khác nhau của một lưu đồ lại với nhau. Bên trong điểm nối, ta đặt một ký hiệu để biết sự liên hệ giữa các điểm nối.</a:t>
            </a:r>
            <a:endParaRPr lang="en-US"/>
          </a:p>
          <a:p>
            <a:pPr eaLnBrk="0" fontAlgn="base" hangingPunct="0">
              <a:spcBef>
                <a:spcPct val="0"/>
              </a:spcBef>
              <a:spcAft>
                <a:spcPct val="0"/>
              </a:spcAft>
              <a:defRPr/>
            </a:pPr>
            <a:endParaRPr lang="en-US" sz="1200">
              <a:solidFill>
                <a:srgbClr val="363D3D"/>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defRPr/>
            </a:pPr>
            <a:r>
              <a:rPr lang="en-US" sz="1200">
                <a:solidFill>
                  <a:srgbClr val="363D3D">
                    <a:lumMod val="60000"/>
                    <a:lumOff val="40000"/>
                  </a:srgbClr>
                </a:solidFill>
                <a:latin typeface="Times New Roman" panose="02020603050405020304" pitchFamily="18" charset="0"/>
                <a:cs typeface="Times New Roman" panose="02020603050405020304" pitchFamily="18" charset="0"/>
              </a:rPr>
              <a:t>Off-page Connector</a:t>
            </a:r>
          </a:p>
          <a:p>
            <a:pPr eaLnBrk="0" fontAlgn="base" hangingPunct="0">
              <a:spcBef>
                <a:spcPct val="0"/>
              </a:spcBef>
              <a:spcAft>
                <a:spcPct val="0"/>
              </a:spcAft>
              <a:defRPr/>
            </a:pPr>
            <a:r>
              <a:rPr lang="en-US" sz="1200">
                <a:solidFill>
                  <a:srgbClr val="363D3D"/>
                </a:solidFill>
                <a:latin typeface="Times New Roman" panose="02020603050405020304" pitchFamily="18" charset="0"/>
                <a:cs typeface="Times New Roman" panose="02020603050405020304" pitchFamily="18" charset="0"/>
              </a:rPr>
              <a:t>Used to connect the flowchart portion on a different page: </a:t>
            </a:r>
            <a:r>
              <a:rPr lang="vi-VN" b="0" i="0">
                <a:solidFill>
                  <a:srgbClr val="555555"/>
                </a:solidFill>
                <a:effectLst/>
                <a:highlight>
                  <a:srgbClr val="FFFFFF"/>
                </a:highlight>
                <a:latin typeface="Montserrat" panose="00000500000000000000" pitchFamily="2" charset="0"/>
              </a:rPr>
              <a:t>Tương tự như điểm nối, nhưng điểm nối sang trang được dùng khi lưu đồ quá lớn, phải vẽ trên nhiều trang. Bên trong điểm nối sang trang ta cũng đặt một ký hiệu để biết được sự liên hệ giữa điểm nối của các trang.</a:t>
            </a:r>
            <a:endParaRPr lang="en-US" sz="1200">
              <a:solidFill>
                <a:srgbClr val="363D3D"/>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defRPr/>
            </a:pPr>
            <a:endParaRPr lang="en-US" sz="1200">
              <a:solidFill>
                <a:srgbClr val="363D3D"/>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defRPr/>
            </a:pPr>
            <a:r>
              <a:rPr lang="en-US" sz="1200">
                <a:solidFill>
                  <a:srgbClr val="363D3D">
                    <a:lumMod val="60000"/>
                    <a:lumOff val="40000"/>
                  </a:srgbClr>
                </a:solidFill>
                <a:latin typeface="Times New Roman" panose="02020603050405020304" pitchFamily="18" charset="0"/>
                <a:cs typeface="Times New Roman" panose="02020603050405020304" pitchFamily="18" charset="0"/>
              </a:rPr>
              <a:t>Predefined Process/Function</a:t>
            </a:r>
          </a:p>
          <a:p>
            <a:pPr eaLnBrk="0" fontAlgn="base" hangingPunct="0">
              <a:spcBef>
                <a:spcPct val="0"/>
              </a:spcBef>
              <a:spcAft>
                <a:spcPct val="0"/>
              </a:spcAft>
              <a:defRPr/>
            </a:pPr>
            <a:r>
              <a:rPr lang="en-US" sz="1200">
                <a:latin typeface="Times New Roman" panose="02020603050405020304" pitchFamily="18" charset="0"/>
                <a:cs typeface="Times New Roman" panose="02020603050405020304" pitchFamily="18" charset="0"/>
              </a:rPr>
              <a:t>Represents a group of statements performing one processing task</a:t>
            </a:r>
            <a:r>
              <a:rPr lang="en-US" sz="1200">
                <a:solidFill>
                  <a:srgbClr val="363D3D"/>
                </a:solidFill>
                <a:latin typeface="Times New Roman" panose="02020603050405020304" pitchFamily="18" charset="0"/>
                <a:cs typeface="Times New Roman" panose="02020603050405020304" pitchFamily="18" charset="0"/>
              </a:rPr>
              <a:t>.</a:t>
            </a:r>
          </a:p>
          <a:p>
            <a:pPr eaLnBrk="0" fontAlgn="base" hangingPunct="0">
              <a:spcBef>
                <a:spcPct val="0"/>
              </a:spcBef>
              <a:spcAft>
                <a:spcPct val="0"/>
              </a:spcAft>
              <a:defRPr/>
            </a:pPr>
            <a:endParaRPr lang="en-US" sz="1200">
              <a:solidFill>
                <a:srgbClr val="363D3D"/>
              </a:solidFill>
              <a:latin typeface="Times New Roman" panose="02020603050405020304" pitchFamily="18"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52F83F84-3015-46A3-A8ED-97253F2B54FA}" type="slidenum">
              <a:rPr lang="en-US" smtClean="0"/>
              <a:t>29</a:t>
            </a:fld>
            <a:endParaRPr lang="en-US"/>
          </a:p>
        </p:txBody>
      </p:sp>
    </p:spTree>
    <p:extLst>
      <p:ext uri="{BB962C8B-B14F-4D97-AF65-F5344CB8AC3E}">
        <p14:creationId xmlns:p14="http://schemas.microsoft.com/office/powerpoint/2010/main" val="193060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2F83F84-3015-46A3-A8ED-97253F2B54FA}" type="slidenum">
              <a:rPr lang="en-US" smtClean="0"/>
              <a:t>33</a:t>
            </a:fld>
            <a:endParaRPr lang="en-US"/>
          </a:p>
        </p:txBody>
      </p:sp>
    </p:spTree>
    <p:extLst>
      <p:ext uri="{BB962C8B-B14F-4D97-AF65-F5344CB8AC3E}">
        <p14:creationId xmlns:p14="http://schemas.microsoft.com/office/powerpoint/2010/main" val="97436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Mã giả là một công cụ hữu ích trong việc phát triển phần mềm, đặc biệt là trong giai đoạn thiết kế và phân tích thuật toán.</a:t>
            </a:r>
          </a:p>
          <a:p>
            <a:r>
              <a:rPr lang="en-US" b="1"/>
              <a:t>D</a:t>
            </a:r>
            <a:r>
              <a:rPr lang="vi-VN" b="1"/>
              <a:t>ễ hiểu:</a:t>
            </a:r>
            <a:r>
              <a:rPr lang="vi-VN"/>
              <a:t> Mã giả sử dụng ngôn ngữ tự nhiên và các ký hiệu đơn giản, dễ hiểu cho cả người lập trình và người không chuyên về lập trình. Điều này giúp cho việc thảo luận và chia sẻ ý tưởng về thuật toán trở nên dễ dàng hơn.</a:t>
            </a:r>
            <a:endParaRPr lang="en-US"/>
          </a:p>
          <a:p>
            <a:r>
              <a:rPr lang="vi-VN" b="1"/>
              <a:t>Tập trung vào logic:</a:t>
            </a:r>
            <a:r>
              <a:rPr lang="vi-VN"/>
              <a:t> Mã giả tập trung vào logic của thuật toán mà không cần quan tâm đến cú pháp của ngôn ngữ lập trình cụ thể. </a:t>
            </a:r>
            <a:endParaRPr lang="en-US"/>
          </a:p>
          <a:p>
            <a:endParaRPr lang="en-US"/>
          </a:p>
          <a:p>
            <a:endParaRPr lang="en-US"/>
          </a:p>
          <a:p>
            <a:endParaRPr lang="en-US"/>
          </a:p>
          <a:p>
            <a:r>
              <a:rPr lang="vi-VN" b="1"/>
              <a:t>Ưu điểm:</a:t>
            </a:r>
            <a:endParaRPr lang="vi-VN"/>
          </a:p>
          <a:p>
            <a:pPr>
              <a:buFont typeface="Arial" panose="020B0604020202020204" pitchFamily="34" charset="0"/>
              <a:buChar char="•"/>
            </a:pPr>
            <a:r>
              <a:rPr lang="vi-VN" b="1"/>
              <a:t>Dễ hiểu:</a:t>
            </a:r>
            <a:r>
              <a:rPr lang="vi-VN"/>
              <a:t> Mã giả sử dụng ngôn ngữ tự nhiên và các ký hiệu đơn giản, dễ hiểu cho cả người lập trình và người không chuyên về lập trình. Điều này giúp cho việc thảo luận và chia sẻ ý tưởng về thuật toán trở nên dễ dàng hơn.</a:t>
            </a:r>
          </a:p>
          <a:p>
            <a:pPr>
              <a:buFont typeface="Arial" panose="020B0604020202020204" pitchFamily="34" charset="0"/>
              <a:buChar char="•"/>
            </a:pPr>
            <a:r>
              <a:rPr lang="vi-VN" b="1"/>
              <a:t>Tập trung vào logic:</a:t>
            </a:r>
            <a:r>
              <a:rPr lang="vi-VN"/>
              <a:t> Mã giả tập trung vào logic của thuật toán mà không cần quan tâm đến cú pháp của ngôn ngữ lập trình cụ thể. Điều này giúp cho người lập trình có thể dễ dàng hình dung và phân tích thuật toán mà không bị phân tâm bởi các chi tiết kỹ thuật.</a:t>
            </a:r>
          </a:p>
          <a:p>
            <a:pPr>
              <a:buFont typeface="Arial" panose="020B0604020202020204" pitchFamily="34" charset="0"/>
              <a:buChar char="•"/>
            </a:pPr>
            <a:r>
              <a:rPr lang="vi-VN" b="1"/>
              <a:t>Dễ sửa đổi:</a:t>
            </a:r>
            <a:r>
              <a:rPr lang="vi-VN"/>
              <a:t> Mã giả rất dễ sửa đổi, cho phép người lập trình có thể nhanh chóng thử nghiệm và điều chỉnh thuật toán mà không cần phải viết lại mã nguồn.</a:t>
            </a:r>
          </a:p>
          <a:p>
            <a:pPr>
              <a:buFont typeface="Arial" panose="020B0604020202020204" pitchFamily="34" charset="0"/>
              <a:buChar char="•"/>
            </a:pPr>
            <a:r>
              <a:rPr lang="vi-VN" b="1"/>
              <a:t>Độc lập với ngôn ngữ lập trình:</a:t>
            </a:r>
            <a:r>
              <a:rPr lang="vi-VN"/>
              <a:t> Mã giả không phụ thuộc vào ngôn ngữ lập trình cụ thể, do đó có thể được sử dụng để mô tả thuật toán cho nhiều ngôn ngữ lập trình khác nhau.</a:t>
            </a:r>
          </a:p>
          <a:p>
            <a:pPr>
              <a:buFont typeface="Arial" panose="020B0604020202020204" pitchFamily="34" charset="0"/>
              <a:buChar char="•"/>
            </a:pPr>
            <a:r>
              <a:rPr lang="vi-VN" b="1"/>
              <a:t>Hữu ích cho việc học lập trình:</a:t>
            </a:r>
            <a:r>
              <a:rPr lang="vi-VN"/>
              <a:t> Mã giả là một công cụ hữu ích cho việc học lập trình, giúp người học hiểu được các khái niệm cơ bản về thuật toán và cách thức hoạt động của chương trình.</a:t>
            </a:r>
          </a:p>
          <a:p>
            <a:r>
              <a:rPr lang="vi-VN" b="1"/>
              <a:t>Nhược điểm:</a:t>
            </a:r>
            <a:endParaRPr lang="vi-VN"/>
          </a:p>
          <a:p>
            <a:pPr>
              <a:buFont typeface="Arial" panose="020B0604020202020204" pitchFamily="34" charset="0"/>
              <a:buChar char="•"/>
            </a:pPr>
            <a:r>
              <a:rPr lang="vi-VN" b="1"/>
              <a:t>Không thể thực thi:</a:t>
            </a:r>
            <a:r>
              <a:rPr lang="vi-VN"/>
              <a:t> Mã giả không thể được thực thi trực tiếp trên máy tính. Do đó, cần phải dịch mã giả sang ngôn ngữ lập trình cụ thể trước khi có thể chạy chương trình.</a:t>
            </a:r>
          </a:p>
          <a:p>
            <a:pPr>
              <a:buFont typeface="Arial" panose="020B0604020202020204" pitchFamily="34" charset="0"/>
              <a:buChar char="•"/>
            </a:pPr>
            <a:r>
              <a:rPr lang="vi-VN" b="1"/>
              <a:t>Có thể mơ hồ:</a:t>
            </a:r>
            <a:r>
              <a:rPr lang="vi-VN"/>
              <a:t> Do sử dụng ngôn ngữ tự nhiên, mã giả có thể gây ra sự mơ hồ trong cách diễn đạt thuật toán. Điều này có thể dẫn đến việc hiểu sai thuật toán hoặc viết sai mã nguồn.</a:t>
            </a:r>
          </a:p>
          <a:p>
            <a:pPr>
              <a:buFont typeface="Arial" panose="020B0604020202020204" pitchFamily="34" charset="0"/>
              <a:buChar char="•"/>
            </a:pPr>
            <a:r>
              <a:rPr lang="vi-VN" b="1"/>
              <a:t>Ít chi tiết:</a:t>
            </a:r>
            <a:r>
              <a:rPr lang="vi-VN"/>
              <a:t> Mã giả thường không cung cấp đầy đủ chi tiết về cách thức thực hiện thuật toán. Điều này có thể dẫn đến việc khó khăn trong việc dịch mã giả sang ngôn ngữ lập trình cụ thể.</a:t>
            </a:r>
          </a:p>
          <a:p>
            <a:pPr>
              <a:buFont typeface="Arial" panose="020B0604020202020204" pitchFamily="34" charset="0"/>
              <a:buChar char="•"/>
            </a:pPr>
            <a:r>
              <a:rPr lang="vi-VN" b="1"/>
              <a:t>Có thể tốn thời gian:</a:t>
            </a:r>
            <a:r>
              <a:rPr lang="vi-VN"/>
              <a:t> Viết mã giả có thể tốn thời gian hơn so với viết mã nguồn trực tiếp, đặc biệt là đối với các thuật toán phức tạp.</a:t>
            </a:r>
          </a:p>
          <a:p>
            <a:endParaRPr lang="en-US"/>
          </a:p>
        </p:txBody>
      </p:sp>
      <p:sp>
        <p:nvSpPr>
          <p:cNvPr id="4" name="Slide Number Placeholder 3"/>
          <p:cNvSpPr>
            <a:spLocks noGrp="1"/>
          </p:cNvSpPr>
          <p:nvPr>
            <p:ph type="sldNum" sz="quarter" idx="5"/>
          </p:nvPr>
        </p:nvSpPr>
        <p:spPr/>
        <p:txBody>
          <a:bodyPr/>
          <a:lstStyle/>
          <a:p>
            <a:fld id="{52F83F84-3015-46A3-A8ED-97253F2B54FA}" type="slidenum">
              <a:rPr lang="en-US" smtClean="0"/>
              <a:t>41</a:t>
            </a:fld>
            <a:endParaRPr lang="en-US"/>
          </a:p>
        </p:txBody>
      </p:sp>
    </p:spTree>
    <p:extLst>
      <p:ext uri="{BB962C8B-B14F-4D97-AF65-F5344CB8AC3E}">
        <p14:creationId xmlns:p14="http://schemas.microsoft.com/office/powerpoint/2010/main" val="2753879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vi-VN"/>
          </a:p>
        </p:txBody>
      </p:sp>
      <p:sp>
        <p:nvSpPr>
          <p:cNvPr id="471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95FBC9C-FBD8-4753-8B99-1AE829E75591}" type="slidenum">
              <a:rPr kumimoji="0" lang="en-US" sz="13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sz="13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607186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vi-VN"/>
          </a:p>
        </p:txBody>
      </p:sp>
      <p:sp>
        <p:nvSpPr>
          <p:cNvPr id="471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95FBC9C-FBD8-4753-8B99-1AE829E75591}" type="slidenum">
              <a:rPr kumimoji="0" lang="en-US" sz="13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sz="13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35008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Phương pháp</a:t>
            </a:r>
            <a:endParaRPr lang="en-US"/>
          </a:p>
          <a:p>
            <a:r>
              <a:rPr lang="en-US"/>
              <a:t>                                                              </a:t>
            </a:r>
            <a:r>
              <a:rPr lang="vi-VN"/>
              <a:t>Ưu điểm</a:t>
            </a:r>
            <a:r>
              <a:rPr lang="en-US"/>
              <a:t>                                                                                                                 </a:t>
            </a:r>
            <a:r>
              <a:rPr lang="vi-VN"/>
              <a:t>Nhược điểm</a:t>
            </a:r>
            <a:endParaRPr lang="en-US"/>
          </a:p>
          <a:p>
            <a:r>
              <a:rPr lang="vi-VN"/>
              <a:t>Mã giả</a:t>
            </a:r>
            <a:r>
              <a:rPr lang="en-US"/>
              <a:t>                                </a:t>
            </a:r>
            <a:r>
              <a:rPr lang="vi-VN"/>
              <a:t>Dễ hiểu, dễ sửa đổi, độc lập với ngôn ngữ lập trình</a:t>
            </a:r>
            <a:r>
              <a:rPr lang="en-US"/>
              <a:t>                                         </a:t>
            </a:r>
            <a:r>
              <a:rPr lang="vi-VN"/>
              <a:t>Không thể thực thi, có thể mơ hồ</a:t>
            </a:r>
            <a:endParaRPr lang="en-US"/>
          </a:p>
          <a:p>
            <a:r>
              <a:rPr lang="vi-VN"/>
              <a:t>Biểu đồ thuật toán</a:t>
            </a:r>
            <a:r>
              <a:rPr lang="en-US"/>
              <a:t>                     </a:t>
            </a:r>
            <a:r>
              <a:rPr lang="vi-VN"/>
              <a:t>Dễ hình dung, trực quan</a:t>
            </a:r>
            <a:r>
              <a:rPr lang="en-US"/>
              <a:t>                                                                 </a:t>
            </a:r>
            <a:r>
              <a:rPr lang="vi-VN"/>
              <a:t>Có thể phức tạp cho các thuật toán lớn, tốn thời gian vẽ</a:t>
            </a:r>
            <a:endParaRPr lang="en-US"/>
          </a:p>
          <a:p>
            <a:r>
              <a:rPr lang="vi-VN"/>
              <a:t>Mô tả </a:t>
            </a:r>
            <a:r>
              <a:rPr lang="en-US"/>
              <a:t>NN tự nhiên                      </a:t>
            </a:r>
            <a:r>
              <a:rPr lang="vi-VN"/>
              <a:t>Dễ hiểu, dễ chia sẻ</a:t>
            </a:r>
            <a:r>
              <a:rPr lang="en-US"/>
              <a:t>                                                                                             </a:t>
            </a:r>
            <a:r>
              <a:rPr lang="vi-VN"/>
              <a:t>Có thể mơ hồ, thiếu chi tiết</a:t>
            </a:r>
            <a:endParaRPr lang="en-US"/>
          </a:p>
          <a:p>
            <a:r>
              <a:rPr lang="vi-VN"/>
              <a:t>Ngôn ngữ lập trình</a:t>
            </a:r>
            <a:r>
              <a:rPr lang="en-US"/>
              <a:t>                     </a:t>
            </a:r>
            <a:r>
              <a:rPr lang="vi-VN"/>
              <a:t>Dễ thực thi, dễ hiểu</a:t>
            </a:r>
            <a:r>
              <a:rPr lang="en-US"/>
              <a:t>                                                  </a:t>
            </a:r>
            <a:r>
              <a:rPr lang="vi-VN"/>
              <a:t>Phụ thuộc vào ngôn ngữ lập trình, thiếu tính khái quát, khó khăn trong việc phân tích thuật toán</a:t>
            </a:r>
            <a:endParaRPr lang="en-US"/>
          </a:p>
          <a:p>
            <a:r>
              <a:rPr lang="en-US"/>
              <a:t> </a:t>
            </a:r>
          </a:p>
          <a:p>
            <a:r>
              <a:rPr lang="en-US">
                <a:sym typeface="Wingdings" panose="05000000000000000000" pitchFamily="2" charset="2"/>
              </a:rPr>
              <a:t> </a:t>
            </a:r>
            <a:r>
              <a:rPr lang="vi-VN"/>
              <a:t>Nên sử dụng kết hợp nhiều phương pháp biểu diễn thuật toán như mã giả, sơ đồ thuật toán, mô tả văn bản, v.v. để có được mô tả đầy đủ và chính xác về thuật toán.</a:t>
            </a:r>
            <a:endParaRPr lang="en-US"/>
          </a:p>
        </p:txBody>
      </p:sp>
      <p:sp>
        <p:nvSpPr>
          <p:cNvPr id="4" name="Slide Number Placeholder 3"/>
          <p:cNvSpPr>
            <a:spLocks noGrp="1"/>
          </p:cNvSpPr>
          <p:nvPr>
            <p:ph type="sldNum" sz="quarter" idx="5"/>
          </p:nvPr>
        </p:nvSpPr>
        <p:spPr/>
        <p:txBody>
          <a:bodyPr/>
          <a:lstStyle/>
          <a:p>
            <a:fld id="{52F83F84-3015-46A3-A8ED-97253F2B54FA}" type="slidenum">
              <a:rPr lang="en-US" smtClean="0"/>
              <a:t>49</a:t>
            </a:fld>
            <a:endParaRPr lang="en-US"/>
          </a:p>
        </p:txBody>
      </p:sp>
    </p:spTree>
    <p:extLst>
      <p:ext uri="{BB962C8B-B14F-4D97-AF65-F5344CB8AC3E}">
        <p14:creationId xmlns:p14="http://schemas.microsoft.com/office/powerpoint/2010/main" val="510790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2800" b="1" dirty="0"/>
              <a:t>Tiêu chí lựa chọn thuật toán trong Khoa học máy tính</a:t>
            </a:r>
          </a:p>
          <a:p>
            <a:r>
              <a:rPr lang="vi-VN" sz="2800" dirty="0"/>
              <a:t>Việc lựa chọn thuật toán phù hợp đóng vai trò quan trọng trong việc giải quyết vấn đề một cách hiệu quả trong Khoa học máy tính. Khi lựa chọn thuật toán, cần cân nhắc nhiều yếu tố, bao gồm:</a:t>
            </a:r>
          </a:p>
          <a:p>
            <a:r>
              <a:rPr lang="vi-VN" sz="2800" b="1" dirty="0"/>
              <a:t>1. Hiệu quả:</a:t>
            </a:r>
            <a:endParaRPr lang="vi-VN" sz="2800" dirty="0"/>
          </a:p>
          <a:p>
            <a:pPr>
              <a:buFont typeface="Arial" panose="020B0604020202020204" pitchFamily="34" charset="0"/>
              <a:buChar char="•"/>
            </a:pPr>
            <a:r>
              <a:rPr lang="vi-VN" sz="2800" b="1" dirty="0"/>
              <a:t>Độ phức tạp thời gian:</a:t>
            </a:r>
            <a:r>
              <a:rPr lang="vi-VN" sz="2800" dirty="0"/>
              <a:t> Thể hiện thời gian cần thiết để thực hiện thuật toán, thường được biểu diễn bằng ký hiệu Big O. Nên chọn thuật toán có độ phức tạp thời gian thấp nhất cho bài toán cụ thể.</a:t>
            </a:r>
          </a:p>
          <a:p>
            <a:pPr>
              <a:buFont typeface="Arial" panose="020B0604020202020204" pitchFamily="34" charset="0"/>
              <a:buChar char="•"/>
            </a:pPr>
            <a:r>
              <a:rPr lang="vi-VN" sz="2800" b="1" dirty="0"/>
              <a:t>Độ phức tạp không gian:</a:t>
            </a:r>
            <a:r>
              <a:rPr lang="vi-VN" sz="2800" dirty="0"/>
              <a:t> Thể hiện lượng bộ nhớ cần thiết để lưu trữ dữ liệu trong quá trình thực hiện thuật toán. Nên chọn thuật toán có độ phức tạp không gian thấp nhất cho bài toán cụ thể, đặc biệt là khi xử lý lượng dữ liệu lớn.</a:t>
            </a:r>
          </a:p>
          <a:p>
            <a:r>
              <a:rPr lang="vi-VN" sz="2800" b="1" dirty="0"/>
              <a:t>2. Tính chính xác:</a:t>
            </a:r>
            <a:endParaRPr lang="vi-VN" sz="2800" dirty="0"/>
          </a:p>
          <a:p>
            <a:pPr>
              <a:buFont typeface="Arial" panose="020B0604020202020204" pitchFamily="34" charset="0"/>
              <a:buChar char="•"/>
            </a:pPr>
            <a:r>
              <a:rPr lang="vi-VN" sz="2800" b="1" dirty="0"/>
              <a:t>Độ chính xác:</a:t>
            </a:r>
            <a:r>
              <a:rPr lang="vi-VN" sz="2800" dirty="0"/>
              <a:t> Thể hiện mức độ chính xác của kết quả thu được khi thực hiện thuật toán. Nên chọn thuật toán có độ chính xác phù hợp với yêu cầu của bài toán.</a:t>
            </a:r>
          </a:p>
          <a:p>
            <a:pPr>
              <a:buFont typeface="Arial" panose="020B0604020202020204" pitchFamily="34" charset="0"/>
              <a:buChar char="•"/>
            </a:pPr>
            <a:r>
              <a:rPr lang="vi-VN" sz="2800" b="1" dirty="0"/>
              <a:t>Độ tin cậy:</a:t>
            </a:r>
            <a:r>
              <a:rPr lang="vi-VN" sz="2800" dirty="0"/>
              <a:t> Thể hiện khả năng hoạt động chính xác của thuật toán trong các trường hợp khác nhau. Nên chọn thuật toán có độ tin cậy cao để đảm bảo tính ổn định và an toàn cho hệ thống.</a:t>
            </a:r>
          </a:p>
          <a:p>
            <a:r>
              <a:rPr lang="vi-VN" sz="2800" b="1" dirty="0"/>
              <a:t>3. Khả năng thực thi:</a:t>
            </a:r>
            <a:endParaRPr lang="vi-VN" sz="2800" dirty="0"/>
          </a:p>
          <a:p>
            <a:pPr>
              <a:buFont typeface="Arial" panose="020B0604020202020204" pitchFamily="34" charset="0"/>
              <a:buChar char="•"/>
            </a:pPr>
            <a:r>
              <a:rPr lang="vi-VN" sz="2800" b="1" dirty="0"/>
              <a:t>Khả năng lập trình:</a:t>
            </a:r>
            <a:r>
              <a:rPr lang="vi-VN" sz="2800" dirty="0"/>
              <a:t> Thể hiện mức độ dễ dàng trong việc viết chương trình để thực hiện thuật toán. Nên chọn thuật toán có thể lập trình dễ dàng bằng ngôn ngữ lập trình mà bạn sử dụng.</a:t>
            </a:r>
          </a:p>
          <a:p>
            <a:pPr>
              <a:buFont typeface="Arial" panose="020B0604020202020204" pitchFamily="34" charset="0"/>
              <a:buChar char="•"/>
            </a:pPr>
            <a:r>
              <a:rPr lang="vi-VN" sz="2800" b="1" dirty="0"/>
              <a:t>Khả năng bảo trì:</a:t>
            </a:r>
            <a:r>
              <a:rPr lang="vi-VN" sz="2800" dirty="0"/>
              <a:t> Thể hiện mức độ dễ dàng trong việc sửa đổi, cập nhật và bảo trì chương trình thực hiện thuật toán. Nên chọn thuật toán có khả năng bảo trì tốt để dễ dàng thích ứng với những thay đổi trong yêu cầu của bài toán.</a:t>
            </a:r>
          </a:p>
          <a:p>
            <a:r>
              <a:rPr lang="vi-VN" sz="2800" b="1" dirty="0"/>
              <a:t>4. Khả năng mở rộng:</a:t>
            </a:r>
            <a:endParaRPr lang="vi-VN" sz="2800" dirty="0"/>
          </a:p>
          <a:p>
            <a:pPr>
              <a:buFont typeface="Arial" panose="020B0604020202020204" pitchFamily="34" charset="0"/>
              <a:buChar char="•"/>
            </a:pPr>
            <a:r>
              <a:rPr lang="vi-VN" sz="2800" b="1" dirty="0"/>
              <a:t>Khả năng mở rộng:</a:t>
            </a:r>
            <a:r>
              <a:rPr lang="vi-VN" sz="2800" dirty="0"/>
              <a:t> Thể hiện khả năng của thuật toán trong việc xử lý lượng dữ liệu lớn một cách hiệu quả. Nên chọn thuật toán có khả năng mở rộng tốt để có thể đáp ứng nhu cầu xử lý dữ liệu ngày càng tăng.</a:t>
            </a:r>
          </a:p>
          <a:p>
            <a:pPr>
              <a:buFont typeface="Arial" panose="020B0604020202020204" pitchFamily="34" charset="0"/>
              <a:buChar char="•"/>
            </a:pPr>
            <a:r>
              <a:rPr lang="vi-VN" sz="2800" b="1" dirty="0"/>
              <a:t>Khả năng thích ứng:</a:t>
            </a:r>
            <a:r>
              <a:rPr lang="vi-VN" sz="2800" dirty="0"/>
              <a:t> Thể hiện khả năng của thuật toán trong việc thích ứng với những thay đổi trong yêu cầu của bài toán. Nên chọn thuật toán có khả năng thích ứng tốt để dễ dàng điều chỉnh cho phù hợp với các trường hợp khác nhau.</a:t>
            </a:r>
          </a:p>
          <a:p>
            <a:r>
              <a:rPr lang="vi-VN" sz="2800" b="1" dirty="0"/>
              <a:t>Ngoài ra, có thể còn có một số tiêu chí khác cần cân nhắc khi lựa chọn thuật toán, tùy thuộc vào đặc điểm cụ thể của bài toán, ví dụ như:</a:t>
            </a:r>
            <a:endParaRPr lang="vi-VN" sz="2800" dirty="0"/>
          </a:p>
          <a:p>
            <a:pPr>
              <a:buFont typeface="Arial" panose="020B0604020202020204" pitchFamily="34" charset="0"/>
              <a:buChar char="•"/>
            </a:pPr>
            <a:r>
              <a:rPr lang="vi-VN" sz="2800" b="1" dirty="0"/>
              <a:t>Tính bảo mật:</a:t>
            </a:r>
            <a:r>
              <a:rPr lang="vi-VN" sz="2800" dirty="0"/>
              <a:t> Nếu bài toán liên quan đến dữ liệu nhạy cảm, cần chọn thuật toán có tính bảo mật cao để bảo vệ dữ liệu.</a:t>
            </a:r>
          </a:p>
          <a:p>
            <a:pPr>
              <a:buFont typeface="Arial" panose="020B0604020202020204" pitchFamily="34" charset="0"/>
              <a:buChar char="•"/>
            </a:pPr>
            <a:r>
              <a:rPr lang="vi-VN" sz="2800" b="1" dirty="0"/>
              <a:t>Tính minh bạch:</a:t>
            </a:r>
            <a:r>
              <a:rPr lang="vi-VN" sz="2800" dirty="0"/>
              <a:t> Nếu cần dễ dàng giải thích cách thức hoạt động của thuật toán, nên chọn thuật toán có tính minh bạch cao.</a:t>
            </a:r>
          </a:p>
          <a:p>
            <a:pPr>
              <a:buFont typeface="Arial" panose="020B0604020202020204" pitchFamily="34" charset="0"/>
              <a:buChar char="•"/>
            </a:pPr>
            <a:r>
              <a:rPr lang="vi-VN" sz="2800" b="1" dirty="0"/>
              <a:t>Tính kinh tế:</a:t>
            </a:r>
            <a:r>
              <a:rPr lang="vi-VN" sz="2800" dirty="0"/>
              <a:t> Nếu cần tiết kiệm chi phí thực hiện thuật toán, nên chọn thuật toán có hiệu quả cao về mặt chi phí.</a:t>
            </a:r>
          </a:p>
          <a:p>
            <a:r>
              <a:rPr lang="vi-VN" sz="2800" b="1" dirty="0"/>
              <a:t>Kết luận:</a:t>
            </a:r>
            <a:endParaRPr lang="vi-VN" sz="2800" dirty="0"/>
          </a:p>
          <a:p>
            <a:r>
              <a:rPr lang="vi-VN" sz="2800" dirty="0"/>
              <a:t>Lựa chọn thuật toán phù hợp là một quá trình quan trọng cần cân nhắc kỹ lưỡng dựa trên các tiêu chí cụ thể của bài toán. </a:t>
            </a:r>
          </a:p>
          <a:p>
            <a:r>
              <a:rPr lang="vi-VN" sz="2800" dirty="0"/>
              <a:t>Lựa chọn đúng thuật toán sẽ giúp giải quyết vấn đề một cách hiệu quả, tiết kiệm thời gian, chi phí và đảm bảo tính chính xác, tin cậy cho hệ thống.</a:t>
            </a:r>
          </a:p>
          <a:p>
            <a:r>
              <a:rPr lang="vi-VN" sz="2800" b="1" dirty="0"/>
              <a:t>Lưu ý:</a:t>
            </a:r>
            <a:endParaRPr lang="vi-VN" sz="2800" dirty="0"/>
          </a:p>
          <a:p>
            <a:pPr>
              <a:buFont typeface="Arial" panose="020B0604020202020204" pitchFamily="34" charset="0"/>
              <a:buChar char="•"/>
            </a:pPr>
            <a:r>
              <a:rPr lang="vi-VN" sz="2800" dirty="0"/>
              <a:t>Không có thuật toán nào hoàn hảo cho tất cả các bài toán. Cần lựa chọn thuật toán phù hợp với đặc điểm cụ thể của bài toán đang giải quyết.</a:t>
            </a:r>
          </a:p>
          <a:p>
            <a:pPr>
              <a:buFont typeface="Arial" panose="020B0604020202020204" pitchFamily="34" charset="0"/>
              <a:buChar char="•"/>
            </a:pPr>
            <a:r>
              <a:rPr lang="vi-VN" sz="2800" dirty="0"/>
              <a:t>Có thể sử dụng nhiều thuật toán khác nhau để giải quyết cùng một bài toán. Nên so sánh hiệu quả và tính chất của các thuật toán khác nhau trước khi đưa ra lựa chọn.</a:t>
            </a:r>
          </a:p>
          <a:p>
            <a:pPr>
              <a:buFont typeface="Arial" panose="020B0604020202020204" pitchFamily="34" charset="0"/>
              <a:buChar char="•"/>
            </a:pPr>
            <a:r>
              <a:rPr lang="vi-VN" sz="2800" dirty="0"/>
              <a:t>Nên tham khảo ý kiến của các chuyên gia hoặc tài liệu chuyên ngành để có thêm thông tin về các thuật toán và cách lựa chọn thuật toán phù hợp.</a:t>
            </a:r>
          </a:p>
        </p:txBody>
      </p:sp>
      <p:sp>
        <p:nvSpPr>
          <p:cNvPr id="4" name="Slide Number Placeholder 3"/>
          <p:cNvSpPr>
            <a:spLocks noGrp="1"/>
          </p:cNvSpPr>
          <p:nvPr>
            <p:ph type="sldNum" sz="quarter" idx="5"/>
          </p:nvPr>
        </p:nvSpPr>
        <p:spPr/>
        <p:txBody>
          <a:bodyPr/>
          <a:lstStyle/>
          <a:p>
            <a:fld id="{52F83F84-3015-46A3-A8ED-97253F2B54FA}" type="slidenum">
              <a:rPr lang="en-US" smtClean="0"/>
              <a:t>51</a:t>
            </a:fld>
            <a:endParaRPr lang="en-US"/>
          </a:p>
        </p:txBody>
      </p:sp>
    </p:spTree>
    <p:extLst>
      <p:ext uri="{BB962C8B-B14F-4D97-AF65-F5344CB8AC3E}">
        <p14:creationId xmlns:p14="http://schemas.microsoft.com/office/powerpoint/2010/main" val="3612362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269875" algn="just">
              <a:lnSpc>
                <a:spcPct val="102000"/>
              </a:lnSpc>
              <a:spcBef>
                <a:spcPts val="600"/>
              </a:spcBef>
              <a:spcAft>
                <a:spcPts val="0"/>
              </a:spcAft>
            </a:pPr>
            <a:r>
              <a:rPr lang="en-US" sz="1800" spc="-20">
                <a:effectLst/>
                <a:latin typeface="Times New Roman" panose="02020603050405020304" pitchFamily="18" charset="0"/>
                <a:ea typeface="Proxima Nova"/>
                <a:cs typeface="Proxima Nova"/>
              </a:rPr>
              <a:t>Ðánh giá về thời gian của giải thuật không phải là xác định thời gian tuyệt đối (chạy thuật toán mất bao nhiêu giây, bao nhiêu phút,...) vì yếu tố này phụ thuộc vào: tốc độ của máy tính (các máy tính khác nhau thì có tốc độ rất khác nhau), ngôn ngữ lập trình, chương trình dịch, hệ điều hành, phần cứng của máy,… Mặt khác, phải lập trình xong mới đo được thời gian thực hiện giải thuật. Do đó cần có cách đánh giá khác sao cho: </a:t>
            </a:r>
            <a:endParaRPr lang="en-US" sz="1800">
              <a:effectLst/>
              <a:latin typeface="Proxima Nova"/>
              <a:ea typeface="Proxima Nova"/>
              <a:cs typeface="Proxima Nova"/>
            </a:endParaRPr>
          </a:p>
          <a:p>
            <a:pPr marL="342900" marR="0" lvl="0" indent="-342900" algn="just">
              <a:lnSpc>
                <a:spcPct val="102000"/>
              </a:lnSpc>
              <a:spcBef>
                <a:spcPts val="600"/>
              </a:spcBef>
              <a:spcAft>
                <a:spcPts val="0"/>
              </a:spcAft>
              <a:buFont typeface="Proxima Nova"/>
              <a:buChar char="-"/>
            </a:pPr>
            <a:r>
              <a:rPr lang="en-US" sz="1800" spc="30">
                <a:effectLst/>
                <a:latin typeface="Times New Roman" panose="02020603050405020304" pitchFamily="18" charset="0"/>
                <a:ea typeface="Proxima Nova"/>
                <a:cs typeface="Proxima Nova"/>
              </a:rPr>
              <a:t>Không phụ thuộc máy, ngôn ngữ lập trình, chương trình dịch.</a:t>
            </a:r>
            <a:endParaRPr lang="en-US" sz="1800">
              <a:effectLst/>
              <a:latin typeface="Proxima Nova"/>
              <a:ea typeface="Proxima Nova"/>
              <a:cs typeface="Proxima Nova"/>
            </a:endParaRPr>
          </a:p>
          <a:p>
            <a:pPr marL="342900" marR="0" lvl="0" indent="-342900" algn="just">
              <a:lnSpc>
                <a:spcPct val="102000"/>
              </a:lnSpc>
              <a:spcBef>
                <a:spcPts val="300"/>
              </a:spcBef>
              <a:spcAft>
                <a:spcPts val="0"/>
              </a:spcAft>
              <a:buFont typeface="Proxima Nova"/>
              <a:buChar char="-"/>
            </a:pPr>
            <a:r>
              <a:rPr lang="en-US" sz="1800" spc="-20">
                <a:effectLst/>
                <a:latin typeface="Times New Roman" panose="02020603050405020304" pitchFamily="18" charset="0"/>
                <a:ea typeface="Proxima Nova"/>
                <a:cs typeface="Proxima Nova"/>
              </a:rPr>
              <a:t>Không cần triển khai chương trình thực hiện giải thuật.</a:t>
            </a:r>
            <a:endParaRPr lang="en-US" sz="1800">
              <a:effectLst/>
              <a:latin typeface="Proxima Nova"/>
              <a:ea typeface="Proxima Nova"/>
              <a:cs typeface="Proxima Nova"/>
            </a:endParaRPr>
          </a:p>
          <a:p>
            <a:pPr marL="342900" marR="0" lvl="0" indent="-342900" algn="just">
              <a:lnSpc>
                <a:spcPct val="102000"/>
              </a:lnSpc>
              <a:spcBef>
                <a:spcPts val="300"/>
              </a:spcBef>
              <a:spcAft>
                <a:spcPts val="0"/>
              </a:spcAft>
              <a:buFont typeface="Proxima Nova"/>
              <a:buChar char="-"/>
            </a:pPr>
            <a:r>
              <a:rPr lang="en-US" sz="1800" spc="-20">
                <a:effectLst/>
                <a:latin typeface="Times New Roman" panose="02020603050405020304" pitchFamily="18" charset="0"/>
                <a:ea typeface="Proxima Nova"/>
                <a:cs typeface="Proxima Nova"/>
              </a:rPr>
              <a:t>Chỉ dựa vào phân tích bản thân giải thuật.</a:t>
            </a:r>
            <a:endParaRPr lang="en-US" sz="1800">
              <a:effectLst/>
              <a:latin typeface="Proxima Nova"/>
              <a:ea typeface="Proxima Nova"/>
              <a:cs typeface="Proxima Nova"/>
            </a:endParaRPr>
          </a:p>
        </p:txBody>
      </p:sp>
      <p:sp>
        <p:nvSpPr>
          <p:cNvPr id="4" name="Slide Number Placeholder 3"/>
          <p:cNvSpPr>
            <a:spLocks noGrp="1"/>
          </p:cNvSpPr>
          <p:nvPr>
            <p:ph type="sldNum" sz="quarter" idx="5"/>
          </p:nvPr>
        </p:nvSpPr>
        <p:spPr/>
        <p:txBody>
          <a:bodyPr/>
          <a:lstStyle/>
          <a:p>
            <a:fld id="{52F83F84-3015-46A3-A8ED-97253F2B54FA}" type="slidenum">
              <a:rPr lang="en-US" smtClean="0"/>
              <a:t>52</a:t>
            </a:fld>
            <a:endParaRPr lang="en-US"/>
          </a:p>
        </p:txBody>
      </p:sp>
    </p:spTree>
    <p:extLst>
      <p:ext uri="{BB962C8B-B14F-4D97-AF65-F5344CB8AC3E}">
        <p14:creationId xmlns:p14="http://schemas.microsoft.com/office/powerpoint/2010/main" val="2937573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2F83F84-3015-46A3-A8ED-97253F2B54FA}" type="slidenum">
              <a:rPr lang="en-US" smtClean="0"/>
              <a:t>53</a:t>
            </a:fld>
            <a:endParaRPr lang="en-US"/>
          </a:p>
        </p:txBody>
      </p:sp>
    </p:spTree>
    <p:extLst>
      <p:ext uri="{BB962C8B-B14F-4D97-AF65-F5344CB8AC3E}">
        <p14:creationId xmlns:p14="http://schemas.microsoft.com/office/powerpoint/2010/main" val="24973606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a:lnSpc>
                <a:spcPct val="150000"/>
              </a:lnSpc>
              <a:spcBef>
                <a:spcPts val="0"/>
              </a:spcBef>
              <a:spcAft>
                <a:spcPts val="0"/>
              </a:spcAft>
              <a:buFont typeface="+mj-lt"/>
              <a:buAutoNum type="arabicPeriod"/>
              <a:tabLst>
                <a:tab pos="457200" algn="l"/>
              </a:tabLst>
            </a:pPr>
            <a:r>
              <a:rPr lang="en-US" sz="1300">
                <a:effectLst/>
                <a:latin typeface="Times New Roman" panose="02020603050405020304" pitchFamily="18" charset="0"/>
                <a:ea typeface="Aptos" panose="020B0004020202020204" pitchFamily="34" charset="0"/>
                <a:cs typeface="Times New Roman" panose="02020603050405020304" pitchFamily="18" charset="0"/>
              </a:rPr>
              <a:t>C</a:t>
            </a:r>
            <a:r>
              <a:rPr lang="vi-VN" sz="1300">
                <a:effectLst/>
                <a:latin typeface="Times New Roman" panose="02020603050405020304" pitchFamily="18" charset="0"/>
                <a:ea typeface="Aptos" panose="020B0004020202020204" pitchFamily="34" charset="0"/>
                <a:cs typeface="Times New Roman" panose="02020603050405020304" pitchFamily="18" charset="0"/>
              </a:rPr>
              <a:t>họn tập dữ liệu thử nghiệm: Chuẩn bị các tập dữ liệu đầu vào khác nhau, có kích thước và đặc điểm đa dạng. </a:t>
            </a:r>
            <a:endParaRPr lang="en-US" sz="130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457200" algn="just">
              <a:lnSpc>
                <a:spcPct val="150000"/>
              </a:lnSpc>
              <a:spcBef>
                <a:spcPts val="0"/>
              </a:spcBef>
              <a:spcAft>
                <a:spcPts val="0"/>
              </a:spcAft>
            </a:pPr>
            <a:r>
              <a:rPr lang="en-US" sz="1300">
                <a:effectLst/>
                <a:latin typeface="Times New Roman" panose="02020603050405020304" pitchFamily="18" charset="0"/>
                <a:ea typeface="Aptos" panose="020B0004020202020204" pitchFamily="34" charset="0"/>
                <a:cs typeface="Times New Roman" panose="02020603050405020304" pitchFamily="18" charset="0"/>
                <a:sym typeface="Wingdings" panose="05000000000000000000" pitchFamily="2" charset="2"/>
              </a:rPr>
              <a:t></a:t>
            </a:r>
            <a:r>
              <a:rPr lang="en-US" sz="1300">
                <a:effectLst/>
                <a:latin typeface="Times New Roman" panose="02020603050405020304" pitchFamily="18" charset="0"/>
                <a:ea typeface="Aptos" panose="020B0004020202020204" pitchFamily="34" charset="0"/>
                <a:cs typeface="Times New Roman" panose="02020603050405020304" pitchFamily="18" charset="0"/>
              </a:rPr>
              <a:t> </a:t>
            </a:r>
            <a:r>
              <a:rPr lang="vi-VN" sz="1300">
                <a:effectLst/>
                <a:latin typeface="Times New Roman" panose="02020603050405020304" pitchFamily="18" charset="0"/>
                <a:ea typeface="Aptos" panose="020B0004020202020204" pitchFamily="34" charset="0"/>
                <a:cs typeface="Times New Roman" panose="02020603050405020304" pitchFamily="18" charset="0"/>
              </a:rPr>
              <a:t>Điều này giúp kiểm tra hiệu suất của thuật toán trong nhiều tình huống khác nhau.</a:t>
            </a:r>
            <a:endParaRPr lang="en-US" sz="130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457200" algn="l"/>
              </a:tabLst>
            </a:pPr>
            <a:r>
              <a:rPr lang="vi-VN" sz="1300">
                <a:effectLst/>
                <a:latin typeface="Times New Roman" panose="02020603050405020304" pitchFamily="18" charset="0"/>
                <a:ea typeface="Aptos" panose="020B0004020202020204" pitchFamily="34" charset="0"/>
                <a:cs typeface="Times New Roman" panose="02020603050405020304" pitchFamily="18" charset="0"/>
              </a:rPr>
              <a:t>Đo </a:t>
            </a:r>
            <a:r>
              <a:rPr lang="en-US" sz="1300">
                <a:effectLst/>
                <a:latin typeface="Times New Roman" panose="02020603050405020304" pitchFamily="18" charset="0"/>
                <a:ea typeface="Aptos" panose="020B0004020202020204" pitchFamily="34" charset="0"/>
                <a:cs typeface="Times New Roman" panose="02020603050405020304" pitchFamily="18" charset="0"/>
              </a:rPr>
              <a:t>lường</a:t>
            </a:r>
            <a:r>
              <a:rPr lang="vi-VN" sz="1300">
                <a:effectLst/>
                <a:latin typeface="Times New Roman" panose="02020603050405020304" pitchFamily="18" charset="0"/>
                <a:ea typeface="Aptos" panose="020B0004020202020204" pitchFamily="34" charset="0"/>
                <a:cs typeface="Times New Roman" panose="02020603050405020304" pitchFamily="18" charset="0"/>
              </a:rPr>
              <a:t> thời gian thực hiện:</a:t>
            </a:r>
            <a:endParaRPr lang="en-US" sz="130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just">
              <a:lnSpc>
                <a:spcPct val="150000"/>
              </a:lnSpc>
              <a:spcBef>
                <a:spcPts val="0"/>
              </a:spcBef>
              <a:spcAft>
                <a:spcPts val="0"/>
              </a:spcAft>
              <a:buFont typeface="Arial" panose="020B0604020202020204" pitchFamily="34" charset="0"/>
              <a:buChar char="•"/>
            </a:pPr>
            <a:r>
              <a:rPr lang="vi-VN" sz="1300">
                <a:effectLst/>
                <a:latin typeface="Times New Roman" panose="02020603050405020304" pitchFamily="18" charset="0"/>
                <a:ea typeface="Aptos" panose="020B0004020202020204" pitchFamily="34" charset="0"/>
                <a:cs typeface="Times New Roman" panose="02020603050405020304" pitchFamily="18" charset="0"/>
              </a:rPr>
              <a:t>Chạy thuật toán với các tập dữ liệu thử nghiệm.</a:t>
            </a:r>
            <a:endParaRPr lang="en-US" sz="130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just">
              <a:lnSpc>
                <a:spcPct val="150000"/>
              </a:lnSpc>
              <a:spcBef>
                <a:spcPts val="0"/>
              </a:spcBef>
              <a:spcAft>
                <a:spcPts val="0"/>
              </a:spcAft>
              <a:buFont typeface="Arial" panose="020B0604020202020204" pitchFamily="34" charset="0"/>
              <a:buChar char="•"/>
            </a:pPr>
            <a:r>
              <a:rPr lang="vi-VN" sz="1300">
                <a:effectLst/>
                <a:latin typeface="Times New Roman" panose="02020603050405020304" pitchFamily="18" charset="0"/>
                <a:ea typeface="Aptos" panose="020B0004020202020204" pitchFamily="34" charset="0"/>
                <a:cs typeface="Times New Roman" panose="02020603050405020304" pitchFamily="18" charset="0"/>
              </a:rPr>
              <a:t>Đo lường thời gian thực hiện của thuật toán cho mỗi tập dữ liệu. </a:t>
            </a:r>
            <a:endParaRPr lang="en-US" sz="130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457200" algn="just">
              <a:lnSpc>
                <a:spcPct val="150000"/>
              </a:lnSpc>
              <a:spcBef>
                <a:spcPts val="0"/>
              </a:spcBef>
              <a:spcAft>
                <a:spcPts val="0"/>
              </a:spcAft>
            </a:pPr>
            <a:r>
              <a:rPr lang="en-US" sz="1300">
                <a:effectLst/>
                <a:latin typeface="Times New Roman" panose="02020603050405020304" pitchFamily="18" charset="0"/>
                <a:ea typeface="Aptos" panose="020B0004020202020204" pitchFamily="34" charset="0"/>
                <a:cs typeface="Times New Roman" panose="02020603050405020304" pitchFamily="18" charset="0"/>
                <a:sym typeface="Wingdings" panose="05000000000000000000" pitchFamily="2" charset="2"/>
              </a:rPr>
              <a:t></a:t>
            </a:r>
            <a:r>
              <a:rPr lang="en-US" sz="1300">
                <a:effectLst/>
                <a:latin typeface="Times New Roman" panose="02020603050405020304" pitchFamily="18" charset="0"/>
                <a:ea typeface="Aptos" panose="020B0004020202020204" pitchFamily="34" charset="0"/>
                <a:cs typeface="Times New Roman" panose="02020603050405020304" pitchFamily="18" charset="0"/>
              </a:rPr>
              <a:t> </a:t>
            </a:r>
            <a:r>
              <a:rPr lang="vi-VN" sz="1300">
                <a:effectLst/>
                <a:latin typeface="Times New Roman" panose="02020603050405020304" pitchFamily="18" charset="0"/>
                <a:ea typeface="Aptos" panose="020B0004020202020204" pitchFamily="34" charset="0"/>
                <a:cs typeface="Times New Roman" panose="02020603050405020304" pitchFamily="18" charset="0"/>
              </a:rPr>
              <a:t>Điều này có thể được thực hiện bằng cách sử dụng các hàm đo thời gian có sẵn trong ngôn ngữ lập trình (ví dụ: </a:t>
            </a:r>
            <a:r>
              <a:rPr lang="en-US" sz="1300">
                <a:effectLst/>
                <a:latin typeface="Times New Roman" panose="02020603050405020304" pitchFamily="18" charset="0"/>
                <a:ea typeface="Aptos" panose="020B0004020202020204" pitchFamily="34" charset="0"/>
                <a:cs typeface="Times New Roman" panose="02020603050405020304" pitchFamily="18" charset="0"/>
              </a:rPr>
              <a:t>&lt;</a:t>
            </a:r>
            <a:r>
              <a:rPr lang="vi-VN" sz="1300">
                <a:effectLst/>
                <a:latin typeface="Times New Roman" panose="02020603050405020304" pitchFamily="18" charset="0"/>
                <a:ea typeface="Aptos" panose="020B0004020202020204" pitchFamily="34" charset="0"/>
                <a:cs typeface="Times New Roman" panose="02020603050405020304" pitchFamily="18" charset="0"/>
              </a:rPr>
              <a:t>time</a:t>
            </a:r>
            <a:r>
              <a:rPr lang="en-US" sz="1300">
                <a:effectLst/>
                <a:latin typeface="Times New Roman" panose="02020603050405020304" pitchFamily="18" charset="0"/>
                <a:ea typeface="Aptos" panose="020B0004020202020204" pitchFamily="34" charset="0"/>
                <a:cs typeface="Times New Roman" panose="02020603050405020304" pitchFamily="18" charset="0"/>
              </a:rPr>
              <a:t>.h&gt; trong C++</a:t>
            </a:r>
            <a:r>
              <a:rPr lang="vi-VN" sz="1300">
                <a:effectLst/>
                <a:latin typeface="Times New Roman" panose="02020603050405020304" pitchFamily="18" charset="0"/>
                <a:ea typeface="Aptos" panose="020B0004020202020204" pitchFamily="34" charset="0"/>
                <a:cs typeface="Times New Roman" panose="02020603050405020304" pitchFamily="18" charset="0"/>
              </a:rPr>
              <a:t>).</a:t>
            </a:r>
            <a:endParaRPr lang="en-US" sz="130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457200" algn="l"/>
              </a:tabLst>
            </a:pPr>
            <a:r>
              <a:rPr lang="en-US" sz="1300">
                <a:effectLst/>
                <a:latin typeface="Times New Roman" panose="02020603050405020304" pitchFamily="18" charset="0"/>
                <a:ea typeface="Aptos" panose="020B0004020202020204" pitchFamily="34" charset="0"/>
                <a:cs typeface="Times New Roman" panose="02020603050405020304" pitchFamily="18" charset="0"/>
              </a:rPr>
              <a:t>P</a:t>
            </a:r>
            <a:r>
              <a:rPr lang="vi-VN" sz="1300">
                <a:effectLst/>
                <a:latin typeface="Times New Roman" panose="02020603050405020304" pitchFamily="18" charset="0"/>
                <a:ea typeface="Aptos" panose="020B0004020202020204" pitchFamily="34" charset="0"/>
                <a:cs typeface="Times New Roman" panose="02020603050405020304" pitchFamily="18" charset="0"/>
              </a:rPr>
              <a:t>hân tích kết quả:</a:t>
            </a:r>
            <a:endParaRPr lang="en-US" sz="130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just">
              <a:lnSpc>
                <a:spcPct val="150000"/>
              </a:lnSpc>
              <a:spcBef>
                <a:spcPts val="0"/>
              </a:spcBef>
              <a:spcAft>
                <a:spcPts val="0"/>
              </a:spcAft>
              <a:buFont typeface="Arial" panose="020B0604020202020204" pitchFamily="34" charset="0"/>
              <a:buChar char="•"/>
            </a:pPr>
            <a:r>
              <a:rPr lang="vi-VN" sz="1300">
                <a:effectLst/>
                <a:latin typeface="Times New Roman" panose="02020603050405020304" pitchFamily="18" charset="0"/>
                <a:ea typeface="Aptos" panose="020B0004020202020204" pitchFamily="34" charset="0"/>
                <a:cs typeface="Times New Roman" panose="02020603050405020304" pitchFamily="18" charset="0"/>
              </a:rPr>
              <a:t>Vẽ đồ thị thời gian thực hiện của thuật toán theo kích thước đầu vào. Đồ thị này thường có trục hoành (x) là kích thước đầu vào và trục tung (y) là thời gian thực hiện.</a:t>
            </a:r>
            <a:endParaRPr lang="en-US" sz="130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457200" algn="just">
              <a:lnSpc>
                <a:spcPct val="150000"/>
              </a:lnSpc>
              <a:spcBef>
                <a:spcPts val="0"/>
              </a:spcBef>
              <a:spcAft>
                <a:spcPts val="0"/>
              </a:spcAft>
            </a:pPr>
            <a:r>
              <a:rPr lang="en-US" sz="1300">
                <a:effectLst/>
                <a:latin typeface="Times New Roman" panose="02020603050405020304" pitchFamily="18" charset="0"/>
                <a:ea typeface="Aptos" panose="020B0004020202020204" pitchFamily="34" charset="0"/>
                <a:cs typeface="Times New Roman" panose="02020603050405020304" pitchFamily="18" charset="0"/>
                <a:sym typeface="Wingdings" panose="05000000000000000000" pitchFamily="2" charset="2"/>
              </a:rPr>
              <a:t></a:t>
            </a:r>
            <a:r>
              <a:rPr lang="en-US" sz="1300">
                <a:effectLst/>
                <a:latin typeface="Times New Roman" panose="02020603050405020304" pitchFamily="18" charset="0"/>
                <a:ea typeface="Aptos" panose="020B0004020202020204" pitchFamily="34" charset="0"/>
                <a:cs typeface="Times New Roman" panose="02020603050405020304" pitchFamily="18" charset="0"/>
              </a:rPr>
              <a:t> </a:t>
            </a:r>
            <a:r>
              <a:rPr lang="vi-VN" sz="1300">
                <a:effectLst/>
                <a:latin typeface="Times New Roman" panose="02020603050405020304" pitchFamily="18" charset="0"/>
                <a:ea typeface="Aptos" panose="020B0004020202020204" pitchFamily="34" charset="0"/>
                <a:cs typeface="Times New Roman" panose="02020603050405020304" pitchFamily="18" charset="0"/>
              </a:rPr>
              <a:t>Xác định dạng của đồ thị để suy ra độ phức tạp: tuyến tính (O(n)), logarit (O(log n)), bậc hai (O(n^2)), v.v.</a:t>
            </a:r>
            <a:endParaRPr lang="en-US" sz="130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457200" algn="l"/>
              </a:tabLst>
            </a:pPr>
            <a:r>
              <a:rPr lang="vi-VN" sz="1300">
                <a:effectLst/>
                <a:latin typeface="Times New Roman" panose="02020603050405020304" pitchFamily="18" charset="0"/>
                <a:ea typeface="Aptos" panose="020B0004020202020204" pitchFamily="34" charset="0"/>
                <a:cs typeface="Times New Roman" panose="02020603050405020304" pitchFamily="18" charset="0"/>
              </a:rPr>
              <a:t>Lặp lại và đảm bảo tính chính xác:</a:t>
            </a:r>
            <a:endParaRPr lang="en-US" sz="130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just">
              <a:lnSpc>
                <a:spcPct val="150000"/>
              </a:lnSpc>
              <a:spcBef>
                <a:spcPts val="0"/>
              </a:spcBef>
              <a:spcAft>
                <a:spcPts val="0"/>
              </a:spcAft>
              <a:buFont typeface="Arial" panose="020B0604020202020204" pitchFamily="34" charset="0"/>
              <a:buChar char="•"/>
            </a:pPr>
            <a:r>
              <a:rPr lang="vi-VN" sz="1300">
                <a:effectLst/>
                <a:latin typeface="Times New Roman" panose="02020603050405020304" pitchFamily="18" charset="0"/>
                <a:ea typeface="Aptos" panose="020B0004020202020204" pitchFamily="34" charset="0"/>
                <a:cs typeface="Times New Roman" panose="02020603050405020304" pitchFamily="18" charset="0"/>
              </a:rPr>
              <a:t>Thực hiện nhiều lần chạy thử với mỗi tập dữ liệu để đảm bảo kết quả đo lường chính xác và giảm thiểu tác động của các yếu tố ngẫu nhiên.</a:t>
            </a:r>
            <a:endParaRPr lang="en-US" sz="130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just">
              <a:lnSpc>
                <a:spcPct val="150000"/>
              </a:lnSpc>
              <a:spcBef>
                <a:spcPts val="0"/>
              </a:spcBef>
              <a:spcAft>
                <a:spcPts val="0"/>
              </a:spcAft>
              <a:buFont typeface="Arial" panose="020B0604020202020204" pitchFamily="34" charset="0"/>
              <a:buChar char="•"/>
            </a:pPr>
            <a:r>
              <a:rPr lang="vi-VN" sz="1300">
                <a:effectLst/>
                <a:latin typeface="Times New Roman" panose="02020603050405020304" pitchFamily="18" charset="0"/>
                <a:ea typeface="Aptos" panose="020B0004020202020204" pitchFamily="34" charset="0"/>
                <a:cs typeface="Times New Roman" panose="02020603050405020304" pitchFamily="18" charset="0"/>
              </a:rPr>
              <a:t>Tính trung bình thời gian thực hiện nếu cầ</a:t>
            </a:r>
            <a:r>
              <a:rPr lang="en-US" sz="1300">
                <a:effectLst/>
                <a:latin typeface="Times New Roman" panose="02020603050405020304" pitchFamily="18" charset="0"/>
                <a:ea typeface="Aptos" panose="020B0004020202020204" pitchFamily="34" charset="0"/>
                <a:cs typeface="Times New Roman" panose="02020603050405020304" pitchFamily="18" charset="0"/>
              </a:rPr>
              <a:t>n</a:t>
            </a:r>
          </a:p>
          <a:p>
            <a:pPr marL="742950" marR="0" lvl="1" indent="-285750" algn="just">
              <a:lnSpc>
                <a:spcPct val="150000"/>
              </a:lnSpc>
              <a:spcBef>
                <a:spcPts val="0"/>
              </a:spcBef>
              <a:spcAft>
                <a:spcPts val="0"/>
              </a:spcAft>
              <a:buFont typeface="Arial" panose="020B0604020202020204" pitchFamily="34" charset="0"/>
              <a:buChar char="•"/>
              <a:tabLst>
                <a:tab pos="914400" algn="l"/>
              </a:tabLst>
            </a:pPr>
            <a:r>
              <a:rPr lang="vi-VN" sz="1300">
                <a:effectLst/>
                <a:latin typeface="Times New Roman" panose="02020603050405020304" pitchFamily="18" charset="0"/>
                <a:ea typeface="Aptos" panose="020B0004020202020204" pitchFamily="34" charset="0"/>
                <a:cs typeface="Times New Roman" panose="02020603050405020304" pitchFamily="18" charset="0"/>
              </a:rPr>
              <a:t>Phân tích kết quả: Phân tích kết quả thu được từ các thử nghiệm để đánh giá hiệu suất của thuật toán. Điều này có thể bao gồm so sánh thời gian chạy, tài nguyên tiêu tốn, độ chính xác, và các yếu tố khác trên các tập dữ liệu khác nhau hoặc trong các điều kiện thử nghiệm khác nhau.</a:t>
            </a:r>
            <a:endParaRPr lang="en-US" sz="130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457200" algn="l"/>
              </a:tabLst>
            </a:pPr>
            <a:r>
              <a:rPr lang="vi-VN" sz="1300">
                <a:effectLst/>
                <a:latin typeface="Times New Roman" panose="02020603050405020304" pitchFamily="18" charset="0"/>
                <a:ea typeface="Aptos" panose="020B0004020202020204" pitchFamily="34" charset="0"/>
                <a:cs typeface="Times New Roman" panose="02020603050405020304" pitchFamily="18" charset="0"/>
              </a:rPr>
              <a:t>Đánh giá và kết luận: Dựa trên phân tích kết quả, đánh giá hiệu suất của thuật toán so với các mục tiêu đánh giá và các thuật toán khác (nếu có). Rút ra các kết luận và đề xuất cải thiện nếu cần.</a:t>
            </a:r>
            <a:endParaRPr lang="en-US" sz="130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457200" algn="l"/>
              </a:tabLst>
            </a:pPr>
            <a:r>
              <a:rPr lang="vi-VN" sz="1300">
                <a:effectLst/>
                <a:latin typeface="Times New Roman" panose="02020603050405020304" pitchFamily="18" charset="0"/>
                <a:ea typeface="Aptos" panose="020B0004020202020204" pitchFamily="34" charset="0"/>
                <a:cs typeface="Times New Roman" panose="02020603050405020304" pitchFamily="18" charset="0"/>
              </a:rPr>
              <a:t>Báo cáo kết quả: Cuối cùng, báo cáo kết quả của quá trình đánh giá thuật toán, bao gồm cả phương pháp thực hiện thử nghiệm, dữ liệu sử dụng, kết quả thu được và các kết luận. Điều này giúp đảm bảo sự minh bạch và tái tạo được của nghiên cứu.</a:t>
            </a:r>
            <a:endParaRPr lang="en-US" sz="130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457200" algn="just">
              <a:lnSpc>
                <a:spcPct val="150000"/>
              </a:lnSpc>
              <a:spcBef>
                <a:spcPts val="0"/>
              </a:spcBef>
              <a:spcAft>
                <a:spcPts val="0"/>
              </a:spcAft>
            </a:pPr>
            <a:r>
              <a:rPr lang="vi-VN" sz="1300">
                <a:effectLst/>
                <a:latin typeface="Times New Roman" panose="02020603050405020304" pitchFamily="18" charset="0"/>
                <a:ea typeface="Aptos" panose="020B0004020202020204" pitchFamily="34" charset="0"/>
                <a:cs typeface="Times New Roman" panose="02020603050405020304" pitchFamily="18" charset="0"/>
              </a:rPr>
              <a:t>Báo cáo kết quả: Cuối cùng, báo cáo kết quả của quá trình đánh giá thuật toán, bao gồm cả phương pháp thực hiện thử nghiệm, dữ liệu sử dụng, kết quả thu được và các kết luận. Điều này giúp đảm bảo sự minh bạch và tái tạo được của nghiên cứu.</a:t>
            </a:r>
            <a:endParaRPr lang="en-US" sz="130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457200" algn="just">
              <a:lnSpc>
                <a:spcPct val="150000"/>
              </a:lnSpc>
              <a:spcBef>
                <a:spcPts val="0"/>
              </a:spcBef>
              <a:spcAft>
                <a:spcPts val="0"/>
              </a:spcAft>
            </a:pPr>
            <a:r>
              <a:rPr lang="de-DE" sz="1300">
                <a:effectLst/>
                <a:latin typeface="Times New Roman" panose="02020603050405020304" pitchFamily="18" charset="0"/>
                <a:ea typeface="Aptos" panose="020B0004020202020204" pitchFamily="34" charset="0"/>
                <a:cs typeface="Times New Roman" panose="02020603050405020304" pitchFamily="18" charset="0"/>
              </a:rPr>
              <a:t> </a:t>
            </a:r>
            <a:endParaRPr lang="en-US" sz="130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just">
              <a:lnSpc>
                <a:spcPct val="150000"/>
              </a:lnSpc>
              <a:spcBef>
                <a:spcPts val="0"/>
              </a:spcBef>
              <a:spcAft>
                <a:spcPts val="0"/>
              </a:spcAft>
              <a:buFont typeface="Arial" panose="020B0604020202020204" pitchFamily="34" charset="0"/>
              <a:buNone/>
              <a:tabLst>
                <a:tab pos="914400" algn="l"/>
              </a:tabLst>
            </a:pPr>
            <a:endParaRPr lang="en-US" sz="130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457200" algn="just">
              <a:lnSpc>
                <a:spcPct val="150000"/>
              </a:lnSpc>
              <a:spcBef>
                <a:spcPts val="0"/>
              </a:spcBef>
              <a:spcAft>
                <a:spcPts val="0"/>
              </a:spcAft>
            </a:pPr>
            <a:r>
              <a:rPr lang="de-DE" sz="1300">
                <a:effectLst/>
                <a:latin typeface="Times New Roman" panose="02020603050405020304" pitchFamily="18" charset="0"/>
                <a:ea typeface="Aptos" panose="020B0004020202020204" pitchFamily="34" charset="0"/>
                <a:cs typeface="Times New Roman" panose="02020603050405020304" pitchFamily="18" charset="0"/>
              </a:rPr>
              <a:t> </a:t>
            </a:r>
            <a:endParaRPr lang="en-US" sz="130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457200" algn="just">
              <a:lnSpc>
                <a:spcPct val="150000"/>
              </a:lnSpc>
              <a:spcBef>
                <a:spcPts val="0"/>
              </a:spcBef>
              <a:spcAft>
                <a:spcPts val="0"/>
              </a:spcAft>
            </a:pPr>
            <a:r>
              <a:rPr lang="de-DE" sz="1800">
                <a:effectLst/>
                <a:latin typeface="Times New Roman" panose="02020603050405020304" pitchFamily="18" charset="0"/>
                <a:ea typeface="Aptos" panose="020B0004020202020204" pitchFamily="34" charset="0"/>
                <a:cs typeface="Times New Roman" panose="02020603050405020304" pitchFamily="18" charset="0"/>
              </a:rPr>
              <a:t>Giả sử bạn đang đánh giá thuật toán sắp xếp Selection Sort:</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457200" algn="just">
              <a:lnSpc>
                <a:spcPct val="150000"/>
              </a:lnSpc>
              <a:spcBef>
                <a:spcPts val="0"/>
              </a:spcBef>
              <a:spcAft>
                <a:spcPts val="0"/>
              </a:spcAft>
            </a:pPr>
            <a:r>
              <a:rPr lang="de-DE" sz="1800">
                <a:effectLst/>
                <a:latin typeface="Times New Roman" panose="02020603050405020304" pitchFamily="18" charset="0"/>
                <a:ea typeface="Aptos" panose="020B0004020202020204" pitchFamily="34" charset="0"/>
                <a:cs typeface="Times New Roman" panose="02020603050405020304" pitchFamily="18" charset="0"/>
              </a:rPr>
              <a:t> </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de-DE" sz="1800">
                <a:effectLst/>
                <a:latin typeface="Times New Roman" panose="02020603050405020304" pitchFamily="18" charset="0"/>
                <a:ea typeface="Aptos" panose="020B0004020202020204" pitchFamily="34" charset="0"/>
                <a:cs typeface="Times New Roman" panose="02020603050405020304" pitchFamily="18" charset="0"/>
              </a:rPr>
              <a:t>Chọn Thuật Toán và Tham Số Đầu Vào:</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pPr marL="457200" marR="0" indent="457200" algn="just">
              <a:lnSpc>
                <a:spcPct val="150000"/>
              </a:lnSpc>
              <a:spcBef>
                <a:spcPts val="0"/>
              </a:spcBef>
              <a:spcAft>
                <a:spcPts val="0"/>
              </a:spcAft>
            </a:pPr>
            <a:r>
              <a:rPr lang="de-DE" sz="1800">
                <a:effectLst/>
                <a:latin typeface="Times New Roman" panose="02020603050405020304" pitchFamily="18" charset="0"/>
                <a:ea typeface="Aptos" panose="020B0004020202020204" pitchFamily="34" charset="0"/>
                <a:cs typeface="Times New Roman" panose="02020603050405020304" pitchFamily="18" charset="0"/>
              </a:rPr>
              <a:t>Thuật toán: Selection Sort.</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pPr marL="457200" marR="0" indent="457200" algn="just">
              <a:lnSpc>
                <a:spcPct val="150000"/>
              </a:lnSpc>
              <a:spcBef>
                <a:spcPts val="0"/>
              </a:spcBef>
              <a:spcAft>
                <a:spcPts val="0"/>
              </a:spcAft>
            </a:pPr>
            <a:r>
              <a:rPr lang="de-DE" sz="1800">
                <a:effectLst/>
                <a:latin typeface="Times New Roman" panose="02020603050405020304" pitchFamily="18" charset="0"/>
                <a:ea typeface="Aptos" panose="020B0004020202020204" pitchFamily="34" charset="0"/>
                <a:cs typeface="Times New Roman" panose="02020603050405020304" pitchFamily="18" charset="0"/>
              </a:rPr>
              <a:t>Tham số đầu vào: mảng các số nguyên.</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de-DE" sz="1800">
                <a:effectLst/>
                <a:latin typeface="Times New Roman" panose="02020603050405020304" pitchFamily="18" charset="0"/>
                <a:ea typeface="Aptos" panose="020B0004020202020204" pitchFamily="34" charset="0"/>
                <a:cs typeface="Times New Roman" panose="02020603050405020304" pitchFamily="18" charset="0"/>
              </a:rPr>
              <a:t>Chuẩn Bị Tập Dữ Liệu Thử Nghiệm:</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pPr marL="457200" marR="0" indent="457200" algn="just">
              <a:lnSpc>
                <a:spcPct val="150000"/>
              </a:lnSpc>
              <a:spcBef>
                <a:spcPts val="0"/>
              </a:spcBef>
              <a:spcAft>
                <a:spcPts val="0"/>
              </a:spcAft>
            </a:pPr>
            <a:r>
              <a:rPr lang="de-DE" sz="1800">
                <a:effectLst/>
                <a:latin typeface="Times New Roman" panose="02020603050405020304" pitchFamily="18" charset="0"/>
                <a:ea typeface="Aptos" panose="020B0004020202020204" pitchFamily="34" charset="0"/>
                <a:cs typeface="Times New Roman" panose="02020603050405020304" pitchFamily="18" charset="0"/>
              </a:rPr>
              <a:t>Mảng ngẫu nhiên với các kích thước khác nhau: 100, 200, 500, 1000, 2000 phần tử.</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de-DE" sz="1800">
                <a:effectLst/>
                <a:latin typeface="Times New Roman" panose="02020603050405020304" pitchFamily="18" charset="0"/>
                <a:ea typeface="Aptos" panose="020B0004020202020204" pitchFamily="34" charset="0"/>
                <a:cs typeface="Times New Roman" panose="02020603050405020304" pitchFamily="18" charset="0"/>
              </a:rPr>
              <a:t>Đo Lường Thời Gian Thực Hiện:</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pPr marL="685800" marR="0" indent="228600" algn="just">
              <a:lnSpc>
                <a:spcPct val="150000"/>
              </a:lnSpc>
              <a:spcBef>
                <a:spcPts val="0"/>
              </a:spcBef>
              <a:spcAft>
                <a:spcPts val="0"/>
              </a:spcAft>
            </a:pPr>
            <a:r>
              <a:rPr lang="de-DE" sz="1800">
                <a:effectLst/>
                <a:latin typeface="Times New Roman" panose="02020603050405020304" pitchFamily="18" charset="0"/>
                <a:ea typeface="Aptos" panose="020B0004020202020204" pitchFamily="34" charset="0"/>
                <a:cs typeface="Times New Roman" panose="02020603050405020304" pitchFamily="18" charset="0"/>
              </a:rPr>
              <a:t>Cài đặt và thực thi</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de-DE" sz="1800">
                <a:effectLst/>
                <a:latin typeface="Times New Roman" panose="02020603050405020304" pitchFamily="18" charset="0"/>
                <a:ea typeface="Aptos" panose="020B0004020202020204" pitchFamily="34" charset="0"/>
                <a:cs typeface="Times New Roman" panose="02020603050405020304" pitchFamily="18" charset="0"/>
              </a:rPr>
              <a:t>Phân Tích Kết Quả:</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pPr marL="457200" marR="0" indent="457200" algn="just">
              <a:lnSpc>
                <a:spcPct val="150000"/>
              </a:lnSpc>
              <a:spcBef>
                <a:spcPts val="0"/>
              </a:spcBef>
              <a:spcAft>
                <a:spcPts val="0"/>
              </a:spcAft>
            </a:pPr>
            <a:r>
              <a:rPr lang="de-DE" sz="1800">
                <a:effectLst/>
                <a:latin typeface="Times New Roman" panose="02020603050405020304" pitchFamily="18" charset="0"/>
                <a:ea typeface="Aptos" panose="020B0004020202020204" pitchFamily="34" charset="0"/>
                <a:cs typeface="Times New Roman" panose="02020603050405020304" pitchFamily="18" charset="0"/>
              </a:rPr>
              <a:t>Vẽ đồ thị times theo sizes để nhận biết xu hướng.</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de-DE" sz="1800">
                <a:effectLst/>
                <a:latin typeface="Times New Roman" panose="02020603050405020304" pitchFamily="18" charset="0"/>
                <a:ea typeface="Aptos" panose="020B0004020202020204" pitchFamily="34" charset="0"/>
                <a:cs typeface="Times New Roman" panose="02020603050405020304" pitchFamily="18" charset="0"/>
              </a:rPr>
              <a:t>Lặp Lại và Đảm Bảo Tính Chính Xác:</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pPr marL="457200" marR="0" indent="457200" algn="just">
              <a:lnSpc>
                <a:spcPct val="150000"/>
              </a:lnSpc>
              <a:spcBef>
                <a:spcPts val="0"/>
              </a:spcBef>
              <a:spcAft>
                <a:spcPts val="0"/>
              </a:spcAft>
            </a:pPr>
            <a:r>
              <a:rPr lang="de-DE" sz="1800">
                <a:effectLst/>
                <a:latin typeface="Times New Roman" panose="02020603050405020304" pitchFamily="18" charset="0"/>
                <a:ea typeface="Aptos" panose="020B0004020202020204" pitchFamily="34" charset="0"/>
                <a:cs typeface="Times New Roman" panose="02020603050405020304" pitchFamily="18" charset="0"/>
              </a:rPr>
              <a:t>Chạy nhiều lần và tính trung bình.</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de-DE" sz="1800">
                <a:effectLst/>
                <a:latin typeface="Times New Roman" panose="02020603050405020304" pitchFamily="18" charset="0"/>
                <a:ea typeface="Aptos" panose="020B0004020202020204" pitchFamily="34" charset="0"/>
                <a:cs typeface="Times New Roman" panose="02020603050405020304" pitchFamily="18" charset="0"/>
              </a:rPr>
              <a:t>So Sánh Với Phân Tích Lý Thuyết:</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pPr marL="457200" marR="0" indent="457200" algn="just">
              <a:lnSpc>
                <a:spcPct val="150000"/>
              </a:lnSpc>
              <a:spcBef>
                <a:spcPts val="0"/>
              </a:spcBef>
              <a:spcAft>
                <a:spcPts val="0"/>
              </a:spcAft>
            </a:pPr>
            <a:r>
              <a:rPr lang="de-DE" sz="1800">
                <a:effectLst/>
                <a:latin typeface="Times New Roman" panose="02020603050405020304" pitchFamily="18" charset="0"/>
                <a:ea typeface="Aptos" panose="020B0004020202020204" pitchFamily="34" charset="0"/>
                <a:cs typeface="Times New Roman" panose="02020603050405020304" pitchFamily="18" charset="0"/>
              </a:rPr>
              <a:t>Dự đoán lý thuyết của Bubble Sort là O(n^2).</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pPr marL="457200" marR="0" indent="457200" algn="just">
              <a:lnSpc>
                <a:spcPct val="150000"/>
              </a:lnSpc>
              <a:spcBef>
                <a:spcPts val="0"/>
              </a:spcBef>
              <a:spcAft>
                <a:spcPts val="0"/>
              </a:spcAft>
            </a:pPr>
            <a:r>
              <a:rPr lang="de-DE" sz="1800">
                <a:effectLst/>
                <a:latin typeface="Times New Roman" panose="02020603050405020304" pitchFamily="18" charset="0"/>
                <a:ea typeface="Aptos" panose="020B0004020202020204" pitchFamily="34" charset="0"/>
                <a:cs typeface="Times New Roman" panose="02020603050405020304" pitchFamily="18" charset="0"/>
              </a:rPr>
              <a:t>Kiểm tra xem đồ thị có phù hợp với độ phức tạp bậc hai hay không.</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52F83F84-3015-46A3-A8ED-97253F2B54FA}" type="slidenum">
              <a:rPr lang="en-US" smtClean="0"/>
              <a:t>54</a:t>
            </a:fld>
            <a:endParaRPr lang="en-US"/>
          </a:p>
        </p:txBody>
      </p:sp>
    </p:spTree>
    <p:extLst>
      <p:ext uri="{BB962C8B-B14F-4D97-AF65-F5344CB8AC3E}">
        <p14:creationId xmlns:p14="http://schemas.microsoft.com/office/powerpoint/2010/main" val="1814715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a:solidFill>
                  <a:srgbClr val="ECECEC"/>
                </a:solidFill>
                <a:effectLst/>
                <a:highlight>
                  <a:srgbClr val="212121"/>
                </a:highlight>
                <a:latin typeface="ui-sans-serif"/>
              </a:rPr>
              <a:t>Bài toán</a:t>
            </a:r>
            <a:r>
              <a:rPr lang="en-US" b="0" i="0">
                <a:solidFill>
                  <a:srgbClr val="ECECEC"/>
                </a:solidFill>
                <a:effectLst/>
                <a:highlight>
                  <a:srgbClr val="212121"/>
                </a:highlight>
                <a:latin typeface="ui-sans-serif"/>
              </a:rPr>
              <a:t> trong khoa học máy tính là một mô tả chính xác về một vấn đề cần giải quyết, bao gồm:</a:t>
            </a:r>
          </a:p>
          <a:p>
            <a:pPr marL="742950" lvl="1" indent="-285750" algn="l">
              <a:buFont typeface="Arial" panose="020B0604020202020204" pitchFamily="34" charset="0"/>
              <a:buChar char="•"/>
            </a:pPr>
            <a:r>
              <a:rPr lang="en-US" b="1" i="0">
                <a:solidFill>
                  <a:srgbClr val="ECECEC"/>
                </a:solidFill>
                <a:effectLst/>
                <a:highlight>
                  <a:srgbClr val="212121"/>
                </a:highlight>
                <a:latin typeface="ui-sans-serif"/>
              </a:rPr>
              <a:t>Tập hợp các đầu vào (Inputs)</a:t>
            </a:r>
            <a:r>
              <a:rPr lang="en-US" b="0" i="0">
                <a:solidFill>
                  <a:srgbClr val="ECECEC"/>
                </a:solidFill>
                <a:effectLst/>
                <a:highlight>
                  <a:srgbClr val="212121"/>
                </a:highlight>
                <a:latin typeface="ui-sans-serif"/>
              </a:rPr>
              <a:t>: Các giá trị hoặc dữ liệu mà bài toán cần sử dụng.</a:t>
            </a:r>
          </a:p>
          <a:p>
            <a:pPr marL="742950" lvl="1" indent="-285750" algn="l">
              <a:buFont typeface="Arial" panose="020B0604020202020204" pitchFamily="34" charset="0"/>
              <a:buChar char="•"/>
            </a:pPr>
            <a:r>
              <a:rPr lang="en-US" b="1" i="0">
                <a:solidFill>
                  <a:srgbClr val="ECECEC"/>
                </a:solidFill>
                <a:effectLst/>
                <a:highlight>
                  <a:srgbClr val="212121"/>
                </a:highlight>
                <a:latin typeface="ui-sans-serif"/>
              </a:rPr>
              <a:t>Yêu cầu về đầu ra (Outputs)</a:t>
            </a:r>
            <a:r>
              <a:rPr lang="en-US" b="0" i="0">
                <a:solidFill>
                  <a:srgbClr val="ECECEC"/>
                </a:solidFill>
                <a:effectLst/>
                <a:highlight>
                  <a:srgbClr val="212121"/>
                </a:highlight>
                <a:latin typeface="ui-sans-serif"/>
              </a:rPr>
              <a:t>: Kết quả mong muốn sau khi xử lý đầu vào theo các điều kiện và quy tắc nhất định.</a:t>
            </a:r>
          </a:p>
          <a:p>
            <a:pPr marL="742950" lvl="1" indent="-285750" algn="l">
              <a:buFont typeface="Arial" panose="020B0604020202020204" pitchFamily="34" charset="0"/>
              <a:buChar char="•"/>
            </a:pPr>
            <a:r>
              <a:rPr lang="en-US" b="1" i="0">
                <a:solidFill>
                  <a:srgbClr val="ECECEC"/>
                </a:solidFill>
                <a:effectLst/>
                <a:highlight>
                  <a:srgbClr val="212121"/>
                </a:highlight>
                <a:latin typeface="ui-sans-serif"/>
              </a:rPr>
              <a:t>Các điều kiện và ràng buộc (Conditions and Constraints)</a:t>
            </a:r>
            <a:r>
              <a:rPr lang="en-US" b="0" i="0">
                <a:solidFill>
                  <a:srgbClr val="ECECEC"/>
                </a:solidFill>
                <a:effectLst/>
                <a:highlight>
                  <a:srgbClr val="212121"/>
                </a:highlight>
                <a:latin typeface="ui-sans-serif"/>
              </a:rPr>
              <a:t>: Những giới hạn và quy tắc mà đầu vào và đầu ra phải tuân theo.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effectLst/>
                <a:latin typeface="Times New Roman" panose="02020603050405020304" pitchFamily="18" charset="0"/>
                <a:ea typeface="Calibri" panose="020F0502020204030204" pitchFamily="34" charset="0"/>
              </a:rPr>
              <a:t>Một vấn đề hay bài toán sẽ được người dùng nhập vào theo quy ước (nhập trực tiếp rõ ràng các dữ liệu cho sẵn, nhập nguyên vấn đề dưới dạng là 1 đoạn văn, hình ảnh, âm thanh =&gt; cần các phương pháp xử lý chuyên sâu)</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effectLst/>
                <a:latin typeface="Times New Roman" panose="02020603050405020304" pitchFamily="18" charset="0"/>
                <a:ea typeface="Calibri" panose="020F0502020204030204" pitchFamily="34" charset="0"/>
              </a:rPr>
              <a:t>Sau đó máy tính sẽ nhận và lưu trữ bài toán sử dụng CTDL (có thể CTDL hiểu là cách mà máy tính lưu trữ dữ liệu và có thể thao tác trên dữ liệu đó).</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effectLst/>
                <a:latin typeface="Times New Roman" panose="02020603050405020304" pitchFamily="18" charset="0"/>
                <a:ea typeface="Calibri" panose="020F0502020204030204" pitchFamily="34" charset="0"/>
              </a:rPr>
              <a:t>Sau khi phân tích bài toán, máy tính tiến hành giải bài toán sử dụng các thuật toán =&gt; đơn giản có thể hiểu là là cách bước để giải bài toán.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effectLst/>
                <a:latin typeface="Times New Roman" panose="02020603050405020304" pitchFamily="18" charset="0"/>
                <a:ea typeface="Calibri" panose="020F0502020204030204" pitchFamily="34" charset="0"/>
              </a:rPr>
              <a:t>Dựa trên lời giải được tìm thấy, lời giải của bài toán sẽ được thể hiện dưới hình thức con người sẽ được đưa ra cho người sử dụng.</a:t>
            </a:r>
            <a:endParaRPr lang="en-US" sz="1200" spc="-20">
              <a:effectLst/>
              <a:latin typeface="Times New Roman" panose="02020603050405020304" pitchFamily="18" charset="0"/>
              <a:ea typeface="Proxima Nova"/>
              <a:cs typeface="Proxima Nov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effectLst/>
              <a:latin typeface="Proxima Nova"/>
              <a:ea typeface="Proxima Nova"/>
              <a:cs typeface="Proxima Nov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ym typeface="Wingdings" panose="05000000000000000000" pitchFamily="2" charset="2"/>
              </a:rPr>
              <a:t></a:t>
            </a:r>
            <a:r>
              <a:rPr lang="vi-VN" sz="1200"/>
              <a:t> </a:t>
            </a:r>
            <a:r>
              <a:rPr lang="en-US" sz="1200">
                <a:latin typeface="Arial" panose="020B0604020202020204" pitchFamily="34" charset="0"/>
                <a:cs typeface="Arial" panose="020B0604020202020204" pitchFamily="34" charset="0"/>
              </a:rPr>
              <a:t>Quá trình</a:t>
            </a:r>
            <a:r>
              <a:rPr lang="vi-VN" sz="1200">
                <a:latin typeface="Arial" panose="020B0604020202020204" pitchFamily="34" charset="0"/>
                <a:cs typeface="Arial" panose="020B0604020202020204" pitchFamily="34" charset="0"/>
              </a:rPr>
              <a:t> giải </a:t>
            </a:r>
            <a:r>
              <a:rPr lang="en-US" sz="1200">
                <a:latin typeface="Arial" panose="020B0604020202020204" pitchFamily="34" charset="0"/>
                <a:cs typeface="Arial" panose="020B0604020202020204" pitchFamily="34" charset="0"/>
              </a:rPr>
              <a:t>bài toán</a:t>
            </a:r>
            <a:r>
              <a:rPr lang="vi-VN" sz="1200">
                <a:latin typeface="Arial" panose="020B0604020202020204" pitchFamily="34" charset="0"/>
                <a:cs typeface="Arial" panose="020B0604020202020204" pitchFamily="34" charset="0"/>
              </a:rPr>
              <a:t> </a:t>
            </a:r>
            <a:r>
              <a:rPr lang="en-US" sz="1200">
                <a:latin typeface="Arial" panose="020B0604020202020204" pitchFamily="34" charset="0"/>
                <a:cs typeface="Arial" panose="020B0604020202020204" pitchFamily="34" charset="0"/>
              </a:rPr>
              <a:t>sẽ cho ra lời giải là một danh sách </a:t>
            </a:r>
            <a:r>
              <a:rPr lang="vi-VN" sz="1200">
                <a:latin typeface="Arial" panose="020B0604020202020204" pitchFamily="34" charset="0"/>
                <a:cs typeface="Arial" panose="020B0604020202020204" pitchFamily="34" charset="0"/>
              </a:rPr>
              <a:t>hữu hạn</a:t>
            </a:r>
            <a:r>
              <a:rPr lang="en-US" sz="1200">
                <a:latin typeface="Arial" panose="020B0604020202020204" pitchFamily="34" charset="0"/>
                <a:cs typeface="Arial" panose="020B0604020202020204" pitchFamily="34" charset="0"/>
              </a:rPr>
              <a:t> các bước giải.</a:t>
            </a:r>
            <a:endParaRPr lang="vi-VN" sz="120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effectLst/>
              <a:latin typeface="Proxima Nova"/>
              <a:ea typeface="Proxima Nova"/>
              <a:cs typeface="Proxima Nov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effectLst/>
              <a:latin typeface="Proxima Nova"/>
              <a:ea typeface="Proxima Nova"/>
              <a:cs typeface="Proxima Nova"/>
            </a:endParaRPr>
          </a:p>
          <a:p>
            <a:r>
              <a:rPr lang="en-US" sz="1200" spc="-20">
                <a:effectLst/>
                <a:latin typeface="Times New Roman" panose="02020603050405020304" pitchFamily="18" charset="0"/>
                <a:ea typeface="SimSun" panose="02010600030101010101" pitchFamily="2" charset="-122"/>
              </a:rPr>
              <a:t>“Lời giải” (solution) cho một problem sẽ là một thuật toán (được bàn chi tiết ở phần sau) hay một danh sách các bước cần thực hiện để giải quyết bài toán. Việc thực hiện các bước trong lời giải sẽ đưa ra được “đáp số” </a:t>
            </a:r>
            <a:endParaRPr lang="en-US"/>
          </a:p>
          <a:p>
            <a:pPr marL="171450" indent="-171450">
              <a:buFontTx/>
              <a:buChar char="-"/>
            </a:pPr>
            <a:endParaRPr lang="en-US"/>
          </a:p>
        </p:txBody>
      </p:sp>
      <p:sp>
        <p:nvSpPr>
          <p:cNvPr id="4" name="Slide Number Placeholder 3"/>
          <p:cNvSpPr>
            <a:spLocks noGrp="1"/>
          </p:cNvSpPr>
          <p:nvPr>
            <p:ph type="sldNum" sz="quarter" idx="5"/>
          </p:nvPr>
        </p:nvSpPr>
        <p:spPr/>
        <p:txBody>
          <a:bodyPr/>
          <a:lstStyle/>
          <a:p>
            <a:fld id="{52F83F84-3015-46A3-A8ED-97253F2B54FA}" type="slidenum">
              <a:rPr lang="en-US" smtClean="0"/>
              <a:t>6</a:t>
            </a:fld>
            <a:endParaRPr lang="en-US"/>
          </a:p>
        </p:txBody>
      </p:sp>
    </p:spTree>
    <p:extLst>
      <p:ext uri="{BB962C8B-B14F-4D97-AF65-F5344CB8AC3E}">
        <p14:creationId xmlns:p14="http://schemas.microsoft.com/office/powerpoint/2010/main" val="157470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gn="just">
              <a:lnSpc>
                <a:spcPct val="150000"/>
              </a:lnSpc>
              <a:spcBef>
                <a:spcPts val="0"/>
              </a:spcBef>
              <a:spcAft>
                <a:spcPts val="0"/>
              </a:spcAft>
            </a:pPr>
            <a:r>
              <a:rPr lang="vi-VN" sz="1300" b="1" dirty="0">
                <a:effectLst/>
                <a:latin typeface="Times New Roman" panose="02020603050405020304" pitchFamily="18" charset="0"/>
                <a:ea typeface="Aptos" panose="020B0004020202020204" pitchFamily="34" charset="0"/>
                <a:cs typeface="Times New Roman" panose="02020603050405020304" pitchFamily="18" charset="0"/>
              </a:rPr>
              <a:t>Ưu điểm của phương pháp đánh giá thuật toán thực nghiệm</a:t>
            </a:r>
            <a:endParaRPr lang="en-US" sz="13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vi-VN" sz="1300" b="1" dirty="0">
                <a:effectLst/>
                <a:latin typeface="Times New Roman" panose="02020603050405020304" pitchFamily="18" charset="0"/>
                <a:ea typeface="Aptos" panose="020B0004020202020204" pitchFamily="34" charset="0"/>
                <a:cs typeface="Times New Roman" panose="02020603050405020304" pitchFamily="18" charset="0"/>
              </a:rPr>
              <a:t>Hiện thực và trực quan</a:t>
            </a:r>
            <a:r>
              <a:rPr lang="vi-VN" sz="13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3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just">
              <a:lnSpc>
                <a:spcPct val="150000"/>
              </a:lnSpc>
              <a:spcBef>
                <a:spcPts val="0"/>
              </a:spcBef>
              <a:spcAft>
                <a:spcPts val="0"/>
              </a:spcAft>
              <a:tabLst>
                <a:tab pos="914400" algn="l"/>
              </a:tabLst>
            </a:pPr>
            <a:r>
              <a:rPr lang="vi-VN" sz="1300" b="1" dirty="0">
                <a:effectLst/>
                <a:latin typeface="Times New Roman" panose="02020603050405020304" pitchFamily="18" charset="0"/>
                <a:ea typeface="Aptos" panose="020B0004020202020204" pitchFamily="34" charset="0"/>
                <a:cs typeface="Times New Roman" panose="02020603050405020304" pitchFamily="18" charset="0"/>
              </a:rPr>
              <a:t>Thực tế</a:t>
            </a:r>
            <a:r>
              <a:rPr lang="vi-VN" sz="1300" dirty="0">
                <a:effectLst/>
                <a:latin typeface="Times New Roman" panose="02020603050405020304" pitchFamily="18" charset="0"/>
                <a:ea typeface="Aptos" panose="020B0004020202020204" pitchFamily="34" charset="0"/>
                <a:cs typeface="Times New Roman" panose="02020603050405020304" pitchFamily="18" charset="0"/>
              </a:rPr>
              <a:t>: Cung cấp cái nhìn chính xác về hiệu suất của thuật toán trong các tình huống thực tế.</a:t>
            </a:r>
            <a:endParaRPr lang="en-US" sz="13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just">
              <a:lnSpc>
                <a:spcPct val="150000"/>
              </a:lnSpc>
              <a:spcBef>
                <a:spcPts val="0"/>
              </a:spcBef>
              <a:spcAft>
                <a:spcPts val="0"/>
              </a:spcAft>
              <a:tabLst>
                <a:tab pos="914400" algn="l"/>
              </a:tabLst>
            </a:pPr>
            <a:r>
              <a:rPr lang="vi-VN" sz="1300" b="1" dirty="0">
                <a:effectLst/>
                <a:latin typeface="Times New Roman" panose="02020603050405020304" pitchFamily="18" charset="0"/>
                <a:ea typeface="Aptos" panose="020B0004020202020204" pitchFamily="34" charset="0"/>
                <a:cs typeface="Times New Roman" panose="02020603050405020304" pitchFamily="18" charset="0"/>
              </a:rPr>
              <a:t>Dễ hiểu</a:t>
            </a:r>
            <a:r>
              <a:rPr lang="vi-VN" sz="1300" dirty="0">
                <a:effectLst/>
                <a:latin typeface="Times New Roman" panose="02020603050405020304" pitchFamily="18" charset="0"/>
                <a:ea typeface="Aptos" panose="020B0004020202020204" pitchFamily="34" charset="0"/>
                <a:cs typeface="Times New Roman" panose="02020603050405020304" pitchFamily="18" charset="0"/>
              </a:rPr>
              <a:t>: Kết quả thực nghiệm dễ dàng phân tích và so sánh.</a:t>
            </a:r>
            <a:endParaRPr lang="en-US" sz="13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vi-VN" sz="1300" b="1" dirty="0">
                <a:effectLst/>
                <a:latin typeface="Times New Roman" panose="02020603050405020304" pitchFamily="18" charset="0"/>
                <a:ea typeface="Aptos" panose="020B0004020202020204" pitchFamily="34" charset="0"/>
                <a:cs typeface="Times New Roman" panose="02020603050405020304" pitchFamily="18" charset="0"/>
              </a:rPr>
              <a:t>Không yêu cầu kiến thức toán học cao</a:t>
            </a:r>
            <a:r>
              <a:rPr lang="vi-VN" sz="13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3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just">
              <a:lnSpc>
                <a:spcPct val="150000"/>
              </a:lnSpc>
              <a:spcBef>
                <a:spcPts val="0"/>
              </a:spcBef>
              <a:spcAft>
                <a:spcPts val="0"/>
              </a:spcAft>
              <a:tabLst>
                <a:tab pos="914400" algn="l"/>
              </a:tabLst>
            </a:pPr>
            <a:r>
              <a:rPr lang="vi-VN" sz="1300" b="1" dirty="0">
                <a:effectLst/>
                <a:latin typeface="Times New Roman" panose="02020603050405020304" pitchFamily="18" charset="0"/>
                <a:ea typeface="Aptos" panose="020B0004020202020204" pitchFamily="34" charset="0"/>
                <a:cs typeface="Times New Roman" panose="02020603050405020304" pitchFamily="18" charset="0"/>
              </a:rPr>
              <a:t>Đơn giản</a:t>
            </a:r>
            <a:r>
              <a:rPr lang="vi-VN" sz="1300" dirty="0">
                <a:effectLst/>
                <a:latin typeface="Times New Roman" panose="02020603050405020304" pitchFamily="18" charset="0"/>
                <a:ea typeface="Aptos" panose="020B0004020202020204" pitchFamily="34" charset="0"/>
                <a:cs typeface="Times New Roman" panose="02020603050405020304" pitchFamily="18" charset="0"/>
              </a:rPr>
              <a:t>: Không cần phải hiểu sâu về lý thuyết độ phức tạp để thực hiện đánh giá.</a:t>
            </a:r>
            <a:endParaRPr lang="en-US" sz="13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just">
              <a:lnSpc>
                <a:spcPct val="150000"/>
              </a:lnSpc>
              <a:spcBef>
                <a:spcPts val="0"/>
              </a:spcBef>
              <a:spcAft>
                <a:spcPts val="0"/>
              </a:spcAft>
              <a:tabLst>
                <a:tab pos="914400" algn="l"/>
              </a:tabLst>
            </a:pPr>
            <a:r>
              <a:rPr lang="vi-VN" sz="1300" b="1" dirty="0">
                <a:effectLst/>
                <a:latin typeface="Times New Roman" panose="02020603050405020304" pitchFamily="18" charset="0"/>
                <a:ea typeface="Aptos" panose="020B0004020202020204" pitchFamily="34" charset="0"/>
                <a:cs typeface="Times New Roman" panose="02020603050405020304" pitchFamily="18" charset="0"/>
              </a:rPr>
              <a:t>Tiện lợi</a:t>
            </a:r>
            <a:r>
              <a:rPr lang="vi-VN" sz="1300" dirty="0">
                <a:effectLst/>
                <a:latin typeface="Times New Roman" panose="02020603050405020304" pitchFamily="18" charset="0"/>
                <a:ea typeface="Aptos" panose="020B0004020202020204" pitchFamily="34" charset="0"/>
                <a:cs typeface="Times New Roman" panose="02020603050405020304" pitchFamily="18" charset="0"/>
              </a:rPr>
              <a:t>: Có thể thực hiện với các công cụ lập trình cơ bản và kỹ năng lập trình.</a:t>
            </a:r>
            <a:endParaRPr lang="en-US" sz="13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vi-VN" sz="1300" b="1" dirty="0">
                <a:effectLst/>
                <a:latin typeface="Times New Roman" panose="02020603050405020304" pitchFamily="18" charset="0"/>
                <a:ea typeface="Aptos" panose="020B0004020202020204" pitchFamily="34" charset="0"/>
                <a:cs typeface="Times New Roman" panose="02020603050405020304" pitchFamily="18" charset="0"/>
              </a:rPr>
              <a:t>Khám phá các yếu tố ảnh hưởng</a:t>
            </a:r>
            <a:r>
              <a:rPr lang="vi-VN" sz="13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3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just">
              <a:lnSpc>
                <a:spcPct val="150000"/>
              </a:lnSpc>
              <a:spcBef>
                <a:spcPts val="0"/>
              </a:spcBef>
              <a:spcAft>
                <a:spcPts val="0"/>
              </a:spcAft>
              <a:tabLst>
                <a:tab pos="914400" algn="l"/>
              </a:tabLst>
            </a:pPr>
            <a:r>
              <a:rPr lang="vi-VN" sz="1300" b="1" dirty="0">
                <a:effectLst/>
                <a:latin typeface="Times New Roman" panose="02020603050405020304" pitchFamily="18" charset="0"/>
                <a:ea typeface="Aptos" panose="020B0004020202020204" pitchFamily="34" charset="0"/>
                <a:cs typeface="Times New Roman" panose="02020603050405020304" pitchFamily="18" charset="0"/>
              </a:rPr>
              <a:t>Chi tiết</a:t>
            </a:r>
            <a:r>
              <a:rPr lang="vi-VN" sz="1300" dirty="0">
                <a:effectLst/>
                <a:latin typeface="Times New Roman" panose="02020603050405020304" pitchFamily="18" charset="0"/>
                <a:ea typeface="Aptos" panose="020B0004020202020204" pitchFamily="34" charset="0"/>
                <a:cs typeface="Times New Roman" panose="02020603050405020304" pitchFamily="18" charset="0"/>
              </a:rPr>
              <a:t>: Giúp nhận ra những yếu tố thực tế ảnh hưởng đến hiệu suất, như bộ nhớ đệm, tối ưu hóa của trình biên dịch, và kiến trúc phần cứng.</a:t>
            </a:r>
            <a:endParaRPr lang="en-US" sz="13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just">
              <a:lnSpc>
                <a:spcPct val="150000"/>
              </a:lnSpc>
              <a:spcBef>
                <a:spcPts val="0"/>
              </a:spcBef>
              <a:spcAft>
                <a:spcPts val="0"/>
              </a:spcAft>
              <a:tabLst>
                <a:tab pos="914400" algn="l"/>
              </a:tabLst>
            </a:pPr>
            <a:r>
              <a:rPr lang="vi-VN" sz="1300" b="1" dirty="0">
                <a:effectLst/>
                <a:latin typeface="Times New Roman" panose="02020603050405020304" pitchFamily="18" charset="0"/>
                <a:ea typeface="Aptos" panose="020B0004020202020204" pitchFamily="34" charset="0"/>
                <a:cs typeface="Times New Roman" panose="02020603050405020304" pitchFamily="18" charset="0"/>
              </a:rPr>
              <a:t>Đa dạng</a:t>
            </a:r>
            <a:r>
              <a:rPr lang="vi-VN" sz="1300" dirty="0">
                <a:effectLst/>
                <a:latin typeface="Times New Roman" panose="02020603050405020304" pitchFamily="18" charset="0"/>
                <a:ea typeface="Aptos" panose="020B0004020202020204" pitchFamily="34" charset="0"/>
                <a:cs typeface="Times New Roman" panose="02020603050405020304" pitchFamily="18" charset="0"/>
              </a:rPr>
              <a:t>: Có thể đánh giá hiệu suất trên nhiều loại dữ liệu và điều kiện khác nhau.</a:t>
            </a:r>
            <a:endParaRPr lang="en-US" sz="13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vi-VN" sz="1300" b="1" dirty="0">
                <a:effectLst/>
                <a:latin typeface="Times New Roman" panose="02020603050405020304" pitchFamily="18" charset="0"/>
                <a:ea typeface="Aptos" panose="020B0004020202020204" pitchFamily="34" charset="0"/>
                <a:cs typeface="Times New Roman" panose="02020603050405020304" pitchFamily="18" charset="0"/>
              </a:rPr>
              <a:t>Kiểm tra tính</a:t>
            </a:r>
            <a:r>
              <a:rPr lang="en-US" sz="1300" b="1"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300" b="1" dirty="0" err="1">
                <a:effectLst/>
                <a:latin typeface="Times New Roman" panose="02020603050405020304" pitchFamily="18" charset="0"/>
                <a:ea typeface="Aptos" panose="020B0004020202020204" pitchFamily="34" charset="0"/>
                <a:cs typeface="Times New Roman" panose="02020603050405020304" pitchFamily="18" charset="0"/>
              </a:rPr>
              <a:t>thực</a:t>
            </a:r>
            <a:r>
              <a:rPr lang="en-US" sz="1300" b="1"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300" b="1" dirty="0" err="1">
                <a:effectLst/>
                <a:latin typeface="Times New Roman" panose="02020603050405020304" pitchFamily="18" charset="0"/>
                <a:ea typeface="Aptos" panose="020B0004020202020204" pitchFamily="34" charset="0"/>
                <a:cs typeface="Times New Roman" panose="02020603050405020304" pitchFamily="18" charset="0"/>
              </a:rPr>
              <a:t>thi</a:t>
            </a:r>
            <a:r>
              <a:rPr lang="vi-VN" sz="13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3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just">
              <a:lnSpc>
                <a:spcPct val="150000"/>
              </a:lnSpc>
              <a:spcBef>
                <a:spcPts val="0"/>
              </a:spcBef>
              <a:spcAft>
                <a:spcPts val="0"/>
              </a:spcAft>
              <a:tabLst>
                <a:tab pos="914400" algn="l"/>
              </a:tabLst>
            </a:pPr>
            <a:r>
              <a:rPr lang="vi-VN" sz="1300" b="1" dirty="0">
                <a:effectLst/>
                <a:latin typeface="Times New Roman" panose="02020603050405020304" pitchFamily="18" charset="0"/>
                <a:ea typeface="Aptos" panose="020B0004020202020204" pitchFamily="34" charset="0"/>
                <a:cs typeface="Times New Roman" panose="02020603050405020304" pitchFamily="18" charset="0"/>
              </a:rPr>
              <a:t>Đảm bảo chất lượng</a:t>
            </a:r>
            <a:r>
              <a:rPr lang="vi-VN" sz="1300" dirty="0">
                <a:effectLst/>
                <a:latin typeface="Times New Roman" panose="02020603050405020304" pitchFamily="18" charset="0"/>
                <a:ea typeface="Aptos" panose="020B0004020202020204" pitchFamily="34" charset="0"/>
                <a:cs typeface="Times New Roman" panose="02020603050405020304" pitchFamily="18" charset="0"/>
              </a:rPr>
              <a:t>: Giúp kiểm tra xem thuật toán có hoạt động</a:t>
            </a:r>
            <a:r>
              <a:rPr lang="en-US" sz="1300" dirty="0">
                <a:effectLst/>
                <a:latin typeface="Times New Roman" panose="02020603050405020304" pitchFamily="18" charset="0"/>
                <a:ea typeface="Aptos" panose="020B0004020202020204" pitchFamily="34" charset="0"/>
                <a:cs typeface="Times New Roman" panose="02020603050405020304" pitchFamily="18" charset="0"/>
              </a:rPr>
              <a:t> </a:t>
            </a:r>
            <a:r>
              <a:rPr lang="vi-VN" sz="1300" dirty="0">
                <a:effectLst/>
                <a:latin typeface="Times New Roman" panose="02020603050405020304" pitchFamily="18" charset="0"/>
                <a:ea typeface="Aptos" panose="020B0004020202020204" pitchFamily="34" charset="0"/>
                <a:cs typeface="Times New Roman" panose="02020603050405020304" pitchFamily="18" charset="0"/>
              </a:rPr>
              <a:t>đúng như mong đợi với các trường hợp đầu vào khác nhau.</a:t>
            </a:r>
            <a:endParaRPr lang="en-US" sz="13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457200" algn="just">
              <a:lnSpc>
                <a:spcPct val="150000"/>
              </a:lnSpc>
              <a:spcBef>
                <a:spcPts val="0"/>
              </a:spcBef>
              <a:spcAft>
                <a:spcPts val="0"/>
              </a:spcAft>
            </a:pPr>
            <a:endParaRPr lang="en-US" sz="1300" b="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457200" algn="just">
              <a:lnSpc>
                <a:spcPct val="150000"/>
              </a:lnSpc>
              <a:spcBef>
                <a:spcPts val="0"/>
              </a:spcBef>
              <a:spcAft>
                <a:spcPts val="0"/>
              </a:spcAft>
            </a:pPr>
            <a:r>
              <a:rPr lang="vi-VN" sz="1300" b="1" dirty="0">
                <a:effectLst/>
                <a:latin typeface="Times New Roman" panose="02020603050405020304" pitchFamily="18" charset="0"/>
                <a:ea typeface="Aptos" panose="020B0004020202020204" pitchFamily="34" charset="0"/>
                <a:cs typeface="Times New Roman" panose="02020603050405020304" pitchFamily="18" charset="0"/>
              </a:rPr>
              <a:t>Nhược điểm của phương pháp đánh giá thuật toán thực nghiệm</a:t>
            </a:r>
            <a:endParaRPr lang="en-US" sz="13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just" defTabSz="914400" rtl="0" eaLnBrk="1" fontAlgn="auto" latinLnBrk="0" hangingPunct="1">
              <a:lnSpc>
                <a:spcPct val="150000"/>
              </a:lnSpc>
              <a:spcBef>
                <a:spcPts val="0"/>
              </a:spcBef>
              <a:spcAft>
                <a:spcPts val="0"/>
              </a:spcAft>
              <a:buClrTx/>
              <a:buSzTx/>
              <a:buFontTx/>
              <a:buNone/>
              <a:tabLst>
                <a:tab pos="457200" algn="l"/>
              </a:tabLst>
              <a:defRPr/>
            </a:pPr>
            <a:r>
              <a:rPr lang="vi-VN" sz="2000" b="1" i="0" dirty="0">
                <a:solidFill>
                  <a:srgbClr val="ECECEC"/>
                </a:solidFill>
                <a:effectLst/>
                <a:highlight>
                  <a:srgbClr val="212121"/>
                </a:highlight>
                <a:latin typeface="ui-sans-serif"/>
              </a:rPr>
              <a:t>Phụ thuộc vào dữ liệu:</a:t>
            </a:r>
            <a:r>
              <a:rPr lang="vi-VN" sz="2000" b="0" i="0" dirty="0">
                <a:solidFill>
                  <a:srgbClr val="ECECEC"/>
                </a:solidFill>
                <a:effectLst/>
                <a:highlight>
                  <a:srgbClr val="212121"/>
                </a:highlight>
                <a:latin typeface="ui-sans-serif"/>
              </a:rPr>
              <a:t> Kết quả của việc đánh giá có thể bị ảnh hưởng bởi tính chất của dữ liệu thử nghiệm. Một thuật toán có thể hoạt động tốt trên một tập dữ liệu nhất định nhưng lại thất bại trên các tập dữ liệu khác.</a:t>
            </a:r>
          </a:p>
          <a:p>
            <a:pPr marL="342900" marR="0" lvl="0" indent="-342900" algn="just">
              <a:lnSpc>
                <a:spcPct val="150000"/>
              </a:lnSpc>
              <a:spcBef>
                <a:spcPts val="0"/>
              </a:spcBef>
              <a:spcAft>
                <a:spcPts val="0"/>
              </a:spcAft>
              <a:tabLst>
                <a:tab pos="457200" algn="l"/>
              </a:tabLst>
            </a:pPr>
            <a:r>
              <a:rPr lang="vi-VN" sz="1300" b="1" dirty="0">
                <a:effectLst/>
                <a:latin typeface="Times New Roman" panose="02020603050405020304" pitchFamily="18" charset="0"/>
                <a:ea typeface="Aptos" panose="020B0004020202020204" pitchFamily="34" charset="0"/>
                <a:cs typeface="Times New Roman" panose="02020603050405020304" pitchFamily="18" charset="0"/>
              </a:rPr>
              <a:t>Tốn thời gian và tài nguyên</a:t>
            </a:r>
            <a:r>
              <a:rPr lang="vi-VN" sz="13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3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just">
              <a:lnSpc>
                <a:spcPct val="150000"/>
              </a:lnSpc>
              <a:spcBef>
                <a:spcPts val="0"/>
              </a:spcBef>
              <a:spcAft>
                <a:spcPts val="0"/>
              </a:spcAft>
              <a:tabLst>
                <a:tab pos="914400" algn="l"/>
              </a:tabLst>
            </a:pPr>
            <a:r>
              <a:rPr lang="vi-VN" sz="1300" b="1" dirty="0">
                <a:effectLst/>
                <a:latin typeface="Times New Roman" panose="02020603050405020304" pitchFamily="18" charset="0"/>
                <a:ea typeface="Aptos" panose="020B0004020202020204" pitchFamily="34" charset="0"/>
                <a:cs typeface="Times New Roman" panose="02020603050405020304" pitchFamily="18" charset="0"/>
              </a:rPr>
              <a:t>Chạy thử nghiệm</a:t>
            </a:r>
            <a:r>
              <a:rPr lang="vi-VN" sz="1300" dirty="0">
                <a:effectLst/>
                <a:latin typeface="Times New Roman" panose="02020603050405020304" pitchFamily="18" charset="0"/>
                <a:ea typeface="Aptos" panose="020B0004020202020204" pitchFamily="34" charset="0"/>
                <a:cs typeface="Times New Roman" panose="02020603050405020304" pitchFamily="18" charset="0"/>
              </a:rPr>
              <a:t>: Đòi hỏi nhiều thời gian và tài nguyên để chạy thử nghiệm trên các tập dữ liệu lớn hoặc phức tạp.</a:t>
            </a:r>
            <a:endParaRPr lang="en-US" sz="13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just">
              <a:lnSpc>
                <a:spcPct val="150000"/>
              </a:lnSpc>
              <a:spcBef>
                <a:spcPts val="0"/>
              </a:spcBef>
              <a:spcAft>
                <a:spcPts val="0"/>
              </a:spcAft>
              <a:tabLst>
                <a:tab pos="914400" algn="l"/>
              </a:tabLst>
            </a:pPr>
            <a:r>
              <a:rPr lang="vi-VN" sz="1300" b="1" dirty="0">
                <a:effectLst/>
                <a:latin typeface="Times New Roman" panose="02020603050405020304" pitchFamily="18" charset="0"/>
                <a:ea typeface="Aptos" panose="020B0004020202020204" pitchFamily="34" charset="0"/>
                <a:cs typeface="Times New Roman" panose="02020603050405020304" pitchFamily="18" charset="0"/>
              </a:rPr>
              <a:t>Phần cứng</a:t>
            </a:r>
            <a:r>
              <a:rPr lang="vi-VN" sz="1300" dirty="0">
                <a:effectLst/>
                <a:latin typeface="Times New Roman" panose="02020603050405020304" pitchFamily="18" charset="0"/>
                <a:ea typeface="Aptos" panose="020B0004020202020204" pitchFamily="34" charset="0"/>
                <a:cs typeface="Times New Roman" panose="02020603050405020304" pitchFamily="18" charset="0"/>
              </a:rPr>
              <a:t>: Yêu cầu phần cứng mạnh mẽ để xử lý các tập dữ liệu lớn.</a:t>
            </a:r>
            <a:endParaRPr lang="en-US" sz="13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vi-VN" sz="1300" b="1" dirty="0">
                <a:effectLst/>
                <a:latin typeface="Times New Roman" panose="02020603050405020304" pitchFamily="18" charset="0"/>
                <a:ea typeface="Aptos" panose="020B0004020202020204" pitchFamily="34" charset="0"/>
                <a:cs typeface="Times New Roman" panose="02020603050405020304" pitchFamily="18" charset="0"/>
              </a:rPr>
              <a:t>Phụ thuộc vào điều kiện cụ thể</a:t>
            </a:r>
            <a:r>
              <a:rPr lang="vi-VN" sz="13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3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just">
              <a:lnSpc>
                <a:spcPct val="150000"/>
              </a:lnSpc>
              <a:spcBef>
                <a:spcPts val="0"/>
              </a:spcBef>
              <a:spcAft>
                <a:spcPts val="0"/>
              </a:spcAft>
              <a:tabLst>
                <a:tab pos="914400" algn="l"/>
              </a:tabLst>
            </a:pPr>
            <a:r>
              <a:rPr lang="vi-VN" sz="1300" b="1" dirty="0">
                <a:effectLst/>
                <a:latin typeface="Times New Roman" panose="02020603050405020304" pitchFamily="18" charset="0"/>
                <a:ea typeface="Aptos" panose="020B0004020202020204" pitchFamily="34" charset="0"/>
                <a:cs typeface="Times New Roman" panose="02020603050405020304" pitchFamily="18" charset="0"/>
              </a:rPr>
              <a:t>Không tổng quát</a:t>
            </a:r>
            <a:r>
              <a:rPr lang="vi-VN" sz="1300" dirty="0">
                <a:effectLst/>
                <a:latin typeface="Times New Roman" panose="02020603050405020304" pitchFamily="18" charset="0"/>
                <a:ea typeface="Aptos" panose="020B0004020202020204" pitchFamily="34" charset="0"/>
                <a:cs typeface="Times New Roman" panose="02020603050405020304" pitchFamily="18" charset="0"/>
              </a:rPr>
              <a:t>: Kết quả có thể không phản ánh chính xác hiệu suất trong mọi tình huống hoặc trên các hệ thống khác nhau.</a:t>
            </a:r>
            <a:endParaRPr lang="en-US" sz="13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just">
              <a:lnSpc>
                <a:spcPct val="150000"/>
              </a:lnSpc>
              <a:spcBef>
                <a:spcPts val="0"/>
              </a:spcBef>
              <a:spcAft>
                <a:spcPts val="0"/>
              </a:spcAft>
              <a:tabLst>
                <a:tab pos="914400" algn="l"/>
              </a:tabLst>
            </a:pPr>
            <a:r>
              <a:rPr lang="vi-VN" sz="1300" b="1" dirty="0">
                <a:effectLst/>
                <a:latin typeface="Times New Roman" panose="02020603050405020304" pitchFamily="18" charset="0"/>
                <a:ea typeface="Aptos" panose="020B0004020202020204" pitchFamily="34" charset="0"/>
                <a:cs typeface="Times New Roman" panose="02020603050405020304" pitchFamily="18" charset="0"/>
              </a:rPr>
              <a:t>Biến động</a:t>
            </a:r>
            <a:r>
              <a:rPr lang="vi-VN" sz="1300" dirty="0">
                <a:effectLst/>
                <a:latin typeface="Times New Roman" panose="02020603050405020304" pitchFamily="18" charset="0"/>
                <a:ea typeface="Aptos" panose="020B0004020202020204" pitchFamily="34" charset="0"/>
                <a:cs typeface="Times New Roman" panose="02020603050405020304" pitchFamily="18" charset="0"/>
              </a:rPr>
              <a:t>: Hiệu suất có thể bị ảnh hưởng bởi các yếu tố ngoài tầm kiểm soát như tải hệ thống, các tiến trình khác đang chạy.</a:t>
            </a:r>
            <a:endParaRPr lang="en-US" sz="1300" dirty="0">
              <a:effectLst/>
              <a:latin typeface="Times New Roman" panose="02020603050405020304" pitchFamily="18" charset="0"/>
              <a:ea typeface="Aptos" panose="020B0004020202020204" pitchFamily="34" charset="0"/>
              <a:cs typeface="Times New Roman" panose="02020603050405020304" pitchFamily="18" charset="0"/>
            </a:endParaRPr>
          </a:p>
          <a:p>
            <a:pPr lvl="0">
              <a:lnSpc>
                <a:spcPct val="100000"/>
              </a:lnSpc>
            </a:pPr>
            <a:r>
              <a:rPr lang="en-US" sz="2800" b="1" dirty="0" err="1"/>
              <a:t>Không</a:t>
            </a:r>
            <a:r>
              <a:rPr lang="en-US" sz="2800" b="1" dirty="0"/>
              <a:t> </a:t>
            </a:r>
            <a:r>
              <a:rPr lang="en-US" sz="2800" b="1" dirty="0" err="1"/>
              <a:t>cung</a:t>
            </a:r>
            <a:r>
              <a:rPr lang="en-US" sz="2800" b="1" dirty="0"/>
              <a:t> </a:t>
            </a:r>
            <a:r>
              <a:rPr lang="en-US" sz="2800" b="1" dirty="0" err="1"/>
              <a:t>cấp</a:t>
            </a:r>
            <a:r>
              <a:rPr lang="en-US" sz="2800" b="1" dirty="0"/>
              <a:t> </a:t>
            </a:r>
            <a:r>
              <a:rPr lang="en-US" sz="2800" b="1" dirty="0" err="1"/>
              <a:t>cái</a:t>
            </a:r>
            <a:r>
              <a:rPr lang="en-US" sz="2800" b="1" dirty="0"/>
              <a:t> </a:t>
            </a:r>
            <a:r>
              <a:rPr lang="en-US" sz="2800" b="1" dirty="0" err="1"/>
              <a:t>nhìn</a:t>
            </a:r>
            <a:r>
              <a:rPr lang="en-US" sz="2800" b="1" dirty="0"/>
              <a:t> </a:t>
            </a:r>
            <a:r>
              <a:rPr lang="en-US" sz="2800" b="1" dirty="0" err="1"/>
              <a:t>tổng</a:t>
            </a:r>
            <a:r>
              <a:rPr lang="en-US" sz="2800" b="1" dirty="0"/>
              <a:t> </a:t>
            </a:r>
            <a:r>
              <a:rPr lang="en-US" sz="2800" b="1" dirty="0" err="1"/>
              <a:t>quát</a:t>
            </a:r>
            <a:r>
              <a:rPr lang="en-US" sz="2800" b="1" dirty="0"/>
              <a:t> </a:t>
            </a:r>
            <a:r>
              <a:rPr lang="en-US" sz="2800" b="1" dirty="0" err="1"/>
              <a:t>về</a:t>
            </a:r>
            <a:r>
              <a:rPr lang="en-US" sz="2800" b="1" dirty="0"/>
              <a:t> </a:t>
            </a:r>
            <a:r>
              <a:rPr lang="en-US" sz="2800" b="1" dirty="0" err="1"/>
              <a:t>độ</a:t>
            </a:r>
            <a:r>
              <a:rPr lang="en-US" sz="2800" b="1" dirty="0"/>
              <a:t> </a:t>
            </a:r>
            <a:r>
              <a:rPr lang="en-US" sz="2800" b="1" dirty="0" err="1"/>
              <a:t>phức</a:t>
            </a:r>
            <a:r>
              <a:rPr lang="en-US" sz="2800" b="1" dirty="0"/>
              <a:t> </a:t>
            </a:r>
            <a:r>
              <a:rPr lang="en-US" sz="2800" b="1" dirty="0" err="1"/>
              <a:t>tạp</a:t>
            </a:r>
            <a:r>
              <a:rPr lang="en-US" sz="2800" b="1" dirty="0"/>
              <a:t> </a:t>
            </a:r>
            <a:r>
              <a:rPr lang="en-US" sz="2800" b="1" dirty="0" err="1"/>
              <a:t>lý</a:t>
            </a:r>
            <a:r>
              <a:rPr lang="en-US" sz="2800" b="1" dirty="0"/>
              <a:t> </a:t>
            </a:r>
            <a:r>
              <a:rPr lang="en-US" sz="2800" b="1" dirty="0" err="1"/>
              <a:t>thuyết</a:t>
            </a:r>
            <a:r>
              <a:rPr lang="en-US" sz="2800" b="1" dirty="0"/>
              <a:t> </a:t>
            </a:r>
            <a:r>
              <a:rPr lang="en-US" sz="2800" b="1" dirty="0" err="1"/>
              <a:t>của</a:t>
            </a:r>
            <a:r>
              <a:rPr lang="en-US" sz="2800" b="1" dirty="0"/>
              <a:t> </a:t>
            </a:r>
            <a:r>
              <a:rPr lang="en-US" sz="2800" b="1" dirty="0" err="1"/>
              <a:t>thuật</a:t>
            </a:r>
            <a:r>
              <a:rPr lang="en-US" sz="2800" b="1" dirty="0"/>
              <a:t> </a:t>
            </a:r>
            <a:r>
              <a:rPr lang="en-US" sz="2800" b="1" dirty="0" err="1"/>
              <a:t>toán</a:t>
            </a:r>
            <a:endParaRPr lang="en-US" sz="2800" b="1" dirty="0"/>
          </a:p>
          <a:p>
            <a:pPr marL="742950" marR="0" lvl="1" indent="-285750" algn="just">
              <a:lnSpc>
                <a:spcPct val="150000"/>
              </a:lnSpc>
              <a:spcBef>
                <a:spcPts val="0"/>
              </a:spcBef>
              <a:spcAft>
                <a:spcPts val="0"/>
              </a:spcAft>
              <a:tabLst>
                <a:tab pos="914400" algn="l"/>
              </a:tabLst>
            </a:pPr>
            <a:r>
              <a:rPr lang="en-US" sz="1300" dirty="0" err="1">
                <a:effectLst/>
                <a:latin typeface="Times New Roman" panose="02020603050405020304" pitchFamily="18" charset="0"/>
                <a:ea typeface="Aptos" panose="020B0004020202020204" pitchFamily="34" charset="0"/>
                <a:cs typeface="Times New Roman" panose="02020603050405020304" pitchFamily="18" charset="0"/>
              </a:rPr>
              <a:t>Cũng</a:t>
            </a:r>
            <a:r>
              <a:rPr lang="en-US" sz="13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300" dirty="0" err="1">
                <a:effectLst/>
                <a:latin typeface="Times New Roman" panose="02020603050405020304" pitchFamily="18" charset="0"/>
                <a:ea typeface="Aptos" panose="020B0004020202020204" pitchFamily="34" charset="0"/>
                <a:cs typeface="Times New Roman" panose="02020603050405020304" pitchFamily="18" charset="0"/>
              </a:rPr>
              <a:t>như</a:t>
            </a:r>
            <a:r>
              <a:rPr lang="en-US" sz="1300" dirty="0">
                <a:effectLst/>
                <a:latin typeface="Times New Roman" panose="02020603050405020304" pitchFamily="18" charset="0"/>
                <a:ea typeface="Aptos" panose="020B0004020202020204" pitchFamily="34" charset="0"/>
                <a:cs typeface="Times New Roman" panose="02020603050405020304" pitchFamily="18" charset="0"/>
              </a:rPr>
              <a:t> </a:t>
            </a:r>
            <a:r>
              <a:rPr lang="vi-VN" sz="1300" dirty="0">
                <a:effectLst/>
                <a:latin typeface="Times New Roman" panose="02020603050405020304" pitchFamily="18" charset="0"/>
                <a:ea typeface="Aptos" panose="020B0004020202020204" pitchFamily="34" charset="0"/>
                <a:cs typeface="Times New Roman" panose="02020603050405020304" pitchFamily="18" charset="0"/>
              </a:rPr>
              <a:t>Khó dự đoán hiệu suất của thuật toán với các kích thước đầu vào chưa thử nghiệm.</a:t>
            </a:r>
            <a:endParaRPr lang="en-US" sz="13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vi-VN" sz="1300" b="1" dirty="0">
                <a:effectLst/>
                <a:latin typeface="Times New Roman" panose="02020603050405020304" pitchFamily="18" charset="0"/>
                <a:ea typeface="Aptos" panose="020B0004020202020204" pitchFamily="34" charset="0"/>
                <a:cs typeface="Times New Roman" panose="02020603050405020304" pitchFamily="18" charset="0"/>
              </a:rPr>
              <a:t>Sai số ngẫu nhiên</a:t>
            </a:r>
            <a:r>
              <a:rPr lang="vi-VN" sz="13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3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just">
              <a:lnSpc>
                <a:spcPct val="150000"/>
              </a:lnSpc>
              <a:spcBef>
                <a:spcPts val="0"/>
              </a:spcBef>
              <a:spcAft>
                <a:spcPts val="0"/>
              </a:spcAft>
              <a:tabLst>
                <a:tab pos="914400" algn="l"/>
              </a:tabLst>
            </a:pPr>
            <a:r>
              <a:rPr lang="vi-VN" sz="1300" b="1" dirty="0">
                <a:effectLst/>
                <a:latin typeface="Times New Roman" panose="02020603050405020304" pitchFamily="18" charset="0"/>
                <a:ea typeface="Aptos" panose="020B0004020202020204" pitchFamily="34" charset="0"/>
                <a:cs typeface="Times New Roman" panose="02020603050405020304" pitchFamily="18" charset="0"/>
              </a:rPr>
              <a:t>Độ chính xác</a:t>
            </a:r>
            <a:r>
              <a:rPr lang="vi-VN" sz="1300" dirty="0">
                <a:effectLst/>
                <a:latin typeface="Times New Roman" panose="02020603050405020304" pitchFamily="18" charset="0"/>
                <a:ea typeface="Aptos" panose="020B0004020202020204" pitchFamily="34" charset="0"/>
                <a:cs typeface="Times New Roman" panose="02020603050405020304" pitchFamily="18" charset="0"/>
              </a:rPr>
              <a:t>: Có thể bị ảnh hưởng bởi các yếu tố ngẫu nhiên, đòi hỏi nhiều lần chạy để đạt kết quả chính xác.</a:t>
            </a:r>
            <a:endParaRPr lang="en-US" sz="13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just">
              <a:lnSpc>
                <a:spcPct val="150000"/>
              </a:lnSpc>
              <a:spcBef>
                <a:spcPts val="0"/>
              </a:spcBef>
              <a:spcAft>
                <a:spcPts val="0"/>
              </a:spcAft>
              <a:tabLst>
                <a:tab pos="914400" algn="l"/>
              </a:tabLst>
            </a:pPr>
            <a:r>
              <a:rPr lang="vi-VN" sz="1300" b="1" dirty="0">
                <a:effectLst/>
                <a:latin typeface="Times New Roman" panose="02020603050405020304" pitchFamily="18" charset="0"/>
                <a:ea typeface="Aptos" panose="020B0004020202020204" pitchFamily="34" charset="0"/>
                <a:cs typeface="Times New Roman" panose="02020603050405020304" pitchFamily="18" charset="0"/>
              </a:rPr>
              <a:t>Phân tích phức tạp</a:t>
            </a:r>
            <a:r>
              <a:rPr lang="vi-VN" sz="1300" dirty="0">
                <a:effectLst/>
                <a:latin typeface="Times New Roman" panose="02020603050405020304" pitchFamily="18" charset="0"/>
                <a:ea typeface="Aptos" panose="020B0004020202020204" pitchFamily="34" charset="0"/>
                <a:cs typeface="Times New Roman" panose="02020603050405020304" pitchFamily="18" charset="0"/>
              </a:rPr>
              <a:t>: Đôi khi khó phân tích và rút ra kết luận chính xác từ dữ liệu thực nghiệm.</a:t>
            </a:r>
            <a:endParaRPr lang="en-US" sz="13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lgn="just">
              <a:lnSpc>
                <a:spcPct val="150000"/>
              </a:lnSpc>
              <a:spcBef>
                <a:spcPts val="0"/>
              </a:spcBef>
              <a:spcAft>
                <a:spcPts val="0"/>
              </a:spcAft>
              <a:tabLst>
                <a:tab pos="914400" algn="l"/>
              </a:tabLst>
            </a:pPr>
            <a:endParaRPr lang="en-US" sz="13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457200" algn="just">
              <a:lnSpc>
                <a:spcPct val="150000"/>
              </a:lnSpc>
              <a:spcBef>
                <a:spcPts val="0"/>
              </a:spcBef>
              <a:spcAft>
                <a:spcPts val="0"/>
              </a:spcAft>
            </a:pPr>
            <a:r>
              <a:rPr lang="vi-VN" sz="1300" b="1" dirty="0">
                <a:effectLst/>
                <a:latin typeface="Times New Roman" panose="02020603050405020304" pitchFamily="18" charset="0"/>
                <a:ea typeface="Aptos" panose="020B0004020202020204" pitchFamily="34" charset="0"/>
                <a:cs typeface="Times New Roman" panose="02020603050405020304" pitchFamily="18" charset="0"/>
              </a:rPr>
              <a:t>Kết luận</a:t>
            </a:r>
            <a:endParaRPr lang="en-US" sz="13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457200" algn="just">
              <a:lnSpc>
                <a:spcPct val="150000"/>
              </a:lnSpc>
              <a:spcBef>
                <a:spcPts val="0"/>
              </a:spcBef>
              <a:spcAft>
                <a:spcPts val="0"/>
              </a:spcAft>
            </a:pPr>
            <a:r>
              <a:rPr lang="vi-VN" sz="1300" dirty="0">
                <a:effectLst/>
                <a:latin typeface="Times New Roman" panose="02020603050405020304" pitchFamily="18" charset="0"/>
                <a:ea typeface="Aptos" panose="020B0004020202020204" pitchFamily="34" charset="0"/>
                <a:cs typeface="Times New Roman" panose="02020603050405020304" pitchFamily="18" charset="0"/>
              </a:rPr>
              <a:t>Phương pháp đánh giá thuật toán thực nghiệm là một công cụ hữu ích để hiểu hiệu suất thực tế của thuật toán, nhưng cần kết hợp với phân tích lý thuyết để có cái nhìn toàn diện và chính xác hơn về độ phức tạp của thuật toán.</a:t>
            </a:r>
            <a:endParaRPr lang="en-US" sz="13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457200" algn="just">
              <a:lnSpc>
                <a:spcPct val="150000"/>
              </a:lnSpc>
              <a:spcBef>
                <a:spcPts val="0"/>
              </a:spcBef>
              <a:spcAft>
                <a:spcPts val="0"/>
              </a:spcAft>
            </a:pPr>
            <a:r>
              <a:rPr lang="de-DE" sz="13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3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2F83F84-3015-46A3-A8ED-97253F2B54FA}" type="slidenum">
              <a:rPr lang="en-US" smtClean="0"/>
              <a:t>55</a:t>
            </a:fld>
            <a:endParaRPr lang="en-US"/>
          </a:p>
        </p:txBody>
      </p:sp>
    </p:spTree>
    <p:extLst>
      <p:ext uri="{BB962C8B-B14F-4D97-AF65-F5344CB8AC3E}">
        <p14:creationId xmlns:p14="http://schemas.microsoft.com/office/powerpoint/2010/main" val="4161204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2F83F84-3015-46A3-A8ED-97253F2B54FA}" type="slidenum">
              <a:rPr lang="en-US" smtClean="0"/>
              <a:t>56</a:t>
            </a:fld>
            <a:endParaRPr lang="en-US"/>
          </a:p>
        </p:txBody>
      </p:sp>
    </p:spTree>
    <p:extLst>
      <p:ext uri="{BB962C8B-B14F-4D97-AF65-F5344CB8AC3E}">
        <p14:creationId xmlns:p14="http://schemas.microsoft.com/office/powerpoint/2010/main" val="21143808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ECECEC"/>
                </a:solidFill>
                <a:effectLst/>
                <a:highlight>
                  <a:srgbClr val="212121"/>
                </a:highlight>
                <a:latin typeface="ui-sans-serif"/>
              </a:rPr>
              <a:t>Khi phân tích độ phức tạp của một thuật toán, ta thường xem xét ba trường hợp chính:</a:t>
            </a:r>
          </a:p>
          <a:p>
            <a:pPr algn="l">
              <a:buFont typeface="+mj-lt"/>
              <a:buAutoNum type="arabicPeriod"/>
            </a:pPr>
            <a:r>
              <a:rPr lang="vi-VN" b="1" i="0">
                <a:solidFill>
                  <a:srgbClr val="ECECEC"/>
                </a:solidFill>
                <a:effectLst/>
                <a:highlight>
                  <a:srgbClr val="212121"/>
                </a:highlight>
                <a:latin typeface="ui-sans-serif"/>
              </a:rPr>
              <a:t>Trường hợp tốt nhất (Best Case)</a:t>
            </a:r>
            <a:r>
              <a:rPr lang="vi-VN" b="0" i="0">
                <a:solidFill>
                  <a:srgbClr val="ECECEC"/>
                </a:solidFill>
                <a:effectLst/>
                <a:highlight>
                  <a:srgbClr val="212121"/>
                </a:highlight>
                <a:latin typeface="ui-sans-serif"/>
              </a:rPr>
              <a:t>:</a:t>
            </a:r>
          </a:p>
          <a:p>
            <a:pPr marL="742950" lvl="1" indent="-285750" algn="l">
              <a:buFont typeface="+mj-lt"/>
              <a:buAutoNum type="arabicPeriod"/>
            </a:pPr>
            <a:r>
              <a:rPr lang="vi-VN" b="0" i="0">
                <a:solidFill>
                  <a:srgbClr val="ECECEC"/>
                </a:solidFill>
                <a:effectLst/>
                <a:highlight>
                  <a:srgbClr val="212121"/>
                </a:highlight>
                <a:latin typeface="ui-sans-serif"/>
              </a:rPr>
              <a:t>Độ phức tạp trong tình huống thuận lợi nhất, khi đầu vào khiến thuật toán chạy nhanh nhất.</a:t>
            </a:r>
          </a:p>
          <a:p>
            <a:pPr marL="742950" lvl="1" indent="-285750" algn="l">
              <a:buFont typeface="+mj-lt"/>
              <a:buAutoNum type="arabicPeriod"/>
            </a:pPr>
            <a:r>
              <a:rPr lang="vi-VN" b="0" i="0">
                <a:solidFill>
                  <a:srgbClr val="ECECEC"/>
                </a:solidFill>
                <a:effectLst/>
                <a:highlight>
                  <a:srgbClr val="212121"/>
                </a:highlight>
                <a:latin typeface="ui-sans-serif"/>
              </a:rPr>
              <a:t>Ví dụ: Với thuật toán tìm kiếm tuyến tính (Linear Search), trường hợp tốt nhất là phần tử cần tìm nằm ngay ở đầu danh sách, với độ phức tạp là O(1).</a:t>
            </a:r>
          </a:p>
          <a:p>
            <a:pPr algn="l">
              <a:buFont typeface="+mj-lt"/>
              <a:buAutoNum type="arabicPeriod"/>
            </a:pPr>
            <a:r>
              <a:rPr lang="vi-VN" b="1" i="0">
                <a:solidFill>
                  <a:srgbClr val="ECECEC"/>
                </a:solidFill>
                <a:effectLst/>
                <a:highlight>
                  <a:srgbClr val="212121"/>
                </a:highlight>
                <a:latin typeface="ui-sans-serif"/>
              </a:rPr>
              <a:t>Trường hợp trung bình (Average Case)</a:t>
            </a:r>
            <a:r>
              <a:rPr lang="vi-VN" b="0" i="0">
                <a:solidFill>
                  <a:srgbClr val="ECECEC"/>
                </a:solidFill>
                <a:effectLst/>
                <a:highlight>
                  <a:srgbClr val="212121"/>
                </a:highlight>
                <a:latin typeface="ui-sans-serif"/>
              </a:rPr>
              <a:t>:</a:t>
            </a:r>
          </a:p>
          <a:p>
            <a:pPr marL="742950" lvl="1" indent="-285750" algn="l">
              <a:buFont typeface="+mj-lt"/>
              <a:buAutoNum type="arabicPeriod"/>
            </a:pPr>
            <a:r>
              <a:rPr lang="vi-VN" b="0" i="0">
                <a:solidFill>
                  <a:srgbClr val="ECECEC"/>
                </a:solidFill>
                <a:effectLst/>
                <a:highlight>
                  <a:srgbClr val="212121"/>
                </a:highlight>
                <a:latin typeface="ui-sans-serif"/>
              </a:rPr>
              <a:t>Độ phức tạp trung bình sau khi xét tất cả các trường hợp đầu vào có thể xảy ra.</a:t>
            </a:r>
          </a:p>
          <a:p>
            <a:pPr marL="742950" lvl="1" indent="-285750" algn="l">
              <a:buFont typeface="+mj-lt"/>
              <a:buAutoNum type="arabicPeriod"/>
            </a:pPr>
            <a:r>
              <a:rPr lang="vi-VN" b="0" i="0">
                <a:solidFill>
                  <a:srgbClr val="ECECEC"/>
                </a:solidFill>
                <a:effectLst/>
                <a:highlight>
                  <a:srgbClr val="212121"/>
                </a:highlight>
                <a:latin typeface="ui-sans-serif"/>
              </a:rPr>
              <a:t>Ví dụ: Đối với thuật toán tìm kiếm tuyến tính, trường hợp trung bình là phần tử cần tìm nằm ở giữa danh sách, với độ phức tạp là O(n/2). Tuy nhiên, khi bỏ qua hệ số không đổi, độ phức tạp trung bình vẫn là O(n).</a:t>
            </a:r>
          </a:p>
          <a:p>
            <a:pPr algn="l">
              <a:buFont typeface="+mj-lt"/>
              <a:buAutoNum type="arabicPeriod"/>
            </a:pPr>
            <a:r>
              <a:rPr lang="vi-VN" b="1" i="0">
                <a:solidFill>
                  <a:srgbClr val="ECECEC"/>
                </a:solidFill>
                <a:effectLst/>
                <a:highlight>
                  <a:srgbClr val="212121"/>
                </a:highlight>
                <a:latin typeface="ui-sans-serif"/>
              </a:rPr>
              <a:t>Trường hợp xấu nhất (Worst Case)</a:t>
            </a:r>
            <a:r>
              <a:rPr lang="vi-VN" b="0" i="0">
                <a:solidFill>
                  <a:srgbClr val="ECECEC"/>
                </a:solidFill>
                <a:effectLst/>
                <a:highlight>
                  <a:srgbClr val="212121"/>
                </a:highlight>
                <a:latin typeface="ui-sans-serif"/>
              </a:rPr>
              <a:t>:</a:t>
            </a:r>
          </a:p>
          <a:p>
            <a:pPr marL="742950" lvl="1" indent="-285750" algn="l">
              <a:buFont typeface="+mj-lt"/>
              <a:buAutoNum type="arabicPeriod"/>
            </a:pPr>
            <a:r>
              <a:rPr lang="vi-VN" b="0" i="0">
                <a:solidFill>
                  <a:srgbClr val="ECECEC"/>
                </a:solidFill>
                <a:effectLst/>
                <a:highlight>
                  <a:srgbClr val="212121"/>
                </a:highlight>
                <a:latin typeface="ui-sans-serif"/>
              </a:rPr>
              <a:t>Độ phức tạp trong tình huống bất lợi nhất, khi đầu vào khiến thuật toán chạy chậm nhất.</a:t>
            </a:r>
          </a:p>
          <a:p>
            <a:pPr marL="742950" lvl="1" indent="-285750" algn="l">
              <a:buFont typeface="+mj-lt"/>
              <a:buAutoNum type="arabicPeriod"/>
            </a:pPr>
            <a:r>
              <a:rPr lang="vi-VN" b="0" i="0">
                <a:solidFill>
                  <a:srgbClr val="ECECEC"/>
                </a:solidFill>
                <a:effectLst/>
                <a:highlight>
                  <a:srgbClr val="212121"/>
                </a:highlight>
                <a:latin typeface="ui-sans-serif"/>
              </a:rPr>
              <a:t>Ví dụ: Với thuật toán tìm kiếm tuyến tính, trường hợp xấu nhất là phần tử cần tìm nằm ở cuối danh sách hoặc không tồn tại trong danh sách, với độ phức tạp là O(n).</a:t>
            </a:r>
          </a:p>
          <a:p>
            <a:pPr algn="l"/>
            <a:r>
              <a:rPr lang="vi-VN" b="1" i="0">
                <a:solidFill>
                  <a:srgbClr val="ECECEC"/>
                </a:solidFill>
                <a:effectLst/>
                <a:highlight>
                  <a:srgbClr val="212121"/>
                </a:highlight>
                <a:latin typeface="ui-sans-serif"/>
              </a:rPr>
              <a:t>Ví dụ cụ thể:</a:t>
            </a:r>
          </a:p>
          <a:p>
            <a:pPr algn="l">
              <a:buFont typeface="Arial" panose="020B0604020202020204" pitchFamily="34" charset="0"/>
              <a:buChar char="•"/>
            </a:pPr>
            <a:r>
              <a:rPr lang="vi-VN" b="1" i="0">
                <a:solidFill>
                  <a:srgbClr val="ECECEC"/>
                </a:solidFill>
                <a:effectLst/>
                <a:highlight>
                  <a:srgbClr val="212121"/>
                </a:highlight>
                <a:latin typeface="ui-sans-serif"/>
              </a:rPr>
              <a:t>Thuật toán tìm kiếm nhị phân (Binary Search)</a:t>
            </a:r>
            <a:r>
              <a:rPr lang="vi-VN" b="0" i="0">
                <a:solidFill>
                  <a:srgbClr val="ECECEC"/>
                </a:solidFill>
                <a:effectLst/>
                <a:highlight>
                  <a:srgbClr val="212121"/>
                </a:highlight>
                <a:latin typeface="ui-sans-serif"/>
              </a:rPr>
              <a:t>:</a:t>
            </a:r>
          </a:p>
          <a:p>
            <a:pPr marL="742950" lvl="1" indent="-285750" algn="l">
              <a:buFont typeface="Arial" panose="020B0604020202020204" pitchFamily="34" charset="0"/>
              <a:buChar char="•"/>
            </a:pPr>
            <a:r>
              <a:rPr lang="vi-VN" b="0" i="0">
                <a:solidFill>
                  <a:srgbClr val="ECECEC"/>
                </a:solidFill>
                <a:effectLst/>
                <a:highlight>
                  <a:srgbClr val="212121"/>
                </a:highlight>
                <a:latin typeface="ui-sans-serif"/>
              </a:rPr>
              <a:t>Trường hợp tốt nhất: O(1) (phần tử cần tìm nằm ở giữa ngay từ đầu).</a:t>
            </a:r>
          </a:p>
          <a:p>
            <a:pPr marL="742950" lvl="1" indent="-285750" algn="l">
              <a:buFont typeface="Arial" panose="020B0604020202020204" pitchFamily="34" charset="0"/>
              <a:buChar char="•"/>
            </a:pPr>
            <a:r>
              <a:rPr lang="vi-VN" b="0" i="0">
                <a:solidFill>
                  <a:srgbClr val="ECECEC"/>
                </a:solidFill>
                <a:effectLst/>
                <a:highlight>
                  <a:srgbClr val="212121"/>
                </a:highlight>
                <a:latin typeface="ui-sans-serif"/>
              </a:rPr>
              <a:t>Trường hợp trung bình: O(log n) (tìm kiếm phần tử qua nhiều lần chia đôi).</a:t>
            </a:r>
          </a:p>
          <a:p>
            <a:pPr marL="742950" lvl="1" indent="-285750" algn="l">
              <a:buFont typeface="Arial" panose="020B0604020202020204" pitchFamily="34" charset="0"/>
              <a:buChar char="•"/>
            </a:pPr>
            <a:r>
              <a:rPr lang="vi-VN" b="0" i="0">
                <a:solidFill>
                  <a:srgbClr val="ECECEC"/>
                </a:solidFill>
                <a:effectLst/>
                <a:highlight>
                  <a:srgbClr val="212121"/>
                </a:highlight>
                <a:latin typeface="ui-sans-serif"/>
              </a:rPr>
              <a:t>Trường hợp xấu nhất: O(log n) (phần tử cần tìm nằm ở vị trí xa nhất sau nhiều lần chia đôi).</a:t>
            </a:r>
          </a:p>
          <a:p>
            <a:pPr algn="l">
              <a:buFont typeface="Arial" panose="020B0604020202020204" pitchFamily="34" charset="0"/>
              <a:buChar char="•"/>
            </a:pPr>
            <a:r>
              <a:rPr lang="vi-VN" b="1" i="0">
                <a:solidFill>
                  <a:srgbClr val="ECECEC"/>
                </a:solidFill>
                <a:effectLst/>
                <a:highlight>
                  <a:srgbClr val="212121"/>
                </a:highlight>
                <a:latin typeface="ui-sans-serif"/>
              </a:rPr>
              <a:t>Thuật toán sắp xếp nổi bọt (Bubble Sort)</a:t>
            </a:r>
            <a:r>
              <a:rPr lang="vi-VN" b="0" i="0">
                <a:solidFill>
                  <a:srgbClr val="ECECEC"/>
                </a:solidFill>
                <a:effectLst/>
                <a:highlight>
                  <a:srgbClr val="212121"/>
                </a:highlight>
                <a:latin typeface="ui-sans-serif"/>
              </a:rPr>
              <a:t>:</a:t>
            </a:r>
          </a:p>
          <a:p>
            <a:pPr marL="742950" lvl="1" indent="-285750" algn="l">
              <a:buFont typeface="Arial" panose="020B0604020202020204" pitchFamily="34" charset="0"/>
              <a:buChar char="•"/>
            </a:pPr>
            <a:r>
              <a:rPr lang="vi-VN" b="0" i="0">
                <a:solidFill>
                  <a:srgbClr val="ECECEC"/>
                </a:solidFill>
                <a:effectLst/>
                <a:highlight>
                  <a:srgbClr val="212121"/>
                </a:highlight>
                <a:latin typeface="ui-sans-serif"/>
              </a:rPr>
              <a:t>Trường hợp tốt nhất: O(n) (danh sách đã được sắp xếp).</a:t>
            </a:r>
          </a:p>
          <a:p>
            <a:pPr marL="742950" lvl="1" indent="-285750" algn="l">
              <a:buFont typeface="Arial" panose="020B0604020202020204" pitchFamily="34" charset="0"/>
              <a:buChar char="•"/>
            </a:pPr>
            <a:r>
              <a:rPr lang="vi-VN" b="0" i="0">
                <a:solidFill>
                  <a:srgbClr val="ECECEC"/>
                </a:solidFill>
                <a:effectLst/>
                <a:highlight>
                  <a:srgbClr val="212121"/>
                </a:highlight>
                <a:latin typeface="ui-sans-serif"/>
              </a:rPr>
              <a:t>Trường hợp trung bình: O(n^2) (phải sắp xếp lại hầu hết các phần tử).</a:t>
            </a:r>
          </a:p>
          <a:p>
            <a:pPr marL="742950" lvl="1" indent="-285750" algn="l">
              <a:buFont typeface="Arial" panose="020B0604020202020204" pitchFamily="34" charset="0"/>
              <a:buChar char="•"/>
            </a:pPr>
            <a:r>
              <a:rPr lang="vi-VN" b="0" i="0">
                <a:solidFill>
                  <a:srgbClr val="ECECEC"/>
                </a:solidFill>
                <a:effectLst/>
                <a:highlight>
                  <a:srgbClr val="212121"/>
                </a:highlight>
                <a:latin typeface="ui-sans-serif"/>
              </a:rPr>
              <a:t>Trường hợp xấu nhất: O(n^2) (danh sách sắp xếp ngược hoàn toàn).</a:t>
            </a:r>
          </a:p>
          <a:p>
            <a:pPr algn="l"/>
            <a:r>
              <a:rPr lang="vi-VN" b="1" i="0">
                <a:solidFill>
                  <a:srgbClr val="ECECEC"/>
                </a:solidFill>
                <a:effectLst/>
                <a:highlight>
                  <a:srgbClr val="212121"/>
                </a:highlight>
                <a:latin typeface="ui-sans-serif"/>
              </a:rPr>
              <a:t>Kết luận:</a:t>
            </a:r>
          </a:p>
          <a:p>
            <a:pPr algn="l"/>
            <a:r>
              <a:rPr lang="vi-VN" b="0" i="0">
                <a:solidFill>
                  <a:srgbClr val="ECECEC"/>
                </a:solidFill>
                <a:effectLst/>
                <a:highlight>
                  <a:srgbClr val="212121"/>
                </a:highlight>
                <a:latin typeface="ui-sans-serif"/>
              </a:rPr>
              <a:t>Việc phân tích độ phức tạp trong các trường hợp khác nhau giúp đánh giá toàn diện hơn về hiệu suất của thuật toán, từ đó chọn lựa thuật toán phù hợp với bài toán cụ thể. Trường hợp xấu nhất thường được quan tâm nhiều nhất vì nó cung cấp một giới hạn trên cho thời gian thực hiện của thuật toán, đảm bảo rằng thời gian thực hiện sẽ không vượt quá mức đó bất kể đầu vào là gì.</a:t>
            </a:r>
          </a:p>
          <a:p>
            <a:endParaRPr lang="en-US"/>
          </a:p>
        </p:txBody>
      </p:sp>
      <p:sp>
        <p:nvSpPr>
          <p:cNvPr id="4" name="Slide Number Placeholder 3"/>
          <p:cNvSpPr>
            <a:spLocks noGrp="1"/>
          </p:cNvSpPr>
          <p:nvPr>
            <p:ph type="sldNum" sz="quarter" idx="5"/>
          </p:nvPr>
        </p:nvSpPr>
        <p:spPr/>
        <p:txBody>
          <a:bodyPr/>
          <a:lstStyle/>
          <a:p>
            <a:fld id="{52F83F84-3015-46A3-A8ED-97253F2B54FA}" type="slidenum">
              <a:rPr lang="en-US" smtClean="0"/>
              <a:t>57</a:t>
            </a:fld>
            <a:endParaRPr lang="en-US"/>
          </a:p>
        </p:txBody>
      </p:sp>
    </p:spTree>
    <p:extLst>
      <p:ext uri="{BB962C8B-B14F-4D97-AF65-F5344CB8AC3E}">
        <p14:creationId xmlns:p14="http://schemas.microsoft.com/office/powerpoint/2010/main" val="872679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a:solidFill>
                  <a:srgbClr val="ECECEC"/>
                </a:solidFill>
                <a:effectLst/>
                <a:highlight>
                  <a:srgbClr val="212121"/>
                </a:highlight>
                <a:latin typeface="ui-sans-serif"/>
              </a:rPr>
              <a:t>Một số độ phức tạp phổ biến và ý nghĩa của chúng</a:t>
            </a:r>
          </a:p>
          <a:p>
            <a:pPr algn="l">
              <a:buFont typeface="Arial" panose="020B0604020202020204" pitchFamily="34" charset="0"/>
              <a:buChar char="•"/>
            </a:pPr>
            <a:r>
              <a:rPr lang="vi-VN" b="1" i="0">
                <a:solidFill>
                  <a:srgbClr val="ECECEC"/>
                </a:solidFill>
                <a:effectLst/>
                <a:highlight>
                  <a:srgbClr val="212121"/>
                </a:highlight>
                <a:latin typeface="ui-sans-serif"/>
              </a:rPr>
              <a:t>O(1)</a:t>
            </a:r>
            <a:r>
              <a:rPr lang="vi-VN" b="0" i="0">
                <a:solidFill>
                  <a:srgbClr val="ECECEC"/>
                </a:solidFill>
                <a:effectLst/>
                <a:highlight>
                  <a:srgbClr val="212121"/>
                </a:highlight>
                <a:latin typeface="ui-sans-serif"/>
              </a:rPr>
              <a:t>: Thời gian thực hiện không đổi, không phụ thuộc vào kích thước đầu vào.</a:t>
            </a:r>
          </a:p>
          <a:p>
            <a:pPr algn="l">
              <a:buFont typeface="Arial" panose="020B0604020202020204" pitchFamily="34" charset="0"/>
              <a:buChar char="•"/>
            </a:pPr>
            <a:r>
              <a:rPr lang="vi-VN" b="1" i="0">
                <a:solidFill>
                  <a:srgbClr val="ECECEC"/>
                </a:solidFill>
                <a:effectLst/>
                <a:highlight>
                  <a:srgbClr val="212121"/>
                </a:highlight>
                <a:latin typeface="ui-sans-serif"/>
              </a:rPr>
              <a:t>O(log n)</a:t>
            </a:r>
            <a:r>
              <a:rPr lang="vi-VN" b="0" i="0">
                <a:solidFill>
                  <a:srgbClr val="ECECEC"/>
                </a:solidFill>
                <a:effectLst/>
                <a:highlight>
                  <a:srgbClr val="212121"/>
                </a:highlight>
                <a:latin typeface="ui-sans-serif"/>
              </a:rPr>
              <a:t>: Thời gian thực hiện tăng theo logarit của kích thước đầu vào.</a:t>
            </a:r>
          </a:p>
          <a:p>
            <a:pPr algn="l">
              <a:buFont typeface="Arial" panose="020B0604020202020204" pitchFamily="34" charset="0"/>
              <a:buChar char="•"/>
            </a:pPr>
            <a:r>
              <a:rPr lang="vi-VN" b="1" i="0">
                <a:solidFill>
                  <a:srgbClr val="ECECEC"/>
                </a:solidFill>
                <a:effectLst/>
                <a:highlight>
                  <a:srgbClr val="212121"/>
                </a:highlight>
                <a:latin typeface="ui-sans-serif"/>
              </a:rPr>
              <a:t>O(n)</a:t>
            </a:r>
            <a:r>
              <a:rPr lang="vi-VN" b="0" i="0">
                <a:solidFill>
                  <a:srgbClr val="ECECEC"/>
                </a:solidFill>
                <a:effectLst/>
                <a:highlight>
                  <a:srgbClr val="212121"/>
                </a:highlight>
                <a:latin typeface="ui-sans-serif"/>
              </a:rPr>
              <a:t>: Thời gian thực hiện tỷ lệ thuận với kích thước đầu vào.</a:t>
            </a:r>
          </a:p>
          <a:p>
            <a:pPr algn="l">
              <a:buFont typeface="Arial" panose="020B0604020202020204" pitchFamily="34" charset="0"/>
              <a:buChar char="•"/>
            </a:pPr>
            <a:r>
              <a:rPr lang="vi-VN" b="1" i="0">
                <a:solidFill>
                  <a:srgbClr val="ECECEC"/>
                </a:solidFill>
                <a:effectLst/>
                <a:highlight>
                  <a:srgbClr val="212121"/>
                </a:highlight>
                <a:latin typeface="ui-sans-serif"/>
              </a:rPr>
              <a:t>O(n log n)</a:t>
            </a:r>
            <a:r>
              <a:rPr lang="vi-VN" b="0" i="0">
                <a:solidFill>
                  <a:srgbClr val="ECECEC"/>
                </a:solidFill>
                <a:effectLst/>
                <a:highlight>
                  <a:srgbClr val="212121"/>
                </a:highlight>
                <a:latin typeface="ui-sans-serif"/>
              </a:rPr>
              <a:t>: Thời gian thực hiện tăng theo tích của n và logarit của n.</a:t>
            </a:r>
          </a:p>
          <a:p>
            <a:pPr algn="l">
              <a:buFont typeface="Arial" panose="020B0604020202020204" pitchFamily="34" charset="0"/>
              <a:buChar char="•"/>
            </a:pPr>
            <a:r>
              <a:rPr lang="vi-VN" b="1" i="0">
                <a:solidFill>
                  <a:srgbClr val="ECECEC"/>
                </a:solidFill>
                <a:effectLst/>
                <a:highlight>
                  <a:srgbClr val="212121"/>
                </a:highlight>
                <a:latin typeface="ui-sans-serif"/>
              </a:rPr>
              <a:t>O(n^2)</a:t>
            </a:r>
            <a:r>
              <a:rPr lang="vi-VN" b="0" i="0">
                <a:solidFill>
                  <a:srgbClr val="ECECEC"/>
                </a:solidFill>
                <a:effectLst/>
                <a:highlight>
                  <a:srgbClr val="212121"/>
                </a:highlight>
                <a:latin typeface="ui-sans-serif"/>
              </a:rPr>
              <a:t>: Thời gian thực hiện tăng theo bình phương của kích thước đầu vào.</a:t>
            </a:r>
          </a:p>
          <a:p>
            <a:pPr algn="l">
              <a:buFont typeface="Arial" panose="020B0604020202020204" pitchFamily="34" charset="0"/>
              <a:buChar char="•"/>
            </a:pPr>
            <a:r>
              <a:rPr lang="vi-VN" b="1" i="0">
                <a:solidFill>
                  <a:srgbClr val="ECECEC"/>
                </a:solidFill>
                <a:effectLst/>
                <a:highlight>
                  <a:srgbClr val="212121"/>
                </a:highlight>
                <a:latin typeface="ui-sans-serif"/>
              </a:rPr>
              <a:t>O(2^n)</a:t>
            </a:r>
            <a:r>
              <a:rPr lang="vi-VN" b="0" i="0">
                <a:solidFill>
                  <a:srgbClr val="ECECEC"/>
                </a:solidFill>
                <a:effectLst/>
                <a:highlight>
                  <a:srgbClr val="212121"/>
                </a:highlight>
                <a:latin typeface="ui-sans-serif"/>
              </a:rPr>
              <a:t>: Thời gian thực hiện tăng theo hàm mũ của kích thước đầu vào.</a:t>
            </a:r>
          </a:p>
          <a:p>
            <a:pPr algn="l">
              <a:buFont typeface="Arial" panose="020B0604020202020204" pitchFamily="34" charset="0"/>
              <a:buChar char="•"/>
            </a:pPr>
            <a:r>
              <a:rPr lang="vi-VN" b="1" i="0">
                <a:solidFill>
                  <a:srgbClr val="ECECEC"/>
                </a:solidFill>
                <a:effectLst/>
                <a:highlight>
                  <a:srgbClr val="212121"/>
                </a:highlight>
                <a:latin typeface="ui-sans-serif"/>
              </a:rPr>
              <a:t>O(n!)</a:t>
            </a:r>
            <a:r>
              <a:rPr lang="vi-VN" b="0" i="0">
                <a:solidFill>
                  <a:srgbClr val="ECECEC"/>
                </a:solidFill>
                <a:effectLst/>
                <a:highlight>
                  <a:srgbClr val="212121"/>
                </a:highlight>
                <a:latin typeface="ui-sans-serif"/>
              </a:rPr>
              <a:t>: Thời gian thực hiện tăng theo giai thừa của kích thước đầu vào.</a:t>
            </a:r>
          </a:p>
          <a:p>
            <a:endParaRPr lang="en-US"/>
          </a:p>
        </p:txBody>
      </p:sp>
      <p:sp>
        <p:nvSpPr>
          <p:cNvPr id="4" name="Slide Number Placeholder 3"/>
          <p:cNvSpPr>
            <a:spLocks noGrp="1"/>
          </p:cNvSpPr>
          <p:nvPr>
            <p:ph type="sldNum" sz="quarter" idx="5"/>
          </p:nvPr>
        </p:nvSpPr>
        <p:spPr/>
        <p:txBody>
          <a:bodyPr/>
          <a:lstStyle/>
          <a:p>
            <a:fld id="{52F83F84-3015-46A3-A8ED-97253F2B54FA}" type="slidenum">
              <a:rPr lang="en-US" smtClean="0"/>
              <a:t>58</a:t>
            </a:fld>
            <a:endParaRPr lang="en-US"/>
          </a:p>
        </p:txBody>
      </p:sp>
    </p:spTree>
    <p:extLst>
      <p:ext uri="{BB962C8B-B14F-4D97-AF65-F5344CB8AC3E}">
        <p14:creationId xmlns:p14="http://schemas.microsoft.com/office/powerpoint/2010/main" val="1805001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ECECEC"/>
                </a:solidFill>
                <a:effectLst/>
                <a:highlight>
                  <a:srgbClr val="212121"/>
                </a:highlight>
                <a:latin typeface="ui-sans-serif"/>
              </a:rPr>
              <a:t>Cách đánh giá thuật toán bằng phương pháp xấp xỉ toán học có những ưu và nhược điểm như sau:</a:t>
            </a:r>
          </a:p>
          <a:p>
            <a:pPr algn="l"/>
            <a:r>
              <a:rPr lang="vi-VN" b="1" i="0" dirty="0">
                <a:solidFill>
                  <a:srgbClr val="ECECEC"/>
                </a:solidFill>
                <a:effectLst/>
                <a:highlight>
                  <a:srgbClr val="212121"/>
                </a:highlight>
                <a:latin typeface="ui-sans-serif"/>
              </a:rPr>
              <a:t>Ưu điểm:</a:t>
            </a:r>
            <a:endParaRPr lang="en-US" b="1" i="0" dirty="0">
              <a:solidFill>
                <a:srgbClr val="ECECEC"/>
              </a:solidFill>
              <a:effectLst/>
              <a:highlight>
                <a:srgbClr val="212121"/>
              </a:highlight>
              <a:latin typeface="ui-sans-serif"/>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ECECEC"/>
                </a:solidFill>
                <a:effectLst/>
                <a:highlight>
                  <a:srgbClr val="212121"/>
                </a:highlight>
                <a:latin typeface="ui-sans-serif"/>
              </a:rPr>
              <a:t>1. </a:t>
            </a:r>
            <a:r>
              <a:rPr lang="en-US" dirty="0" err="1"/>
              <a:t>Ít</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phần</a:t>
            </a:r>
            <a:r>
              <a:rPr lang="en-US" dirty="0"/>
              <a:t> </a:t>
            </a:r>
            <a:r>
              <a:rPr lang="en-US" dirty="0" err="1"/>
              <a:t>cứng</a:t>
            </a:r>
            <a:r>
              <a:rPr lang="en-US" dirty="0"/>
              <a:t>, NNLT </a:t>
            </a:r>
            <a:r>
              <a:rPr lang="en-US" dirty="0" err="1"/>
              <a:t>và</a:t>
            </a:r>
            <a:r>
              <a:rPr lang="en-US" dirty="0"/>
              <a:t> </a:t>
            </a:r>
            <a:r>
              <a:rPr lang="en-US" dirty="0" err="1"/>
              <a:t>khả</a:t>
            </a:r>
            <a:r>
              <a:rPr lang="en-US" dirty="0"/>
              <a:t> </a:t>
            </a:r>
            <a:r>
              <a:rPr lang="en-US" dirty="0" err="1"/>
              <a:t>năng</a:t>
            </a:r>
            <a:r>
              <a:rPr lang="en-US" dirty="0"/>
              <a:t> </a:t>
            </a:r>
            <a:r>
              <a:rPr lang="en-US" dirty="0" err="1"/>
              <a:t>người</a:t>
            </a:r>
            <a:r>
              <a:rPr lang="en-US" dirty="0"/>
              <a:t> </a:t>
            </a:r>
            <a:r>
              <a:rPr lang="en-US" dirty="0" err="1"/>
              <a:t>lập</a:t>
            </a:r>
            <a:r>
              <a:rPr lang="en-US" dirty="0"/>
              <a:t> </a:t>
            </a:r>
            <a:r>
              <a:rPr lang="en-US" dirty="0" err="1"/>
              <a:t>trình</a:t>
            </a:r>
            <a:endParaRPr lang="vi-VN" b="0" i="0" dirty="0">
              <a:solidFill>
                <a:srgbClr val="ECECEC"/>
              </a:solidFill>
              <a:effectLst/>
              <a:highlight>
                <a:srgbClr val="212121"/>
              </a:highlight>
              <a:latin typeface="ui-sans-serif"/>
            </a:endParaRPr>
          </a:p>
          <a:p>
            <a:pPr algn="l">
              <a:buFont typeface="+mj-lt"/>
              <a:buAutoNum type="arabicPeriod"/>
            </a:pPr>
            <a:r>
              <a:rPr lang="vi-VN" b="1" i="0" dirty="0">
                <a:solidFill>
                  <a:srgbClr val="ECECEC"/>
                </a:solidFill>
                <a:effectLst/>
                <a:highlight>
                  <a:srgbClr val="212121"/>
                </a:highlight>
                <a:latin typeface="ui-sans-serif"/>
              </a:rPr>
              <a:t>Minh bạch và dễ áp dụng:</a:t>
            </a:r>
            <a:r>
              <a:rPr lang="vi-VN" b="0" i="0" dirty="0">
                <a:solidFill>
                  <a:srgbClr val="ECECEC"/>
                </a:solidFill>
                <a:effectLst/>
                <a:highlight>
                  <a:srgbClr val="212121"/>
                </a:highlight>
                <a:latin typeface="ui-sans-serif"/>
              </a:rPr>
              <a:t> Phương pháp xấp xỉ toán học thường rất minh bạch</a:t>
            </a:r>
            <a:r>
              <a:rPr lang="en-US" b="0" i="0" dirty="0">
                <a:solidFill>
                  <a:srgbClr val="ECECEC"/>
                </a:solidFill>
                <a:effectLst/>
                <a:highlight>
                  <a:srgbClr val="212121"/>
                </a:highlight>
                <a:latin typeface="ui-sans-serif"/>
              </a:rPr>
              <a:t>. </a:t>
            </a:r>
            <a:r>
              <a:rPr lang="vi-VN" b="0" i="0" dirty="0">
                <a:solidFill>
                  <a:srgbClr val="ECECEC"/>
                </a:solidFill>
                <a:effectLst/>
                <a:highlight>
                  <a:srgbClr val="212121"/>
                </a:highlight>
                <a:latin typeface="ui-sans-serif"/>
              </a:rPr>
              <a:t>Kỹ thuật Big O notation cung cấp một cách tiêu chuẩn và rõ ràng để biểu diễn độ phức tạp của thuật toán.</a:t>
            </a:r>
          </a:p>
          <a:p>
            <a:pPr algn="l">
              <a:buFont typeface="+mj-lt"/>
              <a:buAutoNum type="arabicPeriod"/>
            </a:pPr>
            <a:r>
              <a:rPr lang="vi-VN" b="1" i="0" dirty="0">
                <a:solidFill>
                  <a:srgbClr val="ECECEC"/>
                </a:solidFill>
                <a:effectLst/>
                <a:highlight>
                  <a:srgbClr val="212121"/>
                </a:highlight>
                <a:latin typeface="ui-sans-serif"/>
              </a:rPr>
              <a:t>Khả năng so sánh:</a:t>
            </a:r>
            <a:r>
              <a:rPr lang="vi-VN" b="0" i="0" dirty="0">
                <a:solidFill>
                  <a:srgbClr val="ECECEC"/>
                </a:solidFill>
                <a:effectLst/>
                <a:highlight>
                  <a:srgbClr val="212121"/>
                </a:highlight>
                <a:latin typeface="ui-sans-serif"/>
              </a:rPr>
              <a:t> Phương pháp này cho phép so sánh độ phức tạp giữa các thuật toán một cách dễ dàng và nhanh chóng. Bằng cách so sánh các hàm xấp xỉ, ta có thể đưa ra dự đoán về hiệu suất tương đối giữa các thuật toán.</a:t>
            </a:r>
          </a:p>
          <a:p>
            <a:pPr algn="l">
              <a:buFont typeface="+mj-lt"/>
              <a:buAutoNum type="arabicPeriod"/>
            </a:pPr>
            <a:r>
              <a:rPr lang="vi-VN" b="1" i="0" dirty="0">
                <a:solidFill>
                  <a:srgbClr val="ECECEC"/>
                </a:solidFill>
                <a:effectLst/>
                <a:highlight>
                  <a:srgbClr val="212121"/>
                </a:highlight>
                <a:latin typeface="ui-sans-serif"/>
              </a:rPr>
              <a:t>Khả năng dự đoán:</a:t>
            </a:r>
            <a:r>
              <a:rPr lang="vi-VN" b="0" i="0" dirty="0">
                <a:solidFill>
                  <a:srgbClr val="ECECEC"/>
                </a:solidFill>
                <a:effectLst/>
                <a:highlight>
                  <a:srgbClr val="212121"/>
                </a:highlight>
                <a:latin typeface="ui-sans-serif"/>
              </a:rPr>
              <a:t> Dựa trên hàm xấp xỉ, ta có thể dự đoán hiệu suất của thuật toán trên các đầu vào lớn mà không cần phải thực hiện thử nghiệm trên các tập dữ liệu thự</a:t>
            </a:r>
            <a:r>
              <a:rPr lang="en-US" b="0" i="0" dirty="0">
                <a:solidFill>
                  <a:srgbClr val="ECECEC"/>
                </a:solidFill>
                <a:effectLst/>
                <a:highlight>
                  <a:srgbClr val="212121"/>
                </a:highlight>
                <a:latin typeface="ui-sans-serif"/>
              </a:rPr>
              <a:t>c </a:t>
            </a:r>
            <a:r>
              <a:rPr lang="en-US" b="0" i="0" dirty="0" err="1">
                <a:solidFill>
                  <a:srgbClr val="ECECEC"/>
                </a:solidFill>
                <a:effectLst/>
                <a:highlight>
                  <a:srgbClr val="212121"/>
                </a:highlight>
                <a:latin typeface="ui-sans-serif"/>
              </a:rPr>
              <a:t>nghiệm</a:t>
            </a:r>
            <a:endParaRPr lang="en-US" b="0" i="0" dirty="0">
              <a:solidFill>
                <a:srgbClr val="ECECEC"/>
              </a:solidFill>
              <a:effectLst/>
              <a:highlight>
                <a:srgbClr val="212121"/>
              </a:highlight>
              <a:latin typeface="ui-sans-serif"/>
            </a:endParaRPr>
          </a:p>
          <a:p>
            <a:pPr algn="l">
              <a:buFont typeface="+mj-lt"/>
              <a:buAutoNum type="arabicPeriod"/>
            </a:pPr>
            <a:endParaRPr lang="en-US" b="0" i="0" dirty="0">
              <a:solidFill>
                <a:srgbClr val="ECECEC"/>
              </a:solidFill>
              <a:effectLst/>
              <a:highlight>
                <a:srgbClr val="212121"/>
              </a:highlight>
              <a:latin typeface="ui-sans-serif"/>
            </a:endParaRPr>
          </a:p>
          <a:p>
            <a:pPr algn="l"/>
            <a:r>
              <a:rPr lang="vi-VN" b="0" i="0" dirty="0">
                <a:solidFill>
                  <a:srgbClr val="ECECEC"/>
                </a:solidFill>
                <a:effectLst/>
                <a:highlight>
                  <a:srgbClr val="212121"/>
                </a:highlight>
                <a:latin typeface="ui-sans-serif"/>
              </a:rPr>
              <a:t>Mặc dù phương pháp đánh giá thuật toán bằng Big O notation có nhiều ưu điểm, nhưng cũng tồn tại một số nhược điểm:</a:t>
            </a:r>
            <a:endParaRPr lang="en-US" b="0" i="0" dirty="0">
              <a:solidFill>
                <a:srgbClr val="ECECEC"/>
              </a:solidFill>
              <a:effectLst/>
              <a:highlight>
                <a:srgbClr val="212121"/>
              </a:highlight>
              <a:latin typeface="ui-sans-serif"/>
            </a:endParaRPr>
          </a:p>
          <a:p>
            <a:pPr algn="l"/>
            <a:r>
              <a:rPr lang="vi-VN" b="0" i="0" dirty="0">
                <a:solidFill>
                  <a:srgbClr val="ECECEC"/>
                </a:solidFill>
                <a:effectLst/>
                <a:highlight>
                  <a:srgbClr val="212121"/>
                </a:highlight>
                <a:latin typeface="ui-sans-serif"/>
              </a:rPr>
              <a:t>Xác định hàm xấp xỉ trong Big O notation có thể phức tạp và đòi hỏi kiến thức sâu sắc về thuật toán và cấu trúc dữ liệu. Đôi khi, việc xác định chính xác hàm xấp xỉ có thể là một thách thức lớn.</a:t>
            </a:r>
            <a:endParaRPr lang="en-US" b="0" i="0" dirty="0">
              <a:solidFill>
                <a:srgbClr val="ECECEC"/>
              </a:solidFill>
              <a:effectLst/>
              <a:highlight>
                <a:srgbClr val="212121"/>
              </a:highlight>
              <a:latin typeface="ui-sans-serif"/>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b="1" i="0" dirty="0">
                <a:solidFill>
                  <a:srgbClr val="ECECEC"/>
                </a:solidFill>
                <a:effectLst/>
                <a:highlight>
                  <a:srgbClr val="212121"/>
                </a:highlight>
                <a:latin typeface="ui-sans-serif"/>
              </a:rPr>
              <a:t>Không cung cấp thông tin chi tiết</a:t>
            </a:r>
            <a:r>
              <a:rPr lang="vi-VN" b="0" i="0" dirty="0">
                <a:solidFill>
                  <a:srgbClr val="ECECEC"/>
                </a:solidFill>
                <a:effectLst/>
                <a:highlight>
                  <a:srgbClr val="212121"/>
                </a:highlight>
                <a:latin typeface="ui-sans-serif"/>
              </a:rPr>
              <a:t>: Các xấp xỉ thường chỉ cung cấp một cái nhìn tổng quan về hiệu suất của thuật toán và không cung cấp thông tin chi tiết về các yếu tố như tốc độ thực thi, tài nguyên tiêu tốn (ví dụ: bộ nhớ), hoặc các yếu tố khác có thể ảnh hưởng đến hiệu suất.</a:t>
            </a:r>
            <a:endParaRPr lang="en-US" b="0" i="0" dirty="0">
              <a:solidFill>
                <a:srgbClr val="ECECEC"/>
              </a:solidFill>
              <a:effectLst/>
              <a:highlight>
                <a:srgbClr val="212121"/>
              </a:highlight>
              <a:latin typeface="ui-sans-serif"/>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ui-sans-serif"/>
            </a:endParaRPr>
          </a:p>
          <a:p>
            <a:pPr marL="0" marR="0" indent="457200" algn="just">
              <a:lnSpc>
                <a:spcPct val="150000"/>
              </a:lnSpc>
              <a:spcBef>
                <a:spcPts val="0"/>
              </a:spcBef>
              <a:spcAft>
                <a:spcPts val="0"/>
              </a:spcAft>
            </a:pPr>
            <a:r>
              <a:rPr lang="vi-VN" sz="1200" b="1" dirty="0">
                <a:effectLst/>
                <a:latin typeface="Times New Roman" panose="02020603050405020304" pitchFamily="18" charset="0"/>
                <a:ea typeface="Aptos" panose="020B0004020202020204" pitchFamily="34" charset="0"/>
                <a:cs typeface="Times New Roman" panose="02020603050405020304" pitchFamily="18" charset="0"/>
              </a:rPr>
              <a:t>Kết luận</a:t>
            </a:r>
            <a:endParaRPr lang="en-US" sz="12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457200" algn="just">
              <a:lnSpc>
                <a:spcPct val="150000"/>
              </a:lnSpc>
              <a:spcBef>
                <a:spcPts val="0"/>
              </a:spcBef>
              <a:spcAft>
                <a:spcPts val="0"/>
              </a:spcAft>
            </a:pPr>
            <a:r>
              <a:rPr lang="vi-VN" sz="1200" dirty="0">
                <a:effectLst/>
                <a:latin typeface="Times New Roman" panose="02020603050405020304" pitchFamily="18" charset="0"/>
                <a:ea typeface="Aptos" panose="020B0004020202020204" pitchFamily="34" charset="0"/>
                <a:cs typeface="Times New Roman" panose="02020603050405020304" pitchFamily="18" charset="0"/>
              </a:rPr>
              <a:t>Phương pháp đánh giá thuật toán thực nghiệm là một công cụ hữu ích để hiểu hiệu suất thực tế của thuật toán, nhưng cần kết hợp với phân tích lý thuyết để có cái nhìn toàn diện và chính xác hơn về độ phức tạp của thuật toán.</a:t>
            </a:r>
            <a:endParaRPr lang="en-US" sz="12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457200" algn="just">
              <a:lnSpc>
                <a:spcPct val="150000"/>
              </a:lnSpc>
              <a:spcBef>
                <a:spcPts val="0"/>
              </a:spcBef>
              <a:spcAft>
                <a:spcPts val="0"/>
              </a:spcAft>
            </a:pPr>
            <a:r>
              <a:rPr lang="de-DE" sz="12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2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vi-VN" b="0" i="0" dirty="0">
              <a:solidFill>
                <a:srgbClr val="ECECEC"/>
              </a:solidFill>
              <a:effectLst/>
              <a:highlight>
                <a:srgbClr val="212121"/>
              </a:highlight>
              <a:latin typeface="ui-sans-serif"/>
            </a:endParaRPr>
          </a:p>
        </p:txBody>
      </p:sp>
      <p:sp>
        <p:nvSpPr>
          <p:cNvPr id="4" name="Slide Number Placeholder 3"/>
          <p:cNvSpPr>
            <a:spLocks noGrp="1"/>
          </p:cNvSpPr>
          <p:nvPr>
            <p:ph type="sldNum" sz="quarter" idx="5"/>
          </p:nvPr>
        </p:nvSpPr>
        <p:spPr/>
        <p:txBody>
          <a:bodyPr/>
          <a:lstStyle/>
          <a:p>
            <a:fld id="{52F83F84-3015-46A3-A8ED-97253F2B54FA}" type="slidenum">
              <a:rPr lang="en-US" smtClean="0"/>
              <a:t>60</a:t>
            </a:fld>
            <a:endParaRPr lang="en-US"/>
          </a:p>
        </p:txBody>
      </p:sp>
    </p:spTree>
    <p:extLst>
      <p:ext uri="{BB962C8B-B14F-4D97-AF65-F5344CB8AC3E}">
        <p14:creationId xmlns:p14="http://schemas.microsoft.com/office/powerpoint/2010/main" val="8090385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vi-VN"/>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E7DAC15-F3E4-4FC7-B6D4-73D4114C5344}" type="slidenum">
              <a:rPr kumimoji="0" lang="en-US" sz="13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0" lang="en-US" sz="13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1003298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vi-VN"/>
          </a:p>
        </p:txBody>
      </p:sp>
      <p:sp>
        <p:nvSpPr>
          <p:cNvPr id="50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F73050C-4AFB-4C25-A146-757EF416CC58}" type="slidenum">
              <a:rPr kumimoji="0" lang="en-US" sz="13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0" lang="en-US" sz="13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068939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vi-VN"/>
          </a:p>
        </p:txBody>
      </p:sp>
      <p:sp>
        <p:nvSpPr>
          <p:cNvPr id="512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45B23B5-5FAC-44ED-96FC-F5339C5A8C12}" type="slidenum">
              <a:rPr kumimoji="0" lang="en-US" sz="13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72</a:t>
            </a:fld>
            <a:endParaRPr kumimoji="0" lang="en-US" sz="13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715421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20">
                <a:effectLst/>
                <a:latin typeface="Times New Roman" panose="02020603050405020304" pitchFamily="18" charset="0"/>
                <a:ea typeface="Proxima Nova"/>
                <a:cs typeface="Proxima Nova"/>
              </a:rPr>
              <a:t>Ngày nay, tuy máy tính có thể giúp con người giải quyết rất nhiều bài toán vô cùng đa dạng và phức tạp như điều khiển tên lửa, xe tự hành, máy bay không người lái,... Tuy nhiên, hầu hết bài toán lớn đó đều cần có các lập trình viên ngồi tỉ mỉ phân tích thành nhiều bài toán nhỏ hơn có thể giải được bằng các thao tác tính toán và những thuật toán phù hợp với máy tính.</a:t>
            </a:r>
            <a:endParaRPr lang="en-US" sz="1800">
              <a:effectLst/>
              <a:latin typeface="Proxima Nova"/>
              <a:ea typeface="Proxima Nova"/>
              <a:cs typeface="Proxima Nova"/>
            </a:endParaRPr>
          </a:p>
          <a:p>
            <a:endParaRPr lang="en-US"/>
          </a:p>
        </p:txBody>
      </p:sp>
      <p:sp>
        <p:nvSpPr>
          <p:cNvPr id="4" name="Slide Number Placeholder 3"/>
          <p:cNvSpPr>
            <a:spLocks noGrp="1"/>
          </p:cNvSpPr>
          <p:nvPr>
            <p:ph type="sldNum" sz="quarter" idx="5"/>
          </p:nvPr>
        </p:nvSpPr>
        <p:spPr/>
        <p:txBody>
          <a:bodyPr/>
          <a:lstStyle/>
          <a:p>
            <a:fld id="{52F83F84-3015-46A3-A8ED-97253F2B54FA}" type="slidenum">
              <a:rPr lang="en-US" smtClean="0"/>
              <a:t>8</a:t>
            </a:fld>
            <a:endParaRPr lang="en-US"/>
          </a:p>
        </p:txBody>
      </p:sp>
    </p:spTree>
    <p:extLst>
      <p:ext uri="{BB962C8B-B14F-4D97-AF65-F5344CB8AC3E}">
        <p14:creationId xmlns:p14="http://schemas.microsoft.com/office/powerpoint/2010/main" val="3545713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269875" algn="just">
              <a:lnSpc>
                <a:spcPct val="104000"/>
              </a:lnSpc>
              <a:spcBef>
                <a:spcPts val="600"/>
              </a:spcBef>
              <a:spcAft>
                <a:spcPts val="0"/>
              </a:spcAft>
            </a:pPr>
            <a:r>
              <a:rPr lang="en-US" sz="1800" spc="-20">
                <a:effectLst/>
                <a:latin typeface="Times New Roman" panose="02020603050405020304" pitchFamily="18" charset="0"/>
                <a:ea typeface="Proxima Nova"/>
                <a:cs typeface="Proxima Nova"/>
              </a:rPr>
              <a:t>Để giải quyết vấn đề - bài toán bằng máy tính, chúng ta thường thực hiện theo các bước sau:</a:t>
            </a:r>
            <a:endParaRPr lang="en-US" sz="1800">
              <a:effectLst/>
              <a:latin typeface="Proxima Nova"/>
              <a:ea typeface="Proxima Nova"/>
              <a:cs typeface="Proxima Nova"/>
            </a:endParaRPr>
          </a:p>
          <a:p>
            <a:pPr marL="342900" marR="0" lvl="0" indent="-342900" algn="just">
              <a:lnSpc>
                <a:spcPct val="104000"/>
              </a:lnSpc>
              <a:spcBef>
                <a:spcPts val="600"/>
              </a:spcBef>
              <a:spcAft>
                <a:spcPts val="0"/>
              </a:spcAft>
              <a:buFont typeface="Symbol" panose="05050102010706020507" pitchFamily="18" charset="2"/>
              <a:buChar char=""/>
              <a:tabLst>
                <a:tab pos="450215" algn="l"/>
              </a:tabLst>
            </a:pPr>
            <a:r>
              <a:rPr lang="en-US" sz="1800" b="1" i="1" spc="-20">
                <a:effectLst/>
                <a:latin typeface="Times New Roman" panose="02020603050405020304" pitchFamily="18" charset="0"/>
                <a:ea typeface="Proxima Nova"/>
                <a:cs typeface="Proxima Nova"/>
              </a:rPr>
              <a:t>Bước 1:</a:t>
            </a:r>
            <a:r>
              <a:rPr lang="en-US" sz="1800" i="1" spc="-20">
                <a:effectLst/>
                <a:latin typeface="Times New Roman" panose="02020603050405020304" pitchFamily="18" charset="0"/>
                <a:ea typeface="Proxima Nova"/>
                <a:cs typeface="Proxima Nova"/>
              </a:rPr>
              <a:t> Xác định vấn đề - bài toán</a:t>
            </a:r>
            <a:endParaRPr lang="en-US" sz="1800">
              <a:effectLst/>
              <a:latin typeface="Proxima Nova"/>
              <a:ea typeface="Proxima Nova"/>
              <a:cs typeface="Proxima Nova"/>
            </a:endParaRPr>
          </a:p>
          <a:p>
            <a:pPr marL="0" marR="0" indent="269875" algn="just">
              <a:lnSpc>
                <a:spcPct val="104000"/>
              </a:lnSpc>
              <a:spcBef>
                <a:spcPts val="600"/>
              </a:spcBef>
              <a:spcAft>
                <a:spcPts val="0"/>
              </a:spcAft>
            </a:pPr>
            <a:r>
              <a:rPr lang="en-US" sz="1800" spc="-20">
                <a:effectLst/>
                <a:latin typeface="Times New Roman" panose="02020603050405020304" pitchFamily="18" charset="0"/>
                <a:ea typeface="Proxima Nova"/>
                <a:cs typeface="Proxima Nova"/>
              </a:rPr>
              <a:t>Đây là một trong những bước quan trọng, mục đích bước này nhằm xác định rõ những yêu cầu của bài toán, các thành phần Input, Output và mối quan hệ giữa chúng để có thể lựa chọn thuật toán và ngôn ngữ lập trình phù hợp.</a:t>
            </a:r>
            <a:endParaRPr lang="en-US" sz="1800">
              <a:effectLst/>
              <a:latin typeface="Proxima Nova"/>
              <a:ea typeface="Proxima Nova"/>
              <a:cs typeface="Proxima Nova"/>
            </a:endParaRPr>
          </a:p>
          <a:p>
            <a:pPr marL="342900" marR="0" lvl="0" indent="-342900" algn="just">
              <a:lnSpc>
                <a:spcPct val="100000"/>
              </a:lnSpc>
              <a:spcBef>
                <a:spcPts val="600"/>
              </a:spcBef>
              <a:spcAft>
                <a:spcPts val="0"/>
              </a:spcAft>
              <a:buFont typeface="Symbol" panose="05050102010706020507" pitchFamily="18" charset="2"/>
              <a:buChar char=""/>
              <a:tabLst>
                <a:tab pos="450215" algn="l"/>
              </a:tabLst>
            </a:pPr>
            <a:r>
              <a:rPr lang="en-US" sz="1800" b="1" i="1" spc="-20">
                <a:effectLst/>
                <a:latin typeface="Times New Roman" panose="02020603050405020304" pitchFamily="18" charset="0"/>
                <a:ea typeface="Proxima Nova"/>
                <a:cs typeface="Proxima Nova"/>
              </a:rPr>
              <a:t>Bước 2:</a:t>
            </a:r>
            <a:r>
              <a:rPr lang="en-US" sz="1800" i="1" spc="-20">
                <a:effectLst/>
                <a:latin typeface="Times New Roman" panose="02020603050405020304" pitchFamily="18" charset="0"/>
                <a:ea typeface="Proxima Nova"/>
                <a:cs typeface="Proxima Nova"/>
              </a:rPr>
              <a:t> Lựa chọn giải pháp</a:t>
            </a:r>
            <a:endParaRPr lang="en-US" sz="1800">
              <a:effectLst/>
              <a:latin typeface="Proxima Nova"/>
              <a:ea typeface="Proxima Nova"/>
              <a:cs typeface="Proxima Nova"/>
            </a:endParaRPr>
          </a:p>
          <a:p>
            <a:pPr marL="0" marR="0" indent="269875" algn="just">
              <a:lnSpc>
                <a:spcPct val="100000"/>
              </a:lnSpc>
              <a:spcBef>
                <a:spcPts val="600"/>
              </a:spcBef>
              <a:spcAft>
                <a:spcPts val="0"/>
              </a:spcAft>
            </a:pPr>
            <a:r>
              <a:rPr lang="en-US" sz="1800" spc="-20">
                <a:effectLst/>
                <a:latin typeface="Times New Roman" panose="02020603050405020304" pitchFamily="18" charset="0"/>
                <a:ea typeface="Proxima Nova"/>
                <a:cs typeface="Proxima Nova"/>
              </a:rPr>
              <a:t>Một bài toán có thể có nhiều phương pháp giải khác nhau. Căn cứ trên các yêu cầu và hạ tầng máy tính tương ứng để lựa chọn giải pháp phù hợp theo các tiêu chí cho trước như thời gian thực hiện, chi phí lưu trữ, chi phí bộ nhớ khi thực thi chương trình hay độ chính xác.</a:t>
            </a:r>
            <a:endParaRPr lang="en-US" sz="1800">
              <a:effectLst/>
              <a:latin typeface="Proxima Nova"/>
              <a:ea typeface="Proxima Nova"/>
              <a:cs typeface="Proxima Nova"/>
            </a:endParaRPr>
          </a:p>
          <a:p>
            <a:pPr marL="342900" marR="0" lvl="0" indent="-342900" algn="just">
              <a:lnSpc>
                <a:spcPct val="100000"/>
              </a:lnSpc>
              <a:spcBef>
                <a:spcPts val="600"/>
              </a:spcBef>
              <a:spcAft>
                <a:spcPts val="0"/>
              </a:spcAft>
              <a:buFont typeface="Symbol" panose="05050102010706020507" pitchFamily="18" charset="2"/>
              <a:buChar char=""/>
              <a:tabLst>
                <a:tab pos="450215" algn="l"/>
              </a:tabLst>
            </a:pPr>
            <a:r>
              <a:rPr lang="en-US" sz="1800" b="1" i="1" spc="-20">
                <a:effectLst/>
                <a:latin typeface="Times New Roman" panose="02020603050405020304" pitchFamily="18" charset="0"/>
                <a:ea typeface="Proxima Nova"/>
                <a:cs typeface="Proxima Nova"/>
              </a:rPr>
              <a:t>Bước 3:</a:t>
            </a:r>
            <a:r>
              <a:rPr lang="en-US" sz="1800" i="1" spc="-20">
                <a:effectLst/>
                <a:latin typeface="Times New Roman" panose="02020603050405020304" pitchFamily="18" charset="0"/>
                <a:ea typeface="Proxima Nova"/>
                <a:cs typeface="Proxima Nova"/>
              </a:rPr>
              <a:t> Xây dựng thuật toán hoặc thuật giải</a:t>
            </a:r>
            <a:endParaRPr lang="en-US" sz="1800">
              <a:effectLst/>
              <a:latin typeface="Proxima Nova"/>
              <a:ea typeface="Proxima Nova"/>
              <a:cs typeface="Proxima Nova"/>
            </a:endParaRPr>
          </a:p>
          <a:p>
            <a:pPr marL="0" marR="0" indent="269875" algn="just">
              <a:lnSpc>
                <a:spcPct val="100000"/>
              </a:lnSpc>
              <a:spcBef>
                <a:spcPts val="600"/>
              </a:spcBef>
              <a:spcAft>
                <a:spcPts val="0"/>
              </a:spcAft>
              <a:tabLst>
                <a:tab pos="450215" algn="l"/>
              </a:tabLst>
            </a:pPr>
            <a:r>
              <a:rPr lang="en-US" sz="1800" spc="-20">
                <a:effectLst/>
                <a:latin typeface="Times New Roman" panose="02020603050405020304" pitchFamily="18" charset="0"/>
                <a:ea typeface="Proxima Nova"/>
                <a:cs typeface="Proxima Nova"/>
              </a:rPr>
              <a:t>Sau khi lựa chọn giải pháp, tiếp theo chúng ta cần xây dựng các bước cụ thể để giải bài toán trên máy tính. Nói cách khác, chúng ta phải xây dựng thuật toán hoặc thuật giải cho bài toán. </a:t>
            </a:r>
            <a:endParaRPr lang="en-US" sz="1800">
              <a:effectLst/>
              <a:latin typeface="Proxima Nova"/>
              <a:ea typeface="Proxima Nova"/>
              <a:cs typeface="Proxima Nova"/>
            </a:endParaRPr>
          </a:p>
          <a:p>
            <a:pPr marL="342900" marR="0" lvl="0" indent="-342900" algn="just">
              <a:lnSpc>
                <a:spcPct val="100000"/>
              </a:lnSpc>
              <a:spcBef>
                <a:spcPts val="600"/>
              </a:spcBef>
              <a:spcAft>
                <a:spcPts val="0"/>
              </a:spcAft>
              <a:buFont typeface="Symbol" panose="05050102010706020507" pitchFamily="18" charset="2"/>
              <a:buChar char=""/>
            </a:pPr>
            <a:r>
              <a:rPr lang="en-US" sz="1800" b="1" i="1" spc="-20">
                <a:effectLst/>
                <a:latin typeface="Times New Roman" panose="02020603050405020304" pitchFamily="18" charset="0"/>
                <a:ea typeface="Proxima Nova"/>
                <a:cs typeface="Proxima Nova"/>
              </a:rPr>
              <a:t>Bước 4:</a:t>
            </a:r>
            <a:r>
              <a:rPr lang="en-US" sz="1800" i="1" spc="-20">
                <a:effectLst/>
                <a:latin typeface="Times New Roman" panose="02020603050405020304" pitchFamily="18" charset="0"/>
                <a:ea typeface="Proxima Nova"/>
                <a:cs typeface="Proxima Nova"/>
              </a:rPr>
              <a:t> Cài đặt chương trình</a:t>
            </a:r>
            <a:endParaRPr lang="en-US" sz="1800">
              <a:effectLst/>
              <a:latin typeface="Proxima Nova"/>
              <a:ea typeface="Proxima Nova"/>
              <a:cs typeface="Proxima Nova"/>
            </a:endParaRPr>
          </a:p>
          <a:p>
            <a:pPr marL="0" marR="0" indent="269875" algn="just">
              <a:lnSpc>
                <a:spcPct val="100000"/>
              </a:lnSpc>
              <a:spcBef>
                <a:spcPts val="600"/>
              </a:spcBef>
              <a:spcAft>
                <a:spcPts val="0"/>
              </a:spcAft>
            </a:pPr>
            <a:r>
              <a:rPr lang="en-US" sz="1800" spc="-20">
                <a:effectLst/>
                <a:latin typeface="Times New Roman" panose="02020603050405020304" pitchFamily="18" charset="0"/>
                <a:ea typeface="Proxima Nova"/>
                <a:cs typeface="Proxima Nova"/>
              </a:rPr>
              <a:t>Dựa trên thuật toán, ta sử dụng ngôn ngữ lập trình để cài đặt chương trình tương ứng. Chương trình phải thực hiện đúng theo mô tả thuật toán.</a:t>
            </a:r>
            <a:endParaRPr lang="en-US" sz="1800">
              <a:effectLst/>
              <a:latin typeface="Proxima Nova"/>
              <a:ea typeface="Proxima Nova"/>
              <a:cs typeface="Proxima Nova"/>
            </a:endParaRPr>
          </a:p>
          <a:p>
            <a:pPr marL="342900" marR="0" lvl="0" indent="-342900" algn="just">
              <a:lnSpc>
                <a:spcPct val="100000"/>
              </a:lnSpc>
              <a:spcBef>
                <a:spcPts val="600"/>
              </a:spcBef>
              <a:spcAft>
                <a:spcPts val="0"/>
              </a:spcAft>
              <a:buFont typeface="Symbol" panose="05050102010706020507" pitchFamily="18" charset="2"/>
              <a:buChar char=""/>
              <a:tabLst>
                <a:tab pos="450215" algn="l"/>
              </a:tabLst>
            </a:pPr>
            <a:r>
              <a:rPr lang="en-US" sz="1800" b="1" i="1" spc="-20">
                <a:effectLst/>
                <a:latin typeface="Times New Roman" panose="02020603050405020304" pitchFamily="18" charset="0"/>
                <a:ea typeface="Proxima Nova"/>
                <a:cs typeface="Proxima Nova"/>
              </a:rPr>
              <a:t>Bước 5:</a:t>
            </a:r>
            <a:r>
              <a:rPr lang="en-US" sz="1800" i="1" spc="-20">
                <a:effectLst/>
                <a:latin typeface="Times New Roman" panose="02020603050405020304" pitchFamily="18" charset="0"/>
                <a:ea typeface="Proxima Nova"/>
                <a:cs typeface="Proxima Nova"/>
              </a:rPr>
              <a:t> Hiệu chỉnh chương trình</a:t>
            </a:r>
            <a:endParaRPr lang="en-US" sz="1800">
              <a:effectLst/>
              <a:latin typeface="Proxima Nova"/>
              <a:ea typeface="Proxima Nova"/>
              <a:cs typeface="Proxima Nova"/>
            </a:endParaRPr>
          </a:p>
          <a:p>
            <a:pPr marL="0" marR="0" indent="269875" algn="just">
              <a:lnSpc>
                <a:spcPct val="100000"/>
              </a:lnSpc>
              <a:spcBef>
                <a:spcPts val="600"/>
              </a:spcBef>
              <a:spcAft>
                <a:spcPts val="0"/>
              </a:spcAft>
            </a:pPr>
            <a:r>
              <a:rPr lang="en-US" sz="1800" spc="-20">
                <a:effectLst/>
                <a:latin typeface="Times New Roman" panose="02020603050405020304" pitchFamily="18" charset="0"/>
                <a:ea typeface="Proxima Nova"/>
                <a:cs typeface="Proxima Nova"/>
              </a:rPr>
              <a:t>Trong bước này, chúng ta phải hiệu chỉnh nhằm đảm bảo chương trình đúng cú pháp của ngôn ngữ lập trình, không vi phạm các ràng buộc của bài toán và không sai về ngữ nghĩa khi chương trình thực thi.</a:t>
            </a:r>
            <a:endParaRPr lang="en-US" sz="1800">
              <a:effectLst/>
              <a:latin typeface="Proxima Nova"/>
              <a:ea typeface="Proxima Nova"/>
              <a:cs typeface="Proxima Nova"/>
            </a:endParaRPr>
          </a:p>
          <a:p>
            <a:pPr marL="342900" marR="0" lvl="0" indent="-342900" algn="just">
              <a:lnSpc>
                <a:spcPct val="100000"/>
              </a:lnSpc>
              <a:spcBef>
                <a:spcPts val="600"/>
              </a:spcBef>
              <a:spcAft>
                <a:spcPts val="0"/>
              </a:spcAft>
              <a:buFont typeface="Symbol" panose="05050102010706020507" pitchFamily="18" charset="2"/>
              <a:buChar char=""/>
              <a:tabLst>
                <a:tab pos="450215" algn="l"/>
              </a:tabLst>
            </a:pPr>
            <a:r>
              <a:rPr lang="en-US" sz="1800" b="1" i="1" spc="-20">
                <a:effectLst/>
                <a:latin typeface="Times New Roman" panose="02020603050405020304" pitchFamily="18" charset="0"/>
                <a:ea typeface="Proxima Nova"/>
                <a:cs typeface="Proxima Nova"/>
              </a:rPr>
              <a:t>Bước 6:</a:t>
            </a:r>
            <a:r>
              <a:rPr lang="en-US" sz="1800" i="1" spc="-20">
                <a:effectLst/>
                <a:latin typeface="Times New Roman" panose="02020603050405020304" pitchFamily="18" charset="0"/>
                <a:ea typeface="Proxima Nova"/>
                <a:cs typeface="Proxima Nova"/>
              </a:rPr>
              <a:t> Thực hiện chương trình</a:t>
            </a:r>
            <a:endParaRPr lang="en-US" sz="1800">
              <a:effectLst/>
              <a:latin typeface="Proxima Nova"/>
              <a:ea typeface="Proxima Nova"/>
              <a:cs typeface="Proxima Nova"/>
            </a:endParaRPr>
          </a:p>
          <a:p>
            <a:pPr marL="0" marR="0" indent="269875" algn="just">
              <a:lnSpc>
                <a:spcPct val="100000"/>
              </a:lnSpc>
              <a:spcBef>
                <a:spcPts val="600"/>
              </a:spcBef>
              <a:spcAft>
                <a:spcPts val="0"/>
              </a:spcAft>
            </a:pPr>
            <a:r>
              <a:rPr lang="en-US" sz="1800" spc="-20">
                <a:effectLst/>
                <a:latin typeface="Times New Roman" panose="02020603050405020304" pitchFamily="18" charset="0"/>
                <a:ea typeface="Proxima Nova"/>
                <a:cs typeface="Proxima Nova"/>
              </a:rPr>
              <a:t>Sau khi hiệu chỉnh xong chương trình, ta cho máy tính thực hiện chương trình. Phân tích và kiểm tra kết quả đạt được có đúng với lời giải của bài toán hay không. Nếu chưa đúng thì ta cần phải kiểm tra lại toàn bộ các bước trên. </a:t>
            </a:r>
            <a:endParaRPr lang="en-US" sz="1800">
              <a:effectLst/>
              <a:latin typeface="Proxima Nova"/>
              <a:ea typeface="Proxima Nova"/>
              <a:cs typeface="Proxima Nova"/>
            </a:endParaRPr>
          </a:p>
          <a:p>
            <a:pPr marL="0" marR="0" indent="269875" algn="just">
              <a:lnSpc>
                <a:spcPct val="100000"/>
              </a:lnSpc>
              <a:spcBef>
                <a:spcPts val="600"/>
              </a:spcBef>
              <a:spcAft>
                <a:spcPts val="0"/>
              </a:spcAft>
            </a:pPr>
            <a:r>
              <a:rPr lang="en-US" sz="1800" spc="-20">
                <a:effectLst/>
                <a:latin typeface="Times New Roman" panose="02020603050405020304" pitchFamily="18" charset="0"/>
                <a:ea typeface="Proxima Nova"/>
                <a:cs typeface="Proxima Nova"/>
              </a:rPr>
              <a:t>Việc tuân thủ theo các bước trên không chỉ giúp nâng cao kĩ năng của người lập trình mà còn giúp chương trình hạn chế được các lỗi phát sinh trong quá trình vận hành chương trình.</a:t>
            </a:r>
            <a:endParaRPr lang="en-US" sz="1800">
              <a:effectLst/>
              <a:latin typeface="Proxima Nova"/>
              <a:ea typeface="Proxima Nova"/>
              <a:cs typeface="Proxima Nova"/>
            </a:endParaRPr>
          </a:p>
          <a:p>
            <a:endParaRPr lang="en-US"/>
          </a:p>
          <a:p>
            <a:pPr algn="l"/>
            <a:r>
              <a:rPr lang="vi-VN" b="0" i="0">
                <a:solidFill>
                  <a:srgbClr val="ECECEC"/>
                </a:solidFill>
                <a:effectLst/>
                <a:highlight>
                  <a:srgbClr val="212121"/>
                </a:highlight>
                <a:latin typeface="ui-sans-serif"/>
              </a:rPr>
              <a:t>Chúng ta sẽ thực hiện các bước giải quyết bài toán bằng máy tính thông qua ví dụ: "Tìm giá trị lớn nhất trong một danh sách số nguyên."</a:t>
            </a:r>
          </a:p>
          <a:p>
            <a:pPr algn="l"/>
            <a:r>
              <a:rPr lang="vi-VN" b="1" i="0">
                <a:solidFill>
                  <a:srgbClr val="ECECEC"/>
                </a:solidFill>
                <a:effectLst/>
                <a:highlight>
                  <a:srgbClr val="212121"/>
                </a:highlight>
                <a:latin typeface="ui-sans-serif"/>
              </a:rPr>
              <a:t>Bước 1: Xác định vấn đề</a:t>
            </a:r>
          </a:p>
          <a:p>
            <a:pPr algn="l">
              <a:buFont typeface="Arial" panose="020B0604020202020204" pitchFamily="34" charset="0"/>
              <a:buChar char="•"/>
            </a:pPr>
            <a:r>
              <a:rPr lang="vi-VN" b="1" i="0">
                <a:solidFill>
                  <a:srgbClr val="ECECEC"/>
                </a:solidFill>
                <a:effectLst/>
                <a:highlight>
                  <a:srgbClr val="212121"/>
                </a:highlight>
                <a:latin typeface="ui-sans-serif"/>
              </a:rPr>
              <a:t>Vấn đề</a:t>
            </a:r>
            <a:r>
              <a:rPr lang="vi-VN" b="0" i="0">
                <a:solidFill>
                  <a:srgbClr val="ECECEC"/>
                </a:solidFill>
                <a:effectLst/>
                <a:highlight>
                  <a:srgbClr val="212121"/>
                </a:highlight>
                <a:latin typeface="ui-sans-serif"/>
              </a:rPr>
              <a:t>: Tìm số lớn nhất trong một danh sách các số nguyên.</a:t>
            </a:r>
          </a:p>
          <a:p>
            <a:pPr algn="l">
              <a:buFont typeface="Arial" panose="020B0604020202020204" pitchFamily="34" charset="0"/>
              <a:buChar char="•"/>
            </a:pPr>
            <a:r>
              <a:rPr lang="vi-VN" b="1" i="0">
                <a:solidFill>
                  <a:srgbClr val="ECECEC"/>
                </a:solidFill>
                <a:effectLst/>
                <a:highlight>
                  <a:srgbClr val="212121"/>
                </a:highlight>
                <a:latin typeface="ui-sans-serif"/>
              </a:rPr>
              <a:t>Yêu cầu</a:t>
            </a:r>
            <a:r>
              <a:rPr lang="vi-VN" b="0" i="0">
                <a:solidFill>
                  <a:srgbClr val="ECECEC"/>
                </a:solidFill>
                <a:effectLst/>
                <a:highlight>
                  <a:srgbClr val="212121"/>
                </a:highlight>
                <a:latin typeface="ui-sans-serif"/>
              </a:rPr>
              <a:t>: Đầu vào là một danh sách các số nguyên, đầu ra là số lớn nhất trong danh sách đó.</a:t>
            </a:r>
          </a:p>
          <a:p>
            <a:pPr algn="l"/>
            <a:r>
              <a:rPr lang="vi-VN" b="1" i="0">
                <a:solidFill>
                  <a:srgbClr val="ECECEC"/>
                </a:solidFill>
                <a:effectLst/>
                <a:highlight>
                  <a:srgbClr val="212121"/>
                </a:highlight>
                <a:latin typeface="ui-sans-serif"/>
              </a:rPr>
              <a:t>Bước 2: Phân tích vấn đề</a:t>
            </a:r>
          </a:p>
          <a:p>
            <a:pPr algn="l">
              <a:buFont typeface="Arial" panose="020B0604020202020204" pitchFamily="34" charset="0"/>
              <a:buChar char="•"/>
            </a:pPr>
            <a:r>
              <a:rPr lang="vi-VN" b="1" i="0">
                <a:solidFill>
                  <a:srgbClr val="ECECEC"/>
                </a:solidFill>
                <a:effectLst/>
                <a:highlight>
                  <a:srgbClr val="212121"/>
                </a:highlight>
                <a:latin typeface="ui-sans-serif"/>
              </a:rPr>
              <a:t>Dữ liệu đầu vào</a:t>
            </a:r>
            <a:r>
              <a:rPr lang="vi-VN" b="0" i="0">
                <a:solidFill>
                  <a:srgbClr val="ECECEC"/>
                </a:solidFill>
                <a:effectLst/>
                <a:highlight>
                  <a:srgbClr val="212121"/>
                </a:highlight>
                <a:latin typeface="ui-sans-serif"/>
              </a:rPr>
              <a:t>: Một danh sách các số nguyên, ví dụ: [3, 5, 7, 2, 8].</a:t>
            </a:r>
          </a:p>
          <a:p>
            <a:pPr algn="l">
              <a:buFont typeface="Arial" panose="020B0604020202020204" pitchFamily="34" charset="0"/>
              <a:buChar char="•"/>
            </a:pPr>
            <a:r>
              <a:rPr lang="vi-VN" b="1" i="0">
                <a:solidFill>
                  <a:srgbClr val="ECECEC"/>
                </a:solidFill>
                <a:effectLst/>
                <a:highlight>
                  <a:srgbClr val="212121"/>
                </a:highlight>
                <a:latin typeface="ui-sans-serif"/>
              </a:rPr>
              <a:t>Đầu ra mong muốn</a:t>
            </a:r>
            <a:r>
              <a:rPr lang="vi-VN" b="0" i="0">
                <a:solidFill>
                  <a:srgbClr val="ECECEC"/>
                </a:solidFill>
                <a:effectLst/>
                <a:highlight>
                  <a:srgbClr val="212121"/>
                </a:highlight>
                <a:latin typeface="ui-sans-serif"/>
              </a:rPr>
              <a:t>: Số lớn nhất trong danh sách, ví dụ: 8.</a:t>
            </a:r>
          </a:p>
          <a:p>
            <a:pPr algn="l">
              <a:buFont typeface="Arial" panose="020B0604020202020204" pitchFamily="34" charset="0"/>
              <a:buChar char="•"/>
            </a:pPr>
            <a:r>
              <a:rPr lang="vi-VN" b="1" i="0">
                <a:solidFill>
                  <a:srgbClr val="ECECEC"/>
                </a:solidFill>
                <a:effectLst/>
                <a:highlight>
                  <a:srgbClr val="212121"/>
                </a:highlight>
                <a:latin typeface="ui-sans-serif"/>
              </a:rPr>
              <a:t>Ràng buộc</a:t>
            </a:r>
            <a:r>
              <a:rPr lang="vi-VN" b="0" i="0">
                <a:solidFill>
                  <a:srgbClr val="ECECEC"/>
                </a:solidFill>
                <a:effectLst/>
                <a:highlight>
                  <a:srgbClr val="212121"/>
                </a:highlight>
                <a:latin typeface="ui-sans-serif"/>
              </a:rPr>
              <a:t>: Danh sách không rỗng.</a:t>
            </a:r>
          </a:p>
          <a:p>
            <a:pPr algn="l"/>
            <a:r>
              <a:rPr lang="vi-VN" b="1" i="0">
                <a:solidFill>
                  <a:srgbClr val="ECECEC"/>
                </a:solidFill>
                <a:effectLst/>
                <a:highlight>
                  <a:srgbClr val="212121"/>
                </a:highlight>
                <a:latin typeface="ui-sans-serif"/>
              </a:rPr>
              <a:t>Bước 3: Thiết kế giải thuật</a:t>
            </a:r>
          </a:p>
          <a:p>
            <a:pPr algn="l">
              <a:buFont typeface="Arial" panose="020B0604020202020204" pitchFamily="34" charset="0"/>
              <a:buChar char="•"/>
            </a:pPr>
            <a:r>
              <a:rPr lang="vi-VN" b="1" i="0">
                <a:solidFill>
                  <a:srgbClr val="ECECEC"/>
                </a:solidFill>
                <a:effectLst/>
                <a:highlight>
                  <a:srgbClr val="212121"/>
                </a:highlight>
                <a:latin typeface="ui-sans-serif"/>
              </a:rPr>
              <a:t>Giải thuật</a:t>
            </a:r>
            <a:r>
              <a:rPr lang="vi-VN" b="0" i="0">
                <a:solidFill>
                  <a:srgbClr val="ECECEC"/>
                </a:solidFill>
                <a:effectLst/>
                <a:highlight>
                  <a:srgbClr val="212121"/>
                </a:highlight>
                <a:latin typeface="ui-sans-serif"/>
              </a:rPr>
              <a:t>:</a:t>
            </a:r>
          </a:p>
          <a:p>
            <a:pPr marL="742950" lvl="1" indent="-285750" algn="l">
              <a:buFont typeface="Arial" panose="020B0604020202020204" pitchFamily="34" charset="0"/>
              <a:buChar char="•"/>
            </a:pPr>
            <a:r>
              <a:rPr lang="vi-VN" b="0" i="0">
                <a:solidFill>
                  <a:srgbClr val="ECECEC"/>
                </a:solidFill>
                <a:effectLst/>
                <a:highlight>
                  <a:srgbClr val="212121"/>
                </a:highlight>
                <a:latin typeface="ui-sans-serif"/>
              </a:rPr>
              <a:t>Đặt một biến max bằng giá trị đầu tiên của danh sách.</a:t>
            </a:r>
          </a:p>
          <a:p>
            <a:pPr marL="742950" lvl="1" indent="-285750" algn="l">
              <a:buFont typeface="Arial" panose="020B0604020202020204" pitchFamily="34" charset="0"/>
              <a:buChar char="•"/>
            </a:pPr>
            <a:r>
              <a:rPr lang="vi-VN" b="0" i="0">
                <a:solidFill>
                  <a:srgbClr val="ECECEC"/>
                </a:solidFill>
                <a:effectLst/>
                <a:highlight>
                  <a:srgbClr val="212121"/>
                </a:highlight>
                <a:latin typeface="ui-sans-serif"/>
              </a:rPr>
              <a:t>Duyệt qua từng phần tử trong danh sách.</a:t>
            </a:r>
          </a:p>
          <a:p>
            <a:pPr marL="742950" lvl="1" indent="-285750" algn="l">
              <a:buFont typeface="Arial" panose="020B0604020202020204" pitchFamily="34" charset="0"/>
              <a:buChar char="•"/>
            </a:pPr>
            <a:r>
              <a:rPr lang="vi-VN" b="0" i="0">
                <a:solidFill>
                  <a:srgbClr val="ECECEC"/>
                </a:solidFill>
                <a:effectLst/>
                <a:highlight>
                  <a:srgbClr val="212121"/>
                </a:highlight>
                <a:latin typeface="ui-sans-serif"/>
              </a:rPr>
              <a:t>Nếu phần tử hiện tại lớn hơn max, cập nhật max bằng giá trị phần tử đó.</a:t>
            </a:r>
          </a:p>
          <a:p>
            <a:pPr marL="742950" lvl="1" indent="-285750" algn="l">
              <a:buFont typeface="Arial" panose="020B0604020202020204" pitchFamily="34" charset="0"/>
              <a:buChar char="•"/>
            </a:pPr>
            <a:r>
              <a:rPr lang="vi-VN" b="0" i="0">
                <a:solidFill>
                  <a:srgbClr val="ECECEC"/>
                </a:solidFill>
                <a:effectLst/>
                <a:highlight>
                  <a:srgbClr val="212121"/>
                </a:highlight>
                <a:latin typeface="ui-sans-serif"/>
              </a:rPr>
              <a:t>Sau khi duyệt hết danh sách, max sẽ là số lớn nhất.</a:t>
            </a:r>
          </a:p>
          <a:p>
            <a:pPr algn="l"/>
            <a:r>
              <a:rPr lang="vi-VN" b="1" i="0">
                <a:solidFill>
                  <a:srgbClr val="ECECEC"/>
                </a:solidFill>
                <a:effectLst/>
                <a:highlight>
                  <a:srgbClr val="212121"/>
                </a:highlight>
                <a:latin typeface="ui-sans-serif"/>
              </a:rPr>
              <a:t>Bước 4: Lập trình</a:t>
            </a:r>
          </a:p>
          <a:p>
            <a:endParaRPr lang="en-US"/>
          </a:p>
        </p:txBody>
      </p:sp>
      <p:sp>
        <p:nvSpPr>
          <p:cNvPr id="4" name="Slide Number Placeholder 3"/>
          <p:cNvSpPr>
            <a:spLocks noGrp="1"/>
          </p:cNvSpPr>
          <p:nvPr>
            <p:ph type="sldNum" sz="quarter" idx="5"/>
          </p:nvPr>
        </p:nvSpPr>
        <p:spPr/>
        <p:txBody>
          <a:bodyPr/>
          <a:lstStyle/>
          <a:p>
            <a:fld id="{52F83F84-3015-46A3-A8ED-97253F2B54FA}" type="slidenum">
              <a:rPr lang="en-US" smtClean="0"/>
              <a:t>10</a:t>
            </a:fld>
            <a:endParaRPr lang="en-US"/>
          </a:p>
        </p:txBody>
      </p:sp>
    </p:spTree>
    <p:extLst>
      <p:ext uri="{BB962C8B-B14F-4D97-AF65-F5344CB8AC3E}">
        <p14:creationId xmlns:p14="http://schemas.microsoft.com/office/powerpoint/2010/main" val="1112458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a:solidFill>
                  <a:srgbClr val="202122"/>
                </a:solidFill>
                <a:effectLst/>
                <a:highlight>
                  <a:srgbClr val="FFFFFF"/>
                </a:highlight>
                <a:latin typeface="Arial" panose="020B0604020202020204" pitchFamily="34" charset="0"/>
              </a:rPr>
              <a:t>Cách 2</a:t>
            </a:r>
            <a:r>
              <a:rPr lang="en-US" b="0" i="0">
                <a:solidFill>
                  <a:srgbClr val="202122"/>
                </a:solidFill>
                <a:effectLst/>
                <a:highlight>
                  <a:srgbClr val="FFFFFF"/>
                </a:highlight>
                <a:latin typeface="Arial" panose="020B0604020202020204" pitchFamily="34" charset="0"/>
              </a:rPr>
              <a:t>: </a:t>
            </a:r>
            <a:r>
              <a:rPr lang="vi-VN" b="0" i="0">
                <a:solidFill>
                  <a:srgbClr val="202122"/>
                </a:solidFill>
                <a:effectLst/>
                <a:highlight>
                  <a:srgbClr val="FFFFFF"/>
                </a:highlight>
                <a:latin typeface="Arial" panose="020B0604020202020204" pitchFamily="34" charset="0"/>
              </a:rPr>
              <a:t>Một </a:t>
            </a:r>
            <a:r>
              <a:rPr lang="en-US" b="0" i="0">
                <a:solidFill>
                  <a:srgbClr val="202122"/>
                </a:solidFill>
                <a:effectLst/>
                <a:highlight>
                  <a:srgbClr val="FFFFFF"/>
                </a:highlight>
                <a:latin typeface="Arial" panose="020B0604020202020204" pitchFamily="34" charset="0"/>
              </a:rPr>
              <a:t>cách giải khác để </a:t>
            </a:r>
            <a:r>
              <a:rPr lang="vi-VN" b="0" i="0">
                <a:solidFill>
                  <a:srgbClr val="202122"/>
                </a:solidFill>
                <a:effectLst/>
                <a:highlight>
                  <a:srgbClr val="FFFFFF"/>
                </a:highlight>
                <a:latin typeface="Arial" panose="020B0604020202020204" pitchFamily="34" charset="0"/>
              </a:rPr>
              <a:t>rút ngắn lại các bước </a:t>
            </a:r>
            <a:r>
              <a:rPr lang="en-US" b="0" i="0">
                <a:solidFill>
                  <a:srgbClr val="202122"/>
                </a:solidFill>
                <a:effectLst/>
                <a:highlight>
                  <a:srgbClr val="FFFFFF"/>
                </a:highlight>
                <a:latin typeface="Arial" panose="020B0604020202020204" pitchFamily="34" charset="0"/>
              </a:rPr>
              <a:t>làm ở trên</a:t>
            </a:r>
            <a:r>
              <a:rPr lang="vi-VN" b="0" i="0">
                <a:solidFill>
                  <a:srgbClr val="202122"/>
                </a:solidFill>
                <a:effectLst/>
                <a:highlight>
                  <a:srgbClr val="FFFFFF"/>
                </a:highlight>
                <a:latin typeface="Arial" panose="020B0604020202020204" pitchFamily="34" charset="0"/>
              </a:rPr>
              <a:t> </a:t>
            </a:r>
            <a:r>
              <a:rPr lang="en-US" b="0" i="0">
                <a:solidFill>
                  <a:srgbClr val="202122"/>
                </a:solidFill>
                <a:effectLst/>
                <a:highlight>
                  <a:srgbClr val="FFFFFF"/>
                </a:highlight>
                <a:latin typeface="Arial" panose="020B0604020202020204" pitchFamily="34" charset="0"/>
              </a:rPr>
              <a:t>là: </a:t>
            </a:r>
            <a:r>
              <a:rPr lang="vi-VN" b="0" i="0">
                <a:solidFill>
                  <a:srgbClr val="202122"/>
                </a:solidFill>
                <a:effectLst/>
                <a:highlight>
                  <a:srgbClr val="FFFFFF"/>
                </a:highlight>
                <a:latin typeface="Arial" panose="020B0604020202020204" pitchFamily="34" charset="0"/>
              </a:rPr>
              <a:t>thế số lớn hơn bằng số dư của nó khi chia cho số nhỏ hơn (dừng lại khi số dư bằng không). </a:t>
            </a:r>
            <a:r>
              <a:rPr lang="en-US" b="0" i="1">
                <a:solidFill>
                  <a:srgbClr val="202122"/>
                </a:solidFill>
                <a:effectLst/>
                <a:highlight>
                  <a:srgbClr val="FFFFFF"/>
                </a:highlight>
                <a:latin typeface="Arial" panose="020B0604020202020204" pitchFamily="34" charset="0"/>
              </a:rPr>
              <a:t>Với phương pháp này thì đầu vào có thể là hai số nguyên bất kỳ.</a:t>
            </a:r>
            <a:endParaRPr lang="en-US" i="1"/>
          </a:p>
          <a:p>
            <a:endParaRPr lang="en-US"/>
          </a:p>
        </p:txBody>
      </p:sp>
      <p:sp>
        <p:nvSpPr>
          <p:cNvPr id="4" name="Slide Number Placeholder 3"/>
          <p:cNvSpPr>
            <a:spLocks noGrp="1"/>
          </p:cNvSpPr>
          <p:nvPr>
            <p:ph type="sldNum" sz="quarter" idx="5"/>
          </p:nvPr>
        </p:nvSpPr>
        <p:spPr/>
        <p:txBody>
          <a:bodyPr/>
          <a:lstStyle/>
          <a:p>
            <a:fld id="{52F83F84-3015-46A3-A8ED-97253F2B54FA}" type="slidenum">
              <a:rPr lang="en-US" smtClean="0"/>
              <a:t>13</a:t>
            </a:fld>
            <a:endParaRPr lang="en-US"/>
          </a:p>
        </p:txBody>
      </p:sp>
    </p:spTree>
    <p:extLst>
      <p:ext uri="{BB962C8B-B14F-4D97-AF65-F5344CB8AC3E}">
        <p14:creationId xmlns:p14="http://schemas.microsoft.com/office/powerpoint/2010/main" val="2794949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2F83F84-3015-46A3-A8ED-97253F2B54FA}" type="slidenum">
              <a:rPr lang="en-US" smtClean="0"/>
              <a:t>15</a:t>
            </a:fld>
            <a:endParaRPr lang="en-US"/>
          </a:p>
        </p:txBody>
      </p:sp>
    </p:spTree>
    <p:extLst>
      <p:ext uri="{BB962C8B-B14F-4D97-AF65-F5344CB8AC3E}">
        <p14:creationId xmlns:p14="http://schemas.microsoft.com/office/powerpoint/2010/main" val="3955301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2F83F84-3015-46A3-A8ED-97253F2B54FA}" type="slidenum">
              <a:rPr lang="en-US" smtClean="0"/>
              <a:t>17</a:t>
            </a:fld>
            <a:endParaRPr lang="en-US"/>
          </a:p>
        </p:txBody>
      </p:sp>
    </p:spTree>
    <p:extLst>
      <p:ext uri="{BB962C8B-B14F-4D97-AF65-F5344CB8AC3E}">
        <p14:creationId xmlns:p14="http://schemas.microsoft.com/office/powerpoint/2010/main" val="1722154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a:lnSpc>
                <a:spcPct val="150000"/>
              </a:lnSpc>
              <a:spcBef>
                <a:spcPts val="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Máy tính ngày càng được sử dụng rộng rãi để xử lý dữ liệu do khả năng vượt trội so với con người về tốc độ, khối lượng và khả năng giải quyết các bài toán phức tạp. Tuy nhiên, để khai thác tối đa tiềm năng của máy tính, việc sử dụng các thuật toán hiệu quả đóng vai trò vô cùng quan trọng.</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gn="l">
              <a:lnSpc>
                <a:spcPct val="150000"/>
              </a:lnSpc>
              <a:spcBef>
                <a:spcPts val="0"/>
              </a:spcBef>
              <a:spcAft>
                <a:spcPts val="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1. Nhanh hơn:</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l">
              <a:lnSpc>
                <a:spcPct val="150000"/>
              </a:lnSpc>
              <a:spcBef>
                <a:spcPts val="0"/>
              </a:spcBef>
              <a:spcAft>
                <a:spcPts val="0"/>
              </a:spcAft>
              <a:buSzPts val="1000"/>
              <a:buFont typeface="Symbol" panose="05050102010706020507" pitchFamily="18" charset="2"/>
              <a:buChar char=""/>
              <a:tabLst>
                <a:tab pos="457200" algn="l"/>
              </a:tabLs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Máy tính có thể xử lý hàng triệu phép tính mỗi giây, vượt xa khả năng của con người.</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pPr marL="457200" marR="0" indent="0" algn="l">
              <a:lnSpc>
                <a:spcPct val="150000"/>
              </a:lnSpc>
              <a:spcBef>
                <a:spcPts val="0"/>
              </a:spcBef>
              <a:spcAft>
                <a:spcPts val="0"/>
              </a:spcAft>
            </a:pPr>
            <a:r>
              <a:rPr lang="de-DE" sz="1800">
                <a:solidFill>
                  <a:srgbClr val="333333"/>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NVIDIA DGX A100 là hệ thống máy tính được sản xuất bởi NVIDIA - Thương hiệu điện toán Trí tuệ nhân tạo (AI) hàng đầu, dành cho các ứng dụng AI và điện toán hiệu năng cao (HPC). Dòng máy được nhận định là một trong những hệ thống AI mạnh mẽ nhất trên thế giới với hiệu suất lên đến 5 petaFLOPS tương đương 5 triệu tỷ phép tính trong mỗi giây. </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l">
              <a:lnSpc>
                <a:spcPct val="150000"/>
              </a:lnSpc>
              <a:spcBef>
                <a:spcPts val="0"/>
              </a:spcBef>
              <a:spcAft>
                <a:spcPts val="0"/>
              </a:spcAft>
              <a:buSzPts val="1000"/>
              <a:buFont typeface="Symbol" panose="05050102010706020507" pitchFamily="18" charset="2"/>
              <a:buChar char=""/>
              <a:tabLst>
                <a:tab pos="457200" algn="l"/>
              </a:tabLs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Tuy nhiên, tốc độ xử lý dữ liệu còn phụ thuộc vào thuật toán được sử dụng.</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gn="l">
              <a:lnSpc>
                <a:spcPct val="150000"/>
              </a:lnSpc>
              <a:spcBef>
                <a:spcPts val="0"/>
              </a:spcBef>
              <a:spcAft>
                <a:spcPts val="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2. Nhiều hơn:</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l">
              <a:lnSpc>
                <a:spcPct val="150000"/>
              </a:lnSpc>
              <a:spcBef>
                <a:spcPts val="0"/>
              </a:spcBef>
              <a:spcAft>
                <a:spcPts val="0"/>
              </a:spcAft>
              <a:buSzPts val="1000"/>
              <a:buFont typeface="Symbol" panose="05050102010706020507" pitchFamily="18" charset="2"/>
              <a:buChar char=""/>
              <a:tabLst>
                <a:tab pos="457200" algn="l"/>
              </a:tabLs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Máy tính có thể xử lý lượng dữ liệu khổng lồ mà con người không thể thực hiện được trong thời gian hợp lý.</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l">
              <a:lnSpc>
                <a:spcPct val="150000"/>
              </a:lnSpc>
              <a:spcBef>
                <a:spcPts val="0"/>
              </a:spcBef>
              <a:spcAft>
                <a:spcPts val="0"/>
              </a:spcAft>
              <a:buSzPts val="1000"/>
              <a:buFont typeface="Symbol" panose="05050102010706020507" pitchFamily="18" charset="2"/>
              <a:buChar char=""/>
              <a:tabLst>
                <a:tab pos="457200" algn="l"/>
              </a:tabLs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Khả năng xử lý nhiều dữ liệu này phụ thuộc vào hiệu quả của thuật toán được sử dụng để tổ chức, truy cập và thao tác trên dữ liệu.</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l">
              <a:lnSpc>
                <a:spcPct val="150000"/>
              </a:lnSpc>
              <a:spcBef>
                <a:spcPts val="0"/>
              </a:spcBef>
              <a:spcAft>
                <a:spcPts val="0"/>
              </a:spcAft>
              <a:buSzPts val="1000"/>
              <a:buFont typeface="Symbol" panose="05050102010706020507" pitchFamily="18" charset="2"/>
              <a:buChar char=""/>
              <a:tabLst>
                <a:tab pos="457200" algn="l"/>
              </a:tabLs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Một thuật toán tối ưu có thể giúp máy tính xử lý lượng dữ liệu lớn một cách hiệu quả và chính xác.</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gn="l">
              <a:lnSpc>
                <a:spcPct val="150000"/>
              </a:lnSpc>
              <a:spcBef>
                <a:spcPts val="0"/>
              </a:spcBef>
              <a:spcAft>
                <a:spcPts val="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3. Giải quyết những bài toán mà con người không thể hoàn thành được:</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l">
              <a:lnSpc>
                <a:spcPct val="150000"/>
              </a:lnSpc>
              <a:spcBef>
                <a:spcPts val="0"/>
              </a:spcBef>
              <a:spcAft>
                <a:spcPts val="0"/>
              </a:spcAft>
              <a:buSzPts val="1000"/>
              <a:buFont typeface="Symbol" panose="05050102010706020507" pitchFamily="18" charset="2"/>
              <a:buChar char=""/>
              <a:tabLst>
                <a:tab pos="457200" algn="l"/>
              </a:tabLs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Một số bài toán có độ phức tạp cao hoặc đòi hỏi khối lượng tính toán khổng lồ vượt quá khả năng của con người.</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l">
              <a:lnSpc>
                <a:spcPct val="150000"/>
              </a:lnSpc>
              <a:spcBef>
                <a:spcPts val="0"/>
              </a:spcBef>
              <a:spcAft>
                <a:spcPts val="0"/>
              </a:spcAft>
              <a:buSzPts val="1000"/>
              <a:buFont typeface="Symbol" panose="05050102010706020507" pitchFamily="18" charset="2"/>
              <a:buChar char=""/>
              <a:tabLst>
                <a:tab pos="457200" algn="l"/>
              </a:tabLs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Máy tính, với sự hỗ trợ của các thuật toán hiệu quả, có thể giải quyết những bài toán này một cách chính xác và hiệu quả.</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l">
              <a:lnSpc>
                <a:spcPct val="150000"/>
              </a:lnSpc>
              <a:spcBef>
                <a:spcPts val="0"/>
              </a:spcBef>
              <a:spcAft>
                <a:spcPts val="0"/>
              </a:spcAft>
              <a:buSzPts val="1000"/>
              <a:buFont typeface="Symbol" panose="05050102010706020507" pitchFamily="18" charset="2"/>
              <a:buChar char=""/>
              <a:tabLst>
                <a:tab pos="457200" algn="l"/>
              </a:tabLs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Ví dụ: các thuật toán học máy được sử dụng để phân tích dữ liệu y tế, dự đoán thị trường tài chính hoặc phát triển các loại thuốc mới.</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gn="l">
              <a:lnSpc>
                <a:spcPct val="150000"/>
              </a:lnSpc>
              <a:spcBef>
                <a:spcPts val="0"/>
              </a:spcBef>
              <a:spcAft>
                <a:spcPts val="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Làm thế nào để đạt được những mục tiêu đó?</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gn="l">
              <a:lnSpc>
                <a:spcPct val="150000"/>
              </a:lnSpc>
              <a:spcBef>
                <a:spcPts val="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Có hai yếu tố chính góp phần vào việc tối ưu hóa hiệu suất xử lý dữ liệu trên máy tính:</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gn="l">
              <a:lnSpc>
                <a:spcPct val="150000"/>
              </a:lnSpc>
              <a:spcBef>
                <a:spcPts val="0"/>
              </a:spcBef>
              <a:spcAft>
                <a:spcPts val="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1. Sự tiến bộ của kỹ thuật:</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l">
              <a:lnSpc>
                <a:spcPct val="150000"/>
              </a:lnSpc>
              <a:spcBef>
                <a:spcPts val="0"/>
              </a:spcBef>
              <a:spcAft>
                <a:spcPts val="0"/>
              </a:spcAft>
              <a:buSzPts val="1000"/>
              <a:buFont typeface="Symbol" panose="05050102010706020507" pitchFamily="18" charset="2"/>
              <a:buChar char=""/>
              <a:tabLst>
                <a:tab pos="457200" algn="l"/>
              </a:tabLs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Việc phát triển các bộ vi xử lý mạnh mẽ hơn, dung lượng bộ nhớ lớn hơn và tốc độ truyền dữ liệu nhanh hơn giúp nâng cao hiệu suất xử lý dữ liệu của máy tính.</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l">
              <a:lnSpc>
                <a:spcPct val="150000"/>
              </a:lnSpc>
              <a:spcBef>
                <a:spcPts val="0"/>
              </a:spcBef>
              <a:spcAft>
                <a:spcPts val="0"/>
              </a:spcAft>
              <a:buSzPts val="1000"/>
              <a:buFont typeface="Symbol" panose="05050102010706020507" pitchFamily="18" charset="2"/>
              <a:buChar char=""/>
              <a:tabLst>
                <a:tab pos="457200" algn="l"/>
              </a:tabLs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Tuy nhiên, việc nâng cấp phần cứng thường đi kèm với chi phí cao và không phải lúc nào cũng là giải pháp tối ưu nhất.</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gn="l">
              <a:lnSpc>
                <a:spcPct val="150000"/>
              </a:lnSpc>
              <a:spcBef>
                <a:spcPts val="0"/>
              </a:spcBef>
              <a:spcAft>
                <a:spcPts val="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2. Các thuật toán hiệu quả:</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l">
              <a:lnSpc>
                <a:spcPct val="150000"/>
              </a:lnSpc>
              <a:spcBef>
                <a:spcPts val="0"/>
              </a:spcBef>
              <a:spcAft>
                <a:spcPts val="0"/>
              </a:spcAft>
              <a:buSzPts val="1000"/>
              <a:buFont typeface="Symbol" panose="05050102010706020507" pitchFamily="18" charset="2"/>
              <a:buChar char=""/>
              <a:tabLst>
                <a:tab pos="457200" algn="l"/>
              </a:tabLst>
            </a:pPr>
            <a:r>
              <a:rPr lang="de-DE" sz="1800">
                <a:effectLst/>
                <a:latin typeface="Times New Roman" panose="02020603050405020304" pitchFamily="18" charset="0"/>
                <a:ea typeface="Aptos" panose="020B0004020202020204" pitchFamily="34" charset="0"/>
                <a:cs typeface="Times New Roman" panose="02020603050405020304" pitchFamily="18" charset="0"/>
              </a:rPr>
              <a:t>Cải tiến thuật toán là quá trình điều chỉnh, tối ưu hóa hoặc thay thế một thuật toán hiện có bằng một thuật toán hiệu quả hơn nhằm cải thiện hiệu suất, giảm thời gian xử lý, tiết kiệm tài nguyên, hoặc tăng độ chính xác của kết quả. </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228600" algn="l">
              <a:lnSpc>
                <a:spcPct val="150000"/>
              </a:lnSpc>
              <a:spcBef>
                <a:spcPts val="0"/>
              </a:spcBef>
              <a:spcAft>
                <a:spcPts val="0"/>
              </a:spcAft>
            </a:pPr>
            <a:r>
              <a:rPr lang="de-DE" sz="1800">
                <a:effectLst/>
                <a:latin typeface="Times New Roman" panose="02020603050405020304" pitchFamily="18" charset="0"/>
                <a:ea typeface="Aptos" panose="020B0004020202020204" pitchFamily="34" charset="0"/>
                <a:cs typeface="Times New Roman" panose="02020603050405020304" pitchFamily="18" charset="0"/>
              </a:rPr>
              <a:t>Cải tiến thuật toán và cấu hình máy tính đều quan trọng và cần thiết để đạt được hiệu suất tối ưu và khả năng mở rộng cho hệ thống. Việc kết hợp cả hai phương pháp này giúp tận dụng tối đa khả năng của cả phần mềm và phần cứng, đáp ứng tốt các yêu cầu ngày càng cao của người dùng và ứng dụng.</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a:p>
            <a:endParaRPr lang="vi-VN"/>
          </a:p>
        </p:txBody>
      </p:sp>
      <p:sp>
        <p:nvSpPr>
          <p:cNvPr id="4" name="Slide Number Placeholder 3"/>
          <p:cNvSpPr>
            <a:spLocks noGrp="1"/>
          </p:cNvSpPr>
          <p:nvPr>
            <p:ph type="sldNum" sz="quarter" idx="5"/>
          </p:nvPr>
        </p:nvSpPr>
        <p:spPr/>
        <p:txBody>
          <a:bodyPr/>
          <a:lstStyle/>
          <a:p>
            <a:fld id="{52F83F84-3015-46A3-A8ED-97253F2B54FA}" type="slidenum">
              <a:rPr lang="en-US" smtClean="0"/>
              <a:t>18</a:t>
            </a:fld>
            <a:endParaRPr lang="en-US"/>
          </a:p>
        </p:txBody>
      </p:sp>
    </p:spTree>
    <p:extLst>
      <p:ext uri="{BB962C8B-B14F-4D97-AF65-F5344CB8AC3E}">
        <p14:creationId xmlns:p14="http://schemas.microsoft.com/office/powerpoint/2010/main" val="3953739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269875" algn="just">
              <a:lnSpc>
                <a:spcPct val="102000"/>
              </a:lnSpc>
              <a:spcBef>
                <a:spcPts val="600"/>
              </a:spcBef>
              <a:spcAft>
                <a:spcPts val="0"/>
              </a:spcAft>
            </a:pPr>
            <a:endParaRPr lang="en-US" sz="1800">
              <a:effectLst/>
              <a:latin typeface="Proxima Nova"/>
              <a:ea typeface="Proxima Nova"/>
              <a:cs typeface="Proxima Nova"/>
            </a:endParaRPr>
          </a:p>
        </p:txBody>
      </p:sp>
      <p:sp>
        <p:nvSpPr>
          <p:cNvPr id="4" name="Slide Number Placeholder 3"/>
          <p:cNvSpPr>
            <a:spLocks noGrp="1"/>
          </p:cNvSpPr>
          <p:nvPr>
            <p:ph type="sldNum" sz="quarter" idx="5"/>
          </p:nvPr>
        </p:nvSpPr>
        <p:spPr/>
        <p:txBody>
          <a:bodyPr/>
          <a:lstStyle/>
          <a:p>
            <a:fld id="{52F83F84-3015-46A3-A8ED-97253F2B54FA}" type="slidenum">
              <a:rPr lang="en-US" smtClean="0"/>
              <a:t>20</a:t>
            </a:fld>
            <a:endParaRPr lang="en-US"/>
          </a:p>
        </p:txBody>
      </p:sp>
    </p:spTree>
    <p:extLst>
      <p:ext uri="{BB962C8B-B14F-4D97-AF65-F5344CB8AC3E}">
        <p14:creationId xmlns:p14="http://schemas.microsoft.com/office/powerpoint/2010/main" val="26234589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userDrawn="1"/>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userDrawn="1"/>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VN"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Tree>
    <p:extLst>
      <p:ext uri="{BB962C8B-B14F-4D97-AF65-F5344CB8AC3E}">
        <p14:creationId xmlns:p14="http://schemas.microsoft.com/office/powerpoint/2010/main" val="265842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g trong 1">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18EDBFE5-F6A7-D377-B524-2A5E293A8580}"/>
              </a:ext>
            </a:extLst>
          </p:cNvPr>
          <p:cNvSpPr/>
          <p:nvPr userDrawn="1"/>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a:extLst>
              <a:ext uri="{FF2B5EF4-FFF2-40B4-BE49-F238E27FC236}">
                <a16:creationId xmlns:a16="http://schemas.microsoft.com/office/drawing/2014/main" id="{B50720F1-D33A-570A-ED4C-A35648E701D3}"/>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71" name="Footer Placeholder 4">
            <a:extLst>
              <a:ext uri="{FF2B5EF4-FFF2-40B4-BE49-F238E27FC236}">
                <a16:creationId xmlns:a16="http://schemas.microsoft.com/office/drawing/2014/main" id="{AAAD69AF-EC8B-72EE-4E78-98A3BACFC70B}"/>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sp>
        <p:nvSpPr>
          <p:cNvPr id="72" name="Date Placeholder 3">
            <a:extLst>
              <a:ext uri="{FF2B5EF4-FFF2-40B4-BE49-F238E27FC236}">
                <a16:creationId xmlns:a16="http://schemas.microsoft.com/office/drawing/2014/main" id="{E08B9789-E935-79BF-7612-287E195CA82E}"/>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Tree>
    <p:extLst>
      <p:ext uri="{BB962C8B-B14F-4D97-AF65-F5344CB8AC3E}">
        <p14:creationId xmlns:p14="http://schemas.microsoft.com/office/powerpoint/2010/main" val="813410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g trong 2">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CB305D-8829-8A5C-C77A-F06CC22D3171}"/>
              </a:ext>
            </a:extLst>
          </p:cNvPr>
          <p:cNvSpPr/>
          <p:nvPr userDrawn="1"/>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3" name="Slide Number Placeholder 4">
            <a:extLst>
              <a:ext uri="{FF2B5EF4-FFF2-40B4-BE49-F238E27FC236}">
                <a16:creationId xmlns:a16="http://schemas.microsoft.com/office/drawing/2014/main" id="{9B213357-208D-5A7C-6EC3-620968ABB590}"/>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Tree>
    <p:extLst>
      <p:ext uri="{BB962C8B-B14F-4D97-AF65-F5344CB8AC3E}">
        <p14:creationId xmlns:p14="http://schemas.microsoft.com/office/powerpoint/2010/main" val="342219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8" name="Text Placeholder 21">
            <a:extLst>
              <a:ext uri="{FF2B5EF4-FFF2-40B4-BE49-F238E27FC236}">
                <a16:creationId xmlns:a16="http://schemas.microsoft.com/office/drawing/2014/main" id="{C6B2679F-C18F-09A3-96AB-5F2B6ACB82CA}"/>
              </a:ext>
            </a:extLst>
          </p:cNvPr>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tabLst/>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VN" dirty="0"/>
              <a:t>Họ và tên</a:t>
            </a:r>
            <a:br>
              <a:rPr lang="en-VN" dirty="0"/>
            </a:br>
            <a:r>
              <a:rPr lang="en-VN" dirty="0"/>
              <a:t>Email</a:t>
            </a:r>
            <a:br>
              <a:rPr lang="en-VN" dirty="0"/>
            </a:br>
            <a:r>
              <a:rPr lang="en-VN" dirty="0"/>
              <a:t>Khoa</a:t>
            </a:r>
          </a:p>
        </p:txBody>
      </p:sp>
      <p:grpSp>
        <p:nvGrpSpPr>
          <p:cNvPr id="34" name="Group 33">
            <a:extLst>
              <a:ext uri="{FF2B5EF4-FFF2-40B4-BE49-F238E27FC236}">
                <a16:creationId xmlns:a16="http://schemas.microsoft.com/office/drawing/2014/main" id="{AF7094EB-B733-82D9-0C1A-47F50ED8DF48}"/>
              </a:ext>
            </a:extLst>
          </p:cNvPr>
          <p:cNvGrpSpPr/>
          <p:nvPr userDrawn="1"/>
        </p:nvGrpSpPr>
        <p:grpSpPr>
          <a:xfrm>
            <a:off x="-1" y="4458425"/>
            <a:ext cx="8647103" cy="664514"/>
            <a:chOff x="-349411" y="1322122"/>
            <a:chExt cx="8647103" cy="664514"/>
          </a:xfrm>
        </p:grpSpPr>
        <p:cxnSp>
          <p:nvCxnSpPr>
            <p:cNvPr id="36" name="Straight Connector 35">
              <a:extLst>
                <a:ext uri="{FF2B5EF4-FFF2-40B4-BE49-F238E27FC236}">
                  <a16:creationId xmlns:a16="http://schemas.microsoft.com/office/drawing/2014/main" id="{A42951CF-9EB0-47B4-697B-3EC7AC808EA9}"/>
                </a:ext>
              </a:extLst>
            </p:cNvPr>
            <p:cNvCxnSpPr>
              <a:cxnSpLocks/>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FAF29A-75A4-8EF7-11D9-AB3F5C16B253}"/>
                </a:ext>
              </a:extLst>
            </p:cNvPr>
            <p:cNvCxnSpPr>
              <a:cxnSpLocks/>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2D0A89-881E-F365-FCB8-0CCF88B4F092}"/>
                </a:ext>
              </a:extLst>
            </p:cNvPr>
            <p:cNvCxnSpPr>
              <a:cxnSpLocks/>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8ED5AC8-396E-82A3-EA13-53B0DC1B1744}"/>
                </a:ext>
              </a:extLst>
            </p:cNvPr>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CD5DF290-BB09-CD5D-D16C-F337A2AE1710}"/>
              </a:ext>
            </a:extLst>
          </p:cNvPr>
          <p:cNvSpPr>
            <a:spLocks noChangeAspect="1"/>
          </p:cNvSpPr>
          <p:nvPr userDrawn="1"/>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9" name="Picture Placeholder 3">
            <a:extLst>
              <a:ext uri="{FF2B5EF4-FFF2-40B4-BE49-F238E27FC236}">
                <a16:creationId xmlns:a16="http://schemas.microsoft.com/office/drawing/2014/main" id="{E6519316-5BE7-6687-FE60-23F1FB913498}"/>
              </a:ext>
            </a:extLst>
          </p:cNvPr>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VN" dirty="0"/>
              <a:t>Profile picture</a:t>
            </a:r>
          </a:p>
        </p:txBody>
      </p:sp>
      <p:sp>
        <p:nvSpPr>
          <p:cNvPr id="39" name="Text Placeholder 38">
            <a:extLst>
              <a:ext uri="{FF2B5EF4-FFF2-40B4-BE49-F238E27FC236}">
                <a16:creationId xmlns:a16="http://schemas.microsoft.com/office/drawing/2014/main" id="{08F295F7-595F-E903-E034-0D8FEC5E07C6}"/>
              </a:ext>
            </a:extLst>
          </p:cNvPr>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VN"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VN" dirty="0"/>
          </a:p>
        </p:txBody>
      </p:sp>
    </p:spTree>
    <p:extLst>
      <p:ext uri="{BB962C8B-B14F-4D97-AF65-F5344CB8AC3E}">
        <p14:creationId xmlns:p14="http://schemas.microsoft.com/office/powerpoint/2010/main" val="302063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userDrawn="1"/>
        </p:nvGrpSpPr>
        <p:grpSpPr>
          <a:xfrm>
            <a:off x="-2323526"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userDrawn="1"/>
        </p:nvGrpSpPr>
        <p:grpSpPr>
          <a:xfrm flipH="1">
            <a:off x="9674240"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userDrawn="1"/>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58527"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68" name="Text Placeholder 67">
            <a:extLst>
              <a:ext uri="{FF2B5EF4-FFF2-40B4-BE49-F238E27FC236}">
                <a16:creationId xmlns:a16="http://schemas.microsoft.com/office/drawing/2014/main" id="{F56C1099-1EF4-24C1-B5E1-A484342C74DE}"/>
              </a:ext>
            </a:extLst>
          </p:cNvPr>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VN" dirty="0"/>
              <a:t>NỘI DUNG</a:t>
            </a:r>
          </a:p>
        </p:txBody>
      </p:sp>
      <p:sp>
        <p:nvSpPr>
          <p:cNvPr id="3" name="Freeform 2">
            <a:extLst>
              <a:ext uri="{FF2B5EF4-FFF2-40B4-BE49-F238E27FC236}">
                <a16:creationId xmlns:a16="http://schemas.microsoft.com/office/drawing/2014/main" id="{B50720F1-D33A-570A-ED4C-A35648E701D3}"/>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Tree>
    <p:extLst>
      <p:ext uri="{BB962C8B-B14F-4D97-AF65-F5344CB8AC3E}">
        <p14:creationId xmlns:p14="http://schemas.microsoft.com/office/powerpoint/2010/main" val="3108181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33" name="Text Placeholder 32">
            <a:extLst>
              <a:ext uri="{FF2B5EF4-FFF2-40B4-BE49-F238E27FC236}">
                <a16:creationId xmlns:a16="http://schemas.microsoft.com/office/drawing/2014/main" id="{16FB8E2A-4378-29FE-41E3-42BAD72ADA63}"/>
              </a:ext>
            </a:extLst>
          </p:cNvPr>
          <p:cNvSpPr>
            <a:spLocks noGrp="1"/>
          </p:cNvSpPr>
          <p:nvPr userDrawn="1">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userDrawn="1">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x.x.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userDrawn="1">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0x.</a:t>
            </a:r>
          </a:p>
        </p:txBody>
      </p:sp>
      <p:cxnSp>
        <p:nvCxnSpPr>
          <p:cNvPr id="41" name="Straight Connector 40">
            <a:extLst>
              <a:ext uri="{FF2B5EF4-FFF2-40B4-BE49-F238E27FC236}">
                <a16:creationId xmlns:a16="http://schemas.microsoft.com/office/drawing/2014/main" id="{88382EF5-131E-F7DD-C939-044C31C113C7}"/>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4" name="Group 3">
            <a:extLst>
              <a:ext uri="{FF2B5EF4-FFF2-40B4-BE49-F238E27FC236}">
                <a16:creationId xmlns:a16="http://schemas.microsoft.com/office/drawing/2014/main" id="{B1AA7010-A78E-2DCB-8D89-28F704E05138}"/>
              </a:ext>
            </a:extLst>
          </p:cNvPr>
          <p:cNvGrpSpPr/>
          <p:nvPr userDrawn="1"/>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a:extLst>
                <a:ext uri="{FF2B5EF4-FFF2-40B4-BE49-F238E27FC236}">
                  <a16:creationId xmlns:a16="http://schemas.microsoft.com/office/drawing/2014/main" id="{B96A6D30-76D9-ADFA-439D-D8ACD753FA68}"/>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54932-7153-1124-6FAB-6B0BCE7F15CF}"/>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11FFE3-7A74-DE46-A817-485EEBD35CE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37189745-CA80-BAF4-D0A4-5251C5A38265}"/>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4A45EE-E6B0-E916-950B-83B5D9C719DA}"/>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5BCF47-41EA-DC9C-B39C-19996485644F}"/>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Tree>
    <p:extLst>
      <p:ext uri="{BB962C8B-B14F-4D97-AF65-F5344CB8AC3E}">
        <p14:creationId xmlns:p14="http://schemas.microsoft.com/office/powerpoint/2010/main" val="35614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22181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 sanh 1">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itle 1">
            <a:extLst>
              <a:ext uri="{FF2B5EF4-FFF2-40B4-BE49-F238E27FC236}">
                <a16:creationId xmlns:a16="http://schemas.microsoft.com/office/drawing/2014/main" id="{187D36B1-517A-D556-9184-ED466900A8D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1532249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 sanh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ext Placeholder 14">
            <a:extLst>
              <a:ext uri="{FF2B5EF4-FFF2-40B4-BE49-F238E27FC236}">
                <a16:creationId xmlns:a16="http://schemas.microsoft.com/office/drawing/2014/main" id="{EDF1C539-8AC9-C464-0C2F-4D728615840B}"/>
              </a:ext>
            </a:extLst>
          </p:cNvPr>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1</a:t>
            </a:r>
          </a:p>
        </p:txBody>
      </p:sp>
      <p:sp>
        <p:nvSpPr>
          <p:cNvPr id="19" name="Text Placeholder 14">
            <a:extLst>
              <a:ext uri="{FF2B5EF4-FFF2-40B4-BE49-F238E27FC236}">
                <a16:creationId xmlns:a16="http://schemas.microsoft.com/office/drawing/2014/main" id="{F0714139-C59C-330B-707A-90AA2C2D1C7D}"/>
              </a:ext>
            </a:extLst>
          </p:cNvPr>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2</a:t>
            </a:r>
          </a:p>
        </p:txBody>
      </p:sp>
      <p:sp>
        <p:nvSpPr>
          <p:cNvPr id="29" name="Title 1">
            <a:extLst>
              <a:ext uri="{FF2B5EF4-FFF2-40B4-BE49-F238E27FC236}">
                <a16:creationId xmlns:a16="http://schemas.microsoft.com/office/drawing/2014/main" id="{6AE4A723-09B9-08FA-D05B-D53CF4EB2CA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1664174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i dung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Tree>
    <p:extLst>
      <p:ext uri="{BB962C8B-B14F-4D97-AF65-F5344CB8AC3E}">
        <p14:creationId xmlns:p14="http://schemas.microsoft.com/office/powerpoint/2010/main" val="1304376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ình ảnh">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a:extLst>
              <a:ext uri="{FF2B5EF4-FFF2-40B4-BE49-F238E27FC236}">
                <a16:creationId xmlns:a16="http://schemas.microsoft.com/office/drawing/2014/main" id="{9AE9790B-4A7F-B016-57E9-8F5F385CF84E}"/>
              </a:ext>
            </a:extLst>
          </p:cNvPr>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VN" dirty="0"/>
              <a:t>Hình ảnh</a:t>
            </a:r>
          </a:p>
        </p:txBody>
      </p:sp>
    </p:spTree>
    <p:extLst>
      <p:ext uri="{BB962C8B-B14F-4D97-AF65-F5344CB8AC3E}">
        <p14:creationId xmlns:p14="http://schemas.microsoft.com/office/powerpoint/2010/main" val="81545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CB126-07C1-993D-D40F-CC928946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VN" dirty="0"/>
          </a:p>
        </p:txBody>
      </p:sp>
      <p:sp>
        <p:nvSpPr>
          <p:cNvPr id="3" name="Text Placeholder 2">
            <a:extLst>
              <a:ext uri="{FF2B5EF4-FFF2-40B4-BE49-F238E27FC236}">
                <a16:creationId xmlns:a16="http://schemas.microsoft.com/office/drawing/2014/main" id="{B5BBBD58-B33F-3C47-5551-9A2A2CE27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3F5A01D-3EDB-1F54-F4EE-AFD1EF996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June 2024</a:t>
            </a:r>
            <a:endParaRPr lang="en-VN"/>
          </a:p>
        </p:txBody>
      </p:sp>
      <p:sp>
        <p:nvSpPr>
          <p:cNvPr id="5" name="Footer Placeholder 4">
            <a:extLst>
              <a:ext uri="{FF2B5EF4-FFF2-40B4-BE49-F238E27FC236}">
                <a16:creationId xmlns:a16="http://schemas.microsoft.com/office/drawing/2014/main" id="{F95D1C7E-53C3-CE2D-B996-7F9702138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VN"/>
          </a:p>
        </p:txBody>
      </p:sp>
      <p:sp>
        <p:nvSpPr>
          <p:cNvPr id="6" name="Slide Number Placeholder 5">
            <a:extLst>
              <a:ext uri="{FF2B5EF4-FFF2-40B4-BE49-F238E27FC236}">
                <a16:creationId xmlns:a16="http://schemas.microsoft.com/office/drawing/2014/main" id="{1A91A76A-6303-F16B-A578-8E129753A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167200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5.xml"/><Relationship Id="rId4" Type="http://schemas.openxmlformats.org/officeDocument/2006/relationships/image" Target="../media/image16.emf"/></Relationships>
</file>

<file path=ppt/slides/_rels/slide3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5.xml"/><Relationship Id="rId4" Type="http://schemas.openxmlformats.org/officeDocument/2006/relationships/image" Target="../media/image20.emf"/></Relationships>
</file>

<file path=ppt/slides/_rels/slide3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2.emf"/></Relationships>
</file>

<file path=ppt/slides/_rels/slide3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B0CF62-78A4-D655-7614-720D32533855}"/>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dirty="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4" name="Text Placeholder 3">
            <a:extLst>
              <a:ext uri="{FF2B5EF4-FFF2-40B4-BE49-F238E27FC236}">
                <a16:creationId xmlns:a16="http://schemas.microsoft.com/office/drawing/2014/main" id="{0F27712B-B28A-B256-C343-718E2E8388FC}"/>
              </a:ext>
            </a:extLst>
          </p:cNvPr>
          <p:cNvSpPr>
            <a:spLocks noGrp="1"/>
          </p:cNvSpPr>
          <p:nvPr>
            <p:ph type="body" sz="quarter" idx="13"/>
          </p:nvPr>
        </p:nvSpPr>
        <p:spPr/>
        <p:txBody>
          <a:bodyPr/>
          <a:lstStyle/>
          <a:p>
            <a:r>
              <a:rPr lang="en-US"/>
              <a:t>IT001 - NHẬP MÔN LẬP TRÌNH</a:t>
            </a:r>
            <a:endParaRPr lang="en-VN"/>
          </a:p>
        </p:txBody>
      </p:sp>
      <p:sp>
        <p:nvSpPr>
          <p:cNvPr id="5" name="Text Placeholder 4">
            <a:extLst>
              <a:ext uri="{FF2B5EF4-FFF2-40B4-BE49-F238E27FC236}">
                <a16:creationId xmlns:a16="http://schemas.microsoft.com/office/drawing/2014/main" id="{5DF7B1EB-02CD-733F-59FE-6D1CE2E4D4D6}"/>
              </a:ext>
            </a:extLst>
          </p:cNvPr>
          <p:cNvSpPr>
            <a:spLocks noGrp="1"/>
          </p:cNvSpPr>
          <p:nvPr>
            <p:ph type="body" sz="quarter" idx="14"/>
          </p:nvPr>
        </p:nvSpPr>
        <p:spPr/>
        <p:txBody>
          <a:bodyPr/>
          <a:lstStyle/>
          <a:p>
            <a:r>
              <a:rPr lang="en-US"/>
              <a:t>CHƯƠNG 2: GIỚI THIỆU VỀ THUẬT TOÁN</a:t>
            </a:r>
            <a:endParaRPr lang="en-VN"/>
          </a:p>
        </p:txBody>
      </p:sp>
      <p:sp>
        <p:nvSpPr>
          <p:cNvPr id="6" name="Text Placeholder 5">
            <a:extLst>
              <a:ext uri="{FF2B5EF4-FFF2-40B4-BE49-F238E27FC236}">
                <a16:creationId xmlns:a16="http://schemas.microsoft.com/office/drawing/2014/main" id="{C51E838D-0A6A-9FC0-FE43-B7160A7D09E2}"/>
              </a:ext>
            </a:extLst>
          </p:cNvPr>
          <p:cNvSpPr>
            <a:spLocks noGrp="1"/>
          </p:cNvSpPr>
          <p:nvPr>
            <p:ph type="body" sz="quarter" idx="15"/>
          </p:nvPr>
        </p:nvSpPr>
        <p:spPr/>
        <p:txBody>
          <a:bodyPr/>
          <a:lstStyle/>
          <a:p>
            <a:r>
              <a:rPr lang="en-US"/>
              <a:t>Khoa Khoa học máy tính</a:t>
            </a:r>
            <a:endParaRPr lang="en-VN"/>
          </a:p>
        </p:txBody>
      </p:sp>
      <p:sp>
        <p:nvSpPr>
          <p:cNvPr id="7" name="Text Placeholder 6">
            <a:extLst>
              <a:ext uri="{FF2B5EF4-FFF2-40B4-BE49-F238E27FC236}">
                <a16:creationId xmlns:a16="http://schemas.microsoft.com/office/drawing/2014/main" id="{4EFA386E-A6EB-6AFC-A9FF-9DA3B875EAED}"/>
              </a:ext>
            </a:extLst>
          </p:cNvPr>
          <p:cNvSpPr>
            <a:spLocks noGrp="1"/>
          </p:cNvSpPr>
          <p:nvPr>
            <p:ph type="body" sz="quarter" idx="16"/>
          </p:nvPr>
        </p:nvSpPr>
        <p:spPr/>
        <p:txBody>
          <a:bodyPr>
            <a:normAutofit fontScale="92500"/>
          </a:bodyPr>
          <a:lstStyle/>
          <a:p>
            <a:r>
              <a:rPr lang="vi-VN"/>
              <a:t>Thuật toán là một trong những cách mô tả lời giải của một bài toán mà máy tính có thể thực hiện được. Người lập trình sẽ dựa trên thuật toán để cài đặt chương trình tương ứng (theo cú pháp quy ước của ngôn ngữ lập trình). Trong chương này, chúng ta sẽ tìm hiểu về thuật toán và các phương pháp để biểu diễn một thuật toán.</a:t>
            </a:r>
            <a:endParaRPr lang="en-VN"/>
          </a:p>
        </p:txBody>
      </p:sp>
      <p:sp>
        <p:nvSpPr>
          <p:cNvPr id="9" name="Date Placeholder 8">
            <a:extLst>
              <a:ext uri="{FF2B5EF4-FFF2-40B4-BE49-F238E27FC236}">
                <a16:creationId xmlns:a16="http://schemas.microsoft.com/office/drawing/2014/main" id="{0C99821A-CB20-2D77-908C-B346FBB1C22A}"/>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E5FFCE10-8877-0463-B070-C2175A60331A}"/>
              </a:ext>
            </a:extLst>
          </p:cNvPr>
          <p:cNvSpPr>
            <a:spLocks noGrp="1"/>
          </p:cNvSpPr>
          <p:nvPr>
            <p:ph type="sldNum" sz="quarter" idx="12"/>
          </p:nvPr>
        </p:nvSpPr>
        <p:spPr/>
        <p:txBody>
          <a:bodyPr/>
          <a:lstStyle/>
          <a:p>
            <a:pPr algn="ctr"/>
            <a:fld id="{D8B0B3AC-44A8-D142-AAF6-9A453466E1A4}" type="slidenum">
              <a:rPr lang="en-VN" smtClean="0"/>
              <a:pPr algn="ctr"/>
              <a:t>1</a:t>
            </a:fld>
            <a:endParaRPr lang="en-VN" dirty="0"/>
          </a:p>
        </p:txBody>
      </p:sp>
    </p:spTree>
    <p:extLst>
      <p:ext uri="{BB962C8B-B14F-4D97-AF65-F5344CB8AC3E}">
        <p14:creationId xmlns:p14="http://schemas.microsoft.com/office/powerpoint/2010/main" val="1971814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D167E-AA3D-6A24-D4F0-27B51CAFCFED}"/>
              </a:ext>
            </a:extLst>
          </p:cNvPr>
          <p:cNvSpPr>
            <a:spLocks noGrp="1"/>
          </p:cNvSpPr>
          <p:nvPr>
            <p:ph type="title"/>
          </p:nvPr>
        </p:nvSpPr>
        <p:spPr/>
        <p:txBody>
          <a:bodyPr>
            <a:normAutofit fontScale="90000"/>
          </a:bodyPr>
          <a:lstStyle/>
          <a:p>
            <a:r>
              <a:rPr lang="en-US">
                <a:ea typeface="Tahoma" panose="020B0604030504040204" pitchFamily="34" charset="0"/>
              </a:rPr>
              <a:t>2.2 </a:t>
            </a:r>
            <a:r>
              <a:rPr lang="vi-VN">
                <a:latin typeface="+mj-lt"/>
                <a:ea typeface="Tahoma" panose="020B0604030504040204" pitchFamily="34" charset="0"/>
                <a:cs typeface="Tahoma" panose="020B0604030504040204" pitchFamily="34" charset="0"/>
              </a:rPr>
              <a:t>Các bước giải quyết bài toán bằng máy tính</a:t>
            </a:r>
            <a:endParaRPr lang="en-US"/>
          </a:p>
        </p:txBody>
      </p:sp>
      <p:sp>
        <p:nvSpPr>
          <p:cNvPr id="4" name="Footer Placeholder 3">
            <a:extLst>
              <a:ext uri="{FF2B5EF4-FFF2-40B4-BE49-F238E27FC236}">
                <a16:creationId xmlns:a16="http://schemas.microsoft.com/office/drawing/2014/main" id="{04820495-B3A5-63DE-8866-29E4AA629C18}"/>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aphicFrame>
        <p:nvGraphicFramePr>
          <p:cNvPr id="32" name="Content Placeholder 31">
            <a:extLst>
              <a:ext uri="{FF2B5EF4-FFF2-40B4-BE49-F238E27FC236}">
                <a16:creationId xmlns:a16="http://schemas.microsoft.com/office/drawing/2014/main" id="{4F0CBED7-C94B-B375-9624-DB33574381EE}"/>
              </a:ext>
            </a:extLst>
          </p:cNvPr>
          <p:cNvGraphicFramePr>
            <a:graphicFrameLocks noGrp="1"/>
          </p:cNvGraphicFramePr>
          <p:nvPr>
            <p:ph idx="1"/>
            <p:extLst>
              <p:ext uri="{D42A27DB-BD31-4B8C-83A1-F6EECF244321}">
                <p14:modId xmlns:p14="http://schemas.microsoft.com/office/powerpoint/2010/main" val="810202564"/>
              </p:ext>
            </p:extLst>
          </p:nvPr>
        </p:nvGraphicFramePr>
        <p:xfrm>
          <a:off x="917364" y="1271002"/>
          <a:ext cx="10579100" cy="4943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D8462180-0AC8-2F1C-DCFB-C0EFDA6B27FB}"/>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0BF6B9A3-D24E-30D2-7800-EB615E8BFC5E}"/>
              </a:ext>
            </a:extLst>
          </p:cNvPr>
          <p:cNvSpPr>
            <a:spLocks noGrp="1"/>
          </p:cNvSpPr>
          <p:nvPr>
            <p:ph type="sldNum" sz="quarter" idx="12"/>
          </p:nvPr>
        </p:nvSpPr>
        <p:spPr/>
        <p:txBody>
          <a:bodyPr/>
          <a:lstStyle/>
          <a:p>
            <a:fld id="{D8B0B3AC-44A8-D142-AAF6-9A453466E1A4}" type="slidenum">
              <a:rPr lang="en-VN" smtClean="0"/>
              <a:pPr/>
              <a:t>10</a:t>
            </a:fld>
            <a:endParaRPr lang="en-VN" dirty="0"/>
          </a:p>
        </p:txBody>
      </p:sp>
    </p:spTree>
    <p:extLst>
      <p:ext uri="{BB962C8B-B14F-4D97-AF65-F5344CB8AC3E}">
        <p14:creationId xmlns:p14="http://schemas.microsoft.com/office/powerpoint/2010/main" val="213723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2.3 Khái niệm về thuật toán</a:t>
            </a:r>
            <a:endParaRPr lang="vi-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DC36EC9C-D82E-9AC0-4240-253BD3797A6B}"/>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A662AC89-E583-E2B9-01C6-01DE95B7F105}"/>
              </a:ext>
            </a:extLst>
          </p:cNvPr>
          <p:cNvSpPr>
            <a:spLocks noGrp="1"/>
          </p:cNvSpPr>
          <p:nvPr>
            <p:ph type="sldNum" sz="quarter" idx="12"/>
          </p:nvPr>
        </p:nvSpPr>
        <p:spPr/>
        <p:txBody>
          <a:bodyPr/>
          <a:lstStyle/>
          <a:p>
            <a:fld id="{D8B0B3AC-44A8-D142-AAF6-9A453466E1A4}" type="slidenum">
              <a:rPr lang="en-VN" smtClean="0"/>
              <a:pPr/>
              <a:t>11</a:t>
            </a:fld>
            <a:endParaRPr lang="en-VN" dirty="0"/>
          </a:p>
        </p:txBody>
      </p:sp>
    </p:spTree>
    <p:extLst>
      <p:ext uri="{BB962C8B-B14F-4D97-AF65-F5344CB8AC3E}">
        <p14:creationId xmlns:p14="http://schemas.microsoft.com/office/powerpoint/2010/main" val="2877436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40E24-314D-7CBF-32C9-22F77C877C02}"/>
              </a:ext>
            </a:extLst>
          </p:cNvPr>
          <p:cNvSpPr>
            <a:spLocks noGrp="1"/>
          </p:cNvSpPr>
          <p:nvPr>
            <p:ph type="title"/>
          </p:nvPr>
        </p:nvSpPr>
        <p:spPr/>
        <p:txBody>
          <a:bodyPr>
            <a:normAutofit fontScale="90000"/>
          </a:bodyPr>
          <a:lstStyle/>
          <a:p>
            <a:r>
              <a:rPr lang="en-US"/>
              <a:t>Dẫn nhập</a:t>
            </a:r>
          </a:p>
        </p:txBody>
      </p:sp>
      <p:sp>
        <p:nvSpPr>
          <p:cNvPr id="3" name="Content Placeholder 2">
            <a:extLst>
              <a:ext uri="{FF2B5EF4-FFF2-40B4-BE49-F238E27FC236}">
                <a16:creationId xmlns:a16="http://schemas.microsoft.com/office/drawing/2014/main" id="{42CBD174-AC81-47B5-81F2-5709E087CCB2}"/>
              </a:ext>
            </a:extLst>
          </p:cNvPr>
          <p:cNvSpPr>
            <a:spLocks noGrp="1"/>
          </p:cNvSpPr>
          <p:nvPr>
            <p:ph idx="1"/>
          </p:nvPr>
        </p:nvSpPr>
        <p:spPr>
          <a:xfrm>
            <a:off x="688801" y="1009860"/>
            <a:ext cx="11003327" cy="4943139"/>
          </a:xfrm>
        </p:spPr>
        <p:txBody>
          <a:bodyPr>
            <a:noAutofit/>
          </a:bodyPr>
          <a:lstStyle/>
          <a:p>
            <a:pPr marL="0" marR="0" indent="457200" algn="just">
              <a:lnSpc>
                <a:spcPct val="150000"/>
              </a:lnSpc>
              <a:spcBef>
                <a:spcPts val="0"/>
              </a:spcBef>
              <a:spcAft>
                <a:spcPts val="0"/>
              </a:spcAft>
            </a:pPr>
            <a:r>
              <a:rPr lang="de-DE" sz="2400" b="1">
                <a:effectLst/>
                <a:ea typeface="Aptos" panose="020B0004020202020204" pitchFamily="34" charset="0"/>
              </a:rPr>
              <a:t>Bài toán: </a:t>
            </a:r>
            <a:r>
              <a:rPr lang="de-DE" sz="2400" b="1">
                <a:solidFill>
                  <a:srgbClr val="FF0000"/>
                </a:solidFill>
                <a:effectLst/>
                <a:ea typeface="Aptos" panose="020B0004020202020204" pitchFamily="34" charset="0"/>
              </a:rPr>
              <a:t>Tìm Ước Số Chung Lớn Nhất</a:t>
            </a:r>
          </a:p>
          <a:p>
            <a:pPr marL="0" marR="0" indent="0" algn="just">
              <a:lnSpc>
                <a:spcPct val="150000"/>
              </a:lnSpc>
              <a:spcBef>
                <a:spcPts val="0"/>
              </a:spcBef>
              <a:spcAft>
                <a:spcPts val="0"/>
              </a:spcAft>
              <a:buNone/>
            </a:pPr>
            <a:r>
              <a:rPr lang="de-DE" sz="2400" b="1">
                <a:solidFill>
                  <a:srgbClr val="FF0000"/>
                </a:solidFill>
                <a:ea typeface="Aptos" panose="020B0004020202020204" pitchFamily="34" charset="0"/>
              </a:rPr>
              <a:t>		</a:t>
            </a:r>
            <a:r>
              <a:rPr lang="de-DE" sz="2400" b="1">
                <a:solidFill>
                  <a:srgbClr val="FF0000"/>
                </a:solidFill>
                <a:effectLst/>
                <a:ea typeface="Aptos" panose="020B0004020202020204" pitchFamily="34" charset="0"/>
              </a:rPr>
              <a:t> (Finding the greatest common divisor)</a:t>
            </a:r>
            <a:endParaRPr lang="en-US" sz="2400" b="1">
              <a:solidFill>
                <a:srgbClr val="FF0000"/>
              </a:solidFill>
              <a:effectLst/>
              <a:ea typeface="Aptos" panose="020B0004020202020204" pitchFamily="34" charset="0"/>
            </a:endParaRPr>
          </a:p>
          <a:p>
            <a:pPr marL="0" indent="457200">
              <a:lnSpc>
                <a:spcPct val="150000"/>
              </a:lnSpc>
              <a:spcBef>
                <a:spcPts val="0"/>
              </a:spcBef>
              <a:spcAft>
                <a:spcPts val="0"/>
              </a:spcAft>
            </a:pPr>
            <a:r>
              <a:rPr lang="de-DE" sz="2400" b="1">
                <a:effectLst/>
                <a:ea typeface="Aptos" panose="020B0004020202020204" pitchFamily="34" charset="0"/>
              </a:rPr>
              <a:t>Định nghĩa</a:t>
            </a:r>
            <a:r>
              <a:rPr lang="de-DE" sz="2400">
                <a:effectLst/>
                <a:ea typeface="Aptos" panose="020B0004020202020204" pitchFamily="34" charset="0"/>
              </a:rPr>
              <a:t>: </a:t>
            </a:r>
          </a:p>
          <a:p>
            <a:pPr marL="457200" lvl="1" indent="457200">
              <a:lnSpc>
                <a:spcPct val="150000"/>
              </a:lnSpc>
              <a:spcBef>
                <a:spcPts val="0"/>
              </a:spcBef>
              <a:spcAft>
                <a:spcPts val="0"/>
              </a:spcAft>
            </a:pPr>
            <a:r>
              <a:rPr lang="en-US">
                <a:solidFill>
                  <a:srgbClr val="000000"/>
                </a:solidFill>
                <a:effectLst/>
                <a:ea typeface="Aptos" panose="020B0004020202020204" pitchFamily="34" charset="0"/>
              </a:rPr>
              <a:t>Ư</a:t>
            </a:r>
            <a:r>
              <a:rPr lang="vi-VN" i="0">
                <a:solidFill>
                  <a:srgbClr val="000000"/>
                </a:solidFill>
                <a:effectLst/>
              </a:rPr>
              <a:t>ớc số chung lớn </a:t>
            </a:r>
            <a:r>
              <a:rPr lang="en-US" i="0">
                <a:solidFill>
                  <a:srgbClr val="000000"/>
                </a:solidFill>
                <a:effectLst/>
              </a:rPr>
              <a:t>nhất của 2 số a và b là </a:t>
            </a:r>
            <a:r>
              <a:rPr lang="en-US">
                <a:solidFill>
                  <a:srgbClr val="000000"/>
                </a:solidFill>
              </a:rPr>
              <a:t>s</a:t>
            </a:r>
            <a:r>
              <a:rPr lang="vi-VN" i="0">
                <a:solidFill>
                  <a:srgbClr val="000000"/>
                </a:solidFill>
                <a:effectLst/>
              </a:rPr>
              <a:t>ố nguyên dương lớn nhất là ước của cả hai</a:t>
            </a:r>
            <a:r>
              <a:rPr lang="en-US" i="0">
                <a:solidFill>
                  <a:srgbClr val="000000"/>
                </a:solidFill>
                <a:effectLst/>
              </a:rPr>
              <a:t> số </a:t>
            </a:r>
            <a:r>
              <a:rPr lang="en-US">
                <a:solidFill>
                  <a:srgbClr val="000000"/>
                </a:solidFill>
              </a:rPr>
              <a:t>đó </a:t>
            </a:r>
            <a:r>
              <a:rPr lang="vi-VN" i="0">
                <a:solidFill>
                  <a:srgbClr val="000000"/>
                </a:solidFill>
                <a:effectLst/>
              </a:rPr>
              <a:t>(tiếng Anh: Greatest Common Factor hoặc Greatest Comon Divisor</a:t>
            </a:r>
            <a:r>
              <a:rPr lang="en-US" i="0">
                <a:solidFill>
                  <a:srgbClr val="000000"/>
                </a:solidFill>
                <a:effectLst/>
              </a:rPr>
              <a:t> </a:t>
            </a:r>
            <a:r>
              <a:rPr lang="vi-VN" i="0">
                <a:solidFill>
                  <a:srgbClr val="000000"/>
                </a:solidFill>
                <a:effectLst/>
              </a:rPr>
              <a:t>(GCF hay GCD)).</a:t>
            </a:r>
            <a:endParaRPr lang="en-US" sz="2800">
              <a:solidFill>
                <a:srgbClr val="000000"/>
              </a:solidFill>
            </a:endParaRPr>
          </a:p>
          <a:p>
            <a:pPr marL="457200" lvl="1" indent="457200">
              <a:lnSpc>
                <a:spcPct val="150000"/>
              </a:lnSpc>
              <a:spcBef>
                <a:spcPts val="0"/>
              </a:spcBef>
              <a:spcAft>
                <a:spcPts val="0"/>
              </a:spcAft>
            </a:pPr>
            <a:r>
              <a:rPr lang="vi-VN" sz="2400" i="0">
                <a:solidFill>
                  <a:schemeClr val="tx1">
                    <a:lumMod val="50000"/>
                  </a:schemeClr>
                </a:solidFill>
                <a:effectLst/>
              </a:rPr>
              <a:t>Nếu chỉ một trong hai số a</a:t>
            </a:r>
            <a:r>
              <a:rPr lang="en-US" sz="2400" i="0">
                <a:solidFill>
                  <a:schemeClr val="tx1">
                    <a:lumMod val="50000"/>
                  </a:schemeClr>
                </a:solidFill>
                <a:effectLst/>
              </a:rPr>
              <a:t>,</a:t>
            </a:r>
            <a:r>
              <a:rPr lang="vi-VN" sz="2400" i="0">
                <a:solidFill>
                  <a:schemeClr val="tx1">
                    <a:lumMod val="50000"/>
                  </a:schemeClr>
                </a:solidFill>
                <a:effectLst/>
              </a:rPr>
              <a:t> b bằng 0, số kia khác 0 thì GCF của chúng bằng giá trị tuyệt đối của số khác 0. </a:t>
            </a:r>
            <a:r>
              <a:rPr lang="en-US" sz="2400">
                <a:solidFill>
                  <a:schemeClr val="tx1">
                    <a:lumMod val="50000"/>
                  </a:schemeClr>
                </a:solidFill>
              </a:rPr>
              <a:t>Đặ</a:t>
            </a:r>
            <a:r>
              <a:rPr lang="en-US" sz="2400" i="0">
                <a:solidFill>
                  <a:schemeClr val="tx1">
                    <a:lumMod val="50000"/>
                  </a:schemeClr>
                </a:solidFill>
                <a:effectLst/>
              </a:rPr>
              <a:t>c</a:t>
            </a:r>
            <a:r>
              <a:rPr lang="vi-VN" sz="2400" i="0">
                <a:solidFill>
                  <a:schemeClr val="tx1">
                    <a:lumMod val="50000"/>
                  </a:schemeClr>
                </a:solidFill>
                <a:effectLst/>
              </a:rPr>
              <a:t> biệt: UCLN(0, 0)=0. </a:t>
            </a:r>
            <a:endParaRPr lang="en-US" sz="2400" i="0">
              <a:solidFill>
                <a:schemeClr val="tx1">
                  <a:lumMod val="50000"/>
                </a:schemeClr>
              </a:solidFill>
              <a:effectLst/>
            </a:endParaRPr>
          </a:p>
          <a:p>
            <a:pPr>
              <a:lnSpc>
                <a:spcPct val="150000"/>
              </a:lnSpc>
              <a:spcBef>
                <a:spcPts val="0"/>
              </a:spcBef>
              <a:spcAft>
                <a:spcPts val="0"/>
              </a:spcAft>
            </a:pPr>
            <a:r>
              <a:rPr lang="de-DE" sz="2400">
                <a:effectLst/>
                <a:ea typeface="Aptos" panose="020B0004020202020204" pitchFamily="34" charset="0"/>
              </a:rPr>
              <a:t>Ví dụ, ước chung lớn nhất của 56 và 16 là 8.</a:t>
            </a:r>
            <a:endParaRPr lang="en-US" sz="2400">
              <a:effectLst/>
              <a:ea typeface="Aptos" panose="020B0004020202020204" pitchFamily="34" charset="0"/>
            </a:endParaRPr>
          </a:p>
          <a:p>
            <a:pPr marL="0" indent="0">
              <a:lnSpc>
                <a:spcPct val="150000"/>
              </a:lnSpc>
              <a:spcBef>
                <a:spcPts val="0"/>
              </a:spcBef>
              <a:spcAft>
                <a:spcPts val="0"/>
              </a:spcAft>
              <a:buNone/>
            </a:pPr>
            <a:r>
              <a:rPr lang="en-US" sz="2400"/>
              <a:t>=&gt; </a:t>
            </a:r>
            <a:r>
              <a:rPr lang="en-US" sz="2400" b="1"/>
              <a:t>Vậy làm thế nào để tìm ra USCLN của 2 số?</a:t>
            </a:r>
          </a:p>
        </p:txBody>
      </p:sp>
      <p:sp>
        <p:nvSpPr>
          <p:cNvPr id="4" name="Footer Placeholder 3">
            <a:extLst>
              <a:ext uri="{FF2B5EF4-FFF2-40B4-BE49-F238E27FC236}">
                <a16:creationId xmlns:a16="http://schemas.microsoft.com/office/drawing/2014/main" id="{014FE3A0-B4B8-C20C-9F60-2810C2260A72}"/>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8E15E795-9C87-3729-F86C-39CE76C42548}"/>
              </a:ext>
            </a:extLst>
          </p:cNvPr>
          <p:cNvSpPr>
            <a:spLocks noGrp="1"/>
          </p:cNvSpPr>
          <p:nvPr>
            <p:ph type="dt" sz="half" idx="13"/>
          </p:nvPr>
        </p:nvSpPr>
        <p:spPr/>
        <p:txBody>
          <a:bodyPr/>
          <a:lstStyle/>
          <a:p>
            <a:r>
              <a:rPr lang="en-US"/>
              <a:t>June 2024</a:t>
            </a:r>
            <a:endParaRPr lang="en-US" dirty="0"/>
          </a:p>
        </p:txBody>
      </p:sp>
      <p:sp>
        <p:nvSpPr>
          <p:cNvPr id="8" name="AutoShape 3" descr="{\displaystyle 6:3=2}">
            <a:extLst>
              <a:ext uri="{FF2B5EF4-FFF2-40B4-BE49-F238E27FC236}">
                <a16:creationId xmlns:a16="http://schemas.microsoft.com/office/drawing/2014/main" id="{11CFED6A-0B15-9DD2-F72F-75BF8E863789}"/>
              </a:ext>
            </a:extLst>
          </p:cNvPr>
          <p:cNvSpPr>
            <a:spLocks noChangeAspect="1" noChangeArrowheads="1"/>
          </p:cNvSpPr>
          <p:nvPr/>
        </p:nvSpPr>
        <p:spPr bwMode="auto">
          <a:xfrm>
            <a:off x="125222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Slide Number Placeholder 6">
            <a:extLst>
              <a:ext uri="{FF2B5EF4-FFF2-40B4-BE49-F238E27FC236}">
                <a16:creationId xmlns:a16="http://schemas.microsoft.com/office/drawing/2014/main" id="{9DECC15D-A7C5-886D-4EDD-7BE7AB577070}"/>
              </a:ext>
            </a:extLst>
          </p:cNvPr>
          <p:cNvSpPr>
            <a:spLocks noGrp="1"/>
          </p:cNvSpPr>
          <p:nvPr>
            <p:ph type="sldNum" sz="quarter" idx="12"/>
          </p:nvPr>
        </p:nvSpPr>
        <p:spPr/>
        <p:txBody>
          <a:bodyPr/>
          <a:lstStyle/>
          <a:p>
            <a:fld id="{D8B0B3AC-44A8-D142-AAF6-9A453466E1A4}" type="slidenum">
              <a:rPr lang="en-VN" smtClean="0"/>
              <a:pPr/>
              <a:t>12</a:t>
            </a:fld>
            <a:endParaRPr lang="en-VN" dirty="0"/>
          </a:p>
        </p:txBody>
      </p:sp>
    </p:spTree>
    <p:extLst>
      <p:ext uri="{BB962C8B-B14F-4D97-AF65-F5344CB8AC3E}">
        <p14:creationId xmlns:p14="http://schemas.microsoft.com/office/powerpoint/2010/main" val="1884804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BBA69-B675-AE60-3CD7-339D4333ACB6}"/>
              </a:ext>
            </a:extLst>
          </p:cNvPr>
          <p:cNvSpPr>
            <a:spLocks noGrp="1"/>
          </p:cNvSpPr>
          <p:nvPr>
            <p:ph type="title"/>
          </p:nvPr>
        </p:nvSpPr>
        <p:spPr/>
        <p:txBody>
          <a:bodyPr>
            <a:normAutofit fontScale="90000"/>
          </a:bodyPr>
          <a:lstStyle/>
          <a:p>
            <a:r>
              <a:rPr lang="en-US"/>
              <a:t>Dẫn nhập</a:t>
            </a:r>
          </a:p>
        </p:txBody>
      </p:sp>
      <p:sp>
        <p:nvSpPr>
          <p:cNvPr id="3" name="Content Placeholder 2">
            <a:extLst>
              <a:ext uri="{FF2B5EF4-FFF2-40B4-BE49-F238E27FC236}">
                <a16:creationId xmlns:a16="http://schemas.microsoft.com/office/drawing/2014/main" id="{FEE15D12-54B0-3DB7-55CD-2EC9E822DC80}"/>
              </a:ext>
            </a:extLst>
          </p:cNvPr>
          <p:cNvSpPr>
            <a:spLocks noGrp="1"/>
          </p:cNvSpPr>
          <p:nvPr>
            <p:ph idx="1"/>
          </p:nvPr>
        </p:nvSpPr>
        <p:spPr>
          <a:xfrm>
            <a:off x="774144" y="1233824"/>
            <a:ext cx="10881407" cy="4943139"/>
          </a:xfrm>
        </p:spPr>
        <p:txBody>
          <a:bodyPr>
            <a:noAutofit/>
          </a:bodyPr>
          <a:lstStyle/>
          <a:p>
            <a:pPr>
              <a:spcBef>
                <a:spcPts val="600"/>
              </a:spcBef>
              <a:spcAft>
                <a:spcPts val="600"/>
              </a:spcAft>
            </a:pPr>
            <a:r>
              <a:rPr lang="en-US" sz="2400"/>
              <a:t>Ý tưởng của cách giải bài toán này được n</a:t>
            </a:r>
            <a:r>
              <a:rPr lang="vi-VN" sz="2400"/>
              <a:t>hà toán học người Hy Lạp cổ đại Euclid </a:t>
            </a:r>
            <a:r>
              <a:rPr lang="en-US" sz="2400">
                <a:solidFill>
                  <a:srgbClr val="202122"/>
                </a:solidFill>
                <a:highlight>
                  <a:srgbClr val="FFFFFF"/>
                </a:highlight>
              </a:rPr>
              <a:t>đưa ra như sau:</a:t>
            </a:r>
          </a:p>
          <a:p>
            <a:pPr lvl="1">
              <a:spcBef>
                <a:spcPts val="600"/>
              </a:spcBef>
              <a:spcAft>
                <a:spcPts val="600"/>
              </a:spcAft>
            </a:pPr>
            <a:r>
              <a:rPr lang="en-US" b="1">
                <a:solidFill>
                  <a:srgbClr val="202122"/>
                </a:solidFill>
                <a:highlight>
                  <a:srgbClr val="FFFFFF"/>
                </a:highlight>
              </a:rPr>
              <a:t>Cách 1</a:t>
            </a:r>
            <a:r>
              <a:rPr lang="en-US">
                <a:solidFill>
                  <a:srgbClr val="202122"/>
                </a:solidFill>
                <a:highlight>
                  <a:srgbClr val="FFFFFF"/>
                </a:highlight>
              </a:rPr>
              <a:t>: Dự</a:t>
            </a:r>
            <a:r>
              <a:rPr lang="vi-VN" b="0" i="0">
                <a:solidFill>
                  <a:srgbClr val="202122"/>
                </a:solidFill>
                <a:effectLst/>
                <a:highlight>
                  <a:srgbClr val="FFFFFF"/>
                </a:highlight>
                <a:latin typeface="Arial" panose="020B0604020202020204" pitchFamily="34" charset="0"/>
              </a:rPr>
              <a:t>a trên nguyên tắc</a:t>
            </a:r>
            <a:r>
              <a:rPr lang="en-US" b="0" i="0">
                <a:solidFill>
                  <a:srgbClr val="202122"/>
                </a:solidFill>
                <a:effectLst/>
                <a:highlight>
                  <a:srgbClr val="FFFFFF"/>
                </a:highlight>
                <a:latin typeface="Arial" panose="020B0604020202020204" pitchFamily="34" charset="0"/>
              </a:rPr>
              <a:t>:</a:t>
            </a:r>
            <a:r>
              <a:rPr lang="vi-VN" b="0" i="0">
                <a:solidFill>
                  <a:srgbClr val="202122"/>
                </a:solidFill>
                <a:effectLst/>
                <a:highlight>
                  <a:srgbClr val="FFFFFF"/>
                </a:highlight>
                <a:latin typeface="Arial" panose="020B0604020202020204" pitchFamily="34" charset="0"/>
              </a:rPr>
              <a:t> </a:t>
            </a:r>
            <a:r>
              <a:rPr lang="en-US" i="0">
                <a:solidFill>
                  <a:srgbClr val="202122"/>
                </a:solidFill>
                <a:effectLst/>
                <a:highlight>
                  <a:srgbClr val="FFFFFF"/>
                </a:highlight>
                <a:latin typeface="Arial" panose="020B0604020202020204" pitchFamily="34" charset="0"/>
              </a:rPr>
              <a:t>“UCLN</a:t>
            </a:r>
            <a:r>
              <a:rPr lang="vi-VN" i="0">
                <a:solidFill>
                  <a:srgbClr val="202122"/>
                </a:solidFill>
                <a:effectLst/>
                <a:highlight>
                  <a:srgbClr val="FFFFFF"/>
                </a:highlight>
                <a:latin typeface="Arial" panose="020B0604020202020204" pitchFamily="34" charset="0"/>
              </a:rPr>
              <a:t> của hai số nguyên không thay đổi khi thay số lớn hơn bằng hiệu của nó với số nhỏ hơn</a:t>
            </a:r>
            <a:r>
              <a:rPr lang="en-US" i="0">
                <a:solidFill>
                  <a:srgbClr val="202122"/>
                </a:solidFill>
                <a:effectLst/>
                <a:highlight>
                  <a:srgbClr val="FFFFFF"/>
                </a:highlight>
                <a:latin typeface="Arial" panose="020B0604020202020204" pitchFamily="34" charset="0"/>
              </a:rPr>
              <a:t>”</a:t>
            </a:r>
            <a:r>
              <a:rPr lang="vi-VN" i="0">
                <a:solidFill>
                  <a:srgbClr val="202122"/>
                </a:solidFill>
                <a:effectLst/>
                <a:highlight>
                  <a:srgbClr val="FFFFFF"/>
                </a:highlight>
                <a:latin typeface="Arial" panose="020B0604020202020204" pitchFamily="34" charset="0"/>
              </a:rPr>
              <a:t>. </a:t>
            </a:r>
            <a:r>
              <a:rPr lang="en-US" b="0" i="0">
                <a:solidFill>
                  <a:srgbClr val="202122"/>
                </a:solidFill>
                <a:effectLst/>
                <a:highlight>
                  <a:srgbClr val="FFFFFF"/>
                </a:highlight>
                <a:latin typeface="Arial" panose="020B0604020202020204" pitchFamily="34" charset="0"/>
              </a:rPr>
              <a:t>Ví dụ: U</a:t>
            </a:r>
            <a:r>
              <a:rPr lang="vi-VN" b="0" i="0">
                <a:solidFill>
                  <a:srgbClr val="202122"/>
                </a:solidFill>
                <a:effectLst/>
                <a:highlight>
                  <a:srgbClr val="FFFFFF"/>
                </a:highlight>
                <a:latin typeface="Arial" panose="020B0604020202020204" pitchFamily="34" charset="0"/>
              </a:rPr>
              <a:t>CLN</a:t>
            </a:r>
            <a:r>
              <a:rPr lang="en-US" b="0" i="0">
                <a:solidFill>
                  <a:srgbClr val="202122"/>
                </a:solidFill>
                <a:effectLst/>
                <a:highlight>
                  <a:srgbClr val="FFFFFF"/>
                </a:highlight>
                <a:latin typeface="Arial" panose="020B0604020202020204" pitchFamily="34" charset="0"/>
              </a:rPr>
              <a:t>(56, 16) = U</a:t>
            </a:r>
            <a:r>
              <a:rPr lang="vi-VN" b="0" i="0">
                <a:solidFill>
                  <a:srgbClr val="202122"/>
                </a:solidFill>
                <a:effectLst/>
                <a:highlight>
                  <a:srgbClr val="FFFFFF"/>
                </a:highlight>
                <a:latin typeface="Arial" panose="020B0604020202020204" pitchFamily="34" charset="0"/>
              </a:rPr>
              <a:t>CLN</a:t>
            </a:r>
            <a:r>
              <a:rPr lang="en-US" b="0" i="0">
                <a:solidFill>
                  <a:srgbClr val="202122"/>
                </a:solidFill>
                <a:effectLst/>
                <a:highlight>
                  <a:srgbClr val="FFFFFF"/>
                </a:highlight>
                <a:latin typeface="Arial" panose="020B0604020202020204" pitchFamily="34" charset="0"/>
              </a:rPr>
              <a:t>(40, 16) </a:t>
            </a:r>
            <a:r>
              <a:rPr lang="en-US">
                <a:solidFill>
                  <a:srgbClr val="202122"/>
                </a:solidFill>
                <a:highlight>
                  <a:srgbClr val="FFFFFF"/>
                </a:highlight>
              </a:rPr>
              <a:t>= </a:t>
            </a:r>
            <a:r>
              <a:rPr lang="en-US" b="0" i="0">
                <a:solidFill>
                  <a:srgbClr val="202122"/>
                </a:solidFill>
                <a:effectLst/>
                <a:highlight>
                  <a:srgbClr val="FFFFFF"/>
                </a:highlight>
                <a:latin typeface="Arial" panose="020B0604020202020204" pitchFamily="34" charset="0"/>
              </a:rPr>
              <a:t>8, trong đó 40 = 56 </a:t>
            </a:r>
            <a:r>
              <a:rPr lang="en-US">
                <a:solidFill>
                  <a:srgbClr val="202122"/>
                </a:solidFill>
                <a:highlight>
                  <a:srgbClr val="FFFFFF"/>
                </a:highlight>
              </a:rPr>
              <a:t>- </a:t>
            </a:r>
            <a:r>
              <a:rPr lang="en-US" b="0" i="0">
                <a:solidFill>
                  <a:srgbClr val="202122"/>
                </a:solidFill>
                <a:effectLst/>
                <a:highlight>
                  <a:srgbClr val="FFFFFF"/>
                </a:highlight>
                <a:latin typeface="Arial" panose="020B0604020202020204" pitchFamily="34" charset="0"/>
              </a:rPr>
              <a:t>16</a:t>
            </a:r>
            <a:r>
              <a:rPr lang="vi-VN" b="0" i="0">
                <a:solidFill>
                  <a:srgbClr val="202122"/>
                </a:solidFill>
                <a:effectLst/>
                <a:highlight>
                  <a:srgbClr val="FFFFFF"/>
                </a:highlight>
                <a:latin typeface="Arial" panose="020B0604020202020204" pitchFamily="34" charset="0"/>
              </a:rPr>
              <a:t>. </a:t>
            </a:r>
            <a:r>
              <a:rPr lang="en-US">
                <a:solidFill>
                  <a:srgbClr val="202122"/>
                </a:solidFill>
                <a:highlight>
                  <a:srgbClr val="FFFFFF"/>
                </a:highlight>
              </a:rPr>
              <a:t>L</a:t>
            </a:r>
            <a:r>
              <a:rPr lang="vi-VN" b="0" i="0">
                <a:solidFill>
                  <a:srgbClr val="202122"/>
                </a:solidFill>
                <a:effectLst/>
                <a:highlight>
                  <a:srgbClr val="FFFFFF"/>
                </a:highlight>
                <a:latin typeface="Arial" panose="020B0604020202020204" pitchFamily="34" charset="0"/>
              </a:rPr>
              <a:t>ặp lại </a:t>
            </a:r>
            <a:r>
              <a:rPr lang="en-US" b="0" i="0">
                <a:solidFill>
                  <a:srgbClr val="202122"/>
                </a:solidFill>
                <a:effectLst/>
                <a:highlight>
                  <a:srgbClr val="FFFFFF"/>
                </a:highlight>
                <a:latin typeface="Arial" panose="020B0604020202020204" pitchFamily="34" charset="0"/>
              </a:rPr>
              <a:t>cho đến khi được </a:t>
            </a:r>
            <a:r>
              <a:rPr lang="vi-VN" b="0" i="0">
                <a:solidFill>
                  <a:srgbClr val="202122"/>
                </a:solidFill>
                <a:effectLst/>
                <a:highlight>
                  <a:srgbClr val="FFFFFF"/>
                </a:highlight>
                <a:latin typeface="Arial" panose="020B0604020202020204" pitchFamily="34" charset="0"/>
              </a:rPr>
              <a:t>hai số bằng nhau, </a:t>
            </a:r>
            <a:r>
              <a:rPr lang="en-US" b="0" i="0">
                <a:solidFill>
                  <a:srgbClr val="202122"/>
                </a:solidFill>
                <a:effectLst/>
                <a:highlight>
                  <a:srgbClr val="FFFFFF"/>
                </a:highlight>
                <a:latin typeface="Arial" panose="020B0604020202020204" pitchFamily="34" charset="0"/>
              </a:rPr>
              <a:t>cũng chính là</a:t>
            </a:r>
            <a:r>
              <a:rPr lang="vi-VN" b="0" i="0">
                <a:solidFill>
                  <a:srgbClr val="202122"/>
                </a:solidFill>
                <a:effectLst/>
                <a:highlight>
                  <a:srgbClr val="FFFFFF"/>
                </a:highlight>
                <a:latin typeface="Arial" panose="020B0604020202020204" pitchFamily="34" charset="0"/>
              </a:rPr>
              <a:t> </a:t>
            </a:r>
            <a:r>
              <a:rPr lang="en-US" b="0" i="0">
                <a:solidFill>
                  <a:srgbClr val="202122"/>
                </a:solidFill>
                <a:effectLst/>
                <a:highlight>
                  <a:srgbClr val="FFFFFF"/>
                </a:highlight>
                <a:latin typeface="Arial" panose="020B0604020202020204" pitchFamily="34" charset="0"/>
              </a:rPr>
              <a:t>U</a:t>
            </a:r>
            <a:r>
              <a:rPr lang="vi-VN" b="0" i="0">
                <a:solidFill>
                  <a:srgbClr val="202122"/>
                </a:solidFill>
                <a:effectLst/>
                <a:highlight>
                  <a:srgbClr val="FFFFFF"/>
                </a:highlight>
                <a:latin typeface="Arial" panose="020B0604020202020204" pitchFamily="34" charset="0"/>
              </a:rPr>
              <a:t>CLN của hai số ban đầu.</a:t>
            </a:r>
            <a:r>
              <a:rPr lang="en-US" b="0" i="0">
                <a:solidFill>
                  <a:srgbClr val="202122"/>
                </a:solidFill>
                <a:effectLst/>
                <a:highlight>
                  <a:srgbClr val="FFFFFF"/>
                </a:highlight>
                <a:latin typeface="Arial" panose="020B0604020202020204" pitchFamily="34" charset="0"/>
              </a:rPr>
              <a:t> </a:t>
            </a:r>
            <a:r>
              <a:rPr lang="en-US" b="0" i="1">
                <a:solidFill>
                  <a:srgbClr val="202122"/>
                </a:solidFill>
                <a:effectLst/>
                <a:highlight>
                  <a:srgbClr val="FFFFFF"/>
                </a:highlight>
                <a:latin typeface="Arial" panose="020B0604020202020204" pitchFamily="34" charset="0"/>
              </a:rPr>
              <a:t>Lưu ý với phương pháp này cho phép đầu vào là hai</a:t>
            </a:r>
            <a:r>
              <a:rPr lang="vi-VN" b="0" i="1">
                <a:solidFill>
                  <a:srgbClr val="202122"/>
                </a:solidFill>
                <a:effectLst/>
                <a:highlight>
                  <a:srgbClr val="FFFFFF"/>
                </a:highlight>
                <a:latin typeface="Arial" panose="020B0604020202020204" pitchFamily="34" charset="0"/>
              </a:rPr>
              <a:t> số nguyên dươn</a:t>
            </a:r>
            <a:r>
              <a:rPr lang="vi-VN" b="0" i="0">
                <a:solidFill>
                  <a:srgbClr val="202122"/>
                </a:solidFill>
                <a:effectLst/>
                <a:highlight>
                  <a:srgbClr val="FFFFFF"/>
                </a:highlight>
                <a:latin typeface="Arial" panose="020B0604020202020204" pitchFamily="34" charset="0"/>
              </a:rPr>
              <a:t>g</a:t>
            </a:r>
            <a:r>
              <a:rPr lang="en-US" b="0" i="0">
                <a:solidFill>
                  <a:srgbClr val="202122"/>
                </a:solidFill>
                <a:effectLst/>
                <a:highlight>
                  <a:srgbClr val="FFFFFF"/>
                </a:highlight>
                <a:latin typeface="Arial" panose="020B0604020202020204" pitchFamily="34" charset="0"/>
              </a:rPr>
              <a:t>.</a:t>
            </a:r>
          </a:p>
          <a:p>
            <a:pPr lvl="1">
              <a:spcBef>
                <a:spcPts val="600"/>
              </a:spcBef>
              <a:spcAft>
                <a:spcPts val="600"/>
              </a:spcAft>
            </a:pPr>
            <a:r>
              <a:rPr lang="en-US" b="1" i="0">
                <a:solidFill>
                  <a:srgbClr val="202122"/>
                </a:solidFill>
                <a:effectLst/>
                <a:highlight>
                  <a:srgbClr val="FFFFFF"/>
                </a:highlight>
                <a:latin typeface="Arial" panose="020B0604020202020204" pitchFamily="34" charset="0"/>
              </a:rPr>
              <a:t>Cách 2</a:t>
            </a:r>
            <a:r>
              <a:rPr lang="en-US" b="0" i="0">
                <a:solidFill>
                  <a:srgbClr val="202122"/>
                </a:solidFill>
                <a:effectLst/>
                <a:highlight>
                  <a:srgbClr val="FFFFFF"/>
                </a:highlight>
                <a:latin typeface="Arial" panose="020B0604020202020204" pitchFamily="34" charset="0"/>
              </a:rPr>
              <a:t>: T</a:t>
            </a:r>
            <a:r>
              <a:rPr lang="vi-VN" b="0" i="0">
                <a:solidFill>
                  <a:srgbClr val="202122"/>
                </a:solidFill>
                <a:effectLst/>
                <a:highlight>
                  <a:srgbClr val="FFFFFF"/>
                </a:highlight>
                <a:latin typeface="Arial" panose="020B0604020202020204" pitchFamily="34" charset="0"/>
              </a:rPr>
              <a:t>hế số lớn hơn bằng số dư của nó khi chia cho số nhỏ hơn</a:t>
            </a:r>
            <a:r>
              <a:rPr lang="en-US" b="0" i="0">
                <a:solidFill>
                  <a:srgbClr val="202122"/>
                </a:solidFill>
                <a:effectLst/>
                <a:highlight>
                  <a:srgbClr val="FFFFFF"/>
                </a:highlight>
                <a:latin typeface="Arial" panose="020B0604020202020204" pitchFamily="34" charset="0"/>
              </a:rPr>
              <a:t>, lặp lại thao tác trên cho đến</a:t>
            </a:r>
            <a:r>
              <a:rPr lang="vi-VN" b="0" i="0">
                <a:solidFill>
                  <a:srgbClr val="202122"/>
                </a:solidFill>
                <a:effectLst/>
                <a:highlight>
                  <a:srgbClr val="FFFFFF"/>
                </a:highlight>
                <a:latin typeface="Arial" panose="020B0604020202020204" pitchFamily="34" charset="0"/>
              </a:rPr>
              <a:t> khi số dư bằng </a:t>
            </a:r>
            <a:r>
              <a:rPr lang="en-US">
                <a:solidFill>
                  <a:srgbClr val="202122"/>
                </a:solidFill>
                <a:highlight>
                  <a:srgbClr val="FFFFFF"/>
                </a:highlight>
              </a:rPr>
              <a:t>0</a:t>
            </a:r>
            <a:r>
              <a:rPr lang="vi-VN" b="0" i="0">
                <a:solidFill>
                  <a:srgbClr val="202122"/>
                </a:solidFill>
                <a:effectLst/>
                <a:highlight>
                  <a:srgbClr val="FFFFFF"/>
                </a:highlight>
                <a:latin typeface="Arial" panose="020B0604020202020204" pitchFamily="34" charset="0"/>
              </a:rPr>
              <a:t>. </a:t>
            </a:r>
            <a:r>
              <a:rPr lang="en-US" b="0" i="1">
                <a:solidFill>
                  <a:srgbClr val="202122"/>
                </a:solidFill>
                <a:effectLst/>
                <a:highlight>
                  <a:srgbClr val="FFFFFF"/>
                </a:highlight>
                <a:latin typeface="Arial" panose="020B0604020202020204" pitchFamily="34" charset="0"/>
              </a:rPr>
              <a:t>Với phương pháp này thì đầu vào có thể là hai số nguyên bất kỳ.</a:t>
            </a:r>
            <a:endParaRPr lang="en-US" i="1"/>
          </a:p>
        </p:txBody>
      </p:sp>
      <p:sp>
        <p:nvSpPr>
          <p:cNvPr id="4" name="Footer Placeholder 3">
            <a:extLst>
              <a:ext uri="{FF2B5EF4-FFF2-40B4-BE49-F238E27FC236}">
                <a16:creationId xmlns:a16="http://schemas.microsoft.com/office/drawing/2014/main" id="{4560F39C-8183-DBC1-31D4-9DAD50A9B4C7}"/>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A2FAEF2D-442B-0EE4-3801-7EFB3D0C6AC8}"/>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EDF48E0B-45CC-68B0-5DAE-DE7CB03E4882}"/>
              </a:ext>
            </a:extLst>
          </p:cNvPr>
          <p:cNvSpPr>
            <a:spLocks noGrp="1"/>
          </p:cNvSpPr>
          <p:nvPr>
            <p:ph type="sldNum" sz="quarter" idx="12"/>
          </p:nvPr>
        </p:nvSpPr>
        <p:spPr/>
        <p:txBody>
          <a:bodyPr/>
          <a:lstStyle/>
          <a:p>
            <a:fld id="{D8B0B3AC-44A8-D142-AAF6-9A453466E1A4}" type="slidenum">
              <a:rPr lang="en-VN" smtClean="0"/>
              <a:pPr/>
              <a:t>13</a:t>
            </a:fld>
            <a:endParaRPr lang="en-VN" dirty="0"/>
          </a:p>
        </p:txBody>
      </p:sp>
    </p:spTree>
    <p:extLst>
      <p:ext uri="{BB962C8B-B14F-4D97-AF65-F5344CB8AC3E}">
        <p14:creationId xmlns:p14="http://schemas.microsoft.com/office/powerpoint/2010/main" val="3337391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6724-7ED9-EC45-07EA-CCC8BAEF8914}"/>
              </a:ext>
            </a:extLst>
          </p:cNvPr>
          <p:cNvSpPr>
            <a:spLocks noGrp="1"/>
          </p:cNvSpPr>
          <p:nvPr>
            <p:ph type="title"/>
          </p:nvPr>
        </p:nvSpPr>
        <p:spPr/>
        <p:txBody>
          <a:bodyPr>
            <a:normAutofit fontScale="90000"/>
          </a:bodyPr>
          <a:lstStyle/>
          <a:p>
            <a:r>
              <a:rPr lang="en-US"/>
              <a:t>Dẫn nhập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2B741F-D90F-462D-B465-8CCEB29E1819}"/>
                  </a:ext>
                </a:extLst>
              </p:cNvPr>
              <p:cNvSpPr>
                <a:spLocks noGrp="1"/>
              </p:cNvSpPr>
              <p:nvPr>
                <p:ph idx="1"/>
              </p:nvPr>
            </p:nvSpPr>
            <p:spPr/>
            <p:txBody>
              <a:bodyPr>
                <a:noAutofit/>
              </a:bodyPr>
              <a:lstStyle/>
              <a:p>
                <a:pPr algn="l">
                  <a:lnSpc>
                    <a:spcPct val="100000"/>
                  </a:lnSpc>
                </a:pPr>
                <a:r>
                  <a:rPr lang="en-US" sz="2400">
                    <a:solidFill>
                      <a:srgbClr val="000000"/>
                    </a:solidFill>
                  </a:rPr>
                  <a:t>Ta có thể thể hiện cách giải ở dạng ngắn gọn như sau:</a:t>
                </a:r>
              </a:p>
              <a:p>
                <a:pPr lvl="1" algn="l">
                  <a:lnSpc>
                    <a:spcPct val="100000"/>
                  </a:lnSpc>
                </a:pPr>
                <a:r>
                  <a:rPr lang="en-US" b="1" i="0">
                    <a:solidFill>
                      <a:srgbClr val="000000"/>
                    </a:solidFill>
                    <a:effectLst/>
                  </a:rPr>
                  <a:t>Cách 1</a:t>
                </a:r>
                <a:r>
                  <a:rPr lang="en-US" b="0" i="0">
                    <a:solidFill>
                      <a:srgbClr val="000000"/>
                    </a:solidFill>
                    <a:effectLst/>
                  </a:rPr>
                  <a:t>: Lưu ý điều kiện ban đầu a&gt;0, b&gt;0</a:t>
                </a:r>
              </a:p>
              <a:p>
                <a:pPr marL="0" indent="0" algn="ctr">
                  <a:lnSpc>
                    <a:spcPct val="100000"/>
                  </a:lnSpc>
                  <a:buNone/>
                </a:pPr>
                <a:r>
                  <a:rPr lang="en-US" sz="2400" b="0" i="0">
                    <a:solidFill>
                      <a:srgbClr val="000000"/>
                    </a:solidFill>
                    <a:effectLst/>
                  </a:rPr>
                  <a:t> </a:t>
                </a:r>
                <a14:m>
                  <m:oMath xmlns:m="http://schemas.openxmlformats.org/officeDocument/2006/math">
                    <m:d>
                      <m:dPr>
                        <m:begChr m:val="{"/>
                        <m:endChr m:val=""/>
                        <m:ctrlPr>
                          <a:rPr lang="en-US" sz="2400" b="0" i="1" smtClean="0">
                            <a:solidFill>
                              <a:srgbClr val="000000"/>
                            </a:solidFill>
                            <a:effectLst/>
                            <a:latin typeface="Cambria Math" panose="02040503050406030204" pitchFamily="18" charset="0"/>
                          </a:rPr>
                        </m:ctrlPr>
                      </m:dPr>
                      <m:e>
                        <m:eqArr>
                          <m:eqArrPr>
                            <m:ctrlPr>
                              <a:rPr lang="en-US" sz="2400" b="0" i="1" smtClean="0">
                                <a:solidFill>
                                  <a:srgbClr val="000000"/>
                                </a:solidFill>
                                <a:effectLst/>
                                <a:latin typeface="Cambria Math" panose="02040503050406030204" pitchFamily="18" charset="0"/>
                              </a:rPr>
                            </m:ctrlPr>
                          </m:eqArrPr>
                          <m:e>
                            <m:r>
                              <m:rPr>
                                <m:nor/>
                              </m:rPr>
                              <a:rPr lang="en-US" sz="2400">
                                <a:solidFill>
                                  <a:srgbClr val="000000"/>
                                </a:solidFill>
                              </a:rPr>
                              <m:t>UCLN</m:t>
                            </m:r>
                            <m:r>
                              <m:rPr>
                                <m:nor/>
                              </m:rPr>
                              <a:rPr lang="en-US" sz="2400">
                                <a:solidFill>
                                  <a:srgbClr val="000000"/>
                                </a:solidFill>
                              </a:rPr>
                              <m:t>(</m:t>
                            </m:r>
                            <m:r>
                              <m:rPr>
                                <m:nor/>
                              </m:rPr>
                              <a:rPr lang="en-US" sz="2400">
                                <a:solidFill>
                                  <a:srgbClr val="000000"/>
                                </a:solidFill>
                              </a:rPr>
                              <m:t>a</m:t>
                            </m:r>
                            <m:r>
                              <m:rPr>
                                <m:nor/>
                              </m:rPr>
                              <a:rPr lang="en-US" sz="2400">
                                <a:solidFill>
                                  <a:srgbClr val="000000"/>
                                </a:solidFill>
                              </a:rPr>
                              <m:t>, </m:t>
                            </m:r>
                            <m:r>
                              <m:rPr>
                                <m:nor/>
                              </m:rPr>
                              <a:rPr lang="en-US" sz="2400">
                                <a:solidFill>
                                  <a:srgbClr val="000000"/>
                                </a:solidFill>
                              </a:rPr>
                              <m:t>a</m:t>
                            </m:r>
                            <m:r>
                              <m:rPr>
                                <m:nor/>
                              </m:rPr>
                              <a:rPr lang="en-US" sz="2400">
                                <a:solidFill>
                                  <a:srgbClr val="000000"/>
                                </a:solidFill>
                              </a:rPr>
                              <m:t>)=</m:t>
                            </m:r>
                            <m:r>
                              <m:rPr>
                                <m:nor/>
                              </m:rPr>
                              <a:rPr lang="en-US" sz="2400">
                                <a:solidFill>
                                  <a:srgbClr val="000000"/>
                                </a:solidFill>
                              </a:rPr>
                              <m:t>a</m:t>
                            </m:r>
                          </m:e>
                          <m:e>
                            <m:r>
                              <m:rPr>
                                <m:nor/>
                              </m:rPr>
                              <a:rPr lang="en-US" sz="2400">
                                <a:solidFill>
                                  <a:srgbClr val="000000"/>
                                </a:solidFill>
                              </a:rPr>
                              <m:t>UCLN</m:t>
                            </m:r>
                            <m:r>
                              <m:rPr>
                                <m:nor/>
                              </m:rPr>
                              <a:rPr lang="en-US" sz="2400">
                                <a:solidFill>
                                  <a:srgbClr val="000000"/>
                                </a:solidFill>
                              </a:rPr>
                              <m:t>(</m:t>
                            </m:r>
                            <m:r>
                              <m:rPr>
                                <m:nor/>
                              </m:rPr>
                              <a:rPr lang="en-US" sz="2400">
                                <a:solidFill>
                                  <a:srgbClr val="000000"/>
                                </a:solidFill>
                              </a:rPr>
                              <m:t>a</m:t>
                            </m:r>
                            <m:r>
                              <m:rPr>
                                <m:nor/>
                              </m:rPr>
                              <a:rPr lang="en-US" sz="2400">
                                <a:solidFill>
                                  <a:srgbClr val="000000"/>
                                </a:solidFill>
                              </a:rPr>
                              <m:t>, </m:t>
                            </m:r>
                            <m:r>
                              <m:rPr>
                                <m:nor/>
                              </m:rPr>
                              <a:rPr lang="en-US" sz="2400">
                                <a:solidFill>
                                  <a:srgbClr val="000000"/>
                                </a:solidFill>
                              </a:rPr>
                              <m:t>b</m:t>
                            </m:r>
                            <m:r>
                              <m:rPr>
                                <m:nor/>
                              </m:rPr>
                              <a:rPr lang="en-US" sz="2400">
                                <a:solidFill>
                                  <a:srgbClr val="000000"/>
                                </a:solidFill>
                              </a:rPr>
                              <m:t>)=</m:t>
                            </m:r>
                            <m:r>
                              <m:rPr>
                                <m:nor/>
                              </m:rPr>
                              <a:rPr lang="en-US" sz="2400">
                                <a:solidFill>
                                  <a:srgbClr val="000000"/>
                                </a:solidFill>
                              </a:rPr>
                              <m:t>UCLN</m:t>
                            </m:r>
                            <m:r>
                              <m:rPr>
                                <m:nor/>
                              </m:rPr>
                              <a:rPr lang="en-US" sz="2400">
                                <a:solidFill>
                                  <a:srgbClr val="000000"/>
                                </a:solidFill>
                              </a:rPr>
                              <m:t>(</m:t>
                            </m:r>
                            <m:r>
                              <m:rPr>
                                <m:nor/>
                              </m:rPr>
                              <a:rPr lang="en-US" sz="2400">
                                <a:solidFill>
                                  <a:srgbClr val="000000"/>
                                </a:solidFill>
                              </a:rPr>
                              <m:t>a</m:t>
                            </m:r>
                            <m:r>
                              <m:rPr>
                                <m:nor/>
                              </m:rPr>
                              <a:rPr lang="en-US" sz="2400">
                                <a:solidFill>
                                  <a:srgbClr val="000000"/>
                                </a:solidFill>
                              </a:rPr>
                              <m:t>−</m:t>
                            </m:r>
                            <m:r>
                              <m:rPr>
                                <m:nor/>
                              </m:rPr>
                              <a:rPr lang="en-US" sz="2400">
                                <a:solidFill>
                                  <a:srgbClr val="000000"/>
                                </a:solidFill>
                              </a:rPr>
                              <m:t>b</m:t>
                            </m:r>
                            <m:r>
                              <m:rPr>
                                <m:nor/>
                              </m:rPr>
                              <a:rPr lang="en-US" sz="2400">
                                <a:solidFill>
                                  <a:srgbClr val="000000"/>
                                </a:solidFill>
                              </a:rPr>
                              <m:t>, </m:t>
                            </m:r>
                            <m:r>
                              <m:rPr>
                                <m:nor/>
                              </m:rPr>
                              <a:rPr lang="en-US" sz="2400">
                                <a:solidFill>
                                  <a:srgbClr val="000000"/>
                                </a:solidFill>
                              </a:rPr>
                              <m:t>b</m:t>
                            </m:r>
                            <m:r>
                              <m:rPr>
                                <m:nor/>
                              </m:rPr>
                              <a:rPr lang="en-US" sz="2400">
                                <a:solidFill>
                                  <a:srgbClr val="000000"/>
                                </a:solidFill>
                              </a:rPr>
                              <m:t>) </m:t>
                            </m:r>
                            <m:r>
                              <m:rPr>
                                <m:nor/>
                              </m:rPr>
                              <a:rPr lang="en-US" sz="2400">
                                <a:solidFill>
                                  <a:srgbClr val="000000"/>
                                </a:solidFill>
                              </a:rPr>
                              <m:t>n</m:t>
                            </m:r>
                            <m:r>
                              <m:rPr>
                                <m:nor/>
                              </m:rPr>
                              <a:rPr lang="en-US" sz="2400">
                                <a:solidFill>
                                  <a:srgbClr val="000000"/>
                                </a:solidFill>
                              </a:rPr>
                              <m:t>ế</m:t>
                            </m:r>
                            <m:r>
                              <m:rPr>
                                <m:nor/>
                              </m:rPr>
                              <a:rPr lang="en-US" sz="2400">
                                <a:solidFill>
                                  <a:srgbClr val="000000"/>
                                </a:solidFill>
                              </a:rPr>
                              <m:t>u</m:t>
                            </m:r>
                            <m:r>
                              <m:rPr>
                                <m:nor/>
                              </m:rPr>
                              <a:rPr lang="en-US" sz="2400">
                                <a:solidFill>
                                  <a:srgbClr val="000000"/>
                                </a:solidFill>
                              </a:rPr>
                              <m:t> </m:t>
                            </m:r>
                            <m:r>
                              <m:rPr>
                                <m:nor/>
                              </m:rPr>
                              <a:rPr lang="en-US" sz="2400">
                                <a:solidFill>
                                  <a:srgbClr val="000000"/>
                                </a:solidFill>
                              </a:rPr>
                              <m:t>a</m:t>
                            </m:r>
                            <m:r>
                              <m:rPr>
                                <m:nor/>
                              </m:rPr>
                              <a:rPr lang="en-US" sz="2400">
                                <a:solidFill>
                                  <a:srgbClr val="000000"/>
                                </a:solidFill>
                              </a:rPr>
                              <m:t> &gt;</m:t>
                            </m:r>
                            <m:r>
                              <m:rPr>
                                <m:nor/>
                              </m:rPr>
                              <a:rPr lang="en-US" sz="2400">
                                <a:solidFill>
                                  <a:srgbClr val="000000"/>
                                </a:solidFill>
                              </a:rPr>
                              <m:t>b</m:t>
                            </m:r>
                            <m:r>
                              <m:rPr>
                                <m:nor/>
                              </m:rPr>
                              <a:rPr lang="en-US" sz="2400">
                                <a:solidFill>
                                  <a:srgbClr val="000000"/>
                                </a:solidFill>
                              </a:rPr>
                              <m:t> </m:t>
                            </m:r>
                          </m:e>
                          <m:e>
                            <m:r>
                              <m:rPr>
                                <m:nor/>
                              </m:rPr>
                              <a:rPr lang="en-US" sz="2400">
                                <a:solidFill>
                                  <a:srgbClr val="000000"/>
                                </a:solidFill>
                              </a:rPr>
                              <m:t>UCLN</m:t>
                            </m:r>
                            <m:r>
                              <m:rPr>
                                <m:nor/>
                              </m:rPr>
                              <a:rPr lang="en-US" sz="2400">
                                <a:solidFill>
                                  <a:srgbClr val="000000"/>
                                </a:solidFill>
                              </a:rPr>
                              <m:t>(</m:t>
                            </m:r>
                            <m:r>
                              <m:rPr>
                                <m:nor/>
                              </m:rPr>
                              <a:rPr lang="en-US" sz="2400">
                                <a:solidFill>
                                  <a:srgbClr val="000000"/>
                                </a:solidFill>
                              </a:rPr>
                              <m:t>a</m:t>
                            </m:r>
                            <m:r>
                              <m:rPr>
                                <m:nor/>
                              </m:rPr>
                              <a:rPr lang="en-US" sz="2400">
                                <a:solidFill>
                                  <a:srgbClr val="000000"/>
                                </a:solidFill>
                              </a:rPr>
                              <m:t>, </m:t>
                            </m:r>
                            <m:r>
                              <m:rPr>
                                <m:nor/>
                              </m:rPr>
                              <a:rPr lang="en-US" sz="2400">
                                <a:solidFill>
                                  <a:srgbClr val="000000"/>
                                </a:solidFill>
                              </a:rPr>
                              <m:t>b</m:t>
                            </m:r>
                            <m:r>
                              <m:rPr>
                                <m:nor/>
                              </m:rPr>
                              <a:rPr lang="en-US" sz="2400">
                                <a:solidFill>
                                  <a:srgbClr val="000000"/>
                                </a:solidFill>
                              </a:rPr>
                              <m:t>)=</m:t>
                            </m:r>
                            <m:r>
                              <m:rPr>
                                <m:nor/>
                              </m:rPr>
                              <a:rPr lang="en-US" sz="2400">
                                <a:solidFill>
                                  <a:srgbClr val="000000"/>
                                </a:solidFill>
                              </a:rPr>
                              <m:t>UCLN</m:t>
                            </m:r>
                            <m:r>
                              <m:rPr>
                                <m:nor/>
                              </m:rPr>
                              <a:rPr lang="en-US" sz="2400">
                                <a:solidFill>
                                  <a:srgbClr val="000000"/>
                                </a:solidFill>
                              </a:rPr>
                              <m:t>(</m:t>
                            </m:r>
                            <m:r>
                              <m:rPr>
                                <m:nor/>
                              </m:rPr>
                              <a:rPr lang="en-US" sz="2400">
                                <a:solidFill>
                                  <a:srgbClr val="000000"/>
                                </a:solidFill>
                              </a:rPr>
                              <m:t>a</m:t>
                            </m:r>
                            <m:r>
                              <m:rPr>
                                <m:nor/>
                              </m:rPr>
                              <a:rPr lang="en-US" sz="2400">
                                <a:solidFill>
                                  <a:srgbClr val="000000"/>
                                </a:solidFill>
                              </a:rPr>
                              <m:t>, </m:t>
                            </m:r>
                            <m:r>
                              <m:rPr>
                                <m:nor/>
                              </m:rPr>
                              <a:rPr lang="en-US" sz="2400">
                                <a:solidFill>
                                  <a:srgbClr val="000000"/>
                                </a:solidFill>
                              </a:rPr>
                              <m:t>b</m:t>
                            </m:r>
                            <m:r>
                              <m:rPr>
                                <m:nor/>
                              </m:rPr>
                              <a:rPr lang="en-US" sz="2400">
                                <a:solidFill>
                                  <a:srgbClr val="000000"/>
                                </a:solidFill>
                              </a:rPr>
                              <m:t>−</m:t>
                            </m:r>
                            <m:r>
                              <m:rPr>
                                <m:nor/>
                              </m:rPr>
                              <a:rPr lang="en-US" sz="2400">
                                <a:solidFill>
                                  <a:srgbClr val="000000"/>
                                </a:solidFill>
                              </a:rPr>
                              <m:t>a</m:t>
                            </m:r>
                            <m:r>
                              <m:rPr>
                                <m:nor/>
                              </m:rPr>
                              <a:rPr lang="en-US" sz="2400">
                                <a:solidFill>
                                  <a:srgbClr val="000000"/>
                                </a:solidFill>
                              </a:rPr>
                              <m:t>) </m:t>
                            </m:r>
                            <m:r>
                              <m:rPr>
                                <m:nor/>
                              </m:rPr>
                              <a:rPr lang="en-US" sz="2400">
                                <a:solidFill>
                                  <a:srgbClr val="000000"/>
                                </a:solidFill>
                              </a:rPr>
                              <m:t>n</m:t>
                            </m:r>
                            <m:r>
                              <m:rPr>
                                <m:nor/>
                              </m:rPr>
                              <a:rPr lang="en-US" sz="2400">
                                <a:solidFill>
                                  <a:srgbClr val="000000"/>
                                </a:solidFill>
                              </a:rPr>
                              <m:t>ế</m:t>
                            </m:r>
                            <m:r>
                              <m:rPr>
                                <m:nor/>
                              </m:rPr>
                              <a:rPr lang="en-US" sz="2400">
                                <a:solidFill>
                                  <a:srgbClr val="000000"/>
                                </a:solidFill>
                              </a:rPr>
                              <m:t>u</m:t>
                            </m:r>
                            <m:r>
                              <m:rPr>
                                <m:nor/>
                              </m:rPr>
                              <a:rPr lang="en-US" sz="2400">
                                <a:solidFill>
                                  <a:srgbClr val="000000"/>
                                </a:solidFill>
                              </a:rPr>
                              <m:t> </m:t>
                            </m:r>
                            <m:r>
                              <m:rPr>
                                <m:nor/>
                              </m:rPr>
                              <a:rPr lang="en-US" sz="2400">
                                <a:solidFill>
                                  <a:srgbClr val="000000"/>
                                </a:solidFill>
                              </a:rPr>
                              <m:t>b</m:t>
                            </m:r>
                            <m:r>
                              <m:rPr>
                                <m:nor/>
                              </m:rPr>
                              <a:rPr lang="en-US" sz="2400">
                                <a:solidFill>
                                  <a:srgbClr val="000000"/>
                                </a:solidFill>
                              </a:rPr>
                              <m:t>&gt;</m:t>
                            </m:r>
                            <m:r>
                              <m:rPr>
                                <m:nor/>
                              </m:rPr>
                              <a:rPr lang="en-US" sz="2400">
                                <a:solidFill>
                                  <a:srgbClr val="000000"/>
                                </a:solidFill>
                              </a:rPr>
                              <m:t>a</m:t>
                            </m:r>
                          </m:e>
                        </m:eqArr>
                      </m:e>
                    </m:d>
                  </m:oMath>
                </a14:m>
                <a:endParaRPr lang="en-US" sz="2400" b="0" i="0">
                  <a:solidFill>
                    <a:srgbClr val="000000"/>
                  </a:solidFill>
                  <a:effectLst/>
                </a:endParaRPr>
              </a:p>
              <a:p>
                <a:pPr marL="0" indent="0" algn="l">
                  <a:lnSpc>
                    <a:spcPct val="100000"/>
                  </a:lnSpc>
                  <a:buNone/>
                </a:pPr>
                <a:r>
                  <a:rPr lang="en-US" sz="2400" b="0" i="0">
                    <a:solidFill>
                      <a:srgbClr val="000000"/>
                    </a:solidFill>
                    <a:effectLst/>
                  </a:rPr>
                  <a:t>	</a:t>
                </a:r>
              </a:p>
              <a:p>
                <a:pPr lvl="1" algn="l">
                  <a:lnSpc>
                    <a:spcPct val="100000"/>
                  </a:lnSpc>
                </a:pPr>
                <a:r>
                  <a:rPr lang="en-US" b="1" i="0">
                    <a:solidFill>
                      <a:srgbClr val="000000"/>
                    </a:solidFill>
                    <a:effectLst/>
                  </a:rPr>
                  <a:t>Cách 2</a:t>
                </a:r>
                <a:r>
                  <a:rPr lang="en-US" b="0" i="0">
                    <a:solidFill>
                      <a:srgbClr val="000000"/>
                    </a:solidFill>
                    <a:effectLst/>
                  </a:rPr>
                  <a:t>:  (Điều kiện ban đầu: a</a:t>
                </a:r>
                <a:r>
                  <a:rPr lang="en-US" b="0" i="0">
                    <a:solidFill>
                      <a:srgbClr val="333333"/>
                    </a:solidFill>
                    <a:effectLst/>
                  </a:rPr>
                  <a:t>≥</a:t>
                </a:r>
                <a:r>
                  <a:rPr lang="en-US" b="0" i="0">
                    <a:solidFill>
                      <a:srgbClr val="000000"/>
                    </a:solidFill>
                    <a:effectLst/>
                  </a:rPr>
                  <a:t>b, nên nếu a&lt;b thì hoán đổi a, b trước khi thực hiện)</a:t>
                </a:r>
              </a:p>
              <a:p>
                <a:pPr marL="682625" indent="0" algn="ctr">
                  <a:lnSpc>
                    <a:spcPct val="100000"/>
                  </a:lnSpc>
                  <a:buNone/>
                </a:pPr>
                <a:r>
                  <a:rPr lang="en-US" sz="2400">
                    <a:solidFill>
                      <a:srgbClr val="000000"/>
                    </a:solidFill>
                  </a:rPr>
                  <a:t>	</a:t>
                </a:r>
                <a14:m>
                  <m:oMath xmlns:m="http://schemas.openxmlformats.org/officeDocument/2006/math">
                    <m:d>
                      <m:dPr>
                        <m:begChr m:val="{"/>
                        <m:endChr m:val=""/>
                        <m:ctrlPr>
                          <a:rPr lang="en-US" sz="2400" i="1" smtClean="0">
                            <a:solidFill>
                              <a:srgbClr val="000000"/>
                            </a:solidFill>
                            <a:latin typeface="Cambria Math" panose="02040503050406030204" pitchFamily="18" charset="0"/>
                          </a:rPr>
                        </m:ctrlPr>
                      </m:dPr>
                      <m:e>
                        <m:eqArr>
                          <m:eqArrPr>
                            <m:ctrlPr>
                              <a:rPr lang="en-US" sz="2400" i="1" smtClean="0">
                                <a:solidFill>
                                  <a:srgbClr val="000000"/>
                                </a:solidFill>
                                <a:latin typeface="Cambria Math" panose="02040503050406030204" pitchFamily="18" charset="0"/>
                              </a:rPr>
                            </m:ctrlPr>
                          </m:eqArrPr>
                          <m:e>
                            <m:r>
                              <m:rPr>
                                <m:nor/>
                              </m:rPr>
                              <a:rPr lang="en-US" sz="2400">
                                <a:solidFill>
                                  <a:srgbClr val="000000"/>
                                </a:solidFill>
                              </a:rPr>
                              <m:t>UCLN</m:t>
                            </m:r>
                            <m:r>
                              <m:rPr>
                                <m:nor/>
                              </m:rPr>
                              <a:rPr lang="en-US" sz="2400">
                                <a:solidFill>
                                  <a:srgbClr val="000000"/>
                                </a:solidFill>
                              </a:rPr>
                              <m:t>(</m:t>
                            </m:r>
                            <m:r>
                              <m:rPr>
                                <m:nor/>
                              </m:rPr>
                              <a:rPr lang="en-US" sz="2400">
                                <a:solidFill>
                                  <a:srgbClr val="000000"/>
                                </a:solidFill>
                              </a:rPr>
                              <m:t>a</m:t>
                            </m:r>
                            <m:r>
                              <m:rPr>
                                <m:nor/>
                              </m:rPr>
                              <a:rPr lang="en-US" sz="2400">
                                <a:solidFill>
                                  <a:srgbClr val="000000"/>
                                </a:solidFill>
                              </a:rPr>
                              <m:t>, 0)=</m:t>
                            </m:r>
                            <m:r>
                              <m:rPr>
                                <m:nor/>
                              </m:rPr>
                              <a:rPr lang="en-US" sz="2400">
                                <a:solidFill>
                                  <a:srgbClr val="000000"/>
                                </a:solidFill>
                              </a:rPr>
                              <m:t>a</m:t>
                            </m:r>
                          </m:e>
                          <m:e>
                            <m:r>
                              <m:rPr>
                                <m:nor/>
                              </m:rPr>
                              <a:rPr lang="en-US" sz="2400">
                                <a:solidFill>
                                  <a:srgbClr val="000000"/>
                                </a:solidFill>
                              </a:rPr>
                              <m:t>UCLN</m:t>
                            </m:r>
                            <m:r>
                              <m:rPr>
                                <m:nor/>
                              </m:rPr>
                              <a:rPr lang="en-US" sz="2400">
                                <a:solidFill>
                                  <a:srgbClr val="000000"/>
                                </a:solidFill>
                              </a:rPr>
                              <m:t>(</m:t>
                            </m:r>
                            <m:r>
                              <m:rPr>
                                <m:nor/>
                              </m:rPr>
                              <a:rPr lang="en-US" sz="2400">
                                <a:solidFill>
                                  <a:srgbClr val="000000"/>
                                </a:solidFill>
                              </a:rPr>
                              <m:t>a</m:t>
                            </m:r>
                            <m:r>
                              <m:rPr>
                                <m:nor/>
                              </m:rPr>
                              <a:rPr lang="en-US" sz="2400">
                                <a:solidFill>
                                  <a:srgbClr val="000000"/>
                                </a:solidFill>
                              </a:rPr>
                              <m:t>, </m:t>
                            </m:r>
                            <m:r>
                              <m:rPr>
                                <m:nor/>
                              </m:rPr>
                              <a:rPr lang="en-US" sz="2400">
                                <a:solidFill>
                                  <a:srgbClr val="000000"/>
                                </a:solidFill>
                              </a:rPr>
                              <m:t>b</m:t>
                            </m:r>
                            <m:r>
                              <m:rPr>
                                <m:nor/>
                              </m:rPr>
                              <a:rPr lang="en-US" sz="2400">
                                <a:solidFill>
                                  <a:srgbClr val="000000"/>
                                </a:solidFill>
                              </a:rPr>
                              <m:t>)=</m:t>
                            </m:r>
                            <m:r>
                              <m:rPr>
                                <m:nor/>
                              </m:rPr>
                              <a:rPr lang="en-US" sz="2400">
                                <a:solidFill>
                                  <a:srgbClr val="000000"/>
                                </a:solidFill>
                              </a:rPr>
                              <m:t>UCLN</m:t>
                            </m:r>
                            <m:r>
                              <m:rPr>
                                <m:nor/>
                              </m:rPr>
                              <a:rPr lang="en-US" sz="2400">
                                <a:solidFill>
                                  <a:srgbClr val="000000"/>
                                </a:solidFill>
                              </a:rPr>
                              <m:t>(</m:t>
                            </m:r>
                            <m:r>
                              <m:rPr>
                                <m:nor/>
                              </m:rPr>
                              <a:rPr lang="en-US" sz="2400">
                                <a:solidFill>
                                  <a:srgbClr val="000000"/>
                                </a:solidFill>
                              </a:rPr>
                              <m:t>b</m:t>
                            </m:r>
                            <m:r>
                              <m:rPr>
                                <m:nor/>
                              </m:rPr>
                              <a:rPr lang="en-US" sz="2400">
                                <a:solidFill>
                                  <a:srgbClr val="000000"/>
                                </a:solidFill>
                              </a:rPr>
                              <m:t>, </m:t>
                            </m:r>
                            <m:r>
                              <m:rPr>
                                <m:nor/>
                              </m:rPr>
                              <a:rPr lang="en-US" sz="2400">
                                <a:solidFill>
                                  <a:srgbClr val="000000"/>
                                </a:solidFill>
                              </a:rPr>
                              <m:t>a</m:t>
                            </m:r>
                            <m:r>
                              <m:rPr>
                                <m:nor/>
                              </m:rPr>
                              <a:rPr lang="en-US" sz="2400">
                                <a:solidFill>
                                  <a:srgbClr val="000000"/>
                                </a:solidFill>
                              </a:rPr>
                              <m:t> </m:t>
                            </m:r>
                            <m:r>
                              <m:rPr>
                                <m:nor/>
                              </m:rPr>
                              <a:rPr lang="en-US" sz="2400">
                                <a:solidFill>
                                  <a:srgbClr val="000000"/>
                                </a:solidFill>
                              </a:rPr>
                              <m:t>mod</m:t>
                            </m:r>
                            <m:r>
                              <m:rPr>
                                <m:nor/>
                              </m:rPr>
                              <a:rPr lang="en-US" sz="2400">
                                <a:solidFill>
                                  <a:srgbClr val="000000"/>
                                </a:solidFill>
                              </a:rPr>
                              <m:t> </m:t>
                            </m:r>
                            <m:r>
                              <m:rPr>
                                <m:nor/>
                              </m:rPr>
                              <a:rPr lang="en-US" sz="2400">
                                <a:solidFill>
                                  <a:srgbClr val="000000"/>
                                </a:solidFill>
                              </a:rPr>
                              <m:t>b</m:t>
                            </m:r>
                            <m:r>
                              <m:rPr>
                                <m:nor/>
                              </m:rPr>
                              <a:rPr lang="en-US" sz="2400">
                                <a:solidFill>
                                  <a:srgbClr val="000000"/>
                                </a:solidFill>
                              </a:rPr>
                              <m:t>)</m:t>
                            </m:r>
                          </m:e>
                        </m:eqArr>
                      </m:e>
                    </m:d>
                  </m:oMath>
                </a14:m>
                <a:endParaRPr lang="en-US" sz="2400">
                  <a:solidFill>
                    <a:srgbClr val="000000"/>
                  </a:solidFill>
                </a:endParaRPr>
              </a:p>
            </p:txBody>
          </p:sp>
        </mc:Choice>
        <mc:Fallback xmlns="">
          <p:sp>
            <p:nvSpPr>
              <p:cNvPr id="3" name="Content Placeholder 2">
                <a:extLst>
                  <a:ext uri="{FF2B5EF4-FFF2-40B4-BE49-F238E27FC236}">
                    <a16:creationId xmlns:a16="http://schemas.microsoft.com/office/drawing/2014/main" id="{332B741F-D90F-462D-B465-8CCEB29E1819}"/>
                  </a:ext>
                </a:extLst>
              </p:cNvPr>
              <p:cNvSpPr>
                <a:spLocks noGrp="1" noRot="1" noChangeAspect="1" noMove="1" noResize="1" noEditPoints="1" noAdjustHandles="1" noChangeArrowheads="1" noChangeShapeType="1" noTextEdit="1"/>
              </p:cNvSpPr>
              <p:nvPr>
                <p:ph idx="1"/>
              </p:nvPr>
            </p:nvSpPr>
            <p:spPr>
              <a:blipFill>
                <a:blip r:embed="rId2"/>
                <a:stretch>
                  <a:fillRect l="-807" t="-86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EB89FC51-88F3-2410-AA8E-C1CE728375F2}"/>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F582CB94-50E8-023D-C9B3-3CEA24D6A531}"/>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635F0CA9-BE06-B6EF-96ED-754BEEB2135A}"/>
              </a:ext>
            </a:extLst>
          </p:cNvPr>
          <p:cNvSpPr>
            <a:spLocks noGrp="1"/>
          </p:cNvSpPr>
          <p:nvPr>
            <p:ph type="sldNum" sz="quarter" idx="12"/>
          </p:nvPr>
        </p:nvSpPr>
        <p:spPr/>
        <p:txBody>
          <a:bodyPr/>
          <a:lstStyle/>
          <a:p>
            <a:fld id="{D8B0B3AC-44A8-D142-AAF6-9A453466E1A4}" type="slidenum">
              <a:rPr lang="en-VN" smtClean="0"/>
              <a:pPr/>
              <a:t>14</a:t>
            </a:fld>
            <a:endParaRPr lang="en-VN" dirty="0"/>
          </a:p>
        </p:txBody>
      </p:sp>
    </p:spTree>
    <p:extLst>
      <p:ext uri="{BB962C8B-B14F-4D97-AF65-F5344CB8AC3E}">
        <p14:creationId xmlns:p14="http://schemas.microsoft.com/office/powerpoint/2010/main" val="2932282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3CA0C-A543-2FCB-B540-506E77FBFA8C}"/>
              </a:ext>
            </a:extLst>
          </p:cNvPr>
          <p:cNvSpPr>
            <a:spLocks noGrp="1"/>
          </p:cNvSpPr>
          <p:nvPr>
            <p:ph type="title"/>
          </p:nvPr>
        </p:nvSpPr>
        <p:spPr/>
        <p:txBody>
          <a:bodyPr>
            <a:normAutofit fontScale="90000"/>
          </a:bodyPr>
          <a:lstStyle/>
          <a:p>
            <a:r>
              <a:rPr lang="en-US"/>
              <a:t>Dẫn nhập: Ví dụ</a:t>
            </a:r>
          </a:p>
        </p:txBody>
      </p:sp>
      <p:graphicFrame>
        <p:nvGraphicFramePr>
          <p:cNvPr id="7" name="Content Placeholder 6">
            <a:extLst>
              <a:ext uri="{FF2B5EF4-FFF2-40B4-BE49-F238E27FC236}">
                <a16:creationId xmlns:a16="http://schemas.microsoft.com/office/drawing/2014/main" id="{9BF50C81-2D56-3793-C818-6B730449D976}"/>
              </a:ext>
            </a:extLst>
          </p:cNvPr>
          <p:cNvGraphicFramePr>
            <a:graphicFrameLocks noGrp="1"/>
          </p:cNvGraphicFramePr>
          <p:nvPr>
            <p:ph idx="1"/>
            <p:extLst>
              <p:ext uri="{D42A27DB-BD31-4B8C-83A1-F6EECF244321}">
                <p14:modId xmlns:p14="http://schemas.microsoft.com/office/powerpoint/2010/main" val="1507955406"/>
              </p:ext>
            </p:extLst>
          </p:nvPr>
        </p:nvGraphicFramePr>
        <p:xfrm>
          <a:off x="774145" y="2909460"/>
          <a:ext cx="5438813" cy="3566160"/>
        </p:xfrm>
        <a:graphic>
          <a:graphicData uri="http://schemas.openxmlformats.org/drawingml/2006/table">
            <a:tbl>
              <a:tblPr firstRow="1" bandRow="1">
                <a:tableStyleId>{5C22544A-7EE6-4342-B048-85BDC9FD1C3A}</a:tableStyleId>
              </a:tblPr>
              <a:tblGrid>
                <a:gridCol w="1200758">
                  <a:extLst>
                    <a:ext uri="{9D8B030D-6E8A-4147-A177-3AD203B41FA5}">
                      <a16:colId xmlns:a16="http://schemas.microsoft.com/office/drawing/2014/main" val="3393860248"/>
                    </a:ext>
                  </a:extLst>
                </a:gridCol>
                <a:gridCol w="792192">
                  <a:extLst>
                    <a:ext uri="{9D8B030D-6E8A-4147-A177-3AD203B41FA5}">
                      <a16:colId xmlns:a16="http://schemas.microsoft.com/office/drawing/2014/main" val="2243161971"/>
                    </a:ext>
                  </a:extLst>
                </a:gridCol>
                <a:gridCol w="897816">
                  <a:extLst>
                    <a:ext uri="{9D8B030D-6E8A-4147-A177-3AD203B41FA5}">
                      <a16:colId xmlns:a16="http://schemas.microsoft.com/office/drawing/2014/main" val="2292801427"/>
                    </a:ext>
                  </a:extLst>
                </a:gridCol>
                <a:gridCol w="2548047">
                  <a:extLst>
                    <a:ext uri="{9D8B030D-6E8A-4147-A177-3AD203B41FA5}">
                      <a16:colId xmlns:a16="http://schemas.microsoft.com/office/drawing/2014/main" val="3345706627"/>
                    </a:ext>
                  </a:extLst>
                </a:gridCol>
              </a:tblGrid>
              <a:tr h="370840">
                <a:tc>
                  <a:txBody>
                    <a:bodyPr/>
                    <a:lstStyle/>
                    <a:p>
                      <a:pPr algn="ctr"/>
                      <a:r>
                        <a:rPr lang="en-US" sz="2000">
                          <a:solidFill>
                            <a:schemeClr val="tx1">
                              <a:lumMod val="50000"/>
                            </a:schemeClr>
                          </a:solidFill>
                          <a:latin typeface="Arial" panose="020B0604020202020204" pitchFamily="34" charset="0"/>
                          <a:cs typeface="Arial" panose="020B0604020202020204" pitchFamily="34" charset="0"/>
                        </a:rPr>
                        <a:t>Cách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a:solidFill>
                            <a:schemeClr val="tx1">
                              <a:lumMod val="50000"/>
                            </a:schemeClr>
                          </a:solidFill>
                          <a:latin typeface="Arial" panose="020B0604020202020204" pitchFamily="34" charset="0"/>
                          <a:cs typeface="Arial" panose="020B0604020202020204" pitchFamily="34"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a:solidFill>
                            <a:schemeClr val="tx1">
                              <a:lumMod val="50000"/>
                            </a:schemeClr>
                          </a:solidFill>
                          <a:latin typeface="Arial" panose="020B0604020202020204" pitchFamily="34" charset="0"/>
                          <a:cs typeface="Arial" panose="020B0604020202020204" pitchFamily="34"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a:solidFill>
                            <a:schemeClr val="tx1">
                              <a:lumMod val="50000"/>
                            </a:schemeClr>
                          </a:solidFill>
                          <a:latin typeface="Arial" panose="020B0604020202020204" pitchFamily="34" charset="0"/>
                          <a:cs typeface="Arial" panose="020B0604020202020204" pitchFamily="34" charset="0"/>
                        </a:rPr>
                        <a:t>Ghi chú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2555099"/>
                  </a:ext>
                </a:extLst>
              </a:tr>
              <a:tr h="370840">
                <a:tc>
                  <a:txBody>
                    <a:bodyPr/>
                    <a:lstStyle/>
                    <a:p>
                      <a:pPr algn="ctr"/>
                      <a:r>
                        <a:rPr lang="en-US" sz="2000">
                          <a:solidFill>
                            <a:schemeClr val="tx1">
                              <a:lumMod val="50000"/>
                            </a:schemeClr>
                          </a:solidFill>
                          <a:latin typeface="Arial" panose="020B0604020202020204" pitchFamily="34" charset="0"/>
                          <a:cs typeface="Arial" panose="020B0604020202020204" pitchFamily="34" charset="0"/>
                        </a:rPr>
                        <a:t>Lần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a:solidFill>
                            <a:schemeClr val="tx1">
                              <a:lumMod val="50000"/>
                            </a:schemeClr>
                          </a:solidFill>
                          <a:latin typeface="Arial" panose="020B0604020202020204" pitchFamily="34" charset="0"/>
                          <a:cs typeface="Arial" panose="020B0604020202020204" pitchFamily="34" charset="0"/>
                        </a:rPr>
                        <a:t>154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a:solidFill>
                            <a:schemeClr val="tx1">
                              <a:lumMod val="50000"/>
                            </a:schemeClr>
                          </a:solidFill>
                          <a:latin typeface="Arial" panose="020B0604020202020204" pitchFamily="34" charset="0"/>
                          <a:cs typeface="Arial" panose="020B0604020202020204" pitchFamily="34"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a:solidFill>
                            <a:schemeClr val="tx1">
                              <a:lumMod val="50000"/>
                            </a:schemeClr>
                          </a:solidFill>
                          <a:latin typeface="Arial" panose="020B0604020202020204" pitchFamily="34" charset="0"/>
                          <a:cs typeface="Arial" panose="020B0604020202020204" pitchFamily="34" charset="0"/>
                        </a:rPr>
                        <a:t>a&gt;b =&gt; a=a-b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40092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a:solidFill>
                            <a:schemeClr val="tx1">
                              <a:lumMod val="50000"/>
                            </a:schemeClr>
                          </a:solidFill>
                          <a:latin typeface="Arial" panose="020B0604020202020204" pitchFamily="34" charset="0"/>
                          <a:cs typeface="Arial" panose="020B0604020202020204" pitchFamily="34" charset="0"/>
                        </a:rPr>
                        <a:t>Lần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a:solidFill>
                            <a:schemeClr val="tx1">
                              <a:lumMod val="50000"/>
                            </a:schemeClr>
                          </a:solidFill>
                          <a:latin typeface="Arial" panose="020B0604020202020204" pitchFamily="34" charset="0"/>
                          <a:cs typeface="Arial" panose="020B0604020202020204" pitchFamily="34" charset="0"/>
                        </a:rPr>
                        <a:t>119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a:solidFill>
                            <a:schemeClr val="tx1">
                              <a:lumMod val="50000"/>
                            </a:schemeClr>
                          </a:solidFill>
                          <a:latin typeface="Arial" panose="020B0604020202020204" pitchFamily="34" charset="0"/>
                          <a:cs typeface="Arial" panose="020B0604020202020204" pitchFamily="34"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a:solidFill>
                            <a:schemeClr val="tx1">
                              <a:lumMod val="50000"/>
                            </a:schemeClr>
                          </a:solidFill>
                          <a:latin typeface="Arial" panose="020B0604020202020204" pitchFamily="34" charset="0"/>
                          <a:cs typeface="Arial" panose="020B0604020202020204" pitchFamily="34" charset="0"/>
                        </a:rPr>
                        <a:t>a&gt;b =&gt; a=a-b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166587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a:solidFill>
                            <a:schemeClr val="tx1">
                              <a:lumMod val="50000"/>
                            </a:schemeClr>
                          </a:solidFill>
                          <a:latin typeface="Arial" panose="020B0604020202020204" pitchFamily="34" charset="0"/>
                          <a:cs typeface="Arial" panose="020B0604020202020204" pitchFamily="34" charset="0"/>
                        </a:rPr>
                        <a:t>Lần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a:solidFill>
                            <a:schemeClr val="tx1">
                              <a:lumMod val="50000"/>
                            </a:schemeClr>
                          </a:solidFill>
                          <a:latin typeface="Arial" panose="020B0604020202020204" pitchFamily="34" charset="0"/>
                          <a:cs typeface="Arial" panose="020B0604020202020204" pitchFamily="34" charset="0"/>
                        </a:rPr>
                        <a:t>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a:solidFill>
                            <a:schemeClr val="tx1">
                              <a:lumMod val="50000"/>
                            </a:schemeClr>
                          </a:solidFill>
                          <a:latin typeface="Arial" panose="020B0604020202020204" pitchFamily="34" charset="0"/>
                          <a:cs typeface="Arial" panose="020B0604020202020204" pitchFamily="34"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a:solidFill>
                            <a:schemeClr val="tx1">
                              <a:lumMod val="50000"/>
                            </a:schemeClr>
                          </a:solidFill>
                          <a:latin typeface="Arial" panose="020B0604020202020204" pitchFamily="34" charset="0"/>
                          <a:cs typeface="Arial" panose="020B0604020202020204" pitchFamily="34" charset="0"/>
                        </a:rPr>
                        <a:t>a&gt;b =&gt; a=a-b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914852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a:solidFill>
                            <a:schemeClr val="tx1">
                              <a:lumMod val="50000"/>
                            </a:schemeClr>
                          </a:solidFill>
                          <a:latin typeface="Arial" panose="020B0604020202020204" pitchFamily="34" charset="0"/>
                          <a:cs typeface="Arial" panose="020B0604020202020204" pitchFamily="34" charset="0"/>
                        </a:rPr>
                        <a:t>Lần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a:solidFill>
                            <a:schemeClr val="tx1">
                              <a:lumMod val="50000"/>
                            </a:schemeClr>
                          </a:solidFill>
                          <a:latin typeface="Arial" panose="020B0604020202020204" pitchFamily="34" charset="0"/>
                          <a:cs typeface="Arial" panose="020B0604020202020204" pitchFamily="34" charset="0"/>
                        </a:rPr>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a:solidFill>
                            <a:schemeClr val="tx1">
                              <a:lumMod val="50000"/>
                            </a:schemeClr>
                          </a:solidFill>
                          <a:latin typeface="Arial" panose="020B0604020202020204" pitchFamily="34" charset="0"/>
                          <a:cs typeface="Arial" panose="020B0604020202020204" pitchFamily="34"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a:solidFill>
                            <a:schemeClr val="tx1">
                              <a:lumMod val="50000"/>
                            </a:schemeClr>
                          </a:solidFill>
                          <a:latin typeface="Arial" panose="020B0604020202020204" pitchFamily="34" charset="0"/>
                          <a:cs typeface="Arial" panose="020B0604020202020204" pitchFamily="34" charset="0"/>
                        </a:rPr>
                        <a:t>a&gt;b =&gt; a=a-b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58531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a:solidFill>
                            <a:schemeClr val="tx1">
                              <a:lumMod val="50000"/>
                            </a:schemeClr>
                          </a:solidFill>
                          <a:latin typeface="Arial" panose="020B0604020202020204" pitchFamily="34" charset="0"/>
                          <a:cs typeface="Arial" panose="020B0604020202020204" pitchFamily="34" charset="0"/>
                        </a:rPr>
                        <a:t>Lần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a:solidFill>
                            <a:schemeClr val="tx1">
                              <a:lumMod val="50000"/>
                            </a:schemeClr>
                          </a:solidFill>
                          <a:latin typeface="Arial" panose="020B0604020202020204" pitchFamily="34" charset="0"/>
                          <a:cs typeface="Arial" panose="020B0604020202020204" pitchFamily="34" charset="0"/>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a:solidFill>
                            <a:schemeClr val="tx1">
                              <a:lumMod val="50000"/>
                            </a:schemeClr>
                          </a:solidFill>
                          <a:latin typeface="Arial" panose="020B0604020202020204" pitchFamily="34" charset="0"/>
                          <a:cs typeface="Arial" panose="020B0604020202020204" pitchFamily="34"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a:solidFill>
                            <a:schemeClr val="tx1">
                              <a:lumMod val="50000"/>
                            </a:schemeClr>
                          </a:solidFill>
                          <a:latin typeface="Arial" panose="020B0604020202020204" pitchFamily="34" charset="0"/>
                          <a:cs typeface="Arial" panose="020B0604020202020204" pitchFamily="34" charset="0"/>
                        </a:rPr>
                        <a:t>b&gt;a =&gt; b=b-a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003199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a:solidFill>
                            <a:schemeClr val="tx1">
                              <a:lumMod val="50000"/>
                            </a:schemeClr>
                          </a:solidFill>
                          <a:latin typeface="Arial" panose="020B0604020202020204" pitchFamily="34" charset="0"/>
                          <a:cs typeface="Arial" panose="020B0604020202020204" pitchFamily="34" charset="0"/>
                        </a:rPr>
                        <a:t>Lần 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a:solidFill>
                            <a:schemeClr val="tx1">
                              <a:lumMod val="50000"/>
                            </a:schemeClr>
                          </a:solidFill>
                          <a:latin typeface="Arial" panose="020B0604020202020204" pitchFamily="34" charset="0"/>
                          <a:cs typeface="Arial" panose="020B0604020202020204" pitchFamily="34" charset="0"/>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a:solidFill>
                            <a:schemeClr val="tx1">
                              <a:lumMod val="50000"/>
                            </a:schemeClr>
                          </a:solidFill>
                          <a:latin typeface="Arial" panose="020B0604020202020204" pitchFamily="34" charset="0"/>
                          <a:cs typeface="Arial" panose="020B0604020202020204" pitchFamily="34" charset="0"/>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a:solidFill>
                            <a:schemeClr val="tx1">
                              <a:lumMod val="50000"/>
                            </a:schemeClr>
                          </a:solidFill>
                          <a:latin typeface="Arial" panose="020B0604020202020204" pitchFamily="34" charset="0"/>
                          <a:cs typeface="Arial" panose="020B0604020202020204" pitchFamily="34" charset="0"/>
                        </a:rPr>
                        <a:t>b&gt;b =&gt; b=b-a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3702506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a:solidFill>
                            <a:schemeClr val="tx1">
                              <a:lumMod val="50000"/>
                            </a:schemeClr>
                          </a:solidFill>
                          <a:latin typeface="Arial" panose="020B0604020202020204" pitchFamily="34" charset="0"/>
                          <a:cs typeface="Arial" panose="020B0604020202020204" pitchFamily="34" charset="0"/>
                        </a:rPr>
                        <a:t>Lần 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a:solidFill>
                            <a:schemeClr val="tx1">
                              <a:lumMod val="50000"/>
                            </a:schemeClr>
                          </a:solidFill>
                          <a:latin typeface="Arial" panose="020B0604020202020204" pitchFamily="34" charset="0"/>
                          <a:cs typeface="Arial" panose="020B0604020202020204" pitchFamily="34" charset="0"/>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a:solidFill>
                            <a:schemeClr val="tx1">
                              <a:lumMod val="50000"/>
                            </a:schemeClr>
                          </a:solidFill>
                          <a:latin typeface="Arial" panose="020B0604020202020204" pitchFamily="34" charset="0"/>
                          <a:cs typeface="Arial" panose="020B0604020202020204" pitchFamily="34"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a:solidFill>
                            <a:schemeClr val="tx1">
                              <a:lumMod val="50000"/>
                            </a:schemeClr>
                          </a:solidFill>
                          <a:latin typeface="Arial" panose="020B0604020202020204" pitchFamily="34" charset="0"/>
                          <a:cs typeface="Arial" panose="020B0604020202020204" pitchFamily="34" charset="0"/>
                        </a:rPr>
                        <a:t>a&gt;b =&gt; a=a-b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2949636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a:solidFill>
                            <a:schemeClr val="tx1">
                              <a:lumMod val="50000"/>
                            </a:schemeClr>
                          </a:solidFill>
                          <a:latin typeface="Arial" panose="020B0604020202020204" pitchFamily="34" charset="0"/>
                          <a:cs typeface="Arial" panose="020B0604020202020204" pitchFamily="34" charset="0"/>
                        </a:rPr>
                        <a:t>Lần 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1">
                          <a:solidFill>
                            <a:srgbClr val="FF0000"/>
                          </a:solidFill>
                          <a:latin typeface="Arial" panose="020B0604020202020204" pitchFamily="34" charset="0"/>
                          <a:cs typeface="Arial" panose="020B0604020202020204" pitchFamily="34"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1">
                          <a:solidFill>
                            <a:srgbClr val="FF0000"/>
                          </a:solidFill>
                          <a:latin typeface="Arial" panose="020B0604020202020204" pitchFamily="34" charset="0"/>
                          <a:cs typeface="Arial" panose="020B0604020202020204" pitchFamily="34"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a:solidFill>
                            <a:schemeClr val="tx1">
                              <a:lumMod val="50000"/>
                            </a:schemeClr>
                          </a:solidFill>
                          <a:latin typeface="Arial" panose="020B0604020202020204" pitchFamily="34" charset="0"/>
                          <a:cs typeface="Arial" panose="020B0604020202020204" pitchFamily="34" charset="0"/>
                        </a:rPr>
                        <a:t>a=b =&gt; Dừng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12074574"/>
                  </a:ext>
                </a:extLst>
              </a:tr>
            </a:tbl>
          </a:graphicData>
        </a:graphic>
      </p:graphicFrame>
      <p:sp>
        <p:nvSpPr>
          <p:cNvPr id="4" name="Footer Placeholder 3">
            <a:extLst>
              <a:ext uri="{FF2B5EF4-FFF2-40B4-BE49-F238E27FC236}">
                <a16:creationId xmlns:a16="http://schemas.microsoft.com/office/drawing/2014/main" id="{0677E070-A2EF-8C3F-0582-B4A0B990118D}"/>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9E128C4F-935C-906B-DF0C-D4BD279C6C08}"/>
              </a:ext>
            </a:extLst>
          </p:cNvPr>
          <p:cNvSpPr>
            <a:spLocks noGrp="1"/>
          </p:cNvSpPr>
          <p:nvPr>
            <p:ph type="dt" sz="half" idx="13"/>
          </p:nvPr>
        </p:nvSpPr>
        <p:spPr/>
        <p:txBody>
          <a:bodyPr/>
          <a:lstStyle/>
          <a:p>
            <a:r>
              <a:rPr lang="en-US"/>
              <a:t>June 2024</a:t>
            </a:r>
            <a:endParaRPr lang="en-US" dirty="0"/>
          </a:p>
        </p:txBody>
      </p:sp>
      <p:graphicFrame>
        <p:nvGraphicFramePr>
          <p:cNvPr id="9" name="Content Placeholder 6">
            <a:extLst>
              <a:ext uri="{FF2B5EF4-FFF2-40B4-BE49-F238E27FC236}">
                <a16:creationId xmlns:a16="http://schemas.microsoft.com/office/drawing/2014/main" id="{AF45EBE0-2AD7-1775-FEC8-DE3923A23063}"/>
              </a:ext>
            </a:extLst>
          </p:cNvPr>
          <p:cNvGraphicFramePr>
            <a:graphicFrameLocks/>
          </p:cNvGraphicFramePr>
          <p:nvPr>
            <p:extLst>
              <p:ext uri="{D42A27DB-BD31-4B8C-83A1-F6EECF244321}">
                <p14:modId xmlns:p14="http://schemas.microsoft.com/office/powerpoint/2010/main" val="708518980"/>
              </p:ext>
            </p:extLst>
          </p:nvPr>
        </p:nvGraphicFramePr>
        <p:xfrm>
          <a:off x="6447446" y="3299632"/>
          <a:ext cx="5638058" cy="1981200"/>
        </p:xfrm>
        <a:graphic>
          <a:graphicData uri="http://schemas.openxmlformats.org/drawingml/2006/table">
            <a:tbl>
              <a:tblPr firstRow="1" bandRow="1">
                <a:tableStyleId>{5C22544A-7EE6-4342-B048-85BDC9FD1C3A}</a:tableStyleId>
              </a:tblPr>
              <a:tblGrid>
                <a:gridCol w="1244746">
                  <a:extLst>
                    <a:ext uri="{9D8B030D-6E8A-4147-A177-3AD203B41FA5}">
                      <a16:colId xmlns:a16="http://schemas.microsoft.com/office/drawing/2014/main" val="3393860248"/>
                    </a:ext>
                  </a:extLst>
                </a:gridCol>
                <a:gridCol w="658594">
                  <a:extLst>
                    <a:ext uri="{9D8B030D-6E8A-4147-A177-3AD203B41FA5}">
                      <a16:colId xmlns:a16="http://schemas.microsoft.com/office/drawing/2014/main" val="2243161971"/>
                    </a:ext>
                  </a:extLst>
                </a:gridCol>
                <a:gridCol w="694062">
                  <a:extLst>
                    <a:ext uri="{9D8B030D-6E8A-4147-A177-3AD203B41FA5}">
                      <a16:colId xmlns:a16="http://schemas.microsoft.com/office/drawing/2014/main" val="2292801427"/>
                    </a:ext>
                  </a:extLst>
                </a:gridCol>
                <a:gridCol w="3040656">
                  <a:extLst>
                    <a:ext uri="{9D8B030D-6E8A-4147-A177-3AD203B41FA5}">
                      <a16:colId xmlns:a16="http://schemas.microsoft.com/office/drawing/2014/main" val="3345706627"/>
                    </a:ext>
                  </a:extLst>
                </a:gridCol>
              </a:tblGrid>
              <a:tr h="370840">
                <a:tc>
                  <a:txBody>
                    <a:bodyPr/>
                    <a:lstStyle/>
                    <a:p>
                      <a:pPr algn="ctr"/>
                      <a:r>
                        <a:rPr lang="en-US" sz="2000">
                          <a:solidFill>
                            <a:schemeClr val="tx1">
                              <a:lumMod val="50000"/>
                            </a:schemeClr>
                          </a:solidFill>
                          <a:latin typeface="Arial" panose="020B0604020202020204" pitchFamily="34" charset="0"/>
                          <a:cs typeface="Arial" panose="020B0604020202020204" pitchFamily="34" charset="0"/>
                        </a:rPr>
                        <a:t>Cách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a:solidFill>
                            <a:schemeClr val="tx1">
                              <a:lumMod val="50000"/>
                            </a:schemeClr>
                          </a:solidFill>
                          <a:latin typeface="Arial" panose="020B0604020202020204" pitchFamily="34" charset="0"/>
                          <a:cs typeface="Arial" panose="020B0604020202020204" pitchFamily="34"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a:solidFill>
                            <a:schemeClr val="tx1">
                              <a:lumMod val="50000"/>
                            </a:schemeClr>
                          </a:solidFill>
                          <a:latin typeface="Arial" panose="020B0604020202020204" pitchFamily="34" charset="0"/>
                          <a:cs typeface="Arial" panose="020B0604020202020204" pitchFamily="34"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a:solidFill>
                            <a:schemeClr val="tx1">
                              <a:lumMod val="50000"/>
                            </a:schemeClr>
                          </a:solidFill>
                          <a:latin typeface="Arial" panose="020B0604020202020204" pitchFamily="34" charset="0"/>
                          <a:cs typeface="Arial" panose="020B0604020202020204" pitchFamily="34" charset="0"/>
                        </a:rPr>
                        <a:t>Ghi chú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2555099"/>
                  </a:ext>
                </a:extLst>
              </a:tr>
              <a:tr h="370840">
                <a:tc>
                  <a:txBody>
                    <a:bodyPr/>
                    <a:lstStyle/>
                    <a:p>
                      <a:pPr algn="ctr"/>
                      <a:r>
                        <a:rPr lang="en-US" sz="2000">
                          <a:solidFill>
                            <a:schemeClr val="tx1">
                              <a:lumMod val="50000"/>
                            </a:schemeClr>
                          </a:solidFill>
                          <a:latin typeface="Arial" panose="020B0604020202020204" pitchFamily="34" charset="0"/>
                          <a:cs typeface="Arial" panose="020B0604020202020204" pitchFamily="34" charset="0"/>
                        </a:rPr>
                        <a:t>Lần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a:solidFill>
                            <a:schemeClr val="tx1">
                              <a:lumMod val="50000"/>
                            </a:schemeClr>
                          </a:solidFill>
                          <a:latin typeface="Arial" panose="020B0604020202020204" pitchFamily="34" charset="0"/>
                          <a:cs typeface="Arial" panose="020B0604020202020204" pitchFamily="34" charset="0"/>
                        </a:rPr>
                        <a:t>154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a:solidFill>
                            <a:schemeClr val="tx1">
                              <a:lumMod val="50000"/>
                            </a:schemeClr>
                          </a:solidFill>
                          <a:latin typeface="Arial" panose="020B0604020202020204" pitchFamily="34" charset="0"/>
                          <a:cs typeface="Arial" panose="020B0604020202020204" pitchFamily="34"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a:solidFill>
                            <a:schemeClr val="tx1">
                              <a:lumMod val="50000"/>
                            </a:schemeClr>
                          </a:solidFill>
                          <a:latin typeface="Arial" panose="020B0604020202020204" pitchFamily="34" charset="0"/>
                          <a:cs typeface="Arial" panose="020B0604020202020204" pitchFamily="34" charset="0"/>
                        </a:rPr>
                        <a:t>154 % 35 = 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40092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a:solidFill>
                            <a:schemeClr val="tx1">
                              <a:lumMod val="50000"/>
                            </a:schemeClr>
                          </a:solidFill>
                          <a:latin typeface="Arial" panose="020B0604020202020204" pitchFamily="34" charset="0"/>
                          <a:cs typeface="Arial" panose="020B0604020202020204" pitchFamily="34" charset="0"/>
                        </a:rPr>
                        <a:t>Lần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a:solidFill>
                            <a:schemeClr val="tx1">
                              <a:lumMod val="50000"/>
                            </a:schemeClr>
                          </a:solidFill>
                          <a:latin typeface="Arial" panose="020B0604020202020204" pitchFamily="34" charset="0"/>
                          <a:cs typeface="Arial" panose="020B0604020202020204" pitchFamily="34"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a:solidFill>
                            <a:schemeClr val="tx1">
                              <a:lumMod val="50000"/>
                            </a:schemeClr>
                          </a:solidFill>
                          <a:latin typeface="Arial" panose="020B0604020202020204" pitchFamily="34" charset="0"/>
                          <a:cs typeface="Arial" panose="020B0604020202020204" pitchFamily="34" charset="0"/>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a:solidFill>
                            <a:schemeClr val="tx1">
                              <a:lumMod val="50000"/>
                            </a:schemeClr>
                          </a:solidFill>
                          <a:latin typeface="Arial" panose="020B0604020202020204" pitchFamily="34" charset="0"/>
                          <a:cs typeface="Arial" panose="020B0604020202020204" pitchFamily="34" charset="0"/>
                        </a:rPr>
                        <a:t>35 % 14 = 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166587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a:solidFill>
                            <a:schemeClr val="tx1">
                              <a:lumMod val="50000"/>
                            </a:schemeClr>
                          </a:solidFill>
                          <a:latin typeface="Arial" panose="020B0604020202020204" pitchFamily="34" charset="0"/>
                          <a:cs typeface="Arial" panose="020B0604020202020204" pitchFamily="34" charset="0"/>
                        </a:rPr>
                        <a:t>Lần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a:solidFill>
                            <a:schemeClr val="tx1">
                              <a:lumMod val="50000"/>
                            </a:schemeClr>
                          </a:solidFill>
                          <a:latin typeface="Arial" panose="020B0604020202020204" pitchFamily="34" charset="0"/>
                          <a:cs typeface="Arial" panose="020B0604020202020204" pitchFamily="34" charset="0"/>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a:solidFill>
                            <a:schemeClr val="tx1">
                              <a:lumMod val="50000"/>
                            </a:schemeClr>
                          </a:solidFill>
                          <a:latin typeface="Arial" panose="020B0604020202020204" pitchFamily="34" charset="0"/>
                          <a:cs typeface="Arial" panose="020B0604020202020204" pitchFamily="34"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a:solidFill>
                            <a:schemeClr val="tx1">
                              <a:lumMod val="50000"/>
                            </a:schemeClr>
                          </a:solidFill>
                          <a:latin typeface="Arial" panose="020B0604020202020204" pitchFamily="34" charset="0"/>
                          <a:cs typeface="Arial" panose="020B0604020202020204" pitchFamily="34" charset="0"/>
                        </a:rPr>
                        <a:t>14 % 7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2305188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a:solidFill>
                            <a:schemeClr val="tx1">
                              <a:lumMod val="50000"/>
                            </a:schemeClr>
                          </a:solidFill>
                          <a:latin typeface="Arial" panose="020B0604020202020204" pitchFamily="34" charset="0"/>
                          <a:cs typeface="Arial" panose="020B0604020202020204" pitchFamily="34" charset="0"/>
                        </a:rPr>
                        <a:t>Lần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a:solidFill>
                            <a:srgbClr val="FF0000"/>
                          </a:solidFill>
                          <a:latin typeface="Arial" panose="020B0604020202020204" pitchFamily="34" charset="0"/>
                          <a:cs typeface="Arial" panose="020B0604020202020204" pitchFamily="34"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a:solidFill>
                            <a:schemeClr val="tx1">
                              <a:lumMod val="50000"/>
                            </a:schemeClr>
                          </a:solidFill>
                          <a:latin typeface="Arial" panose="020B0604020202020204" pitchFamily="34" charset="0"/>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a:solidFill>
                            <a:schemeClr val="tx1">
                              <a:lumMod val="50000"/>
                            </a:schemeClr>
                          </a:solidFill>
                          <a:latin typeface="Arial" panose="020B0604020202020204" pitchFamily="34" charset="0"/>
                          <a:cs typeface="Arial" panose="020B0604020202020204" pitchFamily="34" charset="0"/>
                        </a:rPr>
                        <a:t>=&gt; Kết thúc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0303853"/>
                  </a:ext>
                </a:extLst>
              </a:tr>
            </a:tbl>
          </a:graphicData>
        </a:graphic>
      </p:graphicFrame>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19857F4B-254E-BC34-E0AF-B5AEC1EE41D1}"/>
                  </a:ext>
                </a:extLst>
              </p:cNvPr>
              <p:cNvSpPr txBox="1">
                <a:spLocks/>
              </p:cNvSpPr>
              <p:nvPr/>
            </p:nvSpPr>
            <p:spPr>
              <a:xfrm>
                <a:off x="774145" y="1064655"/>
                <a:ext cx="5813942" cy="1717919"/>
              </a:xfrm>
              <a:prstGeom prst="rect">
                <a:avLst/>
              </a:prstGeom>
              <a:ln>
                <a:solidFill>
                  <a:schemeClr val="tx1">
                    <a:lumMod val="50000"/>
                  </a:schemeClr>
                </a:solidFill>
              </a:ln>
            </p:spPr>
            <p:txBody>
              <a:bodyPr vert="horz" lIns="91440" tIns="45720" rIns="91440" bIns="45720" rtlCol="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spcBef>
                    <a:spcPts val="600"/>
                  </a:spcBef>
                  <a:spcAft>
                    <a:spcPts val="0"/>
                  </a:spcAft>
                </a:pPr>
                <a:r>
                  <a:rPr lang="en-US" sz="2400" b="1">
                    <a:solidFill>
                      <a:srgbClr val="000000"/>
                    </a:solidFill>
                  </a:rPr>
                  <a:t>Cách 1</a:t>
                </a:r>
                <a:r>
                  <a:rPr lang="en-US" sz="2400">
                    <a:solidFill>
                      <a:srgbClr val="000000"/>
                    </a:solidFill>
                  </a:rPr>
                  <a:t>: </a:t>
                </a:r>
                <a:r>
                  <a:rPr lang="en-US" sz="2400">
                    <a:solidFill>
                      <a:srgbClr val="000000"/>
                    </a:solidFill>
                    <a:latin typeface="+mn-lt"/>
                    <a:cs typeface="+mn-cs"/>
                  </a:rPr>
                  <a:t>Lưu ý điều kiện ban đầu a&gt;0, b&gt;0</a:t>
                </a:r>
              </a:p>
              <a:p>
                <a:pPr marL="457200" lvl="1" indent="0" algn="l">
                  <a:lnSpc>
                    <a:spcPct val="100000"/>
                  </a:lnSpc>
                  <a:spcBef>
                    <a:spcPts val="60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US" sz="2200" b="0" i="1" smtClean="0">
                              <a:solidFill>
                                <a:srgbClr val="000000"/>
                              </a:solidFill>
                              <a:effectLst/>
                              <a:latin typeface="Cambria Math" panose="02040503050406030204" pitchFamily="18" charset="0"/>
                            </a:rPr>
                          </m:ctrlPr>
                        </m:dPr>
                        <m:e>
                          <m:eqArr>
                            <m:eqArrPr>
                              <m:ctrlPr>
                                <a:rPr lang="en-US" sz="2200" b="0" i="1" smtClean="0">
                                  <a:solidFill>
                                    <a:srgbClr val="000000"/>
                                  </a:solidFill>
                                  <a:effectLst/>
                                  <a:latin typeface="Cambria Math" panose="02040503050406030204" pitchFamily="18" charset="0"/>
                                </a:rPr>
                              </m:ctrlPr>
                            </m:eqArrPr>
                            <m:e>
                              <m:r>
                                <m:rPr>
                                  <m:nor/>
                                </m:rPr>
                                <a:rPr lang="en-US" sz="2200">
                                  <a:solidFill>
                                    <a:srgbClr val="000000"/>
                                  </a:solidFill>
                                </a:rPr>
                                <m:t>UCLN</m:t>
                              </m:r>
                              <m:r>
                                <m:rPr>
                                  <m:nor/>
                                </m:rPr>
                                <a:rPr lang="en-US" sz="2200">
                                  <a:solidFill>
                                    <a:srgbClr val="000000"/>
                                  </a:solidFill>
                                </a:rPr>
                                <m:t>(</m:t>
                              </m:r>
                              <m:r>
                                <m:rPr>
                                  <m:nor/>
                                </m:rPr>
                                <a:rPr lang="en-US" sz="2200">
                                  <a:solidFill>
                                    <a:srgbClr val="000000"/>
                                  </a:solidFill>
                                </a:rPr>
                                <m:t>a</m:t>
                              </m:r>
                              <m:r>
                                <m:rPr>
                                  <m:nor/>
                                </m:rPr>
                                <a:rPr lang="en-US" sz="2200">
                                  <a:solidFill>
                                    <a:srgbClr val="000000"/>
                                  </a:solidFill>
                                </a:rPr>
                                <m:t>, </m:t>
                              </m:r>
                              <m:r>
                                <m:rPr>
                                  <m:nor/>
                                </m:rPr>
                                <a:rPr lang="en-US" sz="2200">
                                  <a:solidFill>
                                    <a:srgbClr val="000000"/>
                                  </a:solidFill>
                                </a:rPr>
                                <m:t>a</m:t>
                              </m:r>
                              <m:r>
                                <m:rPr>
                                  <m:nor/>
                                </m:rPr>
                                <a:rPr lang="en-US" sz="2200">
                                  <a:solidFill>
                                    <a:srgbClr val="000000"/>
                                  </a:solidFill>
                                </a:rPr>
                                <m:t>)=</m:t>
                              </m:r>
                              <m:r>
                                <m:rPr>
                                  <m:nor/>
                                </m:rPr>
                                <a:rPr lang="en-US" sz="2200">
                                  <a:solidFill>
                                    <a:srgbClr val="000000"/>
                                  </a:solidFill>
                                </a:rPr>
                                <m:t>a</m:t>
                              </m:r>
                            </m:e>
                            <m:e>
                              <m:r>
                                <m:rPr>
                                  <m:nor/>
                                </m:rPr>
                                <a:rPr lang="en-US" sz="2200">
                                  <a:solidFill>
                                    <a:srgbClr val="000000"/>
                                  </a:solidFill>
                                </a:rPr>
                                <m:t>UCLN</m:t>
                              </m:r>
                              <m:r>
                                <m:rPr>
                                  <m:nor/>
                                </m:rPr>
                                <a:rPr lang="en-US" sz="2200">
                                  <a:solidFill>
                                    <a:srgbClr val="000000"/>
                                  </a:solidFill>
                                </a:rPr>
                                <m:t>(</m:t>
                              </m:r>
                              <m:r>
                                <m:rPr>
                                  <m:nor/>
                                </m:rPr>
                                <a:rPr lang="en-US" sz="2200">
                                  <a:solidFill>
                                    <a:srgbClr val="000000"/>
                                  </a:solidFill>
                                </a:rPr>
                                <m:t>a</m:t>
                              </m:r>
                              <m:r>
                                <m:rPr>
                                  <m:nor/>
                                </m:rPr>
                                <a:rPr lang="en-US" sz="2200">
                                  <a:solidFill>
                                    <a:srgbClr val="000000"/>
                                  </a:solidFill>
                                </a:rPr>
                                <m:t>, </m:t>
                              </m:r>
                              <m:r>
                                <m:rPr>
                                  <m:nor/>
                                </m:rPr>
                                <a:rPr lang="en-US" sz="2200">
                                  <a:solidFill>
                                    <a:srgbClr val="000000"/>
                                  </a:solidFill>
                                </a:rPr>
                                <m:t>b</m:t>
                              </m:r>
                              <m:r>
                                <m:rPr>
                                  <m:nor/>
                                </m:rPr>
                                <a:rPr lang="en-US" sz="2200">
                                  <a:solidFill>
                                    <a:srgbClr val="000000"/>
                                  </a:solidFill>
                                </a:rPr>
                                <m:t>)=</m:t>
                              </m:r>
                              <m:r>
                                <m:rPr>
                                  <m:nor/>
                                </m:rPr>
                                <a:rPr lang="en-US" sz="2200">
                                  <a:solidFill>
                                    <a:srgbClr val="000000"/>
                                  </a:solidFill>
                                </a:rPr>
                                <m:t>UCLN</m:t>
                              </m:r>
                              <m:r>
                                <m:rPr>
                                  <m:nor/>
                                </m:rPr>
                                <a:rPr lang="en-US" sz="2200">
                                  <a:solidFill>
                                    <a:srgbClr val="000000"/>
                                  </a:solidFill>
                                </a:rPr>
                                <m:t>(</m:t>
                              </m:r>
                              <m:r>
                                <m:rPr>
                                  <m:nor/>
                                </m:rPr>
                                <a:rPr lang="en-US" sz="2200">
                                  <a:solidFill>
                                    <a:srgbClr val="000000"/>
                                  </a:solidFill>
                                </a:rPr>
                                <m:t>a</m:t>
                              </m:r>
                              <m:r>
                                <m:rPr>
                                  <m:nor/>
                                </m:rPr>
                                <a:rPr lang="en-US" sz="2200">
                                  <a:solidFill>
                                    <a:srgbClr val="000000"/>
                                  </a:solidFill>
                                </a:rPr>
                                <m:t>−</m:t>
                              </m:r>
                              <m:r>
                                <m:rPr>
                                  <m:nor/>
                                </m:rPr>
                                <a:rPr lang="en-US" sz="2200">
                                  <a:solidFill>
                                    <a:srgbClr val="000000"/>
                                  </a:solidFill>
                                </a:rPr>
                                <m:t>b</m:t>
                              </m:r>
                              <m:r>
                                <m:rPr>
                                  <m:nor/>
                                </m:rPr>
                                <a:rPr lang="en-US" sz="2200">
                                  <a:solidFill>
                                    <a:srgbClr val="000000"/>
                                  </a:solidFill>
                                </a:rPr>
                                <m:t>, </m:t>
                              </m:r>
                              <m:r>
                                <m:rPr>
                                  <m:nor/>
                                </m:rPr>
                                <a:rPr lang="en-US" sz="2200">
                                  <a:solidFill>
                                    <a:srgbClr val="000000"/>
                                  </a:solidFill>
                                </a:rPr>
                                <m:t>b</m:t>
                              </m:r>
                              <m:r>
                                <m:rPr>
                                  <m:nor/>
                                </m:rPr>
                                <a:rPr lang="en-US" sz="2200">
                                  <a:solidFill>
                                    <a:srgbClr val="000000"/>
                                  </a:solidFill>
                                </a:rPr>
                                <m:t>) </m:t>
                              </m:r>
                              <m:r>
                                <m:rPr>
                                  <m:nor/>
                                </m:rPr>
                                <a:rPr lang="en-US" sz="2200">
                                  <a:solidFill>
                                    <a:srgbClr val="000000"/>
                                  </a:solidFill>
                                </a:rPr>
                                <m:t>n</m:t>
                              </m:r>
                              <m:r>
                                <m:rPr>
                                  <m:nor/>
                                </m:rPr>
                                <a:rPr lang="en-US" sz="2200">
                                  <a:solidFill>
                                    <a:srgbClr val="000000"/>
                                  </a:solidFill>
                                </a:rPr>
                                <m:t>ế</m:t>
                              </m:r>
                              <m:r>
                                <m:rPr>
                                  <m:nor/>
                                </m:rPr>
                                <a:rPr lang="en-US" sz="2200">
                                  <a:solidFill>
                                    <a:srgbClr val="000000"/>
                                  </a:solidFill>
                                </a:rPr>
                                <m:t>u</m:t>
                              </m:r>
                              <m:r>
                                <m:rPr>
                                  <m:nor/>
                                </m:rPr>
                                <a:rPr lang="en-US" sz="2200">
                                  <a:solidFill>
                                    <a:srgbClr val="000000"/>
                                  </a:solidFill>
                                </a:rPr>
                                <m:t> </m:t>
                              </m:r>
                              <m:r>
                                <m:rPr>
                                  <m:nor/>
                                </m:rPr>
                                <a:rPr lang="en-US" sz="2200">
                                  <a:solidFill>
                                    <a:srgbClr val="000000"/>
                                  </a:solidFill>
                                </a:rPr>
                                <m:t>a</m:t>
                              </m:r>
                              <m:r>
                                <m:rPr>
                                  <m:nor/>
                                </m:rPr>
                                <a:rPr lang="en-US" sz="2200">
                                  <a:solidFill>
                                    <a:srgbClr val="000000"/>
                                  </a:solidFill>
                                </a:rPr>
                                <m:t> &gt;</m:t>
                              </m:r>
                              <m:r>
                                <m:rPr>
                                  <m:nor/>
                                </m:rPr>
                                <a:rPr lang="en-US" sz="2200">
                                  <a:solidFill>
                                    <a:srgbClr val="000000"/>
                                  </a:solidFill>
                                </a:rPr>
                                <m:t>b</m:t>
                              </m:r>
                              <m:r>
                                <m:rPr>
                                  <m:nor/>
                                </m:rPr>
                                <a:rPr lang="en-US" sz="2200">
                                  <a:solidFill>
                                    <a:srgbClr val="000000"/>
                                  </a:solidFill>
                                </a:rPr>
                                <m:t> </m:t>
                              </m:r>
                            </m:e>
                            <m:e>
                              <m:r>
                                <m:rPr>
                                  <m:nor/>
                                </m:rPr>
                                <a:rPr lang="en-US" sz="2200">
                                  <a:solidFill>
                                    <a:srgbClr val="000000"/>
                                  </a:solidFill>
                                </a:rPr>
                                <m:t>UCLN</m:t>
                              </m:r>
                              <m:r>
                                <m:rPr>
                                  <m:nor/>
                                </m:rPr>
                                <a:rPr lang="en-US" sz="2200">
                                  <a:solidFill>
                                    <a:srgbClr val="000000"/>
                                  </a:solidFill>
                                </a:rPr>
                                <m:t>(</m:t>
                              </m:r>
                              <m:r>
                                <m:rPr>
                                  <m:nor/>
                                </m:rPr>
                                <a:rPr lang="en-US" sz="2200">
                                  <a:solidFill>
                                    <a:srgbClr val="000000"/>
                                  </a:solidFill>
                                </a:rPr>
                                <m:t>a</m:t>
                              </m:r>
                              <m:r>
                                <m:rPr>
                                  <m:nor/>
                                </m:rPr>
                                <a:rPr lang="en-US" sz="2200">
                                  <a:solidFill>
                                    <a:srgbClr val="000000"/>
                                  </a:solidFill>
                                </a:rPr>
                                <m:t>, </m:t>
                              </m:r>
                              <m:r>
                                <m:rPr>
                                  <m:nor/>
                                </m:rPr>
                                <a:rPr lang="en-US" sz="2200">
                                  <a:solidFill>
                                    <a:srgbClr val="000000"/>
                                  </a:solidFill>
                                </a:rPr>
                                <m:t>b</m:t>
                              </m:r>
                              <m:r>
                                <m:rPr>
                                  <m:nor/>
                                </m:rPr>
                                <a:rPr lang="en-US" sz="2200">
                                  <a:solidFill>
                                    <a:srgbClr val="000000"/>
                                  </a:solidFill>
                                </a:rPr>
                                <m:t>)=</m:t>
                              </m:r>
                              <m:r>
                                <m:rPr>
                                  <m:nor/>
                                </m:rPr>
                                <a:rPr lang="en-US" sz="2200">
                                  <a:solidFill>
                                    <a:srgbClr val="000000"/>
                                  </a:solidFill>
                                </a:rPr>
                                <m:t>UCLN</m:t>
                              </m:r>
                              <m:r>
                                <m:rPr>
                                  <m:nor/>
                                </m:rPr>
                                <a:rPr lang="en-US" sz="2200">
                                  <a:solidFill>
                                    <a:srgbClr val="000000"/>
                                  </a:solidFill>
                                </a:rPr>
                                <m:t>(</m:t>
                              </m:r>
                              <m:r>
                                <m:rPr>
                                  <m:nor/>
                                </m:rPr>
                                <a:rPr lang="en-US" sz="2200">
                                  <a:solidFill>
                                    <a:srgbClr val="000000"/>
                                  </a:solidFill>
                                </a:rPr>
                                <m:t>a</m:t>
                              </m:r>
                              <m:r>
                                <m:rPr>
                                  <m:nor/>
                                </m:rPr>
                                <a:rPr lang="en-US" sz="2200">
                                  <a:solidFill>
                                    <a:srgbClr val="000000"/>
                                  </a:solidFill>
                                </a:rPr>
                                <m:t>, </m:t>
                              </m:r>
                              <m:r>
                                <m:rPr>
                                  <m:nor/>
                                </m:rPr>
                                <a:rPr lang="en-US" sz="2200">
                                  <a:solidFill>
                                    <a:srgbClr val="000000"/>
                                  </a:solidFill>
                                </a:rPr>
                                <m:t>b</m:t>
                              </m:r>
                              <m:r>
                                <m:rPr>
                                  <m:nor/>
                                </m:rPr>
                                <a:rPr lang="en-US" sz="2200">
                                  <a:solidFill>
                                    <a:srgbClr val="000000"/>
                                  </a:solidFill>
                                </a:rPr>
                                <m:t>−</m:t>
                              </m:r>
                              <m:r>
                                <m:rPr>
                                  <m:nor/>
                                </m:rPr>
                                <a:rPr lang="en-US" sz="2200">
                                  <a:solidFill>
                                    <a:srgbClr val="000000"/>
                                  </a:solidFill>
                                </a:rPr>
                                <m:t>a</m:t>
                              </m:r>
                              <m:r>
                                <m:rPr>
                                  <m:nor/>
                                </m:rPr>
                                <a:rPr lang="en-US" sz="2200">
                                  <a:solidFill>
                                    <a:srgbClr val="000000"/>
                                  </a:solidFill>
                                </a:rPr>
                                <m:t>) </m:t>
                              </m:r>
                              <m:r>
                                <m:rPr>
                                  <m:nor/>
                                </m:rPr>
                                <a:rPr lang="en-US" sz="2200">
                                  <a:solidFill>
                                    <a:srgbClr val="000000"/>
                                  </a:solidFill>
                                </a:rPr>
                                <m:t>n</m:t>
                              </m:r>
                              <m:r>
                                <m:rPr>
                                  <m:nor/>
                                </m:rPr>
                                <a:rPr lang="en-US" sz="2200">
                                  <a:solidFill>
                                    <a:srgbClr val="000000"/>
                                  </a:solidFill>
                                </a:rPr>
                                <m:t>ế</m:t>
                              </m:r>
                              <m:r>
                                <m:rPr>
                                  <m:nor/>
                                </m:rPr>
                                <a:rPr lang="en-US" sz="2200">
                                  <a:solidFill>
                                    <a:srgbClr val="000000"/>
                                  </a:solidFill>
                                </a:rPr>
                                <m:t>u</m:t>
                              </m:r>
                              <m:r>
                                <m:rPr>
                                  <m:nor/>
                                </m:rPr>
                                <a:rPr lang="en-US" sz="2200">
                                  <a:solidFill>
                                    <a:srgbClr val="000000"/>
                                  </a:solidFill>
                                </a:rPr>
                                <m:t> </m:t>
                              </m:r>
                              <m:r>
                                <m:rPr>
                                  <m:nor/>
                                </m:rPr>
                                <a:rPr lang="en-US" sz="2200">
                                  <a:solidFill>
                                    <a:srgbClr val="000000"/>
                                  </a:solidFill>
                                </a:rPr>
                                <m:t>b</m:t>
                              </m:r>
                              <m:r>
                                <m:rPr>
                                  <m:nor/>
                                </m:rPr>
                                <a:rPr lang="en-US" sz="2200">
                                  <a:solidFill>
                                    <a:srgbClr val="000000"/>
                                  </a:solidFill>
                                </a:rPr>
                                <m:t>&gt;</m:t>
                              </m:r>
                              <m:r>
                                <m:rPr>
                                  <m:nor/>
                                </m:rPr>
                                <a:rPr lang="en-US" sz="2200">
                                  <a:solidFill>
                                    <a:srgbClr val="000000"/>
                                  </a:solidFill>
                                </a:rPr>
                                <m:t>a</m:t>
                              </m:r>
                            </m:e>
                          </m:eqArr>
                        </m:e>
                      </m:d>
                    </m:oMath>
                  </m:oMathPara>
                </a14:m>
                <a:endParaRPr lang="en-US" sz="2200">
                  <a:solidFill>
                    <a:srgbClr val="000000"/>
                  </a:solidFill>
                </a:endParaRPr>
              </a:p>
            </p:txBody>
          </p:sp>
        </mc:Choice>
        <mc:Fallback xmlns="">
          <p:sp>
            <p:nvSpPr>
              <p:cNvPr id="10" name="Content Placeholder 2">
                <a:extLst>
                  <a:ext uri="{FF2B5EF4-FFF2-40B4-BE49-F238E27FC236}">
                    <a16:creationId xmlns:a16="http://schemas.microsoft.com/office/drawing/2014/main" id="{19857F4B-254E-BC34-E0AF-B5AEC1EE41D1}"/>
                  </a:ext>
                </a:extLst>
              </p:cNvPr>
              <p:cNvSpPr txBox="1">
                <a:spLocks noRot="1" noChangeAspect="1" noMove="1" noResize="1" noEditPoints="1" noAdjustHandles="1" noChangeArrowheads="1" noChangeShapeType="1" noTextEdit="1"/>
              </p:cNvSpPr>
              <p:nvPr/>
            </p:nvSpPr>
            <p:spPr>
              <a:xfrm>
                <a:off x="774145" y="1064655"/>
                <a:ext cx="5813942" cy="1717919"/>
              </a:xfrm>
              <a:prstGeom prst="rect">
                <a:avLst/>
              </a:prstGeom>
              <a:blipFill>
                <a:blip r:embed="rId3"/>
                <a:stretch>
                  <a:fillRect l="-1360" t="-2827"/>
                </a:stretch>
              </a:blipFill>
              <a:ln>
                <a:solidFill>
                  <a:schemeClr val="tx1">
                    <a:lumMod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4357A50-7C06-F703-B327-34F3C4F49D92}"/>
                  </a:ext>
                </a:extLst>
              </p:cNvPr>
              <p:cNvSpPr txBox="1"/>
              <p:nvPr/>
            </p:nvSpPr>
            <p:spPr>
              <a:xfrm>
                <a:off x="6808249" y="1005590"/>
                <a:ext cx="5277255" cy="2032479"/>
              </a:xfrm>
              <a:prstGeom prst="rect">
                <a:avLst/>
              </a:prstGeom>
              <a:noFill/>
              <a:ln>
                <a:solidFill>
                  <a:schemeClr val="tx1">
                    <a:lumMod val="50000"/>
                  </a:schemeClr>
                </a:solidFill>
              </a:ln>
            </p:spPr>
            <p:txBody>
              <a:bodyPr wrap="square">
                <a:spAutoFit/>
              </a:bodyPr>
              <a:lstStyle/>
              <a:p>
                <a:pPr marL="342900" indent="-342900">
                  <a:spcBef>
                    <a:spcPts val="600"/>
                  </a:spcBef>
                  <a:buFont typeface="Arial" panose="020B0604020202020204" pitchFamily="34" charset="0"/>
                  <a:buChar char="•"/>
                </a:pPr>
                <a:r>
                  <a:rPr lang="en-US" sz="2400" b="1">
                    <a:solidFill>
                      <a:srgbClr val="000000"/>
                    </a:solidFill>
                    <a:latin typeface="Arial" panose="020B0604020202020204" pitchFamily="34" charset="0"/>
                    <a:cs typeface="Arial" panose="020B0604020202020204" pitchFamily="34" charset="0"/>
                  </a:rPr>
                  <a:t>Cách 2</a:t>
                </a:r>
                <a:r>
                  <a:rPr lang="en-US" sz="2400">
                    <a:solidFill>
                      <a:srgbClr val="000000"/>
                    </a:solidFill>
                    <a:latin typeface="Arial" panose="020B0604020202020204" pitchFamily="34" charset="0"/>
                    <a:cs typeface="Arial" panose="020B0604020202020204" pitchFamily="34" charset="0"/>
                  </a:rPr>
                  <a:t>:  </a:t>
                </a:r>
              </a:p>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200" i="1">
                              <a:solidFill>
                                <a:srgbClr val="000000"/>
                              </a:solidFill>
                              <a:latin typeface="Cambria Math" panose="02040503050406030204" pitchFamily="18" charset="0"/>
                            </a:rPr>
                          </m:ctrlPr>
                        </m:dPr>
                        <m:e>
                          <m:eqArr>
                            <m:eqArrPr>
                              <m:ctrlPr>
                                <a:rPr lang="en-US" sz="2200" i="1">
                                  <a:solidFill>
                                    <a:srgbClr val="000000"/>
                                  </a:solidFill>
                                  <a:latin typeface="Cambria Math" panose="02040503050406030204" pitchFamily="18" charset="0"/>
                                </a:rPr>
                              </m:ctrlPr>
                            </m:eqArrPr>
                            <m:e>
                              <m:r>
                                <m:rPr>
                                  <m:nor/>
                                </m:rPr>
                                <a:rPr lang="en-US" sz="2200">
                                  <a:solidFill>
                                    <a:srgbClr val="000000"/>
                                  </a:solidFill>
                                  <a:latin typeface="Arial" panose="020B0604020202020204" pitchFamily="34" charset="0"/>
                                  <a:cs typeface="Arial" panose="020B0604020202020204" pitchFamily="34" charset="0"/>
                                </a:rPr>
                                <m:t>UCLN</m:t>
                              </m:r>
                              <m:r>
                                <m:rPr>
                                  <m:nor/>
                                </m:rPr>
                                <a:rPr lang="en-US" sz="2200">
                                  <a:solidFill>
                                    <a:srgbClr val="000000"/>
                                  </a:solidFill>
                                  <a:latin typeface="Arial" panose="020B0604020202020204" pitchFamily="34" charset="0"/>
                                  <a:cs typeface="Arial" panose="020B0604020202020204" pitchFamily="34" charset="0"/>
                                </a:rPr>
                                <m:t>(</m:t>
                              </m:r>
                              <m:r>
                                <m:rPr>
                                  <m:nor/>
                                </m:rPr>
                                <a:rPr lang="en-US" sz="2200">
                                  <a:solidFill>
                                    <a:srgbClr val="000000"/>
                                  </a:solidFill>
                                  <a:latin typeface="Arial" panose="020B0604020202020204" pitchFamily="34" charset="0"/>
                                  <a:cs typeface="Arial" panose="020B0604020202020204" pitchFamily="34" charset="0"/>
                                </a:rPr>
                                <m:t>a</m:t>
                              </m:r>
                              <m:r>
                                <m:rPr>
                                  <m:nor/>
                                </m:rPr>
                                <a:rPr lang="en-US" sz="2200">
                                  <a:solidFill>
                                    <a:srgbClr val="000000"/>
                                  </a:solidFill>
                                  <a:latin typeface="Arial" panose="020B0604020202020204" pitchFamily="34" charset="0"/>
                                  <a:cs typeface="Arial" panose="020B0604020202020204" pitchFamily="34" charset="0"/>
                                </a:rPr>
                                <m:t>, 0)=</m:t>
                              </m:r>
                              <m:r>
                                <m:rPr>
                                  <m:nor/>
                                </m:rPr>
                                <a:rPr lang="en-US" sz="2200">
                                  <a:solidFill>
                                    <a:srgbClr val="000000"/>
                                  </a:solidFill>
                                  <a:latin typeface="Arial" panose="020B0604020202020204" pitchFamily="34" charset="0"/>
                                  <a:cs typeface="Arial" panose="020B0604020202020204" pitchFamily="34" charset="0"/>
                                </a:rPr>
                                <m:t>a</m:t>
                              </m:r>
                            </m:e>
                            <m:e>
                              <m:r>
                                <m:rPr>
                                  <m:nor/>
                                </m:rPr>
                                <a:rPr lang="en-US" sz="2200">
                                  <a:solidFill>
                                    <a:srgbClr val="000000"/>
                                  </a:solidFill>
                                  <a:latin typeface="Arial" panose="020B0604020202020204" pitchFamily="34" charset="0"/>
                                  <a:cs typeface="Arial" panose="020B0604020202020204" pitchFamily="34" charset="0"/>
                                </a:rPr>
                                <m:t>UCLN</m:t>
                              </m:r>
                              <m:r>
                                <m:rPr>
                                  <m:nor/>
                                </m:rPr>
                                <a:rPr lang="en-US" sz="2200">
                                  <a:solidFill>
                                    <a:srgbClr val="000000"/>
                                  </a:solidFill>
                                  <a:latin typeface="Arial" panose="020B0604020202020204" pitchFamily="34" charset="0"/>
                                  <a:cs typeface="Arial" panose="020B0604020202020204" pitchFamily="34" charset="0"/>
                                </a:rPr>
                                <m:t>(</m:t>
                              </m:r>
                              <m:r>
                                <m:rPr>
                                  <m:nor/>
                                </m:rPr>
                                <a:rPr lang="en-US" sz="2200">
                                  <a:solidFill>
                                    <a:srgbClr val="000000"/>
                                  </a:solidFill>
                                  <a:latin typeface="Arial" panose="020B0604020202020204" pitchFamily="34" charset="0"/>
                                  <a:cs typeface="Arial" panose="020B0604020202020204" pitchFamily="34" charset="0"/>
                                </a:rPr>
                                <m:t>a</m:t>
                              </m:r>
                              <m:r>
                                <m:rPr>
                                  <m:nor/>
                                </m:rPr>
                                <a:rPr lang="en-US" sz="2200">
                                  <a:solidFill>
                                    <a:srgbClr val="000000"/>
                                  </a:solidFill>
                                  <a:latin typeface="Arial" panose="020B0604020202020204" pitchFamily="34" charset="0"/>
                                  <a:cs typeface="Arial" panose="020B0604020202020204" pitchFamily="34" charset="0"/>
                                </a:rPr>
                                <m:t>, </m:t>
                              </m:r>
                              <m:r>
                                <m:rPr>
                                  <m:nor/>
                                </m:rPr>
                                <a:rPr lang="en-US" sz="2200">
                                  <a:solidFill>
                                    <a:srgbClr val="000000"/>
                                  </a:solidFill>
                                  <a:latin typeface="Arial" panose="020B0604020202020204" pitchFamily="34" charset="0"/>
                                  <a:cs typeface="Arial" panose="020B0604020202020204" pitchFamily="34" charset="0"/>
                                </a:rPr>
                                <m:t>b</m:t>
                              </m:r>
                              <m:r>
                                <m:rPr>
                                  <m:nor/>
                                </m:rPr>
                                <a:rPr lang="en-US" sz="2200">
                                  <a:solidFill>
                                    <a:srgbClr val="000000"/>
                                  </a:solidFill>
                                  <a:latin typeface="Arial" panose="020B0604020202020204" pitchFamily="34" charset="0"/>
                                  <a:cs typeface="Arial" panose="020B0604020202020204" pitchFamily="34" charset="0"/>
                                </a:rPr>
                                <m:t>)=</m:t>
                              </m:r>
                              <m:r>
                                <m:rPr>
                                  <m:nor/>
                                </m:rPr>
                                <a:rPr lang="en-US" sz="2200">
                                  <a:solidFill>
                                    <a:srgbClr val="000000"/>
                                  </a:solidFill>
                                  <a:latin typeface="Arial" panose="020B0604020202020204" pitchFamily="34" charset="0"/>
                                  <a:cs typeface="Arial" panose="020B0604020202020204" pitchFamily="34" charset="0"/>
                                </a:rPr>
                                <m:t>UCLN</m:t>
                              </m:r>
                              <m:r>
                                <m:rPr>
                                  <m:nor/>
                                </m:rPr>
                                <a:rPr lang="en-US" sz="2200">
                                  <a:solidFill>
                                    <a:srgbClr val="000000"/>
                                  </a:solidFill>
                                  <a:latin typeface="Arial" panose="020B0604020202020204" pitchFamily="34" charset="0"/>
                                  <a:cs typeface="Arial" panose="020B0604020202020204" pitchFamily="34" charset="0"/>
                                </a:rPr>
                                <m:t>(</m:t>
                              </m:r>
                              <m:r>
                                <m:rPr>
                                  <m:nor/>
                                </m:rPr>
                                <a:rPr lang="en-US" sz="2200">
                                  <a:solidFill>
                                    <a:srgbClr val="000000"/>
                                  </a:solidFill>
                                  <a:latin typeface="Arial" panose="020B0604020202020204" pitchFamily="34" charset="0"/>
                                  <a:cs typeface="Arial" panose="020B0604020202020204" pitchFamily="34" charset="0"/>
                                </a:rPr>
                                <m:t>b</m:t>
                              </m:r>
                              <m:r>
                                <m:rPr>
                                  <m:nor/>
                                </m:rPr>
                                <a:rPr lang="en-US" sz="2200">
                                  <a:solidFill>
                                    <a:srgbClr val="000000"/>
                                  </a:solidFill>
                                  <a:latin typeface="Arial" panose="020B0604020202020204" pitchFamily="34" charset="0"/>
                                  <a:cs typeface="Arial" panose="020B0604020202020204" pitchFamily="34" charset="0"/>
                                </a:rPr>
                                <m:t>, </m:t>
                              </m:r>
                              <m:r>
                                <m:rPr>
                                  <m:nor/>
                                </m:rPr>
                                <a:rPr lang="en-US" sz="2200">
                                  <a:solidFill>
                                    <a:srgbClr val="000000"/>
                                  </a:solidFill>
                                  <a:latin typeface="Arial" panose="020B0604020202020204" pitchFamily="34" charset="0"/>
                                  <a:cs typeface="Arial" panose="020B0604020202020204" pitchFamily="34" charset="0"/>
                                </a:rPr>
                                <m:t>a</m:t>
                              </m:r>
                              <m:r>
                                <m:rPr>
                                  <m:nor/>
                                </m:rPr>
                                <a:rPr lang="en-US" sz="2200">
                                  <a:solidFill>
                                    <a:srgbClr val="000000"/>
                                  </a:solidFill>
                                  <a:latin typeface="Arial" panose="020B0604020202020204" pitchFamily="34" charset="0"/>
                                  <a:cs typeface="Arial" panose="020B0604020202020204" pitchFamily="34" charset="0"/>
                                </a:rPr>
                                <m:t> </m:t>
                              </m:r>
                              <m:r>
                                <m:rPr>
                                  <m:nor/>
                                </m:rPr>
                                <a:rPr lang="en-US" sz="2200">
                                  <a:solidFill>
                                    <a:srgbClr val="000000"/>
                                  </a:solidFill>
                                  <a:latin typeface="Arial" panose="020B0604020202020204" pitchFamily="34" charset="0"/>
                                  <a:cs typeface="Arial" panose="020B0604020202020204" pitchFamily="34" charset="0"/>
                                </a:rPr>
                                <m:t>mod</m:t>
                              </m:r>
                              <m:r>
                                <m:rPr>
                                  <m:nor/>
                                </m:rPr>
                                <a:rPr lang="en-US" sz="2200">
                                  <a:solidFill>
                                    <a:srgbClr val="000000"/>
                                  </a:solidFill>
                                  <a:latin typeface="Arial" panose="020B0604020202020204" pitchFamily="34" charset="0"/>
                                  <a:cs typeface="Arial" panose="020B0604020202020204" pitchFamily="34" charset="0"/>
                                </a:rPr>
                                <m:t> </m:t>
                              </m:r>
                              <m:r>
                                <m:rPr>
                                  <m:nor/>
                                </m:rPr>
                                <a:rPr lang="en-US" sz="2200">
                                  <a:solidFill>
                                    <a:srgbClr val="000000"/>
                                  </a:solidFill>
                                  <a:latin typeface="Arial" panose="020B0604020202020204" pitchFamily="34" charset="0"/>
                                  <a:cs typeface="Arial" panose="020B0604020202020204" pitchFamily="34" charset="0"/>
                                </a:rPr>
                                <m:t>b</m:t>
                              </m:r>
                              <m:r>
                                <m:rPr>
                                  <m:nor/>
                                </m:rPr>
                                <a:rPr lang="en-US" sz="2200">
                                  <a:solidFill>
                                    <a:srgbClr val="000000"/>
                                  </a:solidFill>
                                  <a:latin typeface="Arial" panose="020B0604020202020204" pitchFamily="34" charset="0"/>
                                  <a:cs typeface="Arial" panose="020B0604020202020204" pitchFamily="34" charset="0"/>
                                </a:rPr>
                                <m:t>)</m:t>
                              </m:r>
                            </m:e>
                          </m:eqArr>
                        </m:e>
                      </m:d>
                    </m:oMath>
                  </m:oMathPara>
                </a14:m>
                <a:endParaRPr lang="en-US" sz="2200">
                  <a:solidFill>
                    <a:srgbClr val="000000"/>
                  </a:solidFill>
                  <a:latin typeface="Arial" panose="020B0604020202020204" pitchFamily="34" charset="0"/>
                  <a:cs typeface="Arial" panose="020B0604020202020204" pitchFamily="34" charset="0"/>
                </a:endParaRPr>
              </a:p>
              <a:p>
                <a:pPr>
                  <a:spcBef>
                    <a:spcPts val="600"/>
                  </a:spcBef>
                </a:pPr>
                <a:r>
                  <a:rPr lang="en-US" sz="2400">
                    <a:solidFill>
                      <a:srgbClr val="000000"/>
                    </a:solidFill>
                  </a:rPr>
                  <a:t>(Điều kiện ban đầu: a</a:t>
                </a:r>
                <a:r>
                  <a:rPr lang="en-US" sz="2400">
                    <a:solidFill>
                      <a:srgbClr val="333333"/>
                    </a:solidFill>
                  </a:rPr>
                  <a:t>≥</a:t>
                </a:r>
                <a:r>
                  <a:rPr lang="en-US" sz="2400">
                    <a:solidFill>
                      <a:srgbClr val="000000"/>
                    </a:solidFill>
                  </a:rPr>
                  <a:t>b, nên nếu a&lt;b thì hoán đổi a, b trước khi thực hiện)</a:t>
                </a:r>
                <a:endParaRPr lang="en-US" sz="2200">
                  <a:solidFill>
                    <a:srgbClr val="000000"/>
                  </a:solidFill>
                  <a:latin typeface="Arial" panose="020B0604020202020204" pitchFamily="34"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74357A50-7C06-F703-B327-34F3C4F49D92}"/>
                  </a:ext>
                </a:extLst>
              </p:cNvPr>
              <p:cNvSpPr txBox="1">
                <a:spLocks noRot="1" noChangeAspect="1" noMove="1" noResize="1" noEditPoints="1" noAdjustHandles="1" noChangeArrowheads="1" noChangeShapeType="1" noTextEdit="1"/>
              </p:cNvSpPr>
              <p:nvPr/>
            </p:nvSpPr>
            <p:spPr>
              <a:xfrm>
                <a:off x="6808249" y="1005590"/>
                <a:ext cx="5277255" cy="2032479"/>
              </a:xfrm>
              <a:prstGeom prst="rect">
                <a:avLst/>
              </a:prstGeom>
              <a:blipFill>
                <a:blip r:embed="rId4"/>
                <a:stretch>
                  <a:fillRect l="-1728" t="-1791" r="-1613" b="-5672"/>
                </a:stretch>
              </a:blipFill>
              <a:ln>
                <a:solidFill>
                  <a:schemeClr val="tx1">
                    <a:lumMod val="50000"/>
                  </a:schemeClr>
                </a:solidFill>
              </a:ln>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214498F4-E1D4-90D4-0BA8-1AADB4C38C9E}"/>
              </a:ext>
            </a:extLst>
          </p:cNvPr>
          <p:cNvSpPr>
            <a:spLocks noGrp="1"/>
          </p:cNvSpPr>
          <p:nvPr>
            <p:ph type="sldNum" sz="quarter" idx="12"/>
          </p:nvPr>
        </p:nvSpPr>
        <p:spPr/>
        <p:txBody>
          <a:bodyPr/>
          <a:lstStyle/>
          <a:p>
            <a:fld id="{D8B0B3AC-44A8-D142-AAF6-9A453466E1A4}" type="slidenum">
              <a:rPr lang="en-VN" smtClean="0"/>
              <a:pPr/>
              <a:t>15</a:t>
            </a:fld>
            <a:endParaRPr lang="en-VN" dirty="0"/>
          </a:p>
        </p:txBody>
      </p:sp>
    </p:spTree>
    <p:extLst>
      <p:ext uri="{BB962C8B-B14F-4D97-AF65-F5344CB8AC3E}">
        <p14:creationId xmlns:p14="http://schemas.microsoft.com/office/powerpoint/2010/main" val="64841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Giải thuật Euclid – Wikipedia tiếng Việt">
            <a:extLst>
              <a:ext uri="{FF2B5EF4-FFF2-40B4-BE49-F238E27FC236}">
                <a16:creationId xmlns:a16="http://schemas.microsoft.com/office/drawing/2014/main" id="{2E78E786-C32C-D8C8-3DFD-8643E197DB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7519" y="1094640"/>
            <a:ext cx="3675452" cy="494313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8019214-8275-A76E-001B-DA809FEFBE73}"/>
              </a:ext>
            </a:extLst>
          </p:cNvPr>
          <p:cNvSpPr>
            <a:spLocks noGrp="1"/>
          </p:cNvSpPr>
          <p:nvPr>
            <p:ph type="title"/>
          </p:nvPr>
        </p:nvSpPr>
        <p:spPr/>
        <p:txBody>
          <a:bodyPr>
            <a:normAutofit fontScale="90000"/>
          </a:bodyPr>
          <a:lstStyle/>
          <a:p>
            <a:r>
              <a:rPr lang="en-US"/>
              <a:t>Dẫn nhập</a:t>
            </a:r>
            <a:endParaRPr lang="vi-VN"/>
          </a:p>
        </p:txBody>
      </p:sp>
      <p:sp>
        <p:nvSpPr>
          <p:cNvPr id="3" name="Content Placeholder 2">
            <a:extLst>
              <a:ext uri="{FF2B5EF4-FFF2-40B4-BE49-F238E27FC236}">
                <a16:creationId xmlns:a16="http://schemas.microsoft.com/office/drawing/2014/main" id="{B73ABE69-4E6A-173F-D1D9-3CFE765C412E}"/>
              </a:ext>
            </a:extLst>
          </p:cNvPr>
          <p:cNvSpPr>
            <a:spLocks noGrp="1"/>
          </p:cNvSpPr>
          <p:nvPr>
            <p:ph idx="1"/>
          </p:nvPr>
        </p:nvSpPr>
        <p:spPr>
          <a:xfrm>
            <a:off x="774145" y="1233824"/>
            <a:ext cx="6453374" cy="4943139"/>
          </a:xfrm>
        </p:spPr>
        <p:txBody>
          <a:bodyPr>
            <a:normAutofit fontScale="85000" lnSpcReduction="10000"/>
          </a:bodyPr>
          <a:lstStyle/>
          <a:p>
            <a:pPr>
              <a:lnSpc>
                <a:spcPct val="150000"/>
              </a:lnSpc>
            </a:pPr>
            <a:r>
              <a:rPr lang="en-US"/>
              <a:t>Cách giải bài toán “T</a:t>
            </a:r>
            <a:r>
              <a:rPr lang="vi-VN"/>
              <a:t>ìm Ước Số C</a:t>
            </a:r>
            <a:r>
              <a:rPr lang="en-US"/>
              <a:t>h</a:t>
            </a:r>
            <a:r>
              <a:rPr lang="vi-VN"/>
              <a:t>ung Lớn</a:t>
            </a:r>
            <a:r>
              <a:rPr lang="en-US"/>
              <a:t> </a:t>
            </a:r>
            <a:r>
              <a:rPr lang="vi-VN"/>
              <a:t>Nhất</a:t>
            </a:r>
            <a:r>
              <a:rPr lang="en-US"/>
              <a:t>” trình bày ở trên ta gọi là </a:t>
            </a:r>
            <a:r>
              <a:rPr lang="en-US" b="1"/>
              <a:t>Giải thuật Euclid</a:t>
            </a:r>
            <a:r>
              <a:rPr lang="en-US"/>
              <a:t>, hay thuật toán Euclid. Đây là một trong những</a:t>
            </a:r>
            <a:r>
              <a:rPr lang="vi-VN" b="0" i="0">
                <a:solidFill>
                  <a:srgbClr val="202122"/>
                </a:solidFill>
                <a:effectLst/>
                <a:highlight>
                  <a:srgbClr val="FFFFFF"/>
                </a:highlight>
                <a:latin typeface="Arial" panose="020B0604020202020204" pitchFamily="34" charset="0"/>
              </a:rPr>
              <a:t> thuật toán lâu đời nhất được sử dụng rộng rãi</a:t>
            </a:r>
            <a:r>
              <a:rPr lang="en-US" b="0" i="0">
                <a:solidFill>
                  <a:srgbClr val="202122"/>
                </a:solidFill>
                <a:effectLst/>
                <a:highlight>
                  <a:srgbClr val="FFFFFF"/>
                </a:highlight>
                <a:latin typeface="Arial" panose="020B0604020202020204" pitchFamily="34" charset="0"/>
              </a:rPr>
              <a:t> đến ngày nay.</a:t>
            </a:r>
            <a:endParaRPr lang="vi-VN"/>
          </a:p>
          <a:p>
            <a:pPr>
              <a:lnSpc>
                <a:spcPct val="150000"/>
              </a:lnSpc>
            </a:pPr>
            <a:r>
              <a:rPr lang="en-US"/>
              <a:t>Từ “T</a:t>
            </a:r>
            <a:r>
              <a:rPr lang="vi-VN"/>
              <a:t>huật toán</a:t>
            </a:r>
            <a:r>
              <a:rPr lang="en-US"/>
              <a:t>”</a:t>
            </a:r>
            <a:r>
              <a:rPr lang="vi-VN"/>
              <a:t> (algorithm) từ bắt nguồn từ nhà toán học thế kỷ thứ 9</a:t>
            </a:r>
            <a:r>
              <a:rPr lang="en-US"/>
              <a:t>:</a:t>
            </a:r>
            <a:r>
              <a:rPr lang="vi-VN"/>
              <a:t> Muḥammad ibn Mūsā al-Khwārizmī, tên ông được Latinh hóa thành Algoritmi.</a:t>
            </a:r>
            <a:r>
              <a:rPr lang="en-US"/>
              <a:t> (theo wikipedia)</a:t>
            </a:r>
            <a:endParaRPr lang="vi-VN"/>
          </a:p>
        </p:txBody>
      </p:sp>
      <p:sp>
        <p:nvSpPr>
          <p:cNvPr id="4" name="Footer Placeholder 3">
            <a:extLst>
              <a:ext uri="{FF2B5EF4-FFF2-40B4-BE49-F238E27FC236}">
                <a16:creationId xmlns:a16="http://schemas.microsoft.com/office/drawing/2014/main" id="{DCE11BD5-3E68-AEB2-6C5E-3037BB9FB77C}"/>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Date Placeholder 6">
            <a:extLst>
              <a:ext uri="{FF2B5EF4-FFF2-40B4-BE49-F238E27FC236}">
                <a16:creationId xmlns:a16="http://schemas.microsoft.com/office/drawing/2014/main" id="{E7C334F3-EC4E-7AB5-45C6-20ABCA1727C1}"/>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05EDA77F-64C8-A52B-D9BB-A39CC665C1B4}"/>
              </a:ext>
            </a:extLst>
          </p:cNvPr>
          <p:cNvSpPr>
            <a:spLocks noGrp="1"/>
          </p:cNvSpPr>
          <p:nvPr>
            <p:ph type="sldNum" sz="quarter" idx="12"/>
          </p:nvPr>
        </p:nvSpPr>
        <p:spPr/>
        <p:txBody>
          <a:bodyPr/>
          <a:lstStyle/>
          <a:p>
            <a:fld id="{D8B0B3AC-44A8-D142-AAF6-9A453466E1A4}" type="slidenum">
              <a:rPr lang="en-VN" smtClean="0"/>
              <a:pPr/>
              <a:t>16</a:t>
            </a:fld>
            <a:endParaRPr lang="en-VN" dirty="0"/>
          </a:p>
        </p:txBody>
      </p:sp>
    </p:spTree>
    <p:extLst>
      <p:ext uri="{BB962C8B-B14F-4D97-AF65-F5344CB8AC3E}">
        <p14:creationId xmlns:p14="http://schemas.microsoft.com/office/powerpoint/2010/main" val="2573060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2.3 Khái niệm về thuật toán</a:t>
            </a:r>
            <a:endParaRPr lang="vi-VN"/>
          </a:p>
        </p:txBody>
      </p:sp>
      <p:sp>
        <p:nvSpPr>
          <p:cNvPr id="23" name="Content Placeholder 22">
            <a:extLst>
              <a:ext uri="{FF2B5EF4-FFF2-40B4-BE49-F238E27FC236}">
                <a16:creationId xmlns:a16="http://schemas.microsoft.com/office/drawing/2014/main" id="{26EE64FE-5165-5DBC-F2F9-E0D1E03DF67E}"/>
              </a:ext>
            </a:extLst>
          </p:cNvPr>
          <p:cNvSpPr>
            <a:spLocks noGrp="1"/>
          </p:cNvSpPr>
          <p:nvPr>
            <p:ph idx="1"/>
          </p:nvPr>
        </p:nvSpPr>
        <p:spPr>
          <a:xfrm>
            <a:off x="544981" y="1128914"/>
            <a:ext cx="7209131" cy="3894190"/>
          </a:xfrm>
        </p:spPr>
        <p:txBody>
          <a:bodyPr>
            <a:noAutofit/>
          </a:bodyPr>
          <a:lstStyle/>
          <a:p>
            <a:pPr marL="342900" marR="0" indent="-342900" algn="just">
              <a:lnSpc>
                <a:spcPct val="150000"/>
              </a:lnSpc>
              <a:spcBef>
                <a:spcPts val="1200"/>
              </a:spcBef>
              <a:spcAft>
                <a:spcPts val="600"/>
              </a:spcAft>
              <a:buFont typeface="Arial" panose="020B0604020202020204" pitchFamily="34" charset="0"/>
              <a:buChar char="•"/>
            </a:pPr>
            <a:r>
              <a:rPr lang="vi-VN" sz="2400" b="1" dirty="0">
                <a:solidFill>
                  <a:srgbClr val="FF0000"/>
                </a:solidFill>
                <a:effectLst/>
                <a:ea typeface="Aptos" panose="020B0004020202020204" pitchFamily="34" charset="0"/>
                <a:cs typeface="Times New Roman" panose="02020603050405020304" pitchFamily="18" charset="0"/>
              </a:rPr>
              <a:t>Thuật toán – Algorithm</a:t>
            </a:r>
            <a:r>
              <a:rPr lang="en-US" sz="2400" dirty="0">
                <a:effectLst/>
                <a:ea typeface="Aptos" panose="020B0004020202020204" pitchFamily="34" charset="0"/>
                <a:cs typeface="Times New Roman" panose="02020603050405020304" pitchFamily="18" charset="0"/>
              </a:rPr>
              <a:t>: </a:t>
            </a:r>
            <a:r>
              <a:rPr lang="vi-VN" sz="2400" dirty="0">
                <a:effectLst/>
                <a:ea typeface="Aptos" panose="020B0004020202020204" pitchFamily="34" charset="0"/>
                <a:cs typeface="Times New Roman" panose="02020603050405020304" pitchFamily="18" charset="0"/>
              </a:rPr>
              <a:t>Là </a:t>
            </a:r>
            <a:r>
              <a:rPr lang="en-US" sz="2400" dirty="0" err="1">
                <a:effectLst/>
                <a:latin typeface="Arial" panose="020B0604020202020204" pitchFamily="34" charset="0"/>
                <a:ea typeface="Aptos" panose="020B0004020202020204" pitchFamily="34" charset="0"/>
                <a:cs typeface="Arial" panose="020B0604020202020204" pitchFamily="34" charset="0"/>
              </a:rPr>
              <a:t>một</a:t>
            </a:r>
            <a:r>
              <a:rPr lang="en-US" sz="2400" dirty="0">
                <a:effectLst/>
                <a:ea typeface="Aptos" panose="020B0004020202020204" pitchFamily="34" charset="0"/>
                <a:cs typeface="Times New Roman" panose="02020603050405020304" pitchFamily="18" charset="0"/>
              </a:rPr>
              <a:t> </a:t>
            </a:r>
            <a:r>
              <a:rPr lang="vi-VN" sz="2400" dirty="0">
                <a:effectLst/>
                <a:ea typeface="Aptos" panose="020B0004020202020204" pitchFamily="34" charset="0"/>
                <a:cs typeface="Times New Roman" panose="02020603050405020304" pitchFamily="18" charset="0"/>
              </a:rPr>
              <a:t>dãy hữu hạn các </a:t>
            </a:r>
            <a:r>
              <a:rPr lang="en-US" sz="2400" dirty="0" err="1">
                <a:effectLst/>
                <a:latin typeface="Arial" panose="020B0604020202020204" pitchFamily="34" charset="0"/>
                <a:ea typeface="Aptos" panose="020B0004020202020204" pitchFamily="34" charset="0"/>
                <a:cs typeface="Arial" panose="020B0604020202020204" pitchFamily="34" charset="0"/>
              </a:rPr>
              <a:t>thao</a:t>
            </a:r>
            <a:r>
              <a:rPr lang="en-US" sz="2400" dirty="0">
                <a:effectLst/>
                <a:latin typeface="Arial" panose="020B0604020202020204" pitchFamily="34" charset="0"/>
                <a:ea typeface="Aptos" panose="020B0004020202020204" pitchFamily="34" charset="0"/>
                <a:cs typeface="Arial" panose="020B0604020202020204" pitchFamily="34" charset="0"/>
              </a:rPr>
              <a:t> </a:t>
            </a:r>
            <a:r>
              <a:rPr lang="en-US" sz="2400" dirty="0" err="1">
                <a:effectLst/>
                <a:latin typeface="Arial" panose="020B0604020202020204" pitchFamily="34" charset="0"/>
                <a:ea typeface="Aptos" panose="020B0004020202020204" pitchFamily="34" charset="0"/>
                <a:cs typeface="Arial" panose="020B0604020202020204" pitchFamily="34" charset="0"/>
              </a:rPr>
              <a:t>tác</a:t>
            </a:r>
            <a:r>
              <a:rPr lang="en-US" sz="2400" dirty="0">
                <a:effectLst/>
                <a:latin typeface="Arial" panose="020B0604020202020204" pitchFamily="34" charset="0"/>
                <a:ea typeface="Aptos" panose="020B0004020202020204" pitchFamily="34" charset="0"/>
                <a:cs typeface="Arial" panose="020B0604020202020204" pitchFamily="34" charset="0"/>
              </a:rPr>
              <a:t> </a:t>
            </a:r>
            <a:r>
              <a:rPr lang="en-US" sz="2400" dirty="0" err="1">
                <a:effectLst/>
                <a:latin typeface="Arial" panose="020B0604020202020204" pitchFamily="34" charset="0"/>
                <a:ea typeface="Aptos" panose="020B0004020202020204" pitchFamily="34" charset="0"/>
                <a:cs typeface="Arial" panose="020B0604020202020204" pitchFamily="34" charset="0"/>
              </a:rPr>
              <a:t>cần</a:t>
            </a:r>
            <a:r>
              <a:rPr lang="en-US" sz="2400" dirty="0">
                <a:effectLst/>
                <a:latin typeface="Arial" panose="020B0604020202020204" pitchFamily="34" charset="0"/>
                <a:ea typeface="Aptos" panose="020B0004020202020204" pitchFamily="34" charset="0"/>
                <a:cs typeface="Arial" panose="020B0604020202020204" pitchFamily="34" charset="0"/>
              </a:rPr>
              <a:t> </a:t>
            </a:r>
            <a:r>
              <a:rPr lang="en-US" sz="2400" dirty="0" err="1">
                <a:effectLst/>
                <a:latin typeface="Arial" panose="020B0604020202020204" pitchFamily="34" charset="0"/>
                <a:ea typeface="Aptos" panose="020B0004020202020204" pitchFamily="34" charset="0"/>
                <a:cs typeface="Arial" panose="020B0604020202020204" pitchFamily="34" charset="0"/>
              </a:rPr>
              <a:t>thực</a:t>
            </a:r>
            <a:r>
              <a:rPr lang="en-US" sz="2400" dirty="0">
                <a:effectLst/>
                <a:latin typeface="Arial" panose="020B0604020202020204" pitchFamily="34" charset="0"/>
                <a:ea typeface="Aptos" panose="020B0004020202020204" pitchFamily="34" charset="0"/>
                <a:cs typeface="Arial" panose="020B0604020202020204" pitchFamily="34" charset="0"/>
              </a:rPr>
              <a:t> </a:t>
            </a:r>
            <a:r>
              <a:rPr lang="en-US" sz="2400" dirty="0" err="1">
                <a:effectLst/>
                <a:latin typeface="Arial" panose="020B0604020202020204" pitchFamily="34" charset="0"/>
                <a:ea typeface="Aptos" panose="020B0004020202020204" pitchFamily="34" charset="0"/>
                <a:cs typeface="Arial" panose="020B0604020202020204" pitchFamily="34" charset="0"/>
              </a:rPr>
              <a:t>hiện</a:t>
            </a:r>
            <a:r>
              <a:rPr lang="vi-VN" sz="2400" dirty="0">
                <a:effectLst/>
                <a:latin typeface="Arial" panose="020B0604020202020204" pitchFamily="34" charset="0"/>
                <a:ea typeface="Aptos" panose="020B0004020202020204" pitchFamily="34" charset="0"/>
                <a:cs typeface="Arial" panose="020B0604020202020204" pitchFamily="34" charset="0"/>
              </a:rPr>
              <a:t> </a:t>
            </a:r>
            <a:r>
              <a:rPr lang="vi-VN" sz="2400" dirty="0">
                <a:effectLst/>
                <a:ea typeface="Aptos" panose="020B0004020202020204" pitchFamily="34" charset="0"/>
                <a:cs typeface="Times New Roman" panose="02020603050405020304" pitchFamily="18" charset="0"/>
              </a:rPr>
              <a:t>nhằm giải quyết một bài toán cụ thể nào đó.</a:t>
            </a:r>
            <a:endParaRPr lang="en-US" sz="2400" dirty="0">
              <a:effectLst/>
              <a:ea typeface="Aptos" panose="020B0004020202020204" pitchFamily="34" charset="0"/>
              <a:cs typeface="Times New Roman" panose="02020603050405020304" pitchFamily="18" charset="0"/>
            </a:endParaRPr>
          </a:p>
          <a:p>
            <a:pPr marL="342900" indent="-342900">
              <a:lnSpc>
                <a:spcPct val="150000"/>
              </a:lnSpc>
              <a:spcBef>
                <a:spcPts val="1200"/>
              </a:spcBef>
              <a:spcAft>
                <a:spcPts val="600"/>
              </a:spcAft>
            </a:pPr>
            <a:r>
              <a:rPr lang="vi-VN" sz="2400" dirty="0"/>
              <a:t>Mở rộng (máy </a:t>
            </a:r>
            <a:r>
              <a:rPr lang="vi-VN" sz="2400" dirty="0">
                <a:solidFill>
                  <a:schemeClr val="tx1">
                    <a:lumMod val="50000"/>
                  </a:schemeClr>
                </a:solidFill>
              </a:rPr>
              <a:t>tính): Là tập hợp (dãy, bước) </a:t>
            </a:r>
            <a:r>
              <a:rPr lang="vi-VN" sz="2400" b="1" dirty="0">
                <a:solidFill>
                  <a:schemeClr val="tx1">
                    <a:lumMod val="50000"/>
                  </a:schemeClr>
                </a:solidFill>
              </a:rPr>
              <a:t>hữu hạn </a:t>
            </a:r>
            <a:r>
              <a:rPr lang="vi-VN" sz="2400" dirty="0">
                <a:solidFill>
                  <a:schemeClr val="tx1">
                    <a:lumMod val="50000"/>
                  </a:schemeClr>
                </a:solidFill>
              </a:rPr>
              <a:t>các chỉ thị (hành động) được </a:t>
            </a:r>
            <a:r>
              <a:rPr lang="vi-VN" sz="2400" b="1" dirty="0">
                <a:solidFill>
                  <a:schemeClr val="tx1">
                    <a:lumMod val="50000"/>
                  </a:schemeClr>
                </a:solidFill>
              </a:rPr>
              <a:t>định nghĩa rõ ràng </a:t>
            </a:r>
            <a:r>
              <a:rPr lang="vi-VN" sz="2400" dirty="0">
                <a:solidFill>
                  <a:schemeClr val="tx1">
                    <a:lumMod val="50000"/>
                  </a:schemeClr>
                </a:solidFill>
              </a:rPr>
              <a:t>và </a:t>
            </a:r>
            <a:r>
              <a:rPr lang="vi-VN" sz="2400" b="1" dirty="0">
                <a:solidFill>
                  <a:schemeClr val="tx1">
                    <a:lumMod val="50000"/>
                  </a:schemeClr>
                </a:solidFill>
              </a:rPr>
              <a:t>có thể thực thi </a:t>
            </a:r>
            <a:r>
              <a:rPr lang="vi-VN" sz="2400" dirty="0">
                <a:solidFill>
                  <a:schemeClr val="tx1">
                    <a:lumMod val="50000"/>
                  </a:schemeClr>
                </a:solidFill>
              </a:rPr>
              <a:t>nhằm giải quyết một bài toán cụ thể nào đó. Quá trình hành động theo các bước này </a:t>
            </a:r>
            <a:r>
              <a:rPr lang="vi-VN" sz="2400" b="1" dirty="0">
                <a:solidFill>
                  <a:schemeClr val="tx1">
                    <a:lumMod val="50000"/>
                  </a:schemeClr>
                </a:solidFill>
              </a:rPr>
              <a:t>phải dừng </a:t>
            </a:r>
            <a:r>
              <a:rPr lang="vi-VN" sz="2400" dirty="0">
                <a:solidFill>
                  <a:schemeClr val="tx1">
                    <a:lumMod val="50000"/>
                  </a:schemeClr>
                </a:solidFill>
              </a:rPr>
              <a:t>và cho được </a:t>
            </a:r>
            <a:r>
              <a:rPr lang="vi-VN" sz="2400" b="1" dirty="0">
                <a:solidFill>
                  <a:schemeClr val="tx1">
                    <a:lumMod val="50000"/>
                  </a:schemeClr>
                </a:solidFill>
              </a:rPr>
              <a:t>kết quả như mong muốn.</a:t>
            </a:r>
          </a:p>
        </p:txBody>
      </p:sp>
      <p:sp>
        <p:nvSpPr>
          <p:cNvPr id="8" name="Footer Placeholder 7">
            <a:extLst>
              <a:ext uri="{FF2B5EF4-FFF2-40B4-BE49-F238E27FC236}">
                <a16:creationId xmlns:a16="http://schemas.microsoft.com/office/drawing/2014/main" id="{555793C1-489A-6D27-1CB4-236BE51364BD}"/>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Date Placeholder 6">
            <a:extLst>
              <a:ext uri="{FF2B5EF4-FFF2-40B4-BE49-F238E27FC236}">
                <a16:creationId xmlns:a16="http://schemas.microsoft.com/office/drawing/2014/main" id="{574BB259-38ED-0701-8B64-8DD36B028C76}"/>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4D2F4BD7-D12E-D73B-1DDF-E4E3B35BC433}"/>
              </a:ext>
            </a:extLst>
          </p:cNvPr>
          <p:cNvSpPr>
            <a:spLocks noGrp="1"/>
          </p:cNvSpPr>
          <p:nvPr>
            <p:ph type="sldNum" sz="quarter" idx="12"/>
          </p:nvPr>
        </p:nvSpPr>
        <p:spPr/>
        <p:txBody>
          <a:bodyPr/>
          <a:lstStyle/>
          <a:p>
            <a:fld id="{D8B0B3AC-44A8-D142-AAF6-9A453466E1A4}" type="slidenum">
              <a:rPr lang="en-VN" smtClean="0"/>
              <a:pPr/>
              <a:t>17</a:t>
            </a:fld>
            <a:endParaRPr lang="en-VN" dirty="0"/>
          </a:p>
        </p:txBody>
      </p:sp>
      <p:pic>
        <p:nvPicPr>
          <p:cNvPr id="1026" name="Picture 2" descr="algorithm working msa technosoft">
            <a:extLst>
              <a:ext uri="{FF2B5EF4-FFF2-40B4-BE49-F238E27FC236}">
                <a16:creationId xmlns:a16="http://schemas.microsoft.com/office/drawing/2014/main" id="{B6F6FF68-06C2-105A-F4C1-4732328330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6823" y="1519797"/>
            <a:ext cx="4075177" cy="4075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92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latin typeface="+mj-lt"/>
                <a:ea typeface="Tahoma" panose="020B0604030504040204" pitchFamily="34" charset="0"/>
                <a:cs typeface="Tahoma" panose="020B0604030504040204" pitchFamily="34" charset="0"/>
              </a:rPr>
              <a:t>Sự </a:t>
            </a:r>
            <a:r>
              <a:rPr lang="vi-VN" dirty="0">
                <a:latin typeface="+mj-lt"/>
                <a:ea typeface="Tahoma" panose="020B0604030504040204" pitchFamily="34" charset="0"/>
                <a:cs typeface="Tahoma" panose="020B0604030504040204" pitchFamily="34" charset="0"/>
              </a:rPr>
              <a:t>cần thiết của thuật toán</a:t>
            </a:r>
            <a:endParaRPr lang="en-US" dirty="0">
              <a:latin typeface="+mj-lt"/>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774144" y="1233824"/>
            <a:ext cx="10980051" cy="4943139"/>
          </a:xfrm>
        </p:spPr>
        <p:txBody>
          <a:bodyPr>
            <a:noAutofit/>
          </a:bodyPr>
          <a:lstStyle/>
          <a:p>
            <a:pPr>
              <a:lnSpc>
                <a:spcPct val="100000"/>
              </a:lnSpc>
              <a:spcBef>
                <a:spcPts val="0"/>
              </a:spcBef>
              <a:spcAft>
                <a:spcPts val="600"/>
              </a:spcAft>
            </a:pPr>
            <a:r>
              <a:rPr lang="vi-VN" dirty="0"/>
              <a:t>Tại sao sử dụng máy tính để xử lý dữ liệu?</a:t>
            </a:r>
          </a:p>
          <a:p>
            <a:pPr lvl="1">
              <a:lnSpc>
                <a:spcPct val="100000"/>
              </a:lnSpc>
              <a:spcBef>
                <a:spcPts val="0"/>
              </a:spcBef>
              <a:spcAft>
                <a:spcPts val="600"/>
              </a:spcAft>
            </a:pPr>
            <a:r>
              <a:rPr lang="vi-VN" sz="2800" dirty="0"/>
              <a:t>Nhanh hơn.</a:t>
            </a:r>
          </a:p>
          <a:p>
            <a:pPr lvl="1">
              <a:lnSpc>
                <a:spcPct val="100000"/>
              </a:lnSpc>
              <a:spcBef>
                <a:spcPts val="0"/>
              </a:spcBef>
              <a:spcAft>
                <a:spcPts val="600"/>
              </a:spcAft>
            </a:pPr>
            <a:r>
              <a:rPr lang="vi-VN" sz="2800" dirty="0"/>
              <a:t>Nhiều hơn.</a:t>
            </a:r>
          </a:p>
          <a:p>
            <a:pPr lvl="1">
              <a:lnSpc>
                <a:spcPct val="100000"/>
              </a:lnSpc>
              <a:spcBef>
                <a:spcPts val="0"/>
              </a:spcBef>
              <a:spcAft>
                <a:spcPts val="600"/>
              </a:spcAft>
            </a:pPr>
            <a:r>
              <a:rPr lang="vi-VN" sz="2800" dirty="0"/>
              <a:t>Giải quyết những bài toán mà con người không thể hoàn thành được.</a:t>
            </a:r>
          </a:p>
          <a:p>
            <a:pPr>
              <a:lnSpc>
                <a:spcPct val="100000"/>
              </a:lnSpc>
              <a:spcBef>
                <a:spcPts val="0"/>
              </a:spcBef>
              <a:spcAft>
                <a:spcPts val="600"/>
              </a:spcAft>
            </a:pPr>
            <a:r>
              <a:rPr lang="vi-VN" dirty="0"/>
              <a:t>Làm sao đạt được những mục tiêu đó?</a:t>
            </a:r>
          </a:p>
          <a:p>
            <a:pPr lvl="1">
              <a:lnSpc>
                <a:spcPct val="100000"/>
              </a:lnSpc>
              <a:spcBef>
                <a:spcPts val="0"/>
              </a:spcBef>
              <a:spcAft>
                <a:spcPts val="600"/>
              </a:spcAft>
            </a:pPr>
            <a:r>
              <a:rPr lang="vi-VN" sz="2800" dirty="0"/>
              <a:t>Nhờ vào sự tiến bộ của kỹ thuật</a:t>
            </a:r>
          </a:p>
          <a:p>
            <a:pPr lvl="1">
              <a:lnSpc>
                <a:spcPct val="100000"/>
              </a:lnSpc>
              <a:spcBef>
                <a:spcPts val="0"/>
              </a:spcBef>
              <a:spcAft>
                <a:spcPts val="600"/>
              </a:spcAft>
            </a:pPr>
            <a:r>
              <a:rPr lang="vi-VN" sz="2800" dirty="0"/>
              <a:t>Nhờ vào</a:t>
            </a:r>
            <a:r>
              <a:rPr lang="en-US" sz="2800" dirty="0"/>
              <a:t> </a:t>
            </a:r>
            <a:r>
              <a:rPr lang="en-US" sz="2800" dirty="0" err="1"/>
              <a:t>các</a:t>
            </a:r>
            <a:r>
              <a:rPr lang="en-US" sz="2800" dirty="0"/>
              <a:t> </a:t>
            </a:r>
            <a:r>
              <a:rPr lang="en-US" sz="2800" dirty="0" err="1"/>
              <a:t>thuật</a:t>
            </a:r>
            <a:r>
              <a:rPr lang="en-US" sz="2800" dirty="0"/>
              <a:t> </a:t>
            </a:r>
            <a:r>
              <a:rPr lang="en-US" sz="2800" dirty="0" err="1"/>
              <a:t>toán</a:t>
            </a:r>
            <a:r>
              <a:rPr lang="en-US" sz="2800" dirty="0"/>
              <a:t> </a:t>
            </a:r>
            <a:r>
              <a:rPr lang="en-US" sz="2800" dirty="0" err="1"/>
              <a:t>hiệu</a:t>
            </a:r>
            <a:r>
              <a:rPr lang="en-US" sz="2800" dirty="0"/>
              <a:t> </a:t>
            </a:r>
            <a:r>
              <a:rPr lang="en-US" sz="2800" dirty="0" err="1"/>
              <a:t>quả</a:t>
            </a:r>
            <a:endParaRPr lang="en-US" sz="2800" dirty="0"/>
          </a:p>
        </p:txBody>
      </p:sp>
      <p:sp>
        <p:nvSpPr>
          <p:cNvPr id="6" name="Footer Placeholder 5">
            <a:extLst>
              <a:ext uri="{FF2B5EF4-FFF2-40B4-BE49-F238E27FC236}">
                <a16:creationId xmlns:a16="http://schemas.microsoft.com/office/drawing/2014/main" id="{64D033E1-1941-8B0B-0E10-12CDABF952DD}"/>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Date Placeholder 6">
            <a:extLst>
              <a:ext uri="{FF2B5EF4-FFF2-40B4-BE49-F238E27FC236}">
                <a16:creationId xmlns:a16="http://schemas.microsoft.com/office/drawing/2014/main" id="{4CE3C329-9566-9E74-3078-92D784258245}"/>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81477B87-F043-E189-C942-23A333657400}"/>
              </a:ext>
            </a:extLst>
          </p:cNvPr>
          <p:cNvSpPr>
            <a:spLocks noGrp="1"/>
          </p:cNvSpPr>
          <p:nvPr>
            <p:ph type="sldNum" sz="quarter" idx="12"/>
          </p:nvPr>
        </p:nvSpPr>
        <p:spPr/>
        <p:txBody>
          <a:bodyPr/>
          <a:lstStyle/>
          <a:p>
            <a:fld id="{D8B0B3AC-44A8-D142-AAF6-9A453466E1A4}" type="slidenum">
              <a:rPr lang="en-VN" smtClean="0"/>
              <a:pPr/>
              <a:t>18</a:t>
            </a:fld>
            <a:endParaRPr lang="en-VN" dirty="0"/>
          </a:p>
        </p:txBody>
      </p:sp>
    </p:spTree>
    <p:extLst>
      <p:ext uri="{BB962C8B-B14F-4D97-AF65-F5344CB8AC3E}">
        <p14:creationId xmlns:p14="http://schemas.microsoft.com/office/powerpoint/2010/main" val="407569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2.4 Các tiêu chuẩn của thuật toán</a:t>
            </a:r>
            <a:endParaRPr lang="vi-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3461CF6B-DE4A-36E9-438F-DA469171D10F}"/>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56ED7F5B-BDD4-3002-6AAC-C5024B84C9F0}"/>
              </a:ext>
            </a:extLst>
          </p:cNvPr>
          <p:cNvSpPr>
            <a:spLocks noGrp="1"/>
          </p:cNvSpPr>
          <p:nvPr>
            <p:ph type="sldNum" sz="quarter" idx="12"/>
          </p:nvPr>
        </p:nvSpPr>
        <p:spPr/>
        <p:txBody>
          <a:bodyPr/>
          <a:lstStyle/>
          <a:p>
            <a:fld id="{D8B0B3AC-44A8-D142-AAF6-9A453466E1A4}" type="slidenum">
              <a:rPr lang="en-VN" smtClean="0"/>
              <a:pPr/>
              <a:t>19</a:t>
            </a:fld>
            <a:endParaRPr lang="en-VN" dirty="0"/>
          </a:p>
        </p:txBody>
      </p:sp>
    </p:spTree>
    <p:extLst>
      <p:ext uri="{BB962C8B-B14F-4D97-AF65-F5344CB8AC3E}">
        <p14:creationId xmlns:p14="http://schemas.microsoft.com/office/powerpoint/2010/main" val="3168256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4B19BD-2C3E-1688-12EB-FB28C53EBFD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dirty="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4" name="Text Placeholder 3">
            <a:extLst>
              <a:ext uri="{FF2B5EF4-FFF2-40B4-BE49-F238E27FC236}">
                <a16:creationId xmlns:a16="http://schemas.microsoft.com/office/drawing/2014/main" id="{A03BF388-B206-ABCF-6602-9A1AA70C90FD}"/>
              </a:ext>
            </a:extLst>
          </p:cNvPr>
          <p:cNvSpPr>
            <a:spLocks noGrp="1"/>
          </p:cNvSpPr>
          <p:nvPr>
            <p:ph type="body" sz="quarter" idx="13"/>
          </p:nvPr>
        </p:nvSpPr>
        <p:spPr/>
        <p:txBody>
          <a:bodyPr>
            <a:normAutofit fontScale="85000" lnSpcReduction="10000"/>
          </a:bodyPr>
          <a:lstStyle/>
          <a:p>
            <a:pPr marL="25718" indent="0">
              <a:buNone/>
            </a:pPr>
            <a:r>
              <a:rPr lang="en-US"/>
              <a:t>2.1 </a:t>
            </a:r>
            <a:r>
              <a:rPr lang="vi-VN"/>
              <a:t>Khái niệm về vấn đề/</a:t>
            </a:r>
            <a:r>
              <a:rPr lang="en-US"/>
              <a:t> </a:t>
            </a:r>
            <a:r>
              <a:rPr lang="vi-VN"/>
              <a:t>bài toán</a:t>
            </a:r>
          </a:p>
          <a:p>
            <a:pPr marL="25718" indent="0">
              <a:buNone/>
            </a:pPr>
            <a:r>
              <a:rPr lang="en-US"/>
              <a:t>2.2 </a:t>
            </a:r>
            <a:r>
              <a:rPr lang="vi-VN"/>
              <a:t>Các bước giải quyết vấn đề/</a:t>
            </a:r>
            <a:r>
              <a:rPr lang="en-US"/>
              <a:t> </a:t>
            </a:r>
            <a:r>
              <a:rPr lang="vi-VN"/>
              <a:t>bài toán bằng máy tính</a:t>
            </a:r>
          </a:p>
          <a:p>
            <a:pPr marL="25718" indent="0">
              <a:buNone/>
            </a:pPr>
            <a:r>
              <a:rPr lang="en-US"/>
              <a:t>2.3 </a:t>
            </a:r>
            <a:r>
              <a:rPr lang="vi-VN"/>
              <a:t>Khái niệm về thuật toán</a:t>
            </a:r>
          </a:p>
          <a:p>
            <a:pPr marL="25718" indent="0">
              <a:buNone/>
            </a:pPr>
            <a:r>
              <a:rPr lang="en-US"/>
              <a:t>2.4 </a:t>
            </a:r>
            <a:r>
              <a:rPr lang="vi-VN"/>
              <a:t>Các tiêu chuẩn của thuật toán</a:t>
            </a:r>
          </a:p>
          <a:p>
            <a:pPr marL="25718" indent="0">
              <a:buNone/>
            </a:pPr>
            <a:r>
              <a:rPr lang="en-US"/>
              <a:t>2.5 </a:t>
            </a:r>
            <a:r>
              <a:rPr lang="vi-VN"/>
              <a:t>Các phương pháp biểu diễn thuật toán </a:t>
            </a:r>
            <a:endParaRPr lang="en-US"/>
          </a:p>
          <a:p>
            <a:pPr marL="25718" indent="0">
              <a:buNone/>
            </a:pPr>
            <a:r>
              <a:rPr lang="en-US"/>
              <a:t>2.6 </a:t>
            </a:r>
            <a:r>
              <a:rPr lang="vi-VN"/>
              <a:t>Độ phức tạp thuật toán</a:t>
            </a:r>
            <a:endParaRPr lang="en-US"/>
          </a:p>
          <a:p>
            <a:pPr marL="25718" indent="0">
              <a:buNone/>
            </a:pPr>
            <a:r>
              <a:rPr lang="en-US"/>
              <a:t>2.7 Một số ví dụ về thuật toán</a:t>
            </a:r>
          </a:p>
          <a:p>
            <a:pPr marL="25718" indent="0">
              <a:buNone/>
            </a:pPr>
            <a:r>
              <a:rPr lang="en-US"/>
              <a:t>Bài tập</a:t>
            </a:r>
          </a:p>
        </p:txBody>
      </p:sp>
      <p:sp>
        <p:nvSpPr>
          <p:cNvPr id="5" name="Text Placeholder 4">
            <a:extLst>
              <a:ext uri="{FF2B5EF4-FFF2-40B4-BE49-F238E27FC236}">
                <a16:creationId xmlns:a16="http://schemas.microsoft.com/office/drawing/2014/main" id="{29E7A9CB-61DE-8582-6B34-A964FAC4CB0B}"/>
              </a:ext>
            </a:extLst>
          </p:cNvPr>
          <p:cNvSpPr>
            <a:spLocks noGrp="1"/>
          </p:cNvSpPr>
          <p:nvPr>
            <p:ph type="body" sz="quarter" idx="15"/>
          </p:nvPr>
        </p:nvSpPr>
        <p:spPr/>
        <p:txBody>
          <a:bodyPr/>
          <a:lstStyle/>
          <a:p>
            <a:r>
              <a:rPr lang="en-US"/>
              <a:t>NỘI DUNG</a:t>
            </a:r>
            <a:endParaRPr lang="en-VN" dirty="0"/>
          </a:p>
        </p:txBody>
      </p:sp>
      <p:sp>
        <p:nvSpPr>
          <p:cNvPr id="7" name="Date Placeholder 6">
            <a:extLst>
              <a:ext uri="{FF2B5EF4-FFF2-40B4-BE49-F238E27FC236}">
                <a16:creationId xmlns:a16="http://schemas.microsoft.com/office/drawing/2014/main" id="{6EA5572B-2935-780F-3ABA-7B2508FEE3D8}"/>
              </a:ext>
            </a:extLst>
          </p:cNvPr>
          <p:cNvSpPr>
            <a:spLocks noGrp="1"/>
          </p:cNvSpPr>
          <p:nvPr>
            <p:ph type="dt" sz="half" idx="14"/>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905CFB25-D934-727F-C8DD-034D41DFC01C}"/>
              </a:ext>
            </a:extLst>
          </p:cNvPr>
          <p:cNvSpPr>
            <a:spLocks noGrp="1"/>
          </p:cNvSpPr>
          <p:nvPr>
            <p:ph type="sldNum" sz="quarter" idx="12"/>
          </p:nvPr>
        </p:nvSpPr>
        <p:spPr/>
        <p:txBody>
          <a:bodyPr/>
          <a:lstStyle/>
          <a:p>
            <a:fld id="{D8B0B3AC-44A8-D142-AAF6-9A453466E1A4}" type="slidenum">
              <a:rPr lang="en-VN" smtClean="0"/>
              <a:pPr/>
              <a:t>2</a:t>
            </a:fld>
            <a:endParaRPr lang="en-VN" dirty="0"/>
          </a:p>
        </p:txBody>
      </p:sp>
    </p:spTree>
    <p:extLst>
      <p:ext uri="{BB962C8B-B14F-4D97-AF65-F5344CB8AC3E}">
        <p14:creationId xmlns:p14="http://schemas.microsoft.com/office/powerpoint/2010/main" val="4207727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2.4 Các tiêu chuẩn của thuật toán</a:t>
            </a:r>
            <a:endParaRPr lang="vi-VN"/>
          </a:p>
        </p:txBody>
      </p:sp>
      <p:sp>
        <p:nvSpPr>
          <p:cNvPr id="6" name="Footer Placeholder 5">
            <a:extLst>
              <a:ext uri="{FF2B5EF4-FFF2-40B4-BE49-F238E27FC236}">
                <a16:creationId xmlns:a16="http://schemas.microsoft.com/office/drawing/2014/main" id="{6BE7BA73-7778-061E-299C-801D1582A02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aphicFrame>
        <p:nvGraphicFramePr>
          <p:cNvPr id="7" name="Diagram 6">
            <a:extLst>
              <a:ext uri="{FF2B5EF4-FFF2-40B4-BE49-F238E27FC236}">
                <a16:creationId xmlns:a16="http://schemas.microsoft.com/office/drawing/2014/main" id="{D832B44B-FBE2-E97F-D8EC-BF2BC4BB2E67}"/>
              </a:ext>
            </a:extLst>
          </p:cNvPr>
          <p:cNvGraphicFramePr/>
          <p:nvPr>
            <p:extLst>
              <p:ext uri="{D42A27DB-BD31-4B8C-83A1-F6EECF244321}">
                <p14:modId xmlns:p14="http://schemas.microsoft.com/office/powerpoint/2010/main" val="3654027521"/>
              </p:ext>
            </p:extLst>
          </p:nvPr>
        </p:nvGraphicFramePr>
        <p:xfrm>
          <a:off x="855669" y="1179496"/>
          <a:ext cx="9941829" cy="52961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a:extLst>
              <a:ext uri="{FF2B5EF4-FFF2-40B4-BE49-F238E27FC236}">
                <a16:creationId xmlns:a16="http://schemas.microsoft.com/office/drawing/2014/main" id="{116F8D8F-5FD2-3E84-DE30-7D85B971DAEC}"/>
              </a:ext>
            </a:extLst>
          </p:cNvPr>
          <p:cNvSpPr txBox="1"/>
          <p:nvPr/>
        </p:nvSpPr>
        <p:spPr>
          <a:xfrm>
            <a:off x="6495621" y="1263955"/>
            <a:ext cx="3467524" cy="769441"/>
          </a:xfrm>
          <a:prstGeom prst="rect">
            <a:avLst/>
          </a:prstGeom>
          <a:noFill/>
        </p:spPr>
        <p:txBody>
          <a:bodyPr wrap="square">
            <a:spAutoFit/>
          </a:bodyPr>
          <a:lstStyle/>
          <a:p>
            <a:pPr marL="458788" lvl="1" indent="-342900" algn="just">
              <a:lnSpc>
                <a:spcPct val="100000"/>
              </a:lnSpc>
              <a:spcBef>
                <a:spcPts val="0"/>
              </a:spcBef>
              <a:spcAft>
                <a:spcPts val="0"/>
              </a:spcAft>
              <a:buFont typeface="Wingdings" panose="05000000000000000000" pitchFamily="2" charset="2"/>
              <a:buChar char="ü"/>
            </a:pPr>
            <a:r>
              <a:rPr lang="en-US" sz="2200">
                <a:latin typeface="Arial" panose="020B0604020202020204" pitchFamily="34" charset="0"/>
                <a:cs typeface="Arial" panose="020B0604020202020204" pitchFamily="34" charset="0"/>
              </a:rPr>
              <a:t>K</a:t>
            </a:r>
            <a:r>
              <a:rPr lang="vi-VN" sz="2200">
                <a:latin typeface="Arial" panose="020B0604020202020204" pitchFamily="34" charset="0"/>
                <a:cs typeface="Arial" panose="020B0604020202020204" pitchFamily="34" charset="0"/>
              </a:rPr>
              <a:t>ết quả</a:t>
            </a:r>
            <a:r>
              <a:rPr lang="en-US" sz="2200">
                <a:latin typeface="Arial" panose="020B0604020202020204" pitchFamily="34" charset="0"/>
                <a:cs typeface="Arial" panose="020B0604020202020204" pitchFamily="34" charset="0"/>
              </a:rPr>
              <a:t> chính xác với yêu cầu bài toán</a:t>
            </a:r>
          </a:p>
        </p:txBody>
      </p:sp>
      <p:sp>
        <p:nvSpPr>
          <p:cNvPr id="14" name="TextBox 13">
            <a:extLst>
              <a:ext uri="{FF2B5EF4-FFF2-40B4-BE49-F238E27FC236}">
                <a16:creationId xmlns:a16="http://schemas.microsoft.com/office/drawing/2014/main" id="{8E8EF2DE-9CA5-26A6-BB0B-B3DDE33F9C25}"/>
              </a:ext>
            </a:extLst>
          </p:cNvPr>
          <p:cNvSpPr txBox="1"/>
          <p:nvPr/>
        </p:nvSpPr>
        <p:spPr>
          <a:xfrm>
            <a:off x="311022" y="1506327"/>
            <a:ext cx="3482216" cy="1446550"/>
          </a:xfrm>
          <a:prstGeom prst="rect">
            <a:avLst/>
          </a:prstGeom>
          <a:noFill/>
        </p:spPr>
        <p:txBody>
          <a:bodyPr wrap="square">
            <a:spAutoFit/>
          </a:bodyPr>
          <a:lstStyle/>
          <a:p>
            <a:pPr marL="458788" lvl="1" indent="-342900" algn="just">
              <a:lnSpc>
                <a:spcPct val="100000"/>
              </a:lnSpc>
              <a:spcBef>
                <a:spcPts val="0"/>
              </a:spcBef>
              <a:spcAft>
                <a:spcPts val="0"/>
              </a:spcAft>
              <a:buFont typeface="Wingdings" panose="05000000000000000000" pitchFamily="2" charset="2"/>
              <a:buChar char="ü"/>
            </a:pPr>
            <a:r>
              <a:rPr lang="en-US" sz="2200">
                <a:latin typeface="Arial" panose="020B0604020202020204" pitchFamily="34" charset="0"/>
                <a:cs typeface="Arial" panose="020B0604020202020204" pitchFamily="34" charset="0"/>
              </a:rPr>
              <a:t>Được t</a:t>
            </a:r>
            <a:r>
              <a:rPr lang="vi-VN" sz="2200">
                <a:latin typeface="Arial" panose="020B0604020202020204" pitchFamily="34" charset="0"/>
                <a:cs typeface="Arial" panose="020B0604020202020204" pitchFamily="34" charset="0"/>
              </a:rPr>
              <a:t>hực</a:t>
            </a:r>
            <a:r>
              <a:rPr lang="en-US" sz="2200">
                <a:latin typeface="Arial" panose="020B0604020202020204" pitchFamily="34" charset="0"/>
                <a:cs typeface="Arial" panose="020B0604020202020204" pitchFamily="34" charset="0"/>
              </a:rPr>
              <a:t> thi </a:t>
            </a:r>
            <a:r>
              <a:rPr lang="vi-VN" sz="2200">
                <a:latin typeface="Arial" panose="020B0604020202020204" pitchFamily="34" charset="0"/>
                <a:cs typeface="Arial" panose="020B0604020202020204" pitchFamily="34" charset="0"/>
              </a:rPr>
              <a:t>nhiều lần bởi nhiều máy tính khác nhau đều có kết quả như nhau</a:t>
            </a:r>
          </a:p>
        </p:txBody>
      </p:sp>
      <p:sp>
        <p:nvSpPr>
          <p:cNvPr id="15" name="TextBox 14">
            <a:extLst>
              <a:ext uri="{FF2B5EF4-FFF2-40B4-BE49-F238E27FC236}">
                <a16:creationId xmlns:a16="http://schemas.microsoft.com/office/drawing/2014/main" id="{91C7A730-393F-95FC-80A3-B80AB7EA362B}"/>
              </a:ext>
            </a:extLst>
          </p:cNvPr>
          <p:cNvSpPr txBox="1"/>
          <p:nvPr/>
        </p:nvSpPr>
        <p:spPr>
          <a:xfrm>
            <a:off x="7746423" y="5124506"/>
            <a:ext cx="3713355" cy="1107996"/>
          </a:xfrm>
          <a:prstGeom prst="rect">
            <a:avLst/>
          </a:prstGeom>
          <a:noFill/>
        </p:spPr>
        <p:txBody>
          <a:bodyPr wrap="square">
            <a:spAutoFit/>
          </a:bodyPr>
          <a:lstStyle/>
          <a:p>
            <a:pPr marL="458788" lvl="1" indent="-342900" algn="just">
              <a:lnSpc>
                <a:spcPct val="100000"/>
              </a:lnSpc>
              <a:spcBef>
                <a:spcPts val="0"/>
              </a:spcBef>
              <a:spcAft>
                <a:spcPts val="0"/>
              </a:spcAft>
              <a:buFont typeface="Wingdings" panose="05000000000000000000" pitchFamily="2" charset="2"/>
              <a:buChar char="ü"/>
            </a:pPr>
            <a:r>
              <a:rPr lang="en-US" sz="2200">
                <a:latin typeface="Arial" panose="020B0604020202020204" pitchFamily="34" charset="0"/>
                <a:cs typeface="Arial" panose="020B0604020202020204" pitchFamily="34" charset="0"/>
              </a:rPr>
              <a:t>Có thể áp dụng cho một lớp các bài toán có </a:t>
            </a:r>
            <a:r>
              <a:rPr lang="vi-VN" sz="2200">
                <a:latin typeface="Arial" panose="020B0604020202020204" pitchFamily="34" charset="0"/>
                <a:cs typeface="Arial" panose="020B0604020202020204" pitchFamily="34" charset="0"/>
              </a:rPr>
              <a:t>đầ</a:t>
            </a:r>
            <a:r>
              <a:rPr lang="en-US" sz="2200">
                <a:latin typeface="Arial" panose="020B0604020202020204" pitchFamily="34" charset="0"/>
                <a:cs typeface="Arial" panose="020B0604020202020204" pitchFamily="34" charset="0"/>
              </a:rPr>
              <a:t>u vào t</a:t>
            </a:r>
            <a:r>
              <a:rPr lang="vi-VN" sz="2200">
                <a:latin typeface="Arial" panose="020B0604020202020204" pitchFamily="34" charset="0"/>
                <a:cs typeface="Arial" panose="020B0604020202020204" pitchFamily="34" charset="0"/>
              </a:rPr>
              <a:t>ươ</a:t>
            </a:r>
            <a:r>
              <a:rPr lang="en-US" sz="2200">
                <a:latin typeface="Arial" panose="020B0604020202020204" pitchFamily="34" charset="0"/>
                <a:cs typeface="Arial" panose="020B0604020202020204" pitchFamily="34" charset="0"/>
              </a:rPr>
              <a:t>ng tự nhau</a:t>
            </a:r>
          </a:p>
        </p:txBody>
      </p:sp>
      <p:sp>
        <p:nvSpPr>
          <p:cNvPr id="16" name="TextBox 15">
            <a:extLst>
              <a:ext uri="{FF2B5EF4-FFF2-40B4-BE49-F238E27FC236}">
                <a16:creationId xmlns:a16="http://schemas.microsoft.com/office/drawing/2014/main" id="{2D33C4B7-1F3D-D0AA-6B24-D546DED56752}"/>
              </a:ext>
            </a:extLst>
          </p:cNvPr>
          <p:cNvSpPr txBox="1"/>
          <p:nvPr/>
        </p:nvSpPr>
        <p:spPr>
          <a:xfrm>
            <a:off x="8398763" y="2709655"/>
            <a:ext cx="3275798" cy="1446550"/>
          </a:xfrm>
          <a:prstGeom prst="rect">
            <a:avLst/>
          </a:prstGeom>
          <a:noFill/>
        </p:spPr>
        <p:txBody>
          <a:bodyPr wrap="square">
            <a:spAutoFit/>
          </a:bodyPr>
          <a:lstStyle/>
          <a:p>
            <a:pPr marL="458788" lvl="1" indent="-342900" algn="just">
              <a:lnSpc>
                <a:spcPct val="100000"/>
              </a:lnSpc>
              <a:spcBef>
                <a:spcPts val="0"/>
              </a:spcBef>
              <a:spcAft>
                <a:spcPts val="0"/>
              </a:spcAft>
              <a:buFont typeface="Wingdings" panose="05000000000000000000" pitchFamily="2" charset="2"/>
              <a:buChar char="ü"/>
            </a:pPr>
            <a:r>
              <a:rPr lang="vi-VN" sz="2200">
                <a:latin typeface="Arial (Body)"/>
              </a:rPr>
              <a:t>Các câu lệnh minh bạch</a:t>
            </a:r>
            <a:r>
              <a:rPr lang="en-US" sz="2200">
                <a:latin typeface="Arial (Body)"/>
              </a:rPr>
              <a:t> và</a:t>
            </a:r>
            <a:r>
              <a:rPr lang="vi-VN" sz="2200">
                <a:latin typeface="Arial (Body)"/>
              </a:rPr>
              <a:t> được sắp xếp theo thứ tự nhất định</a:t>
            </a:r>
          </a:p>
        </p:txBody>
      </p:sp>
      <p:sp>
        <p:nvSpPr>
          <p:cNvPr id="19" name="TextBox 18">
            <a:extLst>
              <a:ext uri="{FF2B5EF4-FFF2-40B4-BE49-F238E27FC236}">
                <a16:creationId xmlns:a16="http://schemas.microsoft.com/office/drawing/2014/main" id="{6F427E53-9459-4DAD-0C56-1216B1B6F836}"/>
              </a:ext>
            </a:extLst>
          </p:cNvPr>
          <p:cNvSpPr txBox="1"/>
          <p:nvPr/>
        </p:nvSpPr>
        <p:spPr>
          <a:xfrm>
            <a:off x="855669" y="4876800"/>
            <a:ext cx="2957794" cy="1107996"/>
          </a:xfrm>
          <a:prstGeom prst="rect">
            <a:avLst/>
          </a:prstGeom>
          <a:noFill/>
        </p:spPr>
        <p:txBody>
          <a:bodyPr wrap="square">
            <a:spAutoFit/>
          </a:bodyPr>
          <a:lstStyle/>
          <a:p>
            <a:pPr marL="458788" lvl="1" indent="-342900" algn="just">
              <a:lnSpc>
                <a:spcPct val="100000"/>
              </a:lnSpc>
              <a:spcBef>
                <a:spcPts val="0"/>
              </a:spcBef>
              <a:spcAft>
                <a:spcPts val="0"/>
              </a:spcAft>
              <a:buFont typeface="Wingdings" panose="05000000000000000000" pitchFamily="2" charset="2"/>
              <a:buChar char="ü"/>
            </a:pPr>
            <a:r>
              <a:rPr lang="vi-VN" sz="2200"/>
              <a:t>Thuật toán phải dừng sau một số bước hữu hạn </a:t>
            </a:r>
          </a:p>
        </p:txBody>
      </p:sp>
      <p:sp>
        <p:nvSpPr>
          <p:cNvPr id="3" name="Date Placeholder 2">
            <a:extLst>
              <a:ext uri="{FF2B5EF4-FFF2-40B4-BE49-F238E27FC236}">
                <a16:creationId xmlns:a16="http://schemas.microsoft.com/office/drawing/2014/main" id="{B871EE3D-F9AA-FDF0-AE50-6D4950115DBE}"/>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F65515F9-559B-EAD4-C9C9-101153EDD0A5}"/>
              </a:ext>
            </a:extLst>
          </p:cNvPr>
          <p:cNvSpPr>
            <a:spLocks noGrp="1"/>
          </p:cNvSpPr>
          <p:nvPr>
            <p:ph type="sldNum" sz="quarter" idx="12"/>
          </p:nvPr>
        </p:nvSpPr>
        <p:spPr/>
        <p:txBody>
          <a:bodyPr/>
          <a:lstStyle/>
          <a:p>
            <a:fld id="{D8B0B3AC-44A8-D142-AAF6-9A453466E1A4}" type="slidenum">
              <a:rPr lang="en-VN" smtClean="0"/>
              <a:pPr/>
              <a:t>20</a:t>
            </a:fld>
            <a:endParaRPr lang="en-VN" dirty="0"/>
          </a:p>
        </p:txBody>
      </p:sp>
    </p:spTree>
    <p:extLst>
      <p:ext uri="{BB962C8B-B14F-4D97-AF65-F5344CB8AC3E}">
        <p14:creationId xmlns:p14="http://schemas.microsoft.com/office/powerpoint/2010/main" val="35283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F942191A-AAA2-4E18-8BDA-010151D2766A}"/>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dgm id="{C2FE254E-3B9C-448D-9B4B-5C6C35D7D397}"/>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graphicEl>
                                              <a:dgm id="{6EC55F96-4985-47AC-B683-DDA8024242D9}"/>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graphicEl>
                                              <a:dgm id="{30DC5865-79A6-47DD-B320-7490E620E6A9}"/>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graphicEl>
                                              <a:dgm id="{CC2D35C8-650B-4B13-B68D-2F50229791F6}"/>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graphicEl>
                                              <a:dgm id="{7EFFDDCD-4A11-43D9-845F-0CD3CC3EB0D6}"/>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graphicEl>
                                              <a:dgm id="{BCDCD6C8-85D2-4B11-B523-419F3360E23A}"/>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graphicEl>
                                              <a:dgm id="{6D0503FB-C8A5-4BE4-8005-332ED8B9866E}"/>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graphicEl>
                                              <a:dgm id="{EEA463B5-4356-490A-A451-C48257BDBE09}"/>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graphicEl>
                                              <a:dgm id="{3BCE62C3-FF0C-4D50-AEDF-4535519DC628}"/>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graphicEl>
                                              <a:dgm id="{CBAF2EE9-B065-4109-B389-BD8D5D38D739}"/>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P spid="13" grpId="0"/>
      <p:bldP spid="14" grpId="0"/>
      <p:bldP spid="15" grpId="0"/>
      <p:bldP spid="16"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F812FF4-FB27-B9BC-E85D-A031A3F6897E}"/>
              </a:ext>
            </a:extLst>
          </p:cNvPr>
          <p:cNvSpPr>
            <a:spLocks noGrp="1"/>
          </p:cNvSpPr>
          <p:nvPr>
            <p:ph type="title"/>
          </p:nvPr>
        </p:nvSpPr>
        <p:spPr/>
        <p:txBody>
          <a:bodyPr>
            <a:normAutofit fontScale="90000"/>
          </a:bodyPr>
          <a:lstStyle/>
          <a:p>
            <a:r>
              <a:rPr lang="en-US"/>
              <a:t>Mở rộng khái niệm thuật toán</a:t>
            </a:r>
          </a:p>
        </p:txBody>
      </p:sp>
      <p:graphicFrame>
        <p:nvGraphicFramePr>
          <p:cNvPr id="7" name="Content Placeholder 6">
            <a:extLst>
              <a:ext uri="{FF2B5EF4-FFF2-40B4-BE49-F238E27FC236}">
                <a16:creationId xmlns:a16="http://schemas.microsoft.com/office/drawing/2014/main" id="{3ACA5725-2F6D-076A-757A-69B167990FE1}"/>
              </a:ext>
            </a:extLst>
          </p:cNvPr>
          <p:cNvGraphicFramePr>
            <a:graphicFrameLocks noGrp="1"/>
          </p:cNvGraphicFramePr>
          <p:nvPr>
            <p:ph idx="1"/>
            <p:extLst>
              <p:ext uri="{D42A27DB-BD31-4B8C-83A1-F6EECF244321}">
                <p14:modId xmlns:p14="http://schemas.microsoft.com/office/powerpoint/2010/main" val="2398530663"/>
              </p:ext>
            </p:extLst>
          </p:nvPr>
        </p:nvGraphicFramePr>
        <p:xfrm>
          <a:off x="902255" y="1897284"/>
          <a:ext cx="10579100" cy="4943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813E0620-A2A0-6B5E-C42B-C33F87F34638}"/>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11" name="TextBox 10">
            <a:extLst>
              <a:ext uri="{FF2B5EF4-FFF2-40B4-BE49-F238E27FC236}">
                <a16:creationId xmlns:a16="http://schemas.microsoft.com/office/drawing/2014/main" id="{C7009892-8E5C-C015-6E19-9BB2A5D6EDAC}"/>
              </a:ext>
            </a:extLst>
          </p:cNvPr>
          <p:cNvSpPr txBox="1"/>
          <p:nvPr/>
        </p:nvSpPr>
        <p:spPr>
          <a:xfrm>
            <a:off x="774145" y="1308316"/>
            <a:ext cx="10515600" cy="954107"/>
          </a:xfrm>
          <a:prstGeom prst="rect">
            <a:avLst/>
          </a:prstGeom>
          <a:noFill/>
        </p:spPr>
        <p:txBody>
          <a:bodyPr wrap="square">
            <a:spAutoFit/>
          </a:bodyPr>
          <a:lstStyle/>
          <a:p>
            <a:pPr algn="l"/>
            <a:r>
              <a:rPr lang="vi-VN" sz="2800" b="0">
                <a:solidFill>
                  <a:srgbClr val="202122"/>
                </a:solidFill>
                <a:effectLst/>
                <a:highlight>
                  <a:srgbClr val="FFFFFF"/>
                </a:highlight>
                <a:latin typeface="Arial (Body)"/>
              </a:rPr>
              <a:t>Thuật giải Heuristic là một sự mở rộng khái niệm thuật toán</a:t>
            </a:r>
            <a:r>
              <a:rPr lang="en-US" sz="2800" b="0">
                <a:solidFill>
                  <a:srgbClr val="202122"/>
                </a:solidFill>
                <a:effectLst/>
                <a:highlight>
                  <a:srgbClr val="FFFFFF"/>
                </a:highlight>
                <a:latin typeface="Arial (Body)"/>
              </a:rPr>
              <a:t> với các</a:t>
            </a:r>
            <a:r>
              <a:rPr lang="vi-VN" sz="2800" b="0">
                <a:solidFill>
                  <a:srgbClr val="202122"/>
                </a:solidFill>
                <a:effectLst/>
                <a:highlight>
                  <a:srgbClr val="FFFFFF"/>
                </a:highlight>
                <a:latin typeface="Arial (Body)"/>
              </a:rPr>
              <a:t> đặc tính sau:</a:t>
            </a:r>
          </a:p>
        </p:txBody>
      </p:sp>
      <p:sp>
        <p:nvSpPr>
          <p:cNvPr id="2" name="Date Placeholder 1">
            <a:extLst>
              <a:ext uri="{FF2B5EF4-FFF2-40B4-BE49-F238E27FC236}">
                <a16:creationId xmlns:a16="http://schemas.microsoft.com/office/drawing/2014/main" id="{813C83DB-74C3-2D11-BAAB-10E6ACE6C10A}"/>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95642721-1966-C7E0-C3EC-F04867B92EB4}"/>
              </a:ext>
            </a:extLst>
          </p:cNvPr>
          <p:cNvSpPr>
            <a:spLocks noGrp="1"/>
          </p:cNvSpPr>
          <p:nvPr>
            <p:ph type="sldNum" sz="quarter" idx="12"/>
          </p:nvPr>
        </p:nvSpPr>
        <p:spPr/>
        <p:txBody>
          <a:bodyPr/>
          <a:lstStyle/>
          <a:p>
            <a:fld id="{D8B0B3AC-44A8-D142-AAF6-9A453466E1A4}" type="slidenum">
              <a:rPr lang="en-VN" smtClean="0"/>
              <a:pPr/>
              <a:t>21</a:t>
            </a:fld>
            <a:endParaRPr lang="en-VN" dirty="0"/>
          </a:p>
        </p:txBody>
      </p:sp>
    </p:spTree>
    <p:extLst>
      <p:ext uri="{BB962C8B-B14F-4D97-AF65-F5344CB8AC3E}">
        <p14:creationId xmlns:p14="http://schemas.microsoft.com/office/powerpoint/2010/main" val="428883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5FCFAD64-4CD2-444E-9246-B492B9C74443}"/>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dgm id="{A84DAAB8-3183-40D1-820D-243928F50C11}"/>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graphicEl>
                                              <a:dgm id="{D939F957-BDAC-4C03-8CCD-9E58042C90B9}"/>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graphicEl>
                                              <a:dgm id="{2615F9F8-4277-4E78-B88B-D4A0D0CD8FB4}"/>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graphicEl>
                                              <a:dgm id="{6C632AAE-2C7A-4545-9C00-D7A912C36275}"/>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graphicEl>
                                              <a:dgm id="{9D6902E6-4721-4732-84F0-094892D59979}"/>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graphicEl>
                                              <a:dgm id="{47F54905-1835-4455-BF7D-76BAF6E741A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fontScale="77500" lnSpcReduction="20000"/>
          </a:bodyPr>
          <a:lstStyle/>
          <a:p>
            <a:r>
              <a:rPr lang="en-US"/>
              <a:t>2.5 Các phương pháp biểu diễn thuật toán</a:t>
            </a:r>
            <a:endParaRPr lang="vi-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7C9F0485-A3D2-4AFF-2331-30889C1B3357}"/>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09D92A2B-21F8-B82A-0BBA-0B004255CA21}"/>
              </a:ext>
            </a:extLst>
          </p:cNvPr>
          <p:cNvSpPr>
            <a:spLocks noGrp="1"/>
          </p:cNvSpPr>
          <p:nvPr>
            <p:ph type="sldNum" sz="quarter" idx="12"/>
          </p:nvPr>
        </p:nvSpPr>
        <p:spPr/>
        <p:txBody>
          <a:bodyPr/>
          <a:lstStyle/>
          <a:p>
            <a:fld id="{D8B0B3AC-44A8-D142-AAF6-9A453466E1A4}" type="slidenum">
              <a:rPr lang="en-VN" smtClean="0"/>
              <a:pPr/>
              <a:t>22</a:t>
            </a:fld>
            <a:endParaRPr lang="en-VN" dirty="0"/>
          </a:p>
        </p:txBody>
      </p:sp>
    </p:spTree>
    <p:extLst>
      <p:ext uri="{BB962C8B-B14F-4D97-AF65-F5344CB8AC3E}">
        <p14:creationId xmlns:p14="http://schemas.microsoft.com/office/powerpoint/2010/main" val="2903870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145" y="223964"/>
            <a:ext cx="11246059" cy="785896"/>
          </a:xfrm>
        </p:spPr>
        <p:txBody>
          <a:bodyPr>
            <a:normAutofit fontScale="90000"/>
          </a:bodyPr>
          <a:lstStyle/>
          <a:p>
            <a:r>
              <a:rPr lang="en-US"/>
              <a:t>2.5 Các phương pháp biểu diễn thuật toán</a:t>
            </a:r>
            <a:endParaRPr lang="vi-VN"/>
          </a:p>
        </p:txBody>
      </p:sp>
      <p:sp>
        <p:nvSpPr>
          <p:cNvPr id="3" name="Content Placeholder 2"/>
          <p:cNvSpPr>
            <a:spLocks noGrp="1"/>
          </p:cNvSpPr>
          <p:nvPr>
            <p:ph idx="1"/>
          </p:nvPr>
        </p:nvSpPr>
        <p:spPr>
          <a:xfrm>
            <a:off x="774145" y="1233824"/>
            <a:ext cx="5975790" cy="4943139"/>
          </a:xfrm>
        </p:spPr>
        <p:txBody>
          <a:bodyPr/>
          <a:lstStyle/>
          <a:p>
            <a:pPr marL="25718" indent="0" algn="l">
              <a:buNone/>
            </a:pPr>
            <a:r>
              <a:rPr lang="en-US"/>
              <a:t>2.5.1 </a:t>
            </a:r>
            <a:r>
              <a:rPr lang="vi-VN"/>
              <a:t>Dùng </a:t>
            </a:r>
            <a:r>
              <a:rPr lang="vi-VN" dirty="0"/>
              <a:t>ngôn ngữ tự nhiên</a:t>
            </a:r>
          </a:p>
          <a:p>
            <a:pPr marL="25718" indent="0" algn="l">
              <a:buNone/>
            </a:pPr>
            <a:r>
              <a:rPr lang="en-US"/>
              <a:t>2.5.2 </a:t>
            </a:r>
            <a:r>
              <a:rPr lang="vi-VN"/>
              <a:t>Dùng lưu đồ - sơ đồ khối (</a:t>
            </a:r>
            <a:r>
              <a:rPr lang="en-US"/>
              <a:t>F</a:t>
            </a:r>
            <a:r>
              <a:rPr lang="vi-VN"/>
              <a:t>lowchart)</a:t>
            </a:r>
            <a:endParaRPr lang="en-US"/>
          </a:p>
          <a:p>
            <a:pPr marL="25718" indent="0" algn="l">
              <a:buNone/>
            </a:pPr>
            <a:r>
              <a:rPr lang="en-US"/>
              <a:t>2.5.3</a:t>
            </a:r>
            <a:r>
              <a:rPr lang="vi-VN"/>
              <a:t> Dùng mã giả (</a:t>
            </a:r>
            <a:r>
              <a:rPr lang="en-US"/>
              <a:t>P</a:t>
            </a:r>
            <a:r>
              <a:rPr lang="vi-VN"/>
              <a:t>seudo</a:t>
            </a:r>
            <a:r>
              <a:rPr lang="en-US"/>
              <a:t> </a:t>
            </a:r>
            <a:r>
              <a:rPr lang="vi-VN"/>
              <a:t>code) </a:t>
            </a:r>
            <a:endParaRPr lang="en-US"/>
          </a:p>
          <a:p>
            <a:pPr marL="25718" indent="0" algn="l">
              <a:buNone/>
            </a:pPr>
            <a:r>
              <a:rPr lang="en-US"/>
              <a:t>2.5.4 Dùng ngôn ngữ lập trình</a:t>
            </a:r>
            <a:endParaRPr lang="vi-VN" dirty="0"/>
          </a:p>
        </p:txBody>
      </p:sp>
      <p:pic>
        <p:nvPicPr>
          <p:cNvPr id="6" name="Picture 2" descr="Image result">
            <a:extLst>
              <a:ext uri="{FF2B5EF4-FFF2-40B4-BE49-F238E27FC236}">
                <a16:creationId xmlns:a16="http://schemas.microsoft.com/office/drawing/2014/main" id="{B7C818AE-E1B6-4FDB-8E22-2FDF0D094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2939" y="1695796"/>
            <a:ext cx="4788132" cy="37930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B7E5FB75-918A-AB06-8666-18608ABD8CA6}"/>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8" name="Date Placeholder 7">
            <a:extLst>
              <a:ext uri="{FF2B5EF4-FFF2-40B4-BE49-F238E27FC236}">
                <a16:creationId xmlns:a16="http://schemas.microsoft.com/office/drawing/2014/main" id="{8F49D566-1C31-1742-63FF-DA033BCD9C6E}"/>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BA5DA80A-21B0-395B-F598-944E180F97F0}"/>
              </a:ext>
            </a:extLst>
          </p:cNvPr>
          <p:cNvSpPr>
            <a:spLocks noGrp="1"/>
          </p:cNvSpPr>
          <p:nvPr>
            <p:ph type="sldNum" sz="quarter" idx="12"/>
          </p:nvPr>
        </p:nvSpPr>
        <p:spPr/>
        <p:txBody>
          <a:bodyPr/>
          <a:lstStyle/>
          <a:p>
            <a:fld id="{D8B0B3AC-44A8-D142-AAF6-9A453466E1A4}" type="slidenum">
              <a:rPr lang="en-VN" smtClean="0"/>
              <a:pPr/>
              <a:t>23</a:t>
            </a:fld>
            <a:endParaRPr lang="en-VN" dirty="0"/>
          </a:p>
        </p:txBody>
      </p:sp>
    </p:spTree>
    <p:extLst>
      <p:ext uri="{BB962C8B-B14F-4D97-AF65-F5344CB8AC3E}">
        <p14:creationId xmlns:p14="http://schemas.microsoft.com/office/powerpoint/2010/main" val="3187008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fontScale="77500" lnSpcReduction="20000"/>
          </a:bodyPr>
          <a:lstStyle/>
          <a:p>
            <a:r>
              <a:rPr lang="en-US"/>
              <a:t>2.5 Các phương pháp biểu diễn thuật toán</a:t>
            </a:r>
            <a:endParaRPr lang="vi-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en-US"/>
              <a:t>2.5.1 </a:t>
            </a:r>
            <a:r>
              <a:rPr lang="vi-VN"/>
              <a:t>Dùng ngôn ngữ tự nhiên</a:t>
            </a:r>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713A962E-E47C-6383-8323-58AF8622FACC}"/>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06D7BEF1-06DF-CC83-C9F5-01C75CC41C52}"/>
              </a:ext>
            </a:extLst>
          </p:cNvPr>
          <p:cNvSpPr>
            <a:spLocks noGrp="1"/>
          </p:cNvSpPr>
          <p:nvPr>
            <p:ph type="sldNum" sz="quarter" idx="12"/>
          </p:nvPr>
        </p:nvSpPr>
        <p:spPr/>
        <p:txBody>
          <a:bodyPr/>
          <a:lstStyle/>
          <a:p>
            <a:fld id="{D8B0B3AC-44A8-D142-AAF6-9A453466E1A4}" type="slidenum">
              <a:rPr lang="en-VN" smtClean="0"/>
              <a:pPr/>
              <a:t>24</a:t>
            </a:fld>
            <a:endParaRPr lang="en-VN" dirty="0"/>
          </a:p>
        </p:txBody>
      </p:sp>
    </p:spTree>
    <p:extLst>
      <p:ext uri="{BB962C8B-B14F-4D97-AF65-F5344CB8AC3E}">
        <p14:creationId xmlns:p14="http://schemas.microsoft.com/office/powerpoint/2010/main" val="96377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2.5.1 Sử </a:t>
            </a:r>
            <a:r>
              <a:rPr lang="en-US" dirty="0" err="1"/>
              <a:t>dụng</a:t>
            </a:r>
            <a:r>
              <a:rPr lang="en-US" dirty="0"/>
              <a:t> </a:t>
            </a:r>
            <a:r>
              <a:rPr lang="en-US" dirty="0" err="1"/>
              <a:t>ngôn</a:t>
            </a:r>
            <a:r>
              <a:rPr lang="en-US" dirty="0"/>
              <a:t> </a:t>
            </a:r>
            <a:r>
              <a:rPr lang="en-US" dirty="0" err="1"/>
              <a:t>ngữ</a:t>
            </a:r>
            <a:r>
              <a:rPr lang="en-US" dirty="0"/>
              <a:t> </a:t>
            </a:r>
            <a:r>
              <a:rPr lang="en-US" dirty="0" err="1"/>
              <a:t>tự</a:t>
            </a:r>
            <a:r>
              <a:rPr lang="en-US" dirty="0"/>
              <a:t> </a:t>
            </a:r>
            <a:r>
              <a:rPr lang="en-US" dirty="0" err="1"/>
              <a:t>nhiên</a:t>
            </a:r>
            <a:endParaRPr lang="en-US" dirty="0"/>
          </a:p>
        </p:txBody>
      </p:sp>
      <p:sp>
        <p:nvSpPr>
          <p:cNvPr id="3" name="Content Placeholder 2"/>
          <p:cNvSpPr>
            <a:spLocks noGrp="1"/>
          </p:cNvSpPr>
          <p:nvPr>
            <p:ph idx="1"/>
          </p:nvPr>
        </p:nvSpPr>
        <p:spPr/>
        <p:txBody>
          <a:bodyPr>
            <a:noAutofit/>
          </a:bodyPr>
          <a:lstStyle/>
          <a:p>
            <a:pPr>
              <a:spcBef>
                <a:spcPts val="0"/>
              </a:spcBef>
              <a:spcAft>
                <a:spcPts val="0"/>
              </a:spcAft>
            </a:pPr>
            <a:r>
              <a:rPr lang="vi-VN" sz="2400" dirty="0"/>
              <a:t>Sử dụng ngôn ngữ thường ngày để liệt kê các bước của thuật</a:t>
            </a:r>
            <a:r>
              <a:rPr lang="en-US" sz="2400" dirty="0"/>
              <a:t> </a:t>
            </a:r>
            <a:r>
              <a:rPr lang="vi-VN" sz="2400" dirty="0"/>
              <a:t>toán.</a:t>
            </a:r>
          </a:p>
          <a:p>
            <a:pPr>
              <a:spcBef>
                <a:spcPts val="0"/>
              </a:spcBef>
              <a:spcAft>
                <a:spcPts val="0"/>
              </a:spcAft>
            </a:pPr>
            <a:r>
              <a:rPr lang="vi-VN" sz="2400" dirty="0"/>
              <a:t>Phương pháp biểu diễn này không yêu cầu người viết thuật</a:t>
            </a:r>
            <a:r>
              <a:rPr lang="en-US" sz="2400" dirty="0"/>
              <a:t> </a:t>
            </a:r>
            <a:r>
              <a:rPr lang="vi-VN" sz="2400" dirty="0"/>
              <a:t>toán cũng như người đọc thuật toán phải nắm các quy tắc.</a:t>
            </a:r>
          </a:p>
          <a:p>
            <a:pPr>
              <a:spcBef>
                <a:spcPts val="0"/>
              </a:spcBef>
              <a:spcAft>
                <a:spcPts val="0"/>
              </a:spcAft>
            </a:pPr>
            <a:r>
              <a:rPr lang="vi-VN" sz="2400" dirty="0"/>
              <a:t>Tuy vậy, cách biểu diễn này:</a:t>
            </a:r>
          </a:p>
          <a:p>
            <a:pPr lvl="1">
              <a:spcBef>
                <a:spcPts val="0"/>
              </a:spcBef>
              <a:spcAft>
                <a:spcPts val="0"/>
              </a:spcAft>
            </a:pPr>
            <a:r>
              <a:rPr lang="vi-VN" dirty="0"/>
              <a:t>Thường dài dòng</a:t>
            </a:r>
          </a:p>
          <a:p>
            <a:pPr lvl="1">
              <a:spcBef>
                <a:spcPts val="0"/>
              </a:spcBef>
              <a:spcAft>
                <a:spcPts val="0"/>
              </a:spcAft>
            </a:pPr>
            <a:r>
              <a:rPr lang="vi-VN" dirty="0"/>
              <a:t>Không thể hiện rõ cấu trúc của thuật toán</a:t>
            </a:r>
          </a:p>
          <a:p>
            <a:pPr lvl="1">
              <a:spcBef>
                <a:spcPts val="0"/>
              </a:spcBef>
              <a:spcAft>
                <a:spcPts val="0"/>
              </a:spcAft>
            </a:pPr>
            <a:r>
              <a:rPr lang="vi-VN" dirty="0"/>
              <a:t>Đôi lúc gây hiểu lầm hoặc khó hiểu cho </a:t>
            </a:r>
            <a:r>
              <a:rPr lang="vi-VN"/>
              <a:t>người đọc</a:t>
            </a:r>
            <a:endParaRPr lang="vi-VN" dirty="0"/>
          </a:p>
          <a:p>
            <a:pPr>
              <a:spcBef>
                <a:spcPts val="0"/>
              </a:spcBef>
              <a:spcAft>
                <a:spcPts val="0"/>
              </a:spcAft>
            </a:pPr>
            <a:r>
              <a:rPr lang="vi-VN" sz="2400" dirty="0"/>
              <a:t>Gần như không có một quy tắc cố định nào trong việc thể</a:t>
            </a:r>
            <a:r>
              <a:rPr lang="en-US" sz="2400" dirty="0"/>
              <a:t> </a:t>
            </a:r>
            <a:r>
              <a:rPr lang="vi-VN" sz="2400" dirty="0"/>
              <a:t>hiện thuật toán bằng ngôn ngữ tự nhiên.</a:t>
            </a:r>
            <a:endParaRPr lang="en-US" sz="2400" dirty="0"/>
          </a:p>
        </p:txBody>
      </p:sp>
      <p:sp>
        <p:nvSpPr>
          <p:cNvPr id="6" name="Footer Placeholder 5">
            <a:extLst>
              <a:ext uri="{FF2B5EF4-FFF2-40B4-BE49-F238E27FC236}">
                <a16:creationId xmlns:a16="http://schemas.microsoft.com/office/drawing/2014/main" id="{92CCDA37-2747-37BF-85C5-8EB65CFFD6F6}"/>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Date Placeholder 6">
            <a:extLst>
              <a:ext uri="{FF2B5EF4-FFF2-40B4-BE49-F238E27FC236}">
                <a16:creationId xmlns:a16="http://schemas.microsoft.com/office/drawing/2014/main" id="{71FCDEEE-6CE4-4ACF-2174-1B92F21685C3}"/>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D92A8389-7D64-E7CF-C058-04F511383212}"/>
              </a:ext>
            </a:extLst>
          </p:cNvPr>
          <p:cNvSpPr>
            <a:spLocks noGrp="1"/>
          </p:cNvSpPr>
          <p:nvPr>
            <p:ph type="sldNum" sz="quarter" idx="12"/>
          </p:nvPr>
        </p:nvSpPr>
        <p:spPr/>
        <p:txBody>
          <a:bodyPr/>
          <a:lstStyle/>
          <a:p>
            <a:fld id="{D8B0B3AC-44A8-D142-AAF6-9A453466E1A4}" type="slidenum">
              <a:rPr lang="en-VN" smtClean="0"/>
              <a:pPr/>
              <a:t>25</a:t>
            </a:fld>
            <a:endParaRPr lang="en-VN" dirty="0"/>
          </a:p>
        </p:txBody>
      </p:sp>
    </p:spTree>
    <p:extLst>
      <p:ext uri="{BB962C8B-B14F-4D97-AF65-F5344CB8AC3E}">
        <p14:creationId xmlns:p14="http://schemas.microsoft.com/office/powerpoint/2010/main" val="151375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2.5.1 Sử dụng ngôn ngữ tự nhiên</a:t>
            </a:r>
            <a:endParaRPr lang="en-US" dirty="0"/>
          </a:p>
        </p:txBody>
      </p:sp>
      <p:sp>
        <p:nvSpPr>
          <p:cNvPr id="3" name="Content Placeholder 2"/>
          <p:cNvSpPr>
            <a:spLocks noGrp="1"/>
          </p:cNvSpPr>
          <p:nvPr>
            <p:ph idx="1"/>
          </p:nvPr>
        </p:nvSpPr>
        <p:spPr/>
        <p:txBody>
          <a:bodyPr>
            <a:noAutofit/>
          </a:bodyPr>
          <a:lstStyle/>
          <a:p>
            <a:pPr marL="0" indent="0" eaLnBrk="0" fontAlgn="base" hangingPunct="0">
              <a:lnSpc>
                <a:spcPct val="100000"/>
              </a:lnSpc>
              <a:spcBef>
                <a:spcPct val="0"/>
              </a:spcBef>
              <a:spcAft>
                <a:spcPct val="0"/>
              </a:spcAft>
              <a:buNone/>
              <a:defRPr/>
            </a:pPr>
            <a:r>
              <a:rPr lang="en-US" sz="2200">
                <a:solidFill>
                  <a:schemeClr val="tx1">
                    <a:lumMod val="50000"/>
                  </a:schemeClr>
                </a:solidFill>
              </a:rPr>
              <a:t>Ví dụ: Tìm nghiệm của phương trình bậc nhất ax+b=0</a:t>
            </a:r>
            <a:r>
              <a:rPr lang="en-US" sz="2200" b="1">
                <a:solidFill>
                  <a:schemeClr val="tx1">
                    <a:lumMod val="50000"/>
                  </a:schemeClr>
                </a:solidFill>
                <a:latin typeface="Courier New" pitchFamily="49" charset="0"/>
                <a:cs typeface="Courier New" pitchFamily="49" charset="0"/>
              </a:rPr>
              <a:t> </a:t>
            </a:r>
          </a:p>
          <a:p>
            <a:pPr eaLnBrk="0" fontAlgn="base" hangingPunct="0">
              <a:lnSpc>
                <a:spcPct val="100000"/>
              </a:lnSpc>
              <a:spcBef>
                <a:spcPct val="0"/>
              </a:spcBef>
              <a:spcAft>
                <a:spcPct val="0"/>
              </a:spcAft>
              <a:defRPr/>
            </a:pPr>
            <a:r>
              <a:rPr lang="en-US" sz="2200" b="1">
                <a:solidFill>
                  <a:schemeClr val="tx1">
                    <a:lumMod val="50000"/>
                  </a:schemeClr>
                </a:solidFill>
                <a:latin typeface="Courier New" pitchFamily="49" charset="0"/>
                <a:cs typeface="Courier New" pitchFamily="49" charset="0"/>
              </a:rPr>
              <a:t>Đầu vào: a, b thuộc R</a:t>
            </a:r>
          </a:p>
          <a:p>
            <a:pPr eaLnBrk="0" fontAlgn="base" hangingPunct="0">
              <a:lnSpc>
                <a:spcPct val="100000"/>
              </a:lnSpc>
              <a:spcBef>
                <a:spcPct val="0"/>
              </a:spcBef>
              <a:spcAft>
                <a:spcPct val="0"/>
              </a:spcAft>
              <a:defRPr/>
            </a:pPr>
            <a:r>
              <a:rPr lang="en-US" sz="2200" b="1">
                <a:solidFill>
                  <a:schemeClr val="tx1">
                    <a:lumMod val="50000"/>
                  </a:schemeClr>
                </a:solidFill>
                <a:latin typeface="Courier New" pitchFamily="49" charset="0"/>
                <a:cs typeface="Courier New" pitchFamily="49" charset="0"/>
              </a:rPr>
              <a:t>Đầu ra: nghiệm ph</a:t>
            </a:r>
            <a:r>
              <a:rPr lang="vi-VN" sz="2200" b="1">
                <a:solidFill>
                  <a:schemeClr val="tx1">
                    <a:lumMod val="50000"/>
                  </a:schemeClr>
                </a:solidFill>
                <a:latin typeface="Courier New" pitchFamily="49" charset="0"/>
                <a:cs typeface="Courier New" pitchFamily="49" charset="0"/>
              </a:rPr>
              <a:t>ươ</a:t>
            </a:r>
            <a:r>
              <a:rPr lang="en-US" sz="2200" b="1">
                <a:solidFill>
                  <a:schemeClr val="tx1">
                    <a:lumMod val="50000"/>
                  </a:schemeClr>
                </a:solidFill>
                <a:latin typeface="Courier New" pitchFamily="49" charset="0"/>
                <a:cs typeface="Courier New" pitchFamily="49" charset="0"/>
              </a:rPr>
              <a:t>ng trình ax + b = 0</a:t>
            </a:r>
          </a:p>
        </p:txBody>
      </p:sp>
      <p:sp>
        <p:nvSpPr>
          <p:cNvPr id="7" name="Footer Placeholder 6">
            <a:extLst>
              <a:ext uri="{FF2B5EF4-FFF2-40B4-BE49-F238E27FC236}">
                <a16:creationId xmlns:a16="http://schemas.microsoft.com/office/drawing/2014/main" id="{DFAEE0FD-7733-3972-96D4-BD2B309F5E45}"/>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68BB9E50-9339-B243-1662-62862F07C2BC}"/>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70DB36D5-8C4C-E27E-9FD3-05F9817CE925}"/>
              </a:ext>
            </a:extLst>
          </p:cNvPr>
          <p:cNvSpPr>
            <a:spLocks noGrp="1"/>
          </p:cNvSpPr>
          <p:nvPr>
            <p:ph type="sldNum" sz="quarter" idx="12"/>
          </p:nvPr>
        </p:nvSpPr>
        <p:spPr/>
        <p:txBody>
          <a:bodyPr/>
          <a:lstStyle/>
          <a:p>
            <a:fld id="{D8B0B3AC-44A8-D142-AAF6-9A453466E1A4}" type="slidenum">
              <a:rPr lang="en-VN" smtClean="0"/>
              <a:pPr/>
              <a:t>26</a:t>
            </a:fld>
            <a:endParaRPr lang="en-VN" dirty="0"/>
          </a:p>
        </p:txBody>
      </p:sp>
      <p:sp>
        <p:nvSpPr>
          <p:cNvPr id="8" name="TextBox 7">
            <a:extLst>
              <a:ext uri="{FF2B5EF4-FFF2-40B4-BE49-F238E27FC236}">
                <a16:creationId xmlns:a16="http://schemas.microsoft.com/office/drawing/2014/main" id="{52DC385B-1731-E4AF-2AA3-2E291771B22D}"/>
              </a:ext>
            </a:extLst>
          </p:cNvPr>
          <p:cNvSpPr txBox="1"/>
          <p:nvPr/>
        </p:nvSpPr>
        <p:spPr>
          <a:xfrm>
            <a:off x="3399446" y="2273233"/>
            <a:ext cx="6096000" cy="4247317"/>
          </a:xfrm>
          <a:prstGeom prst="rect">
            <a:avLst/>
          </a:prstGeom>
          <a:noFill/>
          <a:ln>
            <a:solidFill>
              <a:schemeClr val="tx1">
                <a:lumMod val="50000"/>
              </a:schemeClr>
            </a:solidFill>
          </a:ln>
        </p:spPr>
        <p:txBody>
          <a:bodyPr wrap="square">
            <a:spAutoFit/>
          </a:bodyPr>
          <a:lstStyle/>
          <a:p>
            <a:pPr marL="25718" indent="0">
              <a:lnSpc>
                <a:spcPct val="100000"/>
              </a:lnSpc>
              <a:buNone/>
            </a:pPr>
            <a:r>
              <a:rPr lang="en-US" sz="1800" b="1">
                <a:solidFill>
                  <a:schemeClr val="tx1">
                    <a:lumMod val="50000"/>
                  </a:schemeClr>
                </a:solidFill>
                <a:latin typeface="Courier New" pitchFamily="49" charset="0"/>
                <a:cs typeface="Courier New" pitchFamily="49" charset="0"/>
              </a:rPr>
              <a:t>1. Nhập 2 số thực a và b.</a:t>
            </a:r>
          </a:p>
          <a:p>
            <a:pPr marL="25718" indent="0">
              <a:lnSpc>
                <a:spcPct val="100000"/>
              </a:lnSpc>
              <a:buNone/>
            </a:pPr>
            <a:r>
              <a:rPr lang="en-US" sz="1800" b="1">
                <a:solidFill>
                  <a:schemeClr val="tx1">
                    <a:lumMod val="50000"/>
                  </a:schemeClr>
                </a:solidFill>
                <a:latin typeface="Courier New" pitchFamily="49" charset="0"/>
                <a:cs typeface="Courier New" pitchFamily="49" charset="0"/>
              </a:rPr>
              <a:t>2. Nếu a = 0 thì</a:t>
            </a:r>
          </a:p>
          <a:p>
            <a:pPr marL="25718" indent="0">
              <a:lnSpc>
                <a:spcPct val="100000"/>
              </a:lnSpc>
              <a:buNone/>
            </a:pPr>
            <a:r>
              <a:rPr lang="en-US" sz="1800" b="1">
                <a:solidFill>
                  <a:schemeClr val="tx1">
                    <a:lumMod val="50000"/>
                  </a:schemeClr>
                </a:solidFill>
                <a:latin typeface="Courier New" pitchFamily="49" charset="0"/>
                <a:cs typeface="Courier New" pitchFamily="49" charset="0"/>
              </a:rPr>
              <a:t>	2.1. Nếu b = 0 thì</a:t>
            </a:r>
          </a:p>
          <a:p>
            <a:pPr marL="25718" indent="0">
              <a:lnSpc>
                <a:spcPct val="100000"/>
              </a:lnSpc>
              <a:buNone/>
            </a:pPr>
            <a:r>
              <a:rPr lang="en-US" sz="1800" b="1">
                <a:solidFill>
                  <a:schemeClr val="tx1">
                    <a:lumMod val="50000"/>
                  </a:schemeClr>
                </a:solidFill>
                <a:latin typeface="Courier New" pitchFamily="49" charset="0"/>
                <a:cs typeface="Courier New" pitchFamily="49" charset="0"/>
              </a:rPr>
              <a:t>		2.1.1. Ph</a:t>
            </a:r>
            <a:r>
              <a:rPr lang="vi-VN" sz="1800" b="1">
                <a:solidFill>
                  <a:schemeClr val="tx1">
                    <a:lumMod val="50000"/>
                  </a:schemeClr>
                </a:solidFill>
                <a:latin typeface="Courier New" pitchFamily="49" charset="0"/>
                <a:cs typeface="Courier New" pitchFamily="49" charset="0"/>
              </a:rPr>
              <a:t>ươ</a:t>
            </a:r>
            <a:r>
              <a:rPr lang="en-US" sz="1800" b="1">
                <a:solidFill>
                  <a:schemeClr val="tx1">
                    <a:lumMod val="50000"/>
                  </a:schemeClr>
                </a:solidFill>
                <a:latin typeface="Courier New" pitchFamily="49" charset="0"/>
                <a:cs typeface="Courier New" pitchFamily="49" charset="0"/>
              </a:rPr>
              <a:t>ng trình vô số nghiệm</a:t>
            </a:r>
          </a:p>
          <a:p>
            <a:pPr marL="25718" indent="0">
              <a:lnSpc>
                <a:spcPct val="100000"/>
              </a:lnSpc>
              <a:buNone/>
            </a:pPr>
            <a:r>
              <a:rPr lang="en-US" sz="1800" b="1">
                <a:solidFill>
                  <a:schemeClr val="tx1">
                    <a:lumMod val="50000"/>
                  </a:schemeClr>
                </a:solidFill>
                <a:latin typeface="Courier New" pitchFamily="49" charset="0"/>
                <a:cs typeface="Courier New" pitchFamily="49" charset="0"/>
              </a:rPr>
              <a:t>		2.1.2. Kết thúc thuật toán.</a:t>
            </a:r>
          </a:p>
          <a:p>
            <a:pPr marL="25718" indent="0">
              <a:lnSpc>
                <a:spcPct val="100000"/>
              </a:lnSpc>
              <a:buNone/>
            </a:pPr>
            <a:r>
              <a:rPr lang="en-US" sz="1800" b="1">
                <a:solidFill>
                  <a:schemeClr val="tx1">
                    <a:lumMod val="50000"/>
                  </a:schemeClr>
                </a:solidFill>
                <a:latin typeface="Courier New" pitchFamily="49" charset="0"/>
                <a:cs typeface="Courier New" pitchFamily="49" charset="0"/>
              </a:rPr>
              <a:t>	2.2. Ng</a:t>
            </a:r>
            <a:r>
              <a:rPr lang="vi-VN" sz="1800" b="1">
                <a:solidFill>
                  <a:schemeClr val="tx1">
                    <a:lumMod val="50000"/>
                  </a:schemeClr>
                </a:solidFill>
                <a:latin typeface="Courier New" pitchFamily="49" charset="0"/>
                <a:cs typeface="Courier New" pitchFamily="49" charset="0"/>
              </a:rPr>
              <a:t>ượ</a:t>
            </a:r>
            <a:r>
              <a:rPr lang="en-US" sz="1800" b="1">
                <a:solidFill>
                  <a:schemeClr val="tx1">
                    <a:lumMod val="50000"/>
                  </a:schemeClr>
                </a:solidFill>
                <a:latin typeface="Courier New" pitchFamily="49" charset="0"/>
                <a:cs typeface="Courier New" pitchFamily="49" charset="0"/>
              </a:rPr>
              <a:t>c lại</a:t>
            </a:r>
          </a:p>
          <a:p>
            <a:pPr marL="25718" indent="0">
              <a:lnSpc>
                <a:spcPct val="100000"/>
              </a:lnSpc>
              <a:buNone/>
            </a:pPr>
            <a:r>
              <a:rPr lang="en-US" sz="1800" b="1">
                <a:solidFill>
                  <a:schemeClr val="tx1">
                    <a:lumMod val="50000"/>
                  </a:schemeClr>
                </a:solidFill>
                <a:latin typeface="Courier New" pitchFamily="49" charset="0"/>
                <a:cs typeface="Courier New" pitchFamily="49" charset="0"/>
              </a:rPr>
              <a:t>		2.2.1. Ph</a:t>
            </a:r>
            <a:r>
              <a:rPr lang="vi-VN" sz="1800" b="1">
                <a:solidFill>
                  <a:schemeClr val="tx1">
                    <a:lumMod val="50000"/>
                  </a:schemeClr>
                </a:solidFill>
                <a:latin typeface="Courier New" pitchFamily="49" charset="0"/>
                <a:cs typeface="Courier New" pitchFamily="49" charset="0"/>
              </a:rPr>
              <a:t>ươ</a:t>
            </a:r>
            <a:r>
              <a:rPr lang="en-US" sz="1800" b="1">
                <a:solidFill>
                  <a:schemeClr val="tx1">
                    <a:lumMod val="50000"/>
                  </a:schemeClr>
                </a:solidFill>
                <a:latin typeface="Courier New" pitchFamily="49" charset="0"/>
                <a:cs typeface="Courier New" pitchFamily="49" charset="0"/>
              </a:rPr>
              <a:t>ng trình vô nghiệm.</a:t>
            </a:r>
          </a:p>
          <a:p>
            <a:pPr marL="25718" indent="0">
              <a:lnSpc>
                <a:spcPct val="100000"/>
              </a:lnSpc>
              <a:buNone/>
            </a:pPr>
            <a:r>
              <a:rPr lang="en-US" sz="1800" b="1">
                <a:solidFill>
                  <a:schemeClr val="tx1">
                    <a:lumMod val="50000"/>
                  </a:schemeClr>
                </a:solidFill>
                <a:latin typeface="Courier New" pitchFamily="49" charset="0"/>
                <a:cs typeface="Courier New" pitchFamily="49" charset="0"/>
              </a:rPr>
              <a:t>		2.2.2. Kết thúc thuật toán.</a:t>
            </a:r>
          </a:p>
          <a:p>
            <a:pPr marL="25718" indent="0">
              <a:lnSpc>
                <a:spcPct val="100000"/>
              </a:lnSpc>
              <a:buNone/>
            </a:pPr>
            <a:r>
              <a:rPr lang="en-US" sz="1800" b="1">
                <a:solidFill>
                  <a:schemeClr val="tx1">
                    <a:lumMod val="50000"/>
                  </a:schemeClr>
                </a:solidFill>
                <a:latin typeface="Courier New" pitchFamily="49" charset="0"/>
                <a:cs typeface="Courier New" pitchFamily="49" charset="0"/>
              </a:rPr>
              <a:t>3. Ng</a:t>
            </a:r>
            <a:r>
              <a:rPr lang="vi-VN" sz="1800" b="1">
                <a:solidFill>
                  <a:schemeClr val="tx1">
                    <a:lumMod val="50000"/>
                  </a:schemeClr>
                </a:solidFill>
                <a:latin typeface="Courier New" pitchFamily="49" charset="0"/>
                <a:cs typeface="Courier New" pitchFamily="49" charset="0"/>
              </a:rPr>
              <a:t>ượ</a:t>
            </a:r>
            <a:r>
              <a:rPr lang="en-US" sz="1800" b="1">
                <a:solidFill>
                  <a:schemeClr val="tx1">
                    <a:lumMod val="50000"/>
                  </a:schemeClr>
                </a:solidFill>
                <a:latin typeface="Courier New" pitchFamily="49" charset="0"/>
                <a:cs typeface="Courier New" pitchFamily="49" charset="0"/>
              </a:rPr>
              <a:t>c lại</a:t>
            </a:r>
          </a:p>
          <a:p>
            <a:pPr marL="25718" indent="0">
              <a:lnSpc>
                <a:spcPct val="100000"/>
              </a:lnSpc>
              <a:buNone/>
            </a:pPr>
            <a:r>
              <a:rPr lang="en-US" sz="1800" b="1">
                <a:solidFill>
                  <a:schemeClr val="tx1">
                    <a:lumMod val="50000"/>
                  </a:schemeClr>
                </a:solidFill>
                <a:latin typeface="Courier New" pitchFamily="49" charset="0"/>
                <a:cs typeface="Courier New" pitchFamily="49" charset="0"/>
              </a:rPr>
              <a:t>	3.1. Ph</a:t>
            </a:r>
            <a:r>
              <a:rPr lang="vi-VN" sz="1800" b="1">
                <a:solidFill>
                  <a:schemeClr val="tx1">
                    <a:lumMod val="50000"/>
                  </a:schemeClr>
                </a:solidFill>
                <a:latin typeface="Courier New" pitchFamily="49" charset="0"/>
                <a:cs typeface="Courier New" pitchFamily="49" charset="0"/>
              </a:rPr>
              <a:t>ươ</a:t>
            </a:r>
            <a:r>
              <a:rPr lang="en-US" sz="1800" b="1">
                <a:solidFill>
                  <a:schemeClr val="tx1">
                    <a:lumMod val="50000"/>
                  </a:schemeClr>
                </a:solidFill>
                <a:latin typeface="Courier New" pitchFamily="49" charset="0"/>
                <a:cs typeface="Courier New" pitchFamily="49" charset="0"/>
              </a:rPr>
              <a:t>ng trình có nghiệm.</a:t>
            </a:r>
          </a:p>
          <a:p>
            <a:pPr marL="25718" indent="0">
              <a:lnSpc>
                <a:spcPct val="100000"/>
              </a:lnSpc>
              <a:buNone/>
            </a:pPr>
            <a:r>
              <a:rPr lang="en-US" sz="1800" b="1">
                <a:solidFill>
                  <a:schemeClr val="tx1">
                    <a:lumMod val="50000"/>
                  </a:schemeClr>
                </a:solidFill>
                <a:latin typeface="Courier New" pitchFamily="49" charset="0"/>
                <a:cs typeface="Courier New" pitchFamily="49" charset="0"/>
              </a:rPr>
              <a:t>	3.2. Giá trị của nghiệm </a:t>
            </a:r>
            <a:r>
              <a:rPr lang="vi-VN" sz="1800" b="1">
                <a:solidFill>
                  <a:schemeClr val="tx1">
                    <a:lumMod val="50000"/>
                  </a:schemeClr>
                </a:solidFill>
                <a:latin typeface="Courier New" pitchFamily="49" charset="0"/>
                <a:cs typeface="Courier New" pitchFamily="49" charset="0"/>
              </a:rPr>
              <a:t>đó</a:t>
            </a:r>
            <a:r>
              <a:rPr lang="en-US" sz="1800" b="1">
                <a:solidFill>
                  <a:schemeClr val="tx1">
                    <a:lumMod val="50000"/>
                  </a:schemeClr>
                </a:solidFill>
                <a:latin typeface="Courier New" pitchFamily="49" charset="0"/>
                <a:cs typeface="Courier New" pitchFamily="49" charset="0"/>
              </a:rPr>
              <a:t> là x = -b/a</a:t>
            </a:r>
          </a:p>
          <a:p>
            <a:pPr marL="25718" indent="0">
              <a:lnSpc>
                <a:spcPct val="100000"/>
              </a:lnSpc>
              <a:buNone/>
            </a:pPr>
            <a:r>
              <a:rPr lang="en-US" sz="1800" b="1">
                <a:solidFill>
                  <a:schemeClr val="tx1">
                    <a:lumMod val="50000"/>
                  </a:schemeClr>
                </a:solidFill>
                <a:latin typeface="Courier New" pitchFamily="49" charset="0"/>
                <a:cs typeface="Courier New" pitchFamily="49" charset="0"/>
              </a:rPr>
              <a:t>	3.3. Kết thúc thuật toán.</a:t>
            </a:r>
            <a:endParaRPr lang="en-US" sz="1800" b="1" dirty="0">
              <a:solidFill>
                <a:schemeClr val="tx1">
                  <a:lumMod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592881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fontScale="77500" lnSpcReduction="20000"/>
          </a:bodyPr>
          <a:lstStyle/>
          <a:p>
            <a:r>
              <a:rPr lang="en-US"/>
              <a:t>2.5 Các phương pháp biểu diễn thuật toán</a:t>
            </a:r>
            <a:endParaRPr lang="vi-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en-US"/>
              <a:t>2.5.2 </a:t>
            </a:r>
            <a:r>
              <a:rPr lang="vi-VN"/>
              <a:t>Sử dụng lưu đồ - sơ đồ khối Flowchart</a:t>
            </a:r>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F87BAC2B-0B24-79DD-D5F3-E7BCB8178F76}"/>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18A21BE1-0ED8-100A-6CE3-0C51C6F0847E}"/>
              </a:ext>
            </a:extLst>
          </p:cNvPr>
          <p:cNvSpPr>
            <a:spLocks noGrp="1"/>
          </p:cNvSpPr>
          <p:nvPr>
            <p:ph type="sldNum" sz="quarter" idx="12"/>
          </p:nvPr>
        </p:nvSpPr>
        <p:spPr/>
        <p:txBody>
          <a:bodyPr/>
          <a:lstStyle/>
          <a:p>
            <a:fld id="{D8B0B3AC-44A8-D142-AAF6-9A453466E1A4}" type="slidenum">
              <a:rPr lang="en-VN" smtClean="0"/>
              <a:pPr/>
              <a:t>27</a:t>
            </a:fld>
            <a:endParaRPr lang="en-VN" dirty="0"/>
          </a:p>
        </p:txBody>
      </p:sp>
    </p:spTree>
    <p:extLst>
      <p:ext uri="{BB962C8B-B14F-4D97-AF65-F5344CB8AC3E}">
        <p14:creationId xmlns:p14="http://schemas.microsoft.com/office/powerpoint/2010/main" val="1229185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940101" y="2026804"/>
            <a:ext cx="5129979" cy="3597372"/>
          </a:xfrm>
          <a:prstGeom prst="rect">
            <a:avLst/>
          </a:prstGeom>
        </p:spPr>
      </p:pic>
      <p:sp>
        <p:nvSpPr>
          <p:cNvPr id="2" name="Title 1"/>
          <p:cNvSpPr>
            <a:spLocks noGrp="1"/>
          </p:cNvSpPr>
          <p:nvPr>
            <p:ph type="title"/>
          </p:nvPr>
        </p:nvSpPr>
        <p:spPr/>
        <p:txBody>
          <a:bodyPr>
            <a:normAutofit fontScale="90000"/>
          </a:bodyPr>
          <a:lstStyle/>
          <a:p>
            <a:r>
              <a:rPr lang="en-US"/>
              <a:t>2.5.2 </a:t>
            </a:r>
            <a:r>
              <a:rPr lang="vi-VN"/>
              <a:t>Sử </a:t>
            </a:r>
            <a:r>
              <a:rPr lang="vi-VN" dirty="0"/>
              <a:t>dụng lưu đồ - sơ đồ khối Flowchart</a:t>
            </a:r>
            <a:endParaRPr lang="en-US" dirty="0"/>
          </a:p>
        </p:txBody>
      </p:sp>
      <p:sp>
        <p:nvSpPr>
          <p:cNvPr id="3" name="Content Placeholder 2"/>
          <p:cNvSpPr>
            <a:spLocks noGrp="1"/>
          </p:cNvSpPr>
          <p:nvPr>
            <p:ph idx="1"/>
          </p:nvPr>
        </p:nvSpPr>
        <p:spPr>
          <a:xfrm>
            <a:off x="774145" y="1233824"/>
            <a:ext cx="6358175" cy="4943139"/>
          </a:xfrm>
        </p:spPr>
        <p:txBody>
          <a:bodyPr>
            <a:normAutofit fontScale="92500"/>
          </a:bodyPr>
          <a:lstStyle/>
          <a:p>
            <a:pPr>
              <a:lnSpc>
                <a:spcPct val="150000"/>
              </a:lnSpc>
            </a:pPr>
            <a:r>
              <a:rPr lang="vi-VN"/>
              <a:t>Lưu đồ là một cách biểu diễn trực quan của thuật toán trong lập trình</a:t>
            </a:r>
            <a:r>
              <a:rPr lang="en-US"/>
              <a:t>.</a:t>
            </a:r>
          </a:p>
          <a:p>
            <a:pPr>
              <a:lnSpc>
                <a:spcPct val="150000"/>
              </a:lnSpc>
            </a:pPr>
            <a:r>
              <a:rPr lang="en-US"/>
              <a:t>Lưu đồ </a:t>
            </a:r>
            <a:r>
              <a:rPr lang="vi-VN"/>
              <a:t>sử dụng các hình khối khác nhau để biểu diễn các bước t</a:t>
            </a:r>
            <a:r>
              <a:rPr lang="en-US"/>
              <a:t>hực hiện </a:t>
            </a:r>
            <a:r>
              <a:rPr lang="vi-VN"/>
              <a:t>của </a:t>
            </a:r>
            <a:r>
              <a:rPr lang="en-US"/>
              <a:t>thuật toán. </a:t>
            </a:r>
          </a:p>
          <a:p>
            <a:pPr>
              <a:lnSpc>
                <a:spcPct val="150000"/>
              </a:lnSpc>
            </a:pPr>
            <a:r>
              <a:rPr lang="vi-VN"/>
              <a:t>Lưu đồ giúp </a:t>
            </a:r>
            <a:r>
              <a:rPr lang="en-US"/>
              <a:t>người lập trình, người đọc</a:t>
            </a:r>
            <a:r>
              <a:rPr lang="vi-VN"/>
              <a:t> dễ dàng theo dõi và hiểu các bước trong thuật toán.</a:t>
            </a:r>
            <a:endParaRPr lang="en-US" dirty="0"/>
          </a:p>
        </p:txBody>
      </p:sp>
      <p:sp>
        <p:nvSpPr>
          <p:cNvPr id="8" name="Footer Placeholder 7">
            <a:extLst>
              <a:ext uri="{FF2B5EF4-FFF2-40B4-BE49-F238E27FC236}">
                <a16:creationId xmlns:a16="http://schemas.microsoft.com/office/drawing/2014/main" id="{0189B517-C2B2-EB93-70A7-0155503E3EC2}"/>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9" name="Date Placeholder 8">
            <a:extLst>
              <a:ext uri="{FF2B5EF4-FFF2-40B4-BE49-F238E27FC236}">
                <a16:creationId xmlns:a16="http://schemas.microsoft.com/office/drawing/2014/main" id="{6C479D94-3196-442B-D7BA-CBF70C4604BD}"/>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B8C7D0A1-6B3A-BA73-20BB-6E236F6197D7}"/>
              </a:ext>
            </a:extLst>
          </p:cNvPr>
          <p:cNvSpPr>
            <a:spLocks noGrp="1"/>
          </p:cNvSpPr>
          <p:nvPr>
            <p:ph type="sldNum" sz="quarter" idx="12"/>
          </p:nvPr>
        </p:nvSpPr>
        <p:spPr/>
        <p:txBody>
          <a:bodyPr/>
          <a:lstStyle/>
          <a:p>
            <a:fld id="{D8B0B3AC-44A8-D142-AAF6-9A453466E1A4}" type="slidenum">
              <a:rPr lang="en-VN" smtClean="0"/>
              <a:pPr/>
              <a:t>28</a:t>
            </a:fld>
            <a:endParaRPr lang="en-VN" dirty="0"/>
          </a:p>
        </p:txBody>
      </p:sp>
    </p:spTree>
    <p:extLst>
      <p:ext uri="{BB962C8B-B14F-4D97-AF65-F5344CB8AC3E}">
        <p14:creationId xmlns:p14="http://schemas.microsoft.com/office/powerpoint/2010/main" val="3557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2.5.2 </a:t>
            </a:r>
            <a:r>
              <a:rPr lang="vi-VN"/>
              <a:t>Sử dụng lưu đồ - sơ đồ khối Flowchart</a:t>
            </a:r>
            <a:endParaRPr lang="en-US" dirty="0"/>
          </a:p>
        </p:txBody>
      </p:sp>
      <p:sp>
        <p:nvSpPr>
          <p:cNvPr id="68" name="Content Placeholder 67">
            <a:extLst>
              <a:ext uri="{FF2B5EF4-FFF2-40B4-BE49-F238E27FC236}">
                <a16:creationId xmlns:a16="http://schemas.microsoft.com/office/drawing/2014/main" id="{C5FF4985-033B-FAFD-33B9-74642A1E8793}"/>
              </a:ext>
            </a:extLst>
          </p:cNvPr>
          <p:cNvSpPr>
            <a:spLocks noGrp="1"/>
          </p:cNvSpPr>
          <p:nvPr>
            <p:ph idx="1"/>
          </p:nvPr>
        </p:nvSpPr>
        <p:spPr>
          <a:xfrm>
            <a:off x="774145" y="1233824"/>
            <a:ext cx="6163121" cy="685223"/>
          </a:xfrm>
        </p:spPr>
        <p:txBody>
          <a:bodyPr>
            <a:normAutofit/>
          </a:bodyPr>
          <a:lstStyle/>
          <a:p>
            <a:r>
              <a:rPr lang="en-US">
                <a:solidFill>
                  <a:schemeClr val="tx1">
                    <a:lumMod val="50000"/>
                  </a:schemeClr>
                </a:solidFill>
              </a:rPr>
              <a:t>Các ký hiệu cơ bản của lưu đồ:</a:t>
            </a:r>
          </a:p>
        </p:txBody>
      </p:sp>
      <p:sp>
        <p:nvSpPr>
          <p:cNvPr id="8" name="Footer Placeholder 7">
            <a:extLst>
              <a:ext uri="{FF2B5EF4-FFF2-40B4-BE49-F238E27FC236}">
                <a16:creationId xmlns:a16="http://schemas.microsoft.com/office/drawing/2014/main" id="{6CD4AB5A-1C61-1388-35A6-99153E22FA51}"/>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Oval 4"/>
          <p:cNvSpPr/>
          <p:nvPr/>
        </p:nvSpPr>
        <p:spPr>
          <a:xfrm>
            <a:off x="712170" y="2122629"/>
            <a:ext cx="1576289" cy="703010"/>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0" fontAlgn="base" hangingPunct="0">
              <a:spcBef>
                <a:spcPct val="0"/>
              </a:spcBef>
              <a:spcAft>
                <a:spcPct val="0"/>
              </a:spcAft>
              <a:defRPr/>
            </a:pPr>
            <a:endParaRPr lang="en-US" sz="1350">
              <a:solidFill>
                <a:srgbClr val="363D3D"/>
              </a:solidFill>
              <a:latin typeface="Calibri" panose="020F0502020204030204"/>
            </a:endParaRPr>
          </a:p>
        </p:txBody>
      </p:sp>
      <p:sp>
        <p:nvSpPr>
          <p:cNvPr id="6" name="Rounded Rectangle 5"/>
          <p:cNvSpPr/>
          <p:nvPr/>
        </p:nvSpPr>
        <p:spPr bwMode="auto">
          <a:xfrm>
            <a:off x="2337267" y="2156833"/>
            <a:ext cx="3401433" cy="651438"/>
          </a:xfrm>
          <a:prstGeom prst="roundRect">
            <a:avLst/>
          </a:prstGeom>
          <a:ln>
            <a:no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eaLnBrk="0" fontAlgn="base" hangingPunct="0">
              <a:spcBef>
                <a:spcPct val="0"/>
              </a:spcBef>
              <a:spcAft>
                <a:spcPct val="0"/>
              </a:spcAft>
              <a:defRPr/>
            </a:pPr>
            <a:r>
              <a:rPr lang="en-US" sz="2200">
                <a:solidFill>
                  <a:srgbClr val="363D3D">
                    <a:lumMod val="60000"/>
                    <a:lumOff val="40000"/>
                  </a:srgbClr>
                </a:solidFill>
                <a:latin typeface="Times New Roman" panose="02020603050405020304" pitchFamily="18" charset="0"/>
                <a:cs typeface="Times New Roman" panose="02020603050405020304" pitchFamily="18" charset="0"/>
              </a:rPr>
              <a:t>Terminal: Khối giới hạn</a:t>
            </a:r>
            <a:endParaRPr lang="en-US" sz="2200" dirty="0">
              <a:solidFill>
                <a:srgbClr val="363D3D">
                  <a:lumMod val="60000"/>
                  <a:lumOff val="40000"/>
                </a:srgbClr>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defRPr/>
            </a:pPr>
            <a:r>
              <a:rPr lang="en-US" sz="2200">
                <a:solidFill>
                  <a:srgbClr val="363D3D"/>
                </a:solidFill>
                <a:latin typeface="Times New Roman" panose="02020603050405020304" pitchFamily="18" charset="0"/>
                <a:cs typeface="Times New Roman" panose="02020603050405020304" pitchFamily="18" charset="0"/>
              </a:rPr>
              <a:t>Chỉ thị bắt </a:t>
            </a:r>
            <a:r>
              <a:rPr lang="vi-VN" sz="2200">
                <a:solidFill>
                  <a:srgbClr val="363D3D"/>
                </a:solidFill>
                <a:latin typeface="Times New Roman" panose="02020603050405020304" pitchFamily="18" charset="0"/>
                <a:cs typeface="Times New Roman" panose="02020603050405020304" pitchFamily="18" charset="0"/>
              </a:rPr>
              <a:t>đầ</a:t>
            </a:r>
            <a:r>
              <a:rPr lang="en-US" sz="2200">
                <a:solidFill>
                  <a:srgbClr val="363D3D"/>
                </a:solidFill>
                <a:latin typeface="Times New Roman" panose="02020603050405020304" pitchFamily="18" charset="0"/>
                <a:cs typeface="Times New Roman" panose="02020603050405020304" pitchFamily="18" charset="0"/>
              </a:rPr>
              <a:t>u và kết thúc.</a:t>
            </a:r>
          </a:p>
        </p:txBody>
      </p:sp>
      <p:sp>
        <p:nvSpPr>
          <p:cNvPr id="7" name="Parallelogram 6"/>
          <p:cNvSpPr/>
          <p:nvPr/>
        </p:nvSpPr>
        <p:spPr>
          <a:xfrm>
            <a:off x="616920" y="2954684"/>
            <a:ext cx="1576289" cy="639100"/>
          </a:xfrm>
          <a:prstGeom prst="parallelogram">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0" fontAlgn="base" hangingPunct="0">
              <a:spcBef>
                <a:spcPct val="0"/>
              </a:spcBef>
              <a:spcAft>
                <a:spcPct val="0"/>
              </a:spcAft>
              <a:defRPr/>
            </a:pPr>
            <a:endParaRPr lang="en-US" sz="1350">
              <a:solidFill>
                <a:srgbClr val="363D3D"/>
              </a:solidFill>
              <a:latin typeface="Calibri" panose="020F0502020204030204"/>
            </a:endParaRPr>
          </a:p>
        </p:txBody>
      </p:sp>
      <p:sp>
        <p:nvSpPr>
          <p:cNvPr id="9" name="Diamond 8"/>
          <p:cNvSpPr/>
          <p:nvPr/>
        </p:nvSpPr>
        <p:spPr>
          <a:xfrm>
            <a:off x="567381" y="3846654"/>
            <a:ext cx="1576289" cy="703010"/>
          </a:xfrm>
          <a:prstGeom prst="diamond">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0" fontAlgn="base" hangingPunct="0">
              <a:spcBef>
                <a:spcPct val="0"/>
              </a:spcBef>
              <a:spcAft>
                <a:spcPct val="0"/>
              </a:spcAft>
              <a:defRPr/>
            </a:pPr>
            <a:endParaRPr lang="en-US" sz="1350">
              <a:solidFill>
                <a:srgbClr val="363D3D"/>
              </a:solidFill>
              <a:latin typeface="Calibri" panose="020F0502020204030204"/>
            </a:endParaRPr>
          </a:p>
        </p:txBody>
      </p:sp>
      <p:sp>
        <p:nvSpPr>
          <p:cNvPr id="11" name="Rectangle 10"/>
          <p:cNvSpPr/>
          <p:nvPr/>
        </p:nvSpPr>
        <p:spPr>
          <a:xfrm>
            <a:off x="647491" y="4770579"/>
            <a:ext cx="1432990" cy="703010"/>
          </a:xfrm>
          <a:prstGeom prst="rect">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0" fontAlgn="base" hangingPunct="0">
              <a:spcBef>
                <a:spcPct val="0"/>
              </a:spcBef>
              <a:spcAft>
                <a:spcPct val="0"/>
              </a:spcAft>
              <a:defRPr/>
            </a:pPr>
            <a:endParaRPr lang="en-US" sz="1350">
              <a:solidFill>
                <a:srgbClr val="363D3D"/>
              </a:solidFill>
              <a:latin typeface="Calibri" panose="020F0502020204030204"/>
            </a:endParaRPr>
          </a:p>
        </p:txBody>
      </p:sp>
      <p:cxnSp>
        <p:nvCxnSpPr>
          <p:cNvPr id="14" name="Straight Arrow Connector 13"/>
          <p:cNvCxnSpPr>
            <a:cxnSpLocks/>
          </p:cNvCxnSpPr>
          <p:nvPr/>
        </p:nvCxnSpPr>
        <p:spPr>
          <a:xfrm>
            <a:off x="681120" y="5961578"/>
            <a:ext cx="1432990" cy="0"/>
          </a:xfrm>
          <a:prstGeom prst="straightConnector1">
            <a:avLst/>
          </a:prstGeom>
          <a:ln w="19050">
            <a:solidFill>
              <a:schemeClr val="accent1">
                <a:lumMod val="75000"/>
              </a:schemeClr>
            </a:solidFill>
            <a:tailEnd type="arrow"/>
          </a:ln>
          <a:effectLst/>
        </p:spPr>
        <p:style>
          <a:lnRef idx="2">
            <a:schemeClr val="accent2"/>
          </a:lnRef>
          <a:fillRef idx="0">
            <a:schemeClr val="accent2"/>
          </a:fillRef>
          <a:effectRef idx="1">
            <a:schemeClr val="accent2"/>
          </a:effectRef>
          <a:fontRef idx="minor">
            <a:schemeClr val="tx1"/>
          </a:fontRef>
        </p:style>
      </p:cxnSp>
      <p:sp>
        <p:nvSpPr>
          <p:cNvPr id="16" name="Rounded Rectangle 7">
            <a:extLst>
              <a:ext uri="{FF2B5EF4-FFF2-40B4-BE49-F238E27FC236}">
                <a16:creationId xmlns:a16="http://schemas.microsoft.com/office/drawing/2014/main" id="{65B09218-D911-4AFB-AE13-29E541640CA2}"/>
              </a:ext>
            </a:extLst>
          </p:cNvPr>
          <p:cNvSpPr/>
          <p:nvPr/>
        </p:nvSpPr>
        <p:spPr bwMode="auto">
          <a:xfrm>
            <a:off x="2375367" y="2956103"/>
            <a:ext cx="3401433" cy="592216"/>
          </a:xfrm>
          <a:prstGeom prst="roundRect">
            <a:avLst/>
          </a:prstGeom>
          <a:ln>
            <a:no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eaLnBrk="0" fontAlgn="base" hangingPunct="0">
              <a:spcBef>
                <a:spcPct val="0"/>
              </a:spcBef>
              <a:spcAft>
                <a:spcPct val="0"/>
              </a:spcAft>
              <a:defRPr/>
            </a:pPr>
            <a:r>
              <a:rPr lang="en-US" sz="2200">
                <a:solidFill>
                  <a:srgbClr val="363D3D">
                    <a:lumMod val="60000"/>
                    <a:lumOff val="40000"/>
                  </a:srgbClr>
                </a:solidFill>
                <a:latin typeface="Times New Roman" panose="02020603050405020304" pitchFamily="18" charset="0"/>
                <a:cs typeface="Times New Roman" panose="02020603050405020304" pitchFamily="18" charset="0"/>
              </a:rPr>
              <a:t>Input/output: Khối vào ra</a:t>
            </a:r>
            <a:endParaRPr lang="en-US" sz="2200" dirty="0">
              <a:solidFill>
                <a:srgbClr val="363D3D">
                  <a:lumMod val="60000"/>
                  <a:lumOff val="40000"/>
                </a:srgbClr>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defRPr/>
            </a:pPr>
            <a:r>
              <a:rPr lang="en-US" sz="2200">
                <a:solidFill>
                  <a:srgbClr val="363D3D"/>
                </a:solidFill>
                <a:latin typeface="Times New Roman" panose="02020603050405020304" pitchFamily="18" charset="0"/>
                <a:cs typeface="Times New Roman" panose="02020603050405020304" pitchFamily="18" charset="0"/>
              </a:rPr>
              <a:t>Nhập/Xuất dữ liệu.</a:t>
            </a:r>
          </a:p>
        </p:txBody>
      </p:sp>
      <p:sp>
        <p:nvSpPr>
          <p:cNvPr id="17" name="Rounded Rectangle 9">
            <a:extLst>
              <a:ext uri="{FF2B5EF4-FFF2-40B4-BE49-F238E27FC236}">
                <a16:creationId xmlns:a16="http://schemas.microsoft.com/office/drawing/2014/main" id="{A0D39389-3170-462B-97EA-426BB4633EAA}"/>
              </a:ext>
            </a:extLst>
          </p:cNvPr>
          <p:cNvSpPr/>
          <p:nvPr/>
        </p:nvSpPr>
        <p:spPr bwMode="auto">
          <a:xfrm>
            <a:off x="2375367" y="3793267"/>
            <a:ext cx="3401433" cy="651438"/>
          </a:xfrm>
          <a:prstGeom prst="roundRect">
            <a:avLst/>
          </a:prstGeom>
          <a:ln>
            <a:no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eaLnBrk="0" fontAlgn="base" hangingPunct="0">
              <a:spcBef>
                <a:spcPct val="0"/>
              </a:spcBef>
              <a:spcAft>
                <a:spcPct val="0"/>
              </a:spcAft>
              <a:defRPr/>
            </a:pPr>
            <a:r>
              <a:rPr lang="en-US" sz="2200">
                <a:solidFill>
                  <a:srgbClr val="363D3D">
                    <a:lumMod val="60000"/>
                    <a:lumOff val="40000"/>
                  </a:srgbClr>
                </a:solidFill>
                <a:latin typeface="Times New Roman" panose="02020603050405020304" pitchFamily="18" charset="0"/>
                <a:cs typeface="Times New Roman" panose="02020603050405020304" pitchFamily="18" charset="0"/>
              </a:rPr>
              <a:t>Decision: Khối lựa chọn</a:t>
            </a:r>
            <a:endParaRPr lang="en-US" sz="2200" dirty="0">
              <a:solidFill>
                <a:srgbClr val="363D3D">
                  <a:lumMod val="60000"/>
                  <a:lumOff val="40000"/>
                </a:srgbClr>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defRPr/>
            </a:pPr>
            <a:r>
              <a:rPr lang="en-US" sz="2200">
                <a:solidFill>
                  <a:srgbClr val="363D3D"/>
                </a:solidFill>
                <a:latin typeface="Times New Roman" panose="02020603050405020304" pitchFamily="18" charset="0"/>
                <a:cs typeface="Times New Roman" panose="02020603050405020304" pitchFamily="18" charset="0"/>
              </a:rPr>
              <a:t>Tùy </a:t>
            </a:r>
            <a:r>
              <a:rPr lang="vi-VN" sz="2200">
                <a:solidFill>
                  <a:srgbClr val="363D3D"/>
                </a:solidFill>
                <a:latin typeface="Times New Roman" panose="02020603050405020304" pitchFamily="18" charset="0"/>
                <a:cs typeface="Times New Roman" panose="02020603050405020304" pitchFamily="18" charset="0"/>
              </a:rPr>
              <a:t>đ</a:t>
            </a:r>
            <a:r>
              <a:rPr lang="en-US" sz="2200">
                <a:solidFill>
                  <a:srgbClr val="363D3D"/>
                </a:solidFill>
                <a:latin typeface="Times New Roman" panose="02020603050405020304" pitchFamily="18" charset="0"/>
                <a:cs typeface="Times New Roman" panose="02020603050405020304" pitchFamily="18" charset="0"/>
              </a:rPr>
              <a:t>iều kiện sẽ rẽ nhánh.</a:t>
            </a:r>
          </a:p>
        </p:txBody>
      </p:sp>
      <p:sp>
        <p:nvSpPr>
          <p:cNvPr id="18" name="Rounded Rectangle 11">
            <a:extLst>
              <a:ext uri="{FF2B5EF4-FFF2-40B4-BE49-F238E27FC236}">
                <a16:creationId xmlns:a16="http://schemas.microsoft.com/office/drawing/2014/main" id="{C0D3CEF3-203C-469B-986A-653D19597811}"/>
              </a:ext>
            </a:extLst>
          </p:cNvPr>
          <p:cNvSpPr/>
          <p:nvPr/>
        </p:nvSpPr>
        <p:spPr bwMode="auto">
          <a:xfrm>
            <a:off x="2368052" y="4717192"/>
            <a:ext cx="3092212" cy="651438"/>
          </a:xfrm>
          <a:prstGeom prst="roundRect">
            <a:avLst/>
          </a:prstGeom>
          <a:ln>
            <a:no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eaLnBrk="0" fontAlgn="base" hangingPunct="0">
              <a:spcBef>
                <a:spcPct val="0"/>
              </a:spcBef>
              <a:spcAft>
                <a:spcPct val="0"/>
              </a:spcAft>
              <a:defRPr/>
            </a:pPr>
            <a:r>
              <a:rPr lang="en-US" sz="2200">
                <a:solidFill>
                  <a:srgbClr val="363D3D">
                    <a:lumMod val="60000"/>
                    <a:lumOff val="40000"/>
                  </a:srgbClr>
                </a:solidFill>
                <a:latin typeface="Times New Roman" panose="02020603050405020304" pitchFamily="18" charset="0"/>
                <a:cs typeface="Times New Roman" panose="02020603050405020304" pitchFamily="18" charset="0"/>
              </a:rPr>
              <a:t>Process: Khối thao tác</a:t>
            </a:r>
            <a:endParaRPr lang="en-US" sz="2200" dirty="0">
              <a:solidFill>
                <a:srgbClr val="363D3D">
                  <a:lumMod val="60000"/>
                  <a:lumOff val="40000"/>
                </a:srgbClr>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defRPr/>
            </a:pPr>
            <a:r>
              <a:rPr lang="en-US" sz="2200">
                <a:solidFill>
                  <a:srgbClr val="363D3D"/>
                </a:solidFill>
                <a:latin typeface="Times New Roman" panose="02020603050405020304" pitchFamily="18" charset="0"/>
                <a:cs typeface="Times New Roman" panose="02020603050405020304" pitchFamily="18" charset="0"/>
              </a:rPr>
              <a:t>Ghi thao tác cần thực hiện.</a:t>
            </a:r>
          </a:p>
        </p:txBody>
      </p:sp>
      <p:sp>
        <p:nvSpPr>
          <p:cNvPr id="19" name="Rounded Rectangle 12">
            <a:extLst>
              <a:ext uri="{FF2B5EF4-FFF2-40B4-BE49-F238E27FC236}">
                <a16:creationId xmlns:a16="http://schemas.microsoft.com/office/drawing/2014/main" id="{A5941EB0-6FCB-49EE-A1F3-FBB76ED80C04}"/>
              </a:ext>
            </a:extLst>
          </p:cNvPr>
          <p:cNvSpPr/>
          <p:nvPr/>
        </p:nvSpPr>
        <p:spPr bwMode="auto">
          <a:xfrm>
            <a:off x="2337266" y="5586396"/>
            <a:ext cx="3401433" cy="651438"/>
          </a:xfrm>
          <a:prstGeom prst="roundRect">
            <a:avLst/>
          </a:prstGeom>
          <a:ln>
            <a:no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eaLnBrk="0" fontAlgn="base" hangingPunct="0">
              <a:spcBef>
                <a:spcPct val="0"/>
              </a:spcBef>
              <a:spcAft>
                <a:spcPct val="0"/>
              </a:spcAft>
              <a:defRPr/>
            </a:pPr>
            <a:r>
              <a:rPr lang="en-US" sz="2200">
                <a:solidFill>
                  <a:srgbClr val="363D3D">
                    <a:lumMod val="60000"/>
                    <a:lumOff val="40000"/>
                  </a:srgbClr>
                </a:solidFill>
                <a:latin typeface="Times New Roman" panose="02020603050405020304" pitchFamily="18" charset="0"/>
                <a:cs typeface="Times New Roman" panose="02020603050405020304" pitchFamily="18" charset="0"/>
              </a:rPr>
              <a:t>Flowline: Đ</a:t>
            </a:r>
            <a:r>
              <a:rPr lang="vi-VN" sz="2200">
                <a:solidFill>
                  <a:srgbClr val="363D3D">
                    <a:lumMod val="60000"/>
                    <a:lumOff val="40000"/>
                  </a:srgbClr>
                </a:solidFill>
                <a:latin typeface="Times New Roman" panose="02020603050405020304" pitchFamily="18" charset="0"/>
                <a:cs typeface="Times New Roman" panose="02020603050405020304" pitchFamily="18" charset="0"/>
              </a:rPr>
              <a:t>ườ</a:t>
            </a:r>
            <a:r>
              <a:rPr lang="en-US" sz="2200">
                <a:solidFill>
                  <a:srgbClr val="363D3D">
                    <a:lumMod val="60000"/>
                    <a:lumOff val="40000"/>
                  </a:srgbClr>
                </a:solidFill>
                <a:latin typeface="Times New Roman" panose="02020603050405020304" pitchFamily="18" charset="0"/>
                <a:cs typeface="Times New Roman" panose="02020603050405020304" pitchFamily="18" charset="0"/>
              </a:rPr>
              <a:t>ng </a:t>
            </a:r>
            <a:r>
              <a:rPr lang="vi-VN" sz="2200">
                <a:solidFill>
                  <a:srgbClr val="363D3D">
                    <a:lumMod val="60000"/>
                    <a:lumOff val="40000"/>
                  </a:srgbClr>
                </a:solidFill>
                <a:latin typeface="Times New Roman" panose="02020603050405020304" pitchFamily="18" charset="0"/>
                <a:cs typeface="Times New Roman" panose="02020603050405020304" pitchFamily="18" charset="0"/>
              </a:rPr>
              <a:t>đ</a:t>
            </a:r>
            <a:r>
              <a:rPr lang="en-US" sz="2200">
                <a:solidFill>
                  <a:srgbClr val="363D3D">
                    <a:lumMod val="60000"/>
                    <a:lumOff val="40000"/>
                  </a:srgbClr>
                </a:solidFill>
                <a:latin typeface="Times New Roman" panose="02020603050405020304" pitchFamily="18" charset="0"/>
                <a:cs typeface="Times New Roman" panose="02020603050405020304" pitchFamily="18" charset="0"/>
              </a:rPr>
              <a:t>i</a:t>
            </a:r>
            <a:endParaRPr lang="en-US" sz="2200" dirty="0">
              <a:solidFill>
                <a:srgbClr val="363D3D">
                  <a:lumMod val="60000"/>
                  <a:lumOff val="40000"/>
                </a:srgbClr>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defRPr/>
            </a:pPr>
            <a:r>
              <a:rPr lang="en-US" sz="2200">
                <a:solidFill>
                  <a:srgbClr val="363D3D"/>
                </a:solidFill>
                <a:latin typeface="Times New Roman" panose="02020603050405020304" pitchFamily="18" charset="0"/>
                <a:cs typeface="Times New Roman" panose="02020603050405020304" pitchFamily="18" charset="0"/>
              </a:rPr>
              <a:t>Chỉ h</a:t>
            </a:r>
            <a:r>
              <a:rPr lang="vi-VN" sz="2200">
                <a:solidFill>
                  <a:srgbClr val="363D3D"/>
                </a:solidFill>
                <a:latin typeface="Times New Roman" panose="02020603050405020304" pitchFamily="18" charset="0"/>
                <a:cs typeface="Times New Roman" panose="02020603050405020304" pitchFamily="18" charset="0"/>
              </a:rPr>
              <a:t>ướ</a:t>
            </a:r>
            <a:r>
              <a:rPr lang="en-US" sz="2200">
                <a:solidFill>
                  <a:srgbClr val="363D3D"/>
                </a:solidFill>
                <a:latin typeface="Times New Roman" panose="02020603050405020304" pitchFamily="18" charset="0"/>
                <a:cs typeface="Times New Roman" panose="02020603050405020304" pitchFamily="18" charset="0"/>
              </a:rPr>
              <a:t>ng thao tác tiếp theo.</a:t>
            </a:r>
          </a:p>
        </p:txBody>
      </p:sp>
      <p:sp>
        <p:nvSpPr>
          <p:cNvPr id="21" name="Rounded Rectangle 5">
            <a:extLst>
              <a:ext uri="{FF2B5EF4-FFF2-40B4-BE49-F238E27FC236}">
                <a16:creationId xmlns:a16="http://schemas.microsoft.com/office/drawing/2014/main" id="{13A13FDE-F4BC-406F-A56B-C570DA558B1B}"/>
              </a:ext>
            </a:extLst>
          </p:cNvPr>
          <p:cNvSpPr/>
          <p:nvPr/>
        </p:nvSpPr>
        <p:spPr bwMode="auto">
          <a:xfrm>
            <a:off x="6894018" y="2140492"/>
            <a:ext cx="3878773" cy="651438"/>
          </a:xfrm>
          <a:prstGeom prst="roundRect">
            <a:avLst/>
          </a:prstGeom>
          <a:ln>
            <a:no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eaLnBrk="0" fontAlgn="base" hangingPunct="0">
              <a:spcBef>
                <a:spcPct val="0"/>
              </a:spcBef>
              <a:spcAft>
                <a:spcPct val="0"/>
              </a:spcAft>
              <a:defRPr/>
            </a:pPr>
            <a:r>
              <a:rPr lang="en-US" sz="2200">
                <a:solidFill>
                  <a:srgbClr val="363D3D">
                    <a:lumMod val="60000"/>
                    <a:lumOff val="40000"/>
                  </a:srgbClr>
                </a:solidFill>
                <a:latin typeface="Times New Roman" panose="02020603050405020304" pitchFamily="18" charset="0"/>
                <a:cs typeface="Times New Roman" panose="02020603050405020304" pitchFamily="18" charset="0"/>
              </a:rPr>
              <a:t>On-page Connector: </a:t>
            </a:r>
            <a:r>
              <a:rPr lang="en-US" sz="2200">
                <a:solidFill>
                  <a:srgbClr val="363D3D"/>
                </a:solidFill>
                <a:latin typeface="Times New Roman" panose="02020603050405020304" pitchFamily="18" charset="0"/>
                <a:cs typeface="Times New Roman" panose="02020603050405020304" pitchFamily="18" charset="0"/>
              </a:rPr>
              <a:t>Ðiểm nối cùng trang</a:t>
            </a:r>
          </a:p>
          <a:p>
            <a:pPr eaLnBrk="0" fontAlgn="base" hangingPunct="0">
              <a:spcBef>
                <a:spcPct val="0"/>
              </a:spcBef>
              <a:spcAft>
                <a:spcPct val="0"/>
              </a:spcAft>
              <a:defRPr/>
            </a:pPr>
            <a:r>
              <a:rPr lang="vi-VN" sz="2200">
                <a:solidFill>
                  <a:srgbClr val="363D3D"/>
                </a:solidFill>
                <a:latin typeface="Times New Roman" panose="02020603050405020304" pitchFamily="18" charset="0"/>
                <a:cs typeface="Times New Roman" panose="02020603050405020304" pitchFamily="18" charset="0"/>
              </a:rPr>
              <a:t>Điểm tập kết dòng điều khiển</a:t>
            </a:r>
            <a:r>
              <a:rPr lang="en-US" sz="2200">
                <a:solidFill>
                  <a:srgbClr val="363D3D"/>
                </a:solidFill>
                <a:latin typeface="Times New Roman" panose="02020603050405020304" pitchFamily="18" charset="0"/>
                <a:cs typeface="Times New Roman" panose="02020603050405020304" pitchFamily="18" charset="0"/>
              </a:rPr>
              <a:t> </a:t>
            </a:r>
            <a:r>
              <a:rPr lang="vi-VN" sz="2200">
                <a:solidFill>
                  <a:srgbClr val="363D3D"/>
                </a:solidFill>
                <a:latin typeface="Times New Roman" panose="02020603050405020304" pitchFamily="18" charset="0"/>
                <a:cs typeface="Times New Roman" panose="02020603050405020304" pitchFamily="18" charset="0"/>
              </a:rPr>
              <a:t>(flowline) </a:t>
            </a:r>
            <a:endParaRPr lang="en-US" sz="2200">
              <a:solidFill>
                <a:srgbClr val="363D3D"/>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defRPr/>
            </a:pPr>
            <a:r>
              <a:rPr lang="vi-VN" sz="2200">
                <a:solidFill>
                  <a:srgbClr val="363D3D"/>
                </a:solidFill>
                <a:latin typeface="Times New Roman" panose="02020603050405020304" pitchFamily="18" charset="0"/>
                <a:cs typeface="Times New Roman" panose="02020603050405020304" pitchFamily="18" charset="0"/>
              </a:rPr>
              <a:t>trên một </a:t>
            </a:r>
            <a:r>
              <a:rPr lang="en-US" sz="2200">
                <a:solidFill>
                  <a:srgbClr val="363D3D"/>
                </a:solidFill>
                <a:latin typeface="Times New Roman" panose="02020603050405020304" pitchFamily="18" charset="0"/>
                <a:cs typeface="Times New Roman" panose="02020603050405020304" pitchFamily="18" charset="0"/>
              </a:rPr>
              <a:t>trang</a:t>
            </a:r>
          </a:p>
        </p:txBody>
      </p:sp>
      <p:sp>
        <p:nvSpPr>
          <p:cNvPr id="24" name="Rounded Rectangle 7">
            <a:extLst>
              <a:ext uri="{FF2B5EF4-FFF2-40B4-BE49-F238E27FC236}">
                <a16:creationId xmlns:a16="http://schemas.microsoft.com/office/drawing/2014/main" id="{F6D32C26-EDC3-4274-B560-1A2F83DF953B}"/>
              </a:ext>
            </a:extLst>
          </p:cNvPr>
          <p:cNvSpPr/>
          <p:nvPr/>
        </p:nvSpPr>
        <p:spPr bwMode="auto">
          <a:xfrm>
            <a:off x="6965590" y="3305627"/>
            <a:ext cx="3499783" cy="651438"/>
          </a:xfrm>
          <a:prstGeom prst="roundRect">
            <a:avLst/>
          </a:prstGeom>
          <a:ln>
            <a:no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eaLnBrk="0" fontAlgn="base" hangingPunct="0">
              <a:spcBef>
                <a:spcPct val="0"/>
              </a:spcBef>
              <a:spcAft>
                <a:spcPct val="0"/>
              </a:spcAft>
              <a:defRPr/>
            </a:pPr>
            <a:r>
              <a:rPr lang="en-US" sz="2200">
                <a:solidFill>
                  <a:srgbClr val="363D3D">
                    <a:lumMod val="60000"/>
                    <a:lumOff val="40000"/>
                  </a:srgbClr>
                </a:solidFill>
                <a:latin typeface="Times New Roman" panose="02020603050405020304" pitchFamily="18" charset="0"/>
                <a:cs typeface="Times New Roman" panose="02020603050405020304" pitchFamily="18" charset="0"/>
              </a:rPr>
              <a:t>Off-page Connector: </a:t>
            </a:r>
            <a:r>
              <a:rPr lang="en-US" sz="2200">
                <a:solidFill>
                  <a:schemeClr val="tx1">
                    <a:lumMod val="50000"/>
                  </a:schemeClr>
                </a:solidFill>
                <a:latin typeface="Times New Roman" panose="02020603050405020304" pitchFamily="18" charset="0"/>
                <a:cs typeface="Times New Roman" panose="02020603050405020304" pitchFamily="18" charset="0"/>
              </a:rPr>
              <a:t>Ðiểm nối sang trang</a:t>
            </a:r>
          </a:p>
          <a:p>
            <a:pPr eaLnBrk="0" fontAlgn="base" hangingPunct="0">
              <a:spcBef>
                <a:spcPct val="0"/>
              </a:spcBef>
              <a:spcAft>
                <a:spcPct val="0"/>
              </a:spcAft>
              <a:defRPr/>
            </a:pPr>
            <a:r>
              <a:rPr lang="vi-VN" sz="2200">
                <a:solidFill>
                  <a:schemeClr val="tx1">
                    <a:lumMod val="50000"/>
                  </a:schemeClr>
                </a:solidFill>
                <a:latin typeface="Times New Roman" panose="02020603050405020304" pitchFamily="18" charset="0"/>
                <a:cs typeface="Times New Roman" panose="02020603050405020304" pitchFamily="18" charset="0"/>
              </a:rPr>
              <a:t>Điểm tập kết của dòng điều khiển </a:t>
            </a:r>
            <a:endParaRPr lang="en-US" sz="2200">
              <a:solidFill>
                <a:schemeClr val="tx1">
                  <a:lumMod val="50000"/>
                </a:schemeClr>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defRPr/>
            </a:pPr>
            <a:r>
              <a:rPr lang="vi-VN" sz="2200">
                <a:solidFill>
                  <a:srgbClr val="363D3D"/>
                </a:solidFill>
                <a:latin typeface="Times New Roman" panose="02020603050405020304" pitchFamily="18" charset="0"/>
                <a:cs typeface="Times New Roman" panose="02020603050405020304" pitchFamily="18" charset="0"/>
              </a:rPr>
              <a:t>(flowline) </a:t>
            </a:r>
            <a:r>
              <a:rPr lang="vi-VN" sz="2200">
                <a:solidFill>
                  <a:schemeClr val="tx1">
                    <a:lumMod val="50000"/>
                  </a:schemeClr>
                </a:solidFill>
                <a:latin typeface="Times New Roman" panose="02020603050405020304" pitchFamily="18" charset="0"/>
                <a:cs typeface="Times New Roman" panose="02020603050405020304" pitchFamily="18" charset="0"/>
              </a:rPr>
              <a:t>từ trang khác</a:t>
            </a:r>
          </a:p>
        </p:txBody>
      </p:sp>
      <p:sp>
        <p:nvSpPr>
          <p:cNvPr id="22" name="TextBox 21">
            <a:extLst>
              <a:ext uri="{FF2B5EF4-FFF2-40B4-BE49-F238E27FC236}">
                <a16:creationId xmlns:a16="http://schemas.microsoft.com/office/drawing/2014/main" id="{E2CAF8DE-2E92-D247-520B-C01E89D7CBD9}"/>
              </a:ext>
            </a:extLst>
          </p:cNvPr>
          <p:cNvSpPr txBox="1"/>
          <p:nvPr/>
        </p:nvSpPr>
        <p:spPr>
          <a:xfrm>
            <a:off x="6979933" y="4326696"/>
            <a:ext cx="4112103" cy="1107996"/>
          </a:xfrm>
          <a:prstGeom prst="rect">
            <a:avLst/>
          </a:prstGeom>
          <a:noFill/>
          <a:ln>
            <a:noFill/>
          </a:ln>
        </p:spPr>
        <p:txBody>
          <a:bodyPr wrap="square" rtlCol="0">
            <a:spAutoFit/>
          </a:bodyPr>
          <a:lstStyle/>
          <a:p>
            <a:pPr eaLnBrk="0" fontAlgn="base" hangingPunct="0">
              <a:spcBef>
                <a:spcPct val="0"/>
              </a:spcBef>
              <a:spcAft>
                <a:spcPct val="0"/>
              </a:spcAft>
              <a:defRPr/>
            </a:pPr>
            <a:r>
              <a:rPr lang="en-US" sz="2200">
                <a:solidFill>
                  <a:srgbClr val="363D3D">
                    <a:lumMod val="60000"/>
                    <a:lumOff val="40000"/>
                  </a:srgbClr>
                </a:solidFill>
                <a:latin typeface="Times New Roman" panose="02020603050405020304" pitchFamily="18" charset="0"/>
                <a:cs typeface="Times New Roman" panose="02020603050405020304" pitchFamily="18" charset="0"/>
              </a:rPr>
              <a:t>Predefined Process/Function</a:t>
            </a:r>
          </a:p>
          <a:p>
            <a:pPr eaLnBrk="0" fontAlgn="base" hangingPunct="0">
              <a:spcBef>
                <a:spcPct val="0"/>
              </a:spcBef>
              <a:spcAft>
                <a:spcPct val="0"/>
              </a:spcAft>
              <a:defRPr/>
            </a:pPr>
            <a:r>
              <a:rPr lang="en-US" sz="2200">
                <a:latin typeface="Times New Roman" panose="02020603050405020304" pitchFamily="18" charset="0"/>
                <a:cs typeface="Times New Roman" panose="02020603050405020304" pitchFamily="18" charset="0"/>
              </a:rPr>
              <a:t>Đại diện cho một nhóm các câu lệnh thực hiện một tác vụ.</a:t>
            </a:r>
            <a:endParaRPr lang="en-US" sz="2200">
              <a:solidFill>
                <a:srgbClr val="363D3D"/>
              </a:solidFill>
              <a:latin typeface="Times New Roman" panose="02020603050405020304" pitchFamily="18" charset="0"/>
              <a:cs typeface="Times New Roman" panose="02020603050405020304" pitchFamily="18" charset="0"/>
            </a:endParaRPr>
          </a:p>
        </p:txBody>
      </p:sp>
      <p:sp>
        <p:nvSpPr>
          <p:cNvPr id="34" name="Oval 33">
            <a:extLst>
              <a:ext uri="{FF2B5EF4-FFF2-40B4-BE49-F238E27FC236}">
                <a16:creationId xmlns:a16="http://schemas.microsoft.com/office/drawing/2014/main" id="{85CBDF47-8FE0-F480-AA1A-ABED8EF225FF}"/>
              </a:ext>
            </a:extLst>
          </p:cNvPr>
          <p:cNvSpPr/>
          <p:nvPr/>
        </p:nvSpPr>
        <p:spPr>
          <a:xfrm>
            <a:off x="6168764" y="2243216"/>
            <a:ext cx="505008" cy="493529"/>
          </a:xfrm>
          <a:prstGeom prst="ellipse">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6" name="Flowchart: Off-page Connector 35">
            <a:extLst>
              <a:ext uri="{FF2B5EF4-FFF2-40B4-BE49-F238E27FC236}">
                <a16:creationId xmlns:a16="http://schemas.microsoft.com/office/drawing/2014/main" id="{57E3E315-88E9-E0E0-625E-FFB9C4FC5CAC}"/>
              </a:ext>
            </a:extLst>
          </p:cNvPr>
          <p:cNvSpPr/>
          <p:nvPr/>
        </p:nvSpPr>
        <p:spPr>
          <a:xfrm>
            <a:off x="6205961" y="3334267"/>
            <a:ext cx="505008" cy="467254"/>
          </a:xfrm>
          <a:prstGeom prst="flowChartOffpageConnector">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8" name="Flowchart: Predefined Process 37">
            <a:extLst>
              <a:ext uri="{FF2B5EF4-FFF2-40B4-BE49-F238E27FC236}">
                <a16:creationId xmlns:a16="http://schemas.microsoft.com/office/drawing/2014/main" id="{7A491B35-D615-7145-7A3A-AA5C541A7D1B}"/>
              </a:ext>
            </a:extLst>
          </p:cNvPr>
          <p:cNvSpPr/>
          <p:nvPr/>
        </p:nvSpPr>
        <p:spPr>
          <a:xfrm>
            <a:off x="5811864" y="4421370"/>
            <a:ext cx="1142878" cy="785896"/>
          </a:xfrm>
          <a:prstGeom prst="flowChartPredefinedProcess">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aphicFrame>
        <p:nvGraphicFramePr>
          <p:cNvPr id="39" name="Table 38">
            <a:extLst>
              <a:ext uri="{FF2B5EF4-FFF2-40B4-BE49-F238E27FC236}">
                <a16:creationId xmlns:a16="http://schemas.microsoft.com/office/drawing/2014/main" id="{0AEC5EF4-C15E-5960-8E94-2CBB8481F4C7}"/>
              </a:ext>
            </a:extLst>
          </p:cNvPr>
          <p:cNvGraphicFramePr>
            <a:graphicFrameLocks noGrp="1"/>
          </p:cNvGraphicFramePr>
          <p:nvPr/>
        </p:nvGraphicFramePr>
        <p:xfrm>
          <a:off x="7038090" y="5529210"/>
          <a:ext cx="1573305" cy="765810"/>
        </p:xfrm>
        <a:graphic>
          <a:graphicData uri="http://schemas.openxmlformats.org/drawingml/2006/table">
            <a:tbl>
              <a:tblPr/>
              <a:tblGrid>
                <a:gridCol w="1573305">
                  <a:extLst>
                    <a:ext uri="{9D8B030D-6E8A-4147-A177-3AD203B41FA5}">
                      <a16:colId xmlns:a16="http://schemas.microsoft.com/office/drawing/2014/main" val="1970967552"/>
                    </a:ext>
                  </a:extLst>
                </a:gridCol>
              </a:tblGrid>
              <a:tr h="0">
                <a:tc>
                  <a:txBody>
                    <a:bodyPr/>
                    <a:lstStyle/>
                    <a:p>
                      <a:pPr eaLnBrk="0" fontAlgn="base" hangingPunct="0">
                        <a:spcBef>
                          <a:spcPct val="0"/>
                        </a:spcBef>
                        <a:spcAft>
                          <a:spcPct val="0"/>
                        </a:spcAft>
                        <a:defRPr/>
                      </a:pPr>
                      <a:r>
                        <a:rPr lang="en-US" sz="2200">
                          <a:solidFill>
                            <a:srgbClr val="363D3D">
                              <a:lumMod val="60000"/>
                              <a:lumOff val="40000"/>
                            </a:srgbClr>
                          </a:solidFill>
                          <a:latin typeface="Times New Roman" panose="02020603050405020304" pitchFamily="18" charset="0"/>
                          <a:cs typeface="Times New Roman" panose="02020603050405020304" pitchFamily="18" charset="0"/>
                        </a:rPr>
                        <a:t>Annotation</a:t>
                      </a:r>
                    </a:p>
                    <a:p>
                      <a:pPr eaLnBrk="0" fontAlgn="base" hangingPunct="0">
                        <a:spcBef>
                          <a:spcPct val="0"/>
                        </a:spcBef>
                        <a:spcAft>
                          <a:spcPct val="0"/>
                        </a:spcAft>
                        <a:defRPr/>
                      </a:pPr>
                      <a:r>
                        <a:rPr lang="en-US" sz="2200">
                          <a:latin typeface="Times New Roman" panose="02020603050405020304" pitchFamily="18" charset="0"/>
                          <a:cs typeface="Times New Roman" panose="02020603050405020304" pitchFamily="18" charset="0"/>
                        </a:rPr>
                        <a:t>Giải thích</a:t>
                      </a:r>
                      <a:endParaRPr lang="en-US" sz="2200">
                        <a:effectLst/>
                      </a:endParaRPr>
                    </a:p>
                  </a:txBody>
                  <a:tcPr marL="47625" marR="47625" marT="47625" marB="47625" anchor="ctr">
                    <a:lnL>
                      <a:noFill/>
                    </a:lnL>
                    <a:lnR>
                      <a:noFill/>
                    </a:lnR>
                    <a:lnT>
                      <a:noFill/>
                    </a:lnT>
                    <a:lnB>
                      <a:noFill/>
                    </a:lnB>
                    <a:solidFill>
                      <a:srgbClr val="FFFFFF"/>
                    </a:solidFill>
                  </a:tcPr>
                </a:tc>
                <a:extLst>
                  <a:ext uri="{0D108BD9-81ED-4DB2-BD59-A6C34878D82A}">
                    <a16:rowId xmlns:a16="http://schemas.microsoft.com/office/drawing/2014/main" val="55848240"/>
                  </a:ext>
                </a:extLst>
              </a:tr>
            </a:tbl>
          </a:graphicData>
        </a:graphic>
      </p:graphicFrame>
      <p:pic>
        <p:nvPicPr>
          <p:cNvPr id="10" name="Picture 9">
            <a:extLst>
              <a:ext uri="{FF2B5EF4-FFF2-40B4-BE49-F238E27FC236}">
                <a16:creationId xmlns:a16="http://schemas.microsoft.com/office/drawing/2014/main" id="{F82AD77F-398C-7FC7-B215-190C4E3FDB5E}"/>
              </a:ext>
            </a:extLst>
          </p:cNvPr>
          <p:cNvPicPr>
            <a:picLocks noChangeAspect="1"/>
          </p:cNvPicPr>
          <p:nvPr/>
        </p:nvPicPr>
        <p:blipFill>
          <a:blip r:embed="rId3"/>
          <a:stretch>
            <a:fillRect/>
          </a:stretch>
        </p:blipFill>
        <p:spPr>
          <a:xfrm>
            <a:off x="6039221" y="5470405"/>
            <a:ext cx="903485" cy="1059003"/>
          </a:xfrm>
          <a:prstGeom prst="rect">
            <a:avLst/>
          </a:prstGeom>
        </p:spPr>
      </p:pic>
      <p:sp>
        <p:nvSpPr>
          <p:cNvPr id="3" name="Date Placeholder 2">
            <a:extLst>
              <a:ext uri="{FF2B5EF4-FFF2-40B4-BE49-F238E27FC236}">
                <a16:creationId xmlns:a16="http://schemas.microsoft.com/office/drawing/2014/main" id="{63CC19FC-FA99-82D3-570D-285155BC9A16}"/>
              </a:ext>
            </a:extLst>
          </p:cNvPr>
          <p:cNvSpPr>
            <a:spLocks noGrp="1"/>
          </p:cNvSpPr>
          <p:nvPr>
            <p:ph type="dt" sz="half" idx="13"/>
          </p:nvPr>
        </p:nvSpPr>
        <p:spPr/>
        <p:txBody>
          <a:bodyPr/>
          <a:lstStyle/>
          <a:p>
            <a:r>
              <a:rPr lang="en-US"/>
              <a:t>June 2024</a:t>
            </a:r>
            <a:endParaRPr lang="en-US" dirty="0"/>
          </a:p>
        </p:txBody>
      </p:sp>
      <p:sp>
        <p:nvSpPr>
          <p:cNvPr id="12" name="Slide Number Placeholder 11">
            <a:extLst>
              <a:ext uri="{FF2B5EF4-FFF2-40B4-BE49-F238E27FC236}">
                <a16:creationId xmlns:a16="http://schemas.microsoft.com/office/drawing/2014/main" id="{543F1573-BB19-7782-4BE6-6F3B1A9FA3D2}"/>
              </a:ext>
            </a:extLst>
          </p:cNvPr>
          <p:cNvSpPr>
            <a:spLocks noGrp="1"/>
          </p:cNvSpPr>
          <p:nvPr>
            <p:ph type="sldNum" sz="quarter" idx="12"/>
          </p:nvPr>
        </p:nvSpPr>
        <p:spPr/>
        <p:txBody>
          <a:bodyPr/>
          <a:lstStyle/>
          <a:p>
            <a:fld id="{D8B0B3AC-44A8-D142-AAF6-9A453466E1A4}" type="slidenum">
              <a:rPr lang="en-VN" smtClean="0"/>
              <a:pPr/>
              <a:t>29</a:t>
            </a:fld>
            <a:endParaRPr lang="en-VN" dirty="0"/>
          </a:p>
        </p:txBody>
      </p:sp>
    </p:spTree>
    <p:extLst>
      <p:ext uri="{BB962C8B-B14F-4D97-AF65-F5344CB8AC3E}">
        <p14:creationId xmlns:p14="http://schemas.microsoft.com/office/powerpoint/2010/main" val="2081921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US"/>
              <a:t>2.1 </a:t>
            </a:r>
            <a:r>
              <a:rPr lang="en-VN"/>
              <a:t>Khái niệm về vấn đề/ bài toán</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94A7A8A3-A5F2-3B22-E56F-01A7208B4A32}"/>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75FC1CCA-446B-633A-AF11-3FFB3E1DC953}"/>
              </a:ext>
            </a:extLst>
          </p:cNvPr>
          <p:cNvSpPr>
            <a:spLocks noGrp="1"/>
          </p:cNvSpPr>
          <p:nvPr>
            <p:ph type="sldNum" sz="quarter" idx="12"/>
          </p:nvPr>
        </p:nvSpPr>
        <p:spPr/>
        <p:txBody>
          <a:bodyPr/>
          <a:lstStyle/>
          <a:p>
            <a:fld id="{D8B0B3AC-44A8-D142-AAF6-9A453466E1A4}" type="slidenum">
              <a:rPr lang="en-VN" smtClean="0"/>
              <a:pPr/>
              <a:t>3</a:t>
            </a:fld>
            <a:endParaRPr lang="en-VN" dirty="0"/>
          </a:p>
        </p:txBody>
      </p:sp>
    </p:spTree>
    <p:extLst>
      <p:ext uri="{BB962C8B-B14F-4D97-AF65-F5344CB8AC3E}">
        <p14:creationId xmlns:p14="http://schemas.microsoft.com/office/powerpoint/2010/main" val="2144590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7E24-828A-CB36-8ACA-CBC9EE9BA8D1}"/>
              </a:ext>
            </a:extLst>
          </p:cNvPr>
          <p:cNvSpPr>
            <a:spLocks noGrp="1"/>
          </p:cNvSpPr>
          <p:nvPr>
            <p:ph type="title"/>
          </p:nvPr>
        </p:nvSpPr>
        <p:spPr/>
        <p:txBody>
          <a:bodyPr>
            <a:normAutofit fontScale="90000"/>
          </a:bodyPr>
          <a:lstStyle/>
          <a:p>
            <a:r>
              <a:rPr lang="en-US"/>
              <a:t>Ví dụ các cấu trúc thường gặp khi vẽ lưu đồ</a:t>
            </a:r>
          </a:p>
        </p:txBody>
      </p:sp>
      <p:sp>
        <p:nvSpPr>
          <p:cNvPr id="4" name="Footer Placeholder 3">
            <a:extLst>
              <a:ext uri="{FF2B5EF4-FFF2-40B4-BE49-F238E27FC236}">
                <a16:creationId xmlns:a16="http://schemas.microsoft.com/office/drawing/2014/main" id="{2D625545-3C1D-0C72-79A3-6E855E53FD84}"/>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23" name="TextBox 22">
            <a:extLst>
              <a:ext uri="{FF2B5EF4-FFF2-40B4-BE49-F238E27FC236}">
                <a16:creationId xmlns:a16="http://schemas.microsoft.com/office/drawing/2014/main" id="{CE6CC8DF-7ABA-5706-1D17-FF7D8EF44A24}"/>
              </a:ext>
            </a:extLst>
          </p:cNvPr>
          <p:cNvSpPr txBox="1"/>
          <p:nvPr/>
        </p:nvSpPr>
        <p:spPr>
          <a:xfrm>
            <a:off x="870834" y="5561424"/>
            <a:ext cx="2844048" cy="561885"/>
          </a:xfrm>
          <a:prstGeom prst="rect">
            <a:avLst/>
          </a:prstGeom>
          <a:noFill/>
        </p:spPr>
        <p:txBody>
          <a:bodyPr wrap="none" rtlCol="0">
            <a:spAutoFit/>
          </a:bodyPr>
          <a:lstStyle/>
          <a:p>
            <a:pPr algn="just">
              <a:lnSpc>
                <a:spcPct val="120000"/>
              </a:lnSpc>
              <a:spcBef>
                <a:spcPts val="200"/>
              </a:spcBef>
              <a:spcAft>
                <a:spcPts val="200"/>
              </a:spcAft>
            </a:pPr>
            <a:r>
              <a:rPr lang="en-US" sz="2800">
                <a:latin typeface="Arial" panose="020B0604020202020204" pitchFamily="34" charset="0"/>
                <a:cs typeface="Arial" panose="020B0604020202020204" pitchFamily="34" charset="0"/>
              </a:rPr>
              <a:t>Các lệnh tuần tự</a:t>
            </a:r>
            <a:endParaRPr lang="en-US" sz="28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78029557-895A-1913-76B8-1E3611FBE1A0}"/>
              </a:ext>
            </a:extLst>
          </p:cNvPr>
          <p:cNvSpPr txBox="1"/>
          <p:nvPr/>
        </p:nvSpPr>
        <p:spPr>
          <a:xfrm>
            <a:off x="5762657" y="5557601"/>
            <a:ext cx="4605748" cy="561885"/>
          </a:xfrm>
          <a:prstGeom prst="rect">
            <a:avLst/>
          </a:prstGeom>
          <a:noFill/>
        </p:spPr>
        <p:txBody>
          <a:bodyPr wrap="none" rtlCol="0">
            <a:spAutoFit/>
          </a:bodyPr>
          <a:lstStyle/>
          <a:p>
            <a:pPr algn="just">
              <a:lnSpc>
                <a:spcPct val="120000"/>
              </a:lnSpc>
              <a:spcBef>
                <a:spcPts val="200"/>
              </a:spcBef>
              <a:spcAft>
                <a:spcPts val="200"/>
              </a:spcAft>
            </a:pPr>
            <a:r>
              <a:rPr lang="en-US" sz="2800">
                <a:latin typeface="Arial" panose="020B0604020202020204" pitchFamily="34" charset="0"/>
                <a:cs typeface="Arial" panose="020B0604020202020204" pitchFamily="34" charset="0"/>
              </a:rPr>
              <a:t>Cấu trúc điều kiện rẽ nhánh</a:t>
            </a:r>
            <a:endParaRPr lang="en-US" sz="2800" dirty="0">
              <a:latin typeface="Arial" panose="020B0604020202020204" pitchFamily="34" charset="0"/>
              <a:cs typeface="Arial" panose="020B0604020202020204" pitchFamily="34" charset="0"/>
            </a:endParaRPr>
          </a:p>
        </p:txBody>
      </p:sp>
      <p:pic>
        <p:nvPicPr>
          <p:cNvPr id="29" name="Picture 28">
            <a:extLst>
              <a:ext uri="{FF2B5EF4-FFF2-40B4-BE49-F238E27FC236}">
                <a16:creationId xmlns:a16="http://schemas.microsoft.com/office/drawing/2014/main" id="{079C9614-C2DF-2CB5-0E51-0993DC4D56CE}"/>
              </a:ext>
            </a:extLst>
          </p:cNvPr>
          <p:cNvPicPr>
            <a:picLocks noChangeAspect="1"/>
          </p:cNvPicPr>
          <p:nvPr/>
        </p:nvPicPr>
        <p:blipFill>
          <a:blip r:embed="rId2"/>
          <a:stretch>
            <a:fillRect/>
          </a:stretch>
        </p:blipFill>
        <p:spPr>
          <a:xfrm>
            <a:off x="1320315" y="1567922"/>
            <a:ext cx="1609725" cy="3867150"/>
          </a:xfrm>
          <a:prstGeom prst="rect">
            <a:avLst/>
          </a:prstGeom>
        </p:spPr>
      </p:pic>
      <p:pic>
        <p:nvPicPr>
          <p:cNvPr id="31" name="Picture 30">
            <a:extLst>
              <a:ext uri="{FF2B5EF4-FFF2-40B4-BE49-F238E27FC236}">
                <a16:creationId xmlns:a16="http://schemas.microsoft.com/office/drawing/2014/main" id="{4E13DE9C-7A00-29E3-4AAA-967FC1CBEFBC}"/>
              </a:ext>
            </a:extLst>
          </p:cNvPr>
          <p:cNvPicPr>
            <a:picLocks noChangeAspect="1"/>
          </p:cNvPicPr>
          <p:nvPr/>
        </p:nvPicPr>
        <p:blipFill>
          <a:blip r:embed="rId3"/>
          <a:stretch>
            <a:fillRect/>
          </a:stretch>
        </p:blipFill>
        <p:spPr>
          <a:xfrm>
            <a:off x="5019259" y="1613947"/>
            <a:ext cx="2257425" cy="3695700"/>
          </a:xfrm>
          <a:prstGeom prst="rect">
            <a:avLst/>
          </a:prstGeom>
        </p:spPr>
      </p:pic>
      <p:pic>
        <p:nvPicPr>
          <p:cNvPr id="37" name="Picture 36">
            <a:extLst>
              <a:ext uri="{FF2B5EF4-FFF2-40B4-BE49-F238E27FC236}">
                <a16:creationId xmlns:a16="http://schemas.microsoft.com/office/drawing/2014/main" id="{83666989-424E-3186-099C-CBC95FFD4DA9}"/>
              </a:ext>
            </a:extLst>
          </p:cNvPr>
          <p:cNvPicPr>
            <a:picLocks noChangeAspect="1"/>
          </p:cNvPicPr>
          <p:nvPr/>
        </p:nvPicPr>
        <p:blipFill>
          <a:blip r:embed="rId4"/>
          <a:stretch>
            <a:fillRect/>
          </a:stretch>
        </p:blipFill>
        <p:spPr>
          <a:xfrm>
            <a:off x="8537544" y="1567922"/>
            <a:ext cx="3105150" cy="3695700"/>
          </a:xfrm>
          <a:prstGeom prst="rect">
            <a:avLst/>
          </a:prstGeom>
        </p:spPr>
      </p:pic>
      <p:sp>
        <p:nvSpPr>
          <p:cNvPr id="3" name="Date Placeholder 2">
            <a:extLst>
              <a:ext uri="{FF2B5EF4-FFF2-40B4-BE49-F238E27FC236}">
                <a16:creationId xmlns:a16="http://schemas.microsoft.com/office/drawing/2014/main" id="{53956116-AA9F-D140-8141-5CFC64D175A2}"/>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F6D9411A-180B-3101-92F8-D8FAC792FFBD}"/>
              </a:ext>
            </a:extLst>
          </p:cNvPr>
          <p:cNvSpPr>
            <a:spLocks noGrp="1"/>
          </p:cNvSpPr>
          <p:nvPr>
            <p:ph type="sldNum" sz="quarter" idx="12"/>
          </p:nvPr>
        </p:nvSpPr>
        <p:spPr/>
        <p:txBody>
          <a:bodyPr/>
          <a:lstStyle/>
          <a:p>
            <a:fld id="{D8B0B3AC-44A8-D142-AAF6-9A453466E1A4}" type="slidenum">
              <a:rPr lang="en-VN" smtClean="0"/>
              <a:pPr/>
              <a:t>30</a:t>
            </a:fld>
            <a:endParaRPr lang="en-VN" dirty="0"/>
          </a:p>
        </p:txBody>
      </p:sp>
    </p:spTree>
    <p:extLst>
      <p:ext uri="{BB962C8B-B14F-4D97-AF65-F5344CB8AC3E}">
        <p14:creationId xmlns:p14="http://schemas.microsoft.com/office/powerpoint/2010/main" val="2107305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E7BDE-9257-AA60-2A21-D6019AA60EDB}"/>
              </a:ext>
            </a:extLst>
          </p:cNvPr>
          <p:cNvSpPr>
            <a:spLocks noGrp="1"/>
          </p:cNvSpPr>
          <p:nvPr>
            <p:ph type="title"/>
          </p:nvPr>
        </p:nvSpPr>
        <p:spPr/>
        <p:txBody>
          <a:bodyPr>
            <a:normAutofit fontScale="90000"/>
          </a:bodyPr>
          <a:lstStyle/>
          <a:p>
            <a:r>
              <a:rPr lang="en-US"/>
              <a:t>Ví dụ các cấu trúc thường gặp khi vẽ lưu đồ</a:t>
            </a:r>
          </a:p>
        </p:txBody>
      </p:sp>
      <p:sp>
        <p:nvSpPr>
          <p:cNvPr id="3" name="Content Placeholder 2">
            <a:extLst>
              <a:ext uri="{FF2B5EF4-FFF2-40B4-BE49-F238E27FC236}">
                <a16:creationId xmlns:a16="http://schemas.microsoft.com/office/drawing/2014/main" id="{C3348C17-273A-0700-D8E6-95908574CDA3}"/>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BA4DE812-54A7-B800-9CE0-405F16DCDC7D}"/>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12" name="TextBox 11">
            <a:extLst>
              <a:ext uri="{FF2B5EF4-FFF2-40B4-BE49-F238E27FC236}">
                <a16:creationId xmlns:a16="http://schemas.microsoft.com/office/drawing/2014/main" id="{2584D349-3481-00CC-E048-1EBCE97FB817}"/>
              </a:ext>
            </a:extLst>
          </p:cNvPr>
          <p:cNvSpPr txBox="1"/>
          <p:nvPr/>
        </p:nvSpPr>
        <p:spPr>
          <a:xfrm>
            <a:off x="3810929" y="5088571"/>
            <a:ext cx="4605748" cy="561885"/>
          </a:xfrm>
          <a:prstGeom prst="rect">
            <a:avLst/>
          </a:prstGeom>
          <a:noFill/>
        </p:spPr>
        <p:txBody>
          <a:bodyPr wrap="none" rtlCol="0">
            <a:spAutoFit/>
          </a:bodyPr>
          <a:lstStyle/>
          <a:p>
            <a:pPr algn="just">
              <a:lnSpc>
                <a:spcPct val="120000"/>
              </a:lnSpc>
              <a:spcBef>
                <a:spcPts val="200"/>
              </a:spcBef>
              <a:spcAft>
                <a:spcPts val="200"/>
              </a:spcAft>
            </a:pPr>
            <a:r>
              <a:rPr lang="en-US" sz="2800">
                <a:latin typeface="Arial" panose="020B0604020202020204" pitchFamily="34" charset="0"/>
                <a:cs typeface="Arial" panose="020B0604020202020204" pitchFamily="34" charset="0"/>
              </a:rPr>
              <a:t>Cấu trúc điều kiện rẽ nhánh</a:t>
            </a:r>
            <a:endParaRPr lang="en-US" sz="2800"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A2FC5091-4EAD-AA67-58BF-0829A397A68D}"/>
              </a:ext>
            </a:extLst>
          </p:cNvPr>
          <p:cNvPicPr>
            <a:picLocks noChangeAspect="1"/>
          </p:cNvPicPr>
          <p:nvPr/>
        </p:nvPicPr>
        <p:blipFill>
          <a:blip r:embed="rId2"/>
          <a:stretch>
            <a:fillRect/>
          </a:stretch>
        </p:blipFill>
        <p:spPr>
          <a:xfrm>
            <a:off x="455034" y="1553378"/>
            <a:ext cx="11317538" cy="3517479"/>
          </a:xfrm>
          <a:prstGeom prst="rect">
            <a:avLst/>
          </a:prstGeom>
        </p:spPr>
      </p:pic>
      <p:sp>
        <p:nvSpPr>
          <p:cNvPr id="7" name="Date Placeholder 6">
            <a:extLst>
              <a:ext uri="{FF2B5EF4-FFF2-40B4-BE49-F238E27FC236}">
                <a16:creationId xmlns:a16="http://schemas.microsoft.com/office/drawing/2014/main" id="{08B4874B-DACB-579F-9888-DB1DE3D8530D}"/>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087A1B3F-E5B0-1FFD-08AE-84218214E6C5}"/>
              </a:ext>
            </a:extLst>
          </p:cNvPr>
          <p:cNvSpPr>
            <a:spLocks noGrp="1"/>
          </p:cNvSpPr>
          <p:nvPr>
            <p:ph type="sldNum" sz="quarter" idx="12"/>
          </p:nvPr>
        </p:nvSpPr>
        <p:spPr/>
        <p:txBody>
          <a:bodyPr/>
          <a:lstStyle/>
          <a:p>
            <a:fld id="{D8B0B3AC-44A8-D142-AAF6-9A453466E1A4}" type="slidenum">
              <a:rPr lang="en-VN" smtClean="0"/>
              <a:pPr/>
              <a:t>31</a:t>
            </a:fld>
            <a:endParaRPr lang="en-VN" dirty="0"/>
          </a:p>
        </p:txBody>
      </p:sp>
    </p:spTree>
    <p:extLst>
      <p:ext uri="{BB962C8B-B14F-4D97-AF65-F5344CB8AC3E}">
        <p14:creationId xmlns:p14="http://schemas.microsoft.com/office/powerpoint/2010/main" val="2351732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6E8C-0E65-7D37-0B9D-A475E4CE698A}"/>
              </a:ext>
            </a:extLst>
          </p:cNvPr>
          <p:cNvSpPr>
            <a:spLocks noGrp="1"/>
          </p:cNvSpPr>
          <p:nvPr>
            <p:ph type="title"/>
          </p:nvPr>
        </p:nvSpPr>
        <p:spPr/>
        <p:txBody>
          <a:bodyPr>
            <a:normAutofit fontScale="90000"/>
          </a:bodyPr>
          <a:lstStyle/>
          <a:p>
            <a:r>
              <a:rPr lang="en-US"/>
              <a:t>Ví dụ các cấu trúc thường gặp khi vẽ lưu đồ</a:t>
            </a:r>
          </a:p>
        </p:txBody>
      </p:sp>
      <p:sp>
        <p:nvSpPr>
          <p:cNvPr id="3" name="Content Placeholder 2">
            <a:extLst>
              <a:ext uri="{FF2B5EF4-FFF2-40B4-BE49-F238E27FC236}">
                <a16:creationId xmlns:a16="http://schemas.microsoft.com/office/drawing/2014/main" id="{5F9576A0-C4B2-3DFA-D161-BDB48085C7E1}"/>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0CE72E13-1EAA-2989-EB78-DA43E551796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17" name="TextBox 16">
            <a:extLst>
              <a:ext uri="{FF2B5EF4-FFF2-40B4-BE49-F238E27FC236}">
                <a16:creationId xmlns:a16="http://schemas.microsoft.com/office/drawing/2014/main" id="{C1A3D290-42DD-0BA0-06D7-EFF50FB268BC}"/>
              </a:ext>
            </a:extLst>
          </p:cNvPr>
          <p:cNvSpPr txBox="1"/>
          <p:nvPr/>
        </p:nvSpPr>
        <p:spPr>
          <a:xfrm>
            <a:off x="4561797" y="5529281"/>
            <a:ext cx="3004349" cy="561885"/>
          </a:xfrm>
          <a:prstGeom prst="rect">
            <a:avLst/>
          </a:prstGeom>
          <a:noFill/>
        </p:spPr>
        <p:txBody>
          <a:bodyPr wrap="none" rtlCol="0">
            <a:spAutoFit/>
          </a:bodyPr>
          <a:lstStyle/>
          <a:p>
            <a:pPr algn="just">
              <a:lnSpc>
                <a:spcPct val="120000"/>
              </a:lnSpc>
              <a:spcBef>
                <a:spcPts val="200"/>
              </a:spcBef>
              <a:spcAft>
                <a:spcPts val="200"/>
              </a:spcAft>
            </a:pPr>
            <a:r>
              <a:rPr lang="en-US" sz="2800">
                <a:latin typeface="Arial" panose="020B0604020202020204" pitchFamily="34" charset="0"/>
                <a:cs typeface="Arial" panose="020B0604020202020204" pitchFamily="34" charset="0"/>
              </a:rPr>
              <a:t>Cấu trúc vòng lặp</a:t>
            </a:r>
            <a:endParaRPr lang="en-US" sz="28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3684DD16-CA85-4293-C910-5A21D50EDBCC}"/>
              </a:ext>
            </a:extLst>
          </p:cNvPr>
          <p:cNvPicPr>
            <a:picLocks noChangeAspect="1"/>
          </p:cNvPicPr>
          <p:nvPr/>
        </p:nvPicPr>
        <p:blipFill>
          <a:blip r:embed="rId2"/>
          <a:stretch>
            <a:fillRect/>
          </a:stretch>
        </p:blipFill>
        <p:spPr>
          <a:xfrm>
            <a:off x="1128801" y="2125483"/>
            <a:ext cx="2228850" cy="3419475"/>
          </a:xfrm>
          <a:prstGeom prst="rect">
            <a:avLst/>
          </a:prstGeom>
        </p:spPr>
      </p:pic>
      <p:pic>
        <p:nvPicPr>
          <p:cNvPr id="9" name="Picture 8">
            <a:extLst>
              <a:ext uri="{FF2B5EF4-FFF2-40B4-BE49-F238E27FC236}">
                <a16:creationId xmlns:a16="http://schemas.microsoft.com/office/drawing/2014/main" id="{1D4A4FCC-D243-565A-060F-3ABA0484C773}"/>
              </a:ext>
            </a:extLst>
          </p:cNvPr>
          <p:cNvPicPr>
            <a:picLocks noChangeAspect="1"/>
          </p:cNvPicPr>
          <p:nvPr/>
        </p:nvPicPr>
        <p:blipFill>
          <a:blip r:embed="rId3"/>
          <a:stretch>
            <a:fillRect/>
          </a:stretch>
        </p:blipFill>
        <p:spPr>
          <a:xfrm>
            <a:off x="4200382" y="2197379"/>
            <a:ext cx="2524125" cy="3181350"/>
          </a:xfrm>
          <a:prstGeom prst="rect">
            <a:avLst/>
          </a:prstGeom>
        </p:spPr>
      </p:pic>
      <p:pic>
        <p:nvPicPr>
          <p:cNvPr id="10" name="Picture 9">
            <a:extLst>
              <a:ext uri="{FF2B5EF4-FFF2-40B4-BE49-F238E27FC236}">
                <a16:creationId xmlns:a16="http://schemas.microsoft.com/office/drawing/2014/main" id="{51B9B569-5B6C-3631-F5C1-CF2FD925CD36}"/>
              </a:ext>
            </a:extLst>
          </p:cNvPr>
          <p:cNvPicPr>
            <a:picLocks noChangeAspect="1"/>
          </p:cNvPicPr>
          <p:nvPr/>
        </p:nvPicPr>
        <p:blipFill>
          <a:blip r:embed="rId4"/>
          <a:stretch>
            <a:fillRect/>
          </a:stretch>
        </p:blipFill>
        <p:spPr>
          <a:xfrm>
            <a:off x="7579280" y="1976366"/>
            <a:ext cx="3838575" cy="4114800"/>
          </a:xfrm>
          <a:prstGeom prst="rect">
            <a:avLst/>
          </a:prstGeom>
        </p:spPr>
      </p:pic>
      <p:sp>
        <p:nvSpPr>
          <p:cNvPr id="8" name="Date Placeholder 7">
            <a:extLst>
              <a:ext uri="{FF2B5EF4-FFF2-40B4-BE49-F238E27FC236}">
                <a16:creationId xmlns:a16="http://schemas.microsoft.com/office/drawing/2014/main" id="{FD33079C-A229-9280-3823-36E0AEA33AF8}"/>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7A1D7D41-BC78-855B-ED1F-EF1709B3E0B6}"/>
              </a:ext>
            </a:extLst>
          </p:cNvPr>
          <p:cNvSpPr>
            <a:spLocks noGrp="1"/>
          </p:cNvSpPr>
          <p:nvPr>
            <p:ph type="sldNum" sz="quarter" idx="12"/>
          </p:nvPr>
        </p:nvSpPr>
        <p:spPr/>
        <p:txBody>
          <a:bodyPr/>
          <a:lstStyle/>
          <a:p>
            <a:fld id="{D8B0B3AC-44A8-D142-AAF6-9A453466E1A4}" type="slidenum">
              <a:rPr lang="en-VN" smtClean="0"/>
              <a:pPr/>
              <a:t>32</a:t>
            </a:fld>
            <a:endParaRPr lang="en-VN" dirty="0"/>
          </a:p>
        </p:txBody>
      </p:sp>
    </p:spTree>
    <p:extLst>
      <p:ext uri="{BB962C8B-B14F-4D97-AF65-F5344CB8AC3E}">
        <p14:creationId xmlns:p14="http://schemas.microsoft.com/office/powerpoint/2010/main" val="26590786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311CF-12D1-ADFB-4293-911B62FA4A67}"/>
              </a:ext>
            </a:extLst>
          </p:cNvPr>
          <p:cNvSpPr>
            <a:spLocks noGrp="1"/>
          </p:cNvSpPr>
          <p:nvPr>
            <p:ph type="title"/>
          </p:nvPr>
        </p:nvSpPr>
        <p:spPr/>
        <p:txBody>
          <a:bodyPr>
            <a:normAutofit fontScale="90000"/>
          </a:bodyPr>
          <a:lstStyle/>
          <a:p>
            <a:r>
              <a:rPr lang="en-US"/>
              <a:t>Ví dụ ký hiệu On-page Connector </a:t>
            </a:r>
          </a:p>
        </p:txBody>
      </p:sp>
      <p:sp>
        <p:nvSpPr>
          <p:cNvPr id="3" name="Content Placeholder 2">
            <a:extLst>
              <a:ext uri="{FF2B5EF4-FFF2-40B4-BE49-F238E27FC236}">
                <a16:creationId xmlns:a16="http://schemas.microsoft.com/office/drawing/2014/main" id="{E9329EC7-1CF4-01E6-1805-A35D269CBC37}"/>
              </a:ext>
            </a:extLst>
          </p:cNvPr>
          <p:cNvSpPr>
            <a:spLocks noGrp="1"/>
          </p:cNvSpPr>
          <p:nvPr>
            <p:ph idx="1"/>
          </p:nvPr>
        </p:nvSpPr>
        <p:spPr>
          <a:xfrm>
            <a:off x="774144" y="1233824"/>
            <a:ext cx="10579655" cy="1762479"/>
          </a:xfrm>
        </p:spPr>
        <p:txBody>
          <a:bodyPr/>
          <a:lstStyle/>
          <a:p>
            <a:r>
              <a:rPr lang="en-US" sz="2800" b="1">
                <a:solidFill>
                  <a:schemeClr val="bg2">
                    <a:lumMod val="10000"/>
                  </a:schemeClr>
                </a:solidFill>
                <a:latin typeface="Times New Roman" panose="02020603050405020304" pitchFamily="18" charset="0"/>
                <a:cs typeface="Times New Roman" panose="02020603050405020304" pitchFamily="18" charset="0"/>
              </a:rPr>
              <a:t>On-page Connector</a:t>
            </a:r>
            <a:r>
              <a:rPr lang="en-US" sz="2800">
                <a:solidFill>
                  <a:schemeClr val="bg2">
                    <a:lumMod val="10000"/>
                  </a:schemeClr>
                </a:solidFill>
                <a:latin typeface="Times New Roman" panose="02020603050405020304" pitchFamily="18" charset="0"/>
                <a:cs typeface="Times New Roman" panose="02020603050405020304" pitchFamily="18" charset="0"/>
              </a:rPr>
              <a:t>: </a:t>
            </a:r>
            <a:r>
              <a:rPr lang="vi-VN" sz="2800">
                <a:solidFill>
                  <a:schemeClr val="bg2">
                    <a:lumMod val="10000"/>
                  </a:schemeClr>
                </a:solidFill>
                <a:latin typeface="Times New Roman" panose="02020603050405020304" pitchFamily="18" charset="0"/>
                <a:cs typeface="Times New Roman" panose="02020603050405020304" pitchFamily="18" charset="0"/>
              </a:rPr>
              <a:t>Điểm tập kết dòng điều khiển</a:t>
            </a:r>
            <a:r>
              <a:rPr lang="en-US" sz="2800">
                <a:solidFill>
                  <a:schemeClr val="bg2">
                    <a:lumMod val="10000"/>
                  </a:schemeClr>
                </a:solidFill>
                <a:latin typeface="Times New Roman" panose="02020603050405020304" pitchFamily="18" charset="0"/>
                <a:cs typeface="Times New Roman" panose="02020603050405020304" pitchFamily="18" charset="0"/>
              </a:rPr>
              <a:t> </a:t>
            </a:r>
            <a:r>
              <a:rPr lang="vi-VN" sz="2800">
                <a:solidFill>
                  <a:schemeClr val="bg2">
                    <a:lumMod val="10000"/>
                  </a:schemeClr>
                </a:solidFill>
                <a:latin typeface="Times New Roman" panose="02020603050405020304" pitchFamily="18" charset="0"/>
                <a:cs typeface="Times New Roman" panose="02020603050405020304" pitchFamily="18" charset="0"/>
              </a:rPr>
              <a:t>(flowline) trên một flowchart</a:t>
            </a:r>
            <a:r>
              <a:rPr lang="en-US" sz="2800">
                <a:solidFill>
                  <a:schemeClr val="bg2">
                    <a:lumMod val="10000"/>
                  </a:schemeClr>
                </a:solidFill>
                <a:latin typeface="Times New Roman" panose="02020603050405020304" pitchFamily="18" charset="0"/>
                <a:cs typeface="Times New Roman" panose="02020603050405020304" pitchFamily="18" charset="0"/>
              </a:rPr>
              <a:t> trong cùng một trang.</a:t>
            </a:r>
          </a:p>
          <a:p>
            <a:endParaRPr lang="en-US"/>
          </a:p>
        </p:txBody>
      </p:sp>
      <p:sp>
        <p:nvSpPr>
          <p:cNvPr id="4" name="Footer Placeholder 3">
            <a:extLst>
              <a:ext uri="{FF2B5EF4-FFF2-40B4-BE49-F238E27FC236}">
                <a16:creationId xmlns:a16="http://schemas.microsoft.com/office/drawing/2014/main" id="{BF607DE7-C34E-C2FC-02E3-71766609D81C}"/>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14" name="Rectangle: Folded Corner 13">
            <a:extLst>
              <a:ext uri="{FF2B5EF4-FFF2-40B4-BE49-F238E27FC236}">
                <a16:creationId xmlns:a16="http://schemas.microsoft.com/office/drawing/2014/main" id="{F0E96D17-245E-3089-C8B7-DDEA26F306A2}"/>
              </a:ext>
            </a:extLst>
          </p:cNvPr>
          <p:cNvSpPr/>
          <p:nvPr/>
        </p:nvSpPr>
        <p:spPr>
          <a:xfrm>
            <a:off x="1496291" y="2446316"/>
            <a:ext cx="10223632" cy="4029303"/>
          </a:xfrm>
          <a:prstGeom prst="foldedCorner">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6A8FB75E-B194-5775-4714-FD095BC47C2F}"/>
              </a:ext>
            </a:extLst>
          </p:cNvPr>
          <p:cNvPicPr>
            <a:picLocks noChangeAspect="1"/>
          </p:cNvPicPr>
          <p:nvPr/>
        </p:nvPicPr>
        <p:blipFill>
          <a:blip r:embed="rId3"/>
          <a:stretch>
            <a:fillRect/>
          </a:stretch>
        </p:blipFill>
        <p:spPr>
          <a:xfrm>
            <a:off x="1899026" y="3051583"/>
            <a:ext cx="3465720" cy="2871597"/>
          </a:xfrm>
          <a:prstGeom prst="rect">
            <a:avLst/>
          </a:prstGeom>
        </p:spPr>
      </p:pic>
      <p:sp>
        <p:nvSpPr>
          <p:cNvPr id="7" name="Date Placeholder 6">
            <a:extLst>
              <a:ext uri="{FF2B5EF4-FFF2-40B4-BE49-F238E27FC236}">
                <a16:creationId xmlns:a16="http://schemas.microsoft.com/office/drawing/2014/main" id="{751FEA81-9CE3-E476-E115-8990340B9514}"/>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815D22C9-B321-FD6A-9C0A-EAED6055DE32}"/>
              </a:ext>
            </a:extLst>
          </p:cNvPr>
          <p:cNvSpPr>
            <a:spLocks noGrp="1"/>
          </p:cNvSpPr>
          <p:nvPr>
            <p:ph type="sldNum" sz="quarter" idx="12"/>
          </p:nvPr>
        </p:nvSpPr>
        <p:spPr/>
        <p:txBody>
          <a:bodyPr/>
          <a:lstStyle/>
          <a:p>
            <a:fld id="{D8B0B3AC-44A8-D142-AAF6-9A453466E1A4}" type="slidenum">
              <a:rPr lang="en-VN" smtClean="0"/>
              <a:pPr/>
              <a:t>33</a:t>
            </a:fld>
            <a:endParaRPr lang="en-VN" dirty="0"/>
          </a:p>
        </p:txBody>
      </p:sp>
      <p:pic>
        <p:nvPicPr>
          <p:cNvPr id="8" name="Picture 7">
            <a:extLst>
              <a:ext uri="{FF2B5EF4-FFF2-40B4-BE49-F238E27FC236}">
                <a16:creationId xmlns:a16="http://schemas.microsoft.com/office/drawing/2014/main" id="{296F2459-B0B8-8A16-A53A-3A7C1C2CC380}"/>
              </a:ext>
            </a:extLst>
          </p:cNvPr>
          <p:cNvPicPr>
            <a:picLocks noChangeAspect="1"/>
          </p:cNvPicPr>
          <p:nvPr/>
        </p:nvPicPr>
        <p:blipFill>
          <a:blip r:embed="rId4"/>
          <a:stretch>
            <a:fillRect/>
          </a:stretch>
        </p:blipFill>
        <p:spPr>
          <a:xfrm>
            <a:off x="6932529" y="2699528"/>
            <a:ext cx="3360445" cy="3575705"/>
          </a:xfrm>
          <a:prstGeom prst="rect">
            <a:avLst/>
          </a:prstGeom>
        </p:spPr>
      </p:pic>
    </p:spTree>
    <p:extLst>
      <p:ext uri="{BB962C8B-B14F-4D97-AF65-F5344CB8AC3E}">
        <p14:creationId xmlns:p14="http://schemas.microsoft.com/office/powerpoint/2010/main" val="781077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311CF-12D1-ADFB-4293-911B62FA4A67}"/>
              </a:ext>
            </a:extLst>
          </p:cNvPr>
          <p:cNvSpPr>
            <a:spLocks noGrp="1"/>
          </p:cNvSpPr>
          <p:nvPr>
            <p:ph type="title"/>
          </p:nvPr>
        </p:nvSpPr>
        <p:spPr/>
        <p:txBody>
          <a:bodyPr>
            <a:normAutofit fontScale="90000"/>
          </a:bodyPr>
          <a:lstStyle/>
          <a:p>
            <a:r>
              <a:rPr lang="en-US"/>
              <a:t>Ví dụ ký hiệu Off-page Connector </a:t>
            </a:r>
          </a:p>
        </p:txBody>
      </p:sp>
      <p:sp>
        <p:nvSpPr>
          <p:cNvPr id="3" name="Content Placeholder 2">
            <a:extLst>
              <a:ext uri="{FF2B5EF4-FFF2-40B4-BE49-F238E27FC236}">
                <a16:creationId xmlns:a16="http://schemas.microsoft.com/office/drawing/2014/main" id="{E9329EC7-1CF4-01E6-1805-A35D269CBC37}"/>
              </a:ext>
            </a:extLst>
          </p:cNvPr>
          <p:cNvSpPr>
            <a:spLocks noGrp="1"/>
          </p:cNvSpPr>
          <p:nvPr>
            <p:ph idx="1"/>
          </p:nvPr>
        </p:nvSpPr>
        <p:spPr>
          <a:xfrm>
            <a:off x="774144" y="1233824"/>
            <a:ext cx="10579655" cy="1762479"/>
          </a:xfrm>
        </p:spPr>
        <p:txBody>
          <a:bodyPr>
            <a:normAutofit/>
          </a:bodyPr>
          <a:lstStyle/>
          <a:p>
            <a:pPr eaLnBrk="0" fontAlgn="base" hangingPunct="0">
              <a:spcBef>
                <a:spcPct val="0"/>
              </a:spcBef>
              <a:spcAft>
                <a:spcPct val="0"/>
              </a:spcAft>
              <a:defRPr/>
            </a:pPr>
            <a:r>
              <a:rPr lang="en-US" sz="2800" b="1">
                <a:solidFill>
                  <a:schemeClr val="bg2">
                    <a:lumMod val="10000"/>
                  </a:schemeClr>
                </a:solidFill>
                <a:latin typeface="Times New Roman" panose="02020603050405020304" pitchFamily="18" charset="0"/>
                <a:cs typeface="Times New Roman" panose="02020603050405020304" pitchFamily="18" charset="0"/>
              </a:rPr>
              <a:t>Off-page Connector</a:t>
            </a:r>
            <a:r>
              <a:rPr lang="en-US" sz="2800">
                <a:solidFill>
                  <a:schemeClr val="bg2">
                    <a:lumMod val="10000"/>
                  </a:schemeClr>
                </a:solidFill>
                <a:latin typeface="Times New Roman" panose="02020603050405020304" pitchFamily="18" charset="0"/>
                <a:cs typeface="Times New Roman" panose="02020603050405020304" pitchFamily="18" charset="0"/>
              </a:rPr>
              <a:t>: </a:t>
            </a:r>
            <a:r>
              <a:rPr lang="vi-VN" sz="2800">
                <a:solidFill>
                  <a:schemeClr val="tx1">
                    <a:lumMod val="50000"/>
                  </a:schemeClr>
                </a:solidFill>
                <a:latin typeface="Times New Roman" panose="02020603050405020304" pitchFamily="18" charset="0"/>
                <a:cs typeface="Times New Roman" panose="02020603050405020304" pitchFamily="18" charset="0"/>
              </a:rPr>
              <a:t>Điểm tập kết của dòng điều khiển </a:t>
            </a:r>
            <a:r>
              <a:rPr lang="vi-VN" sz="2800">
                <a:solidFill>
                  <a:srgbClr val="363D3D"/>
                </a:solidFill>
                <a:latin typeface="Times New Roman" panose="02020603050405020304" pitchFamily="18" charset="0"/>
                <a:cs typeface="Times New Roman" panose="02020603050405020304" pitchFamily="18" charset="0"/>
              </a:rPr>
              <a:t>(flowline) </a:t>
            </a:r>
            <a:r>
              <a:rPr lang="vi-VN" sz="2800">
                <a:solidFill>
                  <a:schemeClr val="tx1">
                    <a:lumMod val="50000"/>
                  </a:schemeClr>
                </a:solidFill>
                <a:latin typeface="Times New Roman" panose="02020603050405020304" pitchFamily="18" charset="0"/>
                <a:cs typeface="Times New Roman" panose="02020603050405020304" pitchFamily="18" charset="0"/>
              </a:rPr>
              <a:t>từ trang khác</a:t>
            </a:r>
            <a:r>
              <a:rPr lang="en-US" sz="2800">
                <a:solidFill>
                  <a:schemeClr val="bg2">
                    <a:lumMod val="10000"/>
                  </a:schemeClr>
                </a:solidFill>
                <a:latin typeface="Times New Roman" panose="02020603050405020304" pitchFamily="18" charset="0"/>
                <a:cs typeface="Times New Roman" panose="02020603050405020304" pitchFamily="18" charset="0"/>
              </a:rPr>
              <a:t>.</a:t>
            </a:r>
          </a:p>
          <a:p>
            <a:endParaRPr lang="en-US"/>
          </a:p>
        </p:txBody>
      </p:sp>
      <p:sp>
        <p:nvSpPr>
          <p:cNvPr id="4" name="Footer Placeholder 3">
            <a:extLst>
              <a:ext uri="{FF2B5EF4-FFF2-40B4-BE49-F238E27FC236}">
                <a16:creationId xmlns:a16="http://schemas.microsoft.com/office/drawing/2014/main" id="{BF607DE7-C34E-C2FC-02E3-71766609D81C}"/>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14" name="Rectangle: Folded Corner 13">
            <a:extLst>
              <a:ext uri="{FF2B5EF4-FFF2-40B4-BE49-F238E27FC236}">
                <a16:creationId xmlns:a16="http://schemas.microsoft.com/office/drawing/2014/main" id="{F0E96D17-245E-3089-C8B7-DDEA26F306A2}"/>
              </a:ext>
            </a:extLst>
          </p:cNvPr>
          <p:cNvSpPr/>
          <p:nvPr/>
        </p:nvSpPr>
        <p:spPr>
          <a:xfrm>
            <a:off x="6413412" y="2465682"/>
            <a:ext cx="4248263" cy="3847605"/>
          </a:xfrm>
          <a:prstGeom prst="foldedCorner">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 name="Rectangle: Folded Corner 14">
            <a:extLst>
              <a:ext uri="{FF2B5EF4-FFF2-40B4-BE49-F238E27FC236}">
                <a16:creationId xmlns:a16="http://schemas.microsoft.com/office/drawing/2014/main" id="{0123B4FE-0A44-7356-952B-D98DA9220449}"/>
              </a:ext>
            </a:extLst>
          </p:cNvPr>
          <p:cNvSpPr/>
          <p:nvPr/>
        </p:nvSpPr>
        <p:spPr>
          <a:xfrm>
            <a:off x="1515881" y="2465682"/>
            <a:ext cx="4248263" cy="3847605"/>
          </a:xfrm>
          <a:prstGeom prst="foldedCorner">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5123DCD7-B0B5-6825-2983-4C9569485F8A}"/>
              </a:ext>
            </a:extLst>
          </p:cNvPr>
          <p:cNvPicPr>
            <a:picLocks noChangeAspect="1"/>
          </p:cNvPicPr>
          <p:nvPr/>
        </p:nvPicPr>
        <p:blipFill>
          <a:blip r:embed="rId2"/>
          <a:stretch>
            <a:fillRect/>
          </a:stretch>
        </p:blipFill>
        <p:spPr>
          <a:xfrm>
            <a:off x="1906807" y="2797101"/>
            <a:ext cx="3466409" cy="2810268"/>
          </a:xfrm>
          <a:prstGeom prst="rect">
            <a:avLst/>
          </a:prstGeom>
        </p:spPr>
      </p:pic>
      <p:sp>
        <p:nvSpPr>
          <p:cNvPr id="7" name="Date Placeholder 6">
            <a:extLst>
              <a:ext uri="{FF2B5EF4-FFF2-40B4-BE49-F238E27FC236}">
                <a16:creationId xmlns:a16="http://schemas.microsoft.com/office/drawing/2014/main" id="{E1BFDA5B-BC1E-AF8B-3E8D-88182241D140}"/>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EEAC192F-A463-9910-D472-2FDB508981E8}"/>
              </a:ext>
            </a:extLst>
          </p:cNvPr>
          <p:cNvSpPr>
            <a:spLocks noGrp="1"/>
          </p:cNvSpPr>
          <p:nvPr>
            <p:ph type="sldNum" sz="quarter" idx="12"/>
          </p:nvPr>
        </p:nvSpPr>
        <p:spPr/>
        <p:txBody>
          <a:bodyPr/>
          <a:lstStyle/>
          <a:p>
            <a:fld id="{D8B0B3AC-44A8-D142-AAF6-9A453466E1A4}" type="slidenum">
              <a:rPr lang="en-VN" smtClean="0"/>
              <a:pPr/>
              <a:t>34</a:t>
            </a:fld>
            <a:endParaRPr lang="en-VN" dirty="0"/>
          </a:p>
        </p:txBody>
      </p:sp>
      <p:pic>
        <p:nvPicPr>
          <p:cNvPr id="8" name="Picture 7">
            <a:extLst>
              <a:ext uri="{FF2B5EF4-FFF2-40B4-BE49-F238E27FC236}">
                <a16:creationId xmlns:a16="http://schemas.microsoft.com/office/drawing/2014/main" id="{25FDE156-A140-61AE-EBCE-AA51AAB9C7CB}"/>
              </a:ext>
            </a:extLst>
          </p:cNvPr>
          <p:cNvPicPr>
            <a:picLocks noChangeAspect="1"/>
          </p:cNvPicPr>
          <p:nvPr/>
        </p:nvPicPr>
        <p:blipFill>
          <a:blip r:embed="rId3"/>
          <a:stretch>
            <a:fillRect/>
          </a:stretch>
        </p:blipFill>
        <p:spPr>
          <a:xfrm>
            <a:off x="6957165" y="2702719"/>
            <a:ext cx="3118295" cy="3373529"/>
          </a:xfrm>
          <a:prstGeom prst="rect">
            <a:avLst/>
          </a:prstGeom>
        </p:spPr>
      </p:pic>
    </p:spTree>
    <p:extLst>
      <p:ext uri="{BB962C8B-B14F-4D97-AF65-F5344CB8AC3E}">
        <p14:creationId xmlns:p14="http://schemas.microsoft.com/office/powerpoint/2010/main" val="30289133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311CF-12D1-ADFB-4293-911B62FA4A67}"/>
              </a:ext>
            </a:extLst>
          </p:cNvPr>
          <p:cNvSpPr>
            <a:spLocks noGrp="1"/>
          </p:cNvSpPr>
          <p:nvPr>
            <p:ph type="title"/>
          </p:nvPr>
        </p:nvSpPr>
        <p:spPr/>
        <p:txBody>
          <a:bodyPr>
            <a:normAutofit fontScale="90000"/>
          </a:bodyPr>
          <a:lstStyle/>
          <a:p>
            <a:r>
              <a:rPr lang="en-US"/>
              <a:t>Ví dụ ký hiệu Predefined Process/Function</a:t>
            </a:r>
          </a:p>
        </p:txBody>
      </p:sp>
      <p:sp>
        <p:nvSpPr>
          <p:cNvPr id="3" name="Content Placeholder 2">
            <a:extLst>
              <a:ext uri="{FF2B5EF4-FFF2-40B4-BE49-F238E27FC236}">
                <a16:creationId xmlns:a16="http://schemas.microsoft.com/office/drawing/2014/main" id="{E9329EC7-1CF4-01E6-1805-A35D269CBC37}"/>
              </a:ext>
            </a:extLst>
          </p:cNvPr>
          <p:cNvSpPr>
            <a:spLocks noGrp="1"/>
          </p:cNvSpPr>
          <p:nvPr>
            <p:ph idx="1"/>
          </p:nvPr>
        </p:nvSpPr>
        <p:spPr>
          <a:xfrm>
            <a:off x="774145" y="1233824"/>
            <a:ext cx="5164642" cy="2539279"/>
          </a:xfrm>
        </p:spPr>
        <p:txBody>
          <a:bodyPr>
            <a:normAutofit/>
          </a:bodyPr>
          <a:lstStyle/>
          <a:p>
            <a:pPr algn="l" eaLnBrk="0" fontAlgn="base" hangingPunct="0">
              <a:spcBef>
                <a:spcPct val="0"/>
              </a:spcBef>
              <a:spcAft>
                <a:spcPct val="0"/>
              </a:spcAft>
              <a:defRPr/>
            </a:pPr>
            <a:r>
              <a:rPr lang="en-US" sz="2800" b="1">
                <a:solidFill>
                  <a:schemeClr val="bg2">
                    <a:lumMod val="10000"/>
                  </a:schemeClr>
                </a:solidFill>
                <a:latin typeface="Times New Roman" panose="02020603050405020304" pitchFamily="18" charset="0"/>
                <a:cs typeface="Times New Roman" panose="02020603050405020304" pitchFamily="18" charset="0"/>
              </a:rPr>
              <a:t>Predefined Process/Function</a:t>
            </a:r>
            <a:r>
              <a:rPr lang="en-US" sz="2800">
                <a:solidFill>
                  <a:schemeClr val="bg2">
                    <a:lumMod val="10000"/>
                  </a:schemeClr>
                </a:solidFill>
                <a:latin typeface="Times New Roman" panose="02020603050405020304" pitchFamily="18" charset="0"/>
                <a:cs typeface="Times New Roman" panose="02020603050405020304" pitchFamily="18" charset="0"/>
              </a:rPr>
              <a:t>: Đại diện cho một nhóm các câu lệnh thực hiện một tác vụ.</a:t>
            </a:r>
          </a:p>
        </p:txBody>
      </p:sp>
      <p:sp>
        <p:nvSpPr>
          <p:cNvPr id="4" name="Footer Placeholder 3">
            <a:extLst>
              <a:ext uri="{FF2B5EF4-FFF2-40B4-BE49-F238E27FC236}">
                <a16:creationId xmlns:a16="http://schemas.microsoft.com/office/drawing/2014/main" id="{BF607DE7-C34E-C2FC-02E3-71766609D81C}"/>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Date Placeholder 6">
            <a:extLst>
              <a:ext uri="{FF2B5EF4-FFF2-40B4-BE49-F238E27FC236}">
                <a16:creationId xmlns:a16="http://schemas.microsoft.com/office/drawing/2014/main" id="{EA6328CE-7E69-9B72-3B12-EC906621BA61}"/>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B30DC48E-7C32-B6A1-F596-37B058FA2688}"/>
              </a:ext>
            </a:extLst>
          </p:cNvPr>
          <p:cNvSpPr>
            <a:spLocks noGrp="1"/>
          </p:cNvSpPr>
          <p:nvPr>
            <p:ph type="sldNum" sz="quarter" idx="12"/>
          </p:nvPr>
        </p:nvSpPr>
        <p:spPr/>
        <p:txBody>
          <a:bodyPr/>
          <a:lstStyle/>
          <a:p>
            <a:fld id="{D8B0B3AC-44A8-D142-AAF6-9A453466E1A4}" type="slidenum">
              <a:rPr lang="en-VN" smtClean="0"/>
              <a:pPr/>
              <a:t>35</a:t>
            </a:fld>
            <a:endParaRPr lang="en-VN" dirty="0"/>
          </a:p>
        </p:txBody>
      </p:sp>
      <p:pic>
        <p:nvPicPr>
          <p:cNvPr id="9" name="Picture 8">
            <a:extLst>
              <a:ext uri="{FF2B5EF4-FFF2-40B4-BE49-F238E27FC236}">
                <a16:creationId xmlns:a16="http://schemas.microsoft.com/office/drawing/2014/main" id="{A0B64779-C0AC-FBD6-D6BE-8BCAA6598954}"/>
              </a:ext>
            </a:extLst>
          </p:cNvPr>
          <p:cNvPicPr>
            <a:picLocks noChangeAspect="1"/>
          </p:cNvPicPr>
          <p:nvPr/>
        </p:nvPicPr>
        <p:blipFill>
          <a:blip r:embed="rId2"/>
          <a:stretch>
            <a:fillRect/>
          </a:stretch>
        </p:blipFill>
        <p:spPr>
          <a:xfrm>
            <a:off x="6063972" y="1233824"/>
            <a:ext cx="3167890" cy="4925418"/>
          </a:xfrm>
          <a:prstGeom prst="rect">
            <a:avLst/>
          </a:prstGeom>
        </p:spPr>
      </p:pic>
    </p:spTree>
    <p:extLst>
      <p:ext uri="{BB962C8B-B14F-4D97-AF65-F5344CB8AC3E}">
        <p14:creationId xmlns:p14="http://schemas.microsoft.com/office/powerpoint/2010/main" val="2653768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E558C-AEBE-4B35-3C0B-4065C7263294}"/>
              </a:ext>
            </a:extLst>
          </p:cNvPr>
          <p:cNvSpPr>
            <a:spLocks noGrp="1"/>
          </p:cNvSpPr>
          <p:nvPr>
            <p:ph type="title"/>
          </p:nvPr>
        </p:nvSpPr>
        <p:spPr/>
        <p:txBody>
          <a:bodyPr>
            <a:normAutofit fontScale="90000"/>
          </a:bodyPr>
          <a:lstStyle/>
          <a:p>
            <a:r>
              <a:rPr lang="en-US"/>
              <a:t>Ví dụ 1</a:t>
            </a:r>
          </a:p>
        </p:txBody>
      </p:sp>
      <p:sp>
        <p:nvSpPr>
          <p:cNvPr id="3" name="Content Placeholder 2">
            <a:extLst>
              <a:ext uri="{FF2B5EF4-FFF2-40B4-BE49-F238E27FC236}">
                <a16:creationId xmlns:a16="http://schemas.microsoft.com/office/drawing/2014/main" id="{5CA71428-1D0C-38C3-B872-D67A2FA8970B}"/>
              </a:ext>
            </a:extLst>
          </p:cNvPr>
          <p:cNvSpPr>
            <a:spLocks noGrp="1"/>
          </p:cNvSpPr>
          <p:nvPr>
            <p:ph idx="1"/>
          </p:nvPr>
        </p:nvSpPr>
        <p:spPr>
          <a:xfrm>
            <a:off x="774144" y="1233824"/>
            <a:ext cx="7638335" cy="4943139"/>
          </a:xfrm>
        </p:spPr>
        <p:txBody>
          <a:bodyPr>
            <a:normAutofit/>
          </a:bodyPr>
          <a:lstStyle/>
          <a:p>
            <a:pPr>
              <a:lnSpc>
                <a:spcPct val="150000"/>
              </a:lnSpc>
            </a:pPr>
            <a:r>
              <a:rPr lang="en-US" b="1"/>
              <a:t>Đề bài</a:t>
            </a:r>
            <a:r>
              <a:rPr lang="en-US"/>
              <a:t>: Xuất tổng của 2 số tự nhiên a và b nhập từ bàn phím (không cần xét điều kiện nhập)</a:t>
            </a:r>
          </a:p>
          <a:p>
            <a:pPr lvl="1">
              <a:lnSpc>
                <a:spcPct val="150000"/>
              </a:lnSpc>
            </a:pPr>
            <a:r>
              <a:rPr lang="en-US" sz="2800" b="1">
                <a:latin typeface="Consolas" panose="020B0609020204030204" pitchFamily="49" charset="0"/>
              </a:rPr>
              <a:t>Input: Số tự nhiên a và b </a:t>
            </a:r>
          </a:p>
          <a:p>
            <a:pPr lvl="1">
              <a:lnSpc>
                <a:spcPct val="150000"/>
              </a:lnSpc>
            </a:pPr>
            <a:r>
              <a:rPr lang="en-US" sz="2800" b="1">
                <a:latin typeface="Consolas" panose="020B0609020204030204" pitchFamily="49" charset="0"/>
              </a:rPr>
              <a:t>Output: Kết quả tổng của a và b</a:t>
            </a:r>
          </a:p>
        </p:txBody>
      </p:sp>
      <p:sp>
        <p:nvSpPr>
          <p:cNvPr id="4" name="Footer Placeholder 3">
            <a:extLst>
              <a:ext uri="{FF2B5EF4-FFF2-40B4-BE49-F238E27FC236}">
                <a16:creationId xmlns:a16="http://schemas.microsoft.com/office/drawing/2014/main" id="{76F937E9-21E3-7538-172C-E00D32E90826}"/>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Date Placeholder 6">
            <a:extLst>
              <a:ext uri="{FF2B5EF4-FFF2-40B4-BE49-F238E27FC236}">
                <a16:creationId xmlns:a16="http://schemas.microsoft.com/office/drawing/2014/main" id="{50FE5831-8630-2BD5-700C-BF48C57EA12F}"/>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F467DCAC-2B8C-398E-F590-C562F1F19C96}"/>
              </a:ext>
            </a:extLst>
          </p:cNvPr>
          <p:cNvSpPr>
            <a:spLocks noGrp="1"/>
          </p:cNvSpPr>
          <p:nvPr>
            <p:ph type="sldNum" sz="quarter" idx="12"/>
          </p:nvPr>
        </p:nvSpPr>
        <p:spPr/>
        <p:txBody>
          <a:bodyPr/>
          <a:lstStyle/>
          <a:p>
            <a:fld id="{D8B0B3AC-44A8-D142-AAF6-9A453466E1A4}" type="slidenum">
              <a:rPr lang="en-VN" smtClean="0"/>
              <a:pPr/>
              <a:t>36</a:t>
            </a:fld>
            <a:endParaRPr lang="en-VN" dirty="0"/>
          </a:p>
        </p:txBody>
      </p:sp>
      <p:pic>
        <p:nvPicPr>
          <p:cNvPr id="34" name="Picture 33">
            <a:extLst>
              <a:ext uri="{FF2B5EF4-FFF2-40B4-BE49-F238E27FC236}">
                <a16:creationId xmlns:a16="http://schemas.microsoft.com/office/drawing/2014/main" id="{C33182FF-2813-B4A1-852C-C6F844DCD05D}"/>
              </a:ext>
            </a:extLst>
          </p:cNvPr>
          <p:cNvPicPr>
            <a:picLocks noChangeAspect="1"/>
          </p:cNvPicPr>
          <p:nvPr/>
        </p:nvPicPr>
        <p:blipFill>
          <a:blip r:embed="rId2"/>
          <a:stretch>
            <a:fillRect/>
          </a:stretch>
        </p:blipFill>
        <p:spPr>
          <a:xfrm>
            <a:off x="9063799" y="933197"/>
            <a:ext cx="2290001" cy="5210238"/>
          </a:xfrm>
          <a:prstGeom prst="rect">
            <a:avLst/>
          </a:prstGeom>
        </p:spPr>
      </p:pic>
    </p:spTree>
    <p:extLst>
      <p:ext uri="{BB962C8B-B14F-4D97-AF65-F5344CB8AC3E}">
        <p14:creationId xmlns:p14="http://schemas.microsoft.com/office/powerpoint/2010/main" val="4244407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Ví dụ 2</a:t>
            </a:r>
            <a:endParaRPr lang="en-US" dirty="0"/>
          </a:p>
        </p:txBody>
      </p:sp>
      <p:sp>
        <p:nvSpPr>
          <p:cNvPr id="3" name="Content Placeholder 2"/>
          <p:cNvSpPr>
            <a:spLocks noGrp="1"/>
          </p:cNvSpPr>
          <p:nvPr>
            <p:ph idx="1"/>
          </p:nvPr>
        </p:nvSpPr>
        <p:spPr>
          <a:xfrm>
            <a:off x="774145" y="1233824"/>
            <a:ext cx="6196671" cy="4943139"/>
          </a:xfrm>
        </p:spPr>
        <p:txBody>
          <a:bodyPr>
            <a:normAutofit/>
          </a:bodyPr>
          <a:lstStyle/>
          <a:p>
            <a:pPr>
              <a:lnSpc>
                <a:spcPct val="150000"/>
              </a:lnSpc>
            </a:pPr>
            <a:r>
              <a:rPr lang="en-US" b="1"/>
              <a:t>Đề bài</a:t>
            </a:r>
            <a:r>
              <a:rPr lang="en-US"/>
              <a:t>: Tìm số lớn hơn trong 2 số a và b (không cần xét điều kiện nhập).</a:t>
            </a:r>
          </a:p>
          <a:p>
            <a:pPr marL="461963">
              <a:lnSpc>
                <a:spcPct val="150000"/>
              </a:lnSpc>
              <a:spcBef>
                <a:spcPts val="0"/>
              </a:spcBef>
              <a:spcAft>
                <a:spcPts val="0"/>
              </a:spcAft>
            </a:pPr>
            <a:r>
              <a:rPr lang="en-US" b="1">
                <a:latin typeface="Consolas" panose="020B0609020204030204" pitchFamily="49" charset="0"/>
              </a:rPr>
              <a:t>Input: Đọc 2 số a và b</a:t>
            </a:r>
          </a:p>
          <a:p>
            <a:pPr marL="461963">
              <a:lnSpc>
                <a:spcPct val="150000"/>
              </a:lnSpc>
              <a:spcBef>
                <a:spcPts val="0"/>
              </a:spcBef>
              <a:spcAft>
                <a:spcPts val="0"/>
              </a:spcAft>
            </a:pPr>
            <a:r>
              <a:rPr lang="en-US" b="1">
                <a:latin typeface="Consolas" panose="020B0609020204030204" pitchFamily="49" charset="0"/>
              </a:rPr>
              <a:t>Output: Kết luận “a lớn hơn b” hoặc “b lớn hơn a” tương ứng với phép so sánh a và b.</a:t>
            </a:r>
          </a:p>
        </p:txBody>
      </p:sp>
      <p:sp>
        <p:nvSpPr>
          <p:cNvPr id="7" name="Footer Placeholder 6">
            <a:extLst>
              <a:ext uri="{FF2B5EF4-FFF2-40B4-BE49-F238E27FC236}">
                <a16:creationId xmlns:a16="http://schemas.microsoft.com/office/drawing/2014/main" id="{4EF2C6DA-1835-A60E-9A20-A0AFA37C5806}"/>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pic>
        <p:nvPicPr>
          <p:cNvPr id="13" name="Picture 12">
            <a:extLst>
              <a:ext uri="{FF2B5EF4-FFF2-40B4-BE49-F238E27FC236}">
                <a16:creationId xmlns:a16="http://schemas.microsoft.com/office/drawing/2014/main" id="{2490B77A-F521-022D-8AC9-FF85B38CB8F6}"/>
              </a:ext>
            </a:extLst>
          </p:cNvPr>
          <p:cNvPicPr>
            <a:picLocks noChangeAspect="1"/>
          </p:cNvPicPr>
          <p:nvPr/>
        </p:nvPicPr>
        <p:blipFill>
          <a:blip r:embed="rId2"/>
          <a:stretch>
            <a:fillRect/>
          </a:stretch>
        </p:blipFill>
        <p:spPr>
          <a:xfrm>
            <a:off x="6824512" y="1233824"/>
            <a:ext cx="5221184" cy="4451528"/>
          </a:xfrm>
          <a:prstGeom prst="rect">
            <a:avLst/>
          </a:prstGeom>
        </p:spPr>
      </p:pic>
      <p:sp>
        <p:nvSpPr>
          <p:cNvPr id="5" name="Date Placeholder 4">
            <a:extLst>
              <a:ext uri="{FF2B5EF4-FFF2-40B4-BE49-F238E27FC236}">
                <a16:creationId xmlns:a16="http://schemas.microsoft.com/office/drawing/2014/main" id="{7AF4E4AC-2A53-6506-CEE9-85521569F033}"/>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E8A10E7C-8D9C-9053-917B-0DDCAB47DF74}"/>
              </a:ext>
            </a:extLst>
          </p:cNvPr>
          <p:cNvSpPr>
            <a:spLocks noGrp="1"/>
          </p:cNvSpPr>
          <p:nvPr>
            <p:ph type="sldNum" sz="quarter" idx="12"/>
          </p:nvPr>
        </p:nvSpPr>
        <p:spPr/>
        <p:txBody>
          <a:bodyPr/>
          <a:lstStyle/>
          <a:p>
            <a:fld id="{D8B0B3AC-44A8-D142-AAF6-9A453466E1A4}" type="slidenum">
              <a:rPr lang="en-VN" smtClean="0"/>
              <a:pPr/>
              <a:t>37</a:t>
            </a:fld>
            <a:endParaRPr lang="en-VN" dirty="0"/>
          </a:p>
        </p:txBody>
      </p:sp>
    </p:spTree>
    <p:extLst>
      <p:ext uri="{BB962C8B-B14F-4D97-AF65-F5344CB8AC3E}">
        <p14:creationId xmlns:p14="http://schemas.microsoft.com/office/powerpoint/2010/main" val="89170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3D4-0047-43D4-E34D-59B1780C916A}"/>
              </a:ext>
            </a:extLst>
          </p:cNvPr>
          <p:cNvSpPr>
            <a:spLocks noGrp="1"/>
          </p:cNvSpPr>
          <p:nvPr>
            <p:ph type="title"/>
          </p:nvPr>
        </p:nvSpPr>
        <p:spPr/>
        <p:txBody>
          <a:bodyPr>
            <a:normAutofit fontScale="90000"/>
          </a:bodyPr>
          <a:lstStyle/>
          <a:p>
            <a:r>
              <a:rPr lang="en-US"/>
              <a:t>Ví dụ 3</a:t>
            </a:r>
          </a:p>
        </p:txBody>
      </p:sp>
      <p:sp>
        <p:nvSpPr>
          <p:cNvPr id="4" name="Footer Placeholder 3">
            <a:extLst>
              <a:ext uri="{FF2B5EF4-FFF2-40B4-BE49-F238E27FC236}">
                <a16:creationId xmlns:a16="http://schemas.microsoft.com/office/drawing/2014/main" id="{A5348358-FF77-BC92-30E9-5F3B59BEA494}"/>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9" name="Content Placeholder 2">
            <a:extLst>
              <a:ext uri="{FF2B5EF4-FFF2-40B4-BE49-F238E27FC236}">
                <a16:creationId xmlns:a16="http://schemas.microsoft.com/office/drawing/2014/main" id="{50BF5D75-5120-9018-4701-1C709AB46BDE}"/>
              </a:ext>
            </a:extLst>
          </p:cNvPr>
          <p:cNvSpPr txBox="1">
            <a:spLocks/>
          </p:cNvSpPr>
          <p:nvPr/>
        </p:nvSpPr>
        <p:spPr>
          <a:xfrm>
            <a:off x="774145" y="1233824"/>
            <a:ext cx="6196671" cy="4943139"/>
          </a:xfrm>
          <a:prstGeom prst="rect">
            <a:avLst/>
          </a:prstGeom>
        </p:spPr>
        <p:txBody>
          <a:bodyPr vert="horz" lIns="91440" tIns="45720" rIns="91440" bIns="45720" rtlCol="0">
            <a:normAutofit lnSpcReduction="10000"/>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b="1"/>
              <a:t>Đề bài</a:t>
            </a:r>
            <a:r>
              <a:rPr lang="en-US"/>
              <a:t>: Tìm số lớn nhất trong 3 số a, b và c (không cần xét điều kiện nhập).</a:t>
            </a:r>
          </a:p>
          <a:p>
            <a:pPr marL="463550">
              <a:lnSpc>
                <a:spcPct val="150000"/>
              </a:lnSpc>
              <a:spcBef>
                <a:spcPts val="0"/>
              </a:spcBef>
              <a:spcAft>
                <a:spcPts val="0"/>
              </a:spcAft>
            </a:pPr>
            <a:r>
              <a:rPr lang="en-US" b="1">
                <a:latin typeface="Consolas" panose="020B0609020204030204" pitchFamily="49" charset="0"/>
              </a:rPr>
              <a:t>Input: Đọc 3 số a, c và c (không cần xét điều kiện nhập)</a:t>
            </a:r>
          </a:p>
          <a:p>
            <a:pPr marL="463550">
              <a:lnSpc>
                <a:spcPct val="150000"/>
              </a:lnSpc>
              <a:spcBef>
                <a:spcPts val="0"/>
              </a:spcBef>
              <a:spcAft>
                <a:spcPts val="0"/>
              </a:spcAft>
            </a:pPr>
            <a:r>
              <a:rPr lang="en-US" b="1">
                <a:latin typeface="Consolas" panose="020B0609020204030204" pitchFamily="49" charset="0"/>
              </a:rPr>
              <a:t>Output: Xuất ra số lớn nhất trong 3 số</a:t>
            </a:r>
          </a:p>
          <a:p>
            <a:pPr marL="0" indent="0">
              <a:lnSpc>
                <a:spcPct val="150000"/>
              </a:lnSpc>
              <a:buFont typeface="Arial" panose="020B0604020202020204" pitchFamily="34" charset="0"/>
              <a:buNone/>
            </a:pPr>
            <a:endParaRPr lang="en-US"/>
          </a:p>
        </p:txBody>
      </p:sp>
      <p:sp>
        <p:nvSpPr>
          <p:cNvPr id="3" name="Date Placeholder 2">
            <a:extLst>
              <a:ext uri="{FF2B5EF4-FFF2-40B4-BE49-F238E27FC236}">
                <a16:creationId xmlns:a16="http://schemas.microsoft.com/office/drawing/2014/main" id="{073B7C4A-30A6-1EDC-A642-CCD6E14DBBB8}"/>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220B0D3D-6F71-8267-B0FB-9A3615CAAAB1}"/>
              </a:ext>
            </a:extLst>
          </p:cNvPr>
          <p:cNvSpPr>
            <a:spLocks noGrp="1"/>
          </p:cNvSpPr>
          <p:nvPr>
            <p:ph type="sldNum" sz="quarter" idx="12"/>
          </p:nvPr>
        </p:nvSpPr>
        <p:spPr/>
        <p:txBody>
          <a:bodyPr/>
          <a:lstStyle/>
          <a:p>
            <a:fld id="{D8B0B3AC-44A8-D142-AAF6-9A453466E1A4}" type="slidenum">
              <a:rPr lang="en-VN" smtClean="0"/>
              <a:pPr/>
              <a:t>38</a:t>
            </a:fld>
            <a:endParaRPr lang="en-VN" dirty="0"/>
          </a:p>
        </p:txBody>
      </p:sp>
      <p:pic>
        <p:nvPicPr>
          <p:cNvPr id="11" name="Picture 10">
            <a:extLst>
              <a:ext uri="{FF2B5EF4-FFF2-40B4-BE49-F238E27FC236}">
                <a16:creationId xmlns:a16="http://schemas.microsoft.com/office/drawing/2014/main" id="{4E2990A3-8EA3-3D62-DCE6-2CB0DD02D427}"/>
              </a:ext>
            </a:extLst>
          </p:cNvPr>
          <p:cNvPicPr>
            <a:picLocks noChangeAspect="1"/>
          </p:cNvPicPr>
          <p:nvPr/>
        </p:nvPicPr>
        <p:blipFill>
          <a:blip r:embed="rId2"/>
          <a:stretch>
            <a:fillRect/>
          </a:stretch>
        </p:blipFill>
        <p:spPr>
          <a:xfrm>
            <a:off x="7106068" y="445186"/>
            <a:ext cx="4946142" cy="5967628"/>
          </a:xfrm>
          <a:prstGeom prst="rect">
            <a:avLst/>
          </a:prstGeom>
        </p:spPr>
      </p:pic>
    </p:spTree>
    <p:extLst>
      <p:ext uri="{BB962C8B-B14F-4D97-AF65-F5344CB8AC3E}">
        <p14:creationId xmlns:p14="http://schemas.microsoft.com/office/powerpoint/2010/main" val="3799762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Ví dụ 4</a:t>
            </a:r>
            <a:endParaRPr lang="en-US" dirty="0"/>
          </a:p>
        </p:txBody>
      </p:sp>
      <p:sp>
        <p:nvSpPr>
          <p:cNvPr id="3" name="Content Placeholder 2"/>
          <p:cNvSpPr>
            <a:spLocks noGrp="1"/>
          </p:cNvSpPr>
          <p:nvPr>
            <p:ph idx="1"/>
          </p:nvPr>
        </p:nvSpPr>
        <p:spPr>
          <a:xfrm>
            <a:off x="774145" y="1233824"/>
            <a:ext cx="6196671" cy="4943139"/>
          </a:xfrm>
        </p:spPr>
        <p:txBody>
          <a:bodyPr>
            <a:normAutofit lnSpcReduction="10000"/>
          </a:bodyPr>
          <a:lstStyle/>
          <a:p>
            <a:pPr>
              <a:lnSpc>
                <a:spcPct val="150000"/>
              </a:lnSpc>
            </a:pPr>
            <a:r>
              <a:rPr lang="en-US" b="1"/>
              <a:t>Đề bài</a:t>
            </a:r>
            <a:r>
              <a:rPr lang="en-US"/>
              <a:t>: Tính nghiệm của phương trình ax+b=0 (không cần xét điều kiện nhập).</a:t>
            </a:r>
            <a:endParaRPr lang="en-US" b="1">
              <a:latin typeface="Consolas" panose="020B0609020204030204" pitchFamily="49" charset="0"/>
            </a:endParaRPr>
          </a:p>
          <a:p>
            <a:pPr marL="461963">
              <a:lnSpc>
                <a:spcPct val="150000"/>
              </a:lnSpc>
              <a:spcBef>
                <a:spcPts val="0"/>
              </a:spcBef>
              <a:spcAft>
                <a:spcPts val="0"/>
              </a:spcAft>
            </a:pPr>
            <a:r>
              <a:rPr lang="en-US" b="1">
                <a:latin typeface="Consolas" panose="020B0609020204030204" pitchFamily="49" charset="0"/>
              </a:rPr>
              <a:t>Input: Đọc 2 số a và b (không cần xét điều kiện nhập)</a:t>
            </a:r>
          </a:p>
          <a:p>
            <a:pPr marL="461963">
              <a:lnSpc>
                <a:spcPct val="150000"/>
              </a:lnSpc>
              <a:spcBef>
                <a:spcPts val="0"/>
              </a:spcBef>
              <a:spcAft>
                <a:spcPts val="0"/>
              </a:spcAft>
            </a:pPr>
            <a:r>
              <a:rPr lang="en-US" b="1">
                <a:latin typeface="Consolas" panose="020B0609020204030204" pitchFamily="49" charset="0"/>
              </a:rPr>
              <a:t>Output: Nghiệm của phương trình tương ứng</a:t>
            </a:r>
          </a:p>
        </p:txBody>
      </p:sp>
      <p:sp>
        <p:nvSpPr>
          <p:cNvPr id="7" name="Footer Placeholder 6">
            <a:extLst>
              <a:ext uri="{FF2B5EF4-FFF2-40B4-BE49-F238E27FC236}">
                <a16:creationId xmlns:a16="http://schemas.microsoft.com/office/drawing/2014/main" id="{4EF2C6DA-1835-A60E-9A20-A0AFA37C5806}"/>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pic>
        <p:nvPicPr>
          <p:cNvPr id="8" name="Picture 7">
            <a:extLst>
              <a:ext uri="{FF2B5EF4-FFF2-40B4-BE49-F238E27FC236}">
                <a16:creationId xmlns:a16="http://schemas.microsoft.com/office/drawing/2014/main" id="{1C2B8EFE-D0C1-7442-4E5A-B2691533709A}"/>
              </a:ext>
            </a:extLst>
          </p:cNvPr>
          <p:cNvPicPr>
            <a:picLocks noChangeAspect="1"/>
          </p:cNvPicPr>
          <p:nvPr/>
        </p:nvPicPr>
        <p:blipFill>
          <a:blip r:embed="rId2"/>
          <a:stretch>
            <a:fillRect/>
          </a:stretch>
        </p:blipFill>
        <p:spPr>
          <a:xfrm>
            <a:off x="6912864" y="907950"/>
            <a:ext cx="5279136" cy="5418342"/>
          </a:xfrm>
          <a:prstGeom prst="rect">
            <a:avLst/>
          </a:prstGeom>
        </p:spPr>
      </p:pic>
      <p:sp>
        <p:nvSpPr>
          <p:cNvPr id="5" name="Date Placeholder 4">
            <a:extLst>
              <a:ext uri="{FF2B5EF4-FFF2-40B4-BE49-F238E27FC236}">
                <a16:creationId xmlns:a16="http://schemas.microsoft.com/office/drawing/2014/main" id="{8ECDCFAD-DE33-DFAE-88F8-22CDAF014BA9}"/>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483F7B36-62A8-1549-DE02-42DD48C2166E}"/>
              </a:ext>
            </a:extLst>
          </p:cNvPr>
          <p:cNvSpPr>
            <a:spLocks noGrp="1"/>
          </p:cNvSpPr>
          <p:nvPr>
            <p:ph type="sldNum" sz="quarter" idx="12"/>
          </p:nvPr>
        </p:nvSpPr>
        <p:spPr/>
        <p:txBody>
          <a:bodyPr/>
          <a:lstStyle/>
          <a:p>
            <a:fld id="{D8B0B3AC-44A8-D142-AAF6-9A453466E1A4}" type="slidenum">
              <a:rPr lang="en-VN" smtClean="0"/>
              <a:pPr/>
              <a:t>39</a:t>
            </a:fld>
            <a:endParaRPr lang="en-VN" dirty="0"/>
          </a:p>
        </p:txBody>
      </p:sp>
    </p:spTree>
    <p:extLst>
      <p:ext uri="{BB962C8B-B14F-4D97-AF65-F5344CB8AC3E}">
        <p14:creationId xmlns:p14="http://schemas.microsoft.com/office/powerpoint/2010/main" val="340397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ách làm dạng bài Cause/Problem and Solution IELTS Writing Task 2 (kèm bài  mẫu) - STUDY4">
            <a:extLst>
              <a:ext uri="{FF2B5EF4-FFF2-40B4-BE49-F238E27FC236}">
                <a16:creationId xmlns:a16="http://schemas.microsoft.com/office/drawing/2014/main" id="{47A72C50-82BA-BED1-EBB8-B6C9B26839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5934" y="2136039"/>
            <a:ext cx="6819191" cy="480099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US"/>
              <a:t>Dẫn nhập</a:t>
            </a:r>
            <a:endParaRPr lang="en-US" dirty="0"/>
          </a:p>
        </p:txBody>
      </p:sp>
      <p:sp>
        <p:nvSpPr>
          <p:cNvPr id="3" name="Content Placeholder 2"/>
          <p:cNvSpPr>
            <a:spLocks noGrp="1"/>
          </p:cNvSpPr>
          <p:nvPr>
            <p:ph idx="1"/>
          </p:nvPr>
        </p:nvSpPr>
        <p:spPr>
          <a:xfrm>
            <a:off x="774145" y="1233824"/>
            <a:ext cx="6243599" cy="4943139"/>
          </a:xfrm>
        </p:spPr>
        <p:txBody>
          <a:bodyPr>
            <a:noAutofit/>
          </a:bodyPr>
          <a:lstStyle/>
          <a:p>
            <a:pPr>
              <a:lnSpc>
                <a:spcPct val="100000"/>
              </a:lnSpc>
              <a:spcBef>
                <a:spcPts val="1200"/>
              </a:spcBef>
              <a:spcAft>
                <a:spcPts val="600"/>
              </a:spcAft>
            </a:pPr>
            <a:r>
              <a:rPr lang="vi-VN" sz="2400"/>
              <a:t>Giải quyết vấn đề </a:t>
            </a:r>
            <a:r>
              <a:rPr lang="en-US" sz="2400"/>
              <a:t>(</a:t>
            </a:r>
            <a:r>
              <a:rPr lang="en-US" sz="2400" b="1"/>
              <a:t>problem</a:t>
            </a:r>
            <a:r>
              <a:rPr lang="en-US" sz="2400"/>
              <a:t>) </a:t>
            </a:r>
            <a:r>
              <a:rPr lang="en-US" sz="2400">
                <a:sym typeface="Wingdings" panose="05000000000000000000" pitchFamily="2" charset="2"/>
              </a:rPr>
              <a:t>là tìm</a:t>
            </a:r>
            <a:r>
              <a:rPr lang="en-US" sz="2400"/>
              <a:t> </a:t>
            </a:r>
            <a:r>
              <a:rPr lang="vi-VN" sz="2400"/>
              <a:t>giải pháp</a:t>
            </a:r>
            <a:r>
              <a:rPr lang="en-US" sz="2400"/>
              <a:t>  </a:t>
            </a:r>
            <a:r>
              <a:rPr lang="vi-VN" sz="2400"/>
              <a:t>(</a:t>
            </a:r>
            <a:r>
              <a:rPr lang="vi-VN" sz="2400" b="1"/>
              <a:t>solution</a:t>
            </a:r>
            <a:r>
              <a:rPr lang="vi-VN" sz="2400"/>
              <a:t>) </a:t>
            </a:r>
            <a:r>
              <a:rPr lang="en-US" sz="2400"/>
              <a:t>cho vấn đề đó.</a:t>
            </a:r>
          </a:p>
          <a:p>
            <a:pPr>
              <a:lnSpc>
                <a:spcPct val="100000"/>
              </a:lnSpc>
              <a:spcBef>
                <a:spcPts val="1200"/>
              </a:spcBef>
              <a:spcAft>
                <a:spcPts val="600"/>
              </a:spcAft>
            </a:pPr>
            <a:r>
              <a:rPr lang="vi-VN" sz="2400"/>
              <a:t>Mục tiêu lập trình:</a:t>
            </a:r>
            <a:r>
              <a:rPr lang="en-US" sz="2400"/>
              <a:t> </a:t>
            </a:r>
            <a:r>
              <a:rPr lang="vi-VN" sz="2400"/>
              <a:t>Xây dựng chương trình máy tính để giải quyết vấn đề thay</a:t>
            </a:r>
            <a:r>
              <a:rPr lang="en-US" sz="2400"/>
              <a:t> </a:t>
            </a:r>
            <a:r>
              <a:rPr lang="vi-VN" sz="2400"/>
              <a:t>cho con người</a:t>
            </a:r>
            <a:r>
              <a:rPr lang="en-US" sz="2400"/>
              <a:t>, có thể đưa ra lời giải (solution) tương tự như con người.</a:t>
            </a:r>
          </a:p>
          <a:p>
            <a:pPr lvl="1">
              <a:lnSpc>
                <a:spcPct val="100000"/>
              </a:lnSpc>
              <a:spcBef>
                <a:spcPts val="1200"/>
              </a:spcBef>
              <a:spcAft>
                <a:spcPts val="600"/>
              </a:spcAft>
              <a:buFont typeface="Wingdings" panose="05000000000000000000" pitchFamily="2" charset="2"/>
              <a:buChar char="à"/>
            </a:pPr>
            <a:r>
              <a:rPr lang="en-US"/>
              <a:t> </a:t>
            </a:r>
            <a:r>
              <a:rPr lang="vi-VN"/>
              <a:t>Con người </a:t>
            </a:r>
            <a:r>
              <a:rPr lang="en-US"/>
              <a:t>sử dụng tri thức để giải quyết vấn đề và thường </a:t>
            </a:r>
            <a:r>
              <a:rPr lang="vi-VN"/>
              <a:t>diễn đạt bằng </a:t>
            </a:r>
            <a:r>
              <a:rPr lang="en-US"/>
              <a:t>ngôn ngữ tự nhiên.</a:t>
            </a:r>
          </a:p>
          <a:p>
            <a:pPr lvl="1">
              <a:lnSpc>
                <a:spcPct val="100000"/>
              </a:lnSpc>
              <a:spcBef>
                <a:spcPts val="1200"/>
              </a:spcBef>
              <a:spcAft>
                <a:spcPts val="600"/>
              </a:spcAft>
              <a:buFont typeface="Wingdings" panose="05000000000000000000" pitchFamily="2" charset="2"/>
              <a:buChar char="à"/>
            </a:pPr>
            <a:r>
              <a:rPr lang="en-US">
                <a:sym typeface="Wingdings" panose="05000000000000000000" pitchFamily="2" charset="2"/>
              </a:rPr>
              <a:t> </a:t>
            </a:r>
            <a:r>
              <a:rPr lang="vi-VN"/>
              <a:t>Máy tính </a:t>
            </a:r>
            <a:r>
              <a:rPr lang="en-US"/>
              <a:t>sẽ giải quyết vấn đề như</a:t>
            </a:r>
            <a:r>
              <a:rPr lang="vi-VN"/>
              <a:t> thế nào?</a:t>
            </a:r>
            <a:endParaRPr lang="en-US"/>
          </a:p>
          <a:p>
            <a:pPr lvl="1">
              <a:lnSpc>
                <a:spcPct val="100000"/>
              </a:lnSpc>
              <a:spcBef>
                <a:spcPts val="1200"/>
              </a:spcBef>
              <a:spcAft>
                <a:spcPts val="600"/>
              </a:spcAft>
            </a:pPr>
            <a:endParaRPr lang="en-US" dirty="0"/>
          </a:p>
        </p:txBody>
      </p:sp>
      <p:sp>
        <p:nvSpPr>
          <p:cNvPr id="6" name="Footer Placeholder 5">
            <a:extLst>
              <a:ext uri="{FF2B5EF4-FFF2-40B4-BE49-F238E27FC236}">
                <a16:creationId xmlns:a16="http://schemas.microsoft.com/office/drawing/2014/main" id="{D773EBAA-198D-F905-D85F-B8DF8920E791}"/>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Date Placeholder 6">
            <a:extLst>
              <a:ext uri="{FF2B5EF4-FFF2-40B4-BE49-F238E27FC236}">
                <a16:creationId xmlns:a16="http://schemas.microsoft.com/office/drawing/2014/main" id="{E8495CCE-C1F0-D061-52FB-D11084D8FECD}"/>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0E34B916-0AE8-978D-C543-150076477630}"/>
              </a:ext>
            </a:extLst>
          </p:cNvPr>
          <p:cNvSpPr>
            <a:spLocks noGrp="1"/>
          </p:cNvSpPr>
          <p:nvPr>
            <p:ph type="sldNum" sz="quarter" idx="12"/>
          </p:nvPr>
        </p:nvSpPr>
        <p:spPr/>
        <p:txBody>
          <a:bodyPr/>
          <a:lstStyle/>
          <a:p>
            <a:fld id="{D8B0B3AC-44A8-D142-AAF6-9A453466E1A4}" type="slidenum">
              <a:rPr lang="en-VN" smtClean="0"/>
              <a:pPr/>
              <a:t>4</a:t>
            </a:fld>
            <a:endParaRPr lang="en-VN" dirty="0"/>
          </a:p>
        </p:txBody>
      </p:sp>
    </p:spTree>
    <p:extLst>
      <p:ext uri="{BB962C8B-B14F-4D97-AF65-F5344CB8AC3E}">
        <p14:creationId xmlns:p14="http://schemas.microsoft.com/office/powerpoint/2010/main" val="3967665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fontScale="77500" lnSpcReduction="20000"/>
          </a:bodyPr>
          <a:lstStyle/>
          <a:p>
            <a:r>
              <a:rPr lang="en-US"/>
              <a:t>2.5 Các phương pháp biểu diễn thuật toán</a:t>
            </a:r>
            <a:endParaRPr lang="vi-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en-US"/>
              <a:t>2.5.3 Sử dụng Mã giả (Pseudo code)</a:t>
            </a:r>
            <a:endParaRPr lang="vi-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6DB2B50F-7D7C-63AD-3DA3-F54C3235F9F6}"/>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6DFE345C-7D75-BE42-46E7-72F6B20D87E3}"/>
              </a:ext>
            </a:extLst>
          </p:cNvPr>
          <p:cNvSpPr>
            <a:spLocks noGrp="1"/>
          </p:cNvSpPr>
          <p:nvPr>
            <p:ph type="sldNum" sz="quarter" idx="12"/>
          </p:nvPr>
        </p:nvSpPr>
        <p:spPr/>
        <p:txBody>
          <a:bodyPr/>
          <a:lstStyle/>
          <a:p>
            <a:fld id="{D8B0B3AC-44A8-D142-AAF6-9A453466E1A4}" type="slidenum">
              <a:rPr lang="en-VN" smtClean="0"/>
              <a:pPr/>
              <a:t>40</a:t>
            </a:fld>
            <a:endParaRPr lang="en-VN" dirty="0"/>
          </a:p>
        </p:txBody>
      </p:sp>
    </p:spTree>
    <p:extLst>
      <p:ext uri="{BB962C8B-B14F-4D97-AF65-F5344CB8AC3E}">
        <p14:creationId xmlns:p14="http://schemas.microsoft.com/office/powerpoint/2010/main" val="27740962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2.5.3 Sử dụng Mã giả (Pseudo code)</a:t>
            </a:r>
            <a:endParaRPr lang="en-US" dirty="0"/>
          </a:p>
        </p:txBody>
      </p:sp>
      <p:sp>
        <p:nvSpPr>
          <p:cNvPr id="3" name="Content Placeholder 2"/>
          <p:cNvSpPr>
            <a:spLocks noGrp="1"/>
          </p:cNvSpPr>
          <p:nvPr>
            <p:ph idx="1"/>
          </p:nvPr>
        </p:nvSpPr>
        <p:spPr/>
        <p:txBody>
          <a:bodyPr>
            <a:noAutofit/>
          </a:bodyPr>
          <a:lstStyle/>
          <a:p>
            <a:r>
              <a:rPr lang="vi-VN" sz="2400">
                <a:latin typeface="+mn-lt"/>
              </a:rPr>
              <a:t>Vay mượn các cú pháp của </a:t>
            </a:r>
            <a:r>
              <a:rPr lang="en-US" sz="2400"/>
              <a:t>ngôn ngữ lập trình</a:t>
            </a:r>
            <a:r>
              <a:rPr lang="vi-VN" sz="2400"/>
              <a:t> </a:t>
            </a:r>
            <a:r>
              <a:rPr lang="vi-VN" sz="2400">
                <a:latin typeface="+mn-lt"/>
              </a:rPr>
              <a:t>(C, Pascal, …)</a:t>
            </a:r>
            <a:r>
              <a:rPr lang="en-US" sz="2400">
                <a:latin typeface="+mn-lt"/>
              </a:rPr>
              <a:t> </a:t>
            </a:r>
            <a:r>
              <a:rPr lang="en-US" sz="2400"/>
              <a:t>mà không cần tuân thủ nghiêm ngặt cú pháp của ngôn ngữ đó</a:t>
            </a:r>
            <a:r>
              <a:rPr lang="vi-VN" sz="2400"/>
              <a:t>, </a:t>
            </a:r>
            <a:r>
              <a:rPr lang="en-US" sz="2400"/>
              <a:t>có thể kết hợp</a:t>
            </a:r>
            <a:r>
              <a:rPr lang="vi-VN" sz="2400"/>
              <a:t> d</a:t>
            </a:r>
            <a:r>
              <a:rPr lang="en-US" sz="2400"/>
              <a:t>ù</a:t>
            </a:r>
            <a:r>
              <a:rPr lang="vi-VN" sz="2400"/>
              <a:t>ng</a:t>
            </a:r>
            <a:r>
              <a:rPr lang="en-US" sz="2400"/>
              <a:t> </a:t>
            </a:r>
            <a:r>
              <a:rPr lang="vi-VN" sz="2400">
                <a:latin typeface="+mn-lt"/>
              </a:rPr>
              <a:t>một phần ngôn ngữ tự nhiên.</a:t>
            </a:r>
            <a:endParaRPr lang="en-US" sz="2400">
              <a:latin typeface="+mn-lt"/>
            </a:endParaRPr>
          </a:p>
          <a:p>
            <a:r>
              <a:rPr lang="vi-VN" sz="2400">
                <a:latin typeface="+mn-lt"/>
              </a:rPr>
              <a:t>Dùng </a:t>
            </a:r>
            <a:r>
              <a:rPr lang="en-US" sz="2400"/>
              <a:t>kết hợp với </a:t>
            </a:r>
            <a:r>
              <a:rPr lang="vi-VN" sz="2400"/>
              <a:t>các ký hiệu toán học, biến, hàm, cú pháp trong</a:t>
            </a:r>
            <a:r>
              <a:rPr lang="en-US" sz="2400"/>
              <a:t> ngôn ngữ lập trình</a:t>
            </a:r>
            <a:r>
              <a:rPr lang="vi-VN" sz="2400">
                <a:latin typeface="+mn-lt"/>
              </a:rPr>
              <a:t>, giúp người</a:t>
            </a:r>
            <a:r>
              <a:rPr lang="en-US" sz="2400">
                <a:latin typeface="+mn-lt"/>
              </a:rPr>
              <a:t> </a:t>
            </a:r>
            <a:r>
              <a:rPr lang="vi-VN" sz="2400">
                <a:latin typeface="+mn-lt"/>
              </a:rPr>
              <a:t>cài đặt dễ dàng nắm bắt nội dung thuật toán</a:t>
            </a:r>
            <a:r>
              <a:rPr lang="en-US" sz="2400">
                <a:latin typeface="+mn-lt"/>
              </a:rPr>
              <a:t>.</a:t>
            </a:r>
            <a:endParaRPr lang="vi-VN" sz="2400">
              <a:latin typeface="+mn-lt"/>
            </a:endParaRPr>
          </a:p>
          <a:p>
            <a:r>
              <a:rPr lang="vi-VN" sz="2400">
                <a:latin typeface="+mn-lt"/>
              </a:rPr>
              <a:t>Ưu điểm:</a:t>
            </a:r>
            <a:r>
              <a:rPr lang="en-US" sz="2400">
                <a:latin typeface="+mn-lt"/>
              </a:rPr>
              <a:t> </a:t>
            </a:r>
          </a:p>
          <a:p>
            <a:pPr lvl="1"/>
            <a:r>
              <a:rPr lang="vi-VN">
                <a:latin typeface="+mn-lt"/>
              </a:rPr>
              <a:t>Dễ hiểu</a:t>
            </a:r>
            <a:endParaRPr lang="en-US">
              <a:latin typeface="+mn-lt"/>
            </a:endParaRPr>
          </a:p>
          <a:p>
            <a:pPr lvl="1"/>
            <a:r>
              <a:rPr lang="vi-VN">
                <a:latin typeface="+mn-lt"/>
              </a:rPr>
              <a:t>Tập trung vào logic</a:t>
            </a:r>
            <a:r>
              <a:rPr lang="en-US">
                <a:latin typeface="+mn-lt"/>
              </a:rPr>
              <a:t>, …</a:t>
            </a:r>
          </a:p>
          <a:p>
            <a:r>
              <a:rPr lang="vi-VN" sz="2400">
                <a:latin typeface="+mn-lt"/>
              </a:rPr>
              <a:t>Nhược điểm:</a:t>
            </a:r>
            <a:r>
              <a:rPr lang="en-US" sz="2400">
                <a:latin typeface="+mn-lt"/>
              </a:rPr>
              <a:t> </a:t>
            </a:r>
            <a:r>
              <a:rPr lang="vi-VN" sz="2400">
                <a:latin typeface="+mn-lt"/>
              </a:rPr>
              <a:t>Không trực quan bằng lưu đồ khối…</a:t>
            </a:r>
            <a:endParaRPr lang="en-US" sz="2400" dirty="0">
              <a:latin typeface="+mn-lt"/>
            </a:endParaRPr>
          </a:p>
        </p:txBody>
      </p:sp>
      <p:sp>
        <p:nvSpPr>
          <p:cNvPr id="6" name="Footer Placeholder 5">
            <a:extLst>
              <a:ext uri="{FF2B5EF4-FFF2-40B4-BE49-F238E27FC236}">
                <a16:creationId xmlns:a16="http://schemas.microsoft.com/office/drawing/2014/main" id="{7E6C1ADA-35E9-65E3-1432-325B766E41FB}"/>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Date Placeholder 6">
            <a:extLst>
              <a:ext uri="{FF2B5EF4-FFF2-40B4-BE49-F238E27FC236}">
                <a16:creationId xmlns:a16="http://schemas.microsoft.com/office/drawing/2014/main" id="{99FEBA13-8C57-538B-2901-84729B3AD5B4}"/>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DC58A18E-E5D5-8179-AB95-8575BB5ACC01}"/>
              </a:ext>
            </a:extLst>
          </p:cNvPr>
          <p:cNvSpPr>
            <a:spLocks noGrp="1"/>
          </p:cNvSpPr>
          <p:nvPr>
            <p:ph type="sldNum" sz="quarter" idx="12"/>
          </p:nvPr>
        </p:nvSpPr>
        <p:spPr/>
        <p:txBody>
          <a:bodyPr/>
          <a:lstStyle/>
          <a:p>
            <a:fld id="{D8B0B3AC-44A8-D142-AAF6-9A453466E1A4}" type="slidenum">
              <a:rPr lang="en-VN" smtClean="0"/>
              <a:pPr/>
              <a:t>41</a:t>
            </a:fld>
            <a:endParaRPr lang="en-VN" dirty="0"/>
          </a:p>
        </p:txBody>
      </p:sp>
    </p:spTree>
    <p:extLst>
      <p:ext uri="{BB962C8B-B14F-4D97-AF65-F5344CB8AC3E}">
        <p14:creationId xmlns:p14="http://schemas.microsoft.com/office/powerpoint/2010/main" val="281687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r>
              <a:rPr lang="en-US"/>
              <a:t>2.5.3 Sử dụng Mã giả (Pseudo code)</a:t>
            </a:r>
            <a:endParaRPr lang="en-US" dirty="0"/>
          </a:p>
        </p:txBody>
      </p:sp>
      <p:sp>
        <p:nvSpPr>
          <p:cNvPr id="24579" name="Content Placeholder 8"/>
          <p:cNvSpPr>
            <a:spLocks noGrp="1"/>
          </p:cNvSpPr>
          <p:nvPr>
            <p:ph idx="1"/>
          </p:nvPr>
        </p:nvSpPr>
        <p:spPr/>
        <p:txBody>
          <a:bodyPr>
            <a:noAutofit/>
          </a:bodyPr>
          <a:lstStyle/>
          <a:p>
            <a:pPr>
              <a:lnSpc>
                <a:spcPct val="100000"/>
              </a:lnSpc>
            </a:pPr>
            <a:r>
              <a:rPr lang="en-US" sz="2200">
                <a:latin typeface="Arial" charset="0"/>
                <a:cs typeface="Arial" charset="0"/>
              </a:rPr>
              <a:t>Ví dụ: Tìm Ước số chung lớn nhất của 2 số nguyên dương a và b.</a:t>
            </a:r>
          </a:p>
          <a:p>
            <a:pPr lvl="1" eaLnBrk="0" fontAlgn="base" hangingPunct="0">
              <a:lnSpc>
                <a:spcPct val="100000"/>
              </a:lnSpc>
              <a:spcBef>
                <a:spcPct val="0"/>
              </a:spcBef>
              <a:spcAft>
                <a:spcPct val="0"/>
              </a:spcAft>
              <a:defRPr/>
            </a:pPr>
            <a:r>
              <a:rPr lang="en-US" sz="2200" b="1">
                <a:solidFill>
                  <a:schemeClr val="tx1">
                    <a:lumMod val="50000"/>
                  </a:schemeClr>
                </a:solidFill>
                <a:latin typeface="Consolas" panose="020B0609020204030204" pitchFamily="49" charset="0"/>
                <a:cs typeface="Courier New" pitchFamily="49" charset="0"/>
              </a:rPr>
              <a:t>Đầu vào: Nhập 2 số nguyên dương a và b</a:t>
            </a:r>
          </a:p>
          <a:p>
            <a:pPr lvl="1" eaLnBrk="0" fontAlgn="base" hangingPunct="0">
              <a:lnSpc>
                <a:spcPct val="100000"/>
              </a:lnSpc>
              <a:spcBef>
                <a:spcPct val="0"/>
              </a:spcBef>
              <a:spcAft>
                <a:spcPct val="0"/>
              </a:spcAft>
              <a:defRPr/>
            </a:pPr>
            <a:r>
              <a:rPr lang="en-US" sz="2200" b="1">
                <a:solidFill>
                  <a:schemeClr val="tx1">
                    <a:lumMod val="50000"/>
                  </a:schemeClr>
                </a:solidFill>
                <a:latin typeface="Consolas" panose="020B0609020204030204" pitchFamily="49" charset="0"/>
                <a:cs typeface="Courier New" pitchFamily="49" charset="0"/>
              </a:rPr>
              <a:t>Đầu ra: Xuất ra một số nguyên là ước chung lớn nhất của a và b</a:t>
            </a:r>
            <a:endParaRPr lang="en-US" sz="2200">
              <a:solidFill>
                <a:schemeClr val="tx1">
                  <a:lumMod val="50000"/>
                </a:schemeClr>
              </a:solidFill>
              <a:latin typeface="Consolas" panose="020B0609020204030204" pitchFamily="49" charset="0"/>
              <a:cs typeface="Courier New" pitchFamily="49" charset="0"/>
            </a:endParaRPr>
          </a:p>
          <a:p>
            <a:pPr eaLnBrk="0" fontAlgn="base" hangingPunct="0">
              <a:lnSpc>
                <a:spcPct val="100000"/>
              </a:lnSpc>
              <a:spcBef>
                <a:spcPct val="0"/>
              </a:spcBef>
              <a:spcAft>
                <a:spcPct val="0"/>
              </a:spcAft>
              <a:defRPr/>
            </a:pPr>
            <a:endParaRPr lang="en-US" sz="2200">
              <a:solidFill>
                <a:schemeClr val="tx1">
                  <a:lumMod val="50000"/>
                </a:schemeClr>
              </a:solidFill>
              <a:latin typeface="Consolas" panose="020B0609020204030204" pitchFamily="49" charset="0"/>
              <a:cs typeface="Courier New" pitchFamily="49" charset="0"/>
            </a:endParaRPr>
          </a:p>
        </p:txBody>
      </p:sp>
      <p:sp>
        <p:nvSpPr>
          <p:cNvPr id="2" name="Footer Placeholder 1"/>
          <p:cNvSpPr>
            <a:spLocks noGrp="1"/>
          </p:cNvSpPr>
          <p:nvPr>
            <p:ph type="ftr" sz="quarter" idx="11"/>
          </p:nvPr>
        </p:nvSpPr>
        <p:spPr/>
        <p:txBody>
          <a:bodyPr/>
          <a:lstStyle/>
          <a:p>
            <a:pPr eaLnBrk="0" fontAlgn="base" hangingPunct="0">
              <a:spcBef>
                <a:spcPct val="0"/>
              </a:spcBef>
              <a:spcAft>
                <a:spcPct val="0"/>
              </a:spcAft>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FF65F55C-FB90-039C-F24C-A2C2811C8A56}"/>
              </a:ext>
            </a:extLst>
          </p:cNvPr>
          <p:cNvGraphicFramePr>
            <a:graphicFrameLocks noGrp="1"/>
          </p:cNvGraphicFramePr>
          <p:nvPr/>
        </p:nvGraphicFramePr>
        <p:xfrm>
          <a:off x="3870161" y="2486813"/>
          <a:ext cx="2789964" cy="2560320"/>
        </p:xfrm>
        <a:graphic>
          <a:graphicData uri="http://schemas.openxmlformats.org/drawingml/2006/table">
            <a:tbl>
              <a:tblPr firstRow="1" bandRow="1">
                <a:tableStyleId>{5C22544A-7EE6-4342-B048-85BDC9FD1C3A}</a:tableStyleId>
              </a:tblPr>
              <a:tblGrid>
                <a:gridCol w="224253">
                  <a:extLst>
                    <a:ext uri="{9D8B030D-6E8A-4147-A177-3AD203B41FA5}">
                      <a16:colId xmlns:a16="http://schemas.microsoft.com/office/drawing/2014/main" val="3709258060"/>
                    </a:ext>
                  </a:extLst>
                </a:gridCol>
                <a:gridCol w="2565711">
                  <a:extLst>
                    <a:ext uri="{9D8B030D-6E8A-4147-A177-3AD203B41FA5}">
                      <a16:colId xmlns:a16="http://schemas.microsoft.com/office/drawing/2014/main" val="1149791930"/>
                    </a:ext>
                  </a:extLst>
                </a:gridCol>
              </a:tblGrid>
              <a:tr h="1867887">
                <a:tc>
                  <a:txBody>
                    <a:bodyPr/>
                    <a:lstStyle/>
                    <a:p>
                      <a:r>
                        <a:rPr lang="en-US" sz="1800" b="0">
                          <a:solidFill>
                            <a:schemeClr val="tx1">
                              <a:lumMod val="50000"/>
                            </a:schemeClr>
                          </a:solidFill>
                          <a:latin typeface="Consolas" panose="020B0609020204030204" pitchFamily="49" charset="0"/>
                        </a:rPr>
                        <a:t>1</a:t>
                      </a:r>
                    </a:p>
                    <a:p>
                      <a:r>
                        <a:rPr lang="en-US" sz="1800" b="0">
                          <a:solidFill>
                            <a:schemeClr val="tx1">
                              <a:lumMod val="50000"/>
                            </a:schemeClr>
                          </a:solidFill>
                          <a:latin typeface="Consolas" panose="020B0609020204030204" pitchFamily="49" charset="0"/>
                        </a:rPr>
                        <a:t>2</a:t>
                      </a:r>
                    </a:p>
                    <a:p>
                      <a:r>
                        <a:rPr lang="en-US" sz="1800" b="0">
                          <a:solidFill>
                            <a:schemeClr val="tx1">
                              <a:lumMod val="50000"/>
                            </a:schemeClr>
                          </a:solidFill>
                          <a:latin typeface="Consolas" panose="020B0609020204030204" pitchFamily="49" charset="0"/>
                        </a:rPr>
                        <a:t>3</a:t>
                      </a:r>
                    </a:p>
                    <a:p>
                      <a:r>
                        <a:rPr lang="en-US" sz="1800" b="0">
                          <a:solidFill>
                            <a:schemeClr val="tx1">
                              <a:lumMod val="50000"/>
                            </a:schemeClr>
                          </a:solidFill>
                          <a:latin typeface="Consolas" panose="020B0609020204030204" pitchFamily="49" charset="0"/>
                        </a:rPr>
                        <a:t>4</a:t>
                      </a:r>
                    </a:p>
                    <a:p>
                      <a:r>
                        <a:rPr lang="en-US" sz="1800" b="0">
                          <a:solidFill>
                            <a:schemeClr val="tx1">
                              <a:lumMod val="50000"/>
                            </a:schemeClr>
                          </a:solidFill>
                          <a:latin typeface="Consolas" panose="020B0609020204030204" pitchFamily="49" charset="0"/>
                        </a:rPr>
                        <a:t>5</a:t>
                      </a:r>
                    </a:p>
                    <a:p>
                      <a:r>
                        <a:rPr lang="en-US" sz="1800" b="0">
                          <a:solidFill>
                            <a:schemeClr val="tx1">
                              <a:lumMod val="50000"/>
                            </a:schemeClr>
                          </a:solidFill>
                          <a:latin typeface="Consolas" panose="020B0609020204030204" pitchFamily="49" charset="0"/>
                        </a:rPr>
                        <a:t>6</a:t>
                      </a:r>
                    </a:p>
                    <a:p>
                      <a:r>
                        <a:rPr lang="en-US" sz="1800" b="0">
                          <a:solidFill>
                            <a:schemeClr val="tx1">
                              <a:lumMod val="50000"/>
                            </a:schemeClr>
                          </a:solidFill>
                          <a:latin typeface="Consolas" panose="020B0609020204030204" pitchFamily="49" charset="0"/>
                        </a:rPr>
                        <a:t>7</a:t>
                      </a:r>
                    </a:p>
                    <a:p>
                      <a:r>
                        <a:rPr lang="en-US" sz="1800" b="0">
                          <a:solidFill>
                            <a:schemeClr val="tx1">
                              <a:lumMod val="50000"/>
                            </a:schemeClr>
                          </a:solidFill>
                          <a:latin typeface="Consolas" panose="020B0609020204030204" pitchFamily="49" charset="0"/>
                        </a:rPr>
                        <a:t>8</a:t>
                      </a:r>
                    </a:p>
                    <a:p>
                      <a:r>
                        <a:rPr lang="en-US" sz="1800" b="0">
                          <a:solidFill>
                            <a:schemeClr val="tx1">
                              <a:lumMod val="50000"/>
                            </a:schemeClr>
                          </a:solidFill>
                          <a:latin typeface="Consolas" panose="020B0609020204030204" pitchFamily="49" charset="0"/>
                        </a:rPr>
                        <a:t>9</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31775" marR="0" lvl="0" indent="0" algn="l" defTabSz="914400" rtl="0" eaLnBrk="0" fontAlgn="base" latinLnBrk="0" hangingPunct="0">
                        <a:lnSpc>
                          <a:spcPct val="100000"/>
                        </a:lnSpc>
                        <a:spcBef>
                          <a:spcPct val="0"/>
                        </a:spcBef>
                        <a:spcAft>
                          <a:spcPct val="0"/>
                        </a:spcAft>
                        <a:buClrTx/>
                        <a:buSzTx/>
                        <a:buFontTx/>
                        <a:buNone/>
                        <a:tabLst/>
                        <a:defRPr/>
                      </a:pPr>
                      <a:r>
                        <a:rPr lang="en-US" sz="1800" b="0">
                          <a:solidFill>
                            <a:schemeClr val="tx1">
                              <a:lumMod val="50000"/>
                            </a:schemeClr>
                          </a:solidFill>
                          <a:latin typeface="Consolas" panose="020B0609020204030204" pitchFamily="49" charset="0"/>
                        </a:rPr>
                        <a:t>UCLN_CACH2(a, b)</a:t>
                      </a:r>
                    </a:p>
                    <a:p>
                      <a:pPr marL="231775" indent="0" eaLnBrk="0" fontAlgn="base" hangingPunct="0">
                        <a:lnSpc>
                          <a:spcPct val="100000"/>
                        </a:lnSpc>
                        <a:spcBef>
                          <a:spcPct val="0"/>
                        </a:spcBef>
                        <a:spcAft>
                          <a:spcPct val="0"/>
                        </a:spcAft>
                        <a:buNone/>
                      </a:pPr>
                      <a:r>
                        <a:rPr lang="en-US" sz="1800" b="0">
                          <a:solidFill>
                            <a:schemeClr val="tx1">
                              <a:lumMod val="50000"/>
                            </a:schemeClr>
                          </a:solidFill>
                          <a:latin typeface="Consolas" panose="020B0609020204030204" pitchFamily="49" charset="0"/>
                          <a:cs typeface="Courier New" pitchFamily="49" charset="0"/>
                        </a:rPr>
                        <a:t>BEGIN</a:t>
                      </a:r>
                    </a:p>
                    <a:p>
                      <a:pPr marL="231775" indent="0" eaLnBrk="0" fontAlgn="base" hangingPunct="0">
                        <a:lnSpc>
                          <a:spcPct val="100000"/>
                        </a:lnSpc>
                        <a:spcBef>
                          <a:spcPct val="0"/>
                        </a:spcBef>
                        <a:spcAft>
                          <a:spcPct val="0"/>
                        </a:spcAft>
                        <a:buNone/>
                      </a:pPr>
                      <a:r>
                        <a:rPr lang="en-US" sz="1800" b="0">
                          <a:solidFill>
                            <a:schemeClr val="tx1">
                              <a:lumMod val="50000"/>
                            </a:schemeClr>
                          </a:solidFill>
                          <a:latin typeface="Consolas" panose="020B0609020204030204" pitchFamily="49" charset="0"/>
                          <a:cs typeface="Courier New" pitchFamily="49" charset="0"/>
                        </a:rPr>
                        <a:t>   WHILE b ≠ 0 DO</a:t>
                      </a:r>
                    </a:p>
                    <a:p>
                      <a:pPr marL="231775" indent="0" eaLnBrk="0" fontAlgn="base" hangingPunct="0">
                        <a:lnSpc>
                          <a:spcPct val="100000"/>
                        </a:lnSpc>
                        <a:spcBef>
                          <a:spcPct val="0"/>
                        </a:spcBef>
                        <a:spcAft>
                          <a:spcPct val="0"/>
                        </a:spcAft>
                        <a:buNone/>
                      </a:pPr>
                      <a:r>
                        <a:rPr lang="en-US" sz="1800" b="0">
                          <a:solidFill>
                            <a:schemeClr val="tx1">
                              <a:lumMod val="50000"/>
                            </a:schemeClr>
                          </a:solidFill>
                          <a:latin typeface="Consolas" panose="020B0609020204030204" pitchFamily="49" charset="0"/>
                          <a:cs typeface="Courier New" pitchFamily="49" charset="0"/>
                        </a:rPr>
                        <a:t>      t:= b</a:t>
                      </a:r>
                    </a:p>
                    <a:p>
                      <a:pPr marL="231775" indent="0" eaLnBrk="0" fontAlgn="base" hangingPunct="0">
                        <a:lnSpc>
                          <a:spcPct val="100000"/>
                        </a:lnSpc>
                        <a:spcBef>
                          <a:spcPct val="0"/>
                        </a:spcBef>
                        <a:spcAft>
                          <a:spcPct val="0"/>
                        </a:spcAft>
                        <a:buNone/>
                      </a:pPr>
                      <a:r>
                        <a:rPr lang="en-US" sz="1800" b="0">
                          <a:solidFill>
                            <a:schemeClr val="tx1">
                              <a:lumMod val="50000"/>
                            </a:schemeClr>
                          </a:solidFill>
                          <a:latin typeface="Consolas" panose="020B0609020204030204" pitchFamily="49" charset="0"/>
                          <a:cs typeface="Courier New" pitchFamily="49" charset="0"/>
                        </a:rPr>
                        <a:t>      b:= a MOD b</a:t>
                      </a:r>
                    </a:p>
                    <a:p>
                      <a:pPr marL="231775" indent="0" eaLnBrk="0" fontAlgn="base" hangingPunct="0">
                        <a:lnSpc>
                          <a:spcPct val="100000"/>
                        </a:lnSpc>
                        <a:spcBef>
                          <a:spcPct val="0"/>
                        </a:spcBef>
                        <a:spcAft>
                          <a:spcPct val="0"/>
                        </a:spcAft>
                        <a:buNone/>
                      </a:pPr>
                      <a:r>
                        <a:rPr lang="en-US" sz="1800" b="0">
                          <a:solidFill>
                            <a:schemeClr val="tx1">
                              <a:lumMod val="50000"/>
                            </a:schemeClr>
                          </a:solidFill>
                          <a:latin typeface="Consolas" panose="020B0609020204030204" pitchFamily="49" charset="0"/>
                          <a:cs typeface="Courier New" pitchFamily="49" charset="0"/>
                        </a:rPr>
                        <a:t>      a:= t</a:t>
                      </a:r>
                    </a:p>
                    <a:p>
                      <a:pPr marL="231775" indent="0" eaLnBrk="0" fontAlgn="base" hangingPunct="0">
                        <a:lnSpc>
                          <a:spcPct val="100000"/>
                        </a:lnSpc>
                        <a:spcBef>
                          <a:spcPct val="0"/>
                        </a:spcBef>
                        <a:spcAft>
                          <a:spcPct val="0"/>
                        </a:spcAft>
                        <a:buNone/>
                      </a:pPr>
                      <a:r>
                        <a:rPr lang="en-US" sz="1800" b="0">
                          <a:solidFill>
                            <a:schemeClr val="tx1">
                              <a:lumMod val="50000"/>
                            </a:schemeClr>
                          </a:solidFill>
                          <a:latin typeface="Consolas" panose="020B0609020204030204" pitchFamily="49" charset="0"/>
                          <a:cs typeface="Courier New" pitchFamily="49" charset="0"/>
                        </a:rPr>
                        <a:t>   END WHILE</a:t>
                      </a:r>
                    </a:p>
                    <a:p>
                      <a:pPr marL="231775" indent="0" eaLnBrk="0" fontAlgn="base" hangingPunct="0">
                        <a:lnSpc>
                          <a:spcPct val="100000"/>
                        </a:lnSpc>
                        <a:spcBef>
                          <a:spcPct val="0"/>
                        </a:spcBef>
                        <a:spcAft>
                          <a:spcPct val="0"/>
                        </a:spcAft>
                        <a:buNone/>
                      </a:pPr>
                      <a:r>
                        <a:rPr lang="en-US" sz="1800" b="0">
                          <a:solidFill>
                            <a:schemeClr val="tx1">
                              <a:lumMod val="50000"/>
                            </a:schemeClr>
                          </a:solidFill>
                          <a:latin typeface="Consolas" panose="020B0609020204030204" pitchFamily="49" charset="0"/>
                          <a:cs typeface="Courier New" pitchFamily="49" charset="0"/>
                        </a:rPr>
                        <a:t>   RETURN a</a:t>
                      </a:r>
                    </a:p>
                    <a:p>
                      <a:pPr marL="231775" indent="0" eaLnBrk="0" fontAlgn="base" hangingPunct="0">
                        <a:lnSpc>
                          <a:spcPct val="100000"/>
                        </a:lnSpc>
                        <a:spcBef>
                          <a:spcPct val="0"/>
                        </a:spcBef>
                        <a:spcAft>
                          <a:spcPct val="0"/>
                        </a:spcAft>
                        <a:buNone/>
                      </a:pPr>
                      <a:r>
                        <a:rPr lang="en-US" sz="1800" b="0">
                          <a:solidFill>
                            <a:schemeClr val="tx1">
                              <a:lumMod val="50000"/>
                            </a:schemeClr>
                          </a:solidFill>
                          <a:latin typeface="Consolas" panose="020B0609020204030204" pitchFamily="49" charset="0"/>
                          <a:cs typeface="Courier New" pitchFamily="49" charset="0"/>
                        </a:rPr>
                        <a:t>END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07110020"/>
                  </a:ext>
                </a:extLst>
              </a:tr>
            </a:tbl>
          </a:graphicData>
        </a:graphic>
      </p:graphicFrame>
      <p:graphicFrame>
        <p:nvGraphicFramePr>
          <p:cNvPr id="4" name="Table 3">
            <a:extLst>
              <a:ext uri="{FF2B5EF4-FFF2-40B4-BE49-F238E27FC236}">
                <a16:creationId xmlns:a16="http://schemas.microsoft.com/office/drawing/2014/main" id="{3463A9CA-0515-DB3C-CCD6-4158E3C6B047}"/>
              </a:ext>
            </a:extLst>
          </p:cNvPr>
          <p:cNvGraphicFramePr>
            <a:graphicFrameLocks noGrp="1"/>
          </p:cNvGraphicFramePr>
          <p:nvPr/>
        </p:nvGraphicFramePr>
        <p:xfrm>
          <a:off x="561616" y="2486678"/>
          <a:ext cx="3096015" cy="3108960"/>
        </p:xfrm>
        <a:graphic>
          <a:graphicData uri="http://schemas.openxmlformats.org/drawingml/2006/table">
            <a:tbl>
              <a:tblPr firstRow="1" bandRow="1">
                <a:tableStyleId>{5C22544A-7EE6-4342-B048-85BDC9FD1C3A}</a:tableStyleId>
              </a:tblPr>
              <a:tblGrid>
                <a:gridCol w="437754">
                  <a:extLst>
                    <a:ext uri="{9D8B030D-6E8A-4147-A177-3AD203B41FA5}">
                      <a16:colId xmlns:a16="http://schemas.microsoft.com/office/drawing/2014/main" val="3709258060"/>
                    </a:ext>
                  </a:extLst>
                </a:gridCol>
                <a:gridCol w="2658261">
                  <a:extLst>
                    <a:ext uri="{9D8B030D-6E8A-4147-A177-3AD203B41FA5}">
                      <a16:colId xmlns:a16="http://schemas.microsoft.com/office/drawing/2014/main" val="1149791930"/>
                    </a:ext>
                  </a:extLst>
                </a:gridCol>
              </a:tblGrid>
              <a:tr h="2223626">
                <a:tc>
                  <a:txBody>
                    <a:bodyPr/>
                    <a:lstStyle/>
                    <a:p>
                      <a:r>
                        <a:rPr lang="en-US" sz="1800" b="0">
                          <a:solidFill>
                            <a:schemeClr val="tx1">
                              <a:lumMod val="50000"/>
                            </a:schemeClr>
                          </a:solidFill>
                          <a:latin typeface="Consolas" panose="020B0609020204030204" pitchFamily="49" charset="0"/>
                        </a:rPr>
                        <a:t>1</a:t>
                      </a:r>
                    </a:p>
                    <a:p>
                      <a:r>
                        <a:rPr lang="en-US" sz="1800" b="0">
                          <a:solidFill>
                            <a:schemeClr val="tx1">
                              <a:lumMod val="50000"/>
                            </a:schemeClr>
                          </a:solidFill>
                          <a:latin typeface="Consolas" panose="020B0609020204030204" pitchFamily="49" charset="0"/>
                        </a:rPr>
                        <a:t>2</a:t>
                      </a:r>
                    </a:p>
                    <a:p>
                      <a:r>
                        <a:rPr lang="en-US" sz="1800" b="0">
                          <a:solidFill>
                            <a:schemeClr val="tx1">
                              <a:lumMod val="50000"/>
                            </a:schemeClr>
                          </a:solidFill>
                          <a:latin typeface="Consolas" panose="020B0609020204030204" pitchFamily="49" charset="0"/>
                        </a:rPr>
                        <a:t>3</a:t>
                      </a:r>
                    </a:p>
                    <a:p>
                      <a:r>
                        <a:rPr lang="en-US" sz="1800" b="0">
                          <a:solidFill>
                            <a:schemeClr val="tx1">
                              <a:lumMod val="50000"/>
                            </a:schemeClr>
                          </a:solidFill>
                          <a:latin typeface="Consolas" panose="020B0609020204030204" pitchFamily="49" charset="0"/>
                        </a:rPr>
                        <a:t>4</a:t>
                      </a:r>
                    </a:p>
                    <a:p>
                      <a:r>
                        <a:rPr lang="en-US" sz="1800" b="0">
                          <a:solidFill>
                            <a:schemeClr val="tx1">
                              <a:lumMod val="50000"/>
                            </a:schemeClr>
                          </a:solidFill>
                          <a:latin typeface="Consolas" panose="020B0609020204030204" pitchFamily="49" charset="0"/>
                        </a:rPr>
                        <a:t>5</a:t>
                      </a:r>
                    </a:p>
                    <a:p>
                      <a:r>
                        <a:rPr lang="en-US" sz="1800" b="0">
                          <a:solidFill>
                            <a:schemeClr val="tx1">
                              <a:lumMod val="50000"/>
                            </a:schemeClr>
                          </a:solidFill>
                          <a:latin typeface="Consolas" panose="020B0609020204030204" pitchFamily="49" charset="0"/>
                        </a:rPr>
                        <a:t>6</a:t>
                      </a:r>
                    </a:p>
                    <a:p>
                      <a:r>
                        <a:rPr lang="en-US" sz="1800" b="0">
                          <a:solidFill>
                            <a:schemeClr val="tx1">
                              <a:lumMod val="50000"/>
                            </a:schemeClr>
                          </a:solidFill>
                          <a:latin typeface="Consolas" panose="020B0609020204030204" pitchFamily="49" charset="0"/>
                        </a:rPr>
                        <a:t>7</a:t>
                      </a:r>
                    </a:p>
                    <a:p>
                      <a:r>
                        <a:rPr lang="en-US" sz="1800" b="0">
                          <a:solidFill>
                            <a:schemeClr val="tx1">
                              <a:lumMod val="50000"/>
                            </a:schemeClr>
                          </a:solidFill>
                          <a:latin typeface="Consolas" panose="020B0609020204030204" pitchFamily="49" charset="0"/>
                        </a:rPr>
                        <a:t>8</a:t>
                      </a:r>
                    </a:p>
                    <a:p>
                      <a:r>
                        <a:rPr lang="en-US" sz="1800" b="0">
                          <a:solidFill>
                            <a:schemeClr val="tx1">
                              <a:lumMod val="50000"/>
                            </a:schemeClr>
                          </a:solidFill>
                          <a:latin typeface="Consolas" panose="020B0609020204030204" pitchFamily="49" charset="0"/>
                        </a:rPr>
                        <a:t>9</a:t>
                      </a:r>
                    </a:p>
                    <a:p>
                      <a:r>
                        <a:rPr lang="en-US" sz="1800" b="0">
                          <a:solidFill>
                            <a:schemeClr val="tx1">
                              <a:lumMod val="50000"/>
                            </a:schemeClr>
                          </a:solidFill>
                          <a:latin typeface="Consolas" panose="020B0609020204030204" pitchFamily="49" charset="0"/>
                        </a:rPr>
                        <a:t>10</a:t>
                      </a:r>
                    </a:p>
                    <a:p>
                      <a:r>
                        <a:rPr lang="en-US" sz="1800" b="0">
                          <a:solidFill>
                            <a:schemeClr val="tx1">
                              <a:lumMod val="50000"/>
                            </a:schemeClr>
                          </a:solidFill>
                          <a:latin typeface="Consolas" panose="020B0609020204030204" pitchFamily="49" charset="0"/>
                        </a:rPr>
                        <a:t>11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800" b="0">
                          <a:solidFill>
                            <a:schemeClr val="tx1">
                              <a:lumMod val="50000"/>
                            </a:schemeClr>
                          </a:solidFill>
                          <a:latin typeface="Consolas" panose="020B0609020204030204" pitchFamily="49" charset="0"/>
                        </a:rPr>
                        <a:t>UCLN_CACH1(a, b)</a:t>
                      </a:r>
                    </a:p>
                    <a:p>
                      <a:pPr marL="0" indent="0" eaLnBrk="0" fontAlgn="base" hangingPunct="0">
                        <a:lnSpc>
                          <a:spcPct val="100000"/>
                        </a:lnSpc>
                        <a:spcBef>
                          <a:spcPct val="0"/>
                        </a:spcBef>
                        <a:spcAft>
                          <a:spcPct val="0"/>
                        </a:spcAft>
                        <a:buNone/>
                      </a:pPr>
                      <a:r>
                        <a:rPr lang="en-US" sz="1800" b="0">
                          <a:solidFill>
                            <a:schemeClr val="tx1">
                              <a:lumMod val="50000"/>
                            </a:schemeClr>
                          </a:solidFill>
                          <a:latin typeface="Consolas" panose="020B0609020204030204" pitchFamily="49" charset="0"/>
                          <a:cs typeface="Courier New" pitchFamily="49" charset="0"/>
                        </a:rPr>
                        <a:t>BEGIN</a:t>
                      </a:r>
                    </a:p>
                    <a:p>
                      <a:pPr marL="0" indent="0" eaLnBrk="0" fontAlgn="base" hangingPunct="0">
                        <a:lnSpc>
                          <a:spcPct val="100000"/>
                        </a:lnSpc>
                        <a:spcBef>
                          <a:spcPct val="0"/>
                        </a:spcBef>
                        <a:spcAft>
                          <a:spcPct val="0"/>
                        </a:spcAft>
                        <a:buNone/>
                      </a:pPr>
                      <a:r>
                        <a:rPr lang="en-US" sz="1800" b="0">
                          <a:solidFill>
                            <a:schemeClr val="tx1">
                              <a:lumMod val="50000"/>
                            </a:schemeClr>
                          </a:solidFill>
                          <a:latin typeface="Consolas" panose="020B0609020204030204" pitchFamily="49" charset="0"/>
                          <a:cs typeface="Courier New" pitchFamily="49" charset="0"/>
                        </a:rPr>
                        <a:t>   WHILE a ≠ b DO </a:t>
                      </a:r>
                    </a:p>
                    <a:p>
                      <a:pPr marL="0" indent="0" eaLnBrk="0" fontAlgn="base" hangingPunct="0">
                        <a:lnSpc>
                          <a:spcPct val="100000"/>
                        </a:lnSpc>
                        <a:spcBef>
                          <a:spcPct val="0"/>
                        </a:spcBef>
                        <a:spcAft>
                          <a:spcPct val="0"/>
                        </a:spcAft>
                        <a:buNone/>
                      </a:pPr>
                      <a:r>
                        <a:rPr lang="en-US" sz="1800" b="0">
                          <a:solidFill>
                            <a:schemeClr val="tx1">
                              <a:lumMod val="50000"/>
                            </a:schemeClr>
                          </a:solidFill>
                          <a:latin typeface="Consolas" panose="020B0609020204030204" pitchFamily="49" charset="0"/>
                          <a:cs typeface="Courier New" pitchFamily="49" charset="0"/>
                        </a:rPr>
                        <a:t>      IF a &gt; b THEN</a:t>
                      </a:r>
                    </a:p>
                    <a:p>
                      <a:pPr marL="0" indent="0" eaLnBrk="0" fontAlgn="base" hangingPunct="0">
                        <a:lnSpc>
                          <a:spcPct val="100000"/>
                        </a:lnSpc>
                        <a:spcBef>
                          <a:spcPct val="0"/>
                        </a:spcBef>
                        <a:spcAft>
                          <a:spcPct val="0"/>
                        </a:spcAft>
                        <a:buNone/>
                      </a:pPr>
                      <a:r>
                        <a:rPr lang="en-US" sz="1800" b="0">
                          <a:solidFill>
                            <a:schemeClr val="tx1">
                              <a:lumMod val="50000"/>
                            </a:schemeClr>
                          </a:solidFill>
                          <a:latin typeface="Consolas" panose="020B0609020204030204" pitchFamily="49" charset="0"/>
                          <a:cs typeface="Courier New" pitchFamily="49" charset="0"/>
                        </a:rPr>
                        <a:t>          a:= a − b</a:t>
                      </a:r>
                    </a:p>
                    <a:p>
                      <a:pPr marL="0" indent="0" eaLnBrk="0" fontAlgn="base" hangingPunct="0">
                        <a:lnSpc>
                          <a:spcPct val="100000"/>
                        </a:lnSpc>
                        <a:spcBef>
                          <a:spcPct val="0"/>
                        </a:spcBef>
                        <a:spcAft>
                          <a:spcPct val="0"/>
                        </a:spcAft>
                        <a:buNone/>
                      </a:pPr>
                      <a:r>
                        <a:rPr lang="en-US" sz="1800" b="0">
                          <a:solidFill>
                            <a:schemeClr val="tx1">
                              <a:lumMod val="50000"/>
                            </a:schemeClr>
                          </a:solidFill>
                          <a:latin typeface="Consolas" panose="020B0609020204030204" pitchFamily="49" charset="0"/>
                          <a:cs typeface="Courier New" pitchFamily="49" charset="0"/>
                        </a:rPr>
                        <a:t>      ELSE</a:t>
                      </a:r>
                    </a:p>
                    <a:p>
                      <a:pPr marL="0" indent="0" eaLnBrk="0" fontAlgn="base" hangingPunct="0">
                        <a:lnSpc>
                          <a:spcPct val="100000"/>
                        </a:lnSpc>
                        <a:spcBef>
                          <a:spcPct val="0"/>
                        </a:spcBef>
                        <a:spcAft>
                          <a:spcPct val="0"/>
                        </a:spcAft>
                        <a:buNone/>
                      </a:pPr>
                      <a:r>
                        <a:rPr lang="en-US" sz="1800" b="0">
                          <a:solidFill>
                            <a:schemeClr val="tx1">
                              <a:lumMod val="50000"/>
                            </a:schemeClr>
                          </a:solidFill>
                          <a:latin typeface="Consolas" panose="020B0609020204030204" pitchFamily="49" charset="0"/>
                          <a:cs typeface="Courier New" pitchFamily="49" charset="0"/>
                        </a:rPr>
                        <a:t>          b:= b − a</a:t>
                      </a:r>
                    </a:p>
                    <a:p>
                      <a:pPr marL="0" indent="0" eaLnBrk="0" fontAlgn="base" hangingPunct="0">
                        <a:lnSpc>
                          <a:spcPct val="100000"/>
                        </a:lnSpc>
                        <a:spcBef>
                          <a:spcPct val="0"/>
                        </a:spcBef>
                        <a:spcAft>
                          <a:spcPct val="0"/>
                        </a:spcAft>
                        <a:buNone/>
                      </a:pPr>
                      <a:r>
                        <a:rPr lang="en-US" sz="1800" b="0">
                          <a:solidFill>
                            <a:schemeClr val="tx1">
                              <a:lumMod val="50000"/>
                            </a:schemeClr>
                          </a:solidFill>
                          <a:latin typeface="Consolas" panose="020B0609020204030204" pitchFamily="49" charset="0"/>
                          <a:cs typeface="Courier New" pitchFamily="49" charset="0"/>
                        </a:rPr>
                        <a:t>      END IF</a:t>
                      </a:r>
                    </a:p>
                    <a:p>
                      <a:pPr marL="0" indent="0" eaLnBrk="0" fontAlgn="base" hangingPunct="0">
                        <a:lnSpc>
                          <a:spcPct val="100000"/>
                        </a:lnSpc>
                        <a:spcBef>
                          <a:spcPct val="0"/>
                        </a:spcBef>
                        <a:spcAft>
                          <a:spcPct val="0"/>
                        </a:spcAft>
                        <a:buNone/>
                      </a:pPr>
                      <a:r>
                        <a:rPr lang="en-US" sz="1800" b="0">
                          <a:solidFill>
                            <a:schemeClr val="tx1">
                              <a:lumMod val="50000"/>
                            </a:schemeClr>
                          </a:solidFill>
                          <a:latin typeface="Consolas" panose="020B0609020204030204" pitchFamily="49" charset="0"/>
                          <a:cs typeface="Courier New" pitchFamily="49" charset="0"/>
                        </a:rPr>
                        <a:t>   END WHILE</a:t>
                      </a:r>
                    </a:p>
                    <a:p>
                      <a:pPr marL="0" indent="0" eaLnBrk="0" fontAlgn="base" hangingPunct="0">
                        <a:lnSpc>
                          <a:spcPct val="100000"/>
                        </a:lnSpc>
                        <a:spcBef>
                          <a:spcPct val="0"/>
                        </a:spcBef>
                        <a:spcAft>
                          <a:spcPct val="0"/>
                        </a:spcAft>
                        <a:buNone/>
                      </a:pPr>
                      <a:r>
                        <a:rPr lang="en-US" sz="1800" b="0">
                          <a:solidFill>
                            <a:schemeClr val="tx1">
                              <a:lumMod val="50000"/>
                            </a:schemeClr>
                          </a:solidFill>
                          <a:latin typeface="Consolas" panose="020B0609020204030204" pitchFamily="49" charset="0"/>
                          <a:cs typeface="Courier New" pitchFamily="49" charset="0"/>
                        </a:rPr>
                        <a:t>   RETURN a</a:t>
                      </a:r>
                    </a:p>
                    <a:p>
                      <a:pPr marL="0" indent="0" eaLnBrk="0" fontAlgn="base" hangingPunct="0">
                        <a:lnSpc>
                          <a:spcPct val="100000"/>
                        </a:lnSpc>
                        <a:spcBef>
                          <a:spcPct val="0"/>
                        </a:spcBef>
                        <a:spcAft>
                          <a:spcPct val="0"/>
                        </a:spcAft>
                        <a:buNone/>
                      </a:pPr>
                      <a:r>
                        <a:rPr lang="en-US" sz="1800" b="0">
                          <a:solidFill>
                            <a:schemeClr val="tx1">
                              <a:lumMod val="50000"/>
                            </a:schemeClr>
                          </a:solidFill>
                          <a:latin typeface="Consolas" panose="020B0609020204030204" pitchFamily="49" charset="0"/>
                          <a:cs typeface="Courier New" pitchFamily="49" charset="0"/>
                        </a:rPr>
                        <a:t>END </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07110020"/>
                  </a:ext>
                </a:extLst>
              </a:tr>
            </a:tbl>
          </a:graphicData>
        </a:graphic>
      </p:graphicFrame>
      <p:graphicFrame>
        <p:nvGraphicFramePr>
          <p:cNvPr id="5" name="Table 4">
            <a:extLst>
              <a:ext uri="{FF2B5EF4-FFF2-40B4-BE49-F238E27FC236}">
                <a16:creationId xmlns:a16="http://schemas.microsoft.com/office/drawing/2014/main" id="{18934E1C-38F1-0A17-D249-D324B5A9D441}"/>
              </a:ext>
            </a:extLst>
          </p:cNvPr>
          <p:cNvGraphicFramePr>
            <a:graphicFrameLocks noGrp="1"/>
          </p:cNvGraphicFramePr>
          <p:nvPr/>
        </p:nvGraphicFramePr>
        <p:xfrm>
          <a:off x="6865796" y="2484998"/>
          <a:ext cx="4899259" cy="3931920"/>
        </p:xfrm>
        <a:graphic>
          <a:graphicData uri="http://schemas.openxmlformats.org/drawingml/2006/table">
            <a:tbl>
              <a:tblPr firstRow="1" bandRow="1">
                <a:tableStyleId>{5C22544A-7EE6-4342-B048-85BDC9FD1C3A}</a:tableStyleId>
              </a:tblPr>
              <a:tblGrid>
                <a:gridCol w="507163">
                  <a:extLst>
                    <a:ext uri="{9D8B030D-6E8A-4147-A177-3AD203B41FA5}">
                      <a16:colId xmlns:a16="http://schemas.microsoft.com/office/drawing/2014/main" val="3709258060"/>
                    </a:ext>
                  </a:extLst>
                </a:gridCol>
                <a:gridCol w="4392096">
                  <a:extLst>
                    <a:ext uri="{9D8B030D-6E8A-4147-A177-3AD203B41FA5}">
                      <a16:colId xmlns:a16="http://schemas.microsoft.com/office/drawing/2014/main" val="1149791930"/>
                    </a:ext>
                  </a:extLst>
                </a:gridCol>
              </a:tblGrid>
              <a:tr h="1509529">
                <a:tc>
                  <a:txBody>
                    <a:bodyPr/>
                    <a:lstStyle/>
                    <a:p>
                      <a:r>
                        <a:rPr lang="en-US" sz="1800" b="0">
                          <a:solidFill>
                            <a:schemeClr val="tx1">
                              <a:lumMod val="50000"/>
                            </a:schemeClr>
                          </a:solidFill>
                          <a:latin typeface="Consolas" panose="020B0609020204030204" pitchFamily="49" charset="0"/>
                        </a:rPr>
                        <a:t>1</a:t>
                      </a:r>
                    </a:p>
                    <a:p>
                      <a:r>
                        <a:rPr lang="en-US" sz="1800" b="0">
                          <a:solidFill>
                            <a:schemeClr val="tx1">
                              <a:lumMod val="50000"/>
                            </a:schemeClr>
                          </a:solidFill>
                          <a:latin typeface="Consolas" panose="020B0609020204030204" pitchFamily="49" charset="0"/>
                        </a:rPr>
                        <a:t>2</a:t>
                      </a:r>
                    </a:p>
                    <a:p>
                      <a:r>
                        <a:rPr lang="en-US" sz="1800" b="0">
                          <a:solidFill>
                            <a:schemeClr val="tx1">
                              <a:lumMod val="50000"/>
                            </a:schemeClr>
                          </a:solidFill>
                          <a:latin typeface="Consolas" panose="020B0609020204030204" pitchFamily="49" charset="0"/>
                        </a:rPr>
                        <a:t>3</a:t>
                      </a:r>
                    </a:p>
                    <a:p>
                      <a:r>
                        <a:rPr lang="en-US" sz="1800" b="0">
                          <a:solidFill>
                            <a:schemeClr val="tx1">
                              <a:lumMod val="50000"/>
                            </a:schemeClr>
                          </a:solidFill>
                          <a:latin typeface="Consolas" panose="020B0609020204030204" pitchFamily="49" charset="0"/>
                        </a:rPr>
                        <a:t>4</a:t>
                      </a:r>
                    </a:p>
                    <a:p>
                      <a:r>
                        <a:rPr lang="en-US" sz="1800" b="0">
                          <a:solidFill>
                            <a:schemeClr val="tx1">
                              <a:lumMod val="50000"/>
                            </a:schemeClr>
                          </a:solidFill>
                          <a:latin typeface="Consolas" panose="020B0609020204030204" pitchFamily="49" charset="0"/>
                        </a:rPr>
                        <a:t>5</a:t>
                      </a:r>
                    </a:p>
                    <a:p>
                      <a:r>
                        <a:rPr lang="en-US" sz="1800" b="0">
                          <a:solidFill>
                            <a:schemeClr val="tx1">
                              <a:lumMod val="50000"/>
                            </a:schemeClr>
                          </a:solidFill>
                          <a:latin typeface="Consolas" panose="020B0609020204030204" pitchFamily="49" charset="0"/>
                        </a:rPr>
                        <a:t>6</a:t>
                      </a:r>
                    </a:p>
                    <a:p>
                      <a:r>
                        <a:rPr lang="en-US" sz="1800" b="0">
                          <a:solidFill>
                            <a:schemeClr val="tx1">
                              <a:lumMod val="50000"/>
                            </a:schemeClr>
                          </a:solidFill>
                          <a:latin typeface="Consolas" panose="020B0609020204030204" pitchFamily="49" charset="0"/>
                        </a:rPr>
                        <a:t>7</a:t>
                      </a:r>
                    </a:p>
                    <a:p>
                      <a:r>
                        <a:rPr lang="en-US" sz="1800" b="0">
                          <a:solidFill>
                            <a:schemeClr val="tx1">
                              <a:lumMod val="50000"/>
                            </a:schemeClr>
                          </a:solidFill>
                          <a:latin typeface="Consolas" panose="020B0609020204030204" pitchFamily="49" charset="0"/>
                        </a:rPr>
                        <a:t>8</a:t>
                      </a:r>
                    </a:p>
                    <a:p>
                      <a:r>
                        <a:rPr lang="en-US" sz="1800" b="0">
                          <a:solidFill>
                            <a:schemeClr val="tx1">
                              <a:lumMod val="50000"/>
                            </a:schemeClr>
                          </a:solidFill>
                          <a:latin typeface="Consolas" panose="020B0609020204030204" pitchFamily="49" charset="0"/>
                        </a:rPr>
                        <a:t>9</a:t>
                      </a:r>
                    </a:p>
                    <a:p>
                      <a:r>
                        <a:rPr lang="en-US" sz="1800" b="0">
                          <a:solidFill>
                            <a:schemeClr val="tx1">
                              <a:lumMod val="50000"/>
                            </a:schemeClr>
                          </a:solidFill>
                          <a:latin typeface="Consolas" panose="020B0609020204030204" pitchFamily="49" charset="0"/>
                        </a:rPr>
                        <a:t>10</a:t>
                      </a:r>
                    </a:p>
                    <a:p>
                      <a:r>
                        <a:rPr lang="en-US" sz="1800" b="0">
                          <a:solidFill>
                            <a:schemeClr val="tx1">
                              <a:lumMod val="50000"/>
                            </a:schemeClr>
                          </a:solidFill>
                          <a:latin typeface="Consolas" panose="020B0609020204030204" pitchFamily="49" charset="0"/>
                        </a:rPr>
                        <a:t>11</a:t>
                      </a:r>
                    </a:p>
                    <a:p>
                      <a:r>
                        <a:rPr lang="en-US" sz="1800" b="0">
                          <a:solidFill>
                            <a:schemeClr val="tx1">
                              <a:lumMod val="50000"/>
                            </a:schemeClr>
                          </a:solidFill>
                          <a:latin typeface="Consolas" panose="020B0609020204030204" pitchFamily="49" charset="0"/>
                        </a:rPr>
                        <a:t>12</a:t>
                      </a:r>
                    </a:p>
                    <a:p>
                      <a:r>
                        <a:rPr lang="en-US" sz="1800" b="0">
                          <a:solidFill>
                            <a:schemeClr val="tx1">
                              <a:lumMod val="50000"/>
                            </a:schemeClr>
                          </a:solidFill>
                          <a:latin typeface="Consolas" panose="020B0609020204030204" pitchFamily="49" charset="0"/>
                        </a:rPr>
                        <a:t>13</a:t>
                      </a:r>
                    </a:p>
                    <a:p>
                      <a:r>
                        <a:rPr lang="en-US" sz="1800" b="0">
                          <a:solidFill>
                            <a:schemeClr val="tx1">
                              <a:lumMod val="50000"/>
                            </a:schemeClr>
                          </a:solidFill>
                          <a:latin typeface="Consolas" panose="020B0609020204030204" pitchFamily="49" charset="0"/>
                        </a:rPr>
                        <a:t>14</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eaLnBrk="0" fontAlgn="base" hangingPunct="0">
                        <a:lnSpc>
                          <a:spcPct val="100000"/>
                        </a:lnSpc>
                        <a:spcBef>
                          <a:spcPct val="0"/>
                        </a:spcBef>
                        <a:spcAft>
                          <a:spcPct val="0"/>
                        </a:spcAft>
                        <a:buNone/>
                      </a:pPr>
                      <a:r>
                        <a:rPr lang="en-US" sz="1800" b="0">
                          <a:solidFill>
                            <a:schemeClr val="tx1">
                              <a:lumMod val="50000"/>
                            </a:schemeClr>
                          </a:solidFill>
                          <a:latin typeface="Consolas" panose="020B0609020204030204" pitchFamily="49" charset="0"/>
                        </a:rPr>
                        <a:t>FUNCTION UCLN_CACH3(a, b)</a:t>
                      </a:r>
                      <a:endParaRPr lang="en-US" sz="1800" b="0">
                        <a:solidFill>
                          <a:schemeClr val="tx1">
                            <a:lumMod val="50000"/>
                          </a:schemeClr>
                        </a:solidFill>
                        <a:latin typeface="Consolas" panose="020B0609020204030204" pitchFamily="49" charset="0"/>
                        <a:cs typeface="Courier New" pitchFamily="49" charset="0"/>
                      </a:endParaRPr>
                    </a:p>
                    <a:p>
                      <a:pPr marL="0" indent="0" eaLnBrk="0" fontAlgn="base" hangingPunct="0">
                        <a:lnSpc>
                          <a:spcPct val="100000"/>
                        </a:lnSpc>
                        <a:spcBef>
                          <a:spcPct val="0"/>
                        </a:spcBef>
                        <a:spcAft>
                          <a:spcPct val="0"/>
                        </a:spcAft>
                        <a:buNone/>
                      </a:pPr>
                      <a:r>
                        <a:rPr lang="en-US" sz="1800" b="0">
                          <a:solidFill>
                            <a:schemeClr val="tx1">
                              <a:lumMod val="50000"/>
                            </a:schemeClr>
                          </a:solidFill>
                          <a:latin typeface="Consolas" panose="020B0609020204030204" pitchFamily="49" charset="0"/>
                          <a:cs typeface="Courier New" pitchFamily="49" charset="0"/>
                        </a:rPr>
                        <a:t>BEGIN</a:t>
                      </a:r>
                    </a:p>
                    <a:p>
                      <a:pPr marL="0" indent="0" eaLnBrk="0" fontAlgn="base" hangingPunct="0">
                        <a:lnSpc>
                          <a:spcPct val="100000"/>
                        </a:lnSpc>
                        <a:spcBef>
                          <a:spcPct val="0"/>
                        </a:spcBef>
                        <a:spcAft>
                          <a:spcPct val="0"/>
                        </a:spcAft>
                        <a:buNone/>
                      </a:pPr>
                      <a:r>
                        <a:rPr lang="en-US" sz="1800" b="0">
                          <a:solidFill>
                            <a:schemeClr val="tx1">
                              <a:lumMod val="50000"/>
                            </a:schemeClr>
                          </a:solidFill>
                          <a:latin typeface="Consolas" panose="020B0609020204030204" pitchFamily="49" charset="0"/>
                          <a:cs typeface="Courier New" pitchFamily="49" charset="0"/>
                        </a:rPr>
                        <a:t>   IF b = 0 THEN</a:t>
                      </a:r>
                    </a:p>
                    <a:p>
                      <a:pPr marL="0" indent="0" eaLnBrk="0" fontAlgn="base" hangingPunct="0">
                        <a:lnSpc>
                          <a:spcPct val="100000"/>
                        </a:lnSpc>
                        <a:spcBef>
                          <a:spcPct val="0"/>
                        </a:spcBef>
                        <a:spcAft>
                          <a:spcPct val="0"/>
                        </a:spcAft>
                        <a:buNone/>
                      </a:pPr>
                      <a:r>
                        <a:rPr lang="en-US" sz="1800" b="0">
                          <a:solidFill>
                            <a:schemeClr val="tx1">
                              <a:lumMod val="50000"/>
                            </a:schemeClr>
                          </a:solidFill>
                          <a:latin typeface="Consolas" panose="020B0609020204030204" pitchFamily="49" charset="0"/>
                          <a:cs typeface="Courier New" pitchFamily="49" charset="0"/>
                        </a:rPr>
                        <a:t>       RETURN a</a:t>
                      </a:r>
                    </a:p>
                    <a:p>
                      <a:pPr marL="0" indent="0" eaLnBrk="0" fontAlgn="base" hangingPunct="0">
                        <a:lnSpc>
                          <a:spcPct val="100000"/>
                        </a:lnSpc>
                        <a:spcBef>
                          <a:spcPct val="0"/>
                        </a:spcBef>
                        <a:spcAft>
                          <a:spcPct val="0"/>
                        </a:spcAft>
                        <a:buNone/>
                      </a:pPr>
                      <a:r>
                        <a:rPr lang="en-US" sz="1800" b="0">
                          <a:solidFill>
                            <a:schemeClr val="tx1">
                              <a:lumMod val="50000"/>
                            </a:schemeClr>
                          </a:solidFill>
                          <a:latin typeface="Consolas" panose="020B0609020204030204" pitchFamily="49" charset="0"/>
                          <a:cs typeface="Courier New" pitchFamily="49" charset="0"/>
                        </a:rPr>
                        <a:t>   ELSE</a:t>
                      </a:r>
                    </a:p>
                    <a:p>
                      <a:pPr marL="0" indent="0" eaLnBrk="0" fontAlgn="base" hangingPunct="0">
                        <a:lnSpc>
                          <a:spcPct val="100000"/>
                        </a:lnSpc>
                        <a:spcBef>
                          <a:spcPct val="0"/>
                        </a:spcBef>
                        <a:spcAft>
                          <a:spcPct val="0"/>
                        </a:spcAft>
                        <a:buNone/>
                      </a:pPr>
                      <a:r>
                        <a:rPr lang="en-US" sz="1800" b="0">
                          <a:solidFill>
                            <a:schemeClr val="tx1">
                              <a:lumMod val="50000"/>
                            </a:schemeClr>
                          </a:solidFill>
                          <a:latin typeface="Consolas" panose="020B0609020204030204" pitchFamily="49" charset="0"/>
                          <a:cs typeface="Courier New" pitchFamily="49" charset="0"/>
                        </a:rPr>
                        <a:t>       RETURN UCLN_CACH3(b, a%b)</a:t>
                      </a:r>
                    </a:p>
                    <a:p>
                      <a:pPr marL="0" indent="0" eaLnBrk="0" fontAlgn="base" hangingPunct="0">
                        <a:lnSpc>
                          <a:spcPct val="100000"/>
                        </a:lnSpc>
                        <a:spcBef>
                          <a:spcPct val="0"/>
                        </a:spcBef>
                        <a:spcAft>
                          <a:spcPct val="0"/>
                        </a:spcAft>
                        <a:buNone/>
                      </a:pPr>
                      <a:r>
                        <a:rPr lang="en-US" sz="1800" b="0">
                          <a:solidFill>
                            <a:schemeClr val="tx1">
                              <a:lumMod val="50000"/>
                            </a:schemeClr>
                          </a:solidFill>
                          <a:latin typeface="Consolas" panose="020B0609020204030204" pitchFamily="49" charset="0"/>
                          <a:cs typeface="Courier New" pitchFamily="49" charset="0"/>
                        </a:rPr>
                        <a:t>   END IF</a:t>
                      </a:r>
                    </a:p>
                    <a:p>
                      <a:pPr marL="0" indent="0" eaLnBrk="0" fontAlgn="base" hangingPunct="0">
                        <a:lnSpc>
                          <a:spcPct val="100000"/>
                        </a:lnSpc>
                        <a:spcBef>
                          <a:spcPct val="0"/>
                        </a:spcBef>
                        <a:spcAft>
                          <a:spcPct val="0"/>
                        </a:spcAft>
                        <a:buNone/>
                      </a:pPr>
                      <a:r>
                        <a:rPr lang="en-US" sz="1800" b="0">
                          <a:solidFill>
                            <a:schemeClr val="tx1">
                              <a:lumMod val="50000"/>
                            </a:schemeClr>
                          </a:solidFill>
                          <a:latin typeface="Consolas" panose="020B0609020204030204" pitchFamily="49" charset="0"/>
                          <a:cs typeface="Courier New" pitchFamily="49" charset="0"/>
                        </a:rPr>
                        <a:t>END FUNCTION</a:t>
                      </a:r>
                    </a:p>
                    <a:p>
                      <a:pPr marL="0" indent="0" eaLnBrk="0" fontAlgn="base" hangingPunct="0">
                        <a:lnSpc>
                          <a:spcPct val="100000"/>
                        </a:lnSpc>
                        <a:spcBef>
                          <a:spcPct val="0"/>
                        </a:spcBef>
                        <a:spcAft>
                          <a:spcPct val="0"/>
                        </a:spcAft>
                        <a:buNone/>
                      </a:pPr>
                      <a:endParaRPr lang="en-US" sz="1800" b="0">
                        <a:solidFill>
                          <a:schemeClr val="tx1">
                            <a:lumMod val="50000"/>
                          </a:schemeClr>
                        </a:solidFill>
                        <a:latin typeface="Consolas" panose="020B0609020204030204" pitchFamily="49" charset="0"/>
                        <a:cs typeface="Courier New" pitchFamily="49" charset="0"/>
                      </a:endParaRPr>
                    </a:p>
                    <a:p>
                      <a:pPr marL="0" indent="0" eaLnBrk="0" fontAlgn="base" hangingPunct="0">
                        <a:lnSpc>
                          <a:spcPct val="100000"/>
                        </a:lnSpc>
                        <a:spcBef>
                          <a:spcPct val="0"/>
                        </a:spcBef>
                        <a:spcAft>
                          <a:spcPct val="0"/>
                        </a:spcAft>
                        <a:buNone/>
                      </a:pPr>
                      <a:r>
                        <a:rPr lang="en-US" sz="1800" b="0">
                          <a:solidFill>
                            <a:schemeClr val="tx1">
                              <a:lumMod val="50000"/>
                            </a:schemeClr>
                          </a:solidFill>
                          <a:latin typeface="Consolas" panose="020B0609020204030204" pitchFamily="49" charset="0"/>
                          <a:cs typeface="Courier New" pitchFamily="49" charset="0"/>
                        </a:rPr>
                        <a:t>BEGIN</a:t>
                      </a:r>
                    </a:p>
                    <a:p>
                      <a:pPr marL="0" indent="0" eaLnBrk="0" fontAlgn="base" hangingPunct="0">
                        <a:lnSpc>
                          <a:spcPct val="100000"/>
                        </a:lnSpc>
                        <a:spcBef>
                          <a:spcPct val="0"/>
                        </a:spcBef>
                        <a:spcAft>
                          <a:spcPct val="0"/>
                        </a:spcAft>
                        <a:buNone/>
                      </a:pPr>
                      <a:r>
                        <a:rPr lang="en-US" sz="1800" b="0">
                          <a:solidFill>
                            <a:schemeClr val="tx1">
                              <a:lumMod val="50000"/>
                            </a:schemeClr>
                          </a:solidFill>
                          <a:latin typeface="Consolas" panose="020B0609020204030204" pitchFamily="49" charset="0"/>
                          <a:cs typeface="Courier New" pitchFamily="49" charset="0"/>
                        </a:rPr>
                        <a:t>    INPUT a, b</a:t>
                      </a:r>
                    </a:p>
                    <a:p>
                      <a:pPr marL="0" indent="0" eaLnBrk="0" fontAlgn="base" hangingPunct="0">
                        <a:lnSpc>
                          <a:spcPct val="100000"/>
                        </a:lnSpc>
                        <a:spcBef>
                          <a:spcPct val="0"/>
                        </a:spcBef>
                        <a:spcAft>
                          <a:spcPct val="0"/>
                        </a:spcAft>
                        <a:buNone/>
                      </a:pPr>
                      <a:r>
                        <a:rPr lang="en-US" sz="1800" b="0">
                          <a:solidFill>
                            <a:schemeClr val="tx1">
                              <a:lumMod val="50000"/>
                            </a:schemeClr>
                          </a:solidFill>
                          <a:latin typeface="Consolas" panose="020B0609020204030204" pitchFamily="49" charset="0"/>
                          <a:cs typeface="Courier New" pitchFamily="49" charset="0"/>
                        </a:rPr>
                        <a:t>    result = UCLN_CACH3(a, b)</a:t>
                      </a:r>
                    </a:p>
                    <a:p>
                      <a:pPr marL="0" indent="0" eaLnBrk="0" fontAlgn="base" hangingPunct="0">
                        <a:lnSpc>
                          <a:spcPct val="100000"/>
                        </a:lnSpc>
                        <a:spcBef>
                          <a:spcPct val="0"/>
                        </a:spcBef>
                        <a:spcAft>
                          <a:spcPct val="0"/>
                        </a:spcAft>
                        <a:buNone/>
                      </a:pPr>
                      <a:r>
                        <a:rPr lang="en-US" sz="1800" b="0">
                          <a:solidFill>
                            <a:schemeClr val="tx1">
                              <a:lumMod val="50000"/>
                            </a:schemeClr>
                          </a:solidFill>
                          <a:latin typeface="Consolas" panose="020B0609020204030204" pitchFamily="49" charset="0"/>
                          <a:cs typeface="Courier New" pitchFamily="49" charset="0"/>
                        </a:rPr>
                        <a:t>    OUTPUT “UCLN LA: ”, result</a:t>
                      </a:r>
                    </a:p>
                    <a:p>
                      <a:pPr marL="0" indent="0" eaLnBrk="0" fontAlgn="base" hangingPunct="0">
                        <a:lnSpc>
                          <a:spcPct val="100000"/>
                        </a:lnSpc>
                        <a:spcBef>
                          <a:spcPct val="0"/>
                        </a:spcBef>
                        <a:spcAft>
                          <a:spcPct val="0"/>
                        </a:spcAft>
                        <a:buNone/>
                      </a:pPr>
                      <a:r>
                        <a:rPr lang="en-US" sz="1800" b="0">
                          <a:solidFill>
                            <a:schemeClr val="tx1">
                              <a:lumMod val="50000"/>
                            </a:schemeClr>
                          </a:solidFill>
                          <a:latin typeface="Consolas" panose="020B0609020204030204" pitchFamily="49" charset="0"/>
                          <a:cs typeface="Courier New" pitchFamily="49" charset="0"/>
                        </a:rPr>
                        <a:t>END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07110020"/>
                  </a:ext>
                </a:extLst>
              </a:tr>
            </a:tbl>
          </a:graphicData>
        </a:graphic>
      </p:graphicFrame>
      <p:sp>
        <p:nvSpPr>
          <p:cNvPr id="7" name="Date Placeholder 6">
            <a:extLst>
              <a:ext uri="{FF2B5EF4-FFF2-40B4-BE49-F238E27FC236}">
                <a16:creationId xmlns:a16="http://schemas.microsoft.com/office/drawing/2014/main" id="{AA4D854F-6915-0484-553C-39554FDDB422}"/>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B6B18CA1-59E0-9782-F99B-F96D6C47F807}"/>
              </a:ext>
            </a:extLst>
          </p:cNvPr>
          <p:cNvSpPr>
            <a:spLocks noGrp="1"/>
          </p:cNvSpPr>
          <p:nvPr>
            <p:ph type="sldNum" sz="quarter" idx="12"/>
          </p:nvPr>
        </p:nvSpPr>
        <p:spPr/>
        <p:txBody>
          <a:bodyPr/>
          <a:lstStyle/>
          <a:p>
            <a:fld id="{D8B0B3AC-44A8-D142-AAF6-9A453466E1A4}" type="slidenum">
              <a:rPr lang="en-VN" smtClean="0"/>
              <a:pPr/>
              <a:t>42</a:t>
            </a:fld>
            <a:endParaRPr lang="en-VN" dirty="0"/>
          </a:p>
        </p:txBody>
      </p:sp>
    </p:spTree>
    <p:extLst>
      <p:ext uri="{BB962C8B-B14F-4D97-AF65-F5344CB8AC3E}">
        <p14:creationId xmlns:p14="http://schemas.microsoft.com/office/powerpoint/2010/main" val="317509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r>
              <a:rPr lang="en-US"/>
              <a:t>2.5.2 Sử dụng Mã giả (Pseudo code)</a:t>
            </a:r>
            <a:endParaRPr lang="en-US" dirty="0"/>
          </a:p>
        </p:txBody>
      </p:sp>
      <p:sp>
        <p:nvSpPr>
          <p:cNvPr id="24579" name="Content Placeholder 8"/>
          <p:cNvSpPr>
            <a:spLocks noGrp="1"/>
          </p:cNvSpPr>
          <p:nvPr>
            <p:ph idx="1"/>
          </p:nvPr>
        </p:nvSpPr>
        <p:spPr/>
        <p:txBody>
          <a:bodyPr>
            <a:noAutofit/>
          </a:bodyPr>
          <a:lstStyle/>
          <a:p>
            <a:pPr>
              <a:lnSpc>
                <a:spcPct val="100000"/>
              </a:lnSpc>
            </a:pPr>
            <a:r>
              <a:rPr lang="en-US" sz="2400">
                <a:latin typeface="Arial" charset="0"/>
                <a:cs typeface="Arial" charset="0"/>
              </a:rPr>
              <a:t>Ví dụ: Tìm nghiệm của phương trình bậc nhất ax+b=0</a:t>
            </a:r>
          </a:p>
          <a:p>
            <a:pPr lvl="1" eaLnBrk="0" fontAlgn="base" hangingPunct="0">
              <a:lnSpc>
                <a:spcPct val="100000"/>
              </a:lnSpc>
              <a:spcBef>
                <a:spcPct val="0"/>
              </a:spcBef>
              <a:spcAft>
                <a:spcPct val="0"/>
              </a:spcAft>
              <a:defRPr/>
            </a:pPr>
            <a:r>
              <a:rPr lang="en-US" b="1">
                <a:solidFill>
                  <a:schemeClr val="tx1">
                    <a:lumMod val="50000"/>
                  </a:schemeClr>
                </a:solidFill>
                <a:latin typeface="Consolas" panose="020B0609020204030204" pitchFamily="49" charset="0"/>
                <a:cs typeface="Courier New" pitchFamily="49" charset="0"/>
              </a:rPr>
              <a:t>Đầu vào: Nhập a, b thuộc R</a:t>
            </a:r>
          </a:p>
          <a:p>
            <a:pPr lvl="1" eaLnBrk="0" fontAlgn="base" hangingPunct="0">
              <a:lnSpc>
                <a:spcPct val="100000"/>
              </a:lnSpc>
              <a:spcBef>
                <a:spcPct val="0"/>
              </a:spcBef>
              <a:spcAft>
                <a:spcPct val="0"/>
              </a:spcAft>
              <a:defRPr/>
            </a:pPr>
            <a:r>
              <a:rPr lang="en-US" b="1">
                <a:solidFill>
                  <a:schemeClr val="tx1">
                    <a:lumMod val="50000"/>
                  </a:schemeClr>
                </a:solidFill>
                <a:latin typeface="Consolas" panose="020B0609020204030204" pitchFamily="49" charset="0"/>
                <a:cs typeface="Courier New" pitchFamily="49" charset="0"/>
              </a:rPr>
              <a:t>Đầu ra: Xuất kết quả Nghiệm ph</a:t>
            </a:r>
            <a:r>
              <a:rPr lang="vi-VN" b="1">
                <a:solidFill>
                  <a:schemeClr val="tx1">
                    <a:lumMod val="50000"/>
                  </a:schemeClr>
                </a:solidFill>
                <a:latin typeface="Consolas" panose="020B0609020204030204" pitchFamily="49" charset="0"/>
                <a:cs typeface="Courier New" pitchFamily="49" charset="0"/>
              </a:rPr>
              <a:t>ươ</a:t>
            </a:r>
            <a:r>
              <a:rPr lang="en-US" b="1">
                <a:solidFill>
                  <a:schemeClr val="tx1">
                    <a:lumMod val="50000"/>
                  </a:schemeClr>
                </a:solidFill>
                <a:latin typeface="Consolas" panose="020B0609020204030204" pitchFamily="49" charset="0"/>
                <a:cs typeface="Courier New" pitchFamily="49" charset="0"/>
              </a:rPr>
              <a:t>ng trình ax + b = 0</a:t>
            </a:r>
          </a:p>
          <a:p>
            <a:pPr eaLnBrk="0" fontAlgn="base" hangingPunct="0">
              <a:lnSpc>
                <a:spcPct val="100000"/>
              </a:lnSpc>
              <a:spcBef>
                <a:spcPct val="0"/>
              </a:spcBef>
              <a:spcAft>
                <a:spcPct val="0"/>
              </a:spcAft>
              <a:defRPr/>
            </a:pPr>
            <a:endParaRPr lang="en-US" sz="2400">
              <a:solidFill>
                <a:schemeClr val="tx1">
                  <a:lumMod val="50000"/>
                </a:schemeClr>
              </a:solidFill>
              <a:latin typeface="Consolas" panose="020B0609020204030204" pitchFamily="49" charset="0"/>
              <a:cs typeface="Courier New" pitchFamily="49" charset="0"/>
            </a:endParaRPr>
          </a:p>
          <a:p>
            <a:pPr eaLnBrk="0" fontAlgn="base" hangingPunct="0">
              <a:lnSpc>
                <a:spcPct val="100000"/>
              </a:lnSpc>
              <a:spcBef>
                <a:spcPct val="0"/>
              </a:spcBef>
              <a:spcAft>
                <a:spcPct val="0"/>
              </a:spcAft>
              <a:defRPr/>
            </a:pPr>
            <a:endParaRPr lang="en-US" sz="2400">
              <a:solidFill>
                <a:schemeClr val="tx1">
                  <a:lumMod val="50000"/>
                </a:schemeClr>
              </a:solidFill>
              <a:latin typeface="Consolas" panose="020B0609020204030204" pitchFamily="49" charset="0"/>
              <a:cs typeface="Courier New" pitchFamily="49" charset="0"/>
            </a:endParaRPr>
          </a:p>
        </p:txBody>
      </p:sp>
      <p:sp>
        <p:nvSpPr>
          <p:cNvPr id="2" name="Footer Placeholder 1"/>
          <p:cNvSpPr>
            <a:spLocks noGrp="1"/>
          </p:cNvSpPr>
          <p:nvPr>
            <p:ph type="ftr" sz="quarter" idx="11"/>
          </p:nvPr>
        </p:nvSpPr>
        <p:spPr/>
        <p:txBody>
          <a:bodyPr/>
          <a:lstStyle/>
          <a:p>
            <a:pPr eaLnBrk="0" fontAlgn="base" hangingPunct="0">
              <a:spcBef>
                <a:spcPct val="0"/>
              </a:spcBef>
              <a:spcAft>
                <a:spcPct val="0"/>
              </a:spcAft>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FF65F55C-FB90-039C-F24C-A2C2811C8A56}"/>
              </a:ext>
            </a:extLst>
          </p:cNvPr>
          <p:cNvGraphicFramePr>
            <a:graphicFrameLocks noGrp="1"/>
          </p:cNvGraphicFramePr>
          <p:nvPr/>
        </p:nvGraphicFramePr>
        <p:xfrm>
          <a:off x="838201" y="2433050"/>
          <a:ext cx="7901538" cy="4075308"/>
        </p:xfrm>
        <a:graphic>
          <a:graphicData uri="http://schemas.openxmlformats.org/drawingml/2006/table">
            <a:tbl>
              <a:tblPr firstRow="1" bandRow="1">
                <a:tableStyleId>{5C22544A-7EE6-4342-B048-85BDC9FD1C3A}</a:tableStyleId>
              </a:tblPr>
              <a:tblGrid>
                <a:gridCol w="585875">
                  <a:extLst>
                    <a:ext uri="{9D8B030D-6E8A-4147-A177-3AD203B41FA5}">
                      <a16:colId xmlns:a16="http://schemas.microsoft.com/office/drawing/2014/main" val="3709258060"/>
                    </a:ext>
                  </a:extLst>
                </a:gridCol>
                <a:gridCol w="7315663">
                  <a:extLst>
                    <a:ext uri="{9D8B030D-6E8A-4147-A177-3AD203B41FA5}">
                      <a16:colId xmlns:a16="http://schemas.microsoft.com/office/drawing/2014/main" val="1149791930"/>
                    </a:ext>
                  </a:extLst>
                </a:gridCol>
              </a:tblGrid>
              <a:tr h="41770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231F20"/>
                          </a:solidFill>
                          <a:latin typeface="Consolas" panose="020B0609020204030204" pitchFamily="49" charset="0"/>
                        </a:rPr>
                        <a:t>GiaiPT()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4990073"/>
                  </a:ext>
                </a:extLst>
              </a:tr>
              <a:tr h="3425202">
                <a:tc>
                  <a:txBody>
                    <a:bodyPr/>
                    <a:lstStyle/>
                    <a:p>
                      <a:pPr>
                        <a:spcBef>
                          <a:spcPts val="0"/>
                        </a:spcBef>
                      </a:pPr>
                      <a:r>
                        <a:rPr lang="en-US" sz="1800">
                          <a:latin typeface="Consolas" panose="020B0609020204030204" pitchFamily="49" charset="0"/>
                        </a:rPr>
                        <a:t>1</a:t>
                      </a:r>
                    </a:p>
                    <a:p>
                      <a:pPr>
                        <a:spcBef>
                          <a:spcPts val="0"/>
                        </a:spcBef>
                      </a:pPr>
                      <a:r>
                        <a:rPr lang="en-US" sz="1800">
                          <a:latin typeface="Consolas" panose="020B0609020204030204" pitchFamily="49" charset="0"/>
                        </a:rPr>
                        <a:t>2</a:t>
                      </a:r>
                    </a:p>
                    <a:p>
                      <a:pPr>
                        <a:spcBef>
                          <a:spcPts val="0"/>
                        </a:spcBef>
                      </a:pPr>
                      <a:r>
                        <a:rPr lang="en-US" sz="1800">
                          <a:latin typeface="Consolas" panose="020B0609020204030204" pitchFamily="49" charset="0"/>
                        </a:rPr>
                        <a:t>3</a:t>
                      </a:r>
                    </a:p>
                    <a:p>
                      <a:pPr>
                        <a:spcBef>
                          <a:spcPts val="0"/>
                        </a:spcBef>
                      </a:pPr>
                      <a:r>
                        <a:rPr lang="en-US" sz="1800">
                          <a:latin typeface="Consolas" panose="020B0609020204030204" pitchFamily="49" charset="0"/>
                        </a:rPr>
                        <a:t>4</a:t>
                      </a:r>
                    </a:p>
                    <a:p>
                      <a:pPr>
                        <a:spcBef>
                          <a:spcPts val="0"/>
                        </a:spcBef>
                      </a:pPr>
                      <a:r>
                        <a:rPr lang="en-US" sz="1800">
                          <a:latin typeface="Consolas" panose="020B0609020204030204" pitchFamily="49" charset="0"/>
                        </a:rPr>
                        <a:t>5</a:t>
                      </a:r>
                    </a:p>
                    <a:p>
                      <a:pPr>
                        <a:spcBef>
                          <a:spcPts val="0"/>
                        </a:spcBef>
                      </a:pPr>
                      <a:r>
                        <a:rPr lang="en-US" sz="1800">
                          <a:latin typeface="Consolas" panose="020B0609020204030204" pitchFamily="49" charset="0"/>
                        </a:rPr>
                        <a:t>6</a:t>
                      </a:r>
                    </a:p>
                    <a:p>
                      <a:pPr>
                        <a:spcBef>
                          <a:spcPts val="0"/>
                        </a:spcBef>
                      </a:pPr>
                      <a:r>
                        <a:rPr lang="en-US" sz="1800">
                          <a:latin typeface="Consolas" panose="020B0609020204030204" pitchFamily="49" charset="0"/>
                        </a:rPr>
                        <a:t>7</a:t>
                      </a:r>
                    </a:p>
                    <a:p>
                      <a:pPr>
                        <a:spcBef>
                          <a:spcPts val="0"/>
                        </a:spcBef>
                      </a:pPr>
                      <a:r>
                        <a:rPr lang="en-US" sz="1800">
                          <a:latin typeface="Consolas" panose="020B0609020204030204" pitchFamily="49" charset="0"/>
                        </a:rPr>
                        <a:t>8</a:t>
                      </a:r>
                    </a:p>
                    <a:p>
                      <a:pPr>
                        <a:spcBef>
                          <a:spcPts val="0"/>
                        </a:spcBef>
                      </a:pPr>
                      <a:r>
                        <a:rPr lang="en-US" sz="1800">
                          <a:latin typeface="Consolas" panose="020B0609020204030204" pitchFamily="49" charset="0"/>
                        </a:rPr>
                        <a:t>10</a:t>
                      </a:r>
                    </a:p>
                    <a:p>
                      <a:pPr>
                        <a:spcBef>
                          <a:spcPts val="0"/>
                        </a:spcBef>
                      </a:pPr>
                      <a:r>
                        <a:rPr lang="en-US" sz="1800">
                          <a:latin typeface="Consolas" panose="020B0609020204030204" pitchFamily="49" charset="0"/>
                        </a:rPr>
                        <a:t>11</a:t>
                      </a:r>
                    </a:p>
                    <a:p>
                      <a:pPr>
                        <a:spcBef>
                          <a:spcPts val="0"/>
                        </a:spcBef>
                      </a:pPr>
                      <a:r>
                        <a:rPr lang="en-US" sz="1800">
                          <a:latin typeface="Consolas" panose="020B0609020204030204" pitchFamily="49" charset="0"/>
                        </a:rPr>
                        <a:t>12</a:t>
                      </a:r>
                    </a:p>
                    <a:p>
                      <a:pPr>
                        <a:spcBef>
                          <a:spcPts val="0"/>
                        </a:spcBef>
                      </a:pPr>
                      <a:r>
                        <a:rPr lang="en-US" sz="1800">
                          <a:latin typeface="Consolas" panose="020B0609020204030204" pitchFamily="49" charset="0"/>
                        </a:rPr>
                        <a:t>13</a:t>
                      </a:r>
                    </a:p>
                    <a:p>
                      <a:pPr>
                        <a:spcBef>
                          <a:spcPts val="0"/>
                        </a:spcBef>
                      </a:pPr>
                      <a:r>
                        <a:rPr lang="en-US" sz="1800">
                          <a:latin typeface="Consolas" panose="020B0609020204030204" pitchFamily="49" charset="0"/>
                        </a:rPr>
                        <a:t>14</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3038" indent="0" eaLnBrk="0" fontAlgn="base" hangingPunct="0">
                        <a:lnSpc>
                          <a:spcPct val="100000"/>
                        </a:lnSpc>
                        <a:spcBef>
                          <a:spcPts val="0"/>
                        </a:spcBef>
                        <a:spcAft>
                          <a:spcPct val="0"/>
                        </a:spcAft>
                        <a:buNone/>
                      </a:pPr>
                      <a:r>
                        <a:rPr lang="vi-VN" sz="1800">
                          <a:solidFill>
                            <a:schemeClr val="tx1">
                              <a:lumMod val="50000"/>
                            </a:schemeClr>
                          </a:solidFill>
                          <a:latin typeface="Consolas" panose="020B0609020204030204" pitchFamily="49" charset="0"/>
                          <a:cs typeface="Courier New" pitchFamily="49" charset="0"/>
                        </a:rPr>
                        <a:t>BEGIN</a:t>
                      </a:r>
                    </a:p>
                    <a:p>
                      <a:pPr marL="173038" indent="0" eaLnBrk="0" fontAlgn="base" hangingPunct="0">
                        <a:lnSpc>
                          <a:spcPct val="100000"/>
                        </a:lnSpc>
                        <a:spcBef>
                          <a:spcPts val="0"/>
                        </a:spcBef>
                        <a:spcAft>
                          <a:spcPct val="0"/>
                        </a:spcAft>
                        <a:buNone/>
                      </a:pPr>
                      <a:r>
                        <a:rPr lang="vi-VN" sz="1800">
                          <a:solidFill>
                            <a:schemeClr val="tx1">
                              <a:lumMod val="50000"/>
                            </a:schemeClr>
                          </a:solidFill>
                          <a:latin typeface="Consolas" panose="020B0609020204030204" pitchFamily="49" charset="0"/>
                          <a:cs typeface="Courier New" pitchFamily="49" charset="0"/>
                        </a:rPr>
                        <a:t>    INPUT a, b</a:t>
                      </a:r>
                    </a:p>
                    <a:p>
                      <a:pPr marL="173038" indent="0" eaLnBrk="0" fontAlgn="base" hangingPunct="0">
                        <a:lnSpc>
                          <a:spcPct val="100000"/>
                        </a:lnSpc>
                        <a:spcBef>
                          <a:spcPts val="0"/>
                        </a:spcBef>
                        <a:spcAft>
                          <a:spcPct val="0"/>
                        </a:spcAft>
                        <a:buNone/>
                      </a:pPr>
                      <a:r>
                        <a:rPr lang="vi-VN" sz="1800">
                          <a:solidFill>
                            <a:schemeClr val="tx1">
                              <a:lumMod val="50000"/>
                            </a:schemeClr>
                          </a:solidFill>
                          <a:latin typeface="Consolas" panose="020B0609020204030204" pitchFamily="49" charset="0"/>
                          <a:cs typeface="Courier New" pitchFamily="49" charset="0"/>
                        </a:rPr>
                        <a:t>    IF a = 0 THEN</a:t>
                      </a:r>
                    </a:p>
                    <a:p>
                      <a:pPr marL="173038" indent="0" eaLnBrk="0" fontAlgn="base" hangingPunct="0">
                        <a:lnSpc>
                          <a:spcPct val="100000"/>
                        </a:lnSpc>
                        <a:spcBef>
                          <a:spcPts val="0"/>
                        </a:spcBef>
                        <a:spcAft>
                          <a:spcPct val="0"/>
                        </a:spcAft>
                        <a:buNone/>
                      </a:pPr>
                      <a:r>
                        <a:rPr lang="vi-VN" sz="1800">
                          <a:solidFill>
                            <a:schemeClr val="tx1">
                              <a:lumMod val="50000"/>
                            </a:schemeClr>
                          </a:solidFill>
                          <a:latin typeface="Consolas" panose="020B0609020204030204" pitchFamily="49" charset="0"/>
                          <a:cs typeface="Courier New" pitchFamily="49" charset="0"/>
                        </a:rPr>
                        <a:t>        IF b = 0 THEN</a:t>
                      </a:r>
                    </a:p>
                    <a:p>
                      <a:pPr marL="173038" indent="0" eaLnBrk="0" fontAlgn="base" hangingPunct="0">
                        <a:lnSpc>
                          <a:spcPct val="100000"/>
                        </a:lnSpc>
                        <a:spcBef>
                          <a:spcPts val="0"/>
                        </a:spcBef>
                        <a:spcAft>
                          <a:spcPct val="0"/>
                        </a:spcAft>
                        <a:buNone/>
                      </a:pPr>
                      <a:r>
                        <a:rPr lang="vi-VN" sz="1800">
                          <a:solidFill>
                            <a:schemeClr val="tx1">
                              <a:lumMod val="50000"/>
                            </a:schemeClr>
                          </a:solidFill>
                          <a:latin typeface="Consolas" panose="020B0609020204030204" pitchFamily="49" charset="0"/>
                          <a:cs typeface="Courier New" pitchFamily="49" charset="0"/>
                        </a:rPr>
                        <a:t>            OUTPUT "Phương trình vô số nghiệm"</a:t>
                      </a:r>
                    </a:p>
                    <a:p>
                      <a:pPr marL="173038" indent="0" eaLnBrk="0" fontAlgn="base" hangingPunct="0">
                        <a:lnSpc>
                          <a:spcPct val="100000"/>
                        </a:lnSpc>
                        <a:spcBef>
                          <a:spcPts val="0"/>
                        </a:spcBef>
                        <a:spcAft>
                          <a:spcPct val="0"/>
                        </a:spcAft>
                        <a:buNone/>
                      </a:pPr>
                      <a:r>
                        <a:rPr lang="vi-VN" sz="1800">
                          <a:solidFill>
                            <a:schemeClr val="tx1">
                              <a:lumMod val="50000"/>
                            </a:schemeClr>
                          </a:solidFill>
                          <a:latin typeface="Consolas" panose="020B0609020204030204" pitchFamily="49" charset="0"/>
                          <a:cs typeface="Courier New" pitchFamily="49" charset="0"/>
                        </a:rPr>
                        <a:t>        ELSE</a:t>
                      </a:r>
                    </a:p>
                    <a:p>
                      <a:pPr marL="173038" indent="0" eaLnBrk="0" fontAlgn="base" hangingPunct="0">
                        <a:lnSpc>
                          <a:spcPct val="100000"/>
                        </a:lnSpc>
                        <a:spcBef>
                          <a:spcPts val="0"/>
                        </a:spcBef>
                        <a:spcAft>
                          <a:spcPct val="0"/>
                        </a:spcAft>
                        <a:buNone/>
                      </a:pPr>
                      <a:r>
                        <a:rPr lang="vi-VN" sz="1800">
                          <a:solidFill>
                            <a:schemeClr val="tx1">
                              <a:lumMod val="50000"/>
                            </a:schemeClr>
                          </a:solidFill>
                          <a:latin typeface="Consolas" panose="020B0609020204030204" pitchFamily="49" charset="0"/>
                          <a:cs typeface="Courier New" pitchFamily="49" charset="0"/>
                        </a:rPr>
                        <a:t>            OUTPUT "Phương trình vô nghiệm"</a:t>
                      </a:r>
                    </a:p>
                    <a:p>
                      <a:pPr marL="173038" indent="0" eaLnBrk="0" fontAlgn="base" hangingPunct="0">
                        <a:lnSpc>
                          <a:spcPct val="100000"/>
                        </a:lnSpc>
                        <a:spcBef>
                          <a:spcPts val="0"/>
                        </a:spcBef>
                        <a:spcAft>
                          <a:spcPct val="0"/>
                        </a:spcAft>
                        <a:buNone/>
                      </a:pPr>
                      <a:r>
                        <a:rPr lang="vi-VN" sz="1800">
                          <a:solidFill>
                            <a:schemeClr val="tx1">
                              <a:lumMod val="50000"/>
                            </a:schemeClr>
                          </a:solidFill>
                          <a:latin typeface="Consolas" panose="020B0609020204030204" pitchFamily="49" charset="0"/>
                          <a:cs typeface="Courier New" pitchFamily="49" charset="0"/>
                        </a:rPr>
                        <a:t>        END IF</a:t>
                      </a:r>
                    </a:p>
                    <a:p>
                      <a:pPr marL="173038" indent="0" eaLnBrk="0" fontAlgn="base" hangingPunct="0">
                        <a:lnSpc>
                          <a:spcPct val="100000"/>
                        </a:lnSpc>
                        <a:spcBef>
                          <a:spcPts val="0"/>
                        </a:spcBef>
                        <a:spcAft>
                          <a:spcPct val="0"/>
                        </a:spcAft>
                        <a:buNone/>
                      </a:pPr>
                      <a:r>
                        <a:rPr lang="vi-VN" sz="1800">
                          <a:solidFill>
                            <a:schemeClr val="tx1">
                              <a:lumMod val="50000"/>
                            </a:schemeClr>
                          </a:solidFill>
                          <a:latin typeface="Consolas" panose="020B0609020204030204" pitchFamily="49" charset="0"/>
                          <a:cs typeface="Courier New" pitchFamily="49" charset="0"/>
                        </a:rPr>
                        <a:t>    ELSE</a:t>
                      </a:r>
                    </a:p>
                    <a:p>
                      <a:pPr marL="173038" indent="0" eaLnBrk="0" fontAlgn="base" hangingPunct="0">
                        <a:lnSpc>
                          <a:spcPct val="100000"/>
                        </a:lnSpc>
                        <a:spcBef>
                          <a:spcPts val="0"/>
                        </a:spcBef>
                        <a:spcAft>
                          <a:spcPct val="0"/>
                        </a:spcAft>
                        <a:buNone/>
                      </a:pPr>
                      <a:r>
                        <a:rPr lang="vi-VN" sz="1800">
                          <a:solidFill>
                            <a:schemeClr val="tx1">
                              <a:lumMod val="50000"/>
                            </a:schemeClr>
                          </a:solidFill>
                          <a:latin typeface="Consolas" panose="020B0609020204030204" pitchFamily="49" charset="0"/>
                          <a:cs typeface="Courier New" pitchFamily="49" charset="0"/>
                        </a:rPr>
                        <a:t>        x = -b / a</a:t>
                      </a:r>
                    </a:p>
                    <a:p>
                      <a:pPr marL="173038" indent="0" eaLnBrk="0" fontAlgn="base" hangingPunct="0">
                        <a:lnSpc>
                          <a:spcPct val="100000"/>
                        </a:lnSpc>
                        <a:spcBef>
                          <a:spcPts val="0"/>
                        </a:spcBef>
                        <a:spcAft>
                          <a:spcPct val="0"/>
                        </a:spcAft>
                        <a:buNone/>
                      </a:pPr>
                      <a:r>
                        <a:rPr lang="vi-VN" sz="1800">
                          <a:solidFill>
                            <a:schemeClr val="tx1">
                              <a:lumMod val="50000"/>
                            </a:schemeClr>
                          </a:solidFill>
                          <a:latin typeface="Consolas" panose="020B0609020204030204" pitchFamily="49" charset="0"/>
                          <a:cs typeface="Courier New" pitchFamily="49" charset="0"/>
                        </a:rPr>
                        <a:t>        OUTPUT "Nghiệm của phương trình là x = ", x</a:t>
                      </a:r>
                    </a:p>
                    <a:p>
                      <a:pPr marL="173038" indent="0" eaLnBrk="0" fontAlgn="base" hangingPunct="0">
                        <a:lnSpc>
                          <a:spcPct val="100000"/>
                        </a:lnSpc>
                        <a:spcBef>
                          <a:spcPts val="0"/>
                        </a:spcBef>
                        <a:spcAft>
                          <a:spcPct val="0"/>
                        </a:spcAft>
                        <a:buNone/>
                      </a:pPr>
                      <a:r>
                        <a:rPr lang="vi-VN" sz="1800">
                          <a:solidFill>
                            <a:schemeClr val="tx1">
                              <a:lumMod val="50000"/>
                            </a:schemeClr>
                          </a:solidFill>
                          <a:latin typeface="Consolas" panose="020B0609020204030204" pitchFamily="49" charset="0"/>
                          <a:cs typeface="Courier New" pitchFamily="49" charset="0"/>
                        </a:rPr>
                        <a:t>    END IF</a:t>
                      </a:r>
                    </a:p>
                    <a:p>
                      <a:pPr marL="173038" indent="0" eaLnBrk="0" fontAlgn="base" hangingPunct="0">
                        <a:lnSpc>
                          <a:spcPct val="100000"/>
                        </a:lnSpc>
                        <a:spcBef>
                          <a:spcPts val="0"/>
                        </a:spcBef>
                        <a:spcAft>
                          <a:spcPct val="0"/>
                        </a:spcAft>
                        <a:buNone/>
                      </a:pPr>
                      <a:r>
                        <a:rPr lang="vi-VN" sz="1800">
                          <a:solidFill>
                            <a:schemeClr val="tx1">
                              <a:lumMod val="50000"/>
                            </a:schemeClr>
                          </a:solidFill>
                          <a:latin typeface="Consolas" panose="020B0609020204030204" pitchFamily="49" charset="0"/>
                          <a:cs typeface="Courier New" pitchFamily="49" charset="0"/>
                        </a:rPr>
                        <a:t>END</a:t>
                      </a:r>
                      <a:endParaRPr lang="en-US" sz="1800">
                        <a:solidFill>
                          <a:schemeClr val="tx1">
                            <a:lumMod val="50000"/>
                          </a:schemeClr>
                        </a:solidFill>
                        <a:latin typeface="Consolas" panose="020B0609020204030204" pitchFamily="49" charset="0"/>
                        <a:cs typeface="Courier New"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07110020"/>
                  </a:ext>
                </a:extLst>
              </a:tr>
            </a:tbl>
          </a:graphicData>
        </a:graphic>
      </p:graphicFrame>
      <p:sp>
        <p:nvSpPr>
          <p:cNvPr id="4" name="Date Placeholder 3">
            <a:extLst>
              <a:ext uri="{FF2B5EF4-FFF2-40B4-BE49-F238E27FC236}">
                <a16:creationId xmlns:a16="http://schemas.microsoft.com/office/drawing/2014/main" id="{8544ECF2-5DE9-1200-698F-D1715ADA576F}"/>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E41D5132-AF5C-0BD4-FDE8-6F7DDF9C010E}"/>
              </a:ext>
            </a:extLst>
          </p:cNvPr>
          <p:cNvSpPr>
            <a:spLocks noGrp="1"/>
          </p:cNvSpPr>
          <p:nvPr>
            <p:ph type="sldNum" sz="quarter" idx="12"/>
          </p:nvPr>
        </p:nvSpPr>
        <p:spPr/>
        <p:txBody>
          <a:bodyPr/>
          <a:lstStyle/>
          <a:p>
            <a:fld id="{D8B0B3AC-44A8-D142-AAF6-9A453466E1A4}" type="slidenum">
              <a:rPr lang="en-VN" smtClean="0"/>
              <a:pPr/>
              <a:t>43</a:t>
            </a:fld>
            <a:endParaRPr lang="en-VN" dirty="0"/>
          </a:p>
        </p:txBody>
      </p:sp>
    </p:spTree>
    <p:extLst>
      <p:ext uri="{BB962C8B-B14F-4D97-AF65-F5344CB8AC3E}">
        <p14:creationId xmlns:p14="http://schemas.microsoft.com/office/powerpoint/2010/main" val="271077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89A39-5B97-58B3-1D27-B2E9B9582EE0}"/>
              </a:ext>
            </a:extLst>
          </p:cNvPr>
          <p:cNvSpPr>
            <a:spLocks noGrp="1"/>
          </p:cNvSpPr>
          <p:nvPr>
            <p:ph type="title"/>
          </p:nvPr>
        </p:nvSpPr>
        <p:spPr/>
        <p:txBody>
          <a:bodyPr>
            <a:normAutofit fontScale="90000"/>
          </a:bodyPr>
          <a:lstStyle/>
          <a:p>
            <a:r>
              <a:rPr lang="en-US"/>
              <a:t>2.5.3 Sử dụng Mã giả (Pseudo code)</a:t>
            </a:r>
          </a:p>
        </p:txBody>
      </p:sp>
      <p:sp>
        <p:nvSpPr>
          <p:cNvPr id="3" name="Content Placeholder 2">
            <a:extLst>
              <a:ext uri="{FF2B5EF4-FFF2-40B4-BE49-F238E27FC236}">
                <a16:creationId xmlns:a16="http://schemas.microsoft.com/office/drawing/2014/main" id="{6D350073-C4C0-4317-D8D6-FB39CE65D7EB}"/>
              </a:ext>
            </a:extLst>
          </p:cNvPr>
          <p:cNvSpPr>
            <a:spLocks noGrp="1"/>
          </p:cNvSpPr>
          <p:nvPr>
            <p:ph idx="1"/>
          </p:nvPr>
        </p:nvSpPr>
        <p:spPr>
          <a:xfrm>
            <a:off x="457201" y="1233825"/>
            <a:ext cx="4000500" cy="3973176"/>
          </a:xfrm>
        </p:spPr>
        <p:txBody>
          <a:bodyPr>
            <a:normAutofit/>
          </a:bodyPr>
          <a:lstStyle/>
          <a:p>
            <a:pPr>
              <a:spcBef>
                <a:spcPts val="600"/>
              </a:spcBef>
              <a:spcAft>
                <a:spcPts val="600"/>
              </a:spcAft>
            </a:pPr>
            <a:r>
              <a:rPr lang="en-US" sz="2000">
                <a:solidFill>
                  <a:srgbClr val="231F20"/>
                </a:solidFill>
              </a:rPr>
              <a:t>Đề bài: </a:t>
            </a:r>
            <a:r>
              <a:rPr lang="en-US" sz="2000" b="0" i="0">
                <a:solidFill>
                  <a:srgbClr val="231F20"/>
                </a:solidFill>
                <a:effectLst/>
              </a:rPr>
              <a:t>Bài toán tìm kiếm giá trị trong một dãy số được nhập từ </a:t>
            </a:r>
            <a:r>
              <a:rPr lang="en-US" sz="2000">
                <a:solidFill>
                  <a:srgbClr val="231F20"/>
                </a:solidFill>
              </a:rPr>
              <a:t>bàn phím.  (Cách 1)</a:t>
            </a:r>
            <a:endParaRPr lang="en-US" sz="2000" b="0" i="0">
              <a:solidFill>
                <a:srgbClr val="231F20"/>
              </a:solidFill>
              <a:effectLst/>
            </a:endParaRPr>
          </a:p>
          <a:p>
            <a:pPr>
              <a:lnSpc>
                <a:spcPct val="100000"/>
              </a:lnSpc>
              <a:spcBef>
                <a:spcPts val="600"/>
              </a:spcBef>
              <a:spcAft>
                <a:spcPts val="600"/>
              </a:spcAft>
            </a:pPr>
            <a:r>
              <a:rPr lang="en-US" sz="2000" b="1">
                <a:solidFill>
                  <a:srgbClr val="231F20"/>
                </a:solidFill>
                <a:latin typeface="Consolas" panose="020B0609020204030204" pitchFamily="49" charset="0"/>
              </a:rPr>
              <a:t>Đầu vào</a:t>
            </a:r>
            <a:r>
              <a:rPr lang="en-US" sz="2000" b="1" i="0">
                <a:solidFill>
                  <a:srgbClr val="231F20"/>
                </a:solidFill>
                <a:effectLst/>
                <a:latin typeface="Consolas" panose="020B0609020204030204" pitchFamily="49" charset="0"/>
              </a:rPr>
              <a:t>: </a:t>
            </a:r>
            <a:r>
              <a:rPr lang="en-US" sz="2000" b="1">
                <a:solidFill>
                  <a:srgbClr val="231F20"/>
                </a:solidFill>
                <a:latin typeface="Consolas" panose="020B0609020204030204" pitchFamily="49" charset="0"/>
              </a:rPr>
              <a:t>Nhập dãy</a:t>
            </a:r>
            <a:r>
              <a:rPr lang="en-US" sz="2000" b="1" i="0">
                <a:solidFill>
                  <a:srgbClr val="231F20"/>
                </a:solidFill>
                <a:effectLst/>
                <a:latin typeface="Consolas" panose="020B0609020204030204" pitchFamily="49" charset="0"/>
              </a:rPr>
              <a:t> số A={a</a:t>
            </a:r>
            <a:r>
              <a:rPr lang="en-US" sz="2000" b="1" i="0" baseline="-25000">
                <a:solidFill>
                  <a:srgbClr val="231F20"/>
                </a:solidFill>
                <a:effectLst/>
                <a:latin typeface="Consolas" panose="020B0609020204030204" pitchFamily="49" charset="0"/>
              </a:rPr>
              <a:t>0</a:t>
            </a:r>
            <a:r>
              <a:rPr lang="en-US" sz="2000" b="1" i="0">
                <a:solidFill>
                  <a:srgbClr val="231F20"/>
                </a:solidFill>
                <a:effectLst/>
                <a:latin typeface="Consolas" panose="020B0609020204030204" pitchFamily="49" charset="0"/>
              </a:rPr>
              <a:t>, a</a:t>
            </a:r>
            <a:r>
              <a:rPr lang="en-US" sz="2000" b="1" i="0" baseline="-25000">
                <a:solidFill>
                  <a:srgbClr val="231F20"/>
                </a:solidFill>
                <a:effectLst/>
                <a:latin typeface="Consolas" panose="020B0609020204030204" pitchFamily="49" charset="0"/>
              </a:rPr>
              <a:t>1</a:t>
            </a:r>
            <a:r>
              <a:rPr lang="en-US" sz="2000" b="1" i="0">
                <a:solidFill>
                  <a:srgbClr val="231F20"/>
                </a:solidFill>
                <a:effectLst/>
                <a:latin typeface="Consolas" panose="020B0609020204030204" pitchFamily="49" charset="0"/>
              </a:rPr>
              <a:t>, …, a</a:t>
            </a:r>
            <a:r>
              <a:rPr lang="en-US" sz="2000" b="1" i="0" baseline="-25000">
                <a:solidFill>
                  <a:srgbClr val="231F20"/>
                </a:solidFill>
                <a:effectLst/>
                <a:latin typeface="Consolas" panose="020B0609020204030204" pitchFamily="49" charset="0"/>
              </a:rPr>
              <a:t>n-1</a:t>
            </a:r>
            <a:r>
              <a:rPr lang="en-US" sz="2000" b="1" i="0">
                <a:solidFill>
                  <a:srgbClr val="231F20"/>
                </a:solidFill>
                <a:effectLst/>
                <a:latin typeface="Consolas" panose="020B0609020204030204" pitchFamily="49" charset="0"/>
              </a:rPr>
              <a:t>} và giá trị x cần tìm</a:t>
            </a:r>
            <a:r>
              <a:rPr lang="en-US" sz="2000" b="1">
                <a:solidFill>
                  <a:srgbClr val="231F20"/>
                </a:solidFill>
                <a:latin typeface="Consolas" panose="020B0609020204030204" pitchFamily="49" charset="0"/>
              </a:rPr>
              <a:t>.</a:t>
            </a:r>
          </a:p>
          <a:p>
            <a:pPr>
              <a:lnSpc>
                <a:spcPct val="100000"/>
              </a:lnSpc>
              <a:spcBef>
                <a:spcPts val="600"/>
              </a:spcBef>
              <a:spcAft>
                <a:spcPts val="600"/>
              </a:spcAft>
            </a:pPr>
            <a:r>
              <a:rPr lang="en-US" sz="2000" b="1">
                <a:solidFill>
                  <a:srgbClr val="231F20"/>
                </a:solidFill>
                <a:latin typeface="Consolas" panose="020B0609020204030204" pitchFamily="49" charset="0"/>
              </a:rPr>
              <a:t>Đầu ra</a:t>
            </a:r>
            <a:r>
              <a:rPr lang="en-US" sz="2000" b="1" i="0">
                <a:solidFill>
                  <a:srgbClr val="231F20"/>
                </a:solidFill>
                <a:effectLst/>
                <a:latin typeface="Consolas" panose="020B0609020204030204" pitchFamily="49" charset="0"/>
              </a:rPr>
              <a:t>: Xuất chỉ số i tương ứng nếu tìm thấy x=A[i], ngược lại kết luận không tìm thấy.</a:t>
            </a:r>
            <a:endParaRPr lang="en-US" sz="2000" b="0" i="0">
              <a:solidFill>
                <a:srgbClr val="231F20"/>
              </a:solidFill>
              <a:effectLst/>
              <a:latin typeface="Consolas" panose="020B0609020204030204" pitchFamily="49" charset="0"/>
            </a:endParaRPr>
          </a:p>
          <a:p>
            <a:pPr>
              <a:spcBef>
                <a:spcPts val="600"/>
              </a:spcBef>
              <a:spcAft>
                <a:spcPts val="600"/>
              </a:spcAft>
            </a:pPr>
            <a:endParaRPr lang="en-US" sz="2000" b="0" i="0">
              <a:solidFill>
                <a:srgbClr val="231F20"/>
              </a:solidFill>
              <a:effectLst/>
              <a:latin typeface="Times-Roman"/>
            </a:endParaRPr>
          </a:p>
        </p:txBody>
      </p:sp>
      <p:sp>
        <p:nvSpPr>
          <p:cNvPr id="4" name="Footer Placeholder 3">
            <a:extLst>
              <a:ext uri="{FF2B5EF4-FFF2-40B4-BE49-F238E27FC236}">
                <a16:creationId xmlns:a16="http://schemas.microsoft.com/office/drawing/2014/main" id="{25E30F73-0F53-66A1-BEF7-07EE0792BB9A}"/>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8" name="Date Placeholder 7">
            <a:extLst>
              <a:ext uri="{FF2B5EF4-FFF2-40B4-BE49-F238E27FC236}">
                <a16:creationId xmlns:a16="http://schemas.microsoft.com/office/drawing/2014/main" id="{1A63A34E-A4E6-C6A2-173D-7EF75AD59711}"/>
              </a:ext>
            </a:extLst>
          </p:cNvPr>
          <p:cNvSpPr>
            <a:spLocks noGrp="1"/>
          </p:cNvSpPr>
          <p:nvPr>
            <p:ph type="dt" sz="half" idx="13"/>
          </p:nvPr>
        </p:nvSpPr>
        <p:spPr/>
        <p:txBody>
          <a:bodyPr/>
          <a:lstStyle/>
          <a:p>
            <a:r>
              <a:rPr lang="en-US"/>
              <a:t>June 2024</a:t>
            </a:r>
            <a:endParaRPr lang="en-US" dirty="0"/>
          </a:p>
        </p:txBody>
      </p:sp>
      <p:graphicFrame>
        <p:nvGraphicFramePr>
          <p:cNvPr id="5" name="Table 4">
            <a:extLst>
              <a:ext uri="{FF2B5EF4-FFF2-40B4-BE49-F238E27FC236}">
                <a16:creationId xmlns:a16="http://schemas.microsoft.com/office/drawing/2014/main" id="{E9208FA5-B08D-2836-0AC3-42D651F24AF4}"/>
              </a:ext>
            </a:extLst>
          </p:cNvPr>
          <p:cNvGraphicFramePr>
            <a:graphicFrameLocks noGrp="1"/>
          </p:cNvGraphicFramePr>
          <p:nvPr/>
        </p:nvGraphicFramePr>
        <p:xfrm>
          <a:off x="4724401" y="1136700"/>
          <a:ext cx="7277099" cy="5116176"/>
        </p:xfrm>
        <a:graphic>
          <a:graphicData uri="http://schemas.openxmlformats.org/drawingml/2006/table">
            <a:tbl>
              <a:tblPr firstRow="1" bandRow="1">
                <a:tableStyleId>{5C22544A-7EE6-4342-B048-85BDC9FD1C3A}</a:tableStyleId>
              </a:tblPr>
              <a:tblGrid>
                <a:gridCol w="412687">
                  <a:extLst>
                    <a:ext uri="{9D8B030D-6E8A-4147-A177-3AD203B41FA5}">
                      <a16:colId xmlns:a16="http://schemas.microsoft.com/office/drawing/2014/main" val="3709258060"/>
                    </a:ext>
                  </a:extLst>
                </a:gridCol>
                <a:gridCol w="6864412">
                  <a:extLst>
                    <a:ext uri="{9D8B030D-6E8A-4147-A177-3AD203B41FA5}">
                      <a16:colId xmlns:a16="http://schemas.microsoft.com/office/drawing/2014/main" val="1149791930"/>
                    </a:ext>
                  </a:extLst>
                </a:gridCol>
              </a:tblGrid>
              <a:tr h="5116176">
                <a:tc>
                  <a:txBody>
                    <a:bodyPr/>
                    <a:lstStyle/>
                    <a:p>
                      <a:r>
                        <a:rPr lang="en-US" sz="1600" b="0">
                          <a:solidFill>
                            <a:schemeClr val="tx1">
                              <a:lumMod val="50000"/>
                            </a:schemeClr>
                          </a:solidFill>
                        </a:rPr>
                        <a:t>1</a:t>
                      </a:r>
                    </a:p>
                    <a:p>
                      <a:r>
                        <a:rPr lang="en-US" sz="1600" b="0">
                          <a:solidFill>
                            <a:schemeClr val="tx1">
                              <a:lumMod val="50000"/>
                            </a:schemeClr>
                          </a:solidFill>
                        </a:rPr>
                        <a:t>2</a:t>
                      </a:r>
                    </a:p>
                    <a:p>
                      <a:r>
                        <a:rPr lang="en-US" sz="1600" b="0">
                          <a:solidFill>
                            <a:schemeClr val="tx1">
                              <a:lumMod val="50000"/>
                            </a:schemeClr>
                          </a:solidFill>
                        </a:rPr>
                        <a:t>3</a:t>
                      </a:r>
                    </a:p>
                    <a:p>
                      <a:r>
                        <a:rPr lang="en-US" sz="1600" b="0">
                          <a:solidFill>
                            <a:schemeClr val="tx1">
                              <a:lumMod val="50000"/>
                            </a:schemeClr>
                          </a:solidFill>
                        </a:rPr>
                        <a:t>4</a:t>
                      </a:r>
                    </a:p>
                    <a:p>
                      <a:r>
                        <a:rPr lang="en-US" sz="1600" b="0">
                          <a:solidFill>
                            <a:schemeClr val="tx1">
                              <a:lumMod val="50000"/>
                            </a:schemeClr>
                          </a:solidFill>
                        </a:rPr>
                        <a:t>5</a:t>
                      </a:r>
                    </a:p>
                    <a:p>
                      <a:r>
                        <a:rPr lang="en-US" sz="1600" b="0">
                          <a:solidFill>
                            <a:schemeClr val="tx1">
                              <a:lumMod val="50000"/>
                            </a:schemeClr>
                          </a:solidFill>
                        </a:rPr>
                        <a:t>6</a:t>
                      </a:r>
                    </a:p>
                    <a:p>
                      <a:r>
                        <a:rPr lang="en-US" sz="1600" b="0">
                          <a:solidFill>
                            <a:schemeClr val="tx1">
                              <a:lumMod val="50000"/>
                            </a:schemeClr>
                          </a:solidFill>
                        </a:rPr>
                        <a:t>7</a:t>
                      </a:r>
                    </a:p>
                    <a:p>
                      <a:r>
                        <a:rPr lang="en-US" sz="1600" b="0">
                          <a:solidFill>
                            <a:schemeClr val="tx1">
                              <a:lumMod val="50000"/>
                            </a:schemeClr>
                          </a:solidFill>
                        </a:rPr>
                        <a:t>8</a:t>
                      </a:r>
                    </a:p>
                    <a:p>
                      <a:r>
                        <a:rPr lang="en-US" sz="1600" b="0">
                          <a:solidFill>
                            <a:schemeClr val="tx1">
                              <a:lumMod val="50000"/>
                            </a:schemeClr>
                          </a:solidFill>
                        </a:rPr>
                        <a:t>9</a:t>
                      </a:r>
                    </a:p>
                    <a:p>
                      <a:r>
                        <a:rPr lang="en-US" sz="1600" b="0">
                          <a:solidFill>
                            <a:schemeClr val="tx1">
                              <a:lumMod val="50000"/>
                            </a:schemeClr>
                          </a:solidFill>
                        </a:rPr>
                        <a:t>10</a:t>
                      </a:r>
                    </a:p>
                    <a:p>
                      <a:r>
                        <a:rPr lang="en-US" sz="1600" b="0">
                          <a:solidFill>
                            <a:schemeClr val="tx1">
                              <a:lumMod val="50000"/>
                            </a:schemeClr>
                          </a:solidFill>
                        </a:rPr>
                        <a:t>11</a:t>
                      </a:r>
                    </a:p>
                    <a:p>
                      <a:r>
                        <a:rPr lang="en-US" sz="1600" b="0">
                          <a:solidFill>
                            <a:schemeClr val="tx1">
                              <a:lumMod val="50000"/>
                            </a:schemeClr>
                          </a:solidFill>
                        </a:rPr>
                        <a:t>12</a:t>
                      </a:r>
                    </a:p>
                    <a:p>
                      <a:r>
                        <a:rPr lang="en-US" sz="1600" b="0">
                          <a:solidFill>
                            <a:schemeClr val="tx1">
                              <a:lumMod val="50000"/>
                            </a:schemeClr>
                          </a:solidFill>
                        </a:rPr>
                        <a:t>13</a:t>
                      </a:r>
                    </a:p>
                    <a:p>
                      <a:r>
                        <a:rPr lang="en-US" sz="1600" b="0">
                          <a:solidFill>
                            <a:schemeClr val="tx1">
                              <a:lumMod val="50000"/>
                            </a:schemeClr>
                          </a:solidFill>
                        </a:rPr>
                        <a:t>1415</a:t>
                      </a:r>
                    </a:p>
                    <a:p>
                      <a:r>
                        <a:rPr lang="en-US" sz="1600" b="0">
                          <a:solidFill>
                            <a:schemeClr val="tx1">
                              <a:lumMod val="50000"/>
                            </a:schemeClr>
                          </a:solidFill>
                        </a:rPr>
                        <a:t>16</a:t>
                      </a:r>
                    </a:p>
                    <a:p>
                      <a:r>
                        <a:rPr lang="en-US" sz="1600" b="0">
                          <a:solidFill>
                            <a:schemeClr val="tx1">
                              <a:lumMod val="50000"/>
                            </a:schemeClr>
                          </a:solidFill>
                        </a:rPr>
                        <a:t>17</a:t>
                      </a:r>
                    </a:p>
                    <a:p>
                      <a:r>
                        <a:rPr lang="en-US" sz="1600" b="0">
                          <a:solidFill>
                            <a:schemeClr val="tx1">
                              <a:lumMod val="50000"/>
                            </a:schemeClr>
                          </a:solidFill>
                        </a:rPr>
                        <a:t>18</a:t>
                      </a:r>
                    </a:p>
                    <a:p>
                      <a:r>
                        <a:rPr lang="en-US" sz="1600" b="0">
                          <a:solidFill>
                            <a:schemeClr val="tx1">
                              <a:lumMod val="50000"/>
                            </a:schemeClr>
                          </a:solidFill>
                        </a:rPr>
                        <a:t>19</a:t>
                      </a:r>
                    </a:p>
                    <a:p>
                      <a:r>
                        <a:rPr lang="en-US" sz="1600" b="0">
                          <a:solidFill>
                            <a:schemeClr val="tx1">
                              <a:lumMod val="50000"/>
                            </a:schemeClr>
                          </a:solidFill>
                        </a:rPr>
                        <a:t>20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None/>
                      </a:pPr>
                      <a:r>
                        <a:rPr lang="vi-VN" sz="1600" b="0">
                          <a:solidFill>
                            <a:schemeClr val="tx1">
                              <a:lumMod val="50000"/>
                            </a:schemeClr>
                          </a:solidFill>
                          <a:latin typeface="Consolas" panose="020B0609020204030204" pitchFamily="49" charset="0"/>
                        </a:rPr>
                        <a:t>BEGIN</a:t>
                      </a:r>
                    </a:p>
                    <a:p>
                      <a:pPr marL="0" indent="0">
                        <a:buNone/>
                      </a:pPr>
                      <a:r>
                        <a:rPr lang="vi-VN" sz="1600" b="0">
                          <a:solidFill>
                            <a:schemeClr val="tx1">
                              <a:lumMod val="50000"/>
                            </a:schemeClr>
                          </a:solidFill>
                          <a:latin typeface="Consolas" panose="020B0609020204030204" pitchFamily="49" charset="0"/>
                        </a:rPr>
                        <a:t>    INPUT n  // số lượng phần tử trong dãy</a:t>
                      </a:r>
                    </a:p>
                    <a:p>
                      <a:pPr marL="0" indent="0">
                        <a:buNone/>
                      </a:pPr>
                      <a:r>
                        <a:rPr lang="vi-VN" sz="1600" b="0">
                          <a:solidFill>
                            <a:schemeClr val="tx1">
                              <a:lumMod val="50000"/>
                            </a:schemeClr>
                          </a:solidFill>
                          <a:latin typeface="Consolas" panose="020B0609020204030204" pitchFamily="49" charset="0"/>
                        </a:rPr>
                        <a:t>    DECLARE array[n]  // khai báo mảng chứa n phần tử</a:t>
                      </a:r>
                    </a:p>
                    <a:p>
                      <a:pPr marL="0" indent="0">
                        <a:buNone/>
                      </a:pPr>
                      <a:r>
                        <a:rPr lang="vi-VN" sz="1600" b="0">
                          <a:solidFill>
                            <a:schemeClr val="tx1">
                              <a:lumMod val="50000"/>
                            </a:schemeClr>
                          </a:solidFill>
                          <a:latin typeface="Consolas" panose="020B0609020204030204" pitchFamily="49" charset="0"/>
                        </a:rPr>
                        <a:t>    FOR i FROM 0 TO n-1 DO</a:t>
                      </a:r>
                    </a:p>
                    <a:p>
                      <a:pPr marL="0" indent="0">
                        <a:buNone/>
                      </a:pPr>
                      <a:r>
                        <a:rPr lang="vi-VN" sz="1600" b="0">
                          <a:solidFill>
                            <a:schemeClr val="tx1">
                              <a:lumMod val="50000"/>
                            </a:schemeClr>
                          </a:solidFill>
                          <a:latin typeface="Consolas" panose="020B0609020204030204" pitchFamily="49" charset="0"/>
                        </a:rPr>
                        <a:t>        INPUT array[i]  // nhập từng phần tử vào mảng</a:t>
                      </a:r>
                    </a:p>
                    <a:p>
                      <a:pPr marL="0" indent="0">
                        <a:buNone/>
                      </a:pPr>
                      <a:r>
                        <a:rPr lang="vi-VN" sz="1600" b="0">
                          <a:solidFill>
                            <a:schemeClr val="tx1">
                              <a:lumMod val="50000"/>
                            </a:schemeClr>
                          </a:solidFill>
                          <a:latin typeface="Consolas" panose="020B0609020204030204" pitchFamily="49" charset="0"/>
                        </a:rPr>
                        <a:t>    END FOR</a:t>
                      </a:r>
                    </a:p>
                    <a:p>
                      <a:pPr marL="0" indent="0">
                        <a:buNone/>
                      </a:pPr>
                      <a:r>
                        <a:rPr lang="vi-VN" sz="1600" b="0">
                          <a:solidFill>
                            <a:schemeClr val="tx1">
                              <a:lumMod val="50000"/>
                            </a:schemeClr>
                          </a:solidFill>
                          <a:latin typeface="Consolas" panose="020B0609020204030204" pitchFamily="49" charset="0"/>
                        </a:rPr>
                        <a:t>    INPUT x  // giá trị cần tìm kiếm</a:t>
                      </a:r>
                    </a:p>
                    <a:p>
                      <a:pPr marL="0" indent="0">
                        <a:buNone/>
                      </a:pPr>
                      <a:r>
                        <a:rPr lang="en-US" sz="1600" b="0">
                          <a:solidFill>
                            <a:schemeClr val="tx1">
                              <a:lumMod val="50000"/>
                            </a:schemeClr>
                          </a:solidFill>
                          <a:latin typeface="Consolas" panose="020B0609020204030204" pitchFamily="49" charset="0"/>
                        </a:rPr>
                        <a:t>    </a:t>
                      </a:r>
                      <a:r>
                        <a:rPr lang="vi-VN" sz="1600" b="0">
                          <a:solidFill>
                            <a:schemeClr val="tx1">
                              <a:lumMod val="50000"/>
                            </a:schemeClr>
                          </a:solidFill>
                          <a:latin typeface="Consolas" panose="020B0609020204030204" pitchFamily="49" charset="0"/>
                        </a:rPr>
                        <a:t>DECLARE found = FALSE  </a:t>
                      </a:r>
                      <a:endParaRPr lang="en-US" sz="1600" b="0">
                        <a:solidFill>
                          <a:schemeClr val="tx1">
                            <a:lumMod val="50000"/>
                          </a:schemeClr>
                        </a:solidFill>
                        <a:latin typeface="Consolas" panose="020B0609020204030204" pitchFamily="49" charset="0"/>
                      </a:endParaRPr>
                    </a:p>
                    <a:p>
                      <a:pPr marL="0" indent="0">
                        <a:buNone/>
                      </a:pPr>
                      <a:r>
                        <a:rPr lang="en-US" sz="1600" b="0">
                          <a:solidFill>
                            <a:schemeClr val="tx1">
                              <a:lumMod val="50000"/>
                            </a:schemeClr>
                          </a:solidFill>
                          <a:latin typeface="Consolas" panose="020B0609020204030204" pitchFamily="49" charset="0"/>
                        </a:rPr>
                        <a:t>    </a:t>
                      </a:r>
                      <a:r>
                        <a:rPr lang="vi-VN" sz="1600" b="0">
                          <a:solidFill>
                            <a:schemeClr val="tx1">
                              <a:lumMod val="50000"/>
                            </a:schemeClr>
                          </a:solidFill>
                          <a:latin typeface="Consolas" panose="020B0609020204030204" pitchFamily="49" charset="0"/>
                        </a:rPr>
                        <a:t>// biến kiểm tra trạng thái tìm kiếm, khởi tạo là FALSE</a:t>
                      </a:r>
                    </a:p>
                    <a:p>
                      <a:pPr marL="0" indent="0">
                        <a:buNone/>
                      </a:pPr>
                      <a:r>
                        <a:rPr lang="vi-VN" sz="1600" b="0">
                          <a:solidFill>
                            <a:schemeClr val="tx1">
                              <a:lumMod val="50000"/>
                            </a:schemeClr>
                          </a:solidFill>
                          <a:latin typeface="Consolas" panose="020B0609020204030204" pitchFamily="49" charset="0"/>
                        </a:rPr>
                        <a:t>    FOR i FROM 0 TO n-1 DO</a:t>
                      </a:r>
                    </a:p>
                    <a:p>
                      <a:pPr marL="0" indent="0">
                        <a:buNone/>
                      </a:pPr>
                      <a:r>
                        <a:rPr lang="vi-VN" sz="1600" b="0">
                          <a:solidFill>
                            <a:schemeClr val="tx1">
                              <a:lumMod val="50000"/>
                            </a:schemeClr>
                          </a:solidFill>
                          <a:latin typeface="Consolas" panose="020B0609020204030204" pitchFamily="49" charset="0"/>
                        </a:rPr>
                        <a:t>        IF array[i] = x THEN</a:t>
                      </a:r>
                    </a:p>
                    <a:p>
                      <a:pPr marL="0" indent="0">
                        <a:buNone/>
                      </a:pPr>
                      <a:r>
                        <a:rPr lang="vi-VN" sz="1600" b="0">
                          <a:solidFill>
                            <a:schemeClr val="tx1">
                              <a:lumMod val="50000"/>
                            </a:schemeClr>
                          </a:solidFill>
                          <a:latin typeface="Consolas" panose="020B0609020204030204" pitchFamily="49" charset="0"/>
                        </a:rPr>
                        <a:t>            found = TRUE</a:t>
                      </a:r>
                    </a:p>
                    <a:p>
                      <a:pPr marL="0" indent="0">
                        <a:buNone/>
                      </a:pPr>
                      <a:r>
                        <a:rPr lang="vi-VN" sz="1600" b="0">
                          <a:solidFill>
                            <a:schemeClr val="tx1">
                              <a:lumMod val="50000"/>
                            </a:schemeClr>
                          </a:solidFill>
                          <a:latin typeface="Consolas" panose="020B0609020204030204" pitchFamily="49" charset="0"/>
                        </a:rPr>
                        <a:t>            OUTPUT "Giá trị được tìm thấy tại vị trí ", i</a:t>
                      </a:r>
                    </a:p>
                    <a:p>
                      <a:pPr marL="0" indent="0">
                        <a:buNone/>
                      </a:pPr>
                      <a:r>
                        <a:rPr lang="vi-VN" sz="1600" b="0">
                          <a:solidFill>
                            <a:schemeClr val="tx1">
                              <a:lumMod val="50000"/>
                            </a:schemeClr>
                          </a:solidFill>
                          <a:latin typeface="Consolas" panose="020B0609020204030204" pitchFamily="49" charset="0"/>
                        </a:rPr>
                        <a:t>            BREAK  // thoát vòng lặp nếu tìm thấy</a:t>
                      </a:r>
                    </a:p>
                    <a:p>
                      <a:pPr marL="0" indent="0">
                        <a:buNone/>
                      </a:pPr>
                      <a:r>
                        <a:rPr lang="vi-VN" sz="1600" b="0">
                          <a:solidFill>
                            <a:schemeClr val="tx1">
                              <a:lumMod val="50000"/>
                            </a:schemeClr>
                          </a:solidFill>
                          <a:latin typeface="Consolas" panose="020B0609020204030204" pitchFamily="49" charset="0"/>
                        </a:rPr>
                        <a:t>        END IF</a:t>
                      </a:r>
                    </a:p>
                    <a:p>
                      <a:pPr marL="0" indent="0">
                        <a:buNone/>
                      </a:pPr>
                      <a:r>
                        <a:rPr lang="vi-VN" sz="1600" b="0">
                          <a:solidFill>
                            <a:schemeClr val="tx1">
                              <a:lumMod val="50000"/>
                            </a:schemeClr>
                          </a:solidFill>
                          <a:latin typeface="Consolas" panose="020B0609020204030204" pitchFamily="49" charset="0"/>
                        </a:rPr>
                        <a:t>    END FOR</a:t>
                      </a:r>
                    </a:p>
                    <a:p>
                      <a:pPr marL="0" indent="0">
                        <a:buNone/>
                      </a:pPr>
                      <a:r>
                        <a:rPr lang="vi-VN" sz="1600" b="0">
                          <a:solidFill>
                            <a:schemeClr val="tx1">
                              <a:lumMod val="50000"/>
                            </a:schemeClr>
                          </a:solidFill>
                          <a:latin typeface="Consolas" panose="020B0609020204030204" pitchFamily="49" charset="0"/>
                        </a:rPr>
                        <a:t>    IF found = FALSE THEN</a:t>
                      </a:r>
                    </a:p>
                    <a:p>
                      <a:pPr marL="0" indent="0">
                        <a:buNone/>
                      </a:pPr>
                      <a:r>
                        <a:rPr lang="vi-VN" sz="1600" b="0">
                          <a:solidFill>
                            <a:schemeClr val="tx1">
                              <a:lumMod val="50000"/>
                            </a:schemeClr>
                          </a:solidFill>
                          <a:latin typeface="Consolas" panose="020B0609020204030204" pitchFamily="49" charset="0"/>
                        </a:rPr>
                        <a:t>        OUTPUT "Giá trị không được tìm thấy trong dãy"</a:t>
                      </a:r>
                    </a:p>
                    <a:p>
                      <a:pPr marL="0" indent="0">
                        <a:buNone/>
                      </a:pPr>
                      <a:r>
                        <a:rPr lang="vi-VN" sz="1600" b="0">
                          <a:solidFill>
                            <a:schemeClr val="tx1">
                              <a:lumMod val="50000"/>
                            </a:schemeClr>
                          </a:solidFill>
                          <a:latin typeface="Consolas" panose="020B0609020204030204" pitchFamily="49" charset="0"/>
                        </a:rPr>
                        <a:t>    END IF</a:t>
                      </a:r>
                    </a:p>
                    <a:p>
                      <a:pPr marL="0" indent="0">
                        <a:buNone/>
                      </a:pPr>
                      <a:r>
                        <a:rPr lang="vi-VN" sz="1600" b="0">
                          <a:solidFill>
                            <a:schemeClr val="tx1">
                              <a:lumMod val="50000"/>
                            </a:schemeClr>
                          </a:solidFill>
                          <a:latin typeface="Consolas" panose="020B0609020204030204" pitchFamily="49" charset="0"/>
                        </a:rPr>
                        <a:t>END</a:t>
                      </a:r>
                      <a:endParaRPr lang="en-US" sz="1600" b="0">
                        <a:solidFill>
                          <a:schemeClr val="tx1">
                            <a:lumMod val="50000"/>
                          </a:schemeClr>
                        </a:solidFill>
                        <a:latin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3576221"/>
                  </a:ext>
                </a:extLst>
              </a:tr>
            </a:tbl>
          </a:graphicData>
        </a:graphic>
      </p:graphicFrame>
      <p:sp>
        <p:nvSpPr>
          <p:cNvPr id="7" name="Slide Number Placeholder 6">
            <a:extLst>
              <a:ext uri="{FF2B5EF4-FFF2-40B4-BE49-F238E27FC236}">
                <a16:creationId xmlns:a16="http://schemas.microsoft.com/office/drawing/2014/main" id="{97CF2574-4F9D-A779-F998-EBFB7B22D432}"/>
              </a:ext>
            </a:extLst>
          </p:cNvPr>
          <p:cNvSpPr>
            <a:spLocks noGrp="1"/>
          </p:cNvSpPr>
          <p:nvPr>
            <p:ph type="sldNum" sz="quarter" idx="12"/>
          </p:nvPr>
        </p:nvSpPr>
        <p:spPr/>
        <p:txBody>
          <a:bodyPr/>
          <a:lstStyle/>
          <a:p>
            <a:fld id="{D8B0B3AC-44A8-D142-AAF6-9A453466E1A4}" type="slidenum">
              <a:rPr lang="en-VN" smtClean="0"/>
              <a:pPr/>
              <a:t>44</a:t>
            </a:fld>
            <a:endParaRPr lang="en-VN" dirty="0"/>
          </a:p>
        </p:txBody>
      </p:sp>
    </p:spTree>
    <p:extLst>
      <p:ext uri="{BB962C8B-B14F-4D97-AF65-F5344CB8AC3E}">
        <p14:creationId xmlns:p14="http://schemas.microsoft.com/office/powerpoint/2010/main" val="17093323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89A39-5B97-58B3-1D27-B2E9B9582EE0}"/>
              </a:ext>
            </a:extLst>
          </p:cNvPr>
          <p:cNvSpPr>
            <a:spLocks noGrp="1"/>
          </p:cNvSpPr>
          <p:nvPr>
            <p:ph type="title"/>
          </p:nvPr>
        </p:nvSpPr>
        <p:spPr/>
        <p:txBody>
          <a:bodyPr>
            <a:normAutofit fontScale="90000"/>
          </a:bodyPr>
          <a:lstStyle/>
          <a:p>
            <a:r>
              <a:rPr lang="en-US"/>
              <a:t>2.5.3 Sử dụng Mã giả (Pseudo code)</a:t>
            </a:r>
          </a:p>
        </p:txBody>
      </p:sp>
      <p:sp>
        <p:nvSpPr>
          <p:cNvPr id="3" name="Content Placeholder 2">
            <a:extLst>
              <a:ext uri="{FF2B5EF4-FFF2-40B4-BE49-F238E27FC236}">
                <a16:creationId xmlns:a16="http://schemas.microsoft.com/office/drawing/2014/main" id="{6D350073-C4C0-4317-D8D6-FB39CE65D7EB}"/>
              </a:ext>
            </a:extLst>
          </p:cNvPr>
          <p:cNvSpPr>
            <a:spLocks noGrp="1"/>
          </p:cNvSpPr>
          <p:nvPr>
            <p:ph idx="1"/>
          </p:nvPr>
        </p:nvSpPr>
        <p:spPr/>
        <p:txBody>
          <a:bodyPr>
            <a:normAutofit/>
          </a:bodyPr>
          <a:lstStyle/>
          <a:p>
            <a:pPr marL="0" indent="0">
              <a:buNone/>
            </a:pPr>
            <a:r>
              <a:rPr lang="en-US" sz="2400">
                <a:solidFill>
                  <a:srgbClr val="231F20"/>
                </a:solidFill>
                <a:latin typeface="Times-Roman"/>
              </a:rPr>
              <a:t>Đề bài: </a:t>
            </a:r>
            <a:r>
              <a:rPr lang="en-US" sz="2400" b="0" i="0">
                <a:solidFill>
                  <a:srgbClr val="231F20"/>
                </a:solidFill>
                <a:effectLst/>
                <a:latin typeface="Times-Roman"/>
              </a:rPr>
              <a:t>Bài toán tìm kiếm giá trị trong một dãy số cho trước.  (Cách 2)</a:t>
            </a:r>
          </a:p>
          <a:p>
            <a:pPr marL="461963" indent="-230188">
              <a:lnSpc>
                <a:spcPct val="100000"/>
              </a:lnSpc>
              <a:spcBef>
                <a:spcPts val="0"/>
              </a:spcBef>
              <a:spcAft>
                <a:spcPts val="0"/>
              </a:spcAft>
            </a:pPr>
            <a:r>
              <a:rPr lang="en-US" sz="2400" b="1">
                <a:solidFill>
                  <a:srgbClr val="231F20"/>
                </a:solidFill>
                <a:latin typeface="Consolas" panose="020B0609020204030204" pitchFamily="49" charset="0"/>
              </a:rPr>
              <a:t>Đầu vào</a:t>
            </a:r>
            <a:r>
              <a:rPr lang="en-US" sz="2400" b="1" i="0">
                <a:solidFill>
                  <a:srgbClr val="231F20"/>
                </a:solidFill>
                <a:effectLst/>
                <a:latin typeface="Consolas" panose="020B0609020204030204" pitchFamily="49" charset="0"/>
              </a:rPr>
              <a:t>: Dãy A={a</a:t>
            </a:r>
            <a:r>
              <a:rPr lang="en-US" sz="2400" b="1" i="0" baseline="-25000">
                <a:solidFill>
                  <a:srgbClr val="231F20"/>
                </a:solidFill>
                <a:effectLst/>
                <a:latin typeface="Consolas" panose="020B0609020204030204" pitchFamily="49" charset="0"/>
              </a:rPr>
              <a:t>0</a:t>
            </a:r>
            <a:r>
              <a:rPr lang="en-US" sz="2400" b="1" i="0">
                <a:solidFill>
                  <a:srgbClr val="231F20"/>
                </a:solidFill>
                <a:effectLst/>
                <a:latin typeface="Consolas" panose="020B0609020204030204" pitchFamily="49" charset="0"/>
              </a:rPr>
              <a:t>, a</a:t>
            </a:r>
            <a:r>
              <a:rPr lang="en-US" sz="2400" b="1" i="0" baseline="-25000">
                <a:solidFill>
                  <a:srgbClr val="231F20"/>
                </a:solidFill>
                <a:effectLst/>
                <a:latin typeface="Consolas" panose="020B0609020204030204" pitchFamily="49" charset="0"/>
              </a:rPr>
              <a:t>1</a:t>
            </a:r>
            <a:r>
              <a:rPr lang="en-US" sz="2400" b="1" i="0">
                <a:solidFill>
                  <a:srgbClr val="231F20"/>
                </a:solidFill>
                <a:effectLst/>
                <a:latin typeface="Consolas" panose="020B0609020204030204" pitchFamily="49" charset="0"/>
              </a:rPr>
              <a:t>, …, a</a:t>
            </a:r>
            <a:r>
              <a:rPr lang="en-US" sz="2400" b="1" i="0" baseline="-25000">
                <a:solidFill>
                  <a:srgbClr val="231F20"/>
                </a:solidFill>
                <a:effectLst/>
                <a:latin typeface="Consolas" panose="020B0609020204030204" pitchFamily="49" charset="0"/>
              </a:rPr>
              <a:t>n-1</a:t>
            </a:r>
            <a:r>
              <a:rPr lang="en-US" sz="2400" b="1" i="0">
                <a:solidFill>
                  <a:srgbClr val="231F20"/>
                </a:solidFill>
                <a:effectLst/>
                <a:latin typeface="Consolas" panose="020B0609020204030204" pitchFamily="49" charset="0"/>
              </a:rPr>
              <a:t>} và giá trị x</a:t>
            </a:r>
          </a:p>
          <a:p>
            <a:pPr marL="461963" indent="-230188">
              <a:lnSpc>
                <a:spcPct val="100000"/>
              </a:lnSpc>
              <a:spcBef>
                <a:spcPts val="0"/>
              </a:spcBef>
              <a:spcAft>
                <a:spcPts val="0"/>
              </a:spcAft>
            </a:pPr>
            <a:r>
              <a:rPr lang="en-US" sz="2400" b="1">
                <a:solidFill>
                  <a:srgbClr val="231F20"/>
                </a:solidFill>
                <a:latin typeface="Consolas" panose="020B0609020204030204" pitchFamily="49" charset="0"/>
              </a:rPr>
              <a:t>Đầu ra</a:t>
            </a:r>
            <a:r>
              <a:rPr lang="en-US" sz="2400" b="1" i="0">
                <a:solidFill>
                  <a:srgbClr val="231F20"/>
                </a:solidFill>
                <a:effectLst/>
                <a:latin typeface="Consolas" panose="020B0609020204030204" pitchFamily="49" charset="0"/>
              </a:rPr>
              <a:t>: Xuất chỉ số i tương ứng x=A[i] hoặc NIL nếu không tìm thấy x.</a:t>
            </a:r>
          </a:p>
          <a:p>
            <a:endParaRPr lang="en-US" sz="2400">
              <a:solidFill>
                <a:srgbClr val="231F20"/>
              </a:solidFill>
              <a:latin typeface="Times-Roman"/>
            </a:endParaRPr>
          </a:p>
          <a:p>
            <a:pPr marL="0" indent="0">
              <a:buNone/>
            </a:pPr>
            <a:endParaRPr lang="en-US" sz="2400">
              <a:solidFill>
                <a:srgbClr val="231F20"/>
              </a:solidFill>
              <a:latin typeface="Times-Roman"/>
            </a:endParaRPr>
          </a:p>
          <a:p>
            <a:pPr marL="0" indent="0">
              <a:buNone/>
            </a:pPr>
            <a:endParaRPr lang="en-US" sz="2400" b="0" i="0">
              <a:solidFill>
                <a:srgbClr val="231F20"/>
              </a:solidFill>
              <a:effectLst/>
              <a:latin typeface="Consolas" panose="020B0609020204030204" pitchFamily="49" charset="0"/>
            </a:endParaRPr>
          </a:p>
          <a:p>
            <a:endParaRPr lang="en-US" sz="2400" b="0" i="0">
              <a:solidFill>
                <a:srgbClr val="231F20"/>
              </a:solidFill>
              <a:effectLst/>
              <a:latin typeface="Times-Roman"/>
            </a:endParaRPr>
          </a:p>
        </p:txBody>
      </p:sp>
      <p:sp>
        <p:nvSpPr>
          <p:cNvPr id="4" name="Footer Placeholder 3">
            <a:extLst>
              <a:ext uri="{FF2B5EF4-FFF2-40B4-BE49-F238E27FC236}">
                <a16:creationId xmlns:a16="http://schemas.microsoft.com/office/drawing/2014/main" id="{25E30F73-0F53-66A1-BEF7-07EE0792BB9A}"/>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aphicFrame>
        <p:nvGraphicFramePr>
          <p:cNvPr id="7" name="Table 6">
            <a:extLst>
              <a:ext uri="{FF2B5EF4-FFF2-40B4-BE49-F238E27FC236}">
                <a16:creationId xmlns:a16="http://schemas.microsoft.com/office/drawing/2014/main" id="{EE925E90-070C-A79F-3864-3B6FC5C81EE7}"/>
              </a:ext>
            </a:extLst>
          </p:cNvPr>
          <p:cNvGraphicFramePr>
            <a:graphicFrameLocks noGrp="1"/>
          </p:cNvGraphicFramePr>
          <p:nvPr/>
        </p:nvGraphicFramePr>
        <p:xfrm>
          <a:off x="3387682" y="2870779"/>
          <a:ext cx="5737068" cy="3530148"/>
        </p:xfrm>
        <a:graphic>
          <a:graphicData uri="http://schemas.openxmlformats.org/drawingml/2006/table">
            <a:tbl>
              <a:tblPr firstRow="1" bandRow="1">
                <a:tableStyleId>{5C22544A-7EE6-4342-B048-85BDC9FD1C3A}</a:tableStyleId>
              </a:tblPr>
              <a:tblGrid>
                <a:gridCol w="626053">
                  <a:extLst>
                    <a:ext uri="{9D8B030D-6E8A-4147-A177-3AD203B41FA5}">
                      <a16:colId xmlns:a16="http://schemas.microsoft.com/office/drawing/2014/main" val="3709258060"/>
                    </a:ext>
                  </a:extLst>
                </a:gridCol>
                <a:gridCol w="5111015">
                  <a:extLst>
                    <a:ext uri="{9D8B030D-6E8A-4147-A177-3AD203B41FA5}">
                      <a16:colId xmlns:a16="http://schemas.microsoft.com/office/drawing/2014/main" val="1149791930"/>
                    </a:ext>
                  </a:extLst>
                </a:gridCol>
              </a:tblGrid>
              <a:tr h="51262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solidFill>
                            <a:schemeClr val="tx1">
                              <a:lumMod val="50000"/>
                            </a:schemeClr>
                          </a:solidFill>
                          <a:latin typeface="Consolas" panose="020B0609020204030204" pitchFamily="49" charset="0"/>
                        </a:rPr>
                        <a:t>TimKiem2(A,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4990073"/>
                  </a:ext>
                </a:extLst>
              </a:tr>
              <a:tr h="512628">
                <a:tc>
                  <a:txBody>
                    <a:bodyPr/>
                    <a:lstStyle/>
                    <a:p>
                      <a:r>
                        <a:rPr lang="en-US" sz="2400">
                          <a:solidFill>
                            <a:schemeClr val="tx1">
                              <a:lumMod val="50000"/>
                            </a:schemeClr>
                          </a:solidFill>
                          <a:latin typeface="Consolas" panose="020B0609020204030204" pitchFamily="49" charset="0"/>
                        </a:rPr>
                        <a:t>1</a:t>
                      </a:r>
                    </a:p>
                    <a:p>
                      <a:r>
                        <a:rPr lang="en-US" sz="2400">
                          <a:solidFill>
                            <a:schemeClr val="tx1">
                              <a:lumMod val="50000"/>
                            </a:schemeClr>
                          </a:solidFill>
                          <a:latin typeface="Consolas" panose="020B0609020204030204" pitchFamily="49" charset="0"/>
                        </a:rPr>
                        <a:t>2</a:t>
                      </a:r>
                    </a:p>
                    <a:p>
                      <a:r>
                        <a:rPr lang="en-US" sz="2400">
                          <a:solidFill>
                            <a:schemeClr val="tx1">
                              <a:lumMod val="50000"/>
                            </a:schemeClr>
                          </a:solidFill>
                          <a:latin typeface="Consolas" panose="020B0609020204030204" pitchFamily="49" charset="0"/>
                        </a:rPr>
                        <a:t>3</a:t>
                      </a:r>
                    </a:p>
                    <a:p>
                      <a:r>
                        <a:rPr lang="en-US" sz="2400">
                          <a:solidFill>
                            <a:schemeClr val="tx1">
                              <a:lumMod val="50000"/>
                            </a:schemeClr>
                          </a:solidFill>
                          <a:latin typeface="Consolas" panose="020B0609020204030204" pitchFamily="49" charset="0"/>
                        </a:rPr>
                        <a:t>4</a:t>
                      </a:r>
                    </a:p>
                    <a:p>
                      <a:r>
                        <a:rPr lang="en-US" sz="2400">
                          <a:solidFill>
                            <a:schemeClr val="tx1">
                              <a:lumMod val="50000"/>
                            </a:schemeClr>
                          </a:solidFill>
                          <a:latin typeface="Consolas" panose="020B0609020204030204" pitchFamily="49" charset="0"/>
                        </a:rPr>
                        <a:t>5</a:t>
                      </a:r>
                    </a:p>
                    <a:p>
                      <a:r>
                        <a:rPr lang="en-US" sz="2400">
                          <a:solidFill>
                            <a:schemeClr val="tx1">
                              <a:lumMod val="50000"/>
                            </a:schemeClr>
                          </a:solidFill>
                          <a:latin typeface="Consolas" panose="020B0609020204030204" pitchFamily="49" charset="0"/>
                        </a:rPr>
                        <a:t>6</a:t>
                      </a:r>
                    </a:p>
                    <a:p>
                      <a:r>
                        <a:rPr lang="en-US" sz="2400">
                          <a:solidFill>
                            <a:schemeClr val="tx1">
                              <a:lumMod val="50000"/>
                            </a:schemeClr>
                          </a:solidFill>
                          <a:latin typeface="Consolas" panose="020B0609020204030204" pitchFamily="49" charset="0"/>
                        </a:rPr>
                        <a:t>7</a:t>
                      </a:r>
                    </a:p>
                    <a:p>
                      <a:r>
                        <a:rPr lang="en-US" sz="2400">
                          <a:solidFill>
                            <a:schemeClr val="tx1">
                              <a:lumMod val="50000"/>
                            </a:schemeClr>
                          </a:solidFill>
                          <a:latin typeface="Consolas" panose="020B0609020204030204" pitchFamily="49" charset="0"/>
                        </a:rPr>
                        <a:t>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None/>
                      </a:pPr>
                      <a:r>
                        <a:rPr lang="en-US" sz="2400">
                          <a:solidFill>
                            <a:schemeClr val="tx1">
                              <a:lumMod val="50000"/>
                            </a:schemeClr>
                          </a:solidFill>
                          <a:latin typeface="Consolas" panose="020B0609020204030204" pitchFamily="49" charset="0"/>
                        </a:rPr>
                        <a:t>Set </a:t>
                      </a:r>
                      <a:r>
                        <a:rPr lang="en-US" sz="2400" i="1">
                          <a:solidFill>
                            <a:schemeClr val="tx1">
                              <a:lumMod val="50000"/>
                            </a:schemeClr>
                          </a:solidFill>
                          <a:effectLst/>
                          <a:latin typeface="Consolas" panose="020B0609020204030204" pitchFamily="49" charset="0"/>
                        </a:rPr>
                        <a:t>A</a:t>
                      </a:r>
                      <a:r>
                        <a:rPr lang="en-US" sz="2400">
                          <a:solidFill>
                            <a:schemeClr val="tx1">
                              <a:lumMod val="50000"/>
                            </a:schemeClr>
                          </a:solidFill>
                          <a:latin typeface="Consolas" panose="020B0609020204030204" pitchFamily="49" charset="0"/>
                        </a:rPr>
                        <a:t>[</a:t>
                      </a:r>
                      <a:r>
                        <a:rPr lang="en-US" sz="2400" i="1">
                          <a:solidFill>
                            <a:schemeClr val="tx1">
                              <a:lumMod val="50000"/>
                            </a:schemeClr>
                          </a:solidFill>
                          <a:effectLst/>
                          <a:latin typeface="Consolas" panose="020B0609020204030204" pitchFamily="49" charset="0"/>
                        </a:rPr>
                        <a:t>n</a:t>
                      </a:r>
                      <a:r>
                        <a:rPr lang="en-US" sz="2400">
                          <a:solidFill>
                            <a:schemeClr val="tx1">
                              <a:lumMod val="50000"/>
                            </a:schemeClr>
                          </a:solidFill>
                          <a:latin typeface="Consolas" panose="020B0609020204030204" pitchFamily="49" charset="0"/>
                        </a:rPr>
                        <a:t>] to </a:t>
                      </a:r>
                      <a:r>
                        <a:rPr lang="en-US" sz="2400" i="1">
                          <a:solidFill>
                            <a:schemeClr val="tx1">
                              <a:lumMod val="50000"/>
                            </a:schemeClr>
                          </a:solidFill>
                          <a:effectLst/>
                          <a:latin typeface="Consolas" panose="020B0609020204030204" pitchFamily="49" charset="0"/>
                        </a:rPr>
                        <a:t>x</a:t>
                      </a:r>
                      <a:endParaRPr lang="en-US" sz="2400">
                        <a:solidFill>
                          <a:schemeClr val="tx1">
                            <a:lumMod val="50000"/>
                          </a:schemeClr>
                        </a:solidFill>
                        <a:latin typeface="Consolas" panose="020B0609020204030204" pitchFamily="49" charset="0"/>
                      </a:endParaRPr>
                    </a:p>
                    <a:p>
                      <a:pPr marL="0" indent="0">
                        <a:buNone/>
                      </a:pPr>
                      <a:r>
                        <a:rPr lang="en-US" sz="2400">
                          <a:solidFill>
                            <a:schemeClr val="tx1">
                              <a:lumMod val="50000"/>
                            </a:schemeClr>
                          </a:solidFill>
                          <a:latin typeface="Consolas" panose="020B0609020204030204" pitchFamily="49" charset="0"/>
                        </a:rPr>
                        <a:t>Set </a:t>
                      </a:r>
                      <a:r>
                        <a:rPr lang="en-US" sz="2400" i="1">
                          <a:solidFill>
                            <a:schemeClr val="tx1">
                              <a:lumMod val="50000"/>
                            </a:schemeClr>
                          </a:solidFill>
                          <a:effectLst/>
                          <a:latin typeface="Consolas" panose="020B0609020204030204" pitchFamily="49" charset="0"/>
                        </a:rPr>
                        <a:t>i</a:t>
                      </a:r>
                      <a:r>
                        <a:rPr lang="en-US" sz="2400">
                          <a:solidFill>
                            <a:schemeClr val="tx1">
                              <a:lumMod val="50000"/>
                            </a:schemeClr>
                          </a:solidFill>
                          <a:latin typeface="Consolas" panose="020B0609020204030204" pitchFamily="49" charset="0"/>
                        </a:rPr>
                        <a:t> to 0</a:t>
                      </a:r>
                    </a:p>
                    <a:p>
                      <a:pPr marL="0" indent="0">
                        <a:buNone/>
                      </a:pPr>
                      <a:r>
                        <a:rPr lang="en-US" sz="2400">
                          <a:solidFill>
                            <a:schemeClr val="tx1">
                              <a:lumMod val="50000"/>
                            </a:schemeClr>
                          </a:solidFill>
                          <a:latin typeface="Consolas" panose="020B0609020204030204" pitchFamily="49" charset="0"/>
                        </a:rPr>
                        <a:t>Repeat this loop:</a:t>
                      </a:r>
                    </a:p>
                    <a:p>
                      <a:pPr marL="0" indent="0">
                        <a:buNone/>
                      </a:pPr>
                      <a:r>
                        <a:rPr lang="en-US" sz="2400">
                          <a:solidFill>
                            <a:schemeClr val="tx1">
                              <a:lumMod val="50000"/>
                            </a:schemeClr>
                          </a:solidFill>
                          <a:latin typeface="Consolas" panose="020B0609020204030204" pitchFamily="49" charset="0"/>
                        </a:rPr>
                        <a:t>    If </a:t>
                      </a:r>
                      <a:r>
                        <a:rPr lang="en-US" sz="2400" i="1">
                          <a:solidFill>
                            <a:schemeClr val="tx1">
                              <a:lumMod val="50000"/>
                            </a:schemeClr>
                          </a:solidFill>
                          <a:effectLst/>
                          <a:latin typeface="Consolas" panose="020B0609020204030204" pitchFamily="49" charset="0"/>
                        </a:rPr>
                        <a:t>A</a:t>
                      </a:r>
                      <a:r>
                        <a:rPr lang="en-US" sz="2400">
                          <a:solidFill>
                            <a:schemeClr val="tx1">
                              <a:lumMod val="50000"/>
                            </a:schemeClr>
                          </a:solidFill>
                          <a:latin typeface="Consolas" panose="020B0609020204030204" pitchFamily="49" charset="0"/>
                        </a:rPr>
                        <a:t>[</a:t>
                      </a:r>
                      <a:r>
                        <a:rPr lang="en-US" sz="2400" i="1">
                          <a:solidFill>
                            <a:schemeClr val="tx1">
                              <a:lumMod val="50000"/>
                            </a:schemeClr>
                          </a:solidFill>
                          <a:effectLst/>
                          <a:latin typeface="Consolas" panose="020B0609020204030204" pitchFamily="49" charset="0"/>
                        </a:rPr>
                        <a:t>i</a:t>
                      </a:r>
                      <a:r>
                        <a:rPr lang="en-US" sz="2400">
                          <a:solidFill>
                            <a:schemeClr val="tx1">
                              <a:lumMod val="50000"/>
                            </a:schemeClr>
                          </a:solidFill>
                          <a:latin typeface="Consolas" panose="020B0609020204030204" pitchFamily="49" charset="0"/>
                        </a:rPr>
                        <a:t>] = </a:t>
                      </a:r>
                      <a:r>
                        <a:rPr lang="en-US" sz="2400" i="1">
                          <a:solidFill>
                            <a:schemeClr val="tx1">
                              <a:lumMod val="50000"/>
                            </a:schemeClr>
                          </a:solidFill>
                          <a:effectLst/>
                          <a:latin typeface="Consolas" panose="020B0609020204030204" pitchFamily="49" charset="0"/>
                        </a:rPr>
                        <a:t>x</a:t>
                      </a:r>
                      <a:r>
                        <a:rPr lang="en-US" sz="2400">
                          <a:solidFill>
                            <a:schemeClr val="tx1">
                              <a:lumMod val="50000"/>
                            </a:schemeClr>
                          </a:solidFill>
                          <a:latin typeface="Consolas" panose="020B0609020204030204" pitchFamily="49" charset="0"/>
                        </a:rPr>
                        <a:t>,</a:t>
                      </a:r>
                    </a:p>
                    <a:p>
                      <a:pPr marL="0" indent="0">
                        <a:buNone/>
                      </a:pPr>
                      <a:r>
                        <a:rPr lang="en-US" sz="2400">
                          <a:solidFill>
                            <a:schemeClr val="tx1">
                              <a:lumMod val="50000"/>
                            </a:schemeClr>
                          </a:solidFill>
                          <a:latin typeface="Consolas" panose="020B0609020204030204" pitchFamily="49" charset="0"/>
                        </a:rPr>
                        <a:t>        exit the loop</a:t>
                      </a:r>
                    </a:p>
                    <a:p>
                      <a:pPr marL="0" indent="0">
                        <a:buNone/>
                      </a:pPr>
                      <a:r>
                        <a:rPr lang="en-US" sz="2400">
                          <a:solidFill>
                            <a:schemeClr val="tx1">
                              <a:lumMod val="50000"/>
                            </a:schemeClr>
                          </a:solidFill>
                          <a:latin typeface="Consolas" panose="020B0609020204030204" pitchFamily="49" charset="0"/>
                        </a:rPr>
                        <a:t>    Set </a:t>
                      </a:r>
                      <a:r>
                        <a:rPr lang="en-US" sz="2400" i="1">
                          <a:solidFill>
                            <a:schemeClr val="tx1">
                              <a:lumMod val="50000"/>
                            </a:schemeClr>
                          </a:solidFill>
                          <a:effectLst/>
                          <a:latin typeface="Consolas" panose="020B0609020204030204" pitchFamily="49" charset="0"/>
                        </a:rPr>
                        <a:t>i</a:t>
                      </a:r>
                      <a:r>
                        <a:rPr lang="en-US" sz="2400">
                          <a:solidFill>
                            <a:schemeClr val="tx1">
                              <a:lumMod val="50000"/>
                            </a:schemeClr>
                          </a:solidFill>
                          <a:latin typeface="Consolas" panose="020B0609020204030204" pitchFamily="49" charset="0"/>
                        </a:rPr>
                        <a:t> to </a:t>
                      </a:r>
                      <a:r>
                        <a:rPr lang="en-US" sz="2400" i="1">
                          <a:solidFill>
                            <a:schemeClr val="tx1">
                              <a:lumMod val="50000"/>
                            </a:schemeClr>
                          </a:solidFill>
                          <a:effectLst/>
                          <a:latin typeface="Consolas" panose="020B0609020204030204" pitchFamily="49" charset="0"/>
                        </a:rPr>
                        <a:t>i</a:t>
                      </a:r>
                      <a:r>
                        <a:rPr lang="en-US" sz="2400">
                          <a:solidFill>
                            <a:schemeClr val="tx1">
                              <a:lumMod val="50000"/>
                            </a:schemeClr>
                          </a:solidFill>
                          <a:latin typeface="Consolas" panose="020B0609020204030204" pitchFamily="49" charset="0"/>
                        </a:rPr>
                        <a:t> + 1</a:t>
                      </a:r>
                    </a:p>
                    <a:p>
                      <a:pPr marL="0" indent="0">
                        <a:buNone/>
                      </a:pPr>
                      <a:r>
                        <a:rPr lang="en-US" sz="2400" b="0" i="0">
                          <a:solidFill>
                            <a:schemeClr val="tx1">
                              <a:lumMod val="50000"/>
                            </a:schemeClr>
                          </a:solidFill>
                          <a:effectLst/>
                          <a:latin typeface="Consolas" panose="020B0609020204030204" pitchFamily="49" charset="0"/>
                        </a:rPr>
                        <a:t>If i=n Return NIL</a:t>
                      </a:r>
                    </a:p>
                    <a:p>
                      <a:pPr marL="0" indent="0">
                        <a:buNone/>
                      </a:pPr>
                      <a:r>
                        <a:rPr lang="en-US" sz="2400" b="0" i="0">
                          <a:solidFill>
                            <a:schemeClr val="tx1">
                              <a:lumMod val="50000"/>
                            </a:schemeClr>
                          </a:solidFill>
                          <a:effectLst/>
                          <a:latin typeface="Consolas" panose="020B0609020204030204" pitchFamily="49" charset="0"/>
                        </a:rPr>
                        <a:t>Else Return i</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07110020"/>
                  </a:ext>
                </a:extLst>
              </a:tr>
            </a:tbl>
          </a:graphicData>
        </a:graphic>
      </p:graphicFrame>
      <p:sp>
        <p:nvSpPr>
          <p:cNvPr id="8" name="Date Placeholder 7">
            <a:extLst>
              <a:ext uri="{FF2B5EF4-FFF2-40B4-BE49-F238E27FC236}">
                <a16:creationId xmlns:a16="http://schemas.microsoft.com/office/drawing/2014/main" id="{BD9EB368-B265-17B7-F9A0-6C0517CBD174}"/>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A68D9EAC-60A0-A418-9B2B-9D093D6664F2}"/>
              </a:ext>
            </a:extLst>
          </p:cNvPr>
          <p:cNvSpPr>
            <a:spLocks noGrp="1"/>
          </p:cNvSpPr>
          <p:nvPr>
            <p:ph type="sldNum" sz="quarter" idx="12"/>
          </p:nvPr>
        </p:nvSpPr>
        <p:spPr/>
        <p:txBody>
          <a:bodyPr/>
          <a:lstStyle/>
          <a:p>
            <a:fld id="{D8B0B3AC-44A8-D142-AAF6-9A453466E1A4}" type="slidenum">
              <a:rPr lang="en-VN" smtClean="0"/>
              <a:pPr/>
              <a:t>45</a:t>
            </a:fld>
            <a:endParaRPr lang="en-VN" dirty="0"/>
          </a:p>
        </p:txBody>
      </p:sp>
    </p:spTree>
    <p:extLst>
      <p:ext uri="{BB962C8B-B14F-4D97-AF65-F5344CB8AC3E}">
        <p14:creationId xmlns:p14="http://schemas.microsoft.com/office/powerpoint/2010/main" val="1855606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fontScale="77500" lnSpcReduction="20000"/>
          </a:bodyPr>
          <a:lstStyle/>
          <a:p>
            <a:r>
              <a:rPr lang="en-US"/>
              <a:t>2.5 Các phương pháp biểu diễn thuật toán</a:t>
            </a:r>
            <a:endParaRPr lang="vi-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en-US"/>
              <a:t>2.5.4 Sử dụng ngôn ngữ lập trình</a:t>
            </a:r>
            <a:endParaRPr lang="vi-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E2561839-9D5F-471D-028E-F7059870D90F}"/>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09B4DE6C-EC17-300A-7441-FBA843C6F456}"/>
              </a:ext>
            </a:extLst>
          </p:cNvPr>
          <p:cNvSpPr>
            <a:spLocks noGrp="1"/>
          </p:cNvSpPr>
          <p:nvPr>
            <p:ph type="sldNum" sz="quarter" idx="12"/>
          </p:nvPr>
        </p:nvSpPr>
        <p:spPr/>
        <p:txBody>
          <a:bodyPr/>
          <a:lstStyle/>
          <a:p>
            <a:fld id="{D8B0B3AC-44A8-D142-AAF6-9A453466E1A4}" type="slidenum">
              <a:rPr lang="en-VN" smtClean="0"/>
              <a:pPr/>
              <a:t>46</a:t>
            </a:fld>
            <a:endParaRPr lang="en-VN" dirty="0"/>
          </a:p>
        </p:txBody>
      </p:sp>
    </p:spTree>
    <p:extLst>
      <p:ext uri="{BB962C8B-B14F-4D97-AF65-F5344CB8AC3E}">
        <p14:creationId xmlns:p14="http://schemas.microsoft.com/office/powerpoint/2010/main" val="16932982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C127B-6D76-6727-1FC7-B6682322C3E7}"/>
              </a:ext>
            </a:extLst>
          </p:cNvPr>
          <p:cNvSpPr>
            <a:spLocks noGrp="1"/>
          </p:cNvSpPr>
          <p:nvPr>
            <p:ph type="title"/>
          </p:nvPr>
        </p:nvSpPr>
        <p:spPr/>
        <p:txBody>
          <a:bodyPr>
            <a:normAutofit fontScale="90000"/>
          </a:bodyPr>
          <a:lstStyle/>
          <a:p>
            <a:r>
              <a:rPr lang="en-US"/>
              <a:t>2.5.4 Sử dụng ngôn ngữ lập trình</a:t>
            </a:r>
          </a:p>
        </p:txBody>
      </p:sp>
      <p:sp>
        <p:nvSpPr>
          <p:cNvPr id="3" name="Content Placeholder 2">
            <a:extLst>
              <a:ext uri="{FF2B5EF4-FFF2-40B4-BE49-F238E27FC236}">
                <a16:creationId xmlns:a16="http://schemas.microsoft.com/office/drawing/2014/main" id="{D453108A-D924-9E6B-47E0-261A5451E827}"/>
              </a:ext>
            </a:extLst>
          </p:cNvPr>
          <p:cNvSpPr>
            <a:spLocks noGrp="1"/>
          </p:cNvSpPr>
          <p:nvPr>
            <p:ph idx="1"/>
          </p:nvPr>
        </p:nvSpPr>
        <p:spPr/>
        <p:txBody>
          <a:bodyPr/>
          <a:lstStyle/>
          <a:p>
            <a:r>
              <a:rPr lang="en-US"/>
              <a:t>Dùng ngôn ngữ lập trình cụ thể để cài đặt thuật toán</a:t>
            </a:r>
          </a:p>
          <a:p>
            <a:r>
              <a:rPr lang="en-US"/>
              <a:t>Chương trình viết bằng ngôn ngữ lập trình có thể thực thi được trên máy tính</a:t>
            </a:r>
          </a:p>
          <a:p>
            <a:r>
              <a:rPr lang="en-US"/>
              <a:t>Kỹ năng lập trình đòi hỏi cần học tập và thực hành </a:t>
            </a:r>
          </a:p>
          <a:p>
            <a:endParaRPr lang="en-US"/>
          </a:p>
        </p:txBody>
      </p:sp>
      <p:sp>
        <p:nvSpPr>
          <p:cNvPr id="4" name="Footer Placeholder 3">
            <a:extLst>
              <a:ext uri="{FF2B5EF4-FFF2-40B4-BE49-F238E27FC236}">
                <a16:creationId xmlns:a16="http://schemas.microsoft.com/office/drawing/2014/main" id="{416BFC5F-9235-B50C-FDA9-4BDE8B20C03A}"/>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Date Placeholder 6">
            <a:extLst>
              <a:ext uri="{FF2B5EF4-FFF2-40B4-BE49-F238E27FC236}">
                <a16:creationId xmlns:a16="http://schemas.microsoft.com/office/drawing/2014/main" id="{55A492A0-DBE4-DF2F-9BBC-BB548224AB32}"/>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E9334696-2DFE-4885-5486-C7B1D36CC8A7}"/>
              </a:ext>
            </a:extLst>
          </p:cNvPr>
          <p:cNvSpPr>
            <a:spLocks noGrp="1"/>
          </p:cNvSpPr>
          <p:nvPr>
            <p:ph type="sldNum" sz="quarter" idx="12"/>
          </p:nvPr>
        </p:nvSpPr>
        <p:spPr/>
        <p:txBody>
          <a:bodyPr/>
          <a:lstStyle/>
          <a:p>
            <a:fld id="{D8B0B3AC-44A8-D142-AAF6-9A453466E1A4}" type="slidenum">
              <a:rPr lang="en-VN" smtClean="0"/>
              <a:pPr/>
              <a:t>47</a:t>
            </a:fld>
            <a:endParaRPr lang="en-VN" dirty="0"/>
          </a:p>
        </p:txBody>
      </p:sp>
    </p:spTree>
    <p:extLst>
      <p:ext uri="{BB962C8B-B14F-4D97-AF65-F5344CB8AC3E}">
        <p14:creationId xmlns:p14="http://schemas.microsoft.com/office/powerpoint/2010/main" val="33949687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2.5.4 Sử dụng ngôn ngữ lập trình</a:t>
            </a:r>
            <a:endParaRPr lang="en-US" dirty="0"/>
          </a:p>
        </p:txBody>
      </p:sp>
      <p:sp>
        <p:nvSpPr>
          <p:cNvPr id="3" name="Content Placeholder 2"/>
          <p:cNvSpPr>
            <a:spLocks noGrp="1"/>
          </p:cNvSpPr>
          <p:nvPr>
            <p:ph idx="1"/>
          </p:nvPr>
        </p:nvSpPr>
        <p:spPr>
          <a:xfrm>
            <a:off x="806173" y="1009860"/>
            <a:ext cx="10579654" cy="5498498"/>
          </a:xfrm>
        </p:spPr>
        <p:txBody>
          <a:bodyPr>
            <a:noAutofit/>
          </a:bodyPr>
          <a:lstStyle/>
          <a:p>
            <a:pPr algn="l">
              <a:lnSpc>
                <a:spcPct val="100000"/>
              </a:lnSpc>
              <a:spcBef>
                <a:spcPts val="0"/>
              </a:spcBef>
              <a:spcAft>
                <a:spcPts val="0"/>
              </a:spcAft>
            </a:pPr>
            <a:r>
              <a:rPr lang="en-US" sz="2400">
                <a:solidFill>
                  <a:schemeClr val="tx1">
                    <a:lumMod val="50000"/>
                  </a:schemeClr>
                </a:solidFill>
                <a:latin typeface="Times New Roman" panose="02020603050405020304" pitchFamily="18" charset="0"/>
                <a:cs typeface="Times New Roman" panose="02020603050405020304" pitchFamily="18" charset="0"/>
              </a:rPr>
              <a:t>Ví dụ: Tìm nghiệm của phương trình bậc nhất ax+b=0</a:t>
            </a:r>
          </a:p>
          <a:p>
            <a:pPr marL="682625">
              <a:lnSpc>
                <a:spcPct val="100000"/>
              </a:lnSpc>
              <a:spcBef>
                <a:spcPts val="0"/>
              </a:spcBef>
              <a:spcAft>
                <a:spcPts val="0"/>
              </a:spcAft>
            </a:pPr>
            <a:r>
              <a:rPr lang="en-US" sz="2400" b="1">
                <a:solidFill>
                  <a:srgbClr val="231F20"/>
                </a:solidFill>
                <a:latin typeface="Consolas" panose="020B0609020204030204" pitchFamily="49" charset="0"/>
                <a:cs typeface="Times New Roman" panose="02020603050405020304" pitchFamily="18" charset="0"/>
              </a:rPr>
              <a:t>Đầu vào</a:t>
            </a:r>
            <a:r>
              <a:rPr lang="en-US" sz="2400" b="1" i="0">
                <a:solidFill>
                  <a:srgbClr val="231F20"/>
                </a:solidFill>
                <a:effectLst/>
                <a:latin typeface="Consolas" panose="020B0609020204030204" pitchFamily="49" charset="0"/>
                <a:cs typeface="Times New Roman" panose="02020603050405020304" pitchFamily="18" charset="0"/>
              </a:rPr>
              <a:t>: Nhập các hệ số a và b</a:t>
            </a:r>
          </a:p>
          <a:p>
            <a:pPr marL="682625">
              <a:lnSpc>
                <a:spcPct val="100000"/>
              </a:lnSpc>
              <a:spcBef>
                <a:spcPts val="0"/>
              </a:spcBef>
              <a:spcAft>
                <a:spcPts val="0"/>
              </a:spcAft>
            </a:pPr>
            <a:r>
              <a:rPr lang="en-US" sz="2400" b="1">
                <a:solidFill>
                  <a:srgbClr val="231F20"/>
                </a:solidFill>
                <a:latin typeface="Consolas" panose="020B0609020204030204" pitchFamily="49" charset="0"/>
                <a:cs typeface="Times New Roman" panose="02020603050405020304" pitchFamily="18" charset="0"/>
              </a:rPr>
              <a:t>Đầu ra: Xuất nghiệm của phương trình</a:t>
            </a:r>
          </a:p>
          <a:p>
            <a:pPr marL="0" indent="0" algn="l">
              <a:lnSpc>
                <a:spcPct val="100000"/>
              </a:lnSpc>
              <a:spcBef>
                <a:spcPts val="0"/>
              </a:spcBef>
              <a:spcAft>
                <a:spcPts val="0"/>
              </a:spcAft>
              <a:buNone/>
            </a:pPr>
            <a:r>
              <a:rPr lang="en-US" sz="2400">
                <a:solidFill>
                  <a:schemeClr val="bg2">
                    <a:lumMod val="10000"/>
                  </a:schemeClr>
                </a:solidFill>
                <a:highlight>
                  <a:srgbClr val="FFFFFF"/>
                </a:highlight>
                <a:latin typeface="Times New Roman" panose="02020603050405020304" pitchFamily="18" charset="0"/>
                <a:cs typeface="Times New Roman" panose="02020603050405020304" pitchFamily="18" charset="0"/>
              </a:rPr>
              <a:t>Đoạn mã sau viết bằng ngôn ngữ C:</a:t>
            </a:r>
          </a:p>
          <a:p>
            <a:pPr marL="0" indent="0" algn="l">
              <a:lnSpc>
                <a:spcPct val="100000"/>
              </a:lnSpc>
              <a:spcBef>
                <a:spcPts val="0"/>
              </a:spcBef>
              <a:spcAft>
                <a:spcPts val="0"/>
              </a:spcAft>
              <a:buNone/>
            </a:pPr>
            <a:endParaRPr lang="en-US" sz="2000" b="0">
              <a:solidFill>
                <a:srgbClr val="AF00DB"/>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vi-VN" sz="2000" b="0">
                <a:solidFill>
                  <a:srgbClr val="AF00DB"/>
                </a:solidFill>
                <a:effectLst/>
                <a:highlight>
                  <a:srgbClr val="FFFFFF"/>
                </a:highlight>
                <a:latin typeface="PragmataPro Mono Liga" panose="02000509040000020004" pitchFamily="49" charset="0"/>
              </a:rPr>
              <a:t>#include</a:t>
            </a:r>
            <a:r>
              <a:rPr lang="vi-VN" sz="2000" b="0">
                <a:solidFill>
                  <a:srgbClr val="0000FF"/>
                </a:solidFill>
                <a:effectLst/>
                <a:highlight>
                  <a:srgbClr val="FFFFFF"/>
                </a:highlight>
                <a:latin typeface="PragmataPro Mono Liga" panose="02000509040000020004" pitchFamily="49" charset="0"/>
              </a:rPr>
              <a:t> </a:t>
            </a:r>
            <a:r>
              <a:rPr lang="vi-VN" sz="2000" b="0">
                <a:solidFill>
                  <a:srgbClr val="A31515"/>
                </a:solidFill>
                <a:effectLst/>
                <a:highlight>
                  <a:srgbClr val="FFFFFF"/>
                </a:highlight>
                <a:latin typeface="PragmataPro Mono Liga" panose="02000509040000020004" pitchFamily="49" charset="0"/>
              </a:rPr>
              <a:t>&lt;stdio.h&gt;</a:t>
            </a:r>
            <a:endParaRPr lang="vi-VN"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vi-VN" sz="2000" b="0">
                <a:solidFill>
                  <a:srgbClr val="AF00DB"/>
                </a:solidFill>
                <a:effectLst/>
                <a:highlight>
                  <a:srgbClr val="FFFFFF"/>
                </a:highlight>
                <a:latin typeface="PragmataPro Mono Liga" panose="02000509040000020004" pitchFamily="49" charset="0"/>
              </a:rPr>
              <a:t>#include</a:t>
            </a:r>
            <a:r>
              <a:rPr lang="vi-VN" sz="2000" b="0">
                <a:solidFill>
                  <a:srgbClr val="0000FF"/>
                </a:solidFill>
                <a:effectLst/>
                <a:highlight>
                  <a:srgbClr val="FFFFFF"/>
                </a:highlight>
                <a:latin typeface="PragmataPro Mono Liga" panose="02000509040000020004" pitchFamily="49" charset="0"/>
              </a:rPr>
              <a:t> </a:t>
            </a:r>
            <a:r>
              <a:rPr lang="vi-VN" sz="2000" b="0">
                <a:solidFill>
                  <a:srgbClr val="A31515"/>
                </a:solidFill>
                <a:effectLst/>
                <a:highlight>
                  <a:srgbClr val="FFFFFF"/>
                </a:highlight>
                <a:latin typeface="PragmataPro Mono Liga" panose="02000509040000020004" pitchFamily="49" charset="0"/>
              </a:rPr>
              <a:t>&lt;conio.h&gt;</a:t>
            </a:r>
            <a:br>
              <a:rPr lang="vi-VN" sz="2000" b="0">
                <a:solidFill>
                  <a:srgbClr val="000000"/>
                </a:solidFill>
                <a:effectLst/>
                <a:highlight>
                  <a:srgbClr val="FFFFFF"/>
                </a:highlight>
                <a:latin typeface="PragmataPro Mono Liga" panose="02000509040000020004" pitchFamily="49" charset="0"/>
              </a:rPr>
            </a:br>
            <a:r>
              <a:rPr lang="vi-VN" sz="2000" b="0">
                <a:solidFill>
                  <a:srgbClr val="0000FF"/>
                </a:solidFill>
                <a:effectLst/>
                <a:highlight>
                  <a:srgbClr val="FFFFFF"/>
                </a:highlight>
                <a:latin typeface="PragmataPro Mono Liga" panose="02000509040000020004" pitchFamily="49" charset="0"/>
              </a:rPr>
              <a:t>int</a:t>
            </a:r>
            <a:r>
              <a:rPr lang="vi-VN" sz="2000" b="0">
                <a:solidFill>
                  <a:srgbClr val="000000"/>
                </a:solidFill>
                <a:effectLst/>
                <a:highlight>
                  <a:srgbClr val="FFFFFF"/>
                </a:highlight>
                <a:latin typeface="PragmataPro Mono Liga" panose="02000509040000020004" pitchFamily="49" charset="0"/>
              </a:rPr>
              <a:t> </a:t>
            </a:r>
            <a:r>
              <a:rPr lang="vi-VN" sz="2000" b="0">
                <a:solidFill>
                  <a:srgbClr val="795E26"/>
                </a:solidFill>
                <a:effectLst/>
                <a:highlight>
                  <a:srgbClr val="FFFFFF"/>
                </a:highlight>
                <a:latin typeface="PragmataPro Mono Liga" panose="02000509040000020004" pitchFamily="49" charset="0"/>
              </a:rPr>
              <a:t>main</a:t>
            </a:r>
            <a:r>
              <a:rPr lang="vi-VN"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vi-VN" sz="2000" b="0">
                <a:solidFill>
                  <a:srgbClr val="000000"/>
                </a:solidFill>
                <a:effectLst/>
                <a:highlight>
                  <a:srgbClr val="FFFFFF"/>
                </a:highlight>
                <a:latin typeface="PragmataPro Mono Liga" panose="02000509040000020004" pitchFamily="49" charset="0"/>
              </a:rPr>
              <a:t>    </a:t>
            </a:r>
            <a:r>
              <a:rPr lang="vi-VN" sz="2000" b="0">
                <a:solidFill>
                  <a:srgbClr val="0000FF"/>
                </a:solidFill>
                <a:effectLst/>
                <a:highlight>
                  <a:srgbClr val="FFFFFF"/>
                </a:highlight>
                <a:latin typeface="PragmataPro Mono Liga" panose="02000509040000020004" pitchFamily="49" charset="0"/>
              </a:rPr>
              <a:t>int</a:t>
            </a:r>
            <a:r>
              <a:rPr lang="vi-VN"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a</a:t>
            </a:r>
            <a:r>
              <a:rPr lang="vi-VN"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b</a:t>
            </a:r>
            <a:r>
              <a:rPr lang="vi-VN"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2000" b="0">
                <a:solidFill>
                  <a:srgbClr val="000000"/>
                </a:solidFill>
                <a:effectLst/>
                <a:highlight>
                  <a:srgbClr val="FFFFFF"/>
                </a:highlight>
                <a:latin typeface="PragmataPro Mono Liga" panose="02000509040000020004" pitchFamily="49" charset="0"/>
              </a:rPr>
              <a:t>    </a:t>
            </a:r>
            <a:r>
              <a:rPr lang="vi-VN" sz="2000" b="0">
                <a:solidFill>
                  <a:srgbClr val="795E26"/>
                </a:solidFill>
                <a:effectLst/>
                <a:highlight>
                  <a:srgbClr val="FFFFFF"/>
                </a:highlight>
                <a:latin typeface="PragmataPro Mono Liga" panose="02000509040000020004" pitchFamily="49" charset="0"/>
              </a:rPr>
              <a:t>printf</a:t>
            </a:r>
            <a:r>
              <a:rPr lang="vi-VN" sz="2000" b="0">
                <a:solidFill>
                  <a:srgbClr val="000000"/>
                </a:solidFill>
                <a:effectLst/>
                <a:highlight>
                  <a:srgbClr val="FFFFFF"/>
                </a:highlight>
                <a:latin typeface="PragmataPro Mono Liga" panose="02000509040000020004" pitchFamily="49" charset="0"/>
              </a:rPr>
              <a:t>(“Nhap a, </a:t>
            </a:r>
            <a:r>
              <a:rPr lang="vi-VN" sz="2000" b="0">
                <a:solidFill>
                  <a:srgbClr val="001080"/>
                </a:solidFill>
                <a:effectLst/>
                <a:highlight>
                  <a:srgbClr val="FFFFFF"/>
                </a:highlight>
                <a:latin typeface="PragmataPro Mono Liga" panose="02000509040000020004" pitchFamily="49" charset="0"/>
              </a:rPr>
              <a:t>b</a:t>
            </a:r>
            <a:r>
              <a:rPr lang="vi-VN"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vi-VN" sz="2000" b="0">
                <a:solidFill>
                  <a:srgbClr val="000000"/>
                </a:solidFill>
                <a:effectLst/>
                <a:highlight>
                  <a:srgbClr val="FFFFFF"/>
                </a:highlight>
                <a:latin typeface="PragmataPro Mono Liga" panose="02000509040000020004" pitchFamily="49" charset="0"/>
              </a:rPr>
              <a:t>    </a:t>
            </a:r>
            <a:r>
              <a:rPr lang="vi-VN" sz="2000" b="0">
                <a:solidFill>
                  <a:srgbClr val="795E26"/>
                </a:solidFill>
                <a:effectLst/>
                <a:highlight>
                  <a:srgbClr val="FFFFFF"/>
                </a:highlight>
                <a:latin typeface="PragmataPro Mono Liga" panose="02000509040000020004" pitchFamily="49" charset="0"/>
              </a:rPr>
              <a:t>scanf</a:t>
            </a:r>
            <a:r>
              <a:rPr lang="vi-VN" sz="2000" b="0">
                <a:solidFill>
                  <a:srgbClr val="000000"/>
                </a:solidFill>
                <a:effectLst/>
                <a:highlight>
                  <a:srgbClr val="FFFFFF"/>
                </a:highlight>
                <a:latin typeface="PragmataPro Mono Liga" panose="02000509040000020004" pitchFamily="49" charset="0"/>
              </a:rPr>
              <a:t>(“%d%d”, &amp;</a:t>
            </a:r>
            <a:r>
              <a:rPr lang="vi-VN" sz="2000" b="0">
                <a:solidFill>
                  <a:srgbClr val="001080"/>
                </a:solidFill>
                <a:effectLst/>
                <a:highlight>
                  <a:srgbClr val="FFFFFF"/>
                </a:highlight>
                <a:latin typeface="PragmataPro Mono Liga" panose="02000509040000020004" pitchFamily="49" charset="0"/>
              </a:rPr>
              <a:t>a</a:t>
            </a:r>
            <a:r>
              <a:rPr lang="vi-VN" sz="2000" b="0">
                <a:solidFill>
                  <a:srgbClr val="000000"/>
                </a:solidFill>
                <a:effectLst/>
                <a:highlight>
                  <a:srgbClr val="FFFFFF"/>
                </a:highlight>
                <a:latin typeface="PragmataPro Mono Liga" panose="02000509040000020004" pitchFamily="49" charset="0"/>
              </a:rPr>
              <a:t>, &amp;</a:t>
            </a:r>
            <a:r>
              <a:rPr lang="vi-VN" sz="2000" b="0">
                <a:solidFill>
                  <a:srgbClr val="001080"/>
                </a:solidFill>
                <a:effectLst/>
                <a:highlight>
                  <a:srgbClr val="FFFFFF"/>
                </a:highlight>
                <a:latin typeface="PragmataPro Mono Liga" panose="02000509040000020004" pitchFamily="49" charset="0"/>
              </a:rPr>
              <a:t>b</a:t>
            </a:r>
            <a:r>
              <a:rPr lang="vi-VN"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2000" b="0">
                <a:solidFill>
                  <a:srgbClr val="000000"/>
                </a:solidFill>
                <a:effectLst/>
                <a:highlight>
                  <a:srgbClr val="FFFFFF"/>
                </a:highlight>
                <a:latin typeface="PragmataPro Mono Liga" panose="02000509040000020004" pitchFamily="49" charset="0"/>
              </a:rPr>
              <a:t>    </a:t>
            </a:r>
            <a:r>
              <a:rPr lang="vi-VN" sz="2000" b="0">
                <a:solidFill>
                  <a:srgbClr val="AF00DB"/>
                </a:solidFill>
                <a:effectLst/>
                <a:highlight>
                  <a:srgbClr val="FFFFFF"/>
                </a:highlight>
                <a:latin typeface="PragmataPro Mono Liga" panose="02000509040000020004" pitchFamily="49" charset="0"/>
              </a:rPr>
              <a:t>if</a:t>
            </a:r>
            <a:r>
              <a:rPr lang="vi-VN"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a</a:t>
            </a:r>
            <a:r>
              <a:rPr lang="vi-VN" sz="2000" b="0">
                <a:solidFill>
                  <a:srgbClr val="000000"/>
                </a:solidFill>
                <a:effectLst/>
                <a:highlight>
                  <a:srgbClr val="FFFFFF"/>
                </a:highlight>
                <a:latin typeface="PragmataPro Mono Liga" panose="02000509040000020004" pitchFamily="49" charset="0"/>
              </a:rPr>
              <a:t> == </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2000" b="0">
                <a:solidFill>
                  <a:srgbClr val="000000"/>
                </a:solidFill>
                <a:effectLst/>
                <a:highlight>
                  <a:srgbClr val="FFFFFF"/>
                </a:highlight>
                <a:latin typeface="PragmataPro Mono Liga" panose="02000509040000020004" pitchFamily="49" charset="0"/>
              </a:rPr>
              <a:t>        </a:t>
            </a:r>
            <a:r>
              <a:rPr lang="vi-VN" sz="2000" b="0">
                <a:solidFill>
                  <a:srgbClr val="AF00DB"/>
                </a:solidFill>
                <a:effectLst/>
                <a:highlight>
                  <a:srgbClr val="FFFFFF"/>
                </a:highlight>
                <a:latin typeface="PragmataPro Mono Liga" panose="02000509040000020004" pitchFamily="49" charset="0"/>
              </a:rPr>
              <a:t>if</a:t>
            </a:r>
            <a:r>
              <a:rPr lang="vi-VN"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b</a:t>
            </a:r>
            <a:r>
              <a:rPr lang="vi-VN" sz="2000" b="0">
                <a:solidFill>
                  <a:srgbClr val="000000"/>
                </a:solidFill>
                <a:effectLst/>
                <a:highlight>
                  <a:srgbClr val="FFFFFF"/>
                </a:highlight>
                <a:latin typeface="PragmataPro Mono Liga" panose="02000509040000020004" pitchFamily="49" charset="0"/>
              </a:rPr>
              <a:t> == </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a:t>
            </a:r>
            <a:r>
              <a:rPr lang="en-US" sz="2000" b="0">
                <a:solidFill>
                  <a:srgbClr val="000000"/>
                </a:solidFill>
                <a:effectLst/>
                <a:highlight>
                  <a:srgbClr val="FFFFFF"/>
                </a:highlight>
                <a:latin typeface="PragmataPro Mono Liga" panose="02000509040000020004" pitchFamily="49" charset="0"/>
              </a:rPr>
              <a:t>  </a:t>
            </a:r>
            <a:r>
              <a:rPr lang="vi-VN" sz="2000" b="0">
                <a:solidFill>
                  <a:srgbClr val="000000"/>
                </a:solidFill>
                <a:effectLst/>
                <a:highlight>
                  <a:srgbClr val="FFFFFF"/>
                </a:highlight>
                <a:latin typeface="PragmataPro Mono Liga" panose="02000509040000020004" pitchFamily="49" charset="0"/>
              </a:rPr>
              <a:t> </a:t>
            </a:r>
            <a:r>
              <a:rPr lang="vi-VN" sz="2000" b="0">
                <a:solidFill>
                  <a:srgbClr val="795E26"/>
                </a:solidFill>
                <a:effectLst/>
                <a:highlight>
                  <a:srgbClr val="FFFFFF"/>
                </a:highlight>
                <a:latin typeface="PragmataPro Mono Liga" panose="02000509040000020004" pitchFamily="49" charset="0"/>
              </a:rPr>
              <a:t>printf</a:t>
            </a:r>
            <a:r>
              <a:rPr lang="vi-VN" sz="2000" b="0">
                <a:solidFill>
                  <a:srgbClr val="000000"/>
                </a:solidFill>
                <a:effectLst/>
                <a:highlight>
                  <a:srgbClr val="FFFFFF"/>
                </a:highlight>
                <a:latin typeface="PragmataPro Mono Liga" panose="02000509040000020004" pitchFamily="49" charset="0"/>
              </a:rPr>
              <a:t>(“Phương trình VSN”);</a:t>
            </a:r>
          </a:p>
          <a:p>
            <a:pPr marL="0" indent="0" algn="l">
              <a:lnSpc>
                <a:spcPct val="100000"/>
              </a:lnSpc>
              <a:spcBef>
                <a:spcPts val="0"/>
              </a:spcBef>
              <a:spcAft>
                <a:spcPts val="0"/>
              </a:spcAft>
              <a:buNone/>
            </a:pPr>
            <a:r>
              <a:rPr lang="vi-VN" sz="2000" b="0">
                <a:solidFill>
                  <a:srgbClr val="000000"/>
                </a:solidFill>
                <a:effectLst/>
                <a:highlight>
                  <a:srgbClr val="FFFFFF"/>
                </a:highlight>
                <a:latin typeface="PragmataPro Mono Liga" panose="02000509040000020004" pitchFamily="49" charset="0"/>
              </a:rPr>
              <a:t>        </a:t>
            </a:r>
            <a:r>
              <a:rPr lang="vi-VN" sz="2000" b="0">
                <a:solidFill>
                  <a:srgbClr val="AF00DB"/>
                </a:solidFill>
                <a:effectLst/>
                <a:highlight>
                  <a:srgbClr val="FFFFFF"/>
                </a:highlight>
                <a:latin typeface="PragmataPro Mono Liga" panose="02000509040000020004" pitchFamily="49" charset="0"/>
              </a:rPr>
              <a:t>else</a:t>
            </a:r>
            <a:r>
              <a:rPr lang="en-US" sz="2000" b="0">
                <a:solidFill>
                  <a:srgbClr val="AF00DB"/>
                </a:solidFill>
                <a:effectLst/>
                <a:highlight>
                  <a:srgbClr val="FFFFFF"/>
                </a:highlight>
                <a:latin typeface="PragmataPro Mono Liga" panose="02000509040000020004" pitchFamily="49" charset="0"/>
              </a:rPr>
              <a:t>    </a:t>
            </a:r>
            <a:r>
              <a:rPr lang="vi-VN" sz="2000" b="0">
                <a:solidFill>
                  <a:srgbClr val="795E26"/>
                </a:solidFill>
                <a:effectLst/>
                <a:highlight>
                  <a:srgbClr val="FFFFFF"/>
                </a:highlight>
                <a:latin typeface="PragmataPro Mono Liga" panose="02000509040000020004" pitchFamily="49" charset="0"/>
              </a:rPr>
              <a:t>printf</a:t>
            </a:r>
            <a:r>
              <a:rPr lang="vi-VN" sz="2000" b="0">
                <a:solidFill>
                  <a:srgbClr val="000000"/>
                </a:solidFill>
                <a:effectLst/>
                <a:highlight>
                  <a:srgbClr val="FFFFFF"/>
                </a:highlight>
                <a:latin typeface="PragmataPro Mono Liga" panose="02000509040000020004" pitchFamily="49" charset="0"/>
              </a:rPr>
              <a:t>(“Phương trình VN”);</a:t>
            </a:r>
          </a:p>
          <a:p>
            <a:pPr marL="0" indent="0" algn="l">
              <a:lnSpc>
                <a:spcPct val="100000"/>
              </a:lnSpc>
              <a:spcBef>
                <a:spcPts val="0"/>
              </a:spcBef>
              <a:spcAft>
                <a:spcPts val="0"/>
              </a:spcAft>
              <a:buNone/>
            </a:pPr>
            <a:r>
              <a:rPr lang="vi-VN" sz="2000" b="0">
                <a:solidFill>
                  <a:srgbClr val="000000"/>
                </a:solidFill>
                <a:effectLst/>
                <a:highlight>
                  <a:srgbClr val="FFFFFF"/>
                </a:highlight>
                <a:latin typeface="PragmataPro Mono Liga" panose="02000509040000020004" pitchFamily="49" charset="0"/>
              </a:rPr>
              <a:t>    </a:t>
            </a:r>
            <a:r>
              <a:rPr lang="vi-VN" sz="2000" b="0">
                <a:solidFill>
                  <a:srgbClr val="AF00DB"/>
                </a:solidFill>
                <a:effectLst/>
                <a:highlight>
                  <a:srgbClr val="FFFFFF"/>
                </a:highlight>
                <a:latin typeface="PragmataPro Mono Liga" panose="02000509040000020004" pitchFamily="49" charset="0"/>
              </a:rPr>
              <a:t>else</a:t>
            </a:r>
            <a:endParaRPr lang="vi-VN"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vi-VN" sz="2000" b="0">
                <a:solidFill>
                  <a:srgbClr val="000000"/>
                </a:solidFill>
                <a:effectLst/>
                <a:highlight>
                  <a:srgbClr val="FFFFFF"/>
                </a:highlight>
                <a:latin typeface="PragmataPro Mono Liga" panose="02000509040000020004" pitchFamily="49" charset="0"/>
              </a:rPr>
              <a:t>        </a:t>
            </a:r>
            <a:r>
              <a:rPr lang="vi-VN" sz="2000" b="0">
                <a:solidFill>
                  <a:srgbClr val="795E26"/>
                </a:solidFill>
                <a:effectLst/>
                <a:highlight>
                  <a:srgbClr val="FFFFFF"/>
                </a:highlight>
                <a:latin typeface="PragmataPro Mono Liga" panose="02000509040000020004" pitchFamily="49" charset="0"/>
              </a:rPr>
              <a:t>printf</a:t>
            </a:r>
            <a:r>
              <a:rPr lang="vi-VN" sz="2000" b="0">
                <a:solidFill>
                  <a:srgbClr val="000000"/>
                </a:solidFill>
                <a:effectLst/>
                <a:highlight>
                  <a:srgbClr val="FFFFFF"/>
                </a:highlight>
                <a:latin typeface="PragmataPro Mono Liga" panose="02000509040000020004" pitchFamily="49" charset="0"/>
              </a:rPr>
              <a:t>(“x = %</a:t>
            </a:r>
            <a:r>
              <a:rPr lang="vi-VN" sz="2000" b="0">
                <a:solidFill>
                  <a:srgbClr val="098658"/>
                </a:solidFill>
                <a:effectLst/>
                <a:highlight>
                  <a:srgbClr val="FFFFFF"/>
                </a:highlight>
                <a:latin typeface="PragmataPro Mono Liga" panose="02000509040000020004" pitchFamily="49" charset="0"/>
              </a:rPr>
              <a:t>.2f</a:t>
            </a:r>
            <a:r>
              <a:rPr lang="vi-VN" sz="2000" b="0">
                <a:solidFill>
                  <a:srgbClr val="000000"/>
                </a:solidFill>
                <a:effectLst/>
                <a:highlight>
                  <a:srgbClr val="FFFFFF"/>
                </a:highlight>
                <a:latin typeface="PragmataPro Mono Liga" panose="02000509040000020004" pitchFamily="49" charset="0"/>
              </a:rPr>
              <a:t>”, -</a:t>
            </a:r>
            <a:r>
              <a:rPr lang="vi-VN" sz="2000" b="0">
                <a:solidFill>
                  <a:srgbClr val="0000FF"/>
                </a:solidFill>
                <a:effectLst/>
                <a:highlight>
                  <a:srgbClr val="FFFFFF"/>
                </a:highlight>
                <a:latin typeface="PragmataPro Mono Liga" panose="02000509040000020004" pitchFamily="49" charset="0"/>
              </a:rPr>
              <a:t>float</a:t>
            </a:r>
            <a:r>
              <a:rPr lang="vi-VN" sz="2000" b="0">
                <a:solidFill>
                  <a:srgbClr val="000000"/>
                </a:solidFill>
                <a:effectLst/>
                <a:highlight>
                  <a:srgbClr val="FFFFFF"/>
                </a:highlight>
                <a:latin typeface="PragmataPro Mono Liga" panose="02000509040000020004" pitchFamily="49" charset="0"/>
              </a:rPr>
              <a:t>(</a:t>
            </a:r>
            <a:r>
              <a:rPr lang="vi-VN" sz="2000" b="0">
                <a:solidFill>
                  <a:srgbClr val="001080"/>
                </a:solidFill>
                <a:effectLst/>
                <a:highlight>
                  <a:srgbClr val="FFFFFF"/>
                </a:highlight>
                <a:latin typeface="PragmataPro Mono Liga" panose="02000509040000020004" pitchFamily="49" charset="0"/>
              </a:rPr>
              <a:t>b</a:t>
            </a:r>
            <a:r>
              <a:rPr lang="vi-VN" sz="2000" b="0">
                <a:solidFill>
                  <a:srgbClr val="000000"/>
                </a:solidFill>
                <a:effectLst/>
                <a:highlight>
                  <a:srgbClr val="FFFFFF"/>
                </a:highlight>
                <a:latin typeface="PragmataPro Mono Liga" panose="02000509040000020004" pitchFamily="49" charset="0"/>
              </a:rPr>
              <a:t>)/</a:t>
            </a:r>
            <a:r>
              <a:rPr lang="vi-VN" sz="2000" b="0">
                <a:solidFill>
                  <a:srgbClr val="001080"/>
                </a:solidFill>
                <a:effectLst/>
                <a:highlight>
                  <a:srgbClr val="FFFFFF"/>
                </a:highlight>
                <a:latin typeface="PragmataPro Mono Liga" panose="02000509040000020004" pitchFamily="49" charset="0"/>
              </a:rPr>
              <a:t>a</a:t>
            </a:r>
            <a:r>
              <a:rPr lang="vi-VN"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2000" b="0">
                <a:solidFill>
                  <a:srgbClr val="000000"/>
                </a:solidFill>
                <a:effectLst/>
                <a:highlight>
                  <a:srgbClr val="FFFFFF"/>
                </a:highlight>
                <a:latin typeface="PragmataPro Mono Liga" panose="02000509040000020004" pitchFamily="49" charset="0"/>
              </a:rPr>
              <a:t>}</a:t>
            </a:r>
          </a:p>
        </p:txBody>
      </p:sp>
      <p:sp>
        <p:nvSpPr>
          <p:cNvPr id="6" name="Footer Placeholder 5">
            <a:extLst>
              <a:ext uri="{FF2B5EF4-FFF2-40B4-BE49-F238E27FC236}">
                <a16:creationId xmlns:a16="http://schemas.microsoft.com/office/drawing/2014/main" id="{D931F42B-0B6C-C0EC-A793-F4D9B3F4DF01}"/>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Date Placeholder 6">
            <a:extLst>
              <a:ext uri="{FF2B5EF4-FFF2-40B4-BE49-F238E27FC236}">
                <a16:creationId xmlns:a16="http://schemas.microsoft.com/office/drawing/2014/main" id="{BCAF7D8E-A857-AC25-EC27-B0E3EDD423E8}"/>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B762C872-6552-0660-CB77-C3D930B5FB8B}"/>
              </a:ext>
            </a:extLst>
          </p:cNvPr>
          <p:cNvSpPr>
            <a:spLocks noGrp="1"/>
          </p:cNvSpPr>
          <p:nvPr>
            <p:ph type="sldNum" sz="quarter" idx="12"/>
          </p:nvPr>
        </p:nvSpPr>
        <p:spPr/>
        <p:txBody>
          <a:bodyPr/>
          <a:lstStyle/>
          <a:p>
            <a:fld id="{D8B0B3AC-44A8-D142-AAF6-9A453466E1A4}" type="slidenum">
              <a:rPr lang="en-VN" smtClean="0"/>
              <a:pPr/>
              <a:t>48</a:t>
            </a:fld>
            <a:endParaRPr lang="en-VN" dirty="0"/>
          </a:p>
        </p:txBody>
      </p:sp>
    </p:spTree>
    <p:extLst>
      <p:ext uri="{BB962C8B-B14F-4D97-AF65-F5344CB8AC3E}">
        <p14:creationId xmlns:p14="http://schemas.microsoft.com/office/powerpoint/2010/main" val="1705143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D11D5-0BC7-E1A2-8703-D49979198E7A}"/>
              </a:ext>
            </a:extLst>
          </p:cNvPr>
          <p:cNvSpPr>
            <a:spLocks noGrp="1"/>
          </p:cNvSpPr>
          <p:nvPr>
            <p:ph type="title"/>
          </p:nvPr>
        </p:nvSpPr>
        <p:spPr/>
        <p:txBody>
          <a:bodyPr>
            <a:normAutofit fontScale="90000"/>
          </a:bodyPr>
          <a:lstStyle/>
          <a:p>
            <a:r>
              <a:rPr lang="en-US"/>
              <a:t>2.5.4 Sử dụng ngôn ngữ lập trình</a:t>
            </a:r>
          </a:p>
        </p:txBody>
      </p:sp>
      <p:sp>
        <p:nvSpPr>
          <p:cNvPr id="3" name="Content Placeholder 2">
            <a:extLst>
              <a:ext uri="{FF2B5EF4-FFF2-40B4-BE49-F238E27FC236}">
                <a16:creationId xmlns:a16="http://schemas.microsoft.com/office/drawing/2014/main" id="{F715E4AC-236C-876F-A821-18D7AF155F7A}"/>
              </a:ext>
            </a:extLst>
          </p:cNvPr>
          <p:cNvSpPr>
            <a:spLocks noGrp="1"/>
          </p:cNvSpPr>
          <p:nvPr>
            <p:ph idx="1"/>
          </p:nvPr>
        </p:nvSpPr>
        <p:spPr>
          <a:xfrm>
            <a:off x="774144" y="1233824"/>
            <a:ext cx="11074555" cy="4943139"/>
          </a:xfrm>
        </p:spPr>
        <p:txBody>
          <a:bodyPr>
            <a:noAutofit/>
          </a:bodyPr>
          <a:lstStyle/>
          <a:p>
            <a:r>
              <a:rPr lang="vi-VN" sz="2200">
                <a:solidFill>
                  <a:srgbClr val="231F20"/>
                </a:solidFill>
                <a:latin typeface="Times-Roman"/>
              </a:rPr>
              <a:t>Ví dụ</a:t>
            </a:r>
            <a:r>
              <a:rPr lang="en-US" sz="2200">
                <a:solidFill>
                  <a:srgbClr val="231F20"/>
                </a:solidFill>
                <a:latin typeface="Times-Roman"/>
              </a:rPr>
              <a:t>: </a:t>
            </a:r>
            <a:r>
              <a:rPr lang="en-US" sz="2200" b="0" i="0">
                <a:solidFill>
                  <a:srgbClr val="231F20"/>
                </a:solidFill>
                <a:effectLst/>
                <a:latin typeface="Times-Roman"/>
              </a:rPr>
              <a:t>Bài toán tìm kiếm giá trị trong một dãy số cho trước. </a:t>
            </a:r>
          </a:p>
          <a:p>
            <a:pPr lvl="1">
              <a:lnSpc>
                <a:spcPct val="100000"/>
              </a:lnSpc>
              <a:spcBef>
                <a:spcPts val="0"/>
              </a:spcBef>
              <a:spcAft>
                <a:spcPts val="0"/>
              </a:spcAft>
            </a:pPr>
            <a:r>
              <a:rPr lang="en-US" sz="2200" b="1">
                <a:solidFill>
                  <a:srgbClr val="231F20"/>
                </a:solidFill>
                <a:latin typeface="Consolas" panose="020B0609020204030204" pitchFamily="49" charset="0"/>
              </a:rPr>
              <a:t>Đầu vào</a:t>
            </a:r>
            <a:r>
              <a:rPr lang="en-US" sz="2200" b="1" i="0">
                <a:solidFill>
                  <a:srgbClr val="231F20"/>
                </a:solidFill>
                <a:effectLst/>
                <a:latin typeface="Consolas" panose="020B0609020204030204" pitchFamily="49" charset="0"/>
              </a:rPr>
              <a:t>: Mảng 1 chiều A={a</a:t>
            </a:r>
            <a:r>
              <a:rPr lang="en-US" sz="2200" b="1" i="0" baseline="-25000">
                <a:solidFill>
                  <a:srgbClr val="231F20"/>
                </a:solidFill>
                <a:effectLst/>
                <a:latin typeface="Consolas" panose="020B0609020204030204" pitchFamily="49" charset="0"/>
              </a:rPr>
              <a:t>0</a:t>
            </a:r>
            <a:r>
              <a:rPr lang="en-US" sz="2200" b="1" i="0">
                <a:solidFill>
                  <a:srgbClr val="231F20"/>
                </a:solidFill>
                <a:effectLst/>
                <a:latin typeface="Consolas" panose="020B0609020204030204" pitchFamily="49" charset="0"/>
              </a:rPr>
              <a:t>, a</a:t>
            </a:r>
            <a:r>
              <a:rPr lang="en-US" sz="2200" b="1" i="0" baseline="-25000">
                <a:solidFill>
                  <a:srgbClr val="231F20"/>
                </a:solidFill>
                <a:effectLst/>
                <a:latin typeface="Consolas" panose="020B0609020204030204" pitchFamily="49" charset="0"/>
              </a:rPr>
              <a:t>1</a:t>
            </a:r>
            <a:r>
              <a:rPr lang="en-US" sz="2200" b="1" i="0">
                <a:solidFill>
                  <a:srgbClr val="231F20"/>
                </a:solidFill>
                <a:effectLst/>
                <a:latin typeface="Consolas" panose="020B0609020204030204" pitchFamily="49" charset="0"/>
              </a:rPr>
              <a:t>, …, a</a:t>
            </a:r>
            <a:r>
              <a:rPr lang="en-US" sz="2200" b="1" i="0" baseline="-25000">
                <a:solidFill>
                  <a:srgbClr val="231F20"/>
                </a:solidFill>
                <a:effectLst/>
                <a:latin typeface="Consolas" panose="020B0609020204030204" pitchFamily="49" charset="0"/>
              </a:rPr>
              <a:t>n-1</a:t>
            </a:r>
            <a:r>
              <a:rPr lang="en-US" sz="2200" b="1" i="0">
                <a:solidFill>
                  <a:srgbClr val="231F20"/>
                </a:solidFill>
                <a:effectLst/>
                <a:latin typeface="Consolas" panose="020B0609020204030204" pitchFamily="49" charset="0"/>
              </a:rPr>
              <a:t>} với size phần tử và giá trị x cần tìm</a:t>
            </a:r>
          </a:p>
          <a:p>
            <a:pPr lvl="1">
              <a:lnSpc>
                <a:spcPct val="100000"/>
              </a:lnSpc>
              <a:spcBef>
                <a:spcPts val="0"/>
              </a:spcBef>
              <a:spcAft>
                <a:spcPts val="0"/>
              </a:spcAft>
            </a:pPr>
            <a:r>
              <a:rPr lang="en-US" sz="2200" b="1">
                <a:solidFill>
                  <a:srgbClr val="231F20"/>
                </a:solidFill>
                <a:latin typeface="Consolas" panose="020B0609020204030204" pitchFamily="49" charset="0"/>
              </a:rPr>
              <a:t>Đầu ra</a:t>
            </a:r>
            <a:r>
              <a:rPr lang="en-US" sz="2200" b="1" i="0">
                <a:solidFill>
                  <a:srgbClr val="231F20"/>
                </a:solidFill>
                <a:effectLst/>
                <a:latin typeface="Consolas" panose="020B0609020204030204" pitchFamily="49" charset="0"/>
              </a:rPr>
              <a:t>: Xuất chỉ số i tương ứng x=A[i] hoặc -1 nếu không tìm thấy x.</a:t>
            </a:r>
          </a:p>
          <a:p>
            <a:pPr>
              <a:lnSpc>
                <a:spcPct val="100000"/>
              </a:lnSpc>
              <a:spcBef>
                <a:spcPts val="0"/>
              </a:spcBef>
              <a:spcAft>
                <a:spcPts val="0"/>
              </a:spcAft>
            </a:pPr>
            <a:endParaRPr lang="en-US" sz="2200" b="1" i="0">
              <a:solidFill>
                <a:srgbClr val="231F20"/>
              </a:solidFill>
              <a:effectLst/>
              <a:latin typeface="Consolas" panose="020B0609020204030204" pitchFamily="49" charset="0"/>
            </a:endParaRPr>
          </a:p>
          <a:p>
            <a:pPr marL="0" indent="0">
              <a:lnSpc>
                <a:spcPct val="100000"/>
              </a:lnSpc>
              <a:spcBef>
                <a:spcPts val="0"/>
              </a:spcBef>
              <a:spcAft>
                <a:spcPts val="0"/>
              </a:spcAft>
              <a:buNone/>
            </a:pPr>
            <a:r>
              <a:rPr lang="en-US" sz="2200">
                <a:solidFill>
                  <a:schemeClr val="bg2">
                    <a:lumMod val="10000"/>
                  </a:schemeClr>
                </a:solidFill>
                <a:highlight>
                  <a:srgbClr val="FFFFFF"/>
                </a:highlight>
                <a:latin typeface="Times New Roman" panose="02020603050405020304" pitchFamily="18" charset="0"/>
                <a:cs typeface="Times New Roman" panose="02020603050405020304" pitchFamily="18" charset="0"/>
              </a:rPr>
              <a:t>Đoạn mã sau viết bằng ngôn ngữ C++:</a:t>
            </a:r>
            <a:endParaRPr lang="en-US" sz="2200" b="1" i="0">
              <a:solidFill>
                <a:srgbClr val="231F20"/>
              </a:solidFill>
              <a:effectLst/>
              <a:latin typeface="Consolas" panose="020B0609020204030204" pitchFamily="49" charset="0"/>
            </a:endParaRPr>
          </a:p>
          <a:p>
            <a:pPr>
              <a:lnSpc>
                <a:spcPct val="100000"/>
              </a:lnSpc>
            </a:pPr>
            <a:endParaRPr lang="en-US" sz="2200"/>
          </a:p>
          <a:p>
            <a:pPr marL="0" indent="0">
              <a:lnSpc>
                <a:spcPct val="100000"/>
              </a:lnSpc>
              <a:spcBef>
                <a:spcPts val="0"/>
              </a:spcBef>
              <a:spcAft>
                <a:spcPts val="0"/>
              </a:spcAft>
              <a:buNone/>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linearsearch</a:t>
            </a:r>
            <a:r>
              <a:rPr lang="en-US" sz="2200" b="0">
                <a:solidFill>
                  <a:srgbClr val="000000"/>
                </a:solidFill>
                <a:effectLst/>
                <a:highlight>
                  <a:srgbClr val="FFFFFF"/>
                </a:highlight>
                <a:latin typeface="PragmataPro Mono Liga" panose="02000509040000020004" pitchFamily="49" charset="0"/>
              </a:rPr>
              <a:t>(</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size</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x</a:t>
            </a:r>
            <a:r>
              <a:rPr lang="en-US" sz="2200" b="0">
                <a:solidFill>
                  <a:srgbClr val="000000"/>
                </a:solidFill>
                <a:effectLst/>
                <a:highlight>
                  <a:srgbClr val="FFFFFF"/>
                </a:highlight>
                <a:latin typeface="PragmataPro Mono Liga" panose="02000509040000020004" pitchFamily="49" charset="0"/>
              </a:rPr>
              <a:t>) { </a:t>
            </a:r>
          </a:p>
          <a:p>
            <a:pPr marL="625475" lvl="1" indent="0">
              <a:lnSpc>
                <a:spcPct val="100000"/>
              </a:lnSpc>
              <a:spcBef>
                <a:spcPts val="0"/>
              </a:spcBef>
              <a:spcAft>
                <a:spcPts val="0"/>
              </a:spcAft>
              <a:buNone/>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index =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a:t>
            </a:r>
          </a:p>
          <a:p>
            <a:pPr marL="625475" lvl="1" indent="0">
              <a:lnSpc>
                <a:spcPct val="100000"/>
              </a:lnSpc>
              <a:spcBef>
                <a:spcPts val="0"/>
              </a:spcBef>
              <a:spcAft>
                <a:spcPts val="0"/>
              </a:spcAft>
              <a:buNone/>
            </a:pPr>
            <a:r>
              <a:rPr lang="en-US" sz="2200" b="0">
                <a:solidFill>
                  <a:srgbClr val="AF00DB"/>
                </a:solidFill>
                <a:effectLst/>
                <a:highlight>
                  <a:srgbClr val="FFFFFF"/>
                </a:highlight>
                <a:latin typeface="PragmataPro Mono Liga" panose="02000509040000020004" pitchFamily="49" charset="0"/>
              </a:rPr>
              <a:t>while</a:t>
            </a:r>
            <a:r>
              <a:rPr lang="en-US" sz="2200" b="0">
                <a:solidFill>
                  <a:srgbClr val="000000"/>
                </a:solidFill>
                <a:effectLst/>
                <a:highlight>
                  <a:srgbClr val="FFFFFF"/>
                </a:highlight>
                <a:latin typeface="PragmataPro Mono Liga" panose="02000509040000020004" pitchFamily="49" charset="0"/>
              </a:rPr>
              <a:t> (index &lt; size &amp;&amp; </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[index] != x)</a:t>
            </a:r>
          </a:p>
          <a:p>
            <a:pPr marL="625475" lvl="1" indent="0" algn="l">
              <a:lnSpc>
                <a:spcPct val="100000"/>
              </a:lnSpc>
              <a:spcBef>
                <a:spcPts val="0"/>
              </a:spcBef>
              <a:spcAft>
                <a:spcPts val="0"/>
              </a:spcAft>
              <a:buNone/>
            </a:pPr>
            <a:r>
              <a:rPr lang="en-US" sz="2200">
                <a:solidFill>
                  <a:srgbClr val="000000"/>
                </a:solidFill>
                <a:highlight>
                  <a:srgbClr val="FFFFFF"/>
                </a:highlight>
                <a:latin typeface="PragmataPro Mono Liga" panose="02000509040000020004" pitchFamily="49" charset="0"/>
              </a:rPr>
              <a:t>      </a:t>
            </a:r>
            <a:r>
              <a:rPr lang="en-US" sz="2200" b="0">
                <a:solidFill>
                  <a:srgbClr val="000000"/>
                </a:solidFill>
                <a:effectLst/>
                <a:highlight>
                  <a:srgbClr val="FFFFFF"/>
                </a:highlight>
                <a:latin typeface="PragmataPro Mono Liga" panose="02000509040000020004" pitchFamily="49" charset="0"/>
              </a:rPr>
              <a:t>index++;</a:t>
            </a:r>
            <a:br>
              <a:rPr lang="en-US" sz="2200" b="0">
                <a:solidFill>
                  <a:srgbClr val="000000"/>
                </a:solidFill>
                <a:effectLst/>
                <a:highlight>
                  <a:srgbClr val="FFFFFF"/>
                </a:highlight>
                <a:latin typeface="PragmataPro Mono Liga" panose="02000509040000020004" pitchFamily="49" charset="0"/>
              </a:rPr>
            </a:br>
            <a:r>
              <a:rPr lang="en-US" sz="2200" b="0">
                <a:solidFill>
                  <a:srgbClr val="AF00DB"/>
                </a:solidFill>
                <a:effectLst/>
                <a:highlight>
                  <a:srgbClr val="FFFFFF"/>
                </a:highlight>
                <a:latin typeface="PragmataPro Mono Liga" panose="02000509040000020004" pitchFamily="49" charset="0"/>
              </a:rPr>
              <a:t>if</a:t>
            </a:r>
            <a:r>
              <a:rPr lang="en-US" sz="2200" b="0">
                <a:solidFill>
                  <a:srgbClr val="000000"/>
                </a:solidFill>
                <a:effectLst/>
                <a:highlight>
                  <a:srgbClr val="FFFFFF"/>
                </a:highlight>
                <a:latin typeface="PragmataPro Mono Liga" panose="02000509040000020004" pitchFamily="49" charset="0"/>
              </a:rPr>
              <a:t>(index &lt;= size)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index;</a:t>
            </a:r>
          </a:p>
          <a:p>
            <a:pPr marL="625475" lvl="1" indent="0">
              <a:lnSpc>
                <a:spcPct val="100000"/>
              </a:lnSpc>
              <a:spcBef>
                <a:spcPts val="0"/>
              </a:spcBef>
              <a:spcAft>
                <a:spcPts val="0"/>
              </a:spcAft>
              <a:buNone/>
            </a:pP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a:t>
            </a:r>
          </a:p>
          <a:p>
            <a:pPr>
              <a:lnSpc>
                <a:spcPct val="100000"/>
              </a:lnSpc>
            </a:pPr>
            <a:endParaRPr lang="en-US" sz="2200"/>
          </a:p>
        </p:txBody>
      </p:sp>
      <p:sp>
        <p:nvSpPr>
          <p:cNvPr id="4" name="Footer Placeholder 3">
            <a:extLst>
              <a:ext uri="{FF2B5EF4-FFF2-40B4-BE49-F238E27FC236}">
                <a16:creationId xmlns:a16="http://schemas.microsoft.com/office/drawing/2014/main" id="{2C3BDDE4-F775-A5CB-7AA2-EA2424F8A129}"/>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Date Placeholder 6">
            <a:extLst>
              <a:ext uri="{FF2B5EF4-FFF2-40B4-BE49-F238E27FC236}">
                <a16:creationId xmlns:a16="http://schemas.microsoft.com/office/drawing/2014/main" id="{2C31C2F3-2E55-326B-10E2-56E15CEE9099}"/>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830F6818-DD0C-0C08-2D84-C39C32322755}"/>
              </a:ext>
            </a:extLst>
          </p:cNvPr>
          <p:cNvSpPr>
            <a:spLocks noGrp="1"/>
          </p:cNvSpPr>
          <p:nvPr>
            <p:ph type="sldNum" sz="quarter" idx="12"/>
          </p:nvPr>
        </p:nvSpPr>
        <p:spPr/>
        <p:txBody>
          <a:bodyPr/>
          <a:lstStyle/>
          <a:p>
            <a:fld id="{D8B0B3AC-44A8-D142-AAF6-9A453466E1A4}" type="slidenum">
              <a:rPr lang="en-VN" smtClean="0"/>
              <a:pPr/>
              <a:t>49</a:t>
            </a:fld>
            <a:endParaRPr lang="en-VN" dirty="0"/>
          </a:p>
        </p:txBody>
      </p:sp>
    </p:spTree>
    <p:extLst>
      <p:ext uri="{BB962C8B-B14F-4D97-AF65-F5344CB8AC3E}">
        <p14:creationId xmlns:p14="http://schemas.microsoft.com/office/powerpoint/2010/main" val="136159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ea typeface="Tahoma" panose="020B0604030504040204" pitchFamily="34" charset="0"/>
              </a:rPr>
              <a:t>2.1 </a:t>
            </a:r>
            <a:r>
              <a:rPr lang="vi-VN" dirty="0">
                <a:ea typeface="Tahoma" panose="020B0604030504040204" pitchFamily="34" charset="0"/>
              </a:rPr>
              <a:t>Khái niệm về vấn đề/</a:t>
            </a:r>
            <a:r>
              <a:rPr lang="en-US" dirty="0">
                <a:ea typeface="Tahoma" panose="020B0604030504040204" pitchFamily="34" charset="0"/>
              </a:rPr>
              <a:t> </a:t>
            </a:r>
            <a:r>
              <a:rPr lang="vi-VN" dirty="0">
                <a:ea typeface="Tahoma" panose="020B0604030504040204" pitchFamily="34" charset="0"/>
              </a:rPr>
              <a:t>bài toán</a:t>
            </a:r>
            <a:endParaRPr lang="en-US" dirty="0">
              <a:ea typeface="Tahoma" panose="020B0604030504040204" pitchFamily="34" charset="0"/>
            </a:endParaRPr>
          </a:p>
        </p:txBody>
      </p:sp>
      <p:sp>
        <p:nvSpPr>
          <p:cNvPr id="3" name="Content Placeholder 2"/>
          <p:cNvSpPr>
            <a:spLocks noGrp="1"/>
          </p:cNvSpPr>
          <p:nvPr>
            <p:ph idx="1"/>
          </p:nvPr>
        </p:nvSpPr>
        <p:spPr/>
        <p:txBody>
          <a:bodyPr>
            <a:noAutofit/>
          </a:bodyPr>
          <a:lstStyle/>
          <a:p>
            <a:pPr>
              <a:lnSpc>
                <a:spcPct val="100000"/>
              </a:lnSpc>
              <a:spcBef>
                <a:spcPts val="600"/>
              </a:spcBef>
              <a:spcAft>
                <a:spcPts val="600"/>
              </a:spcAft>
            </a:pPr>
            <a:r>
              <a:rPr lang="en-US" sz="2400"/>
              <a:t>M</a:t>
            </a:r>
            <a:r>
              <a:rPr lang="vi-VN" sz="2400"/>
              <a:t>ột vấn đề</a:t>
            </a:r>
            <a:r>
              <a:rPr lang="en-US" sz="2400"/>
              <a:t> (</a:t>
            </a:r>
            <a:r>
              <a:rPr lang="vi-VN" sz="2400"/>
              <a:t>problem</a:t>
            </a:r>
            <a:r>
              <a:rPr lang="en-US" sz="2400"/>
              <a:t>)</a:t>
            </a:r>
            <a:r>
              <a:rPr lang="vi-VN" sz="2400"/>
              <a:t> trong ngữ cảnh của khoa học máy tính</a:t>
            </a:r>
            <a:r>
              <a:rPr lang="en-US" sz="2400"/>
              <a:t> </a:t>
            </a:r>
            <a:r>
              <a:rPr lang="vi-VN" sz="2400"/>
              <a:t>thường được định nghĩa là một </a:t>
            </a:r>
            <a:r>
              <a:rPr lang="en-US" sz="2400"/>
              <a:t>trạng thái hay một </a:t>
            </a:r>
            <a:r>
              <a:rPr lang="vi-VN" sz="2400"/>
              <a:t>tình huống</a:t>
            </a:r>
            <a:r>
              <a:rPr lang="en-US" sz="2400"/>
              <a:t> cần giải quyết để </a:t>
            </a:r>
            <a:r>
              <a:rPr lang="vi-VN" sz="2400"/>
              <a:t>tìm ra một </a:t>
            </a:r>
            <a:r>
              <a:rPr lang="en-US" sz="2400"/>
              <a:t>lời giải, giải pháp hoặc câu trả lời</a:t>
            </a:r>
            <a:r>
              <a:rPr lang="vi-VN" sz="2400"/>
              <a:t>. </a:t>
            </a:r>
            <a:endParaRPr lang="en-US" sz="2400"/>
          </a:p>
          <a:p>
            <a:pPr>
              <a:lnSpc>
                <a:spcPct val="100000"/>
              </a:lnSpc>
              <a:spcBef>
                <a:spcPts val="600"/>
              </a:spcBef>
              <a:spcAft>
                <a:spcPts val="600"/>
              </a:spcAft>
            </a:pPr>
            <a:r>
              <a:rPr lang="vi-VN" sz="2400"/>
              <a:t>Mỗi vấn đề có thể được mô tả bằng một tập hợp các điều kiện ban đầu và một mục tiêu cụ</a:t>
            </a:r>
            <a:r>
              <a:rPr lang="en-US" sz="2400"/>
              <a:t> thể</a:t>
            </a:r>
            <a:r>
              <a:rPr lang="vi-VN" sz="2400"/>
              <a:t> muốn đạt được.</a:t>
            </a:r>
            <a:endParaRPr lang="en-US" sz="2400"/>
          </a:p>
          <a:p>
            <a:pPr>
              <a:lnSpc>
                <a:spcPct val="100000"/>
              </a:lnSpc>
              <a:spcBef>
                <a:spcPts val="600"/>
              </a:spcBef>
              <a:spcAft>
                <a:spcPts val="600"/>
              </a:spcAft>
            </a:pPr>
            <a:r>
              <a:rPr lang="vi-VN" sz="2400"/>
              <a:t>Vấn đề thường đi kèm với một số ràng buộc (constraints) cần tuân theo, cũng như các điều kiện giới hạn và yêu cầu cụ thể. </a:t>
            </a:r>
            <a:endParaRPr lang="en-US" sz="2400"/>
          </a:p>
          <a:p>
            <a:pPr>
              <a:lnSpc>
                <a:spcPct val="100000"/>
              </a:lnSpc>
              <a:spcBef>
                <a:spcPts val="600"/>
              </a:spcBef>
              <a:spcAft>
                <a:spcPts val="600"/>
              </a:spcAft>
            </a:pPr>
            <a:r>
              <a:rPr lang="vi-VN" sz="2400"/>
              <a:t>Ví dụ về một vấn đề là "tìm đường đi ngắn nhất từ điểm A đến điểm B trên một bản đồ có định sẵn các con đường và khoảng cách giữa chúng". </a:t>
            </a:r>
            <a:endParaRPr lang="en-US" sz="2400"/>
          </a:p>
          <a:p>
            <a:pPr lvl="1">
              <a:lnSpc>
                <a:spcPct val="100000"/>
              </a:lnSpc>
              <a:spcBef>
                <a:spcPts val="600"/>
              </a:spcBef>
              <a:spcAft>
                <a:spcPts val="600"/>
              </a:spcAft>
            </a:pPr>
            <a:r>
              <a:rPr lang="en-US"/>
              <a:t>Đầu vào</a:t>
            </a:r>
            <a:r>
              <a:rPr lang="vi-VN"/>
              <a:t> là bản đồ và các địa điểm A và B</a:t>
            </a:r>
            <a:endParaRPr lang="en-US"/>
          </a:p>
          <a:p>
            <a:pPr lvl="1">
              <a:lnSpc>
                <a:spcPct val="100000"/>
              </a:lnSpc>
              <a:spcBef>
                <a:spcPts val="600"/>
              </a:spcBef>
              <a:spcAft>
                <a:spcPts val="600"/>
              </a:spcAft>
            </a:pPr>
            <a:r>
              <a:rPr lang="en-US"/>
              <a:t>M</a:t>
            </a:r>
            <a:r>
              <a:rPr lang="vi-VN"/>
              <a:t>ục tiêu là tìm ra đường đi có chi phí ít nhất giữa hai điểm này.</a:t>
            </a:r>
          </a:p>
        </p:txBody>
      </p:sp>
      <p:sp>
        <p:nvSpPr>
          <p:cNvPr id="7" name="Footer Placeholder 6">
            <a:extLst>
              <a:ext uri="{FF2B5EF4-FFF2-40B4-BE49-F238E27FC236}">
                <a16:creationId xmlns:a16="http://schemas.microsoft.com/office/drawing/2014/main" id="{4005F77F-844C-0A99-106D-3525C20C81E6}"/>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2181F0DF-AD2C-90FC-F661-1B5DD485B20D}"/>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B66FF030-B803-121A-682E-8B395D2C9A0F}"/>
              </a:ext>
            </a:extLst>
          </p:cNvPr>
          <p:cNvSpPr>
            <a:spLocks noGrp="1"/>
          </p:cNvSpPr>
          <p:nvPr>
            <p:ph type="sldNum" sz="quarter" idx="12"/>
          </p:nvPr>
        </p:nvSpPr>
        <p:spPr/>
        <p:txBody>
          <a:bodyPr/>
          <a:lstStyle/>
          <a:p>
            <a:fld id="{D8B0B3AC-44A8-D142-AAF6-9A453466E1A4}" type="slidenum">
              <a:rPr lang="en-VN" smtClean="0"/>
              <a:pPr/>
              <a:t>5</a:t>
            </a:fld>
            <a:endParaRPr lang="en-VN" dirty="0"/>
          </a:p>
        </p:txBody>
      </p:sp>
    </p:spTree>
    <p:extLst>
      <p:ext uri="{BB962C8B-B14F-4D97-AF65-F5344CB8AC3E}">
        <p14:creationId xmlns:p14="http://schemas.microsoft.com/office/powerpoint/2010/main" val="280842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2.6 Độ phức tạp của thuật toán</a:t>
            </a:r>
            <a:endParaRPr lang="vi-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173C1B87-2152-D02B-8966-6CB0879484B2}"/>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D7D84124-FE19-20AB-4E82-E1CE623D6012}"/>
              </a:ext>
            </a:extLst>
          </p:cNvPr>
          <p:cNvSpPr>
            <a:spLocks noGrp="1"/>
          </p:cNvSpPr>
          <p:nvPr>
            <p:ph type="sldNum" sz="quarter" idx="12"/>
          </p:nvPr>
        </p:nvSpPr>
        <p:spPr/>
        <p:txBody>
          <a:bodyPr/>
          <a:lstStyle/>
          <a:p>
            <a:fld id="{D8B0B3AC-44A8-D142-AAF6-9A453466E1A4}" type="slidenum">
              <a:rPr lang="en-VN" smtClean="0"/>
              <a:pPr/>
              <a:t>50</a:t>
            </a:fld>
            <a:endParaRPr lang="en-VN" dirty="0"/>
          </a:p>
        </p:txBody>
      </p:sp>
    </p:spTree>
    <p:extLst>
      <p:ext uri="{BB962C8B-B14F-4D97-AF65-F5344CB8AC3E}">
        <p14:creationId xmlns:p14="http://schemas.microsoft.com/office/powerpoint/2010/main" val="28868029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Tiêu chí lựa chọn thuật toán</a:t>
            </a:r>
            <a:endParaRPr lang="vi-VN"/>
          </a:p>
        </p:txBody>
      </p:sp>
      <p:sp>
        <p:nvSpPr>
          <p:cNvPr id="6" name="Footer Placeholder 5">
            <a:extLst>
              <a:ext uri="{FF2B5EF4-FFF2-40B4-BE49-F238E27FC236}">
                <a16:creationId xmlns:a16="http://schemas.microsoft.com/office/drawing/2014/main" id="{6BE7BA73-7778-061E-299C-801D1582A02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aphicFrame>
        <p:nvGraphicFramePr>
          <p:cNvPr id="7" name="Diagram 6">
            <a:extLst>
              <a:ext uri="{FF2B5EF4-FFF2-40B4-BE49-F238E27FC236}">
                <a16:creationId xmlns:a16="http://schemas.microsoft.com/office/drawing/2014/main" id="{D832B44B-FBE2-E97F-D8EC-BF2BC4BB2E67}"/>
              </a:ext>
            </a:extLst>
          </p:cNvPr>
          <p:cNvGraphicFramePr/>
          <p:nvPr>
            <p:extLst>
              <p:ext uri="{D42A27DB-BD31-4B8C-83A1-F6EECF244321}">
                <p14:modId xmlns:p14="http://schemas.microsoft.com/office/powerpoint/2010/main" val="3132401776"/>
              </p:ext>
            </p:extLst>
          </p:nvPr>
        </p:nvGraphicFramePr>
        <p:xfrm>
          <a:off x="855669" y="1179496"/>
          <a:ext cx="9941829" cy="52961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a:extLst>
              <a:ext uri="{FF2B5EF4-FFF2-40B4-BE49-F238E27FC236}">
                <a16:creationId xmlns:a16="http://schemas.microsoft.com/office/drawing/2014/main" id="{116F8D8F-5FD2-3E84-DE30-7D85B971DAEC}"/>
              </a:ext>
            </a:extLst>
          </p:cNvPr>
          <p:cNvSpPr txBox="1"/>
          <p:nvPr/>
        </p:nvSpPr>
        <p:spPr>
          <a:xfrm>
            <a:off x="6447446" y="1258367"/>
            <a:ext cx="5897950" cy="769441"/>
          </a:xfrm>
          <a:prstGeom prst="rect">
            <a:avLst/>
          </a:prstGeom>
          <a:noFill/>
        </p:spPr>
        <p:txBody>
          <a:bodyPr wrap="square">
            <a:spAutoFit/>
          </a:bodyPr>
          <a:lstStyle/>
          <a:p>
            <a:pPr marL="458788" lvl="1" indent="-342900" algn="just">
              <a:lnSpc>
                <a:spcPct val="100000"/>
              </a:lnSpc>
              <a:spcBef>
                <a:spcPts val="0"/>
              </a:spcBef>
              <a:spcAft>
                <a:spcPts val="0"/>
              </a:spcAft>
              <a:buFont typeface="Wingdings" panose="05000000000000000000" pitchFamily="2" charset="2"/>
              <a:buChar char="ü"/>
            </a:pPr>
            <a:r>
              <a:rPr lang="vi-VN" sz="2200">
                <a:latin typeface="Arial" panose="020B0604020202020204" pitchFamily="34" charset="0"/>
                <a:cs typeface="Arial" panose="020B0604020202020204" pitchFamily="34" charset="0"/>
              </a:rPr>
              <a:t>Độ phức tạp thời gian</a:t>
            </a:r>
          </a:p>
          <a:p>
            <a:pPr marL="458788" lvl="1" indent="-342900" algn="just">
              <a:lnSpc>
                <a:spcPct val="100000"/>
              </a:lnSpc>
              <a:spcBef>
                <a:spcPts val="0"/>
              </a:spcBef>
              <a:spcAft>
                <a:spcPts val="0"/>
              </a:spcAft>
              <a:buFont typeface="Wingdings" panose="05000000000000000000" pitchFamily="2" charset="2"/>
              <a:buChar char="ü"/>
            </a:pPr>
            <a:r>
              <a:rPr lang="vi-VN" sz="2200">
                <a:latin typeface="Arial" panose="020B0604020202020204" pitchFamily="34" charset="0"/>
                <a:cs typeface="Arial" panose="020B0604020202020204" pitchFamily="34" charset="0"/>
              </a:rPr>
              <a:t>Độ phức tạp không gian</a:t>
            </a:r>
            <a:endParaRPr lang="en-US" sz="220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91C7A730-393F-95FC-80A3-B80AB7EA362B}"/>
              </a:ext>
            </a:extLst>
          </p:cNvPr>
          <p:cNvSpPr txBox="1"/>
          <p:nvPr/>
        </p:nvSpPr>
        <p:spPr>
          <a:xfrm>
            <a:off x="8515844" y="2701572"/>
            <a:ext cx="3275799" cy="769441"/>
          </a:xfrm>
          <a:prstGeom prst="rect">
            <a:avLst/>
          </a:prstGeom>
          <a:noFill/>
        </p:spPr>
        <p:txBody>
          <a:bodyPr wrap="square">
            <a:spAutoFit/>
          </a:bodyPr>
          <a:lstStyle/>
          <a:p>
            <a:pPr marL="458788" lvl="1" indent="-342900" algn="just">
              <a:lnSpc>
                <a:spcPct val="100000"/>
              </a:lnSpc>
              <a:spcBef>
                <a:spcPts val="0"/>
              </a:spcBef>
              <a:spcAft>
                <a:spcPts val="0"/>
              </a:spcAft>
              <a:buFont typeface="Wingdings" panose="05000000000000000000" pitchFamily="2" charset="2"/>
              <a:buChar char="ü"/>
            </a:pPr>
            <a:r>
              <a:rPr lang="vi-VN" sz="2200">
                <a:cs typeface="Arial" panose="020B0604020202020204" pitchFamily="34" charset="0"/>
              </a:rPr>
              <a:t>Khả năng lập trình</a:t>
            </a:r>
          </a:p>
          <a:p>
            <a:pPr marL="458788" lvl="1" indent="-342900" algn="just">
              <a:lnSpc>
                <a:spcPct val="100000"/>
              </a:lnSpc>
              <a:spcBef>
                <a:spcPts val="0"/>
              </a:spcBef>
              <a:spcAft>
                <a:spcPts val="0"/>
              </a:spcAft>
              <a:buFont typeface="Wingdings" panose="05000000000000000000" pitchFamily="2" charset="2"/>
              <a:buChar char="ü"/>
            </a:pPr>
            <a:r>
              <a:rPr lang="vi-VN" sz="2200">
                <a:latin typeface="Arial" panose="020B0604020202020204" pitchFamily="34" charset="0"/>
                <a:cs typeface="Arial" panose="020B0604020202020204" pitchFamily="34" charset="0"/>
              </a:rPr>
              <a:t>Khả năng bảo trì</a:t>
            </a:r>
            <a:endParaRPr lang="en-US" sz="220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2D33C4B7-1F3D-D0AA-6B24-D546DED56752}"/>
              </a:ext>
            </a:extLst>
          </p:cNvPr>
          <p:cNvSpPr txBox="1"/>
          <p:nvPr/>
        </p:nvSpPr>
        <p:spPr>
          <a:xfrm>
            <a:off x="774145" y="1826540"/>
            <a:ext cx="3275798" cy="1107996"/>
          </a:xfrm>
          <a:prstGeom prst="rect">
            <a:avLst/>
          </a:prstGeom>
          <a:noFill/>
        </p:spPr>
        <p:txBody>
          <a:bodyPr wrap="square">
            <a:spAutoFit/>
          </a:bodyPr>
          <a:lstStyle/>
          <a:p>
            <a:pPr marL="458788" lvl="1" indent="-342900" algn="just">
              <a:lnSpc>
                <a:spcPct val="100000"/>
              </a:lnSpc>
              <a:spcBef>
                <a:spcPts val="0"/>
              </a:spcBef>
              <a:spcAft>
                <a:spcPts val="0"/>
              </a:spcAft>
              <a:buFont typeface="Wingdings" panose="05000000000000000000" pitchFamily="2" charset="2"/>
              <a:buChar char="ü"/>
            </a:pPr>
            <a:r>
              <a:rPr lang="vi-VN" sz="2200">
                <a:latin typeface="Arial (Body)"/>
              </a:rPr>
              <a:t>Độ chính xác/ hay gần đúng theo yêu cầu </a:t>
            </a:r>
          </a:p>
        </p:txBody>
      </p:sp>
      <p:sp>
        <p:nvSpPr>
          <p:cNvPr id="19" name="TextBox 18">
            <a:extLst>
              <a:ext uri="{FF2B5EF4-FFF2-40B4-BE49-F238E27FC236}">
                <a16:creationId xmlns:a16="http://schemas.microsoft.com/office/drawing/2014/main" id="{6F427E53-9459-4DAD-0C56-1216B1B6F836}"/>
              </a:ext>
            </a:extLst>
          </p:cNvPr>
          <p:cNvSpPr txBox="1"/>
          <p:nvPr/>
        </p:nvSpPr>
        <p:spPr>
          <a:xfrm>
            <a:off x="855669" y="5113418"/>
            <a:ext cx="3713354" cy="430887"/>
          </a:xfrm>
          <a:prstGeom prst="rect">
            <a:avLst/>
          </a:prstGeom>
          <a:noFill/>
        </p:spPr>
        <p:txBody>
          <a:bodyPr wrap="square">
            <a:spAutoFit/>
          </a:bodyPr>
          <a:lstStyle/>
          <a:p>
            <a:pPr marL="458788" lvl="1" indent="-342900" algn="just">
              <a:lnSpc>
                <a:spcPct val="100000"/>
              </a:lnSpc>
              <a:spcBef>
                <a:spcPts val="0"/>
              </a:spcBef>
              <a:spcAft>
                <a:spcPts val="0"/>
              </a:spcAft>
              <a:buFont typeface="Wingdings" panose="05000000000000000000" pitchFamily="2" charset="2"/>
              <a:buChar char="ü"/>
            </a:pPr>
            <a:r>
              <a:rPr lang="vi-VN" sz="2200"/>
              <a:t>Xử lý dữ liệu lớn?</a:t>
            </a:r>
          </a:p>
        </p:txBody>
      </p:sp>
      <p:sp>
        <p:nvSpPr>
          <p:cNvPr id="3" name="Date Placeholder 2">
            <a:extLst>
              <a:ext uri="{FF2B5EF4-FFF2-40B4-BE49-F238E27FC236}">
                <a16:creationId xmlns:a16="http://schemas.microsoft.com/office/drawing/2014/main" id="{B871EE3D-F9AA-FDF0-AE50-6D4950115DBE}"/>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F65515F9-559B-EAD4-C9C9-101153EDD0A5}"/>
              </a:ext>
            </a:extLst>
          </p:cNvPr>
          <p:cNvSpPr>
            <a:spLocks noGrp="1"/>
          </p:cNvSpPr>
          <p:nvPr>
            <p:ph type="sldNum" sz="quarter" idx="12"/>
          </p:nvPr>
        </p:nvSpPr>
        <p:spPr/>
        <p:txBody>
          <a:bodyPr/>
          <a:lstStyle/>
          <a:p>
            <a:fld id="{D8B0B3AC-44A8-D142-AAF6-9A453466E1A4}" type="slidenum">
              <a:rPr lang="en-VN" smtClean="0"/>
              <a:pPr/>
              <a:t>51</a:t>
            </a:fld>
            <a:endParaRPr lang="en-VN" dirty="0"/>
          </a:p>
        </p:txBody>
      </p:sp>
      <p:sp>
        <p:nvSpPr>
          <p:cNvPr id="9" name="TextBox 8">
            <a:extLst>
              <a:ext uri="{FF2B5EF4-FFF2-40B4-BE49-F238E27FC236}">
                <a16:creationId xmlns:a16="http://schemas.microsoft.com/office/drawing/2014/main" id="{58FE90CF-4094-68C3-3DEF-B4595C5396A8}"/>
              </a:ext>
            </a:extLst>
          </p:cNvPr>
          <p:cNvSpPr txBox="1"/>
          <p:nvPr/>
        </p:nvSpPr>
        <p:spPr>
          <a:xfrm>
            <a:off x="7823847" y="5506911"/>
            <a:ext cx="3055174" cy="430887"/>
          </a:xfrm>
          <a:prstGeom prst="rect">
            <a:avLst/>
          </a:prstGeom>
          <a:noFill/>
        </p:spPr>
        <p:txBody>
          <a:bodyPr wrap="square">
            <a:spAutoFit/>
          </a:bodyPr>
          <a:lstStyle/>
          <a:p>
            <a:pPr marL="458788" lvl="1" indent="-342900" algn="just">
              <a:lnSpc>
                <a:spcPct val="100000"/>
              </a:lnSpc>
              <a:spcBef>
                <a:spcPts val="0"/>
              </a:spcBef>
              <a:spcAft>
                <a:spcPts val="0"/>
              </a:spcAft>
              <a:buFont typeface="Wingdings" panose="05000000000000000000" pitchFamily="2" charset="2"/>
              <a:buChar char="ü"/>
            </a:pPr>
            <a:r>
              <a:rPr lang="en-US" sz="2200">
                <a:latin typeface="Arial" panose="020B0604020202020204" pitchFamily="34" charset="0"/>
                <a:cs typeface="Arial" panose="020B0604020202020204" pitchFamily="34" charset="0"/>
              </a:rPr>
              <a:t>Các tiêu chí khác</a:t>
            </a:r>
            <a:endParaRPr lang="vi-VN" sz="2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8972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ECD57-50D8-3905-57D6-BE367A9819BD}"/>
              </a:ext>
            </a:extLst>
          </p:cNvPr>
          <p:cNvSpPr>
            <a:spLocks noGrp="1"/>
          </p:cNvSpPr>
          <p:nvPr>
            <p:ph type="title"/>
          </p:nvPr>
        </p:nvSpPr>
        <p:spPr/>
        <p:txBody>
          <a:bodyPr>
            <a:normAutofit fontScale="90000"/>
          </a:bodyPr>
          <a:lstStyle/>
          <a:p>
            <a:r>
              <a:rPr lang="en-US" sz="4400">
                <a:ea typeface="Tahoma" panose="020B0604030504040204" pitchFamily="34" charset="0"/>
              </a:rPr>
              <a:t>Đánh giá thời gian thực hiện giải thuật</a:t>
            </a:r>
            <a:endParaRPr lang="en-US"/>
          </a:p>
        </p:txBody>
      </p:sp>
      <p:sp>
        <p:nvSpPr>
          <p:cNvPr id="4" name="Footer Placeholder 3">
            <a:extLst>
              <a:ext uri="{FF2B5EF4-FFF2-40B4-BE49-F238E27FC236}">
                <a16:creationId xmlns:a16="http://schemas.microsoft.com/office/drawing/2014/main" id="{8F530E33-53E5-7779-7F97-8E969F95AD16}"/>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aphicFrame>
        <p:nvGraphicFramePr>
          <p:cNvPr id="7" name="Diagram 6">
            <a:extLst>
              <a:ext uri="{FF2B5EF4-FFF2-40B4-BE49-F238E27FC236}">
                <a16:creationId xmlns:a16="http://schemas.microsoft.com/office/drawing/2014/main" id="{535960D2-471D-6EF8-F37E-27377FC678F5}"/>
              </a:ext>
            </a:extLst>
          </p:cNvPr>
          <p:cNvGraphicFramePr/>
          <p:nvPr>
            <p:extLst>
              <p:ext uri="{D42A27DB-BD31-4B8C-83A1-F6EECF244321}">
                <p14:modId xmlns:p14="http://schemas.microsoft.com/office/powerpoint/2010/main" val="994214311"/>
              </p:ext>
            </p:extLst>
          </p:nvPr>
        </p:nvGraphicFramePr>
        <p:xfrm>
          <a:off x="233201" y="1316532"/>
          <a:ext cx="7281671" cy="48524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9" name="Group 18">
            <a:extLst>
              <a:ext uri="{FF2B5EF4-FFF2-40B4-BE49-F238E27FC236}">
                <a16:creationId xmlns:a16="http://schemas.microsoft.com/office/drawing/2014/main" id="{5467C051-AF0A-F269-DC68-DDB0042116EE}"/>
              </a:ext>
            </a:extLst>
          </p:cNvPr>
          <p:cNvGrpSpPr/>
          <p:nvPr/>
        </p:nvGrpSpPr>
        <p:grpSpPr>
          <a:xfrm rot="16200000">
            <a:off x="6666362" y="3285372"/>
            <a:ext cx="848510" cy="848510"/>
            <a:chOff x="4443861" y="2504195"/>
            <a:chExt cx="848510" cy="848510"/>
          </a:xfrm>
          <a:solidFill>
            <a:schemeClr val="accent3">
              <a:lumMod val="75000"/>
            </a:schemeClr>
          </a:solidFill>
          <a:scene3d>
            <a:camera prst="orthographicFront"/>
            <a:lightRig rig="threePt" dir="t">
              <a:rot lat="0" lon="0" rev="7500000"/>
            </a:lightRig>
          </a:scene3d>
        </p:grpSpPr>
        <p:sp>
          <p:nvSpPr>
            <p:cNvPr id="20" name="Arrow: Down 19">
              <a:extLst>
                <a:ext uri="{FF2B5EF4-FFF2-40B4-BE49-F238E27FC236}">
                  <a16:creationId xmlns:a16="http://schemas.microsoft.com/office/drawing/2014/main" id="{578A27F2-A9E6-C6EF-8830-623093B43548}"/>
                </a:ext>
              </a:extLst>
            </p:cNvPr>
            <p:cNvSpPr/>
            <p:nvPr/>
          </p:nvSpPr>
          <p:spPr>
            <a:xfrm>
              <a:off x="4443861" y="2504195"/>
              <a:ext cx="848510" cy="848510"/>
            </a:xfrm>
            <a:prstGeom prst="downArrow">
              <a:avLst>
                <a:gd name="adj1" fmla="val 55000"/>
                <a:gd name="adj2" fmla="val 45000"/>
              </a:avLst>
            </a:prstGeom>
            <a:grpFill/>
            <a:sp3d z="152400" extrusionH="63500" prstMaterial="dkEdge">
              <a:bevelT w="125400" h="36350" prst="relaxedInset"/>
              <a:contourClr>
                <a:schemeClr val="bg1"/>
              </a:contourClr>
            </a:sp3d>
          </p:spPr>
          <p:style>
            <a:lnRef idx="1">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1" name="Arrow: Down 4">
              <a:extLst>
                <a:ext uri="{FF2B5EF4-FFF2-40B4-BE49-F238E27FC236}">
                  <a16:creationId xmlns:a16="http://schemas.microsoft.com/office/drawing/2014/main" id="{768F3B17-622D-A4F6-53F4-2DDF33562CE1}"/>
                </a:ext>
              </a:extLst>
            </p:cNvPr>
            <p:cNvSpPr txBox="1"/>
            <p:nvPr/>
          </p:nvSpPr>
          <p:spPr>
            <a:xfrm>
              <a:off x="4634776" y="2504195"/>
              <a:ext cx="466680" cy="638504"/>
            </a:xfrm>
            <a:prstGeom prst="rect">
              <a:avLst/>
            </a:prstGeom>
            <a:grpFill/>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p:txBody>
        </p:sp>
      </p:grpSp>
      <p:sp>
        <p:nvSpPr>
          <p:cNvPr id="24" name="Rectangle: Rounded Corners 4">
            <a:extLst>
              <a:ext uri="{FF2B5EF4-FFF2-40B4-BE49-F238E27FC236}">
                <a16:creationId xmlns:a16="http://schemas.microsoft.com/office/drawing/2014/main" id="{61CEAEFC-0F28-3F4D-88E4-8EE6F5C3DCDB}"/>
              </a:ext>
            </a:extLst>
          </p:cNvPr>
          <p:cNvSpPr txBox="1"/>
          <p:nvPr/>
        </p:nvSpPr>
        <p:spPr>
          <a:xfrm>
            <a:off x="7776217" y="2526861"/>
            <a:ext cx="4182582" cy="2288980"/>
          </a:xfrm>
          <a:prstGeom prst="roundRect">
            <a:avLst/>
          </a:prstGeom>
          <a:ln>
            <a:solidFill>
              <a:schemeClr val="tx1">
                <a:lumMod val="50000"/>
              </a:schemeClr>
            </a:solidFill>
          </a:ln>
          <a:scene3d>
            <a:camera prst="orthographicFront"/>
            <a:lightRig rig="threePt" dir="t">
              <a:rot lat="0" lon="0" rev="7500000"/>
            </a:lightRig>
          </a:scene3d>
        </p:spPr>
        <p:style>
          <a:lnRef idx="1">
            <a:schemeClr val="accent1"/>
          </a:lnRef>
          <a:fillRef idx="2">
            <a:schemeClr val="accent1"/>
          </a:fillRef>
          <a:effectRef idx="1">
            <a:schemeClr val="accent1"/>
          </a:effectRef>
          <a:fontRef idx="minor">
            <a:schemeClr val="dk1"/>
          </a:fontRef>
        </p:style>
        <p:txBody>
          <a:bodyPr spcFirstLastPara="0" vert="horz" wrap="square" lIns="91440" tIns="91440" rIns="91440" bIns="91440" numCol="1" spcCol="1270" anchor="ctr" anchorCtr="0">
            <a:noAutofit/>
          </a:bodyPr>
          <a:lstStyle/>
          <a:p>
            <a:pPr>
              <a:lnSpc>
                <a:spcPct val="100000"/>
              </a:lnSpc>
              <a:spcAft>
                <a:spcPts val="0"/>
              </a:spcAft>
              <a:buFontTx/>
              <a:buNone/>
              <a:defRPr/>
            </a:pPr>
            <a:r>
              <a:rPr lang="en-US" sz="2400">
                <a:solidFill>
                  <a:schemeClr val="tx1">
                    <a:lumMod val="50000"/>
                  </a:schemeClr>
                </a:solidFill>
                <a:latin typeface="Consolas" panose="020B0609020204030204" pitchFamily="49" charset="0"/>
                <a:cs typeface="Arial" panose="020B0604020202020204" pitchFamily="34" charset="0"/>
              </a:rPr>
              <a:t>Đánh giá giải thuật dựa trên mối liên quan giữa </a:t>
            </a:r>
            <a:r>
              <a:rPr lang="en-US" sz="2400" b="1">
                <a:solidFill>
                  <a:srgbClr val="FF0000"/>
                </a:solidFill>
                <a:latin typeface="Consolas" panose="020B0609020204030204" pitchFamily="49" charset="0"/>
                <a:cs typeface="Arial" panose="020B0604020202020204" pitchFamily="34" charset="0"/>
              </a:rPr>
              <a:t>dữ liệu đầu vào </a:t>
            </a:r>
            <a:r>
              <a:rPr lang="en-US" sz="2400">
                <a:solidFill>
                  <a:schemeClr val="tx1">
                    <a:lumMod val="50000"/>
                  </a:schemeClr>
                </a:solidFill>
                <a:latin typeface="Consolas" panose="020B0609020204030204" pitchFamily="49" charset="0"/>
                <a:cs typeface="Arial" panose="020B0604020202020204" pitchFamily="34" charset="0"/>
              </a:rPr>
              <a:t>và</a:t>
            </a:r>
            <a:r>
              <a:rPr lang="en-US" sz="2400">
                <a:solidFill>
                  <a:srgbClr val="FF0000"/>
                </a:solidFill>
                <a:latin typeface="Consolas" panose="020B0609020204030204" pitchFamily="49" charset="0"/>
                <a:cs typeface="Arial" panose="020B0604020202020204" pitchFamily="34" charset="0"/>
              </a:rPr>
              <a:t> </a:t>
            </a:r>
            <a:r>
              <a:rPr lang="en-US" sz="2400" b="1">
                <a:solidFill>
                  <a:srgbClr val="FF0000"/>
                </a:solidFill>
                <a:latin typeface="Consolas" panose="020B0609020204030204" pitchFamily="49" charset="0"/>
                <a:cs typeface="Arial" panose="020B0604020202020204" pitchFamily="34" charset="0"/>
              </a:rPr>
              <a:t>chi phí các phép tính sơ cấp</a:t>
            </a:r>
            <a:r>
              <a:rPr lang="en-US" sz="2400">
                <a:solidFill>
                  <a:srgbClr val="FF0000"/>
                </a:solidFill>
                <a:latin typeface="Consolas" panose="020B0609020204030204" pitchFamily="49" charset="0"/>
                <a:cs typeface="Arial" panose="020B0604020202020204" pitchFamily="34" charset="0"/>
              </a:rPr>
              <a:t> </a:t>
            </a:r>
            <a:r>
              <a:rPr lang="en-US" sz="2400">
                <a:solidFill>
                  <a:schemeClr val="tx1">
                    <a:lumMod val="50000"/>
                  </a:schemeClr>
                </a:solidFill>
                <a:latin typeface="Consolas" panose="020B0609020204030204" pitchFamily="49" charset="0"/>
                <a:cs typeface="Arial" panose="020B0604020202020204" pitchFamily="34" charset="0"/>
              </a:rPr>
              <a:t>cần thiết.</a:t>
            </a:r>
          </a:p>
        </p:txBody>
      </p:sp>
      <p:sp>
        <p:nvSpPr>
          <p:cNvPr id="8" name="Date Placeholder 7">
            <a:extLst>
              <a:ext uri="{FF2B5EF4-FFF2-40B4-BE49-F238E27FC236}">
                <a16:creationId xmlns:a16="http://schemas.microsoft.com/office/drawing/2014/main" id="{8BA865AB-109E-A9A7-45E8-142E63A02505}"/>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B9C48672-E40C-C125-8DD6-D2847B714BC2}"/>
              </a:ext>
            </a:extLst>
          </p:cNvPr>
          <p:cNvSpPr>
            <a:spLocks noGrp="1"/>
          </p:cNvSpPr>
          <p:nvPr>
            <p:ph type="sldNum" sz="quarter" idx="12"/>
          </p:nvPr>
        </p:nvSpPr>
        <p:spPr/>
        <p:txBody>
          <a:bodyPr/>
          <a:lstStyle/>
          <a:p>
            <a:fld id="{D8B0B3AC-44A8-D142-AAF6-9A453466E1A4}" type="slidenum">
              <a:rPr lang="en-VN" smtClean="0"/>
              <a:pPr/>
              <a:t>52</a:t>
            </a:fld>
            <a:endParaRPr lang="en-VN" dirty="0"/>
          </a:p>
        </p:txBody>
      </p:sp>
    </p:spTree>
    <p:extLst>
      <p:ext uri="{BB962C8B-B14F-4D97-AF65-F5344CB8AC3E}">
        <p14:creationId xmlns:p14="http://schemas.microsoft.com/office/powerpoint/2010/main" val="26494631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2B34-E947-4C9E-BAFE-149577DC0CC0}"/>
              </a:ext>
            </a:extLst>
          </p:cNvPr>
          <p:cNvSpPr>
            <a:spLocks noGrp="1"/>
          </p:cNvSpPr>
          <p:nvPr>
            <p:ph type="title"/>
          </p:nvPr>
        </p:nvSpPr>
        <p:spPr/>
        <p:txBody>
          <a:bodyPr>
            <a:normAutofit/>
          </a:bodyPr>
          <a:lstStyle/>
          <a:p>
            <a:r>
              <a:rPr lang="en-US" sz="4000">
                <a:ea typeface="Tahoma" panose="020B0604030504040204" pitchFamily="34" charset="0"/>
              </a:rPr>
              <a:t>Đánh giá thời gian thực hiện giải thuật</a:t>
            </a:r>
            <a:endParaRPr lang="en-US" sz="4000"/>
          </a:p>
        </p:txBody>
      </p:sp>
      <p:sp>
        <p:nvSpPr>
          <p:cNvPr id="3" name="Content Placeholder 2">
            <a:extLst>
              <a:ext uri="{FF2B5EF4-FFF2-40B4-BE49-F238E27FC236}">
                <a16:creationId xmlns:a16="http://schemas.microsoft.com/office/drawing/2014/main" id="{58B94CC3-015E-4075-B2B6-D374D5BF8E93}"/>
              </a:ext>
            </a:extLst>
          </p:cNvPr>
          <p:cNvSpPr>
            <a:spLocks noGrp="1"/>
          </p:cNvSpPr>
          <p:nvPr>
            <p:ph idx="1"/>
          </p:nvPr>
        </p:nvSpPr>
        <p:spPr/>
        <p:txBody>
          <a:bodyPr>
            <a:normAutofit lnSpcReduction="10000"/>
          </a:bodyPr>
          <a:lstStyle/>
          <a:p>
            <a:pPr>
              <a:spcBef>
                <a:spcPct val="50000"/>
              </a:spcBef>
            </a:pPr>
            <a:r>
              <a:rPr lang="en-US" dirty="0" err="1"/>
              <a:t>Có</a:t>
            </a:r>
            <a:r>
              <a:rPr lang="en-US" dirty="0"/>
              <a:t> 2 </a:t>
            </a:r>
            <a:r>
              <a:rPr lang="en-US" dirty="0" err="1"/>
              <a:t>cách</a:t>
            </a:r>
            <a:r>
              <a:rPr lang="en-US" dirty="0"/>
              <a:t> </a:t>
            </a:r>
            <a:r>
              <a:rPr lang="en-US" dirty="0" err="1"/>
              <a:t>đánh</a:t>
            </a:r>
            <a:r>
              <a:rPr lang="en-US" dirty="0"/>
              <a:t> </a:t>
            </a:r>
            <a:r>
              <a:rPr lang="en-US" dirty="0" err="1"/>
              <a:t>giá</a:t>
            </a:r>
            <a:r>
              <a:rPr lang="en-US" dirty="0"/>
              <a:t> </a:t>
            </a:r>
            <a:r>
              <a:rPr lang="en-US" dirty="0" err="1"/>
              <a:t>Thời</a:t>
            </a:r>
            <a:r>
              <a:rPr lang="en-US" dirty="0"/>
              <a:t> </a:t>
            </a:r>
            <a:r>
              <a:rPr lang="en-US" dirty="0" err="1"/>
              <a:t>gian</a:t>
            </a:r>
            <a:r>
              <a:rPr lang="en-US" dirty="0"/>
              <a:t> </a:t>
            </a:r>
            <a:r>
              <a:rPr lang="en-US" dirty="0" err="1"/>
              <a:t>chạy</a:t>
            </a:r>
            <a:r>
              <a:rPr lang="en-US" dirty="0"/>
              <a:t> </a:t>
            </a:r>
            <a:r>
              <a:rPr lang="en-US" dirty="0" err="1"/>
              <a:t>của</a:t>
            </a:r>
            <a:r>
              <a:rPr lang="en-US" dirty="0"/>
              <a:t> </a:t>
            </a:r>
            <a:r>
              <a:rPr lang="en-US" dirty="0" err="1"/>
              <a:t>thuật</a:t>
            </a:r>
            <a:r>
              <a:rPr lang="en-US" dirty="0"/>
              <a:t> </a:t>
            </a:r>
            <a:r>
              <a:rPr lang="en-US" dirty="0" err="1"/>
              <a:t>toán</a:t>
            </a:r>
            <a:r>
              <a:rPr lang="en-US" dirty="0"/>
              <a:t>:</a:t>
            </a:r>
          </a:p>
          <a:p>
            <a:pPr lvl="1">
              <a:spcBef>
                <a:spcPct val="50000"/>
              </a:spcBef>
            </a:pPr>
            <a:r>
              <a:rPr lang="en-US" sz="2800" b="1" dirty="0" err="1"/>
              <a:t>Phương</a:t>
            </a:r>
            <a:r>
              <a:rPr lang="en-US" sz="2800" b="1" dirty="0"/>
              <a:t> </a:t>
            </a:r>
            <a:r>
              <a:rPr lang="en-US" sz="2800" b="1" dirty="0" err="1"/>
              <a:t>pháp</a:t>
            </a:r>
            <a:r>
              <a:rPr lang="en-US" sz="2800" b="1" dirty="0"/>
              <a:t> </a:t>
            </a:r>
            <a:r>
              <a:rPr lang="en-US" sz="2800" b="1" dirty="0" err="1"/>
              <a:t>thực</a:t>
            </a:r>
            <a:r>
              <a:rPr lang="en-US" sz="2800" b="1" dirty="0"/>
              <a:t> </a:t>
            </a:r>
            <a:r>
              <a:rPr lang="en-US" sz="2800" b="1" dirty="0" err="1"/>
              <a:t>nghiệm</a:t>
            </a:r>
            <a:r>
              <a:rPr lang="en-US" sz="2800" dirty="0"/>
              <a:t>: </a:t>
            </a:r>
            <a:r>
              <a:rPr lang="vi-VN" sz="2800" dirty="0"/>
              <a:t> </a:t>
            </a:r>
            <a:r>
              <a:rPr lang="en-US" sz="2800" dirty="0"/>
              <a:t>L</a:t>
            </a:r>
            <a:r>
              <a:rPr lang="vi-VN" sz="2800" dirty="0"/>
              <a:t>à một cách tiếp cận thực tế để xác định hiệu suất của thuật toán bằng cách chạy nó trên các tập dữ liệu cụ thể và đo lường thời gian thực hiện hoặc sử dụng tài nguyên</a:t>
            </a:r>
            <a:r>
              <a:rPr lang="en-US" sz="2800" dirty="0"/>
              <a:t>.</a:t>
            </a:r>
          </a:p>
          <a:p>
            <a:pPr lvl="1">
              <a:spcBef>
                <a:spcPct val="50000"/>
              </a:spcBef>
            </a:pPr>
            <a:r>
              <a:rPr lang="en-US" sz="2800" b="1" dirty="0" err="1"/>
              <a:t>Phương</a:t>
            </a:r>
            <a:r>
              <a:rPr lang="en-US" sz="2800" b="1" dirty="0"/>
              <a:t> </a:t>
            </a:r>
            <a:r>
              <a:rPr lang="en-US" sz="2800" b="1" dirty="0" err="1"/>
              <a:t>pháp</a:t>
            </a:r>
            <a:r>
              <a:rPr lang="en-US" sz="2800" b="1" dirty="0"/>
              <a:t> </a:t>
            </a:r>
            <a:r>
              <a:rPr lang="en-US" sz="2800" b="1" dirty="0" err="1"/>
              <a:t>xấp</a:t>
            </a:r>
            <a:r>
              <a:rPr lang="en-US" sz="2800" b="1" dirty="0"/>
              <a:t> </a:t>
            </a:r>
            <a:r>
              <a:rPr lang="en-US" sz="2800" b="1" dirty="0" err="1"/>
              <a:t>xỉ</a:t>
            </a:r>
            <a:r>
              <a:rPr lang="en-US" sz="2800" b="1" dirty="0"/>
              <a:t> </a:t>
            </a:r>
            <a:r>
              <a:rPr lang="en-US" sz="2800" b="1" dirty="0" err="1"/>
              <a:t>toán</a:t>
            </a:r>
            <a:r>
              <a:rPr lang="en-US" sz="2800" b="1" dirty="0"/>
              <a:t> </a:t>
            </a:r>
            <a:r>
              <a:rPr lang="en-US" sz="2800" b="1" dirty="0" err="1"/>
              <a:t>học</a:t>
            </a:r>
            <a:r>
              <a:rPr lang="en-US" sz="2800" dirty="0"/>
              <a:t>: </a:t>
            </a:r>
            <a:r>
              <a:rPr lang="vi-VN" sz="2800" dirty="0"/>
              <a:t>Đây là phương pháp sử dụng các công cụ toán học để ước lượng thời gian chạy của thuật toán</a:t>
            </a:r>
            <a:r>
              <a:rPr lang="en-US" sz="2800" dirty="0"/>
              <a:t>.</a:t>
            </a:r>
          </a:p>
        </p:txBody>
      </p:sp>
      <p:sp>
        <p:nvSpPr>
          <p:cNvPr id="6" name="Footer Placeholder 5">
            <a:extLst>
              <a:ext uri="{FF2B5EF4-FFF2-40B4-BE49-F238E27FC236}">
                <a16:creationId xmlns:a16="http://schemas.microsoft.com/office/drawing/2014/main" id="{B132EA79-9EA1-E43A-DA38-E781D2B388B0}"/>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Date Placeholder 6">
            <a:extLst>
              <a:ext uri="{FF2B5EF4-FFF2-40B4-BE49-F238E27FC236}">
                <a16:creationId xmlns:a16="http://schemas.microsoft.com/office/drawing/2014/main" id="{E37670C3-D7D2-BB9F-6149-EF9BCCAB9053}"/>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6A60C313-B8E5-4101-1349-F381CEA57007}"/>
              </a:ext>
            </a:extLst>
          </p:cNvPr>
          <p:cNvSpPr>
            <a:spLocks noGrp="1"/>
          </p:cNvSpPr>
          <p:nvPr>
            <p:ph type="sldNum" sz="quarter" idx="12"/>
          </p:nvPr>
        </p:nvSpPr>
        <p:spPr/>
        <p:txBody>
          <a:bodyPr/>
          <a:lstStyle/>
          <a:p>
            <a:fld id="{D8B0B3AC-44A8-D142-AAF6-9A453466E1A4}" type="slidenum">
              <a:rPr lang="en-VN" smtClean="0"/>
              <a:pPr/>
              <a:t>53</a:t>
            </a:fld>
            <a:endParaRPr lang="en-VN" dirty="0"/>
          </a:p>
        </p:txBody>
      </p:sp>
    </p:spTree>
    <p:extLst>
      <p:ext uri="{BB962C8B-B14F-4D97-AF65-F5344CB8AC3E}">
        <p14:creationId xmlns:p14="http://schemas.microsoft.com/office/powerpoint/2010/main" val="1925591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D167E-AA3D-6A24-D4F0-27B51CAFCFED}"/>
              </a:ext>
            </a:extLst>
          </p:cNvPr>
          <p:cNvSpPr>
            <a:spLocks noGrp="1"/>
          </p:cNvSpPr>
          <p:nvPr>
            <p:ph type="title"/>
          </p:nvPr>
        </p:nvSpPr>
        <p:spPr/>
        <p:txBody>
          <a:bodyPr>
            <a:normAutofit fontScale="90000"/>
          </a:bodyPr>
          <a:lstStyle/>
          <a:p>
            <a:r>
              <a:rPr lang="en-US" sz="4400" b="1"/>
              <a:t>Phương pháp thực nghiệm</a:t>
            </a:r>
            <a:endParaRPr lang="en-US"/>
          </a:p>
        </p:txBody>
      </p:sp>
      <p:graphicFrame>
        <p:nvGraphicFramePr>
          <p:cNvPr id="32" name="Content Placeholder 31">
            <a:extLst>
              <a:ext uri="{FF2B5EF4-FFF2-40B4-BE49-F238E27FC236}">
                <a16:creationId xmlns:a16="http://schemas.microsoft.com/office/drawing/2014/main" id="{4F0CBED7-C94B-B375-9624-DB33574381EE}"/>
              </a:ext>
            </a:extLst>
          </p:cNvPr>
          <p:cNvGraphicFramePr>
            <a:graphicFrameLocks noGrp="1"/>
          </p:cNvGraphicFramePr>
          <p:nvPr>
            <p:ph idx="1"/>
            <p:extLst>
              <p:ext uri="{D42A27DB-BD31-4B8C-83A1-F6EECF244321}">
                <p14:modId xmlns:p14="http://schemas.microsoft.com/office/powerpoint/2010/main" val="742485457"/>
              </p:ext>
            </p:extLst>
          </p:nvPr>
        </p:nvGraphicFramePr>
        <p:xfrm>
          <a:off x="838754" y="1663700"/>
          <a:ext cx="10579100" cy="4943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04820495-B3A5-63DE-8866-29E4AA629C18}"/>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3" name="Date Placeholder 2">
            <a:extLst>
              <a:ext uri="{FF2B5EF4-FFF2-40B4-BE49-F238E27FC236}">
                <a16:creationId xmlns:a16="http://schemas.microsoft.com/office/drawing/2014/main" id="{D8462180-0AC8-2F1C-DCFB-C0EFDA6B27FB}"/>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0BF6B9A3-D24E-30D2-7800-EB615E8BFC5E}"/>
              </a:ext>
            </a:extLst>
          </p:cNvPr>
          <p:cNvSpPr>
            <a:spLocks noGrp="1"/>
          </p:cNvSpPr>
          <p:nvPr>
            <p:ph type="sldNum" sz="quarter" idx="12"/>
          </p:nvPr>
        </p:nvSpPr>
        <p:spPr/>
        <p:txBody>
          <a:bodyPr/>
          <a:lstStyle/>
          <a:p>
            <a:fld id="{D8B0B3AC-44A8-D142-AAF6-9A453466E1A4}" type="slidenum">
              <a:rPr lang="en-VN" smtClean="0"/>
              <a:pPr/>
              <a:t>54</a:t>
            </a:fld>
            <a:endParaRPr lang="en-VN" dirty="0"/>
          </a:p>
        </p:txBody>
      </p:sp>
      <p:sp>
        <p:nvSpPr>
          <p:cNvPr id="7" name="TextBox 6">
            <a:extLst>
              <a:ext uri="{FF2B5EF4-FFF2-40B4-BE49-F238E27FC236}">
                <a16:creationId xmlns:a16="http://schemas.microsoft.com/office/drawing/2014/main" id="{090D6BFC-D0FF-CEC0-647E-959DC36196F8}"/>
              </a:ext>
            </a:extLst>
          </p:cNvPr>
          <p:cNvSpPr txBox="1"/>
          <p:nvPr/>
        </p:nvSpPr>
        <p:spPr>
          <a:xfrm>
            <a:off x="789481" y="1207479"/>
            <a:ext cx="10841182" cy="523220"/>
          </a:xfrm>
          <a:prstGeom prst="rect">
            <a:avLst/>
          </a:prstGeom>
          <a:noFill/>
        </p:spPr>
        <p:txBody>
          <a:bodyPr wrap="square">
            <a:spAutoFit/>
          </a:bodyPr>
          <a:lstStyle/>
          <a:p>
            <a:pPr marL="285750" indent="-285750">
              <a:buFont typeface="Arial" panose="020B0604020202020204" pitchFamily="34" charset="0"/>
              <a:buChar char="•"/>
            </a:pPr>
            <a:r>
              <a:rPr lang="en-US" sz="2800">
                <a:latin typeface="Arial" panose="020B0604020202020204" pitchFamily="34" charset="0"/>
                <a:cs typeface="Arial" panose="020B0604020202020204" pitchFamily="34" charset="0"/>
              </a:rPr>
              <a:t>Các bước đánh giá thuật toán bằng Phương pháp thực nghiệm:</a:t>
            </a:r>
          </a:p>
        </p:txBody>
      </p:sp>
    </p:spTree>
    <p:extLst>
      <p:ext uri="{BB962C8B-B14F-4D97-AF65-F5344CB8AC3E}">
        <p14:creationId xmlns:p14="http://schemas.microsoft.com/office/powerpoint/2010/main" val="2368585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21036-696B-FAE2-5D40-B2CCA80A5218}"/>
              </a:ext>
            </a:extLst>
          </p:cNvPr>
          <p:cNvSpPr>
            <a:spLocks noGrp="1"/>
          </p:cNvSpPr>
          <p:nvPr>
            <p:ph type="title"/>
          </p:nvPr>
        </p:nvSpPr>
        <p:spPr/>
        <p:txBody>
          <a:bodyPr>
            <a:normAutofit fontScale="90000"/>
          </a:bodyPr>
          <a:lstStyle/>
          <a:p>
            <a:r>
              <a:rPr lang="en-US"/>
              <a:t>Phương pháp thực nghiệm</a:t>
            </a:r>
          </a:p>
        </p:txBody>
      </p:sp>
      <p:sp>
        <p:nvSpPr>
          <p:cNvPr id="3" name="Content Placeholder 2">
            <a:extLst>
              <a:ext uri="{FF2B5EF4-FFF2-40B4-BE49-F238E27FC236}">
                <a16:creationId xmlns:a16="http://schemas.microsoft.com/office/drawing/2014/main" id="{41289423-4A65-1E62-2868-76C1C22D178D}"/>
              </a:ext>
            </a:extLst>
          </p:cNvPr>
          <p:cNvSpPr>
            <a:spLocks noGrp="1"/>
          </p:cNvSpPr>
          <p:nvPr>
            <p:ph idx="1"/>
          </p:nvPr>
        </p:nvSpPr>
        <p:spPr>
          <a:xfrm>
            <a:off x="408022" y="1172864"/>
            <a:ext cx="11085527" cy="4943139"/>
          </a:xfrm>
        </p:spPr>
        <p:txBody>
          <a:bodyPr>
            <a:noAutofit/>
          </a:bodyPr>
          <a:lstStyle/>
          <a:p>
            <a:pPr>
              <a:lnSpc>
                <a:spcPct val="100000"/>
              </a:lnSpc>
            </a:pPr>
            <a:r>
              <a:rPr lang="vi-VN" sz="2400" b="1" dirty="0">
                <a:latin typeface="+mn-lt"/>
              </a:rPr>
              <a:t>Ưu điể</a:t>
            </a:r>
            <a:r>
              <a:rPr lang="en-US" sz="2400" b="1" dirty="0">
                <a:latin typeface="+mn-lt"/>
              </a:rPr>
              <a:t>m</a:t>
            </a:r>
            <a:r>
              <a:rPr lang="en-US" sz="2400" dirty="0">
                <a:latin typeface="+mn-lt"/>
              </a:rPr>
              <a:t>:</a:t>
            </a:r>
            <a:endParaRPr lang="vi-VN" sz="2400" dirty="0">
              <a:latin typeface="+mn-lt"/>
            </a:endParaRPr>
          </a:p>
          <a:p>
            <a:pPr lvl="1">
              <a:lnSpc>
                <a:spcPct val="100000"/>
              </a:lnSpc>
            </a:pPr>
            <a:r>
              <a:rPr lang="vi-VN" dirty="0">
                <a:latin typeface="+mn-lt"/>
              </a:rPr>
              <a:t>Hiện thực và trực quan</a:t>
            </a:r>
            <a:r>
              <a:rPr lang="en-US" dirty="0">
                <a:latin typeface="+mn-lt"/>
              </a:rPr>
              <a:t>	</a:t>
            </a:r>
            <a:endParaRPr lang="vi-VN" dirty="0">
              <a:latin typeface="+mn-lt"/>
            </a:endParaRPr>
          </a:p>
          <a:p>
            <a:pPr lvl="1">
              <a:lnSpc>
                <a:spcPct val="100000"/>
              </a:lnSpc>
            </a:pPr>
            <a:r>
              <a:rPr lang="vi-VN" dirty="0">
                <a:latin typeface="+mn-lt"/>
              </a:rPr>
              <a:t>Không yêu cầu kiến thức toán học cao</a:t>
            </a:r>
          </a:p>
          <a:p>
            <a:pPr lvl="1">
              <a:lnSpc>
                <a:spcPct val="100000"/>
              </a:lnSpc>
            </a:pPr>
            <a:r>
              <a:rPr lang="vi-VN" dirty="0">
                <a:latin typeface="+mn-lt"/>
              </a:rPr>
              <a:t>Khám phá các yếu tố ảnh hưởng</a:t>
            </a:r>
            <a:r>
              <a:rPr lang="en-US" dirty="0"/>
              <a:t> (</a:t>
            </a:r>
            <a:r>
              <a:rPr lang="en-US" kern="0" dirty="0" err="1">
                <a:effectLst/>
                <a:ea typeface="Aptos" panose="020B0004020202020204" pitchFamily="34" charset="0"/>
              </a:rPr>
              <a:t>bộ</a:t>
            </a:r>
            <a:r>
              <a:rPr lang="en-US" kern="0" dirty="0">
                <a:effectLst/>
                <a:ea typeface="Aptos" panose="020B0004020202020204" pitchFamily="34" charset="0"/>
              </a:rPr>
              <a:t> </a:t>
            </a:r>
            <a:r>
              <a:rPr lang="en-US" kern="0" dirty="0" err="1">
                <a:effectLst/>
                <a:ea typeface="Aptos" panose="020B0004020202020204" pitchFamily="34" charset="0"/>
              </a:rPr>
              <a:t>nhớ</a:t>
            </a:r>
            <a:r>
              <a:rPr lang="en-US" kern="0" dirty="0">
                <a:effectLst/>
                <a:ea typeface="Aptos" panose="020B0004020202020204" pitchFamily="34" charset="0"/>
              </a:rPr>
              <a:t>, </a:t>
            </a:r>
            <a:r>
              <a:rPr lang="vi-VN" kern="0" dirty="0">
                <a:effectLst/>
                <a:latin typeface="+mn-lt"/>
                <a:ea typeface="Aptos" panose="020B0004020202020204" pitchFamily="34" charset="0"/>
              </a:rPr>
              <a:t>kiến trúc phần cứng</a:t>
            </a:r>
            <a:r>
              <a:rPr lang="en-US" kern="0" dirty="0">
                <a:effectLst/>
                <a:latin typeface="+mn-lt"/>
                <a:ea typeface="Aptos" panose="020B0004020202020204" pitchFamily="34" charset="0"/>
              </a:rPr>
              <a:t>, …</a:t>
            </a:r>
            <a:r>
              <a:rPr lang="en-US" dirty="0">
                <a:latin typeface="+mn-lt"/>
              </a:rPr>
              <a:t>)</a:t>
            </a:r>
          </a:p>
          <a:p>
            <a:pPr lvl="1">
              <a:lnSpc>
                <a:spcPct val="100000"/>
              </a:lnSpc>
            </a:pPr>
            <a:r>
              <a:rPr lang="vi-VN" dirty="0">
                <a:latin typeface="+mn-lt"/>
              </a:rPr>
              <a:t>Kiểm tra </a:t>
            </a:r>
            <a:r>
              <a:rPr lang="en-US" dirty="0" err="1"/>
              <a:t>được</a:t>
            </a:r>
            <a:r>
              <a:rPr lang="en-US" dirty="0"/>
              <a:t> </a:t>
            </a:r>
            <a:r>
              <a:rPr lang="en-US" dirty="0" err="1"/>
              <a:t>khả</a:t>
            </a:r>
            <a:r>
              <a:rPr lang="en-US" dirty="0"/>
              <a:t> </a:t>
            </a:r>
            <a:r>
              <a:rPr lang="en-US" dirty="0" err="1"/>
              <a:t>năng</a:t>
            </a:r>
            <a:r>
              <a:rPr lang="en-US" dirty="0"/>
              <a:t> </a:t>
            </a:r>
            <a:r>
              <a:rPr lang="en-US" dirty="0" err="1"/>
              <a:t>thực</a:t>
            </a:r>
            <a:r>
              <a:rPr lang="en-US" dirty="0"/>
              <a:t> </a:t>
            </a:r>
            <a:r>
              <a:rPr lang="en-US" dirty="0" err="1"/>
              <a:t>thi</a:t>
            </a:r>
            <a:r>
              <a:rPr lang="en-US" dirty="0"/>
              <a:t> </a:t>
            </a:r>
            <a:r>
              <a:rPr lang="en-US" dirty="0" err="1"/>
              <a:t>của</a:t>
            </a:r>
            <a:r>
              <a:rPr lang="en-US" dirty="0"/>
              <a:t> </a:t>
            </a:r>
            <a:r>
              <a:rPr lang="en-US" dirty="0" err="1"/>
              <a:t>thuật</a:t>
            </a:r>
            <a:r>
              <a:rPr lang="en-US" dirty="0"/>
              <a:t> </a:t>
            </a:r>
            <a:r>
              <a:rPr lang="en-US" dirty="0" err="1"/>
              <a:t>toán</a:t>
            </a:r>
            <a:endParaRPr lang="vi-VN" dirty="0"/>
          </a:p>
          <a:p>
            <a:pPr>
              <a:lnSpc>
                <a:spcPct val="100000"/>
              </a:lnSpc>
            </a:pPr>
            <a:r>
              <a:rPr lang="vi-VN" sz="2400" b="1" dirty="0">
                <a:latin typeface="+mn-lt"/>
              </a:rPr>
              <a:t>Nhược điểm</a:t>
            </a:r>
            <a:r>
              <a:rPr lang="en-US" sz="2400" dirty="0">
                <a:latin typeface="+mn-lt"/>
              </a:rPr>
              <a:t>:</a:t>
            </a:r>
            <a:endParaRPr lang="vi-VN" sz="2400" dirty="0">
              <a:latin typeface="+mn-lt"/>
            </a:endParaRPr>
          </a:p>
          <a:p>
            <a:pPr lvl="1">
              <a:lnSpc>
                <a:spcPct val="100000"/>
              </a:lnSpc>
            </a:pPr>
            <a:r>
              <a:rPr lang="en-US" dirty="0" err="1"/>
              <a:t>Phụ</a:t>
            </a:r>
            <a:r>
              <a:rPr lang="en-US" dirty="0"/>
              <a:t> </a:t>
            </a:r>
            <a:r>
              <a:rPr lang="en-US" dirty="0" err="1"/>
              <a:t>thuộc</a:t>
            </a:r>
            <a:r>
              <a:rPr lang="en-US" dirty="0"/>
              <a:t> </a:t>
            </a:r>
            <a:r>
              <a:rPr lang="en-US" dirty="0" err="1"/>
              <a:t>vào</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t>
            </a:r>
            <a:r>
              <a:rPr lang="en-US" dirty="0" err="1"/>
              <a:t>và</a:t>
            </a:r>
            <a:r>
              <a:rPr lang="en-US" dirty="0"/>
              <a:t> </a:t>
            </a:r>
            <a:r>
              <a:rPr lang="en-US" dirty="0" err="1"/>
              <a:t>khả</a:t>
            </a:r>
            <a:r>
              <a:rPr lang="en-US" dirty="0"/>
              <a:t> </a:t>
            </a:r>
            <a:r>
              <a:rPr lang="en-US" dirty="0" err="1"/>
              <a:t>năng</a:t>
            </a:r>
            <a:r>
              <a:rPr lang="en-US" dirty="0"/>
              <a:t> </a:t>
            </a:r>
            <a:r>
              <a:rPr lang="en-US" dirty="0" err="1"/>
              <a:t>của</a:t>
            </a:r>
            <a:r>
              <a:rPr lang="en-US" dirty="0"/>
              <a:t> </a:t>
            </a:r>
            <a:r>
              <a:rPr lang="en-US" dirty="0" err="1"/>
              <a:t>người</a:t>
            </a:r>
            <a:r>
              <a:rPr lang="en-US" dirty="0"/>
              <a:t> </a:t>
            </a:r>
            <a:r>
              <a:rPr lang="en-US" dirty="0" err="1"/>
              <a:t>lập</a:t>
            </a:r>
            <a:r>
              <a:rPr lang="en-US" dirty="0"/>
              <a:t> </a:t>
            </a:r>
            <a:r>
              <a:rPr lang="en-US" dirty="0" err="1"/>
              <a:t>trình</a:t>
            </a:r>
            <a:endParaRPr lang="en-US" dirty="0"/>
          </a:p>
          <a:p>
            <a:pPr lvl="1">
              <a:lnSpc>
                <a:spcPct val="100000"/>
              </a:lnSpc>
            </a:pPr>
            <a:r>
              <a:rPr lang="en-US" dirty="0" err="1"/>
              <a:t>Phụ</a:t>
            </a:r>
            <a:r>
              <a:rPr lang="en-US" dirty="0"/>
              <a:t> </a:t>
            </a:r>
            <a:r>
              <a:rPr lang="en-US" dirty="0" err="1"/>
              <a:t>thuộc</a:t>
            </a:r>
            <a:r>
              <a:rPr lang="en-US" dirty="0"/>
              <a:t> </a:t>
            </a:r>
            <a:r>
              <a:rPr lang="en-US" dirty="0" err="1"/>
              <a:t>vào</a:t>
            </a:r>
            <a:r>
              <a:rPr lang="en-US" dirty="0"/>
              <a:t> </a:t>
            </a:r>
            <a:r>
              <a:rPr lang="en-US" dirty="0" err="1"/>
              <a:t>dữ</a:t>
            </a:r>
            <a:r>
              <a:rPr lang="en-US" dirty="0"/>
              <a:t> </a:t>
            </a:r>
            <a:r>
              <a:rPr lang="en-US" dirty="0" err="1"/>
              <a:t>liệu</a:t>
            </a:r>
            <a:endParaRPr lang="en-US" dirty="0"/>
          </a:p>
          <a:p>
            <a:pPr lvl="1">
              <a:lnSpc>
                <a:spcPct val="100000"/>
              </a:lnSpc>
            </a:pPr>
            <a:r>
              <a:rPr lang="vi-VN" dirty="0">
                <a:latin typeface="+mn-lt"/>
              </a:rPr>
              <a:t>Tốn thời gian và tài nguyên</a:t>
            </a:r>
            <a:endParaRPr lang="en-US" dirty="0">
              <a:latin typeface="+mn-lt"/>
            </a:endParaRPr>
          </a:p>
          <a:p>
            <a:pPr lvl="1">
              <a:lnSpc>
                <a:spcPct val="100000"/>
              </a:lnSpc>
            </a:pPr>
            <a:r>
              <a:rPr lang="vi-VN" dirty="0">
                <a:latin typeface="+mn-lt"/>
              </a:rPr>
              <a:t>Phụ thuộc vào </a:t>
            </a:r>
            <a:r>
              <a:rPr lang="en-US" dirty="0" err="1"/>
              <a:t>cấu</a:t>
            </a:r>
            <a:r>
              <a:rPr lang="en-US" dirty="0"/>
              <a:t> </a:t>
            </a:r>
            <a:r>
              <a:rPr lang="en-US" dirty="0" err="1"/>
              <a:t>hình</a:t>
            </a:r>
            <a:r>
              <a:rPr lang="en-US" dirty="0"/>
              <a:t> </a:t>
            </a:r>
            <a:r>
              <a:rPr lang="en-US" dirty="0" err="1"/>
              <a:t>máy</a:t>
            </a:r>
            <a:r>
              <a:rPr lang="en-US" dirty="0"/>
              <a:t> </a:t>
            </a:r>
            <a:r>
              <a:rPr lang="en-US" dirty="0" err="1"/>
              <a:t>tính</a:t>
            </a:r>
            <a:r>
              <a:rPr lang="en-US" dirty="0"/>
              <a:t>, </a:t>
            </a:r>
            <a:r>
              <a:rPr lang="en-US" dirty="0" err="1"/>
              <a:t>các</a:t>
            </a:r>
            <a:r>
              <a:rPr lang="en-US" dirty="0"/>
              <a:t> </a:t>
            </a:r>
            <a:r>
              <a:rPr lang="en-US" dirty="0" err="1"/>
              <a:t>tiến</a:t>
            </a:r>
            <a:r>
              <a:rPr lang="en-US" dirty="0"/>
              <a:t> </a:t>
            </a:r>
            <a:r>
              <a:rPr lang="en-US" dirty="0" err="1"/>
              <a:t>trình</a:t>
            </a:r>
            <a:r>
              <a:rPr lang="en-US" dirty="0"/>
              <a:t> </a:t>
            </a:r>
            <a:r>
              <a:rPr lang="en-US" dirty="0" err="1"/>
              <a:t>đang</a:t>
            </a:r>
            <a:r>
              <a:rPr lang="en-US" dirty="0"/>
              <a:t> </a:t>
            </a:r>
            <a:r>
              <a:rPr lang="en-US" dirty="0" err="1"/>
              <a:t>chạy</a:t>
            </a:r>
            <a:r>
              <a:rPr lang="en-US" dirty="0"/>
              <a:t>, …</a:t>
            </a:r>
          </a:p>
          <a:p>
            <a:pPr lvl="1">
              <a:lnSpc>
                <a:spcPct val="100000"/>
              </a:lnSpc>
            </a:pPr>
            <a:r>
              <a:rPr lang="en-US" dirty="0" err="1"/>
              <a:t>Không</a:t>
            </a:r>
            <a:r>
              <a:rPr lang="en-US" dirty="0"/>
              <a:t> </a:t>
            </a:r>
            <a:r>
              <a:rPr lang="en-US" dirty="0" err="1"/>
              <a:t>cung</a:t>
            </a:r>
            <a:r>
              <a:rPr lang="en-US" dirty="0"/>
              <a:t> </a:t>
            </a:r>
            <a:r>
              <a:rPr lang="en-US" dirty="0" err="1"/>
              <a:t>cấp</a:t>
            </a:r>
            <a:r>
              <a:rPr lang="en-US" dirty="0"/>
              <a:t> </a:t>
            </a:r>
            <a:r>
              <a:rPr lang="en-US" dirty="0" err="1"/>
              <a:t>cái</a:t>
            </a:r>
            <a:r>
              <a:rPr lang="en-US" dirty="0"/>
              <a:t> </a:t>
            </a:r>
            <a:r>
              <a:rPr lang="en-US" dirty="0" err="1"/>
              <a:t>nhìn</a:t>
            </a:r>
            <a:r>
              <a:rPr lang="en-US" dirty="0"/>
              <a:t> </a:t>
            </a:r>
            <a:r>
              <a:rPr lang="en-US" dirty="0" err="1"/>
              <a:t>tổng</a:t>
            </a:r>
            <a:r>
              <a:rPr lang="en-US" dirty="0"/>
              <a:t> </a:t>
            </a:r>
            <a:r>
              <a:rPr lang="en-US" dirty="0" err="1"/>
              <a:t>quát</a:t>
            </a:r>
            <a:r>
              <a:rPr lang="en-US" dirty="0"/>
              <a:t> </a:t>
            </a:r>
            <a:r>
              <a:rPr lang="en-US" dirty="0" err="1"/>
              <a:t>về</a:t>
            </a:r>
            <a:r>
              <a:rPr lang="en-US" dirty="0"/>
              <a:t> </a:t>
            </a:r>
            <a:r>
              <a:rPr lang="en-US" dirty="0" err="1"/>
              <a:t>độ</a:t>
            </a:r>
            <a:r>
              <a:rPr lang="en-US" dirty="0"/>
              <a:t> </a:t>
            </a:r>
            <a:r>
              <a:rPr lang="en-US" dirty="0" err="1"/>
              <a:t>phức</a:t>
            </a:r>
            <a:r>
              <a:rPr lang="en-US" dirty="0"/>
              <a:t> </a:t>
            </a:r>
            <a:r>
              <a:rPr lang="en-US" dirty="0" err="1"/>
              <a:t>tạp</a:t>
            </a:r>
            <a:r>
              <a:rPr lang="en-US" dirty="0"/>
              <a:t> </a:t>
            </a:r>
            <a:r>
              <a:rPr lang="en-US" dirty="0" err="1"/>
              <a:t>lý</a:t>
            </a:r>
            <a:r>
              <a:rPr lang="en-US" dirty="0"/>
              <a:t> </a:t>
            </a:r>
            <a:r>
              <a:rPr lang="en-US" dirty="0" err="1"/>
              <a:t>thuyết</a:t>
            </a:r>
            <a:r>
              <a:rPr lang="en-US" dirty="0"/>
              <a:t> </a:t>
            </a:r>
            <a:r>
              <a:rPr lang="en-US" dirty="0" err="1"/>
              <a:t>của</a:t>
            </a:r>
            <a:r>
              <a:rPr lang="en-US" dirty="0"/>
              <a:t> </a:t>
            </a:r>
            <a:r>
              <a:rPr lang="en-US" dirty="0" err="1"/>
              <a:t>thuật</a:t>
            </a:r>
            <a:r>
              <a:rPr lang="en-US" dirty="0"/>
              <a:t> </a:t>
            </a:r>
            <a:r>
              <a:rPr lang="en-US" dirty="0" err="1"/>
              <a:t>toán</a:t>
            </a:r>
            <a:endParaRPr lang="en-US" dirty="0"/>
          </a:p>
          <a:p>
            <a:pPr lvl="1">
              <a:lnSpc>
                <a:spcPct val="100000"/>
              </a:lnSpc>
            </a:pPr>
            <a:r>
              <a:rPr lang="en-US" dirty="0"/>
              <a:t>…</a:t>
            </a:r>
          </a:p>
        </p:txBody>
      </p:sp>
      <p:sp>
        <p:nvSpPr>
          <p:cNvPr id="4" name="Footer Placeholder 3">
            <a:extLst>
              <a:ext uri="{FF2B5EF4-FFF2-40B4-BE49-F238E27FC236}">
                <a16:creationId xmlns:a16="http://schemas.microsoft.com/office/drawing/2014/main" id="{2D14DD2D-9BDA-EE9D-2759-26CD56121544}"/>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BFAD923E-BED3-F136-7232-D4531228EB0A}"/>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612CC0E2-A60E-FB8E-8E05-5FB789708CBA}"/>
              </a:ext>
            </a:extLst>
          </p:cNvPr>
          <p:cNvSpPr>
            <a:spLocks noGrp="1"/>
          </p:cNvSpPr>
          <p:nvPr>
            <p:ph type="sldNum" sz="quarter" idx="12"/>
          </p:nvPr>
        </p:nvSpPr>
        <p:spPr/>
        <p:txBody>
          <a:bodyPr/>
          <a:lstStyle/>
          <a:p>
            <a:fld id="{D8B0B3AC-44A8-D142-AAF6-9A453466E1A4}" type="slidenum">
              <a:rPr lang="en-VN" smtClean="0"/>
              <a:pPr/>
              <a:t>55</a:t>
            </a:fld>
            <a:endParaRPr lang="en-VN" dirty="0"/>
          </a:p>
        </p:txBody>
      </p:sp>
    </p:spTree>
    <p:extLst>
      <p:ext uri="{BB962C8B-B14F-4D97-AF65-F5344CB8AC3E}">
        <p14:creationId xmlns:p14="http://schemas.microsoft.com/office/powerpoint/2010/main" val="40932070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6C0F8-9125-E3CB-C135-F86461D024B2}"/>
              </a:ext>
            </a:extLst>
          </p:cNvPr>
          <p:cNvSpPr>
            <a:spLocks noGrp="1"/>
          </p:cNvSpPr>
          <p:nvPr>
            <p:ph type="title"/>
          </p:nvPr>
        </p:nvSpPr>
        <p:spPr/>
        <p:txBody>
          <a:bodyPr>
            <a:normAutofit fontScale="90000"/>
          </a:bodyPr>
          <a:lstStyle/>
          <a:p>
            <a:r>
              <a:rPr lang="en-US" sz="4400">
                <a:ea typeface="Tahoma" panose="020B0604030504040204" pitchFamily="34" charset="0"/>
              </a:rPr>
              <a:t>Phương pháp xấp xỉ toán học</a:t>
            </a:r>
            <a:endParaRPr lang="en-US"/>
          </a:p>
        </p:txBody>
      </p:sp>
      <p:sp>
        <p:nvSpPr>
          <p:cNvPr id="3" name="Content Placeholder 2">
            <a:extLst>
              <a:ext uri="{FF2B5EF4-FFF2-40B4-BE49-F238E27FC236}">
                <a16:creationId xmlns:a16="http://schemas.microsoft.com/office/drawing/2014/main" id="{20459E1E-E0F9-FAC6-1D96-9E64166DE8F6}"/>
              </a:ext>
            </a:extLst>
          </p:cNvPr>
          <p:cNvSpPr>
            <a:spLocks noGrp="1"/>
          </p:cNvSpPr>
          <p:nvPr>
            <p:ph idx="1"/>
          </p:nvPr>
        </p:nvSpPr>
        <p:spPr>
          <a:xfrm>
            <a:off x="774144" y="1233824"/>
            <a:ext cx="11039903" cy="4943139"/>
          </a:xfrm>
        </p:spPr>
        <p:txBody>
          <a:bodyPr>
            <a:noAutofit/>
          </a:bodyPr>
          <a:lstStyle/>
          <a:p>
            <a:pPr>
              <a:lnSpc>
                <a:spcPct val="150000"/>
              </a:lnSpc>
            </a:pPr>
            <a:r>
              <a:rPr lang="en-US" sz="2400">
                <a:solidFill>
                  <a:schemeClr val="tx1">
                    <a:lumMod val="50000"/>
                  </a:schemeClr>
                </a:solidFill>
              </a:rPr>
              <a:t>Đánh giá thuật toán theo hướng tiệm xấp xỉ tiệm cận sử dụng khái niệm </a:t>
            </a:r>
            <a:r>
              <a:rPr lang="en-US" sz="2400">
                <a:solidFill>
                  <a:srgbClr val="FF0000"/>
                </a:solidFill>
              </a:rPr>
              <a:t>BigO</a:t>
            </a:r>
            <a:r>
              <a:rPr lang="en-US" sz="2400">
                <a:solidFill>
                  <a:schemeClr val="tx1">
                    <a:lumMod val="50000"/>
                  </a:schemeClr>
                </a:solidFill>
              </a:rPr>
              <a:t> (ký hiệu: </a:t>
            </a:r>
            <a:r>
              <a:rPr lang="en-US" sz="2400">
                <a:solidFill>
                  <a:srgbClr val="FF0000"/>
                </a:solidFill>
              </a:rPr>
              <a:t>O</a:t>
            </a:r>
            <a:r>
              <a:rPr lang="en-US" sz="2400" b="0" i="0">
                <a:solidFill>
                  <a:schemeClr val="tx1">
                    <a:lumMod val="50000"/>
                  </a:schemeClr>
                </a:solidFill>
                <a:effectLst/>
              </a:rPr>
              <a:t>). </a:t>
            </a:r>
            <a:r>
              <a:rPr lang="vi-VN" sz="2400" b="0" i="0">
                <a:solidFill>
                  <a:schemeClr val="tx1">
                    <a:lumMod val="50000"/>
                  </a:schemeClr>
                </a:solidFill>
                <a:effectLst/>
              </a:rPr>
              <a:t>Ký hiệu BigO được sử dụng để mô tả độ phức tạp của một thuật toán</a:t>
            </a:r>
            <a:r>
              <a:rPr lang="en-US" sz="2400">
                <a:solidFill>
                  <a:schemeClr val="tx1">
                    <a:lumMod val="50000"/>
                  </a:schemeClr>
                </a:solidFill>
              </a:rPr>
              <a:t>, n</a:t>
            </a:r>
            <a:r>
              <a:rPr lang="vi-VN" sz="2400">
                <a:solidFill>
                  <a:schemeClr val="tx1">
                    <a:lumMod val="50000"/>
                  </a:schemeClr>
                </a:solidFill>
              </a:rPr>
              <a:t>ó cho thấy cách thời gian thực thi của thuật toán tăng lên khi kích thước đầu vào tăng. </a:t>
            </a:r>
            <a:endParaRPr lang="en-US" sz="2400">
              <a:solidFill>
                <a:schemeClr val="tx1">
                  <a:lumMod val="50000"/>
                </a:schemeClr>
              </a:solidFill>
            </a:endParaRPr>
          </a:p>
          <a:p>
            <a:pPr>
              <a:lnSpc>
                <a:spcPct val="150000"/>
              </a:lnSpc>
            </a:pPr>
            <a:r>
              <a:rPr lang="vi-VN" sz="2400" b="0" i="0">
                <a:solidFill>
                  <a:srgbClr val="FF0000"/>
                </a:solidFill>
                <a:effectLst/>
              </a:rPr>
              <a:t>Độ phức tạp thời gian </a:t>
            </a:r>
            <a:r>
              <a:rPr lang="vi-VN" sz="2400" b="0" i="0">
                <a:solidFill>
                  <a:schemeClr val="tx1">
                    <a:lumMod val="50000"/>
                  </a:schemeClr>
                </a:solidFill>
                <a:effectLst/>
              </a:rPr>
              <a:t>của một thuật toán là cách đo lường thời gian mà thuật toán tiêu tốn để thực hiện một tác vụ</a:t>
            </a:r>
            <a:r>
              <a:rPr lang="en-US" sz="2400" b="0" i="0">
                <a:solidFill>
                  <a:schemeClr val="tx1">
                    <a:lumMod val="50000"/>
                  </a:schemeClr>
                </a:solidFill>
                <a:effectLst/>
              </a:rPr>
              <a:t>. </a:t>
            </a:r>
            <a:r>
              <a:rPr lang="en-US" sz="2400">
                <a:solidFill>
                  <a:schemeClr val="tx1">
                    <a:lumMod val="50000"/>
                  </a:schemeClr>
                </a:solidFill>
              </a:rPr>
              <a:t>Đơn vị đo Độ phức tạp </a:t>
            </a:r>
            <a:r>
              <a:rPr lang="en-US" sz="2400" b="1">
                <a:solidFill>
                  <a:schemeClr val="tx1">
                    <a:lumMod val="50000"/>
                  </a:schemeClr>
                </a:solidFill>
              </a:rPr>
              <a:t>không phải là đơn vị đo thời gian như giờ, phút, giây</a:t>
            </a:r>
            <a:r>
              <a:rPr lang="en-US" sz="2400">
                <a:solidFill>
                  <a:schemeClr val="tx1">
                    <a:lumMod val="50000"/>
                  </a:schemeClr>
                </a:solidFill>
              </a:rPr>
              <a:t> mà thường được xác định bởi </a:t>
            </a:r>
            <a:r>
              <a:rPr lang="vi-VN" sz="2400" b="1">
                <a:solidFill>
                  <a:schemeClr val="tx1">
                    <a:lumMod val="50000"/>
                  </a:schemeClr>
                </a:solidFill>
              </a:rPr>
              <a:t>số lần thực hiện một phép toán cơ bản </a:t>
            </a:r>
            <a:r>
              <a:rPr lang="vi-VN" sz="2400" b="0" i="0">
                <a:solidFill>
                  <a:schemeClr val="tx1">
                    <a:lumMod val="50000"/>
                  </a:schemeClr>
                </a:solidFill>
                <a:effectLst/>
              </a:rPr>
              <a:t>(ví dụ: so sánh, gán giá trị, truy cập dữ liệu) hoặc số lần lặp </a:t>
            </a:r>
            <a:r>
              <a:rPr lang="vi-VN" sz="2400" b="1" i="0">
                <a:solidFill>
                  <a:schemeClr val="tx1">
                    <a:lumMod val="50000"/>
                  </a:schemeClr>
                </a:solidFill>
                <a:effectLst/>
              </a:rPr>
              <a:t>tùy thuộc vào kích thước của đầu vào</a:t>
            </a:r>
            <a:r>
              <a:rPr lang="vi-VN" sz="2400" b="0" i="0">
                <a:solidFill>
                  <a:schemeClr val="tx1">
                    <a:lumMod val="50000"/>
                  </a:schemeClr>
                </a:solidFill>
                <a:effectLst/>
              </a:rPr>
              <a:t>.</a:t>
            </a:r>
            <a:endParaRPr lang="en-US" sz="2400">
              <a:solidFill>
                <a:schemeClr val="tx1">
                  <a:lumMod val="50000"/>
                </a:schemeClr>
              </a:solidFill>
            </a:endParaRPr>
          </a:p>
        </p:txBody>
      </p:sp>
      <p:sp>
        <p:nvSpPr>
          <p:cNvPr id="4" name="Footer Placeholder 3">
            <a:extLst>
              <a:ext uri="{FF2B5EF4-FFF2-40B4-BE49-F238E27FC236}">
                <a16:creationId xmlns:a16="http://schemas.microsoft.com/office/drawing/2014/main" id="{C70C07AC-9477-06C0-27BC-FA825AD31491}"/>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B22B669F-D2EA-F6A6-E20C-70F127FAA185}"/>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8EE974EE-7403-471D-58CE-78727DCA9ACF}"/>
              </a:ext>
            </a:extLst>
          </p:cNvPr>
          <p:cNvSpPr>
            <a:spLocks noGrp="1"/>
          </p:cNvSpPr>
          <p:nvPr>
            <p:ph type="sldNum" sz="quarter" idx="12"/>
          </p:nvPr>
        </p:nvSpPr>
        <p:spPr/>
        <p:txBody>
          <a:bodyPr/>
          <a:lstStyle/>
          <a:p>
            <a:fld id="{D8B0B3AC-44A8-D142-AAF6-9A453466E1A4}" type="slidenum">
              <a:rPr lang="en-VN" smtClean="0"/>
              <a:pPr/>
              <a:t>56</a:t>
            </a:fld>
            <a:endParaRPr lang="en-VN" dirty="0"/>
          </a:p>
        </p:txBody>
      </p:sp>
    </p:spTree>
    <p:extLst>
      <p:ext uri="{BB962C8B-B14F-4D97-AF65-F5344CB8AC3E}">
        <p14:creationId xmlns:p14="http://schemas.microsoft.com/office/powerpoint/2010/main" val="28371452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9CD39-9D80-FEF8-819F-EC08A4FD0054}"/>
              </a:ext>
            </a:extLst>
          </p:cNvPr>
          <p:cNvSpPr>
            <a:spLocks noGrp="1"/>
          </p:cNvSpPr>
          <p:nvPr>
            <p:ph type="title"/>
          </p:nvPr>
        </p:nvSpPr>
        <p:spPr/>
        <p:txBody>
          <a:bodyPr>
            <a:normAutofit fontScale="90000"/>
          </a:bodyPr>
          <a:lstStyle/>
          <a:p>
            <a:r>
              <a:rPr lang="en-US" sz="4400">
                <a:ea typeface="Tahoma" panose="020B0604030504040204" pitchFamily="34" charset="0"/>
              </a:rPr>
              <a:t>Phương pháp xấp xỉ toán học</a:t>
            </a:r>
            <a:endParaRPr lang="en-US"/>
          </a:p>
        </p:txBody>
      </p:sp>
      <p:sp>
        <p:nvSpPr>
          <p:cNvPr id="3" name="Content Placeholder 2">
            <a:extLst>
              <a:ext uri="{FF2B5EF4-FFF2-40B4-BE49-F238E27FC236}">
                <a16:creationId xmlns:a16="http://schemas.microsoft.com/office/drawing/2014/main" id="{FA944216-CEB9-B8EA-0176-78566FAD6B5B}"/>
              </a:ext>
            </a:extLst>
          </p:cNvPr>
          <p:cNvSpPr>
            <a:spLocks noGrp="1"/>
          </p:cNvSpPr>
          <p:nvPr>
            <p:ph idx="1"/>
          </p:nvPr>
        </p:nvSpPr>
        <p:spPr>
          <a:xfrm>
            <a:off x="774145" y="1233824"/>
            <a:ext cx="10869216" cy="4943139"/>
          </a:xfrm>
        </p:spPr>
        <p:txBody>
          <a:bodyPr>
            <a:noAutofit/>
          </a:bodyPr>
          <a:lstStyle/>
          <a:p>
            <a:pPr>
              <a:lnSpc>
                <a:spcPct val="120000"/>
              </a:lnSpc>
            </a:pPr>
            <a:r>
              <a:rPr lang="en-US" sz="2400">
                <a:solidFill>
                  <a:srgbClr val="FF0000"/>
                </a:solidFill>
              </a:rPr>
              <a:t>Thời gian thực hiện chương trình không chỉ </a:t>
            </a:r>
            <a:r>
              <a:rPr lang="en-US" sz="2400" b="1">
                <a:solidFill>
                  <a:srgbClr val="FF0000"/>
                </a:solidFill>
              </a:rPr>
              <a:t>phụ thuộc vào Kích thước dữ liệu </a:t>
            </a:r>
            <a:r>
              <a:rPr lang="en-US" sz="2400">
                <a:solidFill>
                  <a:srgbClr val="FF0000"/>
                </a:solidFill>
              </a:rPr>
              <a:t>mà còn </a:t>
            </a:r>
            <a:r>
              <a:rPr lang="en-US" sz="2400" b="1">
                <a:solidFill>
                  <a:srgbClr val="FF0000"/>
                </a:solidFill>
              </a:rPr>
              <a:t>phụ thuộc vào Tính chất dữ liệu</a:t>
            </a:r>
            <a:r>
              <a:rPr lang="en-US" sz="2400">
                <a:solidFill>
                  <a:srgbClr val="FF0000"/>
                </a:solidFill>
              </a:rPr>
              <a:t>.</a:t>
            </a:r>
          </a:p>
          <a:p>
            <a:pPr>
              <a:lnSpc>
                <a:spcPct val="120000"/>
              </a:lnSpc>
            </a:pPr>
            <a:r>
              <a:rPr lang="en-US" sz="2400"/>
              <a:t>Các trường hợp phân tích độ phức tạp thuật toán:</a:t>
            </a:r>
          </a:p>
          <a:p>
            <a:pPr lvl="1">
              <a:lnSpc>
                <a:spcPct val="120000"/>
              </a:lnSpc>
            </a:pPr>
            <a:r>
              <a:rPr lang="en-US"/>
              <a:t>Trường hợp tốt nhất (Best case)</a:t>
            </a:r>
          </a:p>
          <a:p>
            <a:pPr lvl="1">
              <a:lnSpc>
                <a:spcPct val="120000"/>
              </a:lnSpc>
            </a:pPr>
            <a:r>
              <a:rPr lang="en-US"/>
              <a:t>Trường hợp xấu nhất (Worst case)</a:t>
            </a:r>
          </a:p>
          <a:p>
            <a:pPr lvl="1">
              <a:lnSpc>
                <a:spcPct val="120000"/>
              </a:lnSpc>
            </a:pPr>
            <a:r>
              <a:rPr lang="en-US"/>
              <a:t>Trường hợp trung bình (Average case)</a:t>
            </a:r>
          </a:p>
          <a:p>
            <a:pPr>
              <a:lnSpc>
                <a:spcPct val="120000"/>
              </a:lnSpc>
            </a:pPr>
            <a:r>
              <a:rPr lang="en-US" sz="2400"/>
              <a:t>Ví dụ: </a:t>
            </a:r>
            <a:r>
              <a:rPr lang="vi-VN" sz="2400"/>
              <a:t>Thuật toán </a:t>
            </a:r>
            <a:r>
              <a:rPr lang="en-US" sz="2400"/>
              <a:t>sắp xếp Insertion sort</a:t>
            </a:r>
            <a:endParaRPr lang="vi-VN" sz="2400"/>
          </a:p>
          <a:p>
            <a:pPr lvl="1">
              <a:lnSpc>
                <a:spcPct val="120000"/>
              </a:lnSpc>
            </a:pPr>
            <a:r>
              <a:rPr lang="vi-VN"/>
              <a:t>Trường hợp tốt nhất: O(</a:t>
            </a:r>
            <a:r>
              <a:rPr lang="en-US"/>
              <a:t>n</a:t>
            </a:r>
            <a:r>
              <a:rPr lang="vi-VN"/>
              <a:t>) (</a:t>
            </a:r>
            <a:r>
              <a:rPr lang="en-US"/>
              <a:t>khi mảng </a:t>
            </a:r>
            <a:r>
              <a:rPr lang="vi-VN"/>
              <a:t>đ</a:t>
            </a:r>
            <a:r>
              <a:rPr lang="en-US"/>
              <a:t>ã có thứ tự như yêu cầu</a:t>
            </a:r>
            <a:r>
              <a:rPr lang="vi-VN"/>
              <a:t>)</a:t>
            </a:r>
          </a:p>
          <a:p>
            <a:pPr lvl="1">
              <a:lnSpc>
                <a:spcPct val="120000"/>
              </a:lnSpc>
            </a:pPr>
            <a:r>
              <a:rPr lang="vi-VN"/>
              <a:t>Trường hợp trung bình: O(n</a:t>
            </a:r>
            <a:r>
              <a:rPr lang="en-US" baseline="30000"/>
              <a:t>2</a:t>
            </a:r>
            <a:r>
              <a:rPr lang="vi-VN"/>
              <a:t>)</a:t>
            </a:r>
          </a:p>
          <a:p>
            <a:pPr lvl="1">
              <a:lnSpc>
                <a:spcPct val="120000"/>
              </a:lnSpc>
            </a:pPr>
            <a:r>
              <a:rPr lang="vi-VN"/>
              <a:t>Trường hợp xấu nhất: O(n</a:t>
            </a:r>
            <a:r>
              <a:rPr lang="en-US" baseline="30000"/>
              <a:t>2</a:t>
            </a:r>
            <a:r>
              <a:rPr lang="vi-VN"/>
              <a:t>) (khi mảng </a:t>
            </a:r>
            <a:r>
              <a:rPr lang="en-US"/>
              <a:t>có </a:t>
            </a:r>
            <a:r>
              <a:rPr lang="vi-VN"/>
              <a:t>thứ tự ngược </a:t>
            </a:r>
            <a:r>
              <a:rPr lang="en-US"/>
              <a:t>với yêu cầu</a:t>
            </a:r>
            <a:r>
              <a:rPr lang="vi-VN"/>
              <a:t>).</a:t>
            </a:r>
            <a:endParaRPr lang="en-US"/>
          </a:p>
        </p:txBody>
      </p:sp>
      <p:sp>
        <p:nvSpPr>
          <p:cNvPr id="4" name="Footer Placeholder 3">
            <a:extLst>
              <a:ext uri="{FF2B5EF4-FFF2-40B4-BE49-F238E27FC236}">
                <a16:creationId xmlns:a16="http://schemas.microsoft.com/office/drawing/2014/main" id="{7FF3CD23-450C-D170-3313-CFF06D5B9F93}"/>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Date Placeholder 6">
            <a:extLst>
              <a:ext uri="{FF2B5EF4-FFF2-40B4-BE49-F238E27FC236}">
                <a16:creationId xmlns:a16="http://schemas.microsoft.com/office/drawing/2014/main" id="{8065E658-3FA3-01C6-27F2-EA79197559F1}"/>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4A801162-FCE4-4D09-8D1B-E9CB0186AA6D}"/>
              </a:ext>
            </a:extLst>
          </p:cNvPr>
          <p:cNvSpPr>
            <a:spLocks noGrp="1"/>
          </p:cNvSpPr>
          <p:nvPr>
            <p:ph type="sldNum" sz="quarter" idx="12"/>
          </p:nvPr>
        </p:nvSpPr>
        <p:spPr/>
        <p:txBody>
          <a:bodyPr/>
          <a:lstStyle/>
          <a:p>
            <a:fld id="{D8B0B3AC-44A8-D142-AAF6-9A453466E1A4}" type="slidenum">
              <a:rPr lang="en-VN" smtClean="0"/>
              <a:pPr/>
              <a:t>57</a:t>
            </a:fld>
            <a:endParaRPr lang="en-VN" dirty="0"/>
          </a:p>
        </p:txBody>
      </p:sp>
    </p:spTree>
    <p:extLst>
      <p:ext uri="{BB962C8B-B14F-4D97-AF65-F5344CB8AC3E}">
        <p14:creationId xmlns:p14="http://schemas.microsoft.com/office/powerpoint/2010/main" val="39977653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AEA1C-77E2-4809-A222-FBADAA491C26}"/>
              </a:ext>
            </a:extLst>
          </p:cNvPr>
          <p:cNvSpPr>
            <a:spLocks noGrp="1"/>
          </p:cNvSpPr>
          <p:nvPr>
            <p:ph type="title"/>
          </p:nvPr>
        </p:nvSpPr>
        <p:spPr/>
        <p:txBody>
          <a:bodyPr>
            <a:noAutofit/>
          </a:bodyPr>
          <a:lstStyle/>
          <a:p>
            <a:r>
              <a:rPr lang="en-US" sz="4000">
                <a:ea typeface="Tahoma" panose="020B0604030504040204" pitchFamily="34" charset="0"/>
              </a:rPr>
              <a:t>Phương pháp xấp xỉ toán học</a:t>
            </a:r>
            <a:endParaRPr lang="en-US" sz="4000"/>
          </a:p>
        </p:txBody>
      </p:sp>
      <p:sp>
        <p:nvSpPr>
          <p:cNvPr id="3" name="Content Placeholder 2">
            <a:extLst>
              <a:ext uri="{FF2B5EF4-FFF2-40B4-BE49-F238E27FC236}">
                <a16:creationId xmlns:a16="http://schemas.microsoft.com/office/drawing/2014/main" id="{944A9F25-8EE5-4CEE-89F8-58F7039D02C2}"/>
              </a:ext>
            </a:extLst>
          </p:cNvPr>
          <p:cNvSpPr>
            <a:spLocks noGrp="1"/>
          </p:cNvSpPr>
          <p:nvPr>
            <p:ph idx="1"/>
          </p:nvPr>
        </p:nvSpPr>
        <p:spPr>
          <a:xfrm>
            <a:off x="774144" y="1233824"/>
            <a:ext cx="4462874" cy="5274534"/>
          </a:xfrm>
        </p:spPr>
        <p:txBody>
          <a:bodyPr>
            <a:normAutofit/>
          </a:bodyPr>
          <a:lstStyle/>
          <a:p>
            <a:pPr marL="368618" indent="-342900">
              <a:lnSpc>
                <a:spcPct val="150000"/>
              </a:lnSpc>
            </a:pPr>
            <a:r>
              <a:rPr lang="en-US" sz="2400"/>
              <a:t>Một số phân lớp độ phức tạp của thuật toán như bên dưới đây: (được sắp xếp tăng dần theo độ phức tạp)</a:t>
            </a:r>
          </a:p>
          <a:p>
            <a:pPr>
              <a:lnSpc>
                <a:spcPct val="150000"/>
              </a:lnSpc>
            </a:pPr>
            <a:endParaRPr lang="en-US" sz="2400"/>
          </a:p>
          <a:p>
            <a:pPr>
              <a:lnSpc>
                <a:spcPct val="150000"/>
              </a:lnSpc>
            </a:pPr>
            <a:endParaRPr lang="en-US" sz="2400"/>
          </a:p>
        </p:txBody>
      </p:sp>
      <p:sp>
        <p:nvSpPr>
          <p:cNvPr id="8" name="Footer Placeholder 7">
            <a:extLst>
              <a:ext uri="{FF2B5EF4-FFF2-40B4-BE49-F238E27FC236}">
                <a16:creationId xmlns:a16="http://schemas.microsoft.com/office/drawing/2014/main" id="{D3997976-4FCA-3550-4037-138FFC20BBF7}"/>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aphicFrame>
        <p:nvGraphicFramePr>
          <p:cNvPr id="9" name="Table 8">
            <a:extLst>
              <a:ext uri="{FF2B5EF4-FFF2-40B4-BE49-F238E27FC236}">
                <a16:creationId xmlns:a16="http://schemas.microsoft.com/office/drawing/2014/main" id="{F7EEAABF-48E7-4831-27FE-8EA320AA9ED1}"/>
              </a:ext>
            </a:extLst>
          </p:cNvPr>
          <p:cNvGraphicFramePr>
            <a:graphicFrameLocks noGrp="1"/>
          </p:cNvGraphicFramePr>
          <p:nvPr/>
        </p:nvGraphicFramePr>
        <p:xfrm>
          <a:off x="5528810" y="1233824"/>
          <a:ext cx="5889046" cy="5150358"/>
        </p:xfrm>
        <a:graphic>
          <a:graphicData uri="http://schemas.openxmlformats.org/drawingml/2006/table">
            <a:tbl>
              <a:tblPr firstRow="1" bandRow="1">
                <a:tableStyleId>{5C22544A-7EE6-4342-B048-85BDC9FD1C3A}</a:tableStyleId>
              </a:tblPr>
              <a:tblGrid>
                <a:gridCol w="3690208">
                  <a:extLst>
                    <a:ext uri="{9D8B030D-6E8A-4147-A177-3AD203B41FA5}">
                      <a16:colId xmlns:a16="http://schemas.microsoft.com/office/drawing/2014/main" val="2095952193"/>
                    </a:ext>
                  </a:extLst>
                </a:gridCol>
                <a:gridCol w="2198838">
                  <a:extLst>
                    <a:ext uri="{9D8B030D-6E8A-4147-A177-3AD203B41FA5}">
                      <a16:colId xmlns:a16="http://schemas.microsoft.com/office/drawing/2014/main" val="1681712707"/>
                    </a:ext>
                  </a:extLst>
                </a:gridCol>
              </a:tblGrid>
              <a:tr h="370840">
                <a:tc>
                  <a:txBody>
                    <a:bodyPr/>
                    <a:lstStyle/>
                    <a:p>
                      <a:pPr algn="ctr">
                        <a:lnSpc>
                          <a:spcPct val="150000"/>
                        </a:lnSpc>
                        <a:spcBef>
                          <a:spcPts val="600"/>
                        </a:spcBef>
                        <a:spcAft>
                          <a:spcPts val="600"/>
                        </a:spcAft>
                      </a:pPr>
                      <a:r>
                        <a:rPr lang="en-US" sz="2400">
                          <a:solidFill>
                            <a:schemeClr val="tx1">
                              <a:lumMod val="50000"/>
                            </a:schemeClr>
                          </a:solidFill>
                          <a:latin typeface="Arial" panose="020B0604020202020204" pitchFamily="34" charset="0"/>
                          <a:cs typeface="Arial" panose="020B0604020202020204" pitchFamily="34" charset="0"/>
                        </a:rPr>
                        <a:t>Độ phức tạp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Bef>
                          <a:spcPts val="600"/>
                        </a:spcBef>
                        <a:spcAft>
                          <a:spcPts val="600"/>
                        </a:spcAft>
                      </a:pPr>
                      <a:r>
                        <a:rPr lang="en-US" sz="2400">
                          <a:solidFill>
                            <a:schemeClr val="tx1">
                              <a:lumMod val="50000"/>
                            </a:schemeClr>
                          </a:solidFill>
                          <a:latin typeface="Arial" panose="020B0604020202020204" pitchFamily="34" charset="0"/>
                          <a:cs typeface="Arial" panose="020B0604020202020204" pitchFamily="34" charset="0"/>
                        </a:rPr>
                        <a:t>Ký hiệu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3207365"/>
                  </a:ext>
                </a:extLst>
              </a:tr>
              <a:tr h="370840">
                <a:tc>
                  <a:txBody>
                    <a:bodyPr/>
                    <a:lstStyle/>
                    <a:p>
                      <a:pPr>
                        <a:lnSpc>
                          <a:spcPct val="150000"/>
                        </a:lnSpc>
                        <a:spcBef>
                          <a:spcPts val="600"/>
                        </a:spcBef>
                        <a:spcAft>
                          <a:spcPts val="600"/>
                        </a:spcAft>
                      </a:pPr>
                      <a:r>
                        <a:rPr lang="en-US" sz="2400">
                          <a:solidFill>
                            <a:schemeClr val="tx1">
                              <a:lumMod val="50000"/>
                            </a:schemeClr>
                          </a:solidFill>
                          <a:latin typeface="Arial" panose="020B0604020202020204" pitchFamily="34" charset="0"/>
                          <a:cs typeface="Arial" panose="020B0604020202020204" pitchFamily="34" charset="0"/>
                        </a:rPr>
                        <a:t>Độ phức tạp hằng số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Bef>
                          <a:spcPts val="600"/>
                        </a:spcBef>
                        <a:spcAft>
                          <a:spcPts val="600"/>
                        </a:spcAft>
                      </a:pPr>
                      <a:r>
                        <a:rPr lang="en-US" sz="2400">
                          <a:solidFill>
                            <a:schemeClr val="tx1">
                              <a:lumMod val="50000"/>
                            </a:schemeClr>
                          </a:solidFill>
                          <a:latin typeface="Arial" panose="020B0604020202020204" pitchFamily="34" charset="0"/>
                          <a:cs typeface="Arial" panose="020B0604020202020204" pitchFamily="34" charset="0"/>
                        </a:rPr>
                        <a:t>O(C)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4550575"/>
                  </a:ext>
                </a:extLst>
              </a:tr>
              <a:tr h="370840">
                <a:tc>
                  <a:txBody>
                    <a:bodyPr/>
                    <a:lstStyle/>
                    <a:p>
                      <a:pPr>
                        <a:lnSpc>
                          <a:spcPct val="150000"/>
                        </a:lnSpc>
                        <a:spcBef>
                          <a:spcPts val="600"/>
                        </a:spcBef>
                        <a:spcAft>
                          <a:spcPts val="600"/>
                        </a:spcAft>
                      </a:pPr>
                      <a:r>
                        <a:rPr lang="en-US" sz="2400">
                          <a:solidFill>
                            <a:schemeClr val="tx1">
                              <a:lumMod val="50000"/>
                            </a:schemeClr>
                          </a:solidFill>
                          <a:latin typeface="Arial" panose="020B0604020202020204" pitchFamily="34" charset="0"/>
                          <a:cs typeface="Arial" panose="020B0604020202020204" pitchFamily="34" charset="0"/>
                        </a:rPr>
                        <a:t>Độ phức tạp logarit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Bef>
                          <a:spcPts val="600"/>
                        </a:spcBef>
                        <a:spcAft>
                          <a:spcPts val="600"/>
                        </a:spcAft>
                      </a:pPr>
                      <a:r>
                        <a:rPr lang="en-US" sz="2400">
                          <a:solidFill>
                            <a:schemeClr val="tx1">
                              <a:lumMod val="50000"/>
                            </a:schemeClr>
                          </a:solidFill>
                          <a:latin typeface="Arial" panose="020B0604020202020204" pitchFamily="34" charset="0"/>
                          <a:cs typeface="Arial" panose="020B0604020202020204" pitchFamily="34" charset="0"/>
                        </a:rPr>
                        <a:t>O(logn)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8830827"/>
                  </a:ext>
                </a:extLst>
              </a:tr>
              <a:tr h="370840">
                <a:tc>
                  <a:txBody>
                    <a:bodyPr/>
                    <a:lstStyle/>
                    <a:p>
                      <a:pPr>
                        <a:lnSpc>
                          <a:spcPct val="150000"/>
                        </a:lnSpc>
                        <a:spcBef>
                          <a:spcPts val="600"/>
                        </a:spcBef>
                        <a:spcAft>
                          <a:spcPts val="600"/>
                        </a:spcAft>
                      </a:pPr>
                      <a:r>
                        <a:rPr lang="en-US" sz="2400">
                          <a:solidFill>
                            <a:schemeClr val="tx1">
                              <a:lumMod val="50000"/>
                            </a:schemeClr>
                          </a:solidFill>
                          <a:latin typeface="Arial" panose="020B0604020202020204" pitchFamily="34" charset="0"/>
                          <a:cs typeface="Arial" panose="020B0604020202020204" pitchFamily="34" charset="0"/>
                        </a:rPr>
                        <a:t>Độ phức tạp tuyến tính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Bef>
                          <a:spcPts val="600"/>
                        </a:spcBef>
                        <a:spcAft>
                          <a:spcPts val="600"/>
                        </a:spcAft>
                      </a:pPr>
                      <a:r>
                        <a:rPr lang="en-US" sz="2400">
                          <a:solidFill>
                            <a:schemeClr val="tx1">
                              <a:lumMod val="50000"/>
                            </a:schemeClr>
                          </a:solidFill>
                          <a:latin typeface="Arial" panose="020B0604020202020204" pitchFamily="34" charset="0"/>
                          <a:cs typeface="Arial" panose="020B0604020202020204" pitchFamily="34" charset="0"/>
                        </a:rPr>
                        <a:t>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7317851"/>
                  </a:ext>
                </a:extLst>
              </a:tr>
              <a:tr h="370840">
                <a:tc>
                  <a:txBody>
                    <a:bodyPr/>
                    <a:lstStyle/>
                    <a:p>
                      <a:pPr>
                        <a:lnSpc>
                          <a:spcPct val="150000"/>
                        </a:lnSpc>
                        <a:spcBef>
                          <a:spcPts val="600"/>
                        </a:spcBef>
                        <a:spcAft>
                          <a:spcPts val="600"/>
                        </a:spcAft>
                      </a:pPr>
                      <a:r>
                        <a:rPr lang="en-US" sz="2400">
                          <a:solidFill>
                            <a:schemeClr val="tx1">
                              <a:lumMod val="50000"/>
                            </a:schemeClr>
                          </a:solidFill>
                          <a:latin typeface="Arial" panose="020B0604020202020204" pitchFamily="34" charset="0"/>
                          <a:cs typeface="Arial" panose="020B0604020202020204" pitchFamily="34" charset="0"/>
                        </a:rPr>
                        <a:t>Độ phức tạp nlogn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Bef>
                          <a:spcPts val="600"/>
                        </a:spcBef>
                        <a:spcAft>
                          <a:spcPts val="600"/>
                        </a:spcAft>
                      </a:pPr>
                      <a:r>
                        <a:rPr lang="en-US" sz="2400">
                          <a:solidFill>
                            <a:schemeClr val="tx1">
                              <a:lumMod val="50000"/>
                            </a:schemeClr>
                          </a:solidFill>
                          <a:latin typeface="Arial" panose="020B0604020202020204" pitchFamily="34" charset="0"/>
                          <a:cs typeface="Arial" panose="020B0604020202020204" pitchFamily="34" charset="0"/>
                        </a:rPr>
                        <a:t>O(nlogn)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3939046"/>
                  </a:ext>
                </a:extLst>
              </a:tr>
              <a:tr h="370840">
                <a:tc>
                  <a:txBody>
                    <a:bodyPr/>
                    <a:lstStyle/>
                    <a:p>
                      <a:pPr>
                        <a:lnSpc>
                          <a:spcPct val="150000"/>
                        </a:lnSpc>
                        <a:spcBef>
                          <a:spcPts val="600"/>
                        </a:spcBef>
                        <a:spcAft>
                          <a:spcPts val="600"/>
                        </a:spcAft>
                      </a:pPr>
                      <a:r>
                        <a:rPr lang="en-US" sz="2400">
                          <a:solidFill>
                            <a:schemeClr val="tx1">
                              <a:lumMod val="50000"/>
                            </a:schemeClr>
                          </a:solidFill>
                          <a:latin typeface="Arial" panose="020B0604020202020204" pitchFamily="34" charset="0"/>
                          <a:cs typeface="Arial" panose="020B0604020202020204" pitchFamily="34" charset="0"/>
                        </a:rPr>
                        <a:t>Độ phức tạp bậc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Bef>
                          <a:spcPts val="600"/>
                        </a:spcBef>
                        <a:spcAft>
                          <a:spcPts val="600"/>
                        </a:spcAft>
                      </a:pPr>
                      <a:r>
                        <a:rPr lang="en-US" sz="2400">
                          <a:solidFill>
                            <a:schemeClr val="tx1">
                              <a:lumMod val="50000"/>
                            </a:schemeClr>
                          </a:solidFill>
                          <a:latin typeface="Arial" panose="020B0604020202020204" pitchFamily="34" charset="0"/>
                          <a:cs typeface="Arial" panose="020B0604020202020204" pitchFamily="34" charset="0"/>
                        </a:rPr>
                        <a:t>O(n</a:t>
                      </a:r>
                      <a:r>
                        <a:rPr lang="en-US" sz="2400" baseline="30000">
                          <a:solidFill>
                            <a:schemeClr val="tx1">
                              <a:lumMod val="50000"/>
                            </a:schemeClr>
                          </a:solidFill>
                          <a:latin typeface="Arial" panose="020B0604020202020204" pitchFamily="34" charset="0"/>
                          <a:cs typeface="Arial" panose="020B0604020202020204" pitchFamily="34" charset="0"/>
                        </a:rPr>
                        <a:t>2</a:t>
                      </a:r>
                      <a:r>
                        <a:rPr lang="en-US" sz="2400">
                          <a:solidFill>
                            <a:schemeClr val="tx1">
                              <a:lumMod val="50000"/>
                            </a:schemeClr>
                          </a:solidFill>
                          <a:latin typeface="Arial" panose="020B0604020202020204" pitchFamily="34" charset="0"/>
                          <a:cs typeface="Arial" panose="020B0604020202020204" pitchFamily="34" charset="0"/>
                        </a:rPr>
                        <a:t>)</a:t>
                      </a:r>
                      <a:endParaRPr lang="en-US" sz="2400" baseline="30000">
                        <a:solidFill>
                          <a:schemeClr val="tx1">
                            <a:lumMod val="5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7368105"/>
                  </a:ext>
                </a:extLst>
              </a:tr>
              <a:tr h="370840">
                <a:tc>
                  <a:txBody>
                    <a:bodyPr/>
                    <a:lstStyle/>
                    <a:p>
                      <a:pPr>
                        <a:lnSpc>
                          <a:spcPct val="150000"/>
                        </a:lnSpc>
                        <a:spcBef>
                          <a:spcPts val="600"/>
                        </a:spcBef>
                        <a:spcAft>
                          <a:spcPts val="600"/>
                        </a:spcAft>
                      </a:pPr>
                      <a:r>
                        <a:rPr lang="en-US" sz="2400">
                          <a:solidFill>
                            <a:schemeClr val="tx1">
                              <a:lumMod val="50000"/>
                            </a:schemeClr>
                          </a:solidFill>
                          <a:latin typeface="Arial" panose="020B0604020202020204" pitchFamily="34" charset="0"/>
                          <a:cs typeface="Arial" panose="020B0604020202020204" pitchFamily="34" charset="0"/>
                        </a:rPr>
                        <a:t>Độ phức tạp bậc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Bef>
                          <a:spcPts val="600"/>
                        </a:spcBef>
                        <a:spcAft>
                          <a:spcPts val="600"/>
                        </a:spcAft>
                      </a:pPr>
                      <a:r>
                        <a:rPr lang="en-US" sz="2400">
                          <a:solidFill>
                            <a:schemeClr val="tx1">
                              <a:lumMod val="50000"/>
                            </a:schemeClr>
                          </a:solidFill>
                          <a:latin typeface="Arial" panose="020B0604020202020204" pitchFamily="34" charset="0"/>
                          <a:cs typeface="Arial" panose="020B0604020202020204" pitchFamily="34" charset="0"/>
                        </a:rPr>
                        <a:t>O(n</a:t>
                      </a:r>
                      <a:r>
                        <a:rPr lang="en-US" sz="2400" baseline="30000">
                          <a:solidFill>
                            <a:schemeClr val="tx1">
                              <a:lumMod val="50000"/>
                            </a:schemeClr>
                          </a:solidFill>
                          <a:latin typeface="Arial" panose="020B0604020202020204" pitchFamily="34" charset="0"/>
                          <a:cs typeface="Arial" panose="020B0604020202020204" pitchFamily="34" charset="0"/>
                        </a:rPr>
                        <a:t>3</a:t>
                      </a:r>
                      <a:r>
                        <a:rPr lang="en-US" sz="2400">
                          <a:solidFill>
                            <a:schemeClr val="tx1">
                              <a:lumMod val="50000"/>
                            </a:schemeClr>
                          </a:solidFill>
                          <a:latin typeface="Arial" panose="020B0604020202020204" pitchFamily="34" charset="0"/>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3041100"/>
                  </a:ext>
                </a:extLst>
              </a:tr>
              <a:tr h="370840">
                <a:tc>
                  <a:txBody>
                    <a:bodyPr/>
                    <a:lstStyle/>
                    <a:p>
                      <a:pPr>
                        <a:lnSpc>
                          <a:spcPct val="150000"/>
                        </a:lnSpc>
                        <a:spcBef>
                          <a:spcPts val="600"/>
                        </a:spcBef>
                        <a:spcAft>
                          <a:spcPts val="600"/>
                        </a:spcAft>
                      </a:pPr>
                      <a:r>
                        <a:rPr lang="en-US" sz="2400">
                          <a:solidFill>
                            <a:schemeClr val="tx1">
                              <a:lumMod val="50000"/>
                            </a:schemeClr>
                          </a:solidFill>
                          <a:latin typeface="Arial" panose="020B0604020202020204" pitchFamily="34" charset="0"/>
                          <a:cs typeface="Arial" panose="020B0604020202020204" pitchFamily="34" charset="0"/>
                        </a:rPr>
                        <a:t>Độ phức tạp lũy thừa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Bef>
                          <a:spcPts val="600"/>
                        </a:spcBef>
                        <a:spcAft>
                          <a:spcPts val="600"/>
                        </a:spcAft>
                      </a:pPr>
                      <a:r>
                        <a:rPr lang="en-US" sz="2400">
                          <a:solidFill>
                            <a:schemeClr val="tx1">
                              <a:lumMod val="50000"/>
                            </a:schemeClr>
                          </a:solidFill>
                          <a:latin typeface="Arial" panose="020B0604020202020204" pitchFamily="34" charset="0"/>
                          <a:cs typeface="Arial" panose="020B0604020202020204" pitchFamily="34" charset="0"/>
                        </a:rPr>
                        <a:t>O(2</a:t>
                      </a:r>
                      <a:r>
                        <a:rPr lang="en-US" sz="2400" baseline="30000">
                          <a:solidFill>
                            <a:schemeClr val="tx1">
                              <a:lumMod val="50000"/>
                            </a:schemeClr>
                          </a:solidFill>
                          <a:latin typeface="Arial" panose="020B0604020202020204" pitchFamily="34" charset="0"/>
                          <a:cs typeface="Arial" panose="020B0604020202020204" pitchFamily="34" charset="0"/>
                        </a:rPr>
                        <a:t>n</a:t>
                      </a:r>
                      <a:r>
                        <a:rPr lang="en-US" sz="2400">
                          <a:solidFill>
                            <a:schemeClr val="tx1">
                              <a:lumMod val="50000"/>
                            </a:schemeClr>
                          </a:solidFill>
                          <a:latin typeface="Arial" panose="020B0604020202020204" pitchFamily="34" charset="0"/>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674885"/>
                  </a:ext>
                </a:extLst>
              </a:tr>
              <a:tr h="370840">
                <a:tc>
                  <a:txBody>
                    <a:bodyPr/>
                    <a:lstStyle/>
                    <a:p>
                      <a:pPr>
                        <a:lnSpc>
                          <a:spcPct val="150000"/>
                        </a:lnSpc>
                        <a:spcBef>
                          <a:spcPts val="600"/>
                        </a:spcBef>
                        <a:spcAft>
                          <a:spcPts val="600"/>
                        </a:spcAft>
                      </a:pPr>
                      <a:r>
                        <a:rPr lang="en-US" sz="2400">
                          <a:solidFill>
                            <a:schemeClr val="tx1">
                              <a:lumMod val="50000"/>
                            </a:schemeClr>
                          </a:solidFill>
                          <a:latin typeface="Arial" panose="020B0604020202020204" pitchFamily="34" charset="0"/>
                          <a:cs typeface="Arial" panose="020B0604020202020204" pitchFamily="34" charset="0"/>
                        </a:rPr>
                        <a:t>Độ phức tạp giai thừa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Bef>
                          <a:spcPts val="600"/>
                        </a:spcBef>
                        <a:spcAft>
                          <a:spcPts val="600"/>
                        </a:spcAft>
                      </a:pPr>
                      <a:r>
                        <a:rPr lang="en-US" sz="2400">
                          <a:solidFill>
                            <a:schemeClr val="tx1">
                              <a:lumMod val="50000"/>
                            </a:schemeClr>
                          </a:solidFill>
                          <a:latin typeface="Arial" panose="020B0604020202020204" pitchFamily="34" charset="0"/>
                          <a:cs typeface="Arial" panose="020B0604020202020204" pitchFamily="34" charset="0"/>
                        </a:rPr>
                        <a:t>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3849275"/>
                  </a:ext>
                </a:extLst>
              </a:tr>
            </a:tbl>
          </a:graphicData>
        </a:graphic>
      </p:graphicFrame>
      <p:sp>
        <p:nvSpPr>
          <p:cNvPr id="6" name="Date Placeholder 5">
            <a:extLst>
              <a:ext uri="{FF2B5EF4-FFF2-40B4-BE49-F238E27FC236}">
                <a16:creationId xmlns:a16="http://schemas.microsoft.com/office/drawing/2014/main" id="{EC2EC204-0ABB-17FB-DA10-96999619D1A2}"/>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D9CD918D-A2EE-3332-3455-BB7A928E0A68}"/>
              </a:ext>
            </a:extLst>
          </p:cNvPr>
          <p:cNvSpPr>
            <a:spLocks noGrp="1"/>
          </p:cNvSpPr>
          <p:nvPr>
            <p:ph type="sldNum" sz="quarter" idx="12"/>
          </p:nvPr>
        </p:nvSpPr>
        <p:spPr/>
        <p:txBody>
          <a:bodyPr/>
          <a:lstStyle/>
          <a:p>
            <a:fld id="{D8B0B3AC-44A8-D142-AAF6-9A453466E1A4}" type="slidenum">
              <a:rPr lang="en-VN" smtClean="0"/>
              <a:pPr/>
              <a:t>58</a:t>
            </a:fld>
            <a:endParaRPr lang="en-VN" dirty="0"/>
          </a:p>
        </p:txBody>
      </p:sp>
    </p:spTree>
    <p:extLst>
      <p:ext uri="{BB962C8B-B14F-4D97-AF65-F5344CB8AC3E}">
        <p14:creationId xmlns:p14="http://schemas.microsoft.com/office/powerpoint/2010/main" val="3490357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3E7AE-A05D-8EC2-3DEF-57A3A0957462}"/>
              </a:ext>
            </a:extLst>
          </p:cNvPr>
          <p:cNvSpPr>
            <a:spLocks noGrp="1"/>
          </p:cNvSpPr>
          <p:nvPr>
            <p:ph type="title"/>
          </p:nvPr>
        </p:nvSpPr>
        <p:spPr/>
        <p:txBody>
          <a:bodyPr>
            <a:normAutofit fontScale="90000"/>
          </a:bodyPr>
          <a:lstStyle/>
          <a:p>
            <a:r>
              <a:rPr lang="en-US" sz="4400">
                <a:ea typeface="Tahoma" panose="020B0604030504040204" pitchFamily="34" charset="0"/>
              </a:rPr>
              <a:t>Phương pháp xấp xỉ toán học</a:t>
            </a:r>
            <a:endParaRPr lang="en-US"/>
          </a:p>
        </p:txBody>
      </p:sp>
      <p:sp>
        <p:nvSpPr>
          <p:cNvPr id="3" name="Content Placeholder 2">
            <a:extLst>
              <a:ext uri="{FF2B5EF4-FFF2-40B4-BE49-F238E27FC236}">
                <a16:creationId xmlns:a16="http://schemas.microsoft.com/office/drawing/2014/main" id="{7EABD489-6CF9-EBE1-D2AC-AFB8FC8F56E3}"/>
              </a:ext>
            </a:extLst>
          </p:cNvPr>
          <p:cNvSpPr>
            <a:spLocks noGrp="1"/>
          </p:cNvSpPr>
          <p:nvPr>
            <p:ph idx="1"/>
          </p:nvPr>
        </p:nvSpPr>
        <p:spPr>
          <a:xfrm>
            <a:off x="451104" y="995949"/>
            <a:ext cx="11289791" cy="5274534"/>
          </a:xfrm>
        </p:spPr>
        <p:txBody>
          <a:bodyPr>
            <a:noAutofit/>
          </a:bodyPr>
          <a:lstStyle/>
          <a:p>
            <a:pPr>
              <a:lnSpc>
                <a:spcPct val="100000"/>
              </a:lnSpc>
              <a:spcBef>
                <a:spcPts val="600"/>
              </a:spcBef>
              <a:spcAft>
                <a:spcPts val="0"/>
              </a:spcAft>
            </a:pPr>
            <a:r>
              <a:rPr lang="en-US" sz="2400" b="1"/>
              <a:t>Ví dụ</a:t>
            </a:r>
            <a:r>
              <a:rPr lang="en-US" sz="2400"/>
              <a:t>: Thuật toán tìm tổng của một mảng số nguyên:</a:t>
            </a:r>
          </a:p>
          <a:p>
            <a:pPr>
              <a:lnSpc>
                <a:spcPct val="100000"/>
              </a:lnSpc>
              <a:spcBef>
                <a:spcPts val="600"/>
              </a:spcBef>
              <a:spcAft>
                <a:spcPts val="0"/>
              </a:spcAft>
            </a:pPr>
            <a:r>
              <a:rPr lang="en-US" sz="2400" b="1"/>
              <a:t>Mã giả</a:t>
            </a:r>
            <a:r>
              <a:rPr lang="en-US" sz="2400"/>
              <a:t>:     </a:t>
            </a:r>
            <a:r>
              <a:rPr lang="en-US" sz="2200">
                <a:latin typeface="Consolas" panose="020B0609020204030204" pitchFamily="49" charset="0"/>
              </a:rPr>
              <a:t>1  SUM_ARRAY(arr, n)</a:t>
            </a:r>
          </a:p>
          <a:p>
            <a:pPr marL="1203325" lvl="2" indent="0">
              <a:lnSpc>
                <a:spcPct val="100000"/>
              </a:lnSpc>
              <a:spcBef>
                <a:spcPts val="600"/>
              </a:spcBef>
              <a:spcAft>
                <a:spcPts val="0"/>
              </a:spcAft>
              <a:buNone/>
            </a:pPr>
            <a:r>
              <a:rPr lang="en-US" sz="2200">
                <a:latin typeface="Consolas" panose="020B0609020204030204" pitchFamily="49" charset="0"/>
              </a:rPr>
              <a:t>   2     sum = 0</a:t>
            </a:r>
          </a:p>
          <a:p>
            <a:pPr marL="1203325" lvl="2" indent="0">
              <a:lnSpc>
                <a:spcPct val="100000"/>
              </a:lnSpc>
              <a:spcBef>
                <a:spcPts val="600"/>
              </a:spcBef>
              <a:spcAft>
                <a:spcPts val="0"/>
              </a:spcAft>
              <a:buNone/>
            </a:pPr>
            <a:r>
              <a:rPr lang="en-US" sz="2200">
                <a:latin typeface="Consolas" panose="020B0609020204030204" pitchFamily="49" charset="0"/>
              </a:rPr>
              <a:t>   3     FOR i IN arr</a:t>
            </a:r>
          </a:p>
          <a:p>
            <a:pPr marL="1203325" lvl="2" indent="0">
              <a:lnSpc>
                <a:spcPct val="100000"/>
              </a:lnSpc>
              <a:spcBef>
                <a:spcPts val="600"/>
              </a:spcBef>
              <a:spcAft>
                <a:spcPts val="0"/>
              </a:spcAft>
              <a:buNone/>
            </a:pPr>
            <a:r>
              <a:rPr lang="en-US" sz="2200">
                <a:latin typeface="Consolas" panose="020B0609020204030204" pitchFamily="49" charset="0"/>
              </a:rPr>
              <a:t>   4         sum = sum + i</a:t>
            </a:r>
          </a:p>
          <a:p>
            <a:pPr marL="1203325" lvl="2" indent="0">
              <a:lnSpc>
                <a:spcPct val="100000"/>
              </a:lnSpc>
              <a:spcBef>
                <a:spcPts val="600"/>
              </a:spcBef>
              <a:spcAft>
                <a:spcPts val="0"/>
              </a:spcAft>
              <a:buNone/>
            </a:pPr>
            <a:r>
              <a:rPr lang="en-US" sz="2200">
                <a:latin typeface="Consolas" panose="020B0609020204030204" pitchFamily="49" charset="0"/>
              </a:rPr>
              <a:t>   5     RETURN sum</a:t>
            </a:r>
          </a:p>
          <a:p>
            <a:pPr marL="342900" lvl="2" indent="-342900">
              <a:lnSpc>
                <a:spcPct val="100000"/>
              </a:lnSpc>
              <a:spcBef>
                <a:spcPts val="600"/>
              </a:spcBef>
              <a:spcAft>
                <a:spcPts val="0"/>
              </a:spcAft>
            </a:pPr>
            <a:r>
              <a:rPr lang="en-US" sz="2400" b="1"/>
              <a:t>Phân tích</a:t>
            </a:r>
            <a:r>
              <a:rPr lang="en-US" sz="2400"/>
              <a:t>:</a:t>
            </a:r>
          </a:p>
          <a:p>
            <a:pPr marL="800100" lvl="3" indent="-342900">
              <a:lnSpc>
                <a:spcPct val="100000"/>
              </a:lnSpc>
              <a:spcBef>
                <a:spcPts val="0"/>
              </a:spcBef>
              <a:spcAft>
                <a:spcPts val="0"/>
              </a:spcAft>
            </a:pPr>
            <a:r>
              <a:rPr lang="en-US" sz="2400"/>
              <a:t>Dòng 2: </a:t>
            </a:r>
            <a:r>
              <a:rPr lang="en-US" sz="2400" b="1">
                <a:latin typeface="Consolas" panose="020B0609020204030204" pitchFamily="49" charset="0"/>
              </a:rPr>
              <a:t>sum = 0 </a:t>
            </a:r>
            <a:r>
              <a:rPr lang="en-US" sz="2400"/>
              <a:t>thực hiện </a:t>
            </a:r>
            <a:r>
              <a:rPr lang="en-US" sz="2400" b="1"/>
              <a:t>1</a:t>
            </a:r>
            <a:r>
              <a:rPr lang="en-US" sz="2400"/>
              <a:t> lần</a:t>
            </a:r>
          </a:p>
          <a:p>
            <a:pPr marL="800100" lvl="3" indent="-342900">
              <a:lnSpc>
                <a:spcPct val="100000"/>
              </a:lnSpc>
              <a:spcBef>
                <a:spcPts val="0"/>
              </a:spcBef>
              <a:spcAft>
                <a:spcPts val="0"/>
              </a:spcAft>
            </a:pPr>
            <a:r>
              <a:rPr lang="en-US" sz="2400"/>
              <a:t>Dòng 3: Vòng lặp </a:t>
            </a:r>
            <a:r>
              <a:rPr lang="en-US" sz="2400" b="1">
                <a:latin typeface="Consolas" panose="020B0609020204030204" pitchFamily="49" charset="0"/>
              </a:rPr>
              <a:t>FOR i IN arr</a:t>
            </a:r>
            <a:r>
              <a:rPr lang="en-US" sz="2400"/>
              <a:t> thực hiện </a:t>
            </a:r>
            <a:r>
              <a:rPr lang="en-US" sz="2400" b="1"/>
              <a:t>n</a:t>
            </a:r>
            <a:r>
              <a:rPr lang="en-US" sz="2400"/>
              <a:t> lần</a:t>
            </a:r>
          </a:p>
          <a:p>
            <a:pPr marL="800100" lvl="3" indent="-342900">
              <a:lnSpc>
                <a:spcPct val="100000"/>
              </a:lnSpc>
              <a:spcBef>
                <a:spcPts val="0"/>
              </a:spcBef>
              <a:spcAft>
                <a:spcPts val="0"/>
              </a:spcAft>
            </a:pPr>
            <a:r>
              <a:rPr lang="en-US" sz="2400"/>
              <a:t>Dòng 4: </a:t>
            </a:r>
            <a:r>
              <a:rPr lang="en-US" sz="2400" b="1">
                <a:latin typeface="Consolas" panose="020B0609020204030204" pitchFamily="49" charset="0"/>
              </a:rPr>
              <a:t>sum = sum + i </a:t>
            </a:r>
            <a:r>
              <a:rPr lang="en-US" sz="2400"/>
              <a:t>thực hiện </a:t>
            </a:r>
            <a:r>
              <a:rPr lang="en-US" sz="2400" b="1"/>
              <a:t>n</a:t>
            </a:r>
            <a:r>
              <a:rPr lang="en-US" sz="2400"/>
              <a:t> lần</a:t>
            </a:r>
          </a:p>
          <a:p>
            <a:pPr marL="800100" lvl="3" indent="-342900">
              <a:lnSpc>
                <a:spcPct val="100000"/>
              </a:lnSpc>
              <a:spcBef>
                <a:spcPts val="0"/>
              </a:spcBef>
              <a:spcAft>
                <a:spcPts val="0"/>
              </a:spcAft>
            </a:pPr>
            <a:r>
              <a:rPr lang="en-US" sz="2400"/>
              <a:t>Dòng 5: </a:t>
            </a:r>
            <a:r>
              <a:rPr lang="en-US" sz="2400" b="1">
                <a:latin typeface="Consolas" panose="020B0609020204030204" pitchFamily="49" charset="0"/>
              </a:rPr>
              <a:t>RETURN sum</a:t>
            </a:r>
            <a:r>
              <a:rPr lang="en-US" sz="2400">
                <a:latin typeface="Consolas" panose="020B0609020204030204" pitchFamily="49" charset="0"/>
              </a:rPr>
              <a:t> </a:t>
            </a:r>
            <a:r>
              <a:rPr lang="en-US" sz="2400"/>
              <a:t>thực hiện </a:t>
            </a:r>
            <a:r>
              <a:rPr lang="en-US" sz="2400" b="1"/>
              <a:t>1</a:t>
            </a:r>
            <a:r>
              <a:rPr lang="en-US" sz="2400"/>
              <a:t> lần</a:t>
            </a:r>
          </a:p>
          <a:p>
            <a:pPr marL="342900" lvl="2" indent="-342900">
              <a:lnSpc>
                <a:spcPct val="100000"/>
              </a:lnSpc>
              <a:spcBef>
                <a:spcPts val="600"/>
              </a:spcBef>
              <a:spcAft>
                <a:spcPts val="0"/>
              </a:spcAft>
            </a:pPr>
            <a:r>
              <a:rPr lang="vi-VN" sz="2400" b="1"/>
              <a:t>Độ phức tạp thời gian</a:t>
            </a:r>
            <a:r>
              <a:rPr lang="vi-VN" sz="2400"/>
              <a:t>:</a:t>
            </a:r>
          </a:p>
          <a:p>
            <a:pPr marL="457200" lvl="3" indent="0">
              <a:lnSpc>
                <a:spcPct val="100000"/>
              </a:lnSpc>
              <a:spcBef>
                <a:spcPts val="0"/>
              </a:spcBef>
              <a:spcAft>
                <a:spcPts val="0"/>
              </a:spcAft>
              <a:buNone/>
            </a:pPr>
            <a:r>
              <a:rPr lang="vi-VN" sz="2400"/>
              <a:t>Tổng số bước = 1 + n + n + 1 = 2n + 2. Khi n tăng, các hằng số không đáng kể, do đó độ phức tạp thời gian là O(n).</a:t>
            </a:r>
            <a:endParaRPr lang="en-US" sz="2400"/>
          </a:p>
        </p:txBody>
      </p:sp>
      <p:sp>
        <p:nvSpPr>
          <p:cNvPr id="4" name="Footer Placeholder 3">
            <a:extLst>
              <a:ext uri="{FF2B5EF4-FFF2-40B4-BE49-F238E27FC236}">
                <a16:creationId xmlns:a16="http://schemas.microsoft.com/office/drawing/2014/main" id="{18B79922-2180-8498-0CB9-C3868204FD86}"/>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E8EEAADC-D924-3802-87F5-123282B82276}"/>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53AA4018-70C6-1E51-1E0C-6FCB96603272}"/>
              </a:ext>
            </a:extLst>
          </p:cNvPr>
          <p:cNvSpPr>
            <a:spLocks noGrp="1"/>
          </p:cNvSpPr>
          <p:nvPr>
            <p:ph type="sldNum" sz="quarter" idx="12"/>
          </p:nvPr>
        </p:nvSpPr>
        <p:spPr/>
        <p:txBody>
          <a:bodyPr/>
          <a:lstStyle/>
          <a:p>
            <a:fld id="{D8B0B3AC-44A8-D142-AAF6-9A453466E1A4}" type="slidenum">
              <a:rPr lang="en-VN" smtClean="0"/>
              <a:pPr/>
              <a:t>59</a:t>
            </a:fld>
            <a:endParaRPr lang="en-VN" dirty="0"/>
          </a:p>
        </p:txBody>
      </p:sp>
      <p:sp>
        <p:nvSpPr>
          <p:cNvPr id="6" name="Rectangle 5">
            <a:extLst>
              <a:ext uri="{FF2B5EF4-FFF2-40B4-BE49-F238E27FC236}">
                <a16:creationId xmlns:a16="http://schemas.microsoft.com/office/drawing/2014/main" id="{72B3C94A-A16C-B629-12DF-284BE3EF42BA}"/>
              </a:ext>
            </a:extLst>
          </p:cNvPr>
          <p:cNvSpPr/>
          <p:nvPr/>
        </p:nvSpPr>
        <p:spPr>
          <a:xfrm>
            <a:off x="1938528" y="1453896"/>
            <a:ext cx="3950208" cy="2048256"/>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1622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ea typeface="Tahoma" panose="020B0604030504040204" pitchFamily="34" charset="0"/>
              </a:rPr>
              <a:t>2.1 </a:t>
            </a:r>
            <a:r>
              <a:rPr lang="vi-VN">
                <a:ea typeface="Tahoma" panose="020B0604030504040204" pitchFamily="34" charset="0"/>
              </a:rPr>
              <a:t>Khái niệm về vấn đề/</a:t>
            </a:r>
            <a:r>
              <a:rPr lang="en-US">
                <a:ea typeface="Tahoma" panose="020B0604030504040204" pitchFamily="34" charset="0"/>
              </a:rPr>
              <a:t> </a:t>
            </a:r>
            <a:r>
              <a:rPr lang="vi-VN">
                <a:ea typeface="Tahoma" panose="020B0604030504040204" pitchFamily="34" charset="0"/>
              </a:rPr>
              <a:t>bài toán</a:t>
            </a:r>
            <a:endParaRPr lang="en-US" dirty="0"/>
          </a:p>
        </p:txBody>
      </p:sp>
      <p:sp>
        <p:nvSpPr>
          <p:cNvPr id="3" name="Content Placeholder 2"/>
          <p:cNvSpPr>
            <a:spLocks noGrp="1"/>
          </p:cNvSpPr>
          <p:nvPr>
            <p:ph idx="1"/>
          </p:nvPr>
        </p:nvSpPr>
        <p:spPr/>
        <p:txBody>
          <a:bodyPr>
            <a:normAutofit/>
          </a:bodyPr>
          <a:lstStyle/>
          <a:p>
            <a:pPr marL="25718" indent="0">
              <a:lnSpc>
                <a:spcPct val="100000"/>
              </a:lnSpc>
              <a:spcBef>
                <a:spcPts val="0"/>
              </a:spcBef>
              <a:spcAft>
                <a:spcPts val="0"/>
              </a:spcAft>
              <a:buNone/>
            </a:pPr>
            <a:r>
              <a:rPr lang="vi-VN" sz="2400"/>
              <a:t>Mô hình vấn đề:</a:t>
            </a:r>
            <a:endParaRPr lang="en-US" sz="2400">
              <a:latin typeface="OCR A Extended" panose="02010509020102010303" pitchFamily="50" charset="0"/>
            </a:endParaRPr>
          </a:p>
          <a:p>
            <a:pPr>
              <a:lnSpc>
                <a:spcPct val="100000"/>
              </a:lnSpc>
              <a:spcBef>
                <a:spcPts val="0"/>
              </a:spcBef>
              <a:spcAft>
                <a:spcPts val="0"/>
              </a:spcAft>
            </a:pPr>
            <a:r>
              <a:rPr kumimoji="0" lang="en-US" sz="5000" b="0" i="0" u="none" strike="noStrike" kern="1200" cap="none" spc="0" normalizeH="0" baseline="0" noProof="0">
                <a:ln>
                  <a:noFill/>
                </a:ln>
                <a:solidFill>
                  <a:srgbClr val="2A2F4F"/>
                </a:solidFill>
                <a:effectLst/>
                <a:uLnTx/>
                <a:uFillTx/>
                <a:latin typeface="OCR A Extended" panose="02010509020102010303" pitchFamily="50" charset="0"/>
                <a:ea typeface="Tahoma" panose="020B0604030504040204" pitchFamily="34" charset="0"/>
                <a:cs typeface="Arial" panose="020B0604020202020204" pitchFamily="34" charset="0"/>
              </a:rPr>
              <a:t>A</a:t>
            </a:r>
            <a:r>
              <a:rPr lang="vi-VN" sz="2400"/>
              <a:t>: giả thiết, điều kiện ban đầu</a:t>
            </a:r>
            <a:r>
              <a:rPr lang="en-US" sz="2400"/>
              <a:t> </a:t>
            </a:r>
            <a:r>
              <a:rPr lang="vi-VN" sz="2400"/>
              <a:t>(đầu vào – input</a:t>
            </a:r>
            <a:r>
              <a:rPr lang="en-US" sz="2400"/>
              <a:t>)</a:t>
            </a:r>
          </a:p>
          <a:p>
            <a:pPr>
              <a:lnSpc>
                <a:spcPct val="100000"/>
              </a:lnSpc>
              <a:spcBef>
                <a:spcPts val="0"/>
              </a:spcBef>
              <a:spcAft>
                <a:spcPts val="0"/>
              </a:spcAft>
            </a:pPr>
            <a:r>
              <a:rPr lang="en-US" sz="5000">
                <a:solidFill>
                  <a:srgbClr val="2A2F4F"/>
                </a:solidFill>
                <a:latin typeface="OCR A Extended" panose="02010509020102010303" pitchFamily="50" charset="0"/>
                <a:ea typeface="Tahoma" panose="020B0604030504040204" pitchFamily="34" charset="0"/>
              </a:rPr>
              <a:t>B</a:t>
            </a:r>
            <a:r>
              <a:rPr lang="vi-VN" sz="2400"/>
              <a:t>: kết luận, mục tiêu cần đạt (đầu ra - output)</a:t>
            </a:r>
            <a:endParaRPr lang="en-US" sz="2400"/>
          </a:p>
          <a:p>
            <a:pPr>
              <a:lnSpc>
                <a:spcPct val="100000"/>
              </a:lnSpc>
              <a:spcBef>
                <a:spcPts val="1200"/>
              </a:spcBef>
              <a:spcAft>
                <a:spcPts val="0"/>
              </a:spcAft>
            </a:pPr>
            <a:r>
              <a:rPr lang="en-US" sz="2400"/>
              <a:t>Điều kiện và ràng buộc (Conditions and Constraints)</a:t>
            </a:r>
            <a:endParaRPr lang="vi-VN" sz="2400"/>
          </a:p>
        </p:txBody>
      </p:sp>
      <p:sp>
        <p:nvSpPr>
          <p:cNvPr id="8" name="Footer Placeholder 7">
            <a:extLst>
              <a:ext uri="{FF2B5EF4-FFF2-40B4-BE49-F238E27FC236}">
                <a16:creationId xmlns:a16="http://schemas.microsoft.com/office/drawing/2014/main" id="{0BFDB08B-9759-D5E5-154E-ABC398801423}"/>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7BDDC184-DE5A-B741-D6CC-7864268FC1D6}"/>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08261517-B7B2-DBCF-8DFA-5C70EAD869A1}"/>
              </a:ext>
            </a:extLst>
          </p:cNvPr>
          <p:cNvSpPr>
            <a:spLocks noGrp="1"/>
          </p:cNvSpPr>
          <p:nvPr>
            <p:ph type="sldNum" sz="quarter" idx="12"/>
          </p:nvPr>
        </p:nvSpPr>
        <p:spPr/>
        <p:txBody>
          <a:bodyPr/>
          <a:lstStyle/>
          <a:p>
            <a:fld id="{D8B0B3AC-44A8-D142-AAF6-9A453466E1A4}" type="slidenum">
              <a:rPr lang="en-VN" smtClean="0"/>
              <a:pPr/>
              <a:t>6</a:t>
            </a:fld>
            <a:endParaRPr lang="en-VN" dirty="0"/>
          </a:p>
        </p:txBody>
      </p:sp>
      <p:pic>
        <p:nvPicPr>
          <p:cNvPr id="1026" name="Picture 2" descr="Problem Solution Concept. The Folded White Puzzles Elements With – TNTECH">
            <a:extLst>
              <a:ext uri="{FF2B5EF4-FFF2-40B4-BE49-F238E27FC236}">
                <a16:creationId xmlns:a16="http://schemas.microsoft.com/office/drawing/2014/main" id="{A23CA29F-4A09-862B-41A7-911F70CDD4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5527" y="1150650"/>
            <a:ext cx="2777275" cy="173579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3AD927E-369A-CC6C-0467-0D3F4BBE4453}"/>
              </a:ext>
            </a:extLst>
          </p:cNvPr>
          <p:cNvSpPr/>
          <p:nvPr/>
        </p:nvSpPr>
        <p:spPr>
          <a:xfrm>
            <a:off x="3730752" y="1144445"/>
            <a:ext cx="2106904" cy="785896"/>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a:solidFill>
                  <a:srgbClr val="FF0000"/>
                </a:solidFill>
                <a:latin typeface="OCR A Extended" panose="02010509020102010303" pitchFamily="50" charset="0"/>
                <a:ea typeface="Tahoma" panose="020B0604030504040204" pitchFamily="34" charset="0"/>
              </a:rPr>
              <a:t>A</a:t>
            </a:r>
            <a:r>
              <a:rPr lang="en-US" sz="5000">
                <a:solidFill>
                  <a:srgbClr val="FF0000"/>
                </a:solidFill>
                <a:latin typeface="Broadway" panose="04040905080B02020502" pitchFamily="82" charset="0"/>
                <a:sym typeface="Wingdings" panose="05000000000000000000" pitchFamily="2" charset="2"/>
              </a:rPr>
              <a:t></a:t>
            </a:r>
            <a:r>
              <a:rPr lang="vi-VN" sz="5000">
                <a:solidFill>
                  <a:srgbClr val="FF0000"/>
                </a:solidFill>
              </a:rPr>
              <a:t> </a:t>
            </a:r>
            <a:r>
              <a:rPr lang="en-US" sz="5000">
                <a:solidFill>
                  <a:srgbClr val="FF0000"/>
                </a:solidFill>
                <a:latin typeface="OCR A Extended" panose="02010509020102010303" pitchFamily="50" charset="0"/>
              </a:rPr>
              <a:t>B</a:t>
            </a:r>
            <a:endParaRPr lang="en-US" sz="5000" dirty="0">
              <a:solidFill>
                <a:srgbClr val="FF0000"/>
              </a:solidFill>
              <a:latin typeface="Arial" panose="020B0604020202020204" pitchFamily="34" charset="0"/>
              <a:cs typeface="Arial" panose="020B0604020202020204" pitchFamily="34" charset="0"/>
            </a:endParaRPr>
          </a:p>
        </p:txBody>
      </p:sp>
      <p:graphicFrame>
        <p:nvGraphicFramePr>
          <p:cNvPr id="11" name="Content Placeholder 5">
            <a:extLst>
              <a:ext uri="{FF2B5EF4-FFF2-40B4-BE49-F238E27FC236}">
                <a16:creationId xmlns:a16="http://schemas.microsoft.com/office/drawing/2014/main" id="{60E639B2-832A-9B76-7A54-444E4EE72B82}"/>
              </a:ext>
            </a:extLst>
          </p:cNvPr>
          <p:cNvGraphicFramePr>
            <a:graphicFrameLocks/>
          </p:cNvGraphicFramePr>
          <p:nvPr>
            <p:extLst>
              <p:ext uri="{D42A27DB-BD31-4B8C-83A1-F6EECF244321}">
                <p14:modId xmlns:p14="http://schemas.microsoft.com/office/powerpoint/2010/main" val="3051011224"/>
              </p:ext>
            </p:extLst>
          </p:nvPr>
        </p:nvGraphicFramePr>
        <p:xfrm>
          <a:off x="645142" y="5624177"/>
          <a:ext cx="10972800" cy="8201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TextBox 12">
            <a:extLst>
              <a:ext uri="{FF2B5EF4-FFF2-40B4-BE49-F238E27FC236}">
                <a16:creationId xmlns:a16="http://schemas.microsoft.com/office/drawing/2014/main" id="{E2B85005-B402-58F9-3382-BC1640C50663}"/>
              </a:ext>
            </a:extLst>
          </p:cNvPr>
          <p:cNvSpPr txBox="1"/>
          <p:nvPr/>
        </p:nvSpPr>
        <p:spPr>
          <a:xfrm>
            <a:off x="408022" y="4117823"/>
            <a:ext cx="11614324" cy="1323439"/>
          </a:xfrm>
          <a:prstGeom prst="rect">
            <a:avLst/>
          </a:prstGeom>
          <a:noFill/>
        </p:spPr>
        <p:txBody>
          <a:bodyPr wrap="square">
            <a:spAutoFit/>
          </a:bodyPr>
          <a:lstStyle/>
          <a:p>
            <a:pPr marL="342900" indent="-342900">
              <a:buFont typeface="Arial" panose="020B0604020202020204" pitchFamily="34" charset="0"/>
              <a:buChar char="•"/>
            </a:pPr>
            <a:r>
              <a:rPr lang="en-US" sz="2400" spc="-20">
                <a:effectLst/>
                <a:latin typeface="Arial" panose="020B0604020202020204" pitchFamily="34" charset="0"/>
                <a:ea typeface="SimSun" panose="02010600030101010101" pitchFamily="2" charset="-122"/>
                <a:cs typeface="Arial" panose="020B0604020202020204" pitchFamily="34" charset="0"/>
              </a:rPr>
              <a:t>Để </a:t>
            </a:r>
            <a:r>
              <a:rPr lang="en-US" sz="2400" b="1" spc="-20">
                <a:effectLst/>
                <a:latin typeface="Arial" panose="020B0604020202020204" pitchFamily="34" charset="0"/>
                <a:ea typeface="SimSun" panose="02010600030101010101" pitchFamily="2" charset="-122"/>
                <a:cs typeface="Arial" panose="020B0604020202020204" pitchFamily="34" charset="0"/>
              </a:rPr>
              <a:t>giải quyết bài toán</a:t>
            </a:r>
            <a:r>
              <a:rPr lang="en-US" sz="2400" b="1" spc="-20">
                <a:latin typeface="Arial" panose="020B0604020202020204" pitchFamily="34" charset="0"/>
                <a:ea typeface="SimSun" panose="02010600030101010101" pitchFamily="2" charset="-122"/>
                <a:cs typeface="Arial" panose="020B0604020202020204" pitchFamily="34" charset="0"/>
              </a:rPr>
              <a:t> </a:t>
            </a:r>
            <a:r>
              <a:rPr lang="en-US" sz="2400" spc="-20">
                <a:effectLst/>
                <a:latin typeface="Arial" panose="020B0604020202020204" pitchFamily="34" charset="0"/>
                <a:ea typeface="SimSun" panose="02010600030101010101" pitchFamily="2" charset="-122"/>
                <a:cs typeface="Arial" panose="020B0604020202020204" pitchFamily="34" charset="0"/>
              </a:rPr>
              <a:t>từ </a:t>
            </a:r>
            <a:r>
              <a:rPr kumimoji="0" lang="en-US" sz="4000" b="0" i="0" u="none" strike="noStrike" kern="1200" cap="none" spc="0" normalizeH="0" baseline="0" noProof="0">
                <a:ln>
                  <a:noFill/>
                </a:ln>
                <a:solidFill>
                  <a:srgbClr val="2A2F4F"/>
                </a:solidFill>
                <a:effectLst/>
                <a:uLnTx/>
                <a:uFillTx/>
                <a:latin typeface="OCR A Extended" panose="02010509020102010303" pitchFamily="50" charset="0"/>
                <a:ea typeface="Tahoma" panose="020B0604030504040204" pitchFamily="34" charset="0"/>
                <a:cs typeface="Arial" panose="020B0604020202020204" pitchFamily="34" charset="0"/>
              </a:rPr>
              <a:t>A</a:t>
            </a:r>
            <a:r>
              <a:rPr lang="en-US" sz="2400" spc="-20">
                <a:effectLst/>
                <a:latin typeface="Arial" panose="020B0604020202020204" pitchFamily="34" charset="0"/>
                <a:ea typeface="SimSun" panose="02010600030101010101" pitchFamily="2" charset="-122"/>
                <a:cs typeface="Arial" panose="020B0604020202020204" pitchFamily="34" charset="0"/>
              </a:rPr>
              <a:t>thể dùng một số </a:t>
            </a:r>
            <a:r>
              <a:rPr lang="en-US" sz="2400" b="1" spc="-20">
                <a:effectLst/>
                <a:latin typeface="Arial" panose="020B0604020202020204" pitchFamily="34" charset="0"/>
                <a:ea typeface="SimSun" panose="02010600030101010101" pitchFamily="2" charset="-122"/>
                <a:cs typeface="Arial" panose="020B0604020202020204" pitchFamily="34" charset="0"/>
              </a:rPr>
              <a:t>hữu hạn các bước suy luận </a:t>
            </a:r>
            <a:r>
              <a:rPr lang="en-US" sz="2400" spc="-20">
                <a:effectLst/>
                <a:latin typeface="Arial" panose="020B0604020202020204" pitchFamily="34" charset="0"/>
                <a:ea typeface="SimSun" panose="02010600030101010101" pitchFamily="2" charset="-122"/>
                <a:cs typeface="Arial" panose="020B0604020202020204" pitchFamily="34" charset="0"/>
              </a:rPr>
              <a:t>để đạt được </a:t>
            </a:r>
            <a:r>
              <a:rPr lang="en-US" sz="4000">
                <a:solidFill>
                  <a:srgbClr val="2A2F4F"/>
                </a:solidFill>
                <a:latin typeface="OCR A Extended" panose="02010509020102010303" pitchFamily="50" charset="0"/>
                <a:ea typeface="Tahoma" panose="020B0604030504040204" pitchFamily="34" charset="0"/>
                <a:cs typeface="Arial" panose="020B0604020202020204" pitchFamily="34" charset="0"/>
              </a:rPr>
              <a:t>B</a:t>
            </a:r>
            <a:r>
              <a:rPr lang="en-US" sz="2400" spc="-20">
                <a:effectLst/>
                <a:latin typeface="Arial" panose="020B0604020202020204" pitchFamily="34" charset="0"/>
                <a:ea typeface="SimSun" panose="02010600030101010101" pitchFamily="2" charset="-122"/>
                <a:cs typeface="Arial" panose="020B0604020202020204" pitchFamily="34" charset="0"/>
              </a:rPr>
              <a:t>. Quy trình giải bài toán</a:t>
            </a:r>
            <a:r>
              <a:rPr lang="en-US" sz="3000" spc="-20">
                <a:effectLst/>
                <a:latin typeface="Arial" panose="020B0604020202020204" pitchFamily="34" charset="0"/>
                <a:ea typeface="SimSun" panose="02010600030101010101" pitchFamily="2" charset="-122"/>
                <a:cs typeface="Arial" panose="020B0604020202020204" pitchFamily="34" charset="0"/>
              </a:rPr>
              <a:t> </a:t>
            </a:r>
            <a:r>
              <a:rPr lang="en-US" sz="3000">
                <a:solidFill>
                  <a:srgbClr val="FF0000"/>
                </a:solidFill>
                <a:latin typeface="OCR A Extended" panose="02010509020102010303" pitchFamily="50" charset="0"/>
                <a:ea typeface="Tahoma" panose="020B0604030504040204" pitchFamily="34" charset="0"/>
              </a:rPr>
              <a:t>A</a:t>
            </a:r>
            <a:r>
              <a:rPr lang="en-US" sz="3000">
                <a:solidFill>
                  <a:srgbClr val="FF0000"/>
                </a:solidFill>
                <a:latin typeface="Broadway" panose="04040905080B02020502" pitchFamily="82" charset="0"/>
                <a:sym typeface="Wingdings" panose="05000000000000000000" pitchFamily="2" charset="2"/>
              </a:rPr>
              <a:t></a:t>
            </a:r>
            <a:r>
              <a:rPr lang="vi-VN" sz="3000">
                <a:solidFill>
                  <a:srgbClr val="FF0000"/>
                </a:solidFill>
              </a:rPr>
              <a:t> </a:t>
            </a:r>
            <a:r>
              <a:rPr lang="en-US" sz="3000">
                <a:solidFill>
                  <a:srgbClr val="FF0000"/>
                </a:solidFill>
                <a:latin typeface="OCR A Extended" panose="02010509020102010303" pitchFamily="50" charset="0"/>
              </a:rPr>
              <a:t>B</a:t>
            </a:r>
            <a:r>
              <a:rPr lang="en-US" sz="2400" spc="-20">
                <a:effectLst/>
                <a:latin typeface="Arial" panose="020B0604020202020204" pitchFamily="34" charset="0"/>
                <a:ea typeface="SimSun" panose="02010600030101010101" pitchFamily="2" charset="-122"/>
                <a:cs typeface="Arial" panose="020B0604020202020204" pitchFamily="34" charset="0"/>
              </a:rPr>
              <a:t>:</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398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2B34-E947-4C9E-BAFE-149577DC0CC0}"/>
              </a:ext>
            </a:extLst>
          </p:cNvPr>
          <p:cNvSpPr>
            <a:spLocks noGrp="1"/>
          </p:cNvSpPr>
          <p:nvPr>
            <p:ph type="title"/>
          </p:nvPr>
        </p:nvSpPr>
        <p:spPr/>
        <p:txBody>
          <a:bodyPr>
            <a:normAutofit/>
          </a:bodyPr>
          <a:lstStyle/>
          <a:p>
            <a:r>
              <a:rPr lang="en-US" sz="4000">
                <a:ea typeface="Tahoma" panose="020B0604030504040204" pitchFamily="34" charset="0"/>
              </a:rPr>
              <a:t>Phương pháp xấp xỉ toán học</a:t>
            </a:r>
            <a:endParaRPr lang="en-US" sz="4000"/>
          </a:p>
        </p:txBody>
      </p:sp>
      <p:sp>
        <p:nvSpPr>
          <p:cNvPr id="3" name="Content Placeholder 2">
            <a:extLst>
              <a:ext uri="{FF2B5EF4-FFF2-40B4-BE49-F238E27FC236}">
                <a16:creationId xmlns:a16="http://schemas.microsoft.com/office/drawing/2014/main" id="{58B94CC3-015E-4075-B2B6-D374D5BF8E93}"/>
              </a:ext>
            </a:extLst>
          </p:cNvPr>
          <p:cNvSpPr>
            <a:spLocks noGrp="1"/>
          </p:cNvSpPr>
          <p:nvPr>
            <p:ph idx="1"/>
          </p:nvPr>
        </p:nvSpPr>
        <p:spPr/>
        <p:txBody>
          <a:bodyPr>
            <a:noAutofit/>
          </a:bodyPr>
          <a:lstStyle/>
          <a:p>
            <a:pPr algn="l">
              <a:lnSpc>
                <a:spcPct val="150000"/>
              </a:lnSpc>
              <a:spcBef>
                <a:spcPts val="0"/>
              </a:spcBef>
              <a:spcAft>
                <a:spcPts val="0"/>
              </a:spcAft>
              <a:defRPr/>
            </a:pPr>
            <a:r>
              <a:rPr lang="en-US" sz="2400" dirty="0" err="1"/>
              <a:t>Ưu</a:t>
            </a:r>
            <a:r>
              <a:rPr lang="en-US" sz="2400" dirty="0"/>
              <a:t> </a:t>
            </a:r>
            <a:r>
              <a:rPr lang="en-US" sz="2400" dirty="0" err="1"/>
              <a:t>điểm</a:t>
            </a:r>
            <a:r>
              <a:rPr lang="en-US" sz="2400" dirty="0"/>
              <a:t>: </a:t>
            </a:r>
          </a:p>
          <a:p>
            <a:pPr lvl="1" algn="l">
              <a:lnSpc>
                <a:spcPct val="150000"/>
              </a:lnSpc>
              <a:spcBef>
                <a:spcPts val="0"/>
              </a:spcBef>
              <a:spcAft>
                <a:spcPts val="0"/>
              </a:spcAft>
              <a:defRPr/>
            </a:pPr>
            <a:r>
              <a:rPr lang="en-US" dirty="0" err="1"/>
              <a:t>Ít</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phần</a:t>
            </a:r>
            <a:r>
              <a:rPr lang="en-US" dirty="0"/>
              <a:t> </a:t>
            </a:r>
            <a:r>
              <a:rPr lang="en-US" dirty="0" err="1"/>
              <a:t>cứng</a:t>
            </a:r>
            <a:r>
              <a:rPr lang="en-US" dirty="0"/>
              <a:t>, NNLT </a:t>
            </a:r>
            <a:r>
              <a:rPr lang="en-US" dirty="0" err="1"/>
              <a:t>và</a:t>
            </a:r>
            <a:r>
              <a:rPr lang="en-US" dirty="0"/>
              <a:t> </a:t>
            </a:r>
            <a:r>
              <a:rPr lang="en-US" dirty="0" err="1"/>
              <a:t>khả</a:t>
            </a:r>
            <a:r>
              <a:rPr lang="en-US" dirty="0"/>
              <a:t> </a:t>
            </a:r>
            <a:r>
              <a:rPr lang="en-US" dirty="0" err="1"/>
              <a:t>năng</a:t>
            </a:r>
            <a:r>
              <a:rPr lang="en-US" dirty="0"/>
              <a:t> </a:t>
            </a:r>
            <a:r>
              <a:rPr lang="en-US" dirty="0" err="1"/>
              <a:t>người</a:t>
            </a:r>
            <a:r>
              <a:rPr lang="en-US" dirty="0"/>
              <a:t> </a:t>
            </a:r>
            <a:r>
              <a:rPr lang="en-US" dirty="0" err="1"/>
              <a:t>lập</a:t>
            </a:r>
            <a:r>
              <a:rPr lang="en-US" dirty="0"/>
              <a:t> </a:t>
            </a:r>
            <a:r>
              <a:rPr lang="en-US" dirty="0" err="1"/>
              <a:t>trình</a:t>
            </a:r>
            <a:endParaRPr lang="en-US" dirty="0"/>
          </a:p>
          <a:p>
            <a:pPr lvl="1" algn="l">
              <a:lnSpc>
                <a:spcPct val="150000"/>
              </a:lnSpc>
              <a:spcBef>
                <a:spcPts val="0"/>
              </a:spcBef>
              <a:spcAft>
                <a:spcPts val="0"/>
              </a:spcAft>
              <a:defRPr/>
            </a:pPr>
            <a:r>
              <a:rPr lang="en-US" dirty="0" err="1"/>
              <a:t>Khả</a:t>
            </a:r>
            <a:r>
              <a:rPr lang="en-US" dirty="0"/>
              <a:t> </a:t>
            </a:r>
            <a:r>
              <a:rPr lang="en-US" dirty="0" err="1"/>
              <a:t>năng</a:t>
            </a:r>
            <a:r>
              <a:rPr lang="en-US" dirty="0"/>
              <a:t> </a:t>
            </a:r>
            <a:r>
              <a:rPr lang="en-US" dirty="0" err="1"/>
              <a:t>dự</a:t>
            </a:r>
            <a:r>
              <a:rPr lang="en-US" dirty="0"/>
              <a:t> </a:t>
            </a:r>
            <a:r>
              <a:rPr lang="en-US" dirty="0" err="1"/>
              <a:t>đoán</a:t>
            </a:r>
            <a:r>
              <a:rPr lang="en-US" dirty="0"/>
              <a:t> </a:t>
            </a:r>
            <a:r>
              <a:rPr lang="en-US" dirty="0" err="1"/>
              <a:t>hiệu</a:t>
            </a:r>
            <a:r>
              <a:rPr lang="en-US" dirty="0"/>
              <a:t> </a:t>
            </a:r>
            <a:r>
              <a:rPr lang="en-US" dirty="0" err="1"/>
              <a:t>suất</a:t>
            </a:r>
            <a:r>
              <a:rPr lang="en-US" dirty="0"/>
              <a:t> </a:t>
            </a:r>
            <a:r>
              <a:rPr lang="en-US" dirty="0" err="1"/>
              <a:t>của</a:t>
            </a:r>
            <a:r>
              <a:rPr lang="en-US" dirty="0"/>
              <a:t> </a:t>
            </a:r>
            <a:r>
              <a:rPr lang="en-US" dirty="0" err="1"/>
              <a:t>thuật</a:t>
            </a:r>
            <a:r>
              <a:rPr lang="en-US" dirty="0"/>
              <a:t> </a:t>
            </a:r>
            <a:r>
              <a:rPr lang="en-US" dirty="0" err="1"/>
              <a:t>toán</a:t>
            </a:r>
            <a:r>
              <a:rPr lang="en-US" dirty="0"/>
              <a:t> </a:t>
            </a:r>
            <a:r>
              <a:rPr lang="en-US" dirty="0" err="1"/>
              <a:t>mà</a:t>
            </a:r>
            <a:r>
              <a:rPr lang="en-US" dirty="0"/>
              <a:t> </a:t>
            </a:r>
            <a:r>
              <a:rPr lang="en-US" dirty="0" err="1"/>
              <a:t>không</a:t>
            </a:r>
            <a:r>
              <a:rPr lang="en-US" dirty="0"/>
              <a:t> </a:t>
            </a:r>
            <a:r>
              <a:rPr lang="en-US" dirty="0" err="1"/>
              <a:t>cần</a:t>
            </a:r>
            <a:r>
              <a:rPr lang="en-US" dirty="0"/>
              <a:t> </a:t>
            </a:r>
            <a:r>
              <a:rPr lang="en-US" dirty="0" err="1"/>
              <a:t>chạy</a:t>
            </a:r>
            <a:r>
              <a:rPr lang="en-US" dirty="0"/>
              <a:t> </a:t>
            </a:r>
            <a:r>
              <a:rPr lang="en-US" dirty="0" err="1"/>
              <a:t>thực</a:t>
            </a:r>
            <a:r>
              <a:rPr lang="en-US" dirty="0"/>
              <a:t> </a:t>
            </a:r>
            <a:r>
              <a:rPr lang="en-US" dirty="0" err="1"/>
              <a:t>nghiệm</a:t>
            </a:r>
            <a:endParaRPr lang="en-US" dirty="0"/>
          </a:p>
          <a:p>
            <a:pPr lvl="1" algn="l">
              <a:lnSpc>
                <a:spcPct val="150000"/>
              </a:lnSpc>
              <a:spcBef>
                <a:spcPts val="0"/>
              </a:spcBef>
              <a:spcAft>
                <a:spcPts val="0"/>
              </a:spcAft>
              <a:defRPr/>
            </a:pPr>
            <a:r>
              <a:rPr lang="en-US" dirty="0" err="1"/>
              <a:t>Dễ</a:t>
            </a:r>
            <a:r>
              <a:rPr lang="en-US" dirty="0"/>
              <a:t> </a:t>
            </a:r>
            <a:r>
              <a:rPr lang="en-US" dirty="0" err="1"/>
              <a:t>dàng</a:t>
            </a:r>
            <a:r>
              <a:rPr lang="en-US" dirty="0"/>
              <a:t> so </a:t>
            </a:r>
            <a:r>
              <a:rPr lang="en-US" dirty="0" err="1"/>
              <a:t>sánh</a:t>
            </a:r>
            <a:r>
              <a:rPr lang="en-US" dirty="0"/>
              <a:t> </a:t>
            </a:r>
            <a:r>
              <a:rPr lang="en-US" dirty="0" err="1"/>
              <a:t>độ</a:t>
            </a:r>
            <a:r>
              <a:rPr lang="en-US" dirty="0"/>
              <a:t> </a:t>
            </a:r>
            <a:r>
              <a:rPr lang="en-US" dirty="0" err="1"/>
              <a:t>hiệu</a:t>
            </a:r>
            <a:r>
              <a:rPr lang="en-US" dirty="0"/>
              <a:t> </a:t>
            </a:r>
            <a:r>
              <a:rPr lang="en-US" dirty="0" err="1"/>
              <a:t>quả</a:t>
            </a:r>
            <a:r>
              <a:rPr lang="en-US" dirty="0"/>
              <a:t> so </a:t>
            </a:r>
            <a:r>
              <a:rPr lang="en-US" dirty="0" err="1"/>
              <a:t>với</a:t>
            </a:r>
            <a:r>
              <a:rPr lang="en-US" dirty="0"/>
              <a:t> </a:t>
            </a:r>
            <a:r>
              <a:rPr lang="en-US" dirty="0" err="1"/>
              <a:t>thuật</a:t>
            </a:r>
            <a:r>
              <a:rPr lang="en-US" dirty="0"/>
              <a:t> </a:t>
            </a:r>
            <a:r>
              <a:rPr lang="en-US" dirty="0" err="1"/>
              <a:t>toán</a:t>
            </a:r>
            <a:r>
              <a:rPr lang="en-US" dirty="0"/>
              <a:t> </a:t>
            </a:r>
            <a:r>
              <a:rPr lang="en-US" dirty="0" err="1"/>
              <a:t>khác</a:t>
            </a:r>
            <a:r>
              <a:rPr lang="en-US" dirty="0"/>
              <a:t> </a:t>
            </a:r>
            <a:r>
              <a:rPr lang="en-US" dirty="0" err="1"/>
              <a:t>một</a:t>
            </a:r>
            <a:r>
              <a:rPr lang="en-US" dirty="0"/>
              <a:t> </a:t>
            </a:r>
            <a:r>
              <a:rPr lang="en-US" dirty="0" err="1"/>
              <a:t>cách</a:t>
            </a:r>
            <a:r>
              <a:rPr lang="en-US" dirty="0"/>
              <a:t> </a:t>
            </a:r>
            <a:r>
              <a:rPr lang="en-US" dirty="0" err="1"/>
              <a:t>nhanh</a:t>
            </a:r>
            <a:r>
              <a:rPr lang="en-US" dirty="0"/>
              <a:t> </a:t>
            </a:r>
            <a:r>
              <a:rPr lang="en-US" dirty="0" err="1"/>
              <a:t>chóng</a:t>
            </a:r>
            <a:endParaRPr lang="en-US" dirty="0"/>
          </a:p>
          <a:p>
            <a:pPr algn="l">
              <a:lnSpc>
                <a:spcPct val="150000"/>
              </a:lnSpc>
              <a:spcBef>
                <a:spcPts val="0"/>
              </a:spcBef>
              <a:spcAft>
                <a:spcPts val="0"/>
              </a:spcAft>
              <a:defRPr/>
            </a:pPr>
            <a:r>
              <a:rPr lang="en-US" sz="2400" dirty="0" err="1"/>
              <a:t>Nhược</a:t>
            </a:r>
            <a:r>
              <a:rPr lang="en-US" sz="2400" dirty="0"/>
              <a:t> </a:t>
            </a:r>
            <a:r>
              <a:rPr lang="en-US" sz="2400" dirty="0" err="1"/>
              <a:t>điểm</a:t>
            </a:r>
            <a:r>
              <a:rPr lang="en-US" sz="2400" dirty="0"/>
              <a:t>: </a:t>
            </a:r>
          </a:p>
          <a:p>
            <a:pPr lvl="1" algn="l">
              <a:lnSpc>
                <a:spcPct val="150000"/>
              </a:lnSpc>
              <a:spcBef>
                <a:spcPts val="0"/>
              </a:spcBef>
              <a:spcAft>
                <a:spcPts val="0"/>
              </a:spcAft>
              <a:defRPr/>
            </a:pPr>
            <a:r>
              <a:rPr lang="en-US" dirty="0" err="1"/>
              <a:t>Cần</a:t>
            </a:r>
            <a:r>
              <a:rPr lang="en-US" dirty="0"/>
              <a:t> </a:t>
            </a:r>
            <a:r>
              <a:rPr lang="en-US" dirty="0" err="1"/>
              <a:t>có</a:t>
            </a:r>
            <a:r>
              <a:rPr lang="en-US" dirty="0"/>
              <a:t> </a:t>
            </a:r>
            <a:r>
              <a:rPr lang="en-US" dirty="0" err="1"/>
              <a:t>kiến</a:t>
            </a:r>
            <a:r>
              <a:rPr lang="en-US" dirty="0"/>
              <a:t> </a:t>
            </a:r>
            <a:r>
              <a:rPr lang="en-US" dirty="0" err="1"/>
              <a:t>thức</a:t>
            </a:r>
            <a:r>
              <a:rPr lang="en-US" dirty="0"/>
              <a:t> </a:t>
            </a:r>
            <a:r>
              <a:rPr lang="en-US" dirty="0" err="1"/>
              <a:t>về</a:t>
            </a:r>
            <a:r>
              <a:rPr lang="en-US" dirty="0"/>
              <a:t> </a:t>
            </a:r>
            <a:r>
              <a:rPr lang="en-US" dirty="0" err="1"/>
              <a:t>toán</a:t>
            </a:r>
            <a:r>
              <a:rPr lang="en-US" dirty="0"/>
              <a:t> </a:t>
            </a:r>
            <a:r>
              <a:rPr lang="en-US" dirty="0" err="1"/>
              <a:t>học</a:t>
            </a:r>
            <a:endParaRPr lang="en-US" dirty="0"/>
          </a:p>
          <a:p>
            <a:pPr lvl="1" algn="l">
              <a:lnSpc>
                <a:spcPct val="150000"/>
              </a:lnSpc>
              <a:spcBef>
                <a:spcPts val="0"/>
              </a:spcBef>
              <a:spcAft>
                <a:spcPts val="0"/>
              </a:spcAft>
              <a:defRPr/>
            </a:pPr>
            <a:r>
              <a:rPr lang="en-US" dirty="0" err="1"/>
              <a:t>Không</a:t>
            </a:r>
            <a:r>
              <a:rPr lang="en-US" dirty="0"/>
              <a:t> </a:t>
            </a:r>
            <a:r>
              <a:rPr lang="en-US" dirty="0" err="1"/>
              <a:t>phản</a:t>
            </a:r>
            <a:r>
              <a:rPr lang="en-US" dirty="0"/>
              <a:t> </a:t>
            </a:r>
            <a:r>
              <a:rPr lang="vi-VN" dirty="0"/>
              <a:t>điều kiện thực thi thực tế, hoặc tối ưu hóa phần cứng</a:t>
            </a:r>
            <a:endParaRPr lang="en-US" dirty="0"/>
          </a:p>
          <a:p>
            <a:pPr lvl="1" algn="l">
              <a:lnSpc>
                <a:spcPct val="150000"/>
              </a:lnSpc>
              <a:spcBef>
                <a:spcPts val="0"/>
              </a:spcBef>
              <a:spcAft>
                <a:spcPts val="0"/>
              </a:spcAft>
              <a:defRPr/>
            </a:pPr>
            <a:r>
              <a:rPr lang="en-US" dirty="0"/>
              <a:t>…</a:t>
            </a:r>
          </a:p>
        </p:txBody>
      </p:sp>
      <p:sp>
        <p:nvSpPr>
          <p:cNvPr id="6" name="Footer Placeholder 5">
            <a:extLst>
              <a:ext uri="{FF2B5EF4-FFF2-40B4-BE49-F238E27FC236}">
                <a16:creationId xmlns:a16="http://schemas.microsoft.com/office/drawing/2014/main" id="{B132EA79-9EA1-E43A-DA38-E781D2B388B0}"/>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Date Placeholder 6">
            <a:extLst>
              <a:ext uri="{FF2B5EF4-FFF2-40B4-BE49-F238E27FC236}">
                <a16:creationId xmlns:a16="http://schemas.microsoft.com/office/drawing/2014/main" id="{29BC1FB1-5853-CA07-0D7F-ED06EF6C1AEA}"/>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C3B4BF8B-2CEF-282A-7D2A-D831EEAD1541}"/>
              </a:ext>
            </a:extLst>
          </p:cNvPr>
          <p:cNvSpPr>
            <a:spLocks noGrp="1"/>
          </p:cNvSpPr>
          <p:nvPr>
            <p:ph type="sldNum" sz="quarter" idx="12"/>
          </p:nvPr>
        </p:nvSpPr>
        <p:spPr/>
        <p:txBody>
          <a:bodyPr/>
          <a:lstStyle/>
          <a:p>
            <a:fld id="{D8B0B3AC-44A8-D142-AAF6-9A453466E1A4}" type="slidenum">
              <a:rPr lang="en-VN" smtClean="0"/>
              <a:pPr/>
              <a:t>60</a:t>
            </a:fld>
            <a:endParaRPr lang="en-VN" dirty="0"/>
          </a:p>
        </p:txBody>
      </p:sp>
    </p:spTree>
    <p:extLst>
      <p:ext uri="{BB962C8B-B14F-4D97-AF65-F5344CB8AC3E}">
        <p14:creationId xmlns:p14="http://schemas.microsoft.com/office/powerpoint/2010/main" val="117175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2.7 Một số ví dụ về thuật toán</a:t>
            </a:r>
            <a:endParaRPr lang="vi-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EF56E709-1A99-4427-18F1-6A3A9B0FEA83}"/>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713DFFFA-F458-32F0-9F01-4C30BF9DC10B}"/>
              </a:ext>
            </a:extLst>
          </p:cNvPr>
          <p:cNvSpPr>
            <a:spLocks noGrp="1"/>
          </p:cNvSpPr>
          <p:nvPr>
            <p:ph type="sldNum" sz="quarter" idx="12"/>
          </p:nvPr>
        </p:nvSpPr>
        <p:spPr/>
        <p:txBody>
          <a:bodyPr/>
          <a:lstStyle/>
          <a:p>
            <a:fld id="{D8B0B3AC-44A8-D142-AAF6-9A453466E1A4}" type="slidenum">
              <a:rPr lang="en-VN" smtClean="0"/>
              <a:pPr/>
              <a:t>61</a:t>
            </a:fld>
            <a:endParaRPr lang="en-VN" dirty="0"/>
          </a:p>
        </p:txBody>
      </p:sp>
    </p:spTree>
    <p:extLst>
      <p:ext uri="{BB962C8B-B14F-4D97-AF65-F5344CB8AC3E}">
        <p14:creationId xmlns:p14="http://schemas.microsoft.com/office/powerpoint/2010/main" val="36148862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2.7 Một số ví dụ về thuật toán</a:t>
            </a:r>
            <a:endParaRPr lang="vi-VN"/>
          </a:p>
        </p:txBody>
      </p:sp>
      <p:sp>
        <p:nvSpPr>
          <p:cNvPr id="3" name="Content Placeholder 2"/>
          <p:cNvSpPr>
            <a:spLocks noGrp="1"/>
          </p:cNvSpPr>
          <p:nvPr>
            <p:ph idx="1"/>
          </p:nvPr>
        </p:nvSpPr>
        <p:spPr/>
        <p:txBody>
          <a:bodyPr>
            <a:noAutofit/>
          </a:bodyPr>
          <a:lstStyle/>
          <a:p>
            <a:r>
              <a:rPr lang="vi-VN" dirty="0"/>
              <a:t>Ví dụ 1: Vẽ lưu đồ thuật toán Kiểm tra tính chẵn lẻ của một</a:t>
            </a:r>
            <a:r>
              <a:rPr lang="en-US" dirty="0"/>
              <a:t> </a:t>
            </a:r>
            <a:r>
              <a:rPr lang="vi-VN" dirty="0"/>
              <a:t>số </a:t>
            </a:r>
            <a:r>
              <a:rPr lang="vi-VN"/>
              <a:t>nguyên</a:t>
            </a:r>
            <a:r>
              <a:rPr lang="en-US"/>
              <a:t>.</a:t>
            </a:r>
            <a:endParaRPr lang="en-US" dirty="0"/>
          </a:p>
          <a:p>
            <a:r>
              <a:rPr lang="vi-VN" dirty="0"/>
              <a:t>Ví dụ 2: Vẽ lưu đồ thuật toán Tính tổng các số nguyên dương</a:t>
            </a:r>
            <a:r>
              <a:rPr lang="en-US" dirty="0"/>
              <a:t> </a:t>
            </a:r>
            <a:r>
              <a:rPr lang="vi-VN" dirty="0"/>
              <a:t>lẻ từ 1 đến </a:t>
            </a:r>
            <a:r>
              <a:rPr lang="vi-VN"/>
              <a:t>n</a:t>
            </a:r>
            <a:r>
              <a:rPr lang="en-US"/>
              <a:t>.</a:t>
            </a:r>
            <a:endParaRPr lang="en-US" dirty="0"/>
          </a:p>
          <a:p>
            <a:r>
              <a:rPr lang="vi-VN" dirty="0"/>
              <a:t>Ví dụ 3: Vẽ lưu đồ thuật toán Tìm nghiệm của phương trình</a:t>
            </a:r>
            <a:r>
              <a:rPr lang="en-US" dirty="0"/>
              <a:t> </a:t>
            </a:r>
            <a:r>
              <a:rPr lang="vi-VN" dirty="0"/>
              <a:t>bậc hai một </a:t>
            </a:r>
            <a:r>
              <a:rPr lang="vi-VN"/>
              <a:t>ẩn</a:t>
            </a:r>
            <a:r>
              <a:rPr lang="en-US"/>
              <a:t>.</a:t>
            </a:r>
            <a:endParaRPr lang="en-US" dirty="0"/>
          </a:p>
          <a:p>
            <a:r>
              <a:rPr lang="vi-VN" dirty="0"/>
              <a:t>Ví dụ 4: Vẽ lưu đồ thuật </a:t>
            </a:r>
            <a:r>
              <a:rPr lang="vi-VN"/>
              <a:t>toán </a:t>
            </a:r>
            <a:r>
              <a:rPr lang="en-US"/>
              <a:t>kiểm tra một số được tạo từ các chữ số chẵn hay không?</a:t>
            </a:r>
            <a:endParaRPr lang="en-US" dirty="0"/>
          </a:p>
        </p:txBody>
      </p:sp>
      <p:sp>
        <p:nvSpPr>
          <p:cNvPr id="6" name="Footer Placeholder 5">
            <a:extLst>
              <a:ext uri="{FF2B5EF4-FFF2-40B4-BE49-F238E27FC236}">
                <a16:creationId xmlns:a16="http://schemas.microsoft.com/office/drawing/2014/main" id="{C3F66817-1F38-93D0-B3EC-3B025D7554E1}"/>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Date Placeholder 6">
            <a:extLst>
              <a:ext uri="{FF2B5EF4-FFF2-40B4-BE49-F238E27FC236}">
                <a16:creationId xmlns:a16="http://schemas.microsoft.com/office/drawing/2014/main" id="{9E1DEF7C-875B-EE6C-3CF3-74BB6156C9C0}"/>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4F6907AF-96B6-34EA-70FC-25919211C532}"/>
              </a:ext>
            </a:extLst>
          </p:cNvPr>
          <p:cNvSpPr>
            <a:spLocks noGrp="1"/>
          </p:cNvSpPr>
          <p:nvPr>
            <p:ph type="sldNum" sz="quarter" idx="12"/>
          </p:nvPr>
        </p:nvSpPr>
        <p:spPr/>
        <p:txBody>
          <a:bodyPr/>
          <a:lstStyle/>
          <a:p>
            <a:fld id="{D8B0B3AC-44A8-D142-AAF6-9A453466E1A4}" type="slidenum">
              <a:rPr lang="en-VN" smtClean="0"/>
              <a:pPr/>
              <a:t>62</a:t>
            </a:fld>
            <a:endParaRPr lang="en-VN" dirty="0"/>
          </a:p>
        </p:txBody>
      </p:sp>
    </p:spTree>
    <p:extLst>
      <p:ext uri="{BB962C8B-B14F-4D97-AF65-F5344CB8AC3E}">
        <p14:creationId xmlns:p14="http://schemas.microsoft.com/office/powerpoint/2010/main" val="239097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145" y="223964"/>
            <a:ext cx="11084480" cy="785896"/>
          </a:xfrm>
        </p:spPr>
        <p:txBody>
          <a:bodyPr>
            <a:normAutofit fontScale="90000"/>
          </a:bodyPr>
          <a:lstStyle/>
          <a:p>
            <a:r>
              <a:rPr lang="en-US" dirty="0" err="1"/>
              <a:t>Ví</a:t>
            </a:r>
            <a:r>
              <a:rPr lang="en-US" dirty="0"/>
              <a:t> </a:t>
            </a:r>
            <a:r>
              <a:rPr lang="en-US" dirty="0" err="1"/>
              <a:t>dụ</a:t>
            </a:r>
            <a:r>
              <a:rPr lang="en-US" dirty="0"/>
              <a:t> 1: </a:t>
            </a:r>
            <a:r>
              <a:rPr lang="en-US" dirty="0" err="1"/>
              <a:t>Kiểm</a:t>
            </a:r>
            <a:r>
              <a:rPr lang="en-US" dirty="0"/>
              <a:t> </a:t>
            </a:r>
            <a:r>
              <a:rPr lang="en-US" dirty="0" err="1"/>
              <a:t>tra</a:t>
            </a:r>
            <a:r>
              <a:rPr lang="en-US" dirty="0"/>
              <a:t> </a:t>
            </a:r>
            <a:r>
              <a:rPr lang="en-US" dirty="0" err="1"/>
              <a:t>tính</a:t>
            </a:r>
            <a:r>
              <a:rPr lang="en-US" dirty="0"/>
              <a:t> </a:t>
            </a:r>
            <a:r>
              <a:rPr lang="en-US" dirty="0" err="1"/>
              <a:t>chẵn</a:t>
            </a:r>
            <a:r>
              <a:rPr lang="en-US" dirty="0"/>
              <a:t> </a:t>
            </a:r>
            <a:r>
              <a:rPr lang="en-US" dirty="0" err="1"/>
              <a:t>lẻ</a:t>
            </a:r>
            <a:r>
              <a:rPr lang="en-US" dirty="0"/>
              <a:t> </a:t>
            </a:r>
            <a:r>
              <a:rPr lang="en-US" dirty="0" err="1"/>
              <a:t>của</a:t>
            </a:r>
            <a:r>
              <a:rPr lang="en-US" dirty="0"/>
              <a:t> </a:t>
            </a:r>
            <a:r>
              <a:rPr lang="en-US" dirty="0" err="1"/>
              <a:t>một</a:t>
            </a:r>
            <a:r>
              <a:rPr lang="en-US" dirty="0"/>
              <a:t> </a:t>
            </a:r>
            <a:r>
              <a:rPr lang="en-US" dirty="0" err="1"/>
              <a:t>số</a:t>
            </a:r>
            <a:r>
              <a:rPr lang="en-US" dirty="0"/>
              <a:t> </a:t>
            </a:r>
            <a:r>
              <a:rPr lang="en-US" dirty="0" err="1"/>
              <a:t>nguyên</a:t>
            </a:r>
            <a:endParaRPr lang="en-US" dirty="0"/>
          </a:p>
        </p:txBody>
      </p:sp>
      <p:sp>
        <p:nvSpPr>
          <p:cNvPr id="3" name="Content Placeholder 2"/>
          <p:cNvSpPr>
            <a:spLocks noGrp="1"/>
          </p:cNvSpPr>
          <p:nvPr>
            <p:ph idx="1"/>
          </p:nvPr>
        </p:nvSpPr>
        <p:spPr>
          <a:xfrm>
            <a:off x="774145" y="1233825"/>
            <a:ext cx="4474130" cy="1436694"/>
          </a:xfrm>
        </p:spPr>
        <p:txBody>
          <a:bodyPr>
            <a:noAutofit/>
          </a:bodyPr>
          <a:lstStyle/>
          <a:p>
            <a:r>
              <a:rPr lang="en-US" sz="2400" b="1"/>
              <a:t>Input</a:t>
            </a:r>
            <a:r>
              <a:rPr lang="en-US" sz="2400"/>
              <a:t>: một số nguyên n</a:t>
            </a:r>
          </a:p>
          <a:p>
            <a:r>
              <a:rPr lang="en-US" sz="2400" b="1"/>
              <a:t>Output</a:t>
            </a:r>
            <a:r>
              <a:rPr lang="en-US" sz="2400"/>
              <a:t>: Xuất kết quả là tính chẵn lẻ của số nguyên n</a:t>
            </a:r>
            <a:endParaRPr lang="en-US" sz="2400" dirty="0"/>
          </a:p>
        </p:txBody>
      </p:sp>
      <p:sp>
        <p:nvSpPr>
          <p:cNvPr id="23" name="Footer Placeholder 22">
            <a:extLst>
              <a:ext uri="{FF2B5EF4-FFF2-40B4-BE49-F238E27FC236}">
                <a16:creationId xmlns:a16="http://schemas.microsoft.com/office/drawing/2014/main" id="{99338646-A527-C166-6B7C-419B41F1829E}"/>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pic>
        <p:nvPicPr>
          <p:cNvPr id="31" name="Picture 30">
            <a:extLst>
              <a:ext uri="{FF2B5EF4-FFF2-40B4-BE49-F238E27FC236}">
                <a16:creationId xmlns:a16="http://schemas.microsoft.com/office/drawing/2014/main" id="{67B30051-B6ED-7C5D-9EC2-FE343D8D033E}"/>
              </a:ext>
            </a:extLst>
          </p:cNvPr>
          <p:cNvPicPr>
            <a:picLocks noChangeAspect="1"/>
          </p:cNvPicPr>
          <p:nvPr/>
        </p:nvPicPr>
        <p:blipFill>
          <a:blip r:embed="rId2"/>
          <a:stretch>
            <a:fillRect/>
          </a:stretch>
        </p:blipFill>
        <p:spPr>
          <a:xfrm>
            <a:off x="5930006" y="1390649"/>
            <a:ext cx="4841104" cy="4533901"/>
          </a:xfrm>
          <a:prstGeom prst="rect">
            <a:avLst/>
          </a:prstGeom>
        </p:spPr>
      </p:pic>
      <p:sp>
        <p:nvSpPr>
          <p:cNvPr id="6" name="Date Placeholder 5">
            <a:extLst>
              <a:ext uri="{FF2B5EF4-FFF2-40B4-BE49-F238E27FC236}">
                <a16:creationId xmlns:a16="http://schemas.microsoft.com/office/drawing/2014/main" id="{54F1E259-2B3F-7247-C740-E04027B388B0}"/>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B61EB251-D33C-04BD-B86B-F030D10F16A5}"/>
              </a:ext>
            </a:extLst>
          </p:cNvPr>
          <p:cNvSpPr>
            <a:spLocks noGrp="1"/>
          </p:cNvSpPr>
          <p:nvPr>
            <p:ph type="sldNum" sz="quarter" idx="12"/>
          </p:nvPr>
        </p:nvSpPr>
        <p:spPr/>
        <p:txBody>
          <a:bodyPr/>
          <a:lstStyle/>
          <a:p>
            <a:fld id="{D8B0B3AC-44A8-D142-AAF6-9A453466E1A4}" type="slidenum">
              <a:rPr lang="en-VN" smtClean="0"/>
              <a:pPr/>
              <a:t>63</a:t>
            </a:fld>
            <a:endParaRPr lang="en-VN" dirty="0"/>
          </a:p>
        </p:txBody>
      </p:sp>
    </p:spTree>
    <p:extLst>
      <p:ext uri="{BB962C8B-B14F-4D97-AF65-F5344CB8AC3E}">
        <p14:creationId xmlns:p14="http://schemas.microsoft.com/office/powerpoint/2010/main" val="1670553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622" y="348649"/>
            <a:ext cx="11477626" cy="785896"/>
          </a:xfrm>
        </p:spPr>
        <p:txBody>
          <a:bodyPr>
            <a:normAutofit fontScale="90000"/>
          </a:bodyPr>
          <a:lstStyle/>
          <a:p>
            <a:r>
              <a:rPr lang="en-US" dirty="0" err="1"/>
              <a:t>Ví</a:t>
            </a:r>
            <a:r>
              <a:rPr lang="en-US" dirty="0"/>
              <a:t> </a:t>
            </a:r>
            <a:r>
              <a:rPr lang="en-US" dirty="0" err="1"/>
              <a:t>dụ</a:t>
            </a:r>
            <a:r>
              <a:rPr lang="en-US" dirty="0"/>
              <a:t> 2: </a:t>
            </a:r>
            <a:r>
              <a:rPr lang="vi-VN" dirty="0"/>
              <a:t>Tính tổng các số nguyên dương</a:t>
            </a:r>
            <a:r>
              <a:rPr lang="en-US" dirty="0"/>
              <a:t> </a:t>
            </a:r>
            <a:r>
              <a:rPr lang="vi-VN" dirty="0"/>
              <a:t>lẻ từ </a:t>
            </a:r>
            <a:r>
              <a:rPr lang="vi-VN"/>
              <a:t>1 </a:t>
            </a:r>
            <a:r>
              <a:rPr lang="en-US">
                <a:sym typeface="Wingdings" panose="05000000000000000000" pitchFamily="2" charset="2"/>
              </a:rPr>
              <a:t></a:t>
            </a:r>
            <a:r>
              <a:rPr lang="vi-VN"/>
              <a:t> </a:t>
            </a:r>
            <a:r>
              <a:rPr lang="vi-VN" dirty="0"/>
              <a:t>n</a:t>
            </a:r>
            <a:endParaRPr lang="en-US" dirty="0"/>
          </a:p>
        </p:txBody>
      </p:sp>
      <p:sp>
        <p:nvSpPr>
          <p:cNvPr id="3" name="Content Placeholder 2"/>
          <p:cNvSpPr>
            <a:spLocks noGrp="1"/>
          </p:cNvSpPr>
          <p:nvPr>
            <p:ph idx="1"/>
          </p:nvPr>
        </p:nvSpPr>
        <p:spPr>
          <a:xfrm>
            <a:off x="774145" y="1233824"/>
            <a:ext cx="5389550" cy="4943139"/>
          </a:xfrm>
        </p:spPr>
        <p:txBody>
          <a:bodyPr>
            <a:normAutofit/>
          </a:bodyPr>
          <a:lstStyle/>
          <a:p>
            <a:r>
              <a:rPr lang="en-US" sz="2400" b="1"/>
              <a:t>Input</a:t>
            </a:r>
            <a:r>
              <a:rPr lang="en-US" sz="2400"/>
              <a:t>: Một số nguyên n</a:t>
            </a:r>
          </a:p>
          <a:p>
            <a:r>
              <a:rPr lang="en-US" sz="2400" b="1"/>
              <a:t>Output</a:t>
            </a:r>
            <a:r>
              <a:rPr lang="en-US" sz="2400"/>
              <a:t>: Số nguyên dương tổng theo yêu cầu</a:t>
            </a:r>
          </a:p>
          <a:p>
            <a:pPr marL="0" indent="0">
              <a:buNone/>
            </a:pPr>
            <a:endParaRPr lang="en-US" sz="2400"/>
          </a:p>
          <a:p>
            <a:pPr marL="0" indent="0">
              <a:buNone/>
            </a:pPr>
            <a:r>
              <a:rPr lang="en-US" sz="2400"/>
              <a:t>* Cách giải 1</a:t>
            </a:r>
            <a:r>
              <a:rPr lang="en-US" sz="2400" dirty="0"/>
              <a:t>: </a:t>
            </a:r>
            <a:r>
              <a:rPr lang="en-US" sz="2400" dirty="0" err="1"/>
              <a:t>i</a:t>
            </a:r>
            <a:r>
              <a:rPr lang="en-US" sz="2400" dirty="0"/>
              <a:t>=i+1</a:t>
            </a:r>
          </a:p>
          <a:p>
            <a:endParaRPr lang="en-US" sz="2400" dirty="0"/>
          </a:p>
        </p:txBody>
      </p:sp>
      <p:sp>
        <p:nvSpPr>
          <p:cNvPr id="32" name="Footer Placeholder 31">
            <a:extLst>
              <a:ext uri="{FF2B5EF4-FFF2-40B4-BE49-F238E27FC236}">
                <a16:creationId xmlns:a16="http://schemas.microsoft.com/office/drawing/2014/main" id="{F722C819-103A-757B-43F0-58939AAAE057}"/>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pic>
        <p:nvPicPr>
          <p:cNvPr id="38" name="Picture 37">
            <a:extLst>
              <a:ext uri="{FF2B5EF4-FFF2-40B4-BE49-F238E27FC236}">
                <a16:creationId xmlns:a16="http://schemas.microsoft.com/office/drawing/2014/main" id="{DEA982B0-6423-B6B1-BE96-6115606144FB}"/>
              </a:ext>
            </a:extLst>
          </p:cNvPr>
          <p:cNvPicPr>
            <a:picLocks noChangeAspect="1"/>
          </p:cNvPicPr>
          <p:nvPr/>
        </p:nvPicPr>
        <p:blipFill>
          <a:blip r:embed="rId2"/>
          <a:stretch>
            <a:fillRect/>
          </a:stretch>
        </p:blipFill>
        <p:spPr>
          <a:xfrm>
            <a:off x="5975725" y="1420368"/>
            <a:ext cx="4981575" cy="5181600"/>
          </a:xfrm>
          <a:prstGeom prst="rect">
            <a:avLst/>
          </a:prstGeom>
        </p:spPr>
      </p:pic>
      <p:sp>
        <p:nvSpPr>
          <p:cNvPr id="6" name="Date Placeholder 5">
            <a:extLst>
              <a:ext uri="{FF2B5EF4-FFF2-40B4-BE49-F238E27FC236}">
                <a16:creationId xmlns:a16="http://schemas.microsoft.com/office/drawing/2014/main" id="{F101BFE3-5A2C-F2B3-9050-656B74CD0BC3}"/>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A2388EF8-626C-D5D0-8E8A-FE2F6589A9C2}"/>
              </a:ext>
            </a:extLst>
          </p:cNvPr>
          <p:cNvSpPr>
            <a:spLocks noGrp="1"/>
          </p:cNvSpPr>
          <p:nvPr>
            <p:ph type="sldNum" sz="quarter" idx="12"/>
          </p:nvPr>
        </p:nvSpPr>
        <p:spPr/>
        <p:txBody>
          <a:bodyPr/>
          <a:lstStyle/>
          <a:p>
            <a:fld id="{D8B0B3AC-44A8-D142-AAF6-9A453466E1A4}" type="slidenum">
              <a:rPr lang="en-VN" smtClean="0"/>
              <a:pPr/>
              <a:t>64</a:t>
            </a:fld>
            <a:endParaRPr lang="en-VN" dirty="0"/>
          </a:p>
        </p:txBody>
      </p:sp>
    </p:spTree>
    <p:extLst>
      <p:ext uri="{BB962C8B-B14F-4D97-AF65-F5344CB8AC3E}">
        <p14:creationId xmlns:p14="http://schemas.microsoft.com/office/powerpoint/2010/main" val="1768748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622" y="348649"/>
            <a:ext cx="11477626" cy="785896"/>
          </a:xfrm>
        </p:spPr>
        <p:txBody>
          <a:bodyPr>
            <a:normAutofit fontScale="90000"/>
          </a:bodyPr>
          <a:lstStyle/>
          <a:p>
            <a:r>
              <a:rPr lang="en-US" dirty="0" err="1"/>
              <a:t>Ví</a:t>
            </a:r>
            <a:r>
              <a:rPr lang="en-US" dirty="0"/>
              <a:t> </a:t>
            </a:r>
            <a:r>
              <a:rPr lang="en-US" dirty="0" err="1"/>
              <a:t>dụ</a:t>
            </a:r>
            <a:r>
              <a:rPr lang="en-US" dirty="0"/>
              <a:t> 2: </a:t>
            </a:r>
            <a:r>
              <a:rPr lang="vi-VN" dirty="0"/>
              <a:t>Tính tổng các số nguyên dương</a:t>
            </a:r>
            <a:r>
              <a:rPr lang="en-US" dirty="0"/>
              <a:t> </a:t>
            </a:r>
            <a:r>
              <a:rPr lang="vi-VN" dirty="0"/>
              <a:t>lẻ từ </a:t>
            </a:r>
            <a:r>
              <a:rPr lang="vi-VN"/>
              <a:t>1 </a:t>
            </a:r>
            <a:r>
              <a:rPr lang="en-US">
                <a:sym typeface="Wingdings" panose="05000000000000000000" pitchFamily="2" charset="2"/>
              </a:rPr>
              <a:t></a:t>
            </a:r>
            <a:r>
              <a:rPr lang="vi-VN"/>
              <a:t> </a:t>
            </a:r>
            <a:r>
              <a:rPr lang="vi-VN" dirty="0"/>
              <a:t>n</a:t>
            </a:r>
            <a:endParaRPr lang="en-US" dirty="0"/>
          </a:p>
        </p:txBody>
      </p:sp>
      <p:sp>
        <p:nvSpPr>
          <p:cNvPr id="3" name="Content Placeholder 2"/>
          <p:cNvSpPr>
            <a:spLocks noGrp="1"/>
          </p:cNvSpPr>
          <p:nvPr>
            <p:ph idx="1"/>
          </p:nvPr>
        </p:nvSpPr>
        <p:spPr>
          <a:xfrm>
            <a:off x="774145" y="1233824"/>
            <a:ext cx="5389550" cy="4943139"/>
          </a:xfrm>
        </p:spPr>
        <p:txBody>
          <a:bodyPr>
            <a:normAutofit/>
          </a:bodyPr>
          <a:lstStyle/>
          <a:p>
            <a:r>
              <a:rPr lang="en-US" sz="2400" b="1"/>
              <a:t>Input</a:t>
            </a:r>
            <a:r>
              <a:rPr lang="en-US" sz="2400"/>
              <a:t>: Một số nguyên n</a:t>
            </a:r>
          </a:p>
          <a:p>
            <a:r>
              <a:rPr lang="en-US" sz="2400" b="1"/>
              <a:t>Output</a:t>
            </a:r>
            <a:r>
              <a:rPr lang="en-US" sz="2400"/>
              <a:t>: Số nguyên dương tổng theo yêu cầu</a:t>
            </a:r>
          </a:p>
          <a:p>
            <a:pPr marL="0" indent="0">
              <a:buNone/>
            </a:pPr>
            <a:endParaRPr lang="en-US" sz="2400"/>
          </a:p>
          <a:p>
            <a:pPr marL="0" indent="0">
              <a:buNone/>
            </a:pPr>
            <a:r>
              <a:rPr lang="en-US" sz="2400"/>
              <a:t>* Cách giải 2: </a:t>
            </a:r>
            <a:r>
              <a:rPr lang="en-US" sz="2400" dirty="0" err="1"/>
              <a:t>i</a:t>
            </a:r>
            <a:r>
              <a:rPr lang="en-US" sz="2400" dirty="0"/>
              <a:t>=</a:t>
            </a:r>
            <a:r>
              <a:rPr lang="en-US" sz="2400"/>
              <a:t>i+2</a:t>
            </a:r>
            <a:endParaRPr lang="en-US" sz="2400" dirty="0"/>
          </a:p>
          <a:p>
            <a:endParaRPr lang="en-US" sz="2400" dirty="0"/>
          </a:p>
        </p:txBody>
      </p:sp>
      <p:sp>
        <p:nvSpPr>
          <p:cNvPr id="32" name="Footer Placeholder 31">
            <a:extLst>
              <a:ext uri="{FF2B5EF4-FFF2-40B4-BE49-F238E27FC236}">
                <a16:creationId xmlns:a16="http://schemas.microsoft.com/office/drawing/2014/main" id="{F722C819-103A-757B-43F0-58939AAAE057}"/>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pic>
        <p:nvPicPr>
          <p:cNvPr id="7" name="Picture 6">
            <a:extLst>
              <a:ext uri="{FF2B5EF4-FFF2-40B4-BE49-F238E27FC236}">
                <a16:creationId xmlns:a16="http://schemas.microsoft.com/office/drawing/2014/main" id="{C8537270-A2DD-4FDD-F2F5-A6388C9203CC}"/>
              </a:ext>
            </a:extLst>
          </p:cNvPr>
          <p:cNvPicPr>
            <a:picLocks noChangeAspect="1"/>
          </p:cNvPicPr>
          <p:nvPr/>
        </p:nvPicPr>
        <p:blipFill>
          <a:blip r:embed="rId2"/>
          <a:stretch>
            <a:fillRect/>
          </a:stretch>
        </p:blipFill>
        <p:spPr>
          <a:xfrm>
            <a:off x="6529819" y="1295193"/>
            <a:ext cx="4569623" cy="5443537"/>
          </a:xfrm>
          <a:prstGeom prst="rect">
            <a:avLst/>
          </a:prstGeom>
        </p:spPr>
      </p:pic>
      <p:sp>
        <p:nvSpPr>
          <p:cNvPr id="6" name="Date Placeholder 5">
            <a:extLst>
              <a:ext uri="{FF2B5EF4-FFF2-40B4-BE49-F238E27FC236}">
                <a16:creationId xmlns:a16="http://schemas.microsoft.com/office/drawing/2014/main" id="{49BC4EA3-AD4C-195B-DBFA-E8733A708F00}"/>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C813BD04-44A1-EEB8-6332-2B88CF128689}"/>
              </a:ext>
            </a:extLst>
          </p:cNvPr>
          <p:cNvSpPr>
            <a:spLocks noGrp="1"/>
          </p:cNvSpPr>
          <p:nvPr>
            <p:ph type="sldNum" sz="quarter" idx="12"/>
          </p:nvPr>
        </p:nvSpPr>
        <p:spPr/>
        <p:txBody>
          <a:bodyPr/>
          <a:lstStyle/>
          <a:p>
            <a:fld id="{D8B0B3AC-44A8-D142-AAF6-9A453466E1A4}" type="slidenum">
              <a:rPr lang="en-VN" smtClean="0"/>
              <a:pPr/>
              <a:t>65</a:t>
            </a:fld>
            <a:endParaRPr lang="en-VN" dirty="0"/>
          </a:p>
        </p:txBody>
      </p:sp>
    </p:spTree>
    <p:extLst>
      <p:ext uri="{BB962C8B-B14F-4D97-AF65-F5344CB8AC3E}">
        <p14:creationId xmlns:p14="http://schemas.microsoft.com/office/powerpoint/2010/main" val="3653198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145" y="223964"/>
            <a:ext cx="10797171" cy="785896"/>
          </a:xfrm>
        </p:spPr>
        <p:txBody>
          <a:bodyPr>
            <a:normAutofit/>
          </a:bodyPr>
          <a:lstStyle/>
          <a:p>
            <a:r>
              <a:rPr lang="en-US" sz="3500" dirty="0" err="1"/>
              <a:t>Ví</a:t>
            </a:r>
            <a:r>
              <a:rPr lang="en-US" sz="3500" dirty="0"/>
              <a:t> </a:t>
            </a:r>
            <a:r>
              <a:rPr lang="en-US" sz="3500" dirty="0" err="1"/>
              <a:t>dụ</a:t>
            </a:r>
            <a:r>
              <a:rPr lang="en-US" sz="3500" dirty="0"/>
              <a:t> 3: </a:t>
            </a:r>
            <a:r>
              <a:rPr lang="vi-VN" sz="3500" dirty="0"/>
              <a:t>Tìm nghiệm của phương trình bậc hai một ẩn</a:t>
            </a:r>
            <a:endParaRPr lang="en-US" sz="3500" dirty="0"/>
          </a:p>
        </p:txBody>
      </p:sp>
      <p:sp>
        <p:nvSpPr>
          <p:cNvPr id="3" name="Content Placeholder 2"/>
          <p:cNvSpPr>
            <a:spLocks noGrp="1"/>
          </p:cNvSpPr>
          <p:nvPr>
            <p:ph idx="1"/>
          </p:nvPr>
        </p:nvSpPr>
        <p:spPr>
          <a:xfrm>
            <a:off x="895351" y="1266555"/>
            <a:ext cx="8915400" cy="1866690"/>
          </a:xfrm>
        </p:spPr>
        <p:txBody>
          <a:bodyPr>
            <a:normAutofit/>
          </a:bodyPr>
          <a:lstStyle/>
          <a:p>
            <a:r>
              <a:rPr lang="en-US" sz="2200" dirty="0" err="1"/>
              <a:t>Giải</a:t>
            </a:r>
            <a:r>
              <a:rPr lang="en-US" sz="2200" dirty="0"/>
              <a:t> </a:t>
            </a:r>
            <a:r>
              <a:rPr lang="en-US" sz="2200" dirty="0" err="1"/>
              <a:t>pt</a:t>
            </a:r>
            <a:r>
              <a:rPr lang="en-US" sz="2200" dirty="0"/>
              <a:t>: ax</a:t>
            </a:r>
            <a:r>
              <a:rPr lang="en-US" sz="2200" baseline="30000" dirty="0"/>
              <a:t>2</a:t>
            </a:r>
            <a:r>
              <a:rPr lang="en-US" sz="2200" dirty="0"/>
              <a:t>+bx+c=0</a:t>
            </a:r>
          </a:p>
          <a:p>
            <a:r>
              <a:rPr lang="en-US" sz="2200"/>
              <a:t>Input: 3 số thực a, b, c</a:t>
            </a:r>
          </a:p>
          <a:p>
            <a:r>
              <a:rPr lang="en-US" sz="2200"/>
              <a:t>Output: Kết quả giải phương trình tương ứng</a:t>
            </a:r>
          </a:p>
        </p:txBody>
      </p:sp>
      <p:sp>
        <p:nvSpPr>
          <p:cNvPr id="6" name="Footer Placeholder 5">
            <a:extLst>
              <a:ext uri="{FF2B5EF4-FFF2-40B4-BE49-F238E27FC236}">
                <a16:creationId xmlns:a16="http://schemas.microsoft.com/office/drawing/2014/main" id="{0E1B93F1-0A0E-A1E9-015C-51E96C81548E}"/>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pic>
        <p:nvPicPr>
          <p:cNvPr id="43" name="Picture 42">
            <a:extLst>
              <a:ext uri="{FF2B5EF4-FFF2-40B4-BE49-F238E27FC236}">
                <a16:creationId xmlns:a16="http://schemas.microsoft.com/office/drawing/2014/main" id="{7DE70E40-3A24-6279-E331-FD27BE4DBCE7}"/>
              </a:ext>
            </a:extLst>
          </p:cNvPr>
          <p:cNvPicPr>
            <a:picLocks noChangeAspect="1"/>
          </p:cNvPicPr>
          <p:nvPr/>
        </p:nvPicPr>
        <p:blipFill>
          <a:blip r:embed="rId2"/>
          <a:stretch>
            <a:fillRect/>
          </a:stretch>
        </p:blipFill>
        <p:spPr>
          <a:xfrm>
            <a:off x="1934896" y="2701041"/>
            <a:ext cx="10188038" cy="3863783"/>
          </a:xfrm>
          <a:prstGeom prst="rect">
            <a:avLst/>
          </a:prstGeom>
        </p:spPr>
      </p:pic>
      <p:sp>
        <p:nvSpPr>
          <p:cNvPr id="7" name="Date Placeholder 6">
            <a:extLst>
              <a:ext uri="{FF2B5EF4-FFF2-40B4-BE49-F238E27FC236}">
                <a16:creationId xmlns:a16="http://schemas.microsoft.com/office/drawing/2014/main" id="{B0B6A11E-2267-02E3-A46D-0451572CA5C0}"/>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1FE8A8E6-E395-B2B8-12B8-AED510AEEEF8}"/>
              </a:ext>
            </a:extLst>
          </p:cNvPr>
          <p:cNvSpPr>
            <a:spLocks noGrp="1"/>
          </p:cNvSpPr>
          <p:nvPr>
            <p:ph type="sldNum" sz="quarter" idx="12"/>
          </p:nvPr>
        </p:nvSpPr>
        <p:spPr/>
        <p:txBody>
          <a:bodyPr/>
          <a:lstStyle/>
          <a:p>
            <a:fld id="{D8B0B3AC-44A8-D142-AAF6-9A453466E1A4}" type="slidenum">
              <a:rPr lang="en-VN" smtClean="0"/>
              <a:pPr/>
              <a:t>66</a:t>
            </a:fld>
            <a:endParaRPr lang="en-VN" dirty="0"/>
          </a:p>
        </p:txBody>
      </p:sp>
    </p:spTree>
    <p:extLst>
      <p:ext uri="{BB962C8B-B14F-4D97-AF65-F5344CB8AC3E}">
        <p14:creationId xmlns:p14="http://schemas.microsoft.com/office/powerpoint/2010/main" val="3833760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DDD78-A3BD-86AA-8A9F-EF3E3E724DE2}"/>
              </a:ext>
            </a:extLst>
          </p:cNvPr>
          <p:cNvSpPr>
            <a:spLocks noGrp="1"/>
          </p:cNvSpPr>
          <p:nvPr>
            <p:ph type="title"/>
          </p:nvPr>
        </p:nvSpPr>
        <p:spPr>
          <a:xfrm>
            <a:off x="774145" y="424283"/>
            <a:ext cx="10579655" cy="785896"/>
          </a:xfrm>
        </p:spPr>
        <p:txBody>
          <a:bodyPr>
            <a:noAutofit/>
          </a:bodyPr>
          <a:lstStyle/>
          <a:p>
            <a:r>
              <a:rPr lang="vi-VN" sz="3500"/>
              <a:t>Ví dụ 4: Vẽ lưu đồ thuật toán </a:t>
            </a:r>
            <a:r>
              <a:rPr lang="en-US" sz="3500"/>
              <a:t>kiểm tra một số được tạo từ các chữ số chẵn hay không?</a:t>
            </a:r>
          </a:p>
        </p:txBody>
      </p:sp>
      <p:sp>
        <p:nvSpPr>
          <p:cNvPr id="3" name="Content Placeholder 2">
            <a:extLst>
              <a:ext uri="{FF2B5EF4-FFF2-40B4-BE49-F238E27FC236}">
                <a16:creationId xmlns:a16="http://schemas.microsoft.com/office/drawing/2014/main" id="{A2529ADF-7120-33F8-04E3-C8D342F77D57}"/>
              </a:ext>
            </a:extLst>
          </p:cNvPr>
          <p:cNvSpPr>
            <a:spLocks noGrp="1"/>
          </p:cNvSpPr>
          <p:nvPr>
            <p:ph idx="1"/>
          </p:nvPr>
        </p:nvSpPr>
        <p:spPr>
          <a:xfrm>
            <a:off x="774144" y="1426968"/>
            <a:ext cx="5942539" cy="4943139"/>
          </a:xfrm>
        </p:spPr>
        <p:txBody>
          <a:bodyPr>
            <a:normAutofit/>
          </a:bodyPr>
          <a:lstStyle/>
          <a:p>
            <a:r>
              <a:rPr lang="en-US" sz="2400" b="1"/>
              <a:t>Input</a:t>
            </a:r>
            <a:r>
              <a:rPr lang="en-US" sz="2400"/>
              <a:t>: Số nguyên dương n (nhập đến khi thỏa điều kiện)</a:t>
            </a:r>
          </a:p>
          <a:p>
            <a:r>
              <a:rPr lang="en-US" sz="2400" b="1"/>
              <a:t>Output</a:t>
            </a:r>
            <a:r>
              <a:rPr lang="en-US" sz="2400"/>
              <a:t>: In ra “Tất cả các chữ số của n là chẵn” hoặc “Số n có chữ số lẻ” tương ứng với kết quả kiểm tra</a:t>
            </a:r>
          </a:p>
        </p:txBody>
      </p:sp>
      <p:sp>
        <p:nvSpPr>
          <p:cNvPr id="4" name="Footer Placeholder 3">
            <a:extLst>
              <a:ext uri="{FF2B5EF4-FFF2-40B4-BE49-F238E27FC236}">
                <a16:creationId xmlns:a16="http://schemas.microsoft.com/office/drawing/2014/main" id="{4FFB912A-F15F-A38A-F0C5-E7E3D9B64CF0}"/>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pic>
        <p:nvPicPr>
          <p:cNvPr id="8" name="Picture 7">
            <a:extLst>
              <a:ext uri="{FF2B5EF4-FFF2-40B4-BE49-F238E27FC236}">
                <a16:creationId xmlns:a16="http://schemas.microsoft.com/office/drawing/2014/main" id="{69F86206-48B8-207F-D45F-CD92F30D048D}"/>
              </a:ext>
            </a:extLst>
          </p:cNvPr>
          <p:cNvPicPr>
            <a:picLocks noChangeAspect="1"/>
          </p:cNvPicPr>
          <p:nvPr/>
        </p:nvPicPr>
        <p:blipFill>
          <a:blip r:embed="rId2"/>
          <a:stretch>
            <a:fillRect/>
          </a:stretch>
        </p:blipFill>
        <p:spPr>
          <a:xfrm>
            <a:off x="7295587" y="1358967"/>
            <a:ext cx="2867588" cy="5162709"/>
          </a:xfrm>
          <a:prstGeom prst="rect">
            <a:avLst/>
          </a:prstGeom>
        </p:spPr>
      </p:pic>
      <p:sp>
        <p:nvSpPr>
          <p:cNvPr id="7" name="Date Placeholder 6">
            <a:extLst>
              <a:ext uri="{FF2B5EF4-FFF2-40B4-BE49-F238E27FC236}">
                <a16:creationId xmlns:a16="http://schemas.microsoft.com/office/drawing/2014/main" id="{E3BE89E9-E3CD-F12A-E12D-14FA43BCF1C7}"/>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88864CC8-694C-0AE1-FE0A-77143A411ABE}"/>
              </a:ext>
            </a:extLst>
          </p:cNvPr>
          <p:cNvSpPr>
            <a:spLocks noGrp="1"/>
          </p:cNvSpPr>
          <p:nvPr>
            <p:ph type="sldNum" sz="quarter" idx="12"/>
          </p:nvPr>
        </p:nvSpPr>
        <p:spPr/>
        <p:txBody>
          <a:bodyPr/>
          <a:lstStyle/>
          <a:p>
            <a:fld id="{D8B0B3AC-44A8-D142-AAF6-9A453466E1A4}" type="slidenum">
              <a:rPr lang="en-VN" smtClean="0"/>
              <a:pPr/>
              <a:t>67</a:t>
            </a:fld>
            <a:endParaRPr lang="en-VN" dirty="0"/>
          </a:p>
        </p:txBody>
      </p:sp>
    </p:spTree>
    <p:extLst>
      <p:ext uri="{BB962C8B-B14F-4D97-AF65-F5344CB8AC3E}">
        <p14:creationId xmlns:p14="http://schemas.microsoft.com/office/powerpoint/2010/main" val="15739691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DDD78-A3BD-86AA-8A9F-EF3E3E724DE2}"/>
              </a:ext>
            </a:extLst>
          </p:cNvPr>
          <p:cNvSpPr>
            <a:spLocks noGrp="1"/>
          </p:cNvSpPr>
          <p:nvPr>
            <p:ph type="title"/>
          </p:nvPr>
        </p:nvSpPr>
        <p:spPr>
          <a:xfrm>
            <a:off x="774145" y="535559"/>
            <a:ext cx="10579655" cy="785896"/>
          </a:xfrm>
        </p:spPr>
        <p:txBody>
          <a:bodyPr>
            <a:noAutofit/>
          </a:bodyPr>
          <a:lstStyle/>
          <a:p>
            <a:r>
              <a:rPr lang="vi-VN" sz="2500"/>
              <a:t>Ví dụ 4: Vẽ lưu đồ thuật toán </a:t>
            </a:r>
            <a:r>
              <a:rPr lang="en-US" sz="2500"/>
              <a:t>kiểm tra một số nguyên dương được tạo từ các chữ số chẵn hay không?</a:t>
            </a:r>
          </a:p>
        </p:txBody>
      </p:sp>
      <p:sp>
        <p:nvSpPr>
          <p:cNvPr id="3" name="Content Placeholder 2">
            <a:extLst>
              <a:ext uri="{FF2B5EF4-FFF2-40B4-BE49-F238E27FC236}">
                <a16:creationId xmlns:a16="http://schemas.microsoft.com/office/drawing/2014/main" id="{A2529ADF-7120-33F8-04E3-C8D342F77D57}"/>
              </a:ext>
            </a:extLst>
          </p:cNvPr>
          <p:cNvSpPr>
            <a:spLocks noGrp="1"/>
          </p:cNvSpPr>
          <p:nvPr>
            <p:ph idx="1"/>
          </p:nvPr>
        </p:nvSpPr>
        <p:spPr>
          <a:xfrm>
            <a:off x="774145" y="1426968"/>
            <a:ext cx="5826160" cy="4943139"/>
          </a:xfrm>
        </p:spPr>
        <p:txBody>
          <a:bodyPr>
            <a:normAutofit/>
          </a:bodyPr>
          <a:lstStyle/>
          <a:p>
            <a:r>
              <a:rPr lang="en-US" sz="2400" b="1"/>
              <a:t>Input</a:t>
            </a:r>
            <a:r>
              <a:rPr lang="en-US" sz="2400"/>
              <a:t>: Số nguyên dương n (nhập đến khi thỏa điều kiện)</a:t>
            </a:r>
          </a:p>
          <a:p>
            <a:r>
              <a:rPr lang="en-US" sz="2400" b="1"/>
              <a:t>Output</a:t>
            </a:r>
            <a:r>
              <a:rPr lang="en-US" sz="2400"/>
              <a:t>: In ra “Tất cả các chữ số của n là chẵn” hoặc “Số n có chữ số lẻ” tương ứng với kết quả kiểm tra</a:t>
            </a:r>
          </a:p>
        </p:txBody>
      </p:sp>
      <p:sp>
        <p:nvSpPr>
          <p:cNvPr id="4" name="Footer Placeholder 3">
            <a:extLst>
              <a:ext uri="{FF2B5EF4-FFF2-40B4-BE49-F238E27FC236}">
                <a16:creationId xmlns:a16="http://schemas.microsoft.com/office/drawing/2014/main" id="{4FFB912A-F15F-A38A-F0C5-E7E3D9B64CF0}"/>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pic>
        <p:nvPicPr>
          <p:cNvPr id="10" name="Picture 9">
            <a:extLst>
              <a:ext uri="{FF2B5EF4-FFF2-40B4-BE49-F238E27FC236}">
                <a16:creationId xmlns:a16="http://schemas.microsoft.com/office/drawing/2014/main" id="{30ED7AB2-18C7-B154-DBA4-B07091954A1A}"/>
              </a:ext>
            </a:extLst>
          </p:cNvPr>
          <p:cNvPicPr>
            <a:picLocks noChangeAspect="1"/>
          </p:cNvPicPr>
          <p:nvPr/>
        </p:nvPicPr>
        <p:blipFill>
          <a:blip r:embed="rId2"/>
          <a:stretch>
            <a:fillRect/>
          </a:stretch>
        </p:blipFill>
        <p:spPr>
          <a:xfrm>
            <a:off x="6329838" y="1504706"/>
            <a:ext cx="2120096" cy="5102469"/>
          </a:xfrm>
          <a:prstGeom prst="rect">
            <a:avLst/>
          </a:prstGeom>
        </p:spPr>
      </p:pic>
      <p:pic>
        <p:nvPicPr>
          <p:cNvPr id="12" name="Picture 11">
            <a:extLst>
              <a:ext uri="{FF2B5EF4-FFF2-40B4-BE49-F238E27FC236}">
                <a16:creationId xmlns:a16="http://schemas.microsoft.com/office/drawing/2014/main" id="{1EC8A753-0804-7436-1812-7BE94B76C077}"/>
              </a:ext>
            </a:extLst>
          </p:cNvPr>
          <p:cNvPicPr>
            <a:picLocks noChangeAspect="1"/>
          </p:cNvPicPr>
          <p:nvPr/>
        </p:nvPicPr>
        <p:blipFill>
          <a:blip r:embed="rId3"/>
          <a:stretch>
            <a:fillRect/>
          </a:stretch>
        </p:blipFill>
        <p:spPr>
          <a:xfrm>
            <a:off x="8179466" y="1800225"/>
            <a:ext cx="4012534" cy="3830522"/>
          </a:xfrm>
          <a:prstGeom prst="rect">
            <a:avLst/>
          </a:prstGeom>
        </p:spPr>
      </p:pic>
      <p:sp>
        <p:nvSpPr>
          <p:cNvPr id="7" name="Date Placeholder 6">
            <a:extLst>
              <a:ext uri="{FF2B5EF4-FFF2-40B4-BE49-F238E27FC236}">
                <a16:creationId xmlns:a16="http://schemas.microsoft.com/office/drawing/2014/main" id="{D43CA7CA-15DB-785F-DF07-829CA4B87218}"/>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EFFF812F-FBC2-B564-03B1-9B84CB4FA811}"/>
              </a:ext>
            </a:extLst>
          </p:cNvPr>
          <p:cNvSpPr>
            <a:spLocks noGrp="1"/>
          </p:cNvSpPr>
          <p:nvPr>
            <p:ph type="sldNum" sz="quarter" idx="12"/>
          </p:nvPr>
        </p:nvSpPr>
        <p:spPr/>
        <p:txBody>
          <a:bodyPr/>
          <a:lstStyle/>
          <a:p>
            <a:fld id="{D8B0B3AC-44A8-D142-AAF6-9A453466E1A4}" type="slidenum">
              <a:rPr lang="en-VN" smtClean="0"/>
              <a:pPr/>
              <a:t>68</a:t>
            </a:fld>
            <a:endParaRPr lang="en-VN" dirty="0"/>
          </a:p>
        </p:txBody>
      </p:sp>
    </p:spTree>
    <p:extLst>
      <p:ext uri="{BB962C8B-B14F-4D97-AF65-F5344CB8AC3E}">
        <p14:creationId xmlns:p14="http://schemas.microsoft.com/office/powerpoint/2010/main" val="11076216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Bài tập</a:t>
            </a:r>
            <a:endParaRPr lang="vi-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A2B99C84-1B86-43E1-AD69-18514A3D9D29}"/>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57509A02-090B-036C-1071-D4CEEF342A73}"/>
              </a:ext>
            </a:extLst>
          </p:cNvPr>
          <p:cNvSpPr>
            <a:spLocks noGrp="1"/>
          </p:cNvSpPr>
          <p:nvPr>
            <p:ph type="sldNum" sz="quarter" idx="12"/>
          </p:nvPr>
        </p:nvSpPr>
        <p:spPr/>
        <p:txBody>
          <a:bodyPr/>
          <a:lstStyle/>
          <a:p>
            <a:fld id="{D8B0B3AC-44A8-D142-AAF6-9A453466E1A4}" type="slidenum">
              <a:rPr lang="en-VN" smtClean="0"/>
              <a:pPr/>
              <a:t>69</a:t>
            </a:fld>
            <a:endParaRPr lang="en-VN" dirty="0"/>
          </a:p>
        </p:txBody>
      </p:sp>
    </p:spTree>
    <p:extLst>
      <p:ext uri="{BB962C8B-B14F-4D97-AF65-F5344CB8AC3E}">
        <p14:creationId xmlns:p14="http://schemas.microsoft.com/office/powerpoint/2010/main" val="146028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52C3D-F6E9-336D-D696-02D3102792AA}"/>
              </a:ext>
            </a:extLst>
          </p:cNvPr>
          <p:cNvSpPr>
            <a:spLocks noGrp="1"/>
          </p:cNvSpPr>
          <p:nvPr>
            <p:ph type="title"/>
          </p:nvPr>
        </p:nvSpPr>
        <p:spPr/>
        <p:txBody>
          <a:bodyPr>
            <a:normAutofit fontScale="90000"/>
          </a:bodyPr>
          <a:lstStyle/>
          <a:p>
            <a:r>
              <a:rPr lang="en-US">
                <a:ea typeface="Tahoma" panose="020B0604030504040204" pitchFamily="34" charset="0"/>
              </a:rPr>
              <a:t>2.1 </a:t>
            </a:r>
            <a:r>
              <a:rPr lang="vi-VN">
                <a:ea typeface="Tahoma" panose="020B0604030504040204" pitchFamily="34" charset="0"/>
              </a:rPr>
              <a:t>Khái niệm về vấn đề/</a:t>
            </a:r>
            <a:r>
              <a:rPr lang="en-US">
                <a:ea typeface="Tahoma" panose="020B0604030504040204" pitchFamily="34" charset="0"/>
              </a:rPr>
              <a:t> </a:t>
            </a:r>
            <a:r>
              <a:rPr lang="vi-VN">
                <a:ea typeface="Tahoma" panose="020B0604030504040204" pitchFamily="34" charset="0"/>
              </a:rPr>
              <a:t>bài toán</a:t>
            </a:r>
            <a:endParaRPr lang="en-US"/>
          </a:p>
        </p:txBody>
      </p:sp>
      <p:sp>
        <p:nvSpPr>
          <p:cNvPr id="3" name="Content Placeholder 2">
            <a:extLst>
              <a:ext uri="{FF2B5EF4-FFF2-40B4-BE49-F238E27FC236}">
                <a16:creationId xmlns:a16="http://schemas.microsoft.com/office/drawing/2014/main" id="{F3CFC3CB-8E77-8F67-6A7D-E7215E98595A}"/>
              </a:ext>
            </a:extLst>
          </p:cNvPr>
          <p:cNvSpPr>
            <a:spLocks noGrp="1"/>
          </p:cNvSpPr>
          <p:nvPr>
            <p:ph idx="1"/>
          </p:nvPr>
        </p:nvSpPr>
        <p:spPr/>
        <p:txBody>
          <a:bodyPr>
            <a:noAutofit/>
          </a:bodyPr>
          <a:lstStyle/>
          <a:p>
            <a:pPr>
              <a:lnSpc>
                <a:spcPct val="150000"/>
              </a:lnSpc>
              <a:spcBef>
                <a:spcPts val="600"/>
              </a:spcBef>
              <a:spcAft>
                <a:spcPts val="600"/>
              </a:spcAft>
            </a:pPr>
            <a:r>
              <a:rPr lang="en-US" sz="2400"/>
              <a:t>Ví dụ 1: Tính diện tích của một tam giác biết chiều cao và cạnh đáy tương ứng (biết rằng các giá trị này là số thực nhỏ hơn 1 triệu, diện tích là một số thực với 2 số sau dấu thập phân). </a:t>
            </a:r>
          </a:p>
          <a:p>
            <a:pPr lvl="1">
              <a:lnSpc>
                <a:spcPct val="100000"/>
              </a:lnSpc>
              <a:spcBef>
                <a:spcPts val="600"/>
              </a:spcBef>
              <a:spcAft>
                <a:spcPts val="600"/>
              </a:spcAft>
            </a:pPr>
            <a:r>
              <a:rPr lang="en-US" b="1">
                <a:solidFill>
                  <a:schemeClr val="tx1">
                    <a:lumMod val="50000"/>
                  </a:schemeClr>
                </a:solidFill>
                <a:latin typeface="Consolas" panose="020B0609020204030204" pitchFamily="49" charset="0"/>
              </a:rPr>
              <a:t>Đầu vào: Nhập vào 2 số thực a và b (a là chiều cao, b là cạnh đáy tương ứng) </a:t>
            </a:r>
          </a:p>
          <a:p>
            <a:pPr lvl="1">
              <a:lnSpc>
                <a:spcPct val="100000"/>
              </a:lnSpc>
              <a:spcBef>
                <a:spcPts val="600"/>
              </a:spcBef>
              <a:spcAft>
                <a:spcPts val="600"/>
              </a:spcAft>
            </a:pPr>
            <a:r>
              <a:rPr lang="en-US" b="1">
                <a:solidFill>
                  <a:schemeClr val="tx1">
                    <a:lumMod val="50000"/>
                  </a:schemeClr>
                </a:solidFill>
                <a:latin typeface="Consolas" panose="020B0609020204030204" pitchFamily="49" charset="0"/>
              </a:rPr>
              <a:t>Đầu ra: Diện tích của tam giác</a:t>
            </a:r>
          </a:p>
          <a:p>
            <a:pPr lvl="1">
              <a:lnSpc>
                <a:spcPct val="100000"/>
              </a:lnSpc>
              <a:spcBef>
                <a:spcPts val="600"/>
              </a:spcBef>
              <a:spcAft>
                <a:spcPts val="600"/>
              </a:spcAft>
            </a:pPr>
            <a:r>
              <a:rPr lang="en-US" b="1">
                <a:solidFill>
                  <a:schemeClr val="tx1">
                    <a:lumMod val="50000"/>
                  </a:schemeClr>
                </a:solidFill>
                <a:latin typeface="Consolas" panose="020B0609020204030204" pitchFamily="49" charset="0"/>
              </a:rPr>
              <a:t>Điều kiện: </a:t>
            </a:r>
          </a:p>
          <a:p>
            <a:pPr lvl="2">
              <a:lnSpc>
                <a:spcPct val="100000"/>
              </a:lnSpc>
              <a:spcBef>
                <a:spcPts val="600"/>
              </a:spcBef>
              <a:spcAft>
                <a:spcPts val="600"/>
              </a:spcAft>
            </a:pPr>
            <a:r>
              <a:rPr lang="en-US" sz="2400" b="1">
                <a:solidFill>
                  <a:schemeClr val="tx1">
                    <a:lumMod val="50000"/>
                  </a:schemeClr>
                </a:solidFill>
                <a:latin typeface="Consolas" panose="020B0609020204030204" pitchFamily="49" charset="0"/>
              </a:rPr>
              <a:t>a, b là số thực và nhỏ hơn 1 triệu</a:t>
            </a:r>
          </a:p>
          <a:p>
            <a:pPr lvl="2">
              <a:lnSpc>
                <a:spcPct val="100000"/>
              </a:lnSpc>
              <a:spcBef>
                <a:spcPts val="600"/>
              </a:spcBef>
              <a:spcAft>
                <a:spcPts val="600"/>
              </a:spcAft>
            </a:pPr>
            <a:r>
              <a:rPr lang="en-US" sz="2400" b="1">
                <a:solidFill>
                  <a:schemeClr val="tx1">
                    <a:lumMod val="50000"/>
                  </a:schemeClr>
                </a:solidFill>
                <a:latin typeface="Consolas" panose="020B0609020204030204" pitchFamily="49" charset="0"/>
              </a:rPr>
              <a:t>Đầu ra là một số thực với 2 số sau dấu thập phân</a:t>
            </a:r>
          </a:p>
          <a:p>
            <a:pPr lvl="1">
              <a:lnSpc>
                <a:spcPct val="100000"/>
              </a:lnSpc>
              <a:spcBef>
                <a:spcPts val="600"/>
              </a:spcBef>
              <a:spcAft>
                <a:spcPts val="600"/>
              </a:spcAft>
            </a:pPr>
            <a:r>
              <a:rPr lang="en-US" b="1">
                <a:solidFill>
                  <a:schemeClr val="tx1">
                    <a:lumMod val="50000"/>
                  </a:schemeClr>
                </a:solidFill>
                <a:latin typeface="Consolas" panose="020B0609020204030204" pitchFamily="49" charset="0"/>
              </a:rPr>
              <a:t>Giả định: Luôn nhập đúng theo yêu cầu</a:t>
            </a:r>
          </a:p>
          <a:p>
            <a:pPr marL="0" indent="0">
              <a:lnSpc>
                <a:spcPct val="100000"/>
              </a:lnSpc>
              <a:spcBef>
                <a:spcPts val="600"/>
              </a:spcBef>
              <a:spcAft>
                <a:spcPts val="600"/>
              </a:spcAft>
              <a:buNone/>
            </a:pPr>
            <a:endParaRPr lang="en-US" sz="2400" b="1">
              <a:latin typeface="Consolas" panose="020B0609020204030204" pitchFamily="49" charset="0"/>
            </a:endParaRPr>
          </a:p>
        </p:txBody>
      </p:sp>
      <p:sp>
        <p:nvSpPr>
          <p:cNvPr id="4" name="Footer Placeholder 3">
            <a:extLst>
              <a:ext uri="{FF2B5EF4-FFF2-40B4-BE49-F238E27FC236}">
                <a16:creationId xmlns:a16="http://schemas.microsoft.com/office/drawing/2014/main" id="{E2CDDB49-1D0F-CE56-F27C-5C185DAB126A}"/>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Date Placeholder 6">
            <a:extLst>
              <a:ext uri="{FF2B5EF4-FFF2-40B4-BE49-F238E27FC236}">
                <a16:creationId xmlns:a16="http://schemas.microsoft.com/office/drawing/2014/main" id="{674012CB-D103-FAE3-D364-D65DF5AEE45B}"/>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AFE5BF88-010E-E977-99C4-EE89F0A13294}"/>
              </a:ext>
            </a:extLst>
          </p:cNvPr>
          <p:cNvSpPr>
            <a:spLocks noGrp="1"/>
          </p:cNvSpPr>
          <p:nvPr>
            <p:ph type="sldNum" sz="quarter" idx="12"/>
          </p:nvPr>
        </p:nvSpPr>
        <p:spPr/>
        <p:txBody>
          <a:bodyPr/>
          <a:lstStyle/>
          <a:p>
            <a:fld id="{D8B0B3AC-44A8-D142-AAF6-9A453466E1A4}" type="slidenum">
              <a:rPr lang="en-VN" smtClean="0"/>
              <a:pPr/>
              <a:t>7</a:t>
            </a:fld>
            <a:endParaRPr lang="en-VN" dirty="0"/>
          </a:p>
        </p:txBody>
      </p:sp>
    </p:spTree>
    <p:extLst>
      <p:ext uri="{BB962C8B-B14F-4D97-AF65-F5344CB8AC3E}">
        <p14:creationId xmlns:p14="http://schemas.microsoft.com/office/powerpoint/2010/main" val="3572841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r>
              <a:rPr lang="en-US"/>
              <a:t>Bài tập lý thuyết</a:t>
            </a:r>
          </a:p>
        </p:txBody>
      </p:sp>
      <p:sp>
        <p:nvSpPr>
          <p:cNvPr id="26627" name="Content Placeholder 4"/>
          <p:cNvSpPr>
            <a:spLocks noGrp="1"/>
          </p:cNvSpPr>
          <p:nvPr>
            <p:ph idx="1"/>
          </p:nvPr>
        </p:nvSpPr>
        <p:spPr/>
        <p:txBody>
          <a:bodyPr>
            <a:normAutofit/>
          </a:bodyPr>
          <a:lstStyle/>
          <a:p>
            <a:pPr marL="0" indent="0">
              <a:buNone/>
            </a:pPr>
            <a:r>
              <a:rPr lang="en-US" sz="2400">
                <a:latin typeface="Arial" charset="0"/>
                <a:cs typeface="Arial" charset="0"/>
              </a:rPr>
              <a:t>Câu 1: Thuật </a:t>
            </a:r>
            <a:r>
              <a:rPr lang="en-US" sz="2400" dirty="0" err="1">
                <a:latin typeface="Arial" charset="0"/>
                <a:cs typeface="Arial" charset="0"/>
              </a:rPr>
              <a:t>toán</a:t>
            </a:r>
            <a:r>
              <a:rPr lang="en-US" sz="2400" dirty="0">
                <a:latin typeface="Arial" charset="0"/>
                <a:cs typeface="Arial" charset="0"/>
              </a:rPr>
              <a:t> </a:t>
            </a:r>
            <a:r>
              <a:rPr lang="en-US" sz="2400" dirty="0" err="1">
                <a:latin typeface="Arial" charset="0"/>
                <a:cs typeface="Arial" charset="0"/>
              </a:rPr>
              <a:t>là</a:t>
            </a:r>
            <a:r>
              <a:rPr lang="en-US" sz="2400" dirty="0">
                <a:latin typeface="Arial" charset="0"/>
                <a:cs typeface="Arial" charset="0"/>
              </a:rPr>
              <a:t> </a:t>
            </a:r>
            <a:r>
              <a:rPr lang="en-US" sz="2400" dirty="0" err="1">
                <a:latin typeface="Arial" charset="0"/>
                <a:cs typeface="Arial" charset="0"/>
              </a:rPr>
              <a:t>gì</a:t>
            </a:r>
            <a:r>
              <a:rPr lang="en-US" sz="2400" dirty="0">
                <a:latin typeface="Arial" charset="0"/>
                <a:cs typeface="Arial" charset="0"/>
              </a:rPr>
              <a:t>? </a:t>
            </a:r>
            <a:r>
              <a:rPr lang="en-US" sz="2400" dirty="0" err="1">
                <a:latin typeface="Arial" charset="0"/>
                <a:cs typeface="Arial" charset="0"/>
              </a:rPr>
              <a:t>Trình</a:t>
            </a:r>
            <a:r>
              <a:rPr lang="en-US" sz="2400" dirty="0">
                <a:latin typeface="Arial" charset="0"/>
                <a:cs typeface="Arial" charset="0"/>
              </a:rPr>
              <a:t> </a:t>
            </a:r>
            <a:r>
              <a:rPr lang="en-US" sz="2400" dirty="0" err="1">
                <a:latin typeface="Arial" charset="0"/>
                <a:cs typeface="Arial" charset="0"/>
              </a:rPr>
              <a:t>bày</a:t>
            </a:r>
            <a:r>
              <a:rPr lang="en-US" sz="2400" dirty="0">
                <a:latin typeface="Arial" charset="0"/>
                <a:cs typeface="Arial" charset="0"/>
              </a:rPr>
              <a:t> </a:t>
            </a:r>
            <a:r>
              <a:rPr lang="en-US" sz="2400" dirty="0" err="1">
                <a:latin typeface="Arial" charset="0"/>
                <a:cs typeface="Arial" charset="0"/>
              </a:rPr>
              <a:t>các</a:t>
            </a:r>
            <a:r>
              <a:rPr lang="en-US" sz="2400" dirty="0">
                <a:latin typeface="Arial" charset="0"/>
                <a:cs typeface="Arial" charset="0"/>
              </a:rPr>
              <a:t> </a:t>
            </a:r>
            <a:r>
              <a:rPr lang="en-US" sz="2400" dirty="0" err="1">
                <a:latin typeface="Arial" charset="0"/>
                <a:cs typeface="Arial" charset="0"/>
              </a:rPr>
              <a:t>tính</a:t>
            </a:r>
            <a:r>
              <a:rPr lang="en-US" sz="2400" dirty="0">
                <a:latin typeface="Arial" charset="0"/>
                <a:cs typeface="Arial" charset="0"/>
              </a:rPr>
              <a:t> </a:t>
            </a:r>
            <a:r>
              <a:rPr lang="en-US" sz="2400" dirty="0" err="1">
                <a:latin typeface="Arial" charset="0"/>
                <a:cs typeface="Arial" charset="0"/>
              </a:rPr>
              <a:t>chất</a:t>
            </a:r>
            <a:r>
              <a:rPr lang="en-US" sz="2400" dirty="0">
                <a:latin typeface="Arial" charset="0"/>
                <a:cs typeface="Arial" charset="0"/>
              </a:rPr>
              <a:t> </a:t>
            </a:r>
            <a:r>
              <a:rPr lang="en-US" sz="2400" dirty="0" err="1">
                <a:latin typeface="Arial" charset="0"/>
                <a:cs typeface="Arial" charset="0"/>
              </a:rPr>
              <a:t>quan</a:t>
            </a:r>
            <a:r>
              <a:rPr lang="en-US" sz="2400" dirty="0">
                <a:latin typeface="Arial" charset="0"/>
                <a:cs typeface="Arial" charset="0"/>
              </a:rPr>
              <a:t> </a:t>
            </a:r>
            <a:r>
              <a:rPr lang="en-US" sz="2400" dirty="0" err="1">
                <a:latin typeface="Arial" charset="0"/>
                <a:cs typeface="Arial" charset="0"/>
              </a:rPr>
              <a:t>trọng</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một</a:t>
            </a:r>
            <a:r>
              <a:rPr lang="en-US" sz="2400" dirty="0">
                <a:latin typeface="Arial" charset="0"/>
                <a:cs typeface="Arial" charset="0"/>
              </a:rPr>
              <a:t> </a:t>
            </a:r>
            <a:r>
              <a:rPr lang="en-US" sz="2400" dirty="0" err="1">
                <a:latin typeface="Arial" charset="0"/>
                <a:cs typeface="Arial" charset="0"/>
              </a:rPr>
              <a:t>thuật</a:t>
            </a:r>
            <a:r>
              <a:rPr lang="en-US" sz="2400" dirty="0">
                <a:latin typeface="Arial" charset="0"/>
                <a:cs typeface="Arial" charset="0"/>
              </a:rPr>
              <a:t> </a:t>
            </a:r>
            <a:r>
              <a:rPr lang="en-US" sz="2400" dirty="0" err="1">
                <a:latin typeface="Arial" charset="0"/>
                <a:cs typeface="Arial" charset="0"/>
              </a:rPr>
              <a:t>toán</a:t>
            </a:r>
            <a:r>
              <a:rPr lang="en-US" sz="2400" dirty="0">
                <a:latin typeface="Arial" charset="0"/>
                <a:cs typeface="Arial" charset="0"/>
              </a:rPr>
              <a:t>?</a:t>
            </a:r>
          </a:p>
          <a:p>
            <a:pPr marL="0" indent="0">
              <a:buNone/>
            </a:pPr>
            <a:r>
              <a:rPr lang="en-US" sz="2400">
                <a:latin typeface="Arial" charset="0"/>
                <a:cs typeface="Arial" charset="0"/>
              </a:rPr>
              <a:t>Câu 2: Các </a:t>
            </a:r>
            <a:r>
              <a:rPr lang="en-US" sz="2400" dirty="0">
                <a:latin typeface="Arial" charset="0"/>
                <a:cs typeface="Arial" charset="0"/>
              </a:rPr>
              <a:t>b</a:t>
            </a:r>
            <a:r>
              <a:rPr lang="vi-VN" sz="2400" dirty="0">
                <a:latin typeface="Arial" charset="0"/>
                <a:cs typeface="Arial" charset="0"/>
              </a:rPr>
              <a:t>ướ</a:t>
            </a:r>
            <a:r>
              <a:rPr lang="en-US" sz="2400" dirty="0">
                <a:latin typeface="Arial" charset="0"/>
                <a:cs typeface="Arial" charset="0"/>
              </a:rPr>
              <a:t>c </a:t>
            </a:r>
            <a:r>
              <a:rPr lang="en-US" sz="2400" dirty="0" err="1">
                <a:latin typeface="Arial" charset="0"/>
                <a:cs typeface="Arial" charset="0"/>
              </a:rPr>
              <a:t>xây</a:t>
            </a:r>
            <a:r>
              <a:rPr lang="en-US" sz="2400" dirty="0">
                <a:latin typeface="Arial" charset="0"/>
                <a:cs typeface="Arial" charset="0"/>
              </a:rPr>
              <a:t> </a:t>
            </a:r>
            <a:r>
              <a:rPr lang="en-US" sz="2400" dirty="0" err="1">
                <a:latin typeface="Arial" charset="0"/>
                <a:cs typeface="Arial" charset="0"/>
              </a:rPr>
              <a:t>dựng</a:t>
            </a:r>
            <a:r>
              <a:rPr lang="en-US" sz="2400" dirty="0">
                <a:latin typeface="Arial" charset="0"/>
                <a:cs typeface="Arial" charset="0"/>
              </a:rPr>
              <a:t> </a:t>
            </a:r>
            <a:r>
              <a:rPr lang="en-US" sz="2400" dirty="0" err="1">
                <a:latin typeface="Arial" charset="0"/>
                <a:cs typeface="Arial" charset="0"/>
              </a:rPr>
              <a:t>ch</a:t>
            </a:r>
            <a:r>
              <a:rPr lang="vi-VN" sz="2400" dirty="0">
                <a:latin typeface="Arial" charset="0"/>
                <a:cs typeface="Arial" charset="0"/>
              </a:rPr>
              <a:t>ươ</a:t>
            </a:r>
            <a:r>
              <a:rPr lang="en-US" sz="2400" dirty="0">
                <a:latin typeface="Arial" charset="0"/>
                <a:cs typeface="Arial" charset="0"/>
              </a:rPr>
              <a:t>ng </a:t>
            </a:r>
            <a:r>
              <a:rPr lang="en-US" sz="2400" dirty="0" err="1">
                <a:latin typeface="Arial" charset="0"/>
                <a:cs typeface="Arial" charset="0"/>
              </a:rPr>
              <a:t>trình</a:t>
            </a:r>
            <a:r>
              <a:rPr lang="en-US" sz="2400" dirty="0">
                <a:latin typeface="Arial" charset="0"/>
                <a:cs typeface="Arial" charset="0"/>
              </a:rPr>
              <a:t>?</a:t>
            </a:r>
          </a:p>
          <a:p>
            <a:pPr marL="0" indent="0">
              <a:buNone/>
            </a:pPr>
            <a:r>
              <a:rPr lang="en-US" sz="2400">
                <a:latin typeface="Arial" charset="0"/>
                <a:cs typeface="Arial" charset="0"/>
              </a:rPr>
              <a:t>Câu 3: Các </a:t>
            </a:r>
            <a:r>
              <a:rPr lang="en-US" sz="2400" dirty="0" err="1">
                <a:latin typeface="Arial" charset="0"/>
                <a:cs typeface="Arial" charset="0"/>
              </a:rPr>
              <a:t>cách</a:t>
            </a:r>
            <a:r>
              <a:rPr lang="en-US" sz="2400" dirty="0">
                <a:latin typeface="Arial" charset="0"/>
                <a:cs typeface="Arial" charset="0"/>
              </a:rPr>
              <a:t> </a:t>
            </a:r>
            <a:r>
              <a:rPr lang="en-US" sz="2400" dirty="0" err="1">
                <a:latin typeface="Arial" charset="0"/>
                <a:cs typeface="Arial" charset="0"/>
              </a:rPr>
              <a:t>biểu</a:t>
            </a:r>
            <a:r>
              <a:rPr lang="en-US" sz="2400" dirty="0">
                <a:latin typeface="Arial" charset="0"/>
                <a:cs typeface="Arial" charset="0"/>
              </a:rPr>
              <a:t> </a:t>
            </a:r>
            <a:r>
              <a:rPr lang="en-US" sz="2400" dirty="0" err="1">
                <a:latin typeface="Arial" charset="0"/>
                <a:cs typeface="Arial" charset="0"/>
              </a:rPr>
              <a:t>diễn</a:t>
            </a:r>
            <a:r>
              <a:rPr lang="en-US" sz="2400" dirty="0">
                <a:latin typeface="Arial" charset="0"/>
                <a:cs typeface="Arial" charset="0"/>
              </a:rPr>
              <a:t> </a:t>
            </a:r>
            <a:r>
              <a:rPr lang="en-US" sz="2400" dirty="0" err="1">
                <a:latin typeface="Arial" charset="0"/>
                <a:cs typeface="Arial" charset="0"/>
              </a:rPr>
              <a:t>thuật</a:t>
            </a:r>
            <a:r>
              <a:rPr lang="en-US" sz="2400" dirty="0">
                <a:latin typeface="Arial" charset="0"/>
                <a:cs typeface="Arial" charset="0"/>
              </a:rPr>
              <a:t> </a:t>
            </a:r>
            <a:r>
              <a:rPr lang="en-US" sz="2400" dirty="0" err="1">
                <a:latin typeface="Arial" charset="0"/>
                <a:cs typeface="Arial" charset="0"/>
              </a:rPr>
              <a:t>toán</a:t>
            </a:r>
            <a:r>
              <a:rPr lang="en-US" sz="2400" dirty="0">
                <a:latin typeface="Arial" charset="0"/>
                <a:cs typeface="Arial" charset="0"/>
              </a:rPr>
              <a:t>? </a:t>
            </a:r>
            <a:r>
              <a:rPr lang="vi-VN" sz="2400" dirty="0">
                <a:latin typeface="Arial" charset="0"/>
                <a:cs typeface="Arial" charset="0"/>
              </a:rPr>
              <a:t>Ư</a:t>
            </a:r>
            <a:r>
              <a:rPr lang="en-US" sz="2400" dirty="0">
                <a:latin typeface="Arial" charset="0"/>
                <a:cs typeface="Arial" charset="0"/>
              </a:rPr>
              <a:t>u </a:t>
            </a: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khuyết</a:t>
            </a:r>
            <a:r>
              <a:rPr lang="en-US" sz="2400" dirty="0">
                <a:latin typeface="Arial" charset="0"/>
                <a:cs typeface="Arial" charset="0"/>
              </a:rPr>
              <a:t> </a:t>
            </a:r>
            <a:r>
              <a:rPr lang="vi-VN" sz="2400" dirty="0">
                <a:latin typeface="Arial" charset="0"/>
                <a:cs typeface="Arial" charset="0"/>
              </a:rPr>
              <a:t>đ</a:t>
            </a:r>
            <a:r>
              <a:rPr lang="en-US" sz="2400" dirty="0" err="1">
                <a:latin typeface="Arial" charset="0"/>
                <a:cs typeface="Arial" charset="0"/>
              </a:rPr>
              <a:t>iểm</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từng</a:t>
            </a:r>
            <a:r>
              <a:rPr lang="en-US" sz="2400" dirty="0">
                <a:latin typeface="Arial" charset="0"/>
                <a:cs typeface="Arial" charset="0"/>
              </a:rPr>
              <a:t> </a:t>
            </a:r>
            <a:r>
              <a:rPr lang="en-US" sz="2400" dirty="0" err="1">
                <a:latin typeface="Arial" charset="0"/>
                <a:cs typeface="Arial" charset="0"/>
              </a:rPr>
              <a:t>ph</a:t>
            </a:r>
            <a:r>
              <a:rPr lang="vi-VN" sz="2400" dirty="0">
                <a:latin typeface="Arial" charset="0"/>
                <a:cs typeface="Arial" charset="0"/>
              </a:rPr>
              <a:t>ươ</a:t>
            </a:r>
            <a:r>
              <a:rPr lang="en-US" sz="2400" dirty="0">
                <a:latin typeface="Arial" charset="0"/>
                <a:cs typeface="Arial" charset="0"/>
              </a:rPr>
              <a:t>ng </a:t>
            </a:r>
            <a:r>
              <a:rPr lang="en-US" sz="2400" dirty="0" err="1">
                <a:latin typeface="Arial" charset="0"/>
                <a:cs typeface="Arial" charset="0"/>
              </a:rPr>
              <a:t>pháp</a:t>
            </a:r>
            <a:r>
              <a:rPr lang="en-US" sz="2400" dirty="0">
                <a:latin typeface="Arial" charset="0"/>
                <a:cs typeface="Arial" charset="0"/>
              </a:rPr>
              <a:t>? Cho </a:t>
            </a:r>
            <a:r>
              <a:rPr lang="en-US" sz="2400" dirty="0" err="1">
                <a:latin typeface="Arial" charset="0"/>
                <a:cs typeface="Arial" charset="0"/>
              </a:rPr>
              <a:t>ví</a:t>
            </a:r>
            <a:r>
              <a:rPr lang="en-US" sz="2400" dirty="0">
                <a:latin typeface="Arial" charset="0"/>
                <a:cs typeface="Arial" charset="0"/>
              </a:rPr>
              <a:t> </a:t>
            </a:r>
            <a:r>
              <a:rPr lang="en-US" sz="2400" dirty="0" err="1">
                <a:latin typeface="Arial" charset="0"/>
                <a:cs typeface="Arial" charset="0"/>
              </a:rPr>
              <a:t>dụ</a:t>
            </a:r>
            <a:r>
              <a:rPr lang="en-US" sz="2400" dirty="0">
                <a:latin typeface="Arial" charset="0"/>
                <a:cs typeface="Arial" charset="0"/>
              </a:rPr>
              <a:t> minh </a:t>
            </a:r>
            <a:r>
              <a:rPr lang="en-US" sz="2400" err="1">
                <a:latin typeface="Arial" charset="0"/>
                <a:cs typeface="Arial" charset="0"/>
              </a:rPr>
              <a:t>họa</a:t>
            </a:r>
            <a:r>
              <a:rPr lang="en-US" sz="2400">
                <a:latin typeface="Arial" charset="0"/>
                <a:cs typeface="Arial" charset="0"/>
              </a:rPr>
              <a:t>.</a:t>
            </a:r>
          </a:p>
          <a:p>
            <a:pPr marL="0" indent="0">
              <a:buNone/>
            </a:pPr>
            <a:r>
              <a:rPr lang="en-US" sz="2400">
                <a:latin typeface="Arial" charset="0"/>
                <a:cs typeface="Arial" charset="0"/>
              </a:rPr>
              <a:t>Câu 4: Độ phức tạp của thuật toán là gì? Sắp xếp các độ phức tạp của thuật toán được cho sau đây theo thứ tự hiệu quả giảm dần: </a:t>
            </a:r>
            <a:r>
              <a:rPr lang="pt-BR" sz="2400">
                <a:latin typeface="Arial" charset="0"/>
                <a:cs typeface="Arial" charset="0"/>
              </a:rPr>
              <a:t>O(N), O(N</a:t>
            </a:r>
            <a:r>
              <a:rPr lang="pt-BR" sz="2400" baseline="30000">
                <a:latin typeface="Arial" charset="0"/>
                <a:cs typeface="Arial" charset="0"/>
              </a:rPr>
              <a:t>3</a:t>
            </a:r>
            <a:r>
              <a:rPr lang="pt-BR" sz="2400">
                <a:latin typeface="Arial" charset="0"/>
                <a:cs typeface="Arial" charset="0"/>
              </a:rPr>
              <a:t>), O(log</a:t>
            </a:r>
            <a:r>
              <a:rPr lang="pt-BR" sz="2400" baseline="-25000">
                <a:latin typeface="Arial" charset="0"/>
                <a:cs typeface="Arial" charset="0"/>
              </a:rPr>
              <a:t>2</a:t>
            </a:r>
            <a:r>
              <a:rPr lang="pt-BR" sz="2400">
                <a:latin typeface="Arial" charset="0"/>
                <a:cs typeface="Arial" charset="0"/>
              </a:rPr>
              <a:t>N), O(1), O(N!), O(Nlog</a:t>
            </a:r>
            <a:r>
              <a:rPr lang="pt-BR" sz="2400" baseline="-25000">
                <a:latin typeface="Arial" charset="0"/>
                <a:cs typeface="Arial" charset="0"/>
              </a:rPr>
              <a:t>2</a:t>
            </a:r>
            <a:r>
              <a:rPr lang="pt-BR" sz="2400">
                <a:latin typeface="Arial" charset="0"/>
                <a:cs typeface="Arial" charset="0"/>
              </a:rPr>
              <a:t>N), O(2</a:t>
            </a:r>
            <a:r>
              <a:rPr lang="pt-BR" sz="2400" baseline="30000">
                <a:latin typeface="Arial" charset="0"/>
                <a:cs typeface="Arial" charset="0"/>
              </a:rPr>
              <a:t>N</a:t>
            </a:r>
            <a:r>
              <a:rPr lang="pt-BR" sz="2400">
                <a:latin typeface="Arial" charset="0"/>
                <a:cs typeface="Arial" charset="0"/>
              </a:rPr>
              <a:t>), O(N</a:t>
            </a:r>
            <a:r>
              <a:rPr lang="pt-BR" sz="2400" baseline="30000">
                <a:latin typeface="Arial" charset="0"/>
                <a:cs typeface="Arial" charset="0"/>
              </a:rPr>
              <a:t>2</a:t>
            </a:r>
            <a:r>
              <a:rPr lang="pt-BR" sz="2400">
                <a:latin typeface="Arial" charset="0"/>
                <a:cs typeface="Arial" charset="0"/>
              </a:rPr>
              <a:t>)</a:t>
            </a:r>
            <a:endParaRPr lang="en-US" sz="2400" dirty="0">
              <a:latin typeface="Arial" charset="0"/>
              <a:cs typeface="Arial" charset="0"/>
            </a:endParaRPr>
          </a:p>
        </p:txBody>
      </p:sp>
      <p:sp>
        <p:nvSpPr>
          <p:cNvPr id="3" name="Footer Placeholder 2">
            <a:extLst>
              <a:ext uri="{FF2B5EF4-FFF2-40B4-BE49-F238E27FC236}">
                <a16:creationId xmlns:a16="http://schemas.microsoft.com/office/drawing/2014/main" id="{D68BB398-039D-237C-D4D5-6CEDFE4F8C97}"/>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4" name="Date Placeholder 3">
            <a:extLst>
              <a:ext uri="{FF2B5EF4-FFF2-40B4-BE49-F238E27FC236}">
                <a16:creationId xmlns:a16="http://schemas.microsoft.com/office/drawing/2014/main" id="{5E472FFE-7C27-EBFC-BD2C-E884E06FB02C}"/>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C9BD5404-D902-8737-B78A-1A6C06494929}"/>
              </a:ext>
            </a:extLst>
          </p:cNvPr>
          <p:cNvSpPr>
            <a:spLocks noGrp="1"/>
          </p:cNvSpPr>
          <p:nvPr>
            <p:ph type="sldNum" sz="quarter" idx="12"/>
          </p:nvPr>
        </p:nvSpPr>
        <p:spPr/>
        <p:txBody>
          <a:bodyPr/>
          <a:lstStyle/>
          <a:p>
            <a:fld id="{D8B0B3AC-44A8-D142-AAF6-9A453466E1A4}" type="slidenum">
              <a:rPr lang="en-VN" smtClean="0"/>
              <a:pPr/>
              <a:t>70</a:t>
            </a:fld>
            <a:endParaRPr lang="en-VN" dirty="0"/>
          </a:p>
        </p:txBody>
      </p:sp>
    </p:spTree>
    <p:extLst>
      <p:ext uri="{BB962C8B-B14F-4D97-AF65-F5344CB8AC3E}">
        <p14:creationId xmlns:p14="http://schemas.microsoft.com/office/powerpoint/2010/main" val="257374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fontScale="90000"/>
          </a:bodyPr>
          <a:lstStyle/>
          <a:p>
            <a:r>
              <a:rPr lang="en-US"/>
              <a:t>Bài tập thực hành</a:t>
            </a:r>
          </a:p>
        </p:txBody>
      </p:sp>
      <p:sp>
        <p:nvSpPr>
          <p:cNvPr id="27651" name="Content Placeholder 4"/>
          <p:cNvSpPr>
            <a:spLocks noGrp="1"/>
          </p:cNvSpPr>
          <p:nvPr>
            <p:ph idx="1"/>
          </p:nvPr>
        </p:nvSpPr>
        <p:spPr/>
        <p:txBody>
          <a:bodyPr>
            <a:normAutofit fontScale="85000" lnSpcReduction="20000"/>
          </a:bodyPr>
          <a:lstStyle/>
          <a:p>
            <a:pPr marL="0" indent="0">
              <a:buNone/>
            </a:pPr>
            <a:r>
              <a:rPr lang="en-US" dirty="0" err="1">
                <a:latin typeface="Times New Roman" panose="02020603050405020304" pitchFamily="18" charset="0"/>
                <a:cs typeface="Times New Roman" panose="02020603050405020304" pitchFamily="18" charset="0"/>
              </a:rPr>
              <a:t>Vẽ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a:t>
            </a:r>
          </a:p>
          <a:p>
            <a:pPr marL="25718" indent="0">
              <a:buNone/>
            </a:pPr>
            <a:r>
              <a:rPr lang="en-US" dirty="0">
                <a:latin typeface="Times New Roman" panose="02020603050405020304" pitchFamily="18" charset="0"/>
                <a:cs typeface="Times New Roman" panose="02020603050405020304" pitchFamily="18" charset="0"/>
              </a:rPr>
              <a:t>1. Vi</a:t>
            </a:r>
            <a:r>
              <a:rPr lang="vi-VN" dirty="0">
                <a:latin typeface="Times New Roman" panose="02020603050405020304" pitchFamily="18" charset="0"/>
                <a:cs typeface="Times New Roman" panose="02020603050405020304" pitchFamily="18" charset="0"/>
              </a:rPr>
              <a:t>ết ch</a:t>
            </a:r>
            <a:r>
              <a:rPr lang="en-US" dirty="0" err="1">
                <a:latin typeface="Times New Roman" panose="02020603050405020304" pitchFamily="18" charset="0"/>
                <a:cs typeface="Times New Roman" panose="02020603050405020304" pitchFamily="18" charset="0"/>
              </a:rPr>
              <a: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t>
            </a:r>
            <a:r>
              <a:rPr lang="vi-VN" dirty="0">
                <a:latin typeface="Times New Roman" panose="02020603050405020304" pitchFamily="18" charset="0"/>
                <a:cs typeface="Times New Roman" panose="02020603050405020304" pitchFamily="18" charset="0"/>
              </a:rPr>
              <a:t>ập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a:t>
            </a:r>
          </a:p>
          <a:p>
            <a:pPr marL="25718" indent="0">
              <a:buNone/>
            </a:pPr>
            <a:r>
              <a:rPr lang="en-US" dirty="0">
                <a:latin typeface="Times New Roman" panose="02020603050405020304" pitchFamily="18" charset="0"/>
                <a:cs typeface="Times New Roman" panose="02020603050405020304" pitchFamily="18" charset="0"/>
              </a:rPr>
              <a:t>2. Vi</a:t>
            </a:r>
            <a:r>
              <a:rPr lang="vi-VN" dirty="0">
                <a:latin typeface="Times New Roman" panose="02020603050405020304" pitchFamily="18" charset="0"/>
                <a:cs typeface="Times New Roman" panose="02020603050405020304" pitchFamily="18" charset="0"/>
              </a:rPr>
              <a:t>ết ch</a:t>
            </a:r>
            <a:r>
              <a:rPr lang="en-US" dirty="0" err="1">
                <a:latin typeface="Times New Roman" panose="02020603050405020304" pitchFamily="18" charset="0"/>
                <a:cs typeface="Times New Roman" panose="02020603050405020304" pitchFamily="18" charset="0"/>
              </a:rPr>
              <a: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t>
            </a:r>
            <a:r>
              <a:rPr lang="vi-VN" dirty="0">
                <a:latin typeface="Times New Roman" panose="02020603050405020304" pitchFamily="18" charset="0"/>
                <a:cs typeface="Times New Roman" panose="02020603050405020304" pitchFamily="18" charset="0"/>
              </a:rPr>
              <a:t>ậ</a:t>
            </a:r>
            <a:r>
              <a:rPr lang="en-US" dirty="0">
                <a:latin typeface="Times New Roman" panose="02020603050405020304" pitchFamily="18" charset="0"/>
                <a:cs typeface="Times New Roman" panose="02020603050405020304" pitchFamily="18" charset="0"/>
              </a:rPr>
              <a:t>p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m</a:t>
            </a:r>
            <a:r>
              <a:rPr lang="vi-VN" dirty="0">
                <a:latin typeface="Times New Roman" panose="02020603050405020304" pitchFamily="18" charset="0"/>
                <a:cs typeface="Times New Roman" panose="02020603050405020304" pitchFamily="18" charset="0"/>
              </a:rPr>
              <a:t>ộ</a:t>
            </a:r>
            <a:r>
              <a:rPr lang="en-US" dirty="0">
                <a:latin typeface="Times New Roman" panose="02020603050405020304" pitchFamily="18" charset="0"/>
                <a:cs typeface="Times New Roman" panose="02020603050405020304" pitchFamily="18" charset="0"/>
              </a:rPr>
              <a:t>t s</a:t>
            </a:r>
            <a:r>
              <a:rPr lang="vi-VN" dirty="0">
                <a:latin typeface="Times New Roman" panose="02020603050405020304" pitchFamily="18" charset="0"/>
                <a:cs typeface="Times New Roman" panose="02020603050405020304" pitchFamily="18" charset="0"/>
              </a:rPr>
              <a:t>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In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s</a:t>
            </a:r>
            <a:r>
              <a:rPr lang="vi-VN" dirty="0">
                <a:latin typeface="Times New Roman" panose="02020603050405020304" pitchFamily="18" charset="0"/>
                <a:cs typeface="Times New Roman" panose="02020603050405020304" pitchFamily="18" charset="0"/>
              </a:rPr>
              <a:t>ố</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ố</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x</a:t>
            </a:r>
            <a:r>
              <a:rPr lang="vi-VN" dirty="0">
                <a:latin typeface="Times New Roman" panose="02020603050405020304" pitchFamily="18" charset="0"/>
                <a:cs typeface="Times New Roman" panose="02020603050405020304" pitchFamily="18" charset="0"/>
              </a:rPr>
              <a:t>ứ</a:t>
            </a:r>
            <a:r>
              <a:rPr lang="en-US" dirty="0">
                <a:latin typeface="Times New Roman" panose="02020603050405020304" pitchFamily="18" charset="0"/>
                <a:cs typeface="Times New Roman" panose="02020603050405020304" pitchFamily="18" charset="0"/>
              </a:rPr>
              <a:t>ng. VD: </a:t>
            </a:r>
            <a:r>
              <a:rPr lang="en-US" dirty="0" err="1">
                <a:latin typeface="Times New Roman" panose="02020603050405020304" pitchFamily="18" charset="0"/>
                <a:cs typeface="Times New Roman" panose="02020603050405020304" pitchFamily="18" charset="0"/>
              </a:rPr>
              <a:t>Nh</a:t>
            </a:r>
            <a:r>
              <a:rPr lang="vi-VN" dirty="0">
                <a:latin typeface="Times New Roman" panose="02020603050405020304" pitchFamily="18" charset="0"/>
                <a:cs typeface="Times New Roman" panose="02020603050405020304" pitchFamily="18" charset="0"/>
              </a:rPr>
              <a:t>ậ</a:t>
            </a:r>
            <a:r>
              <a:rPr lang="en-US" dirty="0">
                <a:latin typeface="Times New Roman" panose="02020603050405020304" pitchFamily="18" charset="0"/>
                <a:cs typeface="Times New Roman" panose="02020603050405020304" pitchFamily="18" charset="0"/>
              </a:rPr>
              <a:t>p 1, in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nh</a:t>
            </a:r>
            <a:r>
              <a:rPr lang="vi-VN" dirty="0">
                <a:latin typeface="Times New Roman" panose="02020603050405020304" pitchFamily="18" charset="0"/>
                <a:cs typeface="Times New Roman" panose="02020603050405020304" pitchFamily="18" charset="0"/>
              </a:rPr>
              <a:t>ậ</a:t>
            </a:r>
            <a:r>
              <a:rPr lang="en-US" dirty="0">
                <a:latin typeface="Times New Roman" panose="02020603050405020304" pitchFamily="18" charset="0"/>
                <a:cs typeface="Times New Roman" panose="02020603050405020304" pitchFamily="18" charset="0"/>
              </a:rPr>
              <a:t>p -2, in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2.</a:t>
            </a:r>
          </a:p>
          <a:p>
            <a:pPr marL="25718" indent="0">
              <a:buNone/>
            </a:pPr>
            <a:r>
              <a:rPr lang="en-US" dirty="0">
                <a:latin typeface="Times New Roman" panose="02020603050405020304" pitchFamily="18" charset="0"/>
                <a:cs typeface="Times New Roman" panose="02020603050405020304" pitchFamily="18" charset="0"/>
              </a:rPr>
              <a:t>3. Vi</a:t>
            </a:r>
            <a:r>
              <a:rPr lang="vi-VN" dirty="0">
                <a:latin typeface="Times New Roman" panose="02020603050405020304" pitchFamily="18" charset="0"/>
                <a:cs typeface="Times New Roman" panose="02020603050405020304" pitchFamily="18" charset="0"/>
              </a:rPr>
              <a:t>ết ch</a:t>
            </a:r>
            <a:r>
              <a:rPr lang="en-US" dirty="0" err="1">
                <a:latin typeface="Times New Roman" panose="02020603050405020304" pitchFamily="18" charset="0"/>
                <a:cs typeface="Times New Roman" panose="02020603050405020304" pitchFamily="18" charset="0"/>
              </a:rPr>
              <a: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a:t>
            </a:r>
            <a:r>
              <a:rPr lang="vi-VN" dirty="0">
                <a:latin typeface="Times New Roman" panose="02020603050405020304" pitchFamily="18" charset="0"/>
                <a:cs typeface="Times New Roman" panose="02020603050405020304" pitchFamily="18" charset="0"/>
              </a:rPr>
              <a:t>ển </a:t>
            </a:r>
            <a:r>
              <a:rPr lang="en-US" dirty="0">
                <a:latin typeface="Times New Roman" panose="02020603050405020304" pitchFamily="18" charset="0"/>
                <a:cs typeface="Times New Roman" panose="02020603050405020304" pitchFamily="18" charset="0"/>
              </a:rPr>
              <a:t>đ</a:t>
            </a:r>
            <a:r>
              <a:rPr lang="vi-VN" dirty="0">
                <a:latin typeface="Times New Roman" panose="02020603050405020304" pitchFamily="18" charset="0"/>
                <a:cs typeface="Times New Roman" panose="02020603050405020304" pitchFamily="18" charset="0"/>
              </a:rPr>
              <a:t>ộ F sang </a:t>
            </a:r>
            <a:r>
              <a:rPr lang="en-US" dirty="0">
                <a:latin typeface="Times New Roman" panose="02020603050405020304" pitchFamily="18" charset="0"/>
                <a:cs typeface="Times New Roman" panose="02020603050405020304" pitchFamily="18" charset="0"/>
              </a:rPr>
              <a:t>đ</a:t>
            </a:r>
            <a:r>
              <a:rPr lang="vi-VN" dirty="0">
                <a:latin typeface="Times New Roman" panose="02020603050405020304" pitchFamily="18" charset="0"/>
                <a:cs typeface="Times New Roman" panose="02020603050405020304" pitchFamily="18" charset="0"/>
              </a:rPr>
              <a:t>ộ C v</a:t>
            </a:r>
            <a:r>
              <a:rPr lang="en-US" dirty="0">
                <a:latin typeface="Times New Roman" panose="02020603050405020304" pitchFamily="18" charset="0"/>
                <a:cs typeface="Times New Roman" panose="02020603050405020304" pitchFamily="18" charset="0"/>
              </a:rPr>
              <a:t>à </a:t>
            </a:r>
            <a:r>
              <a:rPr lang="en-US" dirty="0" err="1">
                <a:latin typeface="Times New Roman" panose="02020603050405020304" pitchFamily="18" charset="0"/>
                <a:cs typeface="Times New Roman" panose="02020603050405020304" pitchFamily="18" charset="0"/>
              </a:rPr>
              <a:t>ngư</a:t>
            </a:r>
            <a:r>
              <a:rPr lang="vi-VN" dirty="0">
                <a:latin typeface="Times New Roman" panose="02020603050405020304" pitchFamily="18" charset="0"/>
                <a:cs typeface="Times New Roman" panose="02020603050405020304" pitchFamily="18" charset="0"/>
              </a:rPr>
              <a:t>ợc lại, </a:t>
            </a:r>
            <a:r>
              <a:rPr lang="en-US" dirty="0" err="1">
                <a:latin typeface="Times New Roman" panose="02020603050405020304" pitchFamily="18" charset="0"/>
                <a:cs typeface="Times New Roman" panose="02020603050405020304" pitchFamily="18" charset="0"/>
              </a:rPr>
              <a:t>biết</a:t>
            </a:r>
            <a:r>
              <a:rPr lang="vi-VN" dirty="0">
                <a:latin typeface="Times New Roman" panose="02020603050405020304" pitchFamily="18" charset="0"/>
                <a:cs typeface="Times New Roman" panose="02020603050405020304" pitchFamily="18" charset="0"/>
              </a:rPr>
              <a:t> c</a:t>
            </a:r>
            <a:r>
              <a:rPr lang="en-US" dirty="0" err="1">
                <a:latin typeface="Times New Roman" panose="02020603050405020304" pitchFamily="18" charset="0"/>
                <a:cs typeface="Times New Roman" panose="02020603050405020304" pitchFamily="18" charset="0"/>
              </a:rPr>
              <a:t>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ức chuyển l</a:t>
            </a:r>
            <a:r>
              <a:rPr lang="en-US" dirty="0">
                <a:latin typeface="Times New Roman" panose="02020603050405020304" pitchFamily="18" charset="0"/>
                <a:cs typeface="Times New Roman" panose="02020603050405020304" pitchFamily="18" charset="0"/>
              </a:rPr>
              <a:t>à:</a:t>
            </a:r>
          </a:p>
          <a:p>
            <a:pPr marL="25718" indent="0">
              <a:buNone/>
            </a:pPr>
            <a:r>
              <a:rPr lang="en-US" dirty="0">
                <a:latin typeface="Times New Roman" panose="02020603050405020304" pitchFamily="18" charset="0"/>
                <a:cs typeface="Times New Roman" panose="02020603050405020304" pitchFamily="18" charset="0"/>
              </a:rPr>
              <a:t>	°F  =  ( °C × 1.8 ) +  32</a:t>
            </a:r>
          </a:p>
          <a:p>
            <a:pPr marL="25718" indent="0">
              <a:buNone/>
            </a:pPr>
            <a:r>
              <a:rPr lang="en-US" dirty="0">
                <a:latin typeface="Times New Roman" panose="02020603050405020304" pitchFamily="18" charset="0"/>
                <a:cs typeface="Times New Roman" panose="02020603050405020304" pitchFamily="18" charset="0"/>
              </a:rPr>
              <a:t>	°C  =  ( °F ─  32 )  ⁄  1.8</a:t>
            </a:r>
          </a:p>
          <a:p>
            <a:pPr marL="25718" indent="0">
              <a:buNone/>
            </a:pPr>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Liệt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chẵn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n.</a:t>
            </a:r>
          </a:p>
          <a:p>
            <a:pPr marL="25718" indent="0">
              <a:buNone/>
            </a:pPr>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 b.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thương</a:t>
            </a:r>
            <a:r>
              <a:rPr lang="en-US" dirty="0">
                <a:latin typeface="Times New Roman" panose="02020603050405020304" pitchFamily="18" charset="0"/>
                <a:cs typeface="Times New Roman" panose="02020603050405020304" pitchFamily="18" charset="0"/>
              </a:rPr>
              <a:t>.</a:t>
            </a:r>
          </a:p>
          <a:p>
            <a:pPr marL="25718" indent="0">
              <a:buNone/>
            </a:pPr>
            <a:r>
              <a:rPr lang="en-US" dirty="0">
                <a:latin typeface="Times New Roman" panose="02020603050405020304" pitchFamily="18" charset="0"/>
                <a:cs typeface="Times New Roman" panose="02020603050405020304" pitchFamily="18" charset="0"/>
              </a:rPr>
              <a:t>6. Vi</a:t>
            </a:r>
            <a:r>
              <a:rPr lang="vi-VN" dirty="0">
                <a:latin typeface="Times New Roman" panose="02020603050405020304" pitchFamily="18" charset="0"/>
                <a:cs typeface="Times New Roman" panose="02020603050405020304" pitchFamily="18" charset="0"/>
              </a:rPr>
              <a:t>ết ch</a:t>
            </a:r>
            <a:r>
              <a:rPr lang="en-US" dirty="0" err="1">
                <a:latin typeface="Times New Roman" panose="02020603050405020304" pitchFamily="18" charset="0"/>
                <a:cs typeface="Times New Roman" panose="02020603050405020304" pitchFamily="18" charset="0"/>
              </a:rPr>
              <a: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t>
            </a:r>
            <a:r>
              <a:rPr lang="vi-VN" dirty="0">
                <a:latin typeface="Times New Roman" panose="02020603050405020304" pitchFamily="18" charset="0"/>
                <a:cs typeface="Times New Roman" panose="02020603050405020304" pitchFamily="18" charset="0"/>
              </a:rPr>
              <a:t>ập v</a:t>
            </a:r>
            <a:r>
              <a:rPr lang="en-US" dirty="0" err="1">
                <a:latin typeface="Times New Roman" panose="02020603050405020304" pitchFamily="18" charset="0"/>
                <a:cs typeface="Times New Roman" panose="02020603050405020304" pitchFamily="18" charset="0"/>
              </a:rPr>
              <a:t>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a:t>
            </a:r>
            <a:r>
              <a:rPr lang="en-US" dirty="0">
                <a:latin typeface="Times New Roman" panose="02020603050405020304" pitchFamily="18" charset="0"/>
                <a:cs typeface="Times New Roman" panose="02020603050405020304" pitchFamily="18" charset="0"/>
              </a:rPr>
              <a:t> s</a:t>
            </a:r>
            <a:r>
              <a:rPr lang="vi-VN" dirty="0">
                <a:latin typeface="Times New Roman" panose="02020603050405020304" pitchFamily="18" charset="0"/>
                <a:cs typeface="Times New Roman" panose="02020603050405020304" pitchFamily="18" charset="0"/>
              </a:rPr>
              <a:t>ố nguy</a:t>
            </a:r>
            <a:r>
              <a:rPr lang="en-US" dirty="0" err="1">
                <a:latin typeface="Times New Roman" panose="02020603050405020304" pitchFamily="18" charset="0"/>
                <a:cs typeface="Times New Roman" panose="02020603050405020304" pitchFamily="18" charset="0"/>
              </a:rPr>
              <a: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s</a:t>
            </a:r>
            <a:r>
              <a:rPr lang="vi-VN" dirty="0">
                <a:latin typeface="Times New Roman" panose="02020603050405020304" pitchFamily="18" charset="0"/>
                <a:cs typeface="Times New Roman" panose="02020603050405020304" pitchFamily="18" charset="0"/>
              </a:rPr>
              <a:t>ố lớn nhất v</a:t>
            </a:r>
            <a:r>
              <a:rPr lang="en-US" dirty="0">
                <a:latin typeface="Times New Roman" panose="02020603050405020304" pitchFamily="18" charset="0"/>
                <a:cs typeface="Times New Roman" panose="02020603050405020304" pitchFamily="18" charset="0"/>
              </a:rPr>
              <a:t>à s</a:t>
            </a:r>
            <a:r>
              <a:rPr lang="vi-VN" dirty="0">
                <a:latin typeface="Times New Roman" panose="02020603050405020304" pitchFamily="18" charset="0"/>
                <a:cs typeface="Times New Roman" panose="02020603050405020304" pitchFamily="18" charset="0"/>
              </a:rPr>
              <a:t>ố nhỏ </a:t>
            </a:r>
            <a:r>
              <a:rPr lang="vi-VN">
                <a:latin typeface="Times New Roman" panose="02020603050405020304" pitchFamily="18" charset="0"/>
                <a:cs typeface="Times New Roman" panose="02020603050405020304" pitchFamily="18" charset="0"/>
              </a:rPr>
              <a:t>nhất.</a:t>
            </a:r>
            <a:endParaRPr lang="en-US" dirty="0">
              <a:latin typeface="Times New Roman" panose="02020603050405020304" pitchFamily="18" charset="0"/>
              <a:cs typeface="Times New Roman" panose="02020603050405020304" pitchFamily="18" charset="0"/>
            </a:endParaRPr>
          </a:p>
          <a:p>
            <a:pPr marL="385763" indent="-385763">
              <a:buFont typeface="Verdana" pitchFamily="34" charset="0"/>
              <a:buAutoNum type="arabicPeriod" startAt="4"/>
            </a:pPr>
            <a:endParaRPr lang="en-US" b="1"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CBB90A9E-42AF-5FA1-27C9-35820880C5D8}"/>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4" name="Date Placeholder 3">
            <a:extLst>
              <a:ext uri="{FF2B5EF4-FFF2-40B4-BE49-F238E27FC236}">
                <a16:creationId xmlns:a16="http://schemas.microsoft.com/office/drawing/2014/main" id="{C2232843-C015-83BE-E9C2-617944D6488C}"/>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53249B27-92EE-DB35-75A6-B7DAD6D5413F}"/>
              </a:ext>
            </a:extLst>
          </p:cNvPr>
          <p:cNvSpPr>
            <a:spLocks noGrp="1"/>
          </p:cNvSpPr>
          <p:nvPr>
            <p:ph type="sldNum" sz="quarter" idx="12"/>
          </p:nvPr>
        </p:nvSpPr>
        <p:spPr/>
        <p:txBody>
          <a:bodyPr/>
          <a:lstStyle/>
          <a:p>
            <a:fld id="{D8B0B3AC-44A8-D142-AAF6-9A453466E1A4}" type="slidenum">
              <a:rPr lang="en-VN" smtClean="0"/>
              <a:pPr/>
              <a:t>71</a:t>
            </a:fld>
            <a:endParaRPr lang="en-VN" dirty="0"/>
          </a:p>
        </p:txBody>
      </p:sp>
    </p:spTree>
    <p:extLst>
      <p:ext uri="{BB962C8B-B14F-4D97-AF65-F5344CB8AC3E}">
        <p14:creationId xmlns:p14="http://schemas.microsoft.com/office/powerpoint/2010/main" val="76512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r>
              <a:rPr lang="en-US"/>
              <a:t>Bài tập thực hành</a:t>
            </a:r>
          </a:p>
        </p:txBody>
      </p:sp>
      <mc:AlternateContent xmlns:mc="http://schemas.openxmlformats.org/markup-compatibility/2006" xmlns:a14="http://schemas.microsoft.com/office/drawing/2010/main">
        <mc:Choice Requires="a14">
          <p:sp>
            <p:nvSpPr>
              <p:cNvPr id="28675" name="Content Placeholder 4"/>
              <p:cNvSpPr>
                <a:spLocks noGrp="1"/>
              </p:cNvSpPr>
              <p:nvPr>
                <p:ph idx="1"/>
              </p:nvPr>
            </p:nvSpPr>
            <p:spPr/>
            <p:txBody>
              <a:bodyPr>
                <a:normAutofit fontScale="85000" lnSpcReduction="10000"/>
              </a:bodyPr>
              <a:lstStyle/>
              <a:p>
                <a:pPr marL="25718" indent="0">
                  <a:buNone/>
                </a:pPr>
                <a:r>
                  <a:rPr lang="en-US" dirty="0"/>
                  <a:t>6. </a:t>
                </a:r>
                <a:r>
                  <a:rPr lang="en-US" dirty="0" err="1"/>
                  <a:t>Tìm</a:t>
                </a:r>
                <a:r>
                  <a:rPr lang="en-US" dirty="0"/>
                  <a:t> </a:t>
                </a:r>
                <a:r>
                  <a:rPr lang="en-US" dirty="0" err="1"/>
                  <a:t>ước</a:t>
                </a:r>
                <a:r>
                  <a:rPr lang="en-US" dirty="0"/>
                  <a:t> </a:t>
                </a:r>
                <a:r>
                  <a:rPr lang="en-US" dirty="0" err="1"/>
                  <a:t>số</a:t>
                </a:r>
                <a:r>
                  <a:rPr lang="en-US" dirty="0"/>
                  <a:t> </a:t>
                </a:r>
                <a:r>
                  <a:rPr lang="en-US" dirty="0" err="1"/>
                  <a:t>lớn</a:t>
                </a:r>
                <a:r>
                  <a:rPr lang="en-US" dirty="0"/>
                  <a:t> </a:t>
                </a:r>
                <a:r>
                  <a:rPr lang="en-US" dirty="0" err="1"/>
                  <a:t>nhất</a:t>
                </a:r>
                <a:r>
                  <a:rPr lang="en-US" dirty="0"/>
                  <a:t> </a:t>
                </a:r>
                <a:r>
                  <a:rPr lang="en-US" dirty="0" err="1"/>
                  <a:t>và</a:t>
                </a:r>
                <a:r>
                  <a:rPr lang="en-US" dirty="0"/>
                  <a:t> </a:t>
                </a:r>
                <a:r>
                  <a:rPr lang="en-US" dirty="0" err="1"/>
                  <a:t>nhỏ</a:t>
                </a:r>
                <a:r>
                  <a:rPr lang="en-US" dirty="0"/>
                  <a:t> </a:t>
                </a:r>
                <a:r>
                  <a:rPr lang="en-US" dirty="0" err="1"/>
                  <a:t>nhất</a:t>
                </a:r>
                <a:r>
                  <a:rPr lang="en-US" dirty="0"/>
                  <a:t> </a:t>
                </a:r>
                <a:r>
                  <a:rPr lang="en-US" dirty="0" err="1"/>
                  <a:t>của</a:t>
                </a:r>
                <a:r>
                  <a:rPr lang="en-US" dirty="0"/>
                  <a:t> </a:t>
                </a:r>
                <a:r>
                  <a:rPr lang="en-US" dirty="0" err="1"/>
                  <a:t>một</a:t>
                </a:r>
                <a:r>
                  <a:rPr lang="en-US" dirty="0"/>
                  <a:t> </a:t>
                </a:r>
                <a:r>
                  <a:rPr lang="en-US" dirty="0" err="1"/>
                  <a:t>số</a:t>
                </a:r>
                <a:r>
                  <a:rPr lang="en-US" dirty="0"/>
                  <a:t> </a:t>
                </a:r>
                <a:r>
                  <a:rPr lang="en-US" dirty="0" err="1"/>
                  <a:t>nguyên</a:t>
                </a:r>
                <a:r>
                  <a:rPr lang="en-US" dirty="0"/>
                  <a:t> </a:t>
                </a:r>
                <a:r>
                  <a:rPr lang="en-US" dirty="0" err="1"/>
                  <a:t>dương</a:t>
                </a:r>
                <a:r>
                  <a:rPr lang="en-US" dirty="0"/>
                  <a:t> n </a:t>
                </a:r>
                <a:r>
                  <a:rPr lang="en-US" dirty="0" err="1"/>
                  <a:t>mà</a:t>
                </a:r>
                <a:r>
                  <a:rPr lang="en-US" dirty="0"/>
                  <a:t> </a:t>
                </a:r>
                <a:r>
                  <a:rPr lang="en-US" dirty="0" err="1"/>
                  <a:t>không</a:t>
                </a:r>
                <a:r>
                  <a:rPr lang="en-US" dirty="0"/>
                  <a:t> </a:t>
                </a:r>
                <a:r>
                  <a:rPr lang="en-US" dirty="0" err="1"/>
                  <a:t>phải</a:t>
                </a:r>
                <a:r>
                  <a:rPr lang="en-US" dirty="0"/>
                  <a:t> </a:t>
                </a:r>
                <a:r>
                  <a:rPr lang="en-US" dirty="0" err="1"/>
                  <a:t>là</a:t>
                </a:r>
                <a:r>
                  <a:rPr lang="en-US" dirty="0"/>
                  <a:t> </a:t>
                </a:r>
                <a:r>
                  <a:rPr lang="en-US" dirty="0" err="1"/>
                  <a:t>chính</a:t>
                </a:r>
                <a:r>
                  <a:rPr lang="en-US" dirty="0"/>
                  <a:t> </a:t>
                </a:r>
                <a:r>
                  <a:rPr lang="en-US" dirty="0" err="1"/>
                  <a:t>số</a:t>
                </a:r>
                <a:r>
                  <a:rPr lang="en-US" dirty="0"/>
                  <a:t> </a:t>
                </a:r>
                <a:r>
                  <a:rPr lang="en-US" dirty="0" err="1"/>
                  <a:t>đó</a:t>
                </a:r>
                <a:r>
                  <a:rPr lang="en-US" dirty="0"/>
                  <a:t> </a:t>
                </a:r>
                <a:r>
                  <a:rPr lang="en-US" dirty="0" err="1"/>
                  <a:t>và</a:t>
                </a:r>
                <a:r>
                  <a:rPr lang="en-US" dirty="0"/>
                  <a:t> </a:t>
                </a:r>
                <a:r>
                  <a:rPr lang="en-US" dirty="0" err="1"/>
                  <a:t>số</a:t>
                </a:r>
                <a:r>
                  <a:rPr lang="en-US" dirty="0"/>
                  <a:t> 1.</a:t>
                </a:r>
              </a:p>
              <a:p>
                <a:pPr marL="25718" indent="0">
                  <a:buNone/>
                </a:pPr>
                <a:r>
                  <a:rPr lang="en-US" dirty="0"/>
                  <a:t>7. </a:t>
                </a:r>
                <a:r>
                  <a:rPr lang="en-US" dirty="0" err="1"/>
                  <a:t>Tính</a:t>
                </a:r>
                <a:r>
                  <a:rPr lang="en-US" dirty="0"/>
                  <a:t> </a:t>
                </a:r>
                <a:r>
                  <a:rPr lang="en-US" dirty="0" err="1"/>
                  <a:t>giá</a:t>
                </a:r>
                <a:r>
                  <a:rPr lang="en-US" dirty="0"/>
                  <a:t> </a:t>
                </a:r>
                <a:r>
                  <a:rPr lang="en-US" dirty="0" err="1"/>
                  <a:t>trị</a:t>
                </a:r>
                <a:r>
                  <a:rPr lang="en-US" dirty="0"/>
                  <a:t> </a:t>
                </a:r>
                <a:r>
                  <a:rPr lang="en-US" dirty="0" err="1"/>
                  <a:t>biểu</a:t>
                </a:r>
                <a:r>
                  <a:rPr lang="en-US" dirty="0"/>
                  <a:t> </a:t>
                </a:r>
                <a:r>
                  <a:rPr lang="en-US" dirty="0" err="1"/>
                  <a:t>thức</a:t>
                </a:r>
                <a:r>
                  <a:rPr lang="en-US" dirty="0"/>
                  <a:t>:</a:t>
                </a:r>
              </a:p>
              <a:p>
                <a:pPr marL="25718"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oMath>
                  </m:oMathPara>
                </a14:m>
                <a:endParaRPr lang="en-US" dirty="0"/>
              </a:p>
              <a:p>
                <a:pPr marL="25718"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3</m:t>
                          </m:r>
                        </m:e>
                        <m:sup>
                          <m:r>
                            <a:rPr lang="en-US" i="1">
                              <a:latin typeface="Cambria Math" panose="02040503050406030204" pitchFamily="18" charset="0"/>
                            </a:rPr>
                            <m:t>3</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𝑛</m:t>
                          </m:r>
                        </m:e>
                        <m:sup>
                          <m:r>
                            <a:rPr lang="en-US" i="1">
                              <a:latin typeface="Cambria Math" panose="02040503050406030204" pitchFamily="18" charset="0"/>
                            </a:rPr>
                            <m:t>𝑛</m:t>
                          </m:r>
                        </m:sup>
                      </m:sSup>
                    </m:oMath>
                  </m:oMathPara>
                </a14:m>
                <a:endParaRPr lang="en-US" dirty="0"/>
              </a:p>
              <a:p>
                <a:pPr marL="25718" indent="0">
                  <a:buNone/>
                </a:pPr>
                <a:r>
                  <a:rPr lang="en-US" dirty="0"/>
                  <a:t>8. </a:t>
                </a:r>
                <a:r>
                  <a:rPr lang="en-US" dirty="0" err="1"/>
                  <a:t>Liệt</a:t>
                </a:r>
                <a:r>
                  <a:rPr lang="en-US" dirty="0"/>
                  <a:t> </a:t>
                </a:r>
                <a:r>
                  <a:rPr lang="en-US" dirty="0" err="1"/>
                  <a:t>kê</a:t>
                </a:r>
                <a:r>
                  <a:rPr lang="en-US" dirty="0"/>
                  <a:t> </a:t>
                </a:r>
                <a:r>
                  <a:rPr lang="en-US" dirty="0" err="1"/>
                  <a:t>tất</a:t>
                </a:r>
                <a:r>
                  <a:rPr lang="en-US" dirty="0"/>
                  <a:t> </a:t>
                </a:r>
                <a:r>
                  <a:rPr lang="en-US" dirty="0" err="1"/>
                  <a:t>cả</a:t>
                </a:r>
                <a:r>
                  <a:rPr lang="en-US" dirty="0"/>
                  <a:t> </a:t>
                </a:r>
                <a:r>
                  <a:rPr lang="en-US" dirty="0" err="1"/>
                  <a:t>ước</a:t>
                </a:r>
                <a:r>
                  <a:rPr lang="en-US" dirty="0"/>
                  <a:t> </a:t>
                </a:r>
                <a:r>
                  <a:rPr lang="en-US" dirty="0" err="1"/>
                  <a:t>số</a:t>
                </a:r>
                <a:r>
                  <a:rPr lang="en-US" dirty="0"/>
                  <a:t> </a:t>
                </a:r>
                <a:r>
                  <a:rPr lang="en-US" dirty="0" err="1"/>
                  <a:t>của</a:t>
                </a:r>
                <a:r>
                  <a:rPr lang="en-US" dirty="0"/>
                  <a:t> </a:t>
                </a:r>
                <a:r>
                  <a:rPr lang="en-US" dirty="0" err="1"/>
                  <a:t>số</a:t>
                </a:r>
                <a:r>
                  <a:rPr lang="en-US" dirty="0"/>
                  <a:t> </a:t>
                </a:r>
                <a:r>
                  <a:rPr lang="en-US" dirty="0" err="1"/>
                  <a:t>nguyên</a:t>
                </a:r>
                <a:r>
                  <a:rPr lang="en-US" dirty="0"/>
                  <a:t> </a:t>
                </a:r>
                <a:r>
                  <a:rPr lang="en-US" dirty="0" err="1"/>
                  <a:t>dương</a:t>
                </a:r>
                <a:r>
                  <a:rPr lang="en-US" dirty="0"/>
                  <a:t> n.</a:t>
                </a:r>
              </a:p>
              <a:p>
                <a:pPr marL="25718" indent="0">
                  <a:buNone/>
                </a:pPr>
                <a:r>
                  <a:rPr lang="en-US" dirty="0"/>
                  <a:t>9. </a:t>
                </a:r>
                <a:r>
                  <a:rPr lang="en-US" dirty="0" err="1"/>
                  <a:t>Nhập</a:t>
                </a:r>
                <a:r>
                  <a:rPr lang="en-US" dirty="0"/>
                  <a:t> </a:t>
                </a:r>
                <a:r>
                  <a:rPr lang="en-US" dirty="0" err="1"/>
                  <a:t>vào</a:t>
                </a:r>
                <a:r>
                  <a:rPr lang="en-US" dirty="0"/>
                  <a:t> </a:t>
                </a:r>
                <a:r>
                  <a:rPr lang="en-US" dirty="0" err="1"/>
                  <a:t>số</a:t>
                </a:r>
                <a:r>
                  <a:rPr lang="en-US" dirty="0"/>
                  <a:t> </a:t>
                </a:r>
                <a:r>
                  <a:rPr lang="en-US" dirty="0" err="1"/>
                  <a:t>nguyên</a:t>
                </a:r>
                <a:r>
                  <a:rPr lang="en-US" dirty="0"/>
                  <a:t> </a:t>
                </a:r>
                <a:r>
                  <a:rPr lang="en-US" dirty="0" err="1"/>
                  <a:t>dương</a:t>
                </a:r>
                <a:r>
                  <a:rPr lang="en-US" dirty="0"/>
                  <a:t> n. </a:t>
                </a:r>
                <a:r>
                  <a:rPr lang="en-US" dirty="0" err="1"/>
                  <a:t>Đếm</a:t>
                </a:r>
                <a:r>
                  <a:rPr lang="en-US" dirty="0"/>
                  <a:t> </a:t>
                </a:r>
                <a:r>
                  <a:rPr lang="en-US" dirty="0" err="1"/>
                  <a:t>số</a:t>
                </a:r>
                <a:r>
                  <a:rPr lang="en-US" dirty="0"/>
                  <a:t> </a:t>
                </a:r>
                <a:r>
                  <a:rPr lang="en-US" dirty="0" err="1"/>
                  <a:t>chữ</a:t>
                </a:r>
                <a:r>
                  <a:rPr lang="en-US" dirty="0"/>
                  <a:t> </a:t>
                </a:r>
                <a:r>
                  <a:rPr lang="en-US" dirty="0" err="1"/>
                  <a:t>số</a:t>
                </a:r>
                <a:r>
                  <a:rPr lang="en-US" dirty="0"/>
                  <a:t> </a:t>
                </a:r>
                <a:r>
                  <a:rPr lang="en-US" dirty="0" err="1"/>
                  <a:t>của</a:t>
                </a:r>
                <a:r>
                  <a:rPr lang="en-US" dirty="0"/>
                  <a:t> </a:t>
                </a:r>
                <a:r>
                  <a:rPr lang="en-US" dirty="0" err="1"/>
                  <a:t>số</a:t>
                </a:r>
                <a:r>
                  <a:rPr lang="en-US" dirty="0"/>
                  <a:t> </a:t>
                </a:r>
                <a:r>
                  <a:rPr lang="en-US" dirty="0" err="1"/>
                  <a:t>đó</a:t>
                </a:r>
                <a:r>
                  <a:rPr lang="en-US" dirty="0"/>
                  <a:t>.</a:t>
                </a:r>
              </a:p>
              <a:p>
                <a:pPr marL="25718" indent="0">
                  <a:buNone/>
                </a:pPr>
                <a:r>
                  <a:rPr lang="en-US" dirty="0"/>
                  <a:t>10. </a:t>
                </a:r>
                <a:r>
                  <a:rPr lang="en-US" dirty="0" err="1"/>
                  <a:t>Nhập</a:t>
                </a:r>
                <a:r>
                  <a:rPr lang="en-US" dirty="0"/>
                  <a:t> </a:t>
                </a:r>
                <a:r>
                  <a:rPr lang="en-US" dirty="0" err="1"/>
                  <a:t>vào</a:t>
                </a:r>
                <a:r>
                  <a:rPr lang="en-US" dirty="0"/>
                  <a:t> </a:t>
                </a:r>
                <a:r>
                  <a:rPr lang="en-US" dirty="0" err="1"/>
                  <a:t>số</a:t>
                </a:r>
                <a:r>
                  <a:rPr lang="en-US" dirty="0"/>
                  <a:t> </a:t>
                </a:r>
                <a:r>
                  <a:rPr lang="en-US" dirty="0" err="1"/>
                  <a:t>xe</a:t>
                </a:r>
                <a:r>
                  <a:rPr lang="en-US" dirty="0"/>
                  <a:t> (</a:t>
                </a:r>
                <a:r>
                  <a:rPr lang="en-US" dirty="0" err="1"/>
                  <a:t>gồm</a:t>
                </a:r>
                <a:r>
                  <a:rPr lang="en-US" dirty="0"/>
                  <a:t> 4 </a:t>
                </a:r>
                <a:r>
                  <a:rPr lang="en-US" dirty="0" err="1"/>
                  <a:t>chữ</a:t>
                </a:r>
                <a:r>
                  <a:rPr lang="en-US" dirty="0"/>
                  <a:t> </a:t>
                </a:r>
                <a:r>
                  <a:rPr lang="en-US" dirty="0" err="1"/>
                  <a:t>số</a:t>
                </a:r>
                <a:r>
                  <a:rPr lang="en-US" dirty="0"/>
                  <a:t>) </a:t>
                </a:r>
                <a:r>
                  <a:rPr lang="en-US" dirty="0" err="1"/>
                  <a:t>của</a:t>
                </a:r>
                <a:r>
                  <a:rPr lang="en-US" dirty="0"/>
                  <a:t> </a:t>
                </a:r>
                <a:r>
                  <a:rPr lang="en-US" dirty="0" err="1"/>
                  <a:t>bạn</a:t>
                </a:r>
                <a:r>
                  <a:rPr lang="en-US" dirty="0"/>
                  <a:t>. Cho </a:t>
                </a:r>
                <a:r>
                  <a:rPr lang="en-US" dirty="0" err="1"/>
                  <a:t>biết</a:t>
                </a:r>
                <a:r>
                  <a:rPr lang="en-US" dirty="0"/>
                  <a:t> </a:t>
                </a:r>
                <a:r>
                  <a:rPr lang="en-US" dirty="0" err="1"/>
                  <a:t>số</a:t>
                </a:r>
                <a:r>
                  <a:rPr lang="en-US" dirty="0"/>
                  <a:t> </a:t>
                </a:r>
                <a:r>
                  <a:rPr lang="en-US" dirty="0" err="1"/>
                  <a:t>xe</a:t>
                </a:r>
                <a:r>
                  <a:rPr lang="en-US" dirty="0"/>
                  <a:t> </a:t>
                </a:r>
                <a:r>
                  <a:rPr lang="en-US" dirty="0" err="1"/>
                  <a:t>của</a:t>
                </a:r>
                <a:r>
                  <a:rPr lang="en-US" dirty="0"/>
                  <a:t> </a:t>
                </a:r>
                <a:r>
                  <a:rPr lang="en-US" dirty="0" err="1"/>
                  <a:t>bạn</a:t>
                </a:r>
                <a:r>
                  <a:rPr lang="en-US" dirty="0"/>
                  <a:t> </a:t>
                </a:r>
                <a:r>
                  <a:rPr lang="vi-VN" dirty="0"/>
                  <a:t>đượ</a:t>
                </a:r>
                <a:r>
                  <a:rPr lang="en-US" dirty="0"/>
                  <a:t>c </a:t>
                </a:r>
                <a:r>
                  <a:rPr lang="en-US" dirty="0" err="1"/>
                  <a:t>mấy</a:t>
                </a:r>
                <a:r>
                  <a:rPr lang="en-US" dirty="0"/>
                  <a:t> </a:t>
                </a:r>
                <a:r>
                  <a:rPr lang="en-US" dirty="0" err="1"/>
                  <a:t>nút</a:t>
                </a:r>
                <a:r>
                  <a:rPr lang="en-US" dirty="0"/>
                  <a:t>?</a:t>
                </a:r>
                <a:endParaRPr lang="en-US" dirty="0">
                  <a:latin typeface="Arial" charset="0"/>
                  <a:cs typeface="Arial" charset="0"/>
                </a:endParaRPr>
              </a:p>
            </p:txBody>
          </p:sp>
        </mc:Choice>
        <mc:Fallback xmlns="">
          <p:sp>
            <p:nvSpPr>
              <p:cNvPr id="28675" name="Content Placeholder 4"/>
              <p:cNvSpPr>
                <a:spLocks noGrp="1" noRot="1" noChangeAspect="1" noMove="1" noResize="1" noEditPoints="1" noAdjustHandles="1" noChangeArrowheads="1" noChangeShapeType="1" noTextEdit="1"/>
              </p:cNvSpPr>
              <p:nvPr>
                <p:ph idx="1"/>
              </p:nvPr>
            </p:nvSpPr>
            <p:spPr>
              <a:blipFill>
                <a:blip r:embed="rId3"/>
                <a:stretch>
                  <a:fillRect l="-692" t="-247" r="-865" b="-1480"/>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49AB8DEF-5648-2844-58AA-E856B34E6E4A}"/>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4" name="Date Placeholder 3">
            <a:extLst>
              <a:ext uri="{FF2B5EF4-FFF2-40B4-BE49-F238E27FC236}">
                <a16:creationId xmlns:a16="http://schemas.microsoft.com/office/drawing/2014/main" id="{A5534313-8FF7-AA63-A6D6-6BB6ACD3521D}"/>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0246ACC2-7A17-B6A3-4E8A-97D55FBCF1E7}"/>
              </a:ext>
            </a:extLst>
          </p:cNvPr>
          <p:cNvSpPr>
            <a:spLocks noGrp="1"/>
          </p:cNvSpPr>
          <p:nvPr>
            <p:ph type="sldNum" sz="quarter" idx="12"/>
          </p:nvPr>
        </p:nvSpPr>
        <p:spPr/>
        <p:txBody>
          <a:bodyPr/>
          <a:lstStyle/>
          <a:p>
            <a:fld id="{D8B0B3AC-44A8-D142-AAF6-9A453466E1A4}" type="slidenum">
              <a:rPr lang="en-VN" smtClean="0"/>
              <a:pPr/>
              <a:t>72</a:t>
            </a:fld>
            <a:endParaRPr lang="en-VN" dirty="0"/>
          </a:p>
        </p:txBody>
      </p:sp>
    </p:spTree>
    <p:extLst>
      <p:ext uri="{BB962C8B-B14F-4D97-AF65-F5344CB8AC3E}">
        <p14:creationId xmlns:p14="http://schemas.microsoft.com/office/powerpoint/2010/main" val="97147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ormAutofit/>
          </a:bodyPr>
          <a:lstStyle/>
          <a:p>
            <a:pPr marL="61722" indent="0" algn="ctr">
              <a:buNone/>
            </a:pPr>
            <a:r>
              <a:rPr lang="en-US" sz="4000" b="1">
                <a:solidFill>
                  <a:srgbClr val="FF0000"/>
                </a:solidFill>
                <a:latin typeface="Times New Roman" panose="02020603050405020304" pitchFamily="18" charset="0"/>
                <a:ea typeface="Tahoma" panose="020B0604030504040204" pitchFamily="34" charset="0"/>
                <a:cs typeface="Times New Roman" panose="02020603050405020304" pitchFamily="18" charset="0"/>
              </a:rPr>
              <a:t>Chúc </a:t>
            </a:r>
            <a:r>
              <a:rPr lang="en-US" sz="40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các</a:t>
            </a:r>
            <a:r>
              <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0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em</a:t>
            </a:r>
            <a:r>
              <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000" b="1"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học</a:t>
            </a:r>
            <a:r>
              <a:rPr lang="en-US" sz="4000" b="1">
                <a:solidFill>
                  <a:srgbClr val="FF0000"/>
                </a:solidFill>
                <a:latin typeface="Times New Roman" panose="02020603050405020304" pitchFamily="18" charset="0"/>
                <a:ea typeface="Tahoma" panose="020B0604030504040204" pitchFamily="34" charset="0"/>
                <a:cs typeface="Times New Roman" panose="02020603050405020304" pitchFamily="18" charset="0"/>
              </a:rPr>
              <a:t> tốt !</a:t>
            </a:r>
            <a:endPar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vi-VN" sz="1100" b="0" i="0" u="none" strike="noStrike" kern="1200" cap="none" spc="0" normalizeH="0" baseline="0" noProof="0">
                <a:ln>
                  <a:noFill/>
                </a:ln>
                <a:solidFill>
                  <a:srgbClr val="363D3D">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dirty="0">
              <a:ln>
                <a:noFill/>
              </a:ln>
              <a:solidFill>
                <a:srgbClr val="363D3D">
                  <a:tint val="75000"/>
                </a:srgbClr>
              </a:solidFill>
              <a:effectLst/>
              <a:uLnTx/>
              <a:uFillTx/>
              <a:latin typeface="Arial" panose="020B0604020202020204" pitchFamily="34" charset="0"/>
              <a:ea typeface="+mn-ea"/>
              <a:cs typeface="Arial" panose="020B0604020202020204" pitchFamily="34" charset="0"/>
            </a:endParaRPr>
          </a:p>
        </p:txBody>
      </p:sp>
      <p:pic>
        <p:nvPicPr>
          <p:cNvPr id="1026" name="Picture 2" descr="http://www.codeblocks.org/images/blan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682" y="-102394"/>
            <a:ext cx="7144" cy="71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0554" y="2628900"/>
            <a:ext cx="4850892" cy="3234690"/>
          </a:xfrm>
          <a:prstGeom prst="rect">
            <a:avLst/>
          </a:prstGeom>
        </p:spPr>
      </p:pic>
      <p:sp>
        <p:nvSpPr>
          <p:cNvPr id="2" name="Date Placeholder 1">
            <a:extLst>
              <a:ext uri="{FF2B5EF4-FFF2-40B4-BE49-F238E27FC236}">
                <a16:creationId xmlns:a16="http://schemas.microsoft.com/office/drawing/2014/main" id="{6FAA3F89-B8EB-39B2-EF2B-3C6D9C3C480F}"/>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D92F997D-18FD-BE44-3908-011F0E1FA40F}"/>
              </a:ext>
            </a:extLst>
          </p:cNvPr>
          <p:cNvSpPr>
            <a:spLocks noGrp="1"/>
          </p:cNvSpPr>
          <p:nvPr>
            <p:ph type="sldNum" sz="quarter" idx="12"/>
          </p:nvPr>
        </p:nvSpPr>
        <p:spPr/>
        <p:txBody>
          <a:bodyPr/>
          <a:lstStyle/>
          <a:p>
            <a:fld id="{D8B0B3AC-44A8-D142-AAF6-9A453466E1A4}" type="slidenum">
              <a:rPr lang="en-VN" smtClean="0"/>
              <a:pPr/>
              <a:t>73</a:t>
            </a:fld>
            <a:endParaRPr lang="en-VN" dirty="0"/>
          </a:p>
        </p:txBody>
      </p:sp>
    </p:spTree>
    <p:extLst>
      <p:ext uri="{BB962C8B-B14F-4D97-AF65-F5344CB8AC3E}">
        <p14:creationId xmlns:p14="http://schemas.microsoft.com/office/powerpoint/2010/main" val="265563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E69B3-B6C3-260B-64B4-D9627BD9A00E}"/>
              </a:ext>
            </a:extLst>
          </p:cNvPr>
          <p:cNvSpPr>
            <a:spLocks noGrp="1"/>
          </p:cNvSpPr>
          <p:nvPr>
            <p:ph type="title"/>
          </p:nvPr>
        </p:nvSpPr>
        <p:spPr/>
        <p:txBody>
          <a:bodyPr>
            <a:normAutofit fontScale="90000"/>
          </a:bodyPr>
          <a:lstStyle/>
          <a:p>
            <a:r>
              <a:rPr lang="en-US">
                <a:ea typeface="Tahoma" panose="020B0604030504040204" pitchFamily="34" charset="0"/>
              </a:rPr>
              <a:t>2.1 </a:t>
            </a:r>
            <a:r>
              <a:rPr lang="vi-VN">
                <a:ea typeface="Tahoma" panose="020B0604030504040204" pitchFamily="34" charset="0"/>
              </a:rPr>
              <a:t>Khái niệm về vấn đề/</a:t>
            </a:r>
            <a:r>
              <a:rPr lang="en-US">
                <a:ea typeface="Tahoma" panose="020B0604030504040204" pitchFamily="34" charset="0"/>
              </a:rPr>
              <a:t> </a:t>
            </a:r>
            <a:r>
              <a:rPr lang="vi-VN">
                <a:ea typeface="Tahoma" panose="020B0604030504040204" pitchFamily="34" charset="0"/>
              </a:rPr>
              <a:t>bài toán</a:t>
            </a:r>
            <a:endParaRPr lang="en-US"/>
          </a:p>
        </p:txBody>
      </p:sp>
      <p:sp>
        <p:nvSpPr>
          <p:cNvPr id="3" name="Content Placeholder 2">
            <a:extLst>
              <a:ext uri="{FF2B5EF4-FFF2-40B4-BE49-F238E27FC236}">
                <a16:creationId xmlns:a16="http://schemas.microsoft.com/office/drawing/2014/main" id="{F75EF604-8EDD-E152-7398-37A41B901B13}"/>
              </a:ext>
            </a:extLst>
          </p:cNvPr>
          <p:cNvSpPr>
            <a:spLocks noGrp="1"/>
          </p:cNvSpPr>
          <p:nvPr>
            <p:ph idx="1"/>
          </p:nvPr>
        </p:nvSpPr>
        <p:spPr/>
        <p:txBody>
          <a:bodyPr>
            <a:normAutofit/>
          </a:bodyPr>
          <a:lstStyle/>
          <a:p>
            <a:pPr marL="0" indent="0">
              <a:buNone/>
            </a:pPr>
            <a:r>
              <a:rPr lang="en-US" sz="2400">
                <a:solidFill>
                  <a:srgbClr val="231F20"/>
                </a:solidFill>
                <a:latin typeface="Times-Roman"/>
              </a:rPr>
              <a:t>Ví dụ 2: </a:t>
            </a:r>
            <a:r>
              <a:rPr lang="en-US" sz="2400" b="0" i="0">
                <a:solidFill>
                  <a:srgbClr val="231F20"/>
                </a:solidFill>
                <a:effectLst/>
                <a:latin typeface="Times-Roman"/>
              </a:rPr>
              <a:t>Bài toán tìm kiếm giá trị trong một dãy số (bất kỳ) cho trước.</a:t>
            </a:r>
          </a:p>
          <a:p>
            <a:pPr marL="798513" indent="-336550">
              <a:lnSpc>
                <a:spcPct val="100000"/>
              </a:lnSpc>
              <a:spcBef>
                <a:spcPts val="0"/>
              </a:spcBef>
              <a:spcAft>
                <a:spcPts val="0"/>
              </a:spcAft>
            </a:pPr>
            <a:r>
              <a:rPr lang="en-US" sz="2400" b="1">
                <a:solidFill>
                  <a:srgbClr val="231F20"/>
                </a:solidFill>
                <a:latin typeface="Consolas" panose="020B0609020204030204" pitchFamily="49" charset="0"/>
              </a:rPr>
              <a:t>Đầu vào</a:t>
            </a:r>
            <a:r>
              <a:rPr lang="en-US" sz="2400" b="1" i="0">
                <a:solidFill>
                  <a:srgbClr val="231F20"/>
                </a:solidFill>
                <a:effectLst/>
                <a:latin typeface="Consolas" panose="020B0609020204030204" pitchFamily="49" charset="0"/>
              </a:rPr>
              <a:t>: </a:t>
            </a:r>
            <a:r>
              <a:rPr lang="en-US" sz="2400" b="1">
                <a:solidFill>
                  <a:schemeClr val="tx1">
                    <a:lumMod val="50000"/>
                  </a:schemeClr>
                </a:solidFill>
                <a:latin typeface="Consolas" panose="020B0609020204030204" pitchFamily="49" charset="0"/>
                <a:cs typeface="Courier New" pitchFamily="49" charset="0"/>
              </a:rPr>
              <a:t>N</a:t>
            </a:r>
            <a:r>
              <a:rPr lang="en-US" sz="2400" b="1" i="0">
                <a:solidFill>
                  <a:srgbClr val="231F20"/>
                </a:solidFill>
                <a:effectLst/>
                <a:latin typeface="Consolas" panose="020B0609020204030204" pitchFamily="49" charset="0"/>
              </a:rPr>
              <a:t>hập dãy số nguyên A={a</a:t>
            </a:r>
            <a:r>
              <a:rPr lang="en-US" sz="2400" b="1" i="0" baseline="-25000">
                <a:solidFill>
                  <a:srgbClr val="231F20"/>
                </a:solidFill>
                <a:effectLst/>
                <a:latin typeface="Consolas" panose="020B0609020204030204" pitchFamily="49" charset="0"/>
              </a:rPr>
              <a:t>0</a:t>
            </a:r>
            <a:r>
              <a:rPr lang="en-US" sz="2400" b="1" i="0">
                <a:solidFill>
                  <a:srgbClr val="231F20"/>
                </a:solidFill>
                <a:effectLst/>
                <a:latin typeface="Consolas" panose="020B0609020204030204" pitchFamily="49" charset="0"/>
              </a:rPr>
              <a:t>, a</a:t>
            </a:r>
            <a:r>
              <a:rPr lang="en-US" sz="2400" b="1" i="0" baseline="-25000">
                <a:solidFill>
                  <a:srgbClr val="231F20"/>
                </a:solidFill>
                <a:effectLst/>
                <a:latin typeface="Consolas" panose="020B0609020204030204" pitchFamily="49" charset="0"/>
              </a:rPr>
              <a:t>1</a:t>
            </a:r>
            <a:r>
              <a:rPr lang="en-US" sz="2400" b="1" i="0">
                <a:solidFill>
                  <a:srgbClr val="231F20"/>
                </a:solidFill>
                <a:effectLst/>
                <a:latin typeface="Consolas" panose="020B0609020204030204" pitchFamily="49" charset="0"/>
              </a:rPr>
              <a:t>, …, a</a:t>
            </a:r>
            <a:r>
              <a:rPr lang="en-US" sz="2400" b="1" i="0" baseline="-25000">
                <a:solidFill>
                  <a:srgbClr val="231F20"/>
                </a:solidFill>
                <a:effectLst/>
                <a:latin typeface="Consolas" panose="020B0609020204030204" pitchFamily="49" charset="0"/>
              </a:rPr>
              <a:t>n-1</a:t>
            </a:r>
            <a:r>
              <a:rPr lang="en-US" sz="2400" b="1" i="0">
                <a:solidFill>
                  <a:srgbClr val="231F20"/>
                </a:solidFill>
                <a:effectLst/>
                <a:latin typeface="Consolas" panose="020B0609020204030204" pitchFamily="49" charset="0"/>
              </a:rPr>
              <a:t>} có n phần tử và giá trị x cần tìm</a:t>
            </a:r>
          </a:p>
          <a:p>
            <a:pPr marL="798513" indent="-336550">
              <a:lnSpc>
                <a:spcPct val="100000"/>
              </a:lnSpc>
              <a:spcBef>
                <a:spcPts val="0"/>
              </a:spcBef>
              <a:spcAft>
                <a:spcPts val="0"/>
              </a:spcAft>
            </a:pPr>
            <a:r>
              <a:rPr lang="en-US" sz="2400" b="1">
                <a:solidFill>
                  <a:srgbClr val="231F20"/>
                </a:solidFill>
                <a:latin typeface="Consolas" panose="020B0609020204030204" pitchFamily="49" charset="0"/>
              </a:rPr>
              <a:t>Đầu ra</a:t>
            </a:r>
            <a:r>
              <a:rPr lang="en-US" sz="2400" b="1" i="0">
                <a:solidFill>
                  <a:srgbClr val="231F20"/>
                </a:solidFill>
                <a:effectLst/>
                <a:latin typeface="Consolas" panose="020B0609020204030204" pitchFamily="49" charset="0"/>
              </a:rPr>
              <a:t>: Xuất chỉ số i tương ứng x=A[i] hoặc NIL nếu không tìm thấy x</a:t>
            </a:r>
          </a:p>
          <a:p>
            <a:pPr marL="798513" indent="-336550">
              <a:lnSpc>
                <a:spcPct val="100000"/>
              </a:lnSpc>
              <a:spcBef>
                <a:spcPts val="0"/>
              </a:spcBef>
              <a:spcAft>
                <a:spcPts val="0"/>
              </a:spcAft>
            </a:pPr>
            <a:r>
              <a:rPr lang="en-US" sz="2400" b="1" i="0">
                <a:solidFill>
                  <a:srgbClr val="231F20"/>
                </a:solidFill>
                <a:effectLst/>
                <a:latin typeface="Consolas" panose="020B0609020204030204" pitchFamily="49" charset="0"/>
              </a:rPr>
              <a:t>Điều kiện: Danh sách A có thể có thự tự hoặc không có thứ tự</a:t>
            </a:r>
          </a:p>
          <a:p>
            <a:pPr marL="798513" indent="-336550">
              <a:lnSpc>
                <a:spcPct val="100000"/>
              </a:lnSpc>
              <a:spcBef>
                <a:spcPts val="0"/>
              </a:spcBef>
              <a:spcAft>
                <a:spcPts val="0"/>
              </a:spcAft>
            </a:pPr>
            <a:endParaRPr lang="en-US" sz="2400">
              <a:solidFill>
                <a:srgbClr val="231F20"/>
              </a:solidFill>
              <a:latin typeface="Times-Roman"/>
            </a:endParaRPr>
          </a:p>
          <a:p>
            <a:r>
              <a:rPr lang="en-US" sz="2400">
                <a:solidFill>
                  <a:schemeClr val="tx1">
                    <a:lumMod val="50000"/>
                  </a:schemeClr>
                </a:solidFill>
                <a:latin typeface="Times-Roman"/>
              </a:rPr>
              <a:t>Ví dụ 3: </a:t>
            </a:r>
            <a:r>
              <a:rPr lang="en-US" sz="2400">
                <a:solidFill>
                  <a:schemeClr val="tx1">
                    <a:lumMod val="50000"/>
                  </a:schemeClr>
                </a:solidFill>
              </a:rPr>
              <a:t>Tính nghiệm của phương trình ax+b=0 (với a, b &lt; 1 tỷ).</a:t>
            </a:r>
            <a:endParaRPr lang="en-US" sz="2400" b="1">
              <a:solidFill>
                <a:schemeClr val="tx1">
                  <a:lumMod val="50000"/>
                </a:schemeClr>
              </a:solidFill>
              <a:latin typeface="Consolas" panose="020B0609020204030204" pitchFamily="49" charset="0"/>
            </a:endParaRPr>
          </a:p>
          <a:p>
            <a:pPr marL="798513" indent="-334963">
              <a:lnSpc>
                <a:spcPct val="100000"/>
              </a:lnSpc>
              <a:spcBef>
                <a:spcPts val="0"/>
              </a:spcBef>
              <a:spcAft>
                <a:spcPts val="0"/>
              </a:spcAft>
            </a:pPr>
            <a:r>
              <a:rPr lang="en-US" sz="2400" b="1">
                <a:solidFill>
                  <a:srgbClr val="231F20"/>
                </a:solidFill>
                <a:latin typeface="Consolas" panose="020B0609020204030204" pitchFamily="49" charset="0"/>
              </a:rPr>
              <a:t>Input: Đọc 2 số thực a và b nhỏ hơn 1 tỷ (giả định rằng người dung luôn nhập đúng điều kiện)</a:t>
            </a:r>
          </a:p>
          <a:p>
            <a:pPr marL="798513" indent="-334963">
              <a:lnSpc>
                <a:spcPct val="100000"/>
              </a:lnSpc>
              <a:spcBef>
                <a:spcPts val="0"/>
              </a:spcBef>
              <a:spcAft>
                <a:spcPts val="0"/>
              </a:spcAft>
            </a:pPr>
            <a:r>
              <a:rPr lang="en-US" sz="2400" b="1">
                <a:solidFill>
                  <a:srgbClr val="231F20"/>
                </a:solidFill>
                <a:latin typeface="Consolas" panose="020B0609020204030204" pitchFamily="49" charset="0"/>
              </a:rPr>
              <a:t>Output: Nghiệm của phương trình tương ứng</a:t>
            </a:r>
          </a:p>
          <a:p>
            <a:pPr marL="798513" indent="-334963">
              <a:lnSpc>
                <a:spcPct val="100000"/>
              </a:lnSpc>
              <a:spcBef>
                <a:spcPts val="0"/>
              </a:spcBef>
              <a:spcAft>
                <a:spcPts val="0"/>
              </a:spcAft>
            </a:pPr>
            <a:endParaRPr lang="en-US" sz="2400"/>
          </a:p>
          <a:p>
            <a:endParaRPr lang="en-US" sz="2400"/>
          </a:p>
        </p:txBody>
      </p:sp>
      <p:sp>
        <p:nvSpPr>
          <p:cNvPr id="4" name="Footer Placeholder 3">
            <a:extLst>
              <a:ext uri="{FF2B5EF4-FFF2-40B4-BE49-F238E27FC236}">
                <a16:creationId xmlns:a16="http://schemas.microsoft.com/office/drawing/2014/main" id="{F4783F9F-D118-5B28-2F95-BB9734EC7B52}"/>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Date Placeholder 6">
            <a:extLst>
              <a:ext uri="{FF2B5EF4-FFF2-40B4-BE49-F238E27FC236}">
                <a16:creationId xmlns:a16="http://schemas.microsoft.com/office/drawing/2014/main" id="{3E9E2861-F5FA-B027-9FD4-F164BC7FB995}"/>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25A73FAB-3F41-28FC-7E49-AA972270C5BE}"/>
              </a:ext>
            </a:extLst>
          </p:cNvPr>
          <p:cNvSpPr>
            <a:spLocks noGrp="1"/>
          </p:cNvSpPr>
          <p:nvPr>
            <p:ph type="sldNum" sz="quarter" idx="12"/>
          </p:nvPr>
        </p:nvSpPr>
        <p:spPr/>
        <p:txBody>
          <a:bodyPr/>
          <a:lstStyle/>
          <a:p>
            <a:fld id="{D8B0B3AC-44A8-D142-AAF6-9A453466E1A4}" type="slidenum">
              <a:rPr lang="en-VN" smtClean="0"/>
              <a:pPr/>
              <a:t>8</a:t>
            </a:fld>
            <a:endParaRPr lang="en-VN" dirty="0"/>
          </a:p>
        </p:txBody>
      </p:sp>
    </p:spTree>
    <p:extLst>
      <p:ext uri="{BB962C8B-B14F-4D97-AF65-F5344CB8AC3E}">
        <p14:creationId xmlns:p14="http://schemas.microsoft.com/office/powerpoint/2010/main" val="1422653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fontScale="77500" lnSpcReduction="20000"/>
          </a:bodyPr>
          <a:lstStyle/>
          <a:p>
            <a:r>
              <a:rPr lang="en-US"/>
              <a:t>2.2 </a:t>
            </a:r>
            <a:r>
              <a:rPr lang="vi-VN"/>
              <a:t>Các bước giải quyết vấn đề/ bài toán bằng máy tính</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F829D539-D01F-8B37-3045-D35F64AE64F2}"/>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A17F6AFA-4053-05F4-1BFC-BE2C112DEDB1}"/>
              </a:ext>
            </a:extLst>
          </p:cNvPr>
          <p:cNvSpPr>
            <a:spLocks noGrp="1"/>
          </p:cNvSpPr>
          <p:nvPr>
            <p:ph type="sldNum" sz="quarter" idx="12"/>
          </p:nvPr>
        </p:nvSpPr>
        <p:spPr/>
        <p:txBody>
          <a:bodyPr/>
          <a:lstStyle/>
          <a:p>
            <a:fld id="{D8B0B3AC-44A8-D142-AAF6-9A453466E1A4}" type="slidenum">
              <a:rPr lang="en-VN" smtClean="0"/>
              <a:pPr/>
              <a:t>9</a:t>
            </a:fld>
            <a:endParaRPr lang="en-VN" dirty="0"/>
          </a:p>
        </p:txBody>
      </p:sp>
    </p:spTree>
    <p:extLst>
      <p:ext uri="{BB962C8B-B14F-4D97-AF65-F5344CB8AC3E}">
        <p14:creationId xmlns:p14="http://schemas.microsoft.com/office/powerpoint/2010/main" val="3051140520"/>
      </p:ext>
    </p:extLst>
  </p:cSld>
  <p:clrMapOvr>
    <a:masterClrMapping/>
  </p:clrMapOvr>
</p:sld>
</file>

<file path=ppt/theme/theme1.xml><?xml version="1.0" encoding="utf-8"?>
<a:theme xmlns:a="http://schemas.openxmlformats.org/drawingml/2006/main" name="1_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6056</TotalTime>
  <Words>12878</Words>
  <Application>Microsoft Office PowerPoint</Application>
  <PresentationFormat>Widescreen</PresentationFormat>
  <Paragraphs>1135</Paragraphs>
  <Slides>73</Slides>
  <Notes>27</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73</vt:i4>
      </vt:variant>
    </vt:vector>
  </HeadingPairs>
  <TitlesOfParts>
    <vt:vector size="93" baseType="lpstr">
      <vt:lpstr>Aptos</vt:lpstr>
      <vt:lpstr>Arial</vt:lpstr>
      <vt:lpstr>Arial (Body)</vt:lpstr>
      <vt:lpstr>Broadway</vt:lpstr>
      <vt:lpstr>Calibri</vt:lpstr>
      <vt:lpstr>Cambria Math</vt:lpstr>
      <vt:lpstr>Consolas</vt:lpstr>
      <vt:lpstr>Courier New</vt:lpstr>
      <vt:lpstr>Montserrat</vt:lpstr>
      <vt:lpstr>OCR A Extended</vt:lpstr>
      <vt:lpstr>PragmataPro Mono Liga</vt:lpstr>
      <vt:lpstr>Proxima Nova</vt:lpstr>
      <vt:lpstr>Symbol</vt:lpstr>
      <vt:lpstr>Tahoma</vt:lpstr>
      <vt:lpstr>Times New Roman</vt:lpstr>
      <vt:lpstr>Times-Roman</vt:lpstr>
      <vt:lpstr>ui-sans-serif</vt:lpstr>
      <vt:lpstr>Verdana</vt:lpstr>
      <vt:lpstr>Wingdings</vt:lpstr>
      <vt:lpstr>1_Office Theme</vt:lpstr>
      <vt:lpstr>PowerPoint Presentation</vt:lpstr>
      <vt:lpstr>PowerPoint Presentation</vt:lpstr>
      <vt:lpstr>PowerPoint Presentation</vt:lpstr>
      <vt:lpstr>Dẫn nhập</vt:lpstr>
      <vt:lpstr>2.1 Khái niệm về vấn đề/ bài toán</vt:lpstr>
      <vt:lpstr>2.1 Khái niệm về vấn đề/ bài toán</vt:lpstr>
      <vt:lpstr>2.1 Khái niệm về vấn đề/ bài toán</vt:lpstr>
      <vt:lpstr>2.1 Khái niệm về vấn đề/ bài toán</vt:lpstr>
      <vt:lpstr>PowerPoint Presentation</vt:lpstr>
      <vt:lpstr>2.2 Các bước giải quyết bài toán bằng máy tính</vt:lpstr>
      <vt:lpstr>PowerPoint Presentation</vt:lpstr>
      <vt:lpstr>Dẫn nhập</vt:lpstr>
      <vt:lpstr>Dẫn nhập</vt:lpstr>
      <vt:lpstr>Dẫn nhập</vt:lpstr>
      <vt:lpstr>Dẫn nhập: Ví dụ</vt:lpstr>
      <vt:lpstr>Dẫn nhập</vt:lpstr>
      <vt:lpstr>2.3 Khái niệm về thuật toán</vt:lpstr>
      <vt:lpstr>Sự cần thiết của thuật toán</vt:lpstr>
      <vt:lpstr>PowerPoint Presentation</vt:lpstr>
      <vt:lpstr>2.4 Các tiêu chuẩn của thuật toán</vt:lpstr>
      <vt:lpstr>Mở rộng khái niệm thuật toán</vt:lpstr>
      <vt:lpstr>PowerPoint Presentation</vt:lpstr>
      <vt:lpstr>2.5 Các phương pháp biểu diễn thuật toán</vt:lpstr>
      <vt:lpstr>PowerPoint Presentation</vt:lpstr>
      <vt:lpstr>2.5.1 Sử dụng ngôn ngữ tự nhiên</vt:lpstr>
      <vt:lpstr>2.5.1 Sử dụng ngôn ngữ tự nhiên</vt:lpstr>
      <vt:lpstr>PowerPoint Presentation</vt:lpstr>
      <vt:lpstr>2.5.2 Sử dụng lưu đồ - sơ đồ khối Flowchart</vt:lpstr>
      <vt:lpstr>2.5.2 Sử dụng lưu đồ - sơ đồ khối Flowchart</vt:lpstr>
      <vt:lpstr>Ví dụ các cấu trúc thường gặp khi vẽ lưu đồ</vt:lpstr>
      <vt:lpstr>Ví dụ các cấu trúc thường gặp khi vẽ lưu đồ</vt:lpstr>
      <vt:lpstr>Ví dụ các cấu trúc thường gặp khi vẽ lưu đồ</vt:lpstr>
      <vt:lpstr>Ví dụ ký hiệu On-page Connector </vt:lpstr>
      <vt:lpstr>Ví dụ ký hiệu Off-page Connector </vt:lpstr>
      <vt:lpstr>Ví dụ ký hiệu Predefined Process/Function</vt:lpstr>
      <vt:lpstr>Ví dụ 1</vt:lpstr>
      <vt:lpstr>Ví dụ 2</vt:lpstr>
      <vt:lpstr>Ví dụ 3</vt:lpstr>
      <vt:lpstr>Ví dụ 4</vt:lpstr>
      <vt:lpstr>PowerPoint Presentation</vt:lpstr>
      <vt:lpstr>2.5.3 Sử dụng Mã giả (Pseudo code)</vt:lpstr>
      <vt:lpstr>2.5.3 Sử dụng Mã giả (Pseudo code)</vt:lpstr>
      <vt:lpstr>2.5.2 Sử dụng Mã giả (Pseudo code)</vt:lpstr>
      <vt:lpstr>2.5.3 Sử dụng Mã giả (Pseudo code)</vt:lpstr>
      <vt:lpstr>2.5.3 Sử dụng Mã giả (Pseudo code)</vt:lpstr>
      <vt:lpstr>PowerPoint Presentation</vt:lpstr>
      <vt:lpstr>2.5.4 Sử dụng ngôn ngữ lập trình</vt:lpstr>
      <vt:lpstr>2.5.4 Sử dụng ngôn ngữ lập trình</vt:lpstr>
      <vt:lpstr>2.5.4 Sử dụng ngôn ngữ lập trình</vt:lpstr>
      <vt:lpstr>PowerPoint Presentation</vt:lpstr>
      <vt:lpstr>Tiêu chí lựa chọn thuật toán</vt:lpstr>
      <vt:lpstr>Đánh giá thời gian thực hiện giải thuật</vt:lpstr>
      <vt:lpstr>Đánh giá thời gian thực hiện giải thuật</vt:lpstr>
      <vt:lpstr>Phương pháp thực nghiệm</vt:lpstr>
      <vt:lpstr>Phương pháp thực nghiệm</vt:lpstr>
      <vt:lpstr>Phương pháp xấp xỉ toán học</vt:lpstr>
      <vt:lpstr>Phương pháp xấp xỉ toán học</vt:lpstr>
      <vt:lpstr>Phương pháp xấp xỉ toán học</vt:lpstr>
      <vt:lpstr>Phương pháp xấp xỉ toán học</vt:lpstr>
      <vt:lpstr>Phương pháp xấp xỉ toán học</vt:lpstr>
      <vt:lpstr>PowerPoint Presentation</vt:lpstr>
      <vt:lpstr>2.7 Một số ví dụ về thuật toán</vt:lpstr>
      <vt:lpstr>Ví dụ 1: Kiểm tra tính chẵn lẻ của một số nguyên</vt:lpstr>
      <vt:lpstr>Ví dụ 2: Tính tổng các số nguyên dương lẻ từ 1  n</vt:lpstr>
      <vt:lpstr>Ví dụ 2: Tính tổng các số nguyên dương lẻ từ 1  n</vt:lpstr>
      <vt:lpstr>Ví dụ 3: Tìm nghiệm của phương trình bậc hai một ẩn</vt:lpstr>
      <vt:lpstr>Ví dụ 4: Vẽ lưu đồ thuật toán kiểm tra một số được tạo từ các chữ số chẵn hay không?</vt:lpstr>
      <vt:lpstr>Ví dụ 4: Vẽ lưu đồ thuật toán kiểm tra một số nguyên dương được tạo từ các chữ số chẵn hay không?</vt:lpstr>
      <vt:lpstr>PowerPoint Presentation</vt:lpstr>
      <vt:lpstr>Bài tập lý thuyết</vt:lpstr>
      <vt:lpstr>Bài tập thực hành</vt:lpstr>
      <vt:lpstr>Bài tập thực hành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diemn</dc:creator>
  <cp:lastModifiedBy>diemn</cp:lastModifiedBy>
  <cp:revision>175</cp:revision>
  <dcterms:created xsi:type="dcterms:W3CDTF">2023-10-24T06:45:57Z</dcterms:created>
  <dcterms:modified xsi:type="dcterms:W3CDTF">2024-09-08T07:33:52Z</dcterms:modified>
</cp:coreProperties>
</file>