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sldIdLst>
    <p:sldId id="256" r:id="rId2"/>
    <p:sldId id="258" r:id="rId3"/>
    <p:sldId id="423" r:id="rId4"/>
    <p:sldId id="326" r:id="rId5"/>
    <p:sldId id="430" r:id="rId6"/>
    <p:sldId id="431" r:id="rId7"/>
    <p:sldId id="259" r:id="rId8"/>
    <p:sldId id="269" r:id="rId9"/>
    <p:sldId id="270" r:id="rId10"/>
    <p:sldId id="439" r:id="rId11"/>
    <p:sldId id="271" r:id="rId12"/>
    <p:sldId id="441" r:id="rId13"/>
    <p:sldId id="442" r:id="rId14"/>
    <p:sldId id="272" r:id="rId15"/>
    <p:sldId id="273" r:id="rId16"/>
    <p:sldId id="459" r:id="rId17"/>
    <p:sldId id="275" r:id="rId18"/>
    <p:sldId id="365" r:id="rId19"/>
    <p:sldId id="276" r:id="rId20"/>
    <p:sldId id="432" r:id="rId21"/>
    <p:sldId id="277" r:id="rId22"/>
    <p:sldId id="327" r:id="rId23"/>
    <p:sldId id="278" r:id="rId24"/>
    <p:sldId id="452" r:id="rId25"/>
    <p:sldId id="279" r:id="rId26"/>
    <p:sldId id="316" r:id="rId27"/>
    <p:sldId id="447" r:id="rId28"/>
    <p:sldId id="450" r:id="rId29"/>
    <p:sldId id="317" r:id="rId30"/>
    <p:sldId id="318" r:id="rId31"/>
    <p:sldId id="319" r:id="rId32"/>
    <p:sldId id="359" r:id="rId33"/>
    <p:sldId id="360" r:id="rId34"/>
    <p:sldId id="443" r:id="rId35"/>
    <p:sldId id="361" r:id="rId36"/>
    <p:sldId id="362" r:id="rId37"/>
    <p:sldId id="311" r:id="rId38"/>
    <p:sldId id="444" r:id="rId39"/>
    <p:sldId id="445" r:id="rId40"/>
    <p:sldId id="448" r:id="rId41"/>
    <p:sldId id="446" r:id="rId42"/>
    <p:sldId id="366" r:id="rId43"/>
    <p:sldId id="364" r:id="rId44"/>
    <p:sldId id="281" r:id="rId45"/>
    <p:sldId id="460" r:id="rId46"/>
    <p:sldId id="282" r:id="rId47"/>
    <p:sldId id="283" r:id="rId48"/>
    <p:sldId id="284" r:id="rId49"/>
    <p:sldId id="286" r:id="rId50"/>
    <p:sldId id="310" r:id="rId51"/>
    <p:sldId id="309" r:id="rId52"/>
    <p:sldId id="287" r:id="rId53"/>
    <p:sldId id="288" r:id="rId54"/>
    <p:sldId id="308" r:id="rId55"/>
    <p:sldId id="425" r:id="rId56"/>
    <p:sldId id="426" r:id="rId57"/>
    <p:sldId id="427" r:id="rId58"/>
    <p:sldId id="428" r:id="rId59"/>
    <p:sldId id="307" r:id="rId60"/>
    <p:sldId id="429" r:id="rId61"/>
    <p:sldId id="367" r:id="rId62"/>
    <p:sldId id="421" r:id="rId63"/>
    <p:sldId id="456" r:id="rId64"/>
    <p:sldId id="457" r:id="rId65"/>
    <p:sldId id="458" r:id="rId66"/>
    <p:sldId id="292" r:id="rId67"/>
    <p:sldId id="434" r:id="rId68"/>
    <p:sldId id="433" r:id="rId69"/>
    <p:sldId id="436" r:id="rId70"/>
    <p:sldId id="437" r:id="rId71"/>
    <p:sldId id="438" r:id="rId72"/>
    <p:sldId id="435" r:id="rId73"/>
    <p:sldId id="294" r:id="rId74"/>
    <p:sldId id="295" r:id="rId75"/>
    <p:sldId id="298" r:id="rId76"/>
    <p:sldId id="299" r:id="rId77"/>
    <p:sldId id="300" r:id="rId78"/>
    <p:sldId id="301" r:id="rId79"/>
    <p:sldId id="302" r:id="rId80"/>
    <p:sldId id="303" r:id="rId81"/>
    <p:sldId id="304" r:id="rId82"/>
    <p:sldId id="416"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71" autoAdjust="0"/>
    <p:restoredTop sz="75303" autoAdjust="0"/>
  </p:normalViewPr>
  <p:slideViewPr>
    <p:cSldViewPr snapToGrid="0">
      <p:cViewPr varScale="1">
        <p:scale>
          <a:sx n="90" d="100"/>
          <a:sy n="90" d="100"/>
        </p:scale>
        <p:origin x="1740"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29EE2-71C1-46FA-8E04-36820CE30486}" type="datetimeFigureOut">
              <a:rPr lang="en-US" smtClean="0"/>
              <a:t>08/09/2024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98B1C2-96E3-4321-B10E-1F93EF6CC90F}" type="slidenum">
              <a:rPr lang="en-US" smtClean="0"/>
              <a:t>‹#›</a:t>
            </a:fld>
            <a:endParaRPr lang="en-US"/>
          </a:p>
        </p:txBody>
      </p:sp>
    </p:spTree>
    <p:extLst>
      <p:ext uri="{BB962C8B-B14F-4D97-AF65-F5344CB8AC3E}">
        <p14:creationId xmlns:p14="http://schemas.microsoft.com/office/powerpoint/2010/main" val="2119124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98B1C2-96E3-4321-B10E-1F93EF6CC90F}" type="slidenum">
              <a:rPr lang="en-US" smtClean="0"/>
              <a:t>3</a:t>
            </a:fld>
            <a:endParaRPr lang="en-US"/>
          </a:p>
        </p:txBody>
      </p:sp>
    </p:spTree>
    <p:extLst>
      <p:ext uri="{BB962C8B-B14F-4D97-AF65-F5344CB8AC3E}">
        <p14:creationId xmlns:p14="http://schemas.microsoft.com/office/powerpoint/2010/main" val="2036040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2400"/>
              <a:t>Đặc điểm của data type:</a:t>
            </a:r>
          </a:p>
          <a:p>
            <a:pPr lvl="1">
              <a:lnSpc>
                <a:spcPct val="100000"/>
              </a:lnSpc>
            </a:pPr>
            <a:r>
              <a:rPr lang="en-US" sz="2000"/>
              <a:t>Là tập hợp các giá trị mà một biến thuộc kiểu đó có thể nhận</a:t>
            </a:r>
          </a:p>
          <a:p>
            <a:pPr lvl="1">
              <a:lnSpc>
                <a:spcPct val="100000"/>
              </a:lnSpc>
            </a:pPr>
            <a:r>
              <a:rPr lang="en-US" sz="2000"/>
              <a:t>Trên đó xác định một số phép toán có thể thực hiện</a:t>
            </a:r>
          </a:p>
          <a:p>
            <a:pPr lvl="1">
              <a:lnSpc>
                <a:spcPct val="100000"/>
              </a:lnSpc>
            </a:pPr>
            <a:endParaRPr lang="en-US" sz="2000"/>
          </a:p>
          <a:p>
            <a:pPr lvl="1">
              <a:lnSpc>
                <a:spcPct val="100000"/>
              </a:lnSpc>
            </a:pPr>
            <a:r>
              <a:rPr lang="en-US" b="0" i="0">
                <a:solidFill>
                  <a:srgbClr val="000000"/>
                </a:solidFill>
                <a:effectLst/>
                <a:highlight>
                  <a:srgbClr val="FFFFFF"/>
                </a:highlight>
                <a:latin typeface="Roboto" panose="02000000000000000000" pitchFamily="2" charset="0"/>
              </a:rPr>
              <a:t>Type sizes above are expressed in bits; the more bits a type has, the more distinct values it can represent, but at the same time, also consumes more space in memory:</a:t>
            </a:r>
            <a:br>
              <a:rPr lang="en-US"/>
            </a:br>
            <a:br>
              <a:rPr lang="en-US"/>
            </a:br>
            <a:r>
              <a:rPr lang="en-US"/>
              <a:t>SizeUnique representable valuesNotes</a:t>
            </a:r>
          </a:p>
          <a:p>
            <a:pPr lvl="1">
              <a:lnSpc>
                <a:spcPct val="100000"/>
              </a:lnSpc>
            </a:pPr>
            <a:r>
              <a:rPr lang="en-US">
                <a:effectLst/>
              </a:rPr>
              <a:t>8-bit 256= 2</a:t>
            </a:r>
            <a:r>
              <a:rPr lang="en-US" baseline="30000">
                <a:effectLst/>
              </a:rPr>
              <a:t>8</a:t>
            </a:r>
          </a:p>
          <a:p>
            <a:pPr lvl="1">
              <a:lnSpc>
                <a:spcPct val="100000"/>
              </a:lnSpc>
            </a:pPr>
            <a:r>
              <a:rPr lang="en-US">
                <a:effectLst/>
              </a:rPr>
              <a:t>16-bit 65536= 2</a:t>
            </a:r>
            <a:r>
              <a:rPr lang="en-US" baseline="30000">
                <a:effectLst/>
              </a:rPr>
              <a:t>16 </a:t>
            </a:r>
          </a:p>
          <a:p>
            <a:pPr lvl="1">
              <a:lnSpc>
                <a:spcPct val="100000"/>
              </a:lnSpc>
            </a:pPr>
            <a:r>
              <a:rPr lang="en-US">
                <a:effectLst/>
              </a:rPr>
              <a:t>32-bit 4 294 967 296= 2</a:t>
            </a:r>
            <a:r>
              <a:rPr lang="en-US" baseline="30000">
                <a:effectLst/>
              </a:rPr>
              <a:t>32</a:t>
            </a:r>
            <a:r>
              <a:rPr lang="en-US">
                <a:effectLst/>
              </a:rPr>
              <a:t> (~4 billion)</a:t>
            </a:r>
          </a:p>
          <a:p>
            <a:pPr lvl="1">
              <a:lnSpc>
                <a:spcPct val="100000"/>
              </a:lnSpc>
            </a:pPr>
            <a:r>
              <a:rPr lang="en-US">
                <a:effectLst/>
              </a:rPr>
              <a:t>64-bit 18 446 744 073 709 551 616= 2</a:t>
            </a:r>
            <a:r>
              <a:rPr lang="en-US" baseline="30000">
                <a:effectLst/>
              </a:rPr>
              <a:t>64</a:t>
            </a:r>
            <a:r>
              <a:rPr lang="en-US">
                <a:effectLst/>
              </a:rPr>
              <a:t> (~18 billion billion)</a:t>
            </a:r>
            <a:br>
              <a:rPr lang="en-US"/>
            </a:br>
            <a:endParaRPr lang="en-US"/>
          </a:p>
        </p:txBody>
      </p:sp>
      <p:sp>
        <p:nvSpPr>
          <p:cNvPr id="4" name="Slide Number Placeholder 3"/>
          <p:cNvSpPr>
            <a:spLocks noGrp="1"/>
          </p:cNvSpPr>
          <p:nvPr>
            <p:ph type="sldNum" sz="quarter" idx="5"/>
          </p:nvPr>
        </p:nvSpPr>
        <p:spPr/>
        <p:txBody>
          <a:bodyPr/>
          <a:lstStyle/>
          <a:p>
            <a:fld id="{A398B1C2-96E3-4321-B10E-1F93EF6CC90F}" type="slidenum">
              <a:rPr lang="en-US" smtClean="0"/>
              <a:t>20</a:t>
            </a:fld>
            <a:endParaRPr lang="en-US"/>
          </a:p>
        </p:txBody>
      </p:sp>
    </p:spTree>
    <p:extLst>
      <p:ext uri="{BB962C8B-B14F-4D97-AF65-F5344CB8AC3E}">
        <p14:creationId xmlns:p14="http://schemas.microsoft.com/office/powerpoint/2010/main" val="3025037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98B1C2-96E3-4321-B10E-1F93EF6CC90F}" type="slidenum">
              <a:rPr lang="en-US" smtClean="0"/>
              <a:t>25</a:t>
            </a:fld>
            <a:endParaRPr lang="en-US"/>
          </a:p>
        </p:txBody>
      </p:sp>
    </p:spTree>
    <p:extLst>
      <p:ext uri="{BB962C8B-B14F-4D97-AF65-F5344CB8AC3E}">
        <p14:creationId xmlns:p14="http://schemas.microsoft.com/office/powerpoint/2010/main" val="3604803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363D3D"/>
                </a:solidFill>
                <a:latin typeface="Arial" panose="020B0604020202020204" pitchFamily="34" charset="0"/>
                <a:cs typeface="Arial" panose="020B0604020202020204" pitchFamily="34" charset="0"/>
              </a:rPr>
              <a:t>Tìm hiểu thêm cách viết khác nhau của cùng một kiểu dữ liệu. Ví dụ: 4 cách viết (signed </a:t>
            </a:r>
            <a:r>
              <a:rPr lang="en-US" b="1">
                <a:solidFill>
                  <a:srgbClr val="363D3D"/>
                </a:solidFill>
                <a:latin typeface="Arial" panose="020B0604020202020204" pitchFamily="34" charset="0"/>
                <a:cs typeface="Arial" panose="020B0604020202020204" pitchFamily="34" charset="0"/>
              </a:rPr>
              <a:t>short</a:t>
            </a:r>
            <a:r>
              <a:rPr lang="en-US">
                <a:solidFill>
                  <a:srgbClr val="363D3D"/>
                </a:solidFill>
                <a:latin typeface="Arial" panose="020B0604020202020204" pitchFamily="34" charset="0"/>
                <a:cs typeface="Arial" panose="020B0604020202020204" pitchFamily="34" charset="0"/>
              </a:rPr>
              <a:t> int, </a:t>
            </a:r>
            <a:r>
              <a:rPr lang="en-US" b="1">
                <a:solidFill>
                  <a:srgbClr val="363D3D"/>
                </a:solidFill>
                <a:latin typeface="Arial" panose="020B0604020202020204" pitchFamily="34" charset="0"/>
                <a:cs typeface="Arial" panose="020B0604020202020204" pitchFamily="34" charset="0"/>
              </a:rPr>
              <a:t>sort</a:t>
            </a:r>
            <a:r>
              <a:rPr lang="en-US">
                <a:solidFill>
                  <a:srgbClr val="363D3D"/>
                </a:solidFill>
                <a:latin typeface="Arial" panose="020B0604020202020204" pitchFamily="34" charset="0"/>
                <a:cs typeface="Arial" panose="020B0604020202020204" pitchFamily="34" charset="0"/>
              </a:rPr>
              <a:t> int, signed </a:t>
            </a:r>
            <a:r>
              <a:rPr lang="en-US" b="1">
                <a:solidFill>
                  <a:srgbClr val="363D3D"/>
                </a:solidFill>
                <a:latin typeface="Arial" panose="020B0604020202020204" pitchFamily="34" charset="0"/>
                <a:cs typeface="Arial" panose="020B0604020202020204" pitchFamily="34" charset="0"/>
              </a:rPr>
              <a:t>sort, sort</a:t>
            </a:r>
            <a:r>
              <a:rPr lang="en-US">
                <a:solidFill>
                  <a:srgbClr val="363D3D"/>
                </a:solidFill>
                <a:latin typeface="Arial" panose="020B0604020202020204" pitchFamily="34" charset="0"/>
                <a:cs typeface="Arial" panose="020B0604020202020204" pitchFamily="34" charset="0"/>
              </a:rPr>
              <a:t>) đều  mang ý nghĩa như nhau. </a:t>
            </a:r>
          </a:p>
          <a:p>
            <a:endParaRPr lang="en-US"/>
          </a:p>
          <a:p>
            <a:r>
              <a:rPr lang="vi-VN" b="1"/>
              <a:t>Lựa chọn kiểu số nguyên phù hợp</a:t>
            </a:r>
          </a:p>
          <a:p>
            <a:pPr>
              <a:buFont typeface="Arial" panose="020B0604020202020204" pitchFamily="34" charset="0"/>
              <a:buChar char="•"/>
            </a:pPr>
            <a:r>
              <a:rPr lang="vi-VN" b="1"/>
              <a:t>short</a:t>
            </a:r>
            <a:r>
              <a:rPr lang="vi-VN"/>
              <a:t>: Thường dùng cho các biến đếm hoặc lưu trữ giá trị nhỏ.</a:t>
            </a:r>
          </a:p>
          <a:p>
            <a:pPr>
              <a:buFont typeface="Arial" panose="020B0604020202020204" pitchFamily="34" charset="0"/>
              <a:buChar char="•"/>
            </a:pPr>
            <a:r>
              <a:rPr lang="vi-VN" b="1"/>
              <a:t>int</a:t>
            </a:r>
            <a:r>
              <a:rPr lang="vi-VN"/>
              <a:t>: Kiểu mặc định, phù hợp cho nhiều trường hợp.</a:t>
            </a:r>
          </a:p>
          <a:p>
            <a:pPr>
              <a:buFont typeface="Arial" panose="020B0604020202020204" pitchFamily="34" charset="0"/>
              <a:buChar char="•"/>
            </a:pPr>
            <a:r>
              <a:rPr lang="vi-VN" b="1"/>
              <a:t>long</a:t>
            </a:r>
            <a:r>
              <a:rPr lang="vi-VN"/>
              <a:t>: Sử dụng khi int không đủ cho phạm vi giá trị cần thiết.</a:t>
            </a:r>
          </a:p>
          <a:p>
            <a:pPr>
              <a:buFont typeface="Arial" panose="020B0604020202020204" pitchFamily="34" charset="0"/>
              <a:buChar char="•"/>
            </a:pPr>
            <a:r>
              <a:rPr lang="vi-VN" b="1"/>
              <a:t>long long</a:t>
            </a:r>
            <a:r>
              <a:rPr lang="vi-VN"/>
              <a:t>: Dùng cho các số nguyên cực lớn.</a:t>
            </a:r>
          </a:p>
          <a:p>
            <a:endParaRPr lang="en-US"/>
          </a:p>
        </p:txBody>
      </p:sp>
      <p:sp>
        <p:nvSpPr>
          <p:cNvPr id="4" name="Slide Number Placeholder 3"/>
          <p:cNvSpPr>
            <a:spLocks noGrp="1"/>
          </p:cNvSpPr>
          <p:nvPr>
            <p:ph type="sldNum" sz="quarter" idx="5"/>
          </p:nvPr>
        </p:nvSpPr>
        <p:spPr/>
        <p:txBody>
          <a:bodyPr/>
          <a:lstStyle/>
          <a:p>
            <a:fld id="{A398B1C2-96E3-4321-B10E-1F93EF6CC90F}" type="slidenum">
              <a:rPr lang="en-US" smtClean="0"/>
              <a:t>26</a:t>
            </a:fld>
            <a:endParaRPr lang="en-US"/>
          </a:p>
        </p:txBody>
      </p:sp>
    </p:spTree>
    <p:extLst>
      <p:ext uri="{BB962C8B-B14F-4D97-AF65-F5344CB8AC3E}">
        <p14:creationId xmlns:p14="http://schemas.microsoft.com/office/powerpoint/2010/main" val="4223888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1">
                <a:solidFill>
                  <a:srgbClr val="FF0000"/>
                </a:solidFill>
                <a:latin typeface="Arial" panose="020B0604020202020204" pitchFamily="34" charset="0"/>
                <a:cs typeface="Arial" panose="020B0604020202020204" pitchFamily="34" charset="0"/>
              </a:rPr>
              <a:t>double vs long double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00000"/>
                </a:solidFill>
                <a:latin typeface="Verdana" panose="020B0604030504040204" pitchFamily="34" charset="0"/>
                <a:cs typeface="Arial" panose="020B0604020202020204" pitchFamily="34" charset="0"/>
              </a:rPr>
              <a:t>For floating-point types, the size affects their precision, by having more or less bits for their significant and exponent.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000000"/>
              </a:solidFill>
              <a:latin typeface="Verdana" panose="020B060403050404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Số chữ số thập phân tối đa mà một kiểu float có thể biểu diễn chính xác phụ thuộc vào độ chính xác của biểu diễn số thập phân floating-point của kiến trúc máy tính.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363D3D"/>
              </a:solidFill>
              <a:latin typeface="Arial" panose="020B0604020202020204" pitchFamily="34" charset="0"/>
              <a:cs typeface="Arial" panose="020B0604020202020204" pitchFamily="34" charset="0"/>
            </a:endParaRPr>
          </a:p>
          <a:p>
            <a:r>
              <a:rPr lang="vi-VN" b="1"/>
              <a:t>Lựa chọn kiểu dữ liệu phù hợp</a:t>
            </a:r>
          </a:p>
          <a:p>
            <a:pPr>
              <a:buFont typeface="Arial" panose="020B0604020202020204" pitchFamily="34" charset="0"/>
              <a:buChar char="•"/>
            </a:pPr>
            <a:r>
              <a:rPr lang="vi-VN" b="1"/>
              <a:t>float</a:t>
            </a:r>
            <a:r>
              <a:rPr lang="vi-VN"/>
              <a:t>: Nên sử dụng cho các trường hợp cần độ chính xác vừa phải và hiệu suất cao.</a:t>
            </a:r>
          </a:p>
          <a:p>
            <a:pPr>
              <a:buFont typeface="Arial" panose="020B0604020202020204" pitchFamily="34" charset="0"/>
              <a:buChar char="•"/>
            </a:pPr>
            <a:r>
              <a:rPr lang="en-US" b="1"/>
              <a:t>d</a:t>
            </a:r>
            <a:r>
              <a:rPr lang="vi-VN" b="1"/>
              <a:t>ouble</a:t>
            </a:r>
            <a:r>
              <a:rPr lang="en-US" b="1"/>
              <a:t>, long double</a:t>
            </a:r>
            <a:r>
              <a:rPr lang="vi-VN"/>
              <a:t>: Nên sử dụng cho các trường hợp cần độ chính xác cao, ví dụ như các phép toán khoa học hoặc tài chính.</a:t>
            </a:r>
            <a:endParaRPr lang="en-US"/>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a:t>(long double: </a:t>
            </a:r>
            <a:r>
              <a:rPr lang="vi-VN"/>
              <a:t>Xử lý các số rất lớn hoặc rất nhỏ</a:t>
            </a:r>
            <a:r>
              <a:rPr lang="en-US"/>
              <a:t>)</a:t>
            </a:r>
          </a:p>
          <a:p>
            <a:pPr>
              <a:buFont typeface="Arial" panose="020B0604020202020204" pitchFamily="34" charset="0"/>
              <a:buChar char="•"/>
            </a:pPr>
            <a:endParaRPr lang="vi-VN"/>
          </a:p>
          <a:p>
            <a:pPr>
              <a:buFont typeface="Arial" panose="020B0604020202020204" pitchFamily="34" charset="0"/>
              <a:buNone/>
            </a:pPr>
            <a:endParaRPr lang="en-US"/>
          </a:p>
          <a:p>
            <a:r>
              <a:rPr lang="vi-VN" b="1"/>
              <a:t>Hiệu suất</a:t>
            </a:r>
          </a:p>
          <a:p>
            <a:pPr>
              <a:buFont typeface="Arial" panose="020B0604020202020204" pitchFamily="34" charset="0"/>
              <a:buChar char="•"/>
            </a:pPr>
            <a:r>
              <a:rPr lang="vi-VN"/>
              <a:t>Sử dụng float thường mang lại hiệu suất cao hơn do kích thước dữ liệu nhỏ hơn.</a:t>
            </a:r>
          </a:p>
          <a:p>
            <a:pPr>
              <a:buFont typeface="Arial" panose="020B0604020202020204" pitchFamily="34" charset="0"/>
              <a:buChar char="•"/>
            </a:pPr>
            <a:r>
              <a:rPr lang="vi-VN"/>
              <a:t>Sử dụng double hoặc long double có thể ảnh hưởng đến hiệu suất do lượng dữ liệu lưu trữ lớn hơn.</a:t>
            </a:r>
          </a:p>
          <a:p>
            <a:pPr>
              <a:buFont typeface="Arial" panose="020B0604020202020204" pitchFamily="34" charset="0"/>
              <a:buChar char="•"/>
            </a:pPr>
            <a:r>
              <a:rPr lang="vi-VN"/>
              <a:t>Lựa chọn kiểu dữ liệu phù hợp cân bằng giữa độ chính xác và hiệu suất.</a:t>
            </a:r>
          </a:p>
          <a:p>
            <a:pPr>
              <a:buFont typeface="Arial" panose="020B0604020202020204" pitchFamily="34" charset="0"/>
              <a:buChar char="•"/>
            </a:pPr>
            <a:endParaRPr lang="vi-VN"/>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rgbClr val="363D3D"/>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A398B1C2-96E3-4321-B10E-1F93EF6CC90F}" type="slidenum">
              <a:rPr lang="en-US" smtClean="0"/>
              <a:t>30</a:t>
            </a:fld>
            <a:endParaRPr lang="en-US"/>
          </a:p>
        </p:txBody>
      </p:sp>
    </p:spTree>
    <p:extLst>
      <p:ext uri="{BB962C8B-B14F-4D97-AF65-F5344CB8AC3E}">
        <p14:creationId xmlns:p14="http://schemas.microsoft.com/office/powerpoint/2010/main" val="2623316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Giới thiệu</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vi-VN" sz="1200"/>
              <a:t>Kiểu luận lý (Boolean) trong C++ là một kiểu dữ liệu cơ bản dùng để biểu thị giá trị logic, tức là đúng hoặc sai. Kiểu này được sử dụng để kiểm soát luồng chương trình thông qua các câu điều kiện, vòng lặp và các phép toán logic.</a:t>
            </a:r>
            <a:endParaRPr lang="en-US" sz="1200"/>
          </a:p>
          <a:p>
            <a:endParaRPr lang="en-US"/>
          </a:p>
        </p:txBody>
      </p:sp>
      <p:sp>
        <p:nvSpPr>
          <p:cNvPr id="4" name="Slide Number Placeholder 3"/>
          <p:cNvSpPr>
            <a:spLocks noGrp="1"/>
          </p:cNvSpPr>
          <p:nvPr>
            <p:ph type="sldNum" sz="quarter" idx="5"/>
          </p:nvPr>
        </p:nvSpPr>
        <p:spPr/>
        <p:txBody>
          <a:bodyPr/>
          <a:lstStyle/>
          <a:p>
            <a:fld id="{A398B1C2-96E3-4321-B10E-1F93EF6CC90F}" type="slidenum">
              <a:rPr lang="en-US" smtClean="0"/>
              <a:t>32</a:t>
            </a:fld>
            <a:endParaRPr lang="en-US"/>
          </a:p>
        </p:txBody>
      </p:sp>
    </p:spTree>
    <p:extLst>
      <p:ext uri="{BB962C8B-B14F-4D97-AF65-F5344CB8AC3E}">
        <p14:creationId xmlns:p14="http://schemas.microsoft.com/office/powerpoint/2010/main" val="1749578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Con trỏ void</a:t>
            </a:r>
          </a:p>
          <a:p>
            <a:pPr>
              <a:buFont typeface="Arial" panose="020B0604020202020204" pitchFamily="34" charset="0"/>
              <a:buChar char="•"/>
            </a:pPr>
            <a:r>
              <a:rPr lang="vi-VN"/>
              <a:t>Kiểu void* là kiểu con trỏ đặc biệt có thể trỏ tới bất kỳ loại dữ liệu nào.</a:t>
            </a:r>
          </a:p>
          <a:p>
            <a:pPr>
              <a:buFont typeface="Arial" panose="020B0604020202020204" pitchFamily="34" charset="0"/>
              <a:buChar char="•"/>
            </a:pPr>
            <a:r>
              <a:rPr lang="vi-VN"/>
              <a:t>Con trỏ void thường được sử dụng trong các trường hợp cần sự linh hoạt hoặc khi kiểu dữ liệu đích không được xác định trước.</a:t>
            </a:r>
            <a:r>
              <a:rPr lang="en-US"/>
              <a:t> =&gt; </a:t>
            </a:r>
            <a:r>
              <a:rPr lang="vi-VN"/>
              <a:t>Nên kiểm tra loại dữ liệu thực tế trước khi sử dụng con trỏ void để tránh lỗi truy cập bộ nhớ.</a:t>
            </a:r>
          </a:p>
        </p:txBody>
      </p:sp>
      <p:sp>
        <p:nvSpPr>
          <p:cNvPr id="4" name="Slide Number Placeholder 3"/>
          <p:cNvSpPr>
            <a:spLocks noGrp="1"/>
          </p:cNvSpPr>
          <p:nvPr>
            <p:ph type="sldNum" sz="quarter" idx="5"/>
          </p:nvPr>
        </p:nvSpPr>
        <p:spPr/>
        <p:txBody>
          <a:bodyPr/>
          <a:lstStyle/>
          <a:p>
            <a:fld id="{A398B1C2-96E3-4321-B10E-1F93EF6CC90F}" type="slidenum">
              <a:rPr lang="en-US" smtClean="0"/>
              <a:t>33</a:t>
            </a:fld>
            <a:endParaRPr lang="en-US"/>
          </a:p>
        </p:txBody>
      </p:sp>
    </p:spTree>
    <p:extLst>
      <p:ext uri="{BB962C8B-B14F-4D97-AF65-F5344CB8AC3E}">
        <p14:creationId xmlns:p14="http://schemas.microsoft.com/office/powerpoint/2010/main" val="3712103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NULL là một macro được định nghĩa trong thư viện C++ để biểu diễn con trỏ null. Nó được sử dụng phổ biến trong các phiên bản C++ cũ hơn, nhưng hiện nay được khuyến nghị sử dụng nullptr thay thế vì lý do an toàn và rõ ràng.</a:t>
            </a:r>
            <a:endParaRPr lang="en-US"/>
          </a:p>
        </p:txBody>
      </p:sp>
      <p:sp>
        <p:nvSpPr>
          <p:cNvPr id="4" name="Slide Number Placeholder 3"/>
          <p:cNvSpPr>
            <a:spLocks noGrp="1"/>
          </p:cNvSpPr>
          <p:nvPr>
            <p:ph type="sldNum" sz="quarter" idx="5"/>
          </p:nvPr>
        </p:nvSpPr>
        <p:spPr/>
        <p:txBody>
          <a:bodyPr/>
          <a:lstStyle/>
          <a:p>
            <a:fld id="{A398B1C2-96E3-4321-B10E-1F93EF6CC90F}" type="slidenum">
              <a:rPr lang="en-US" smtClean="0"/>
              <a:t>34</a:t>
            </a:fld>
            <a:endParaRPr lang="en-US"/>
          </a:p>
        </p:txBody>
      </p:sp>
    </p:spTree>
    <p:extLst>
      <p:ext uri="{BB962C8B-B14F-4D97-AF65-F5344CB8AC3E}">
        <p14:creationId xmlns:p14="http://schemas.microsoft.com/office/powerpoint/2010/main" val="2610365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Cải thiện khả năng đọc code:</a:t>
            </a:r>
            <a:r>
              <a:rPr lang="vi-VN"/>
              <a:t> Việc sử dụng tên dễ hiểu hơn cho các kiểu dữ liệu phức tạp giúp code dễ đọc và hiểu hơn.</a:t>
            </a:r>
            <a:r>
              <a:rPr lang="vi-VN" b="1"/>
              <a:t>Tăng tính nhất quán:</a:t>
            </a:r>
            <a:r>
              <a:rPr lang="vi-VN"/>
              <a:t> Giúp code nhất quán hơn khi sử dụng cùng một tên cho một kiểu dữ liệu cụ thể.</a:t>
            </a:r>
            <a:r>
              <a:rPr lang="vi-VN" b="1"/>
              <a:t>Giảm độ dài code:</a:t>
            </a:r>
            <a:r>
              <a:rPr lang="vi-VN"/>
              <a:t> Việc sử dụng typedef có thể giúp code ngắn gọn hơn, đặc biệt khi sử dụng các kiểu dữ liệu phức tạp nhiều lần.</a:t>
            </a:r>
            <a:endParaRPr lang="en-US"/>
          </a:p>
        </p:txBody>
      </p:sp>
      <p:sp>
        <p:nvSpPr>
          <p:cNvPr id="4" name="Slide Number Placeholder 3"/>
          <p:cNvSpPr>
            <a:spLocks noGrp="1"/>
          </p:cNvSpPr>
          <p:nvPr>
            <p:ph type="sldNum" sz="quarter" idx="5"/>
          </p:nvPr>
        </p:nvSpPr>
        <p:spPr/>
        <p:txBody>
          <a:bodyPr/>
          <a:lstStyle/>
          <a:p>
            <a:fld id="{A398B1C2-96E3-4321-B10E-1F93EF6CC90F}" type="slidenum">
              <a:rPr lang="en-US" smtClean="0"/>
              <a:t>36</a:t>
            </a:fld>
            <a:endParaRPr lang="en-US"/>
          </a:p>
        </p:txBody>
      </p:sp>
    </p:spTree>
    <p:extLst>
      <p:ext uri="{BB962C8B-B14F-4D97-AF65-F5344CB8AC3E}">
        <p14:creationId xmlns:p14="http://schemas.microsoft.com/office/powerpoint/2010/main" val="2071867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FF0000"/>
                </a:solidFill>
              </a:rPr>
              <a:t>Sự khác nhau giữa khái niệm biến trong toán học và biến trong lập trình?</a:t>
            </a:r>
          </a:p>
          <a:p>
            <a:endParaRPr lang="en-US"/>
          </a:p>
        </p:txBody>
      </p:sp>
      <p:sp>
        <p:nvSpPr>
          <p:cNvPr id="4" name="Slide Number Placeholder 3"/>
          <p:cNvSpPr>
            <a:spLocks noGrp="1"/>
          </p:cNvSpPr>
          <p:nvPr>
            <p:ph type="sldNum" sz="quarter" idx="5"/>
          </p:nvPr>
        </p:nvSpPr>
        <p:spPr/>
        <p:txBody>
          <a:bodyPr/>
          <a:lstStyle/>
          <a:p>
            <a:fld id="{A398B1C2-96E3-4321-B10E-1F93EF6CC90F}" type="slidenum">
              <a:rPr lang="en-US" smtClean="0"/>
              <a:t>44</a:t>
            </a:fld>
            <a:endParaRPr lang="en-US"/>
          </a:p>
        </p:txBody>
      </p:sp>
    </p:spTree>
    <p:extLst>
      <p:ext uri="{BB962C8B-B14F-4D97-AF65-F5344CB8AC3E}">
        <p14:creationId xmlns:p14="http://schemas.microsoft.com/office/powerpoint/2010/main" val="2672934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63D3D"/>
                </a:solidFill>
                <a:latin typeface="Calibri" panose="020F0502020204030204" pitchFamily="34" charset="0"/>
                <a:cs typeface="Calibri" panose="020F0502020204030204" pitchFamily="34" charset="0"/>
              </a:rPr>
              <a:t>Biến a, b, c là các biến cục bộ bên trong hàm main.</a:t>
            </a:r>
          </a:p>
          <a:p>
            <a:endParaRPr lang="en-US"/>
          </a:p>
        </p:txBody>
      </p:sp>
      <p:sp>
        <p:nvSpPr>
          <p:cNvPr id="4" name="Slide Number Placeholder 3"/>
          <p:cNvSpPr>
            <a:spLocks noGrp="1"/>
          </p:cNvSpPr>
          <p:nvPr>
            <p:ph type="sldNum" sz="quarter" idx="5"/>
          </p:nvPr>
        </p:nvSpPr>
        <p:spPr/>
        <p:txBody>
          <a:bodyPr/>
          <a:lstStyle/>
          <a:p>
            <a:fld id="{A398B1C2-96E3-4321-B10E-1F93EF6CC90F}" type="slidenum">
              <a:rPr lang="en-US" smtClean="0"/>
              <a:t>52</a:t>
            </a:fld>
            <a:endParaRPr lang="en-US"/>
          </a:p>
        </p:txBody>
      </p:sp>
    </p:spTree>
    <p:extLst>
      <p:ext uri="{BB962C8B-B14F-4D97-AF65-F5344CB8AC3E}">
        <p14:creationId xmlns:p14="http://schemas.microsoft.com/office/powerpoint/2010/main" val="1831972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p71:notes"/>
          <p:cNvSpPr txBox="1">
            <a:spLocks noGrp="1"/>
          </p:cNvSpPr>
          <p:nvPr>
            <p:ph type="body" idx="1"/>
          </p:nvPr>
        </p:nvSpPr>
        <p:spPr>
          <a:xfrm>
            <a:off x="685800" y="4400550"/>
            <a:ext cx="5486400" cy="3086100"/>
          </a:xfrm>
          <a:prstGeom prst="rect">
            <a:avLst/>
          </a:prstGeom>
          <a:noFill/>
          <a:ln>
            <a:noFill/>
          </a:ln>
        </p:spPr>
        <p:txBody>
          <a:bodyPr spcFirstLastPara="1" wrap="square" lIns="91425" tIns="45700" rIns="91425" bIns="45700" anchor="t" anchorCtr="0">
            <a:noAutofit/>
          </a:bodyPr>
          <a:lstStyle/>
          <a:p>
            <a:r>
              <a:rPr lang="vi-VN"/>
              <a:t>Hàm main() là điểm bắt đầu cho mọi chương trình C++. Nó đóng vai trò quan trọng trong việc thực hiện các tác vụ chính của chương trình.</a:t>
            </a:r>
            <a:endParaRPr/>
          </a:p>
        </p:txBody>
      </p:sp>
      <p:sp>
        <p:nvSpPr>
          <p:cNvPr id="1300" name="Google Shape;1300;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ECECEC"/>
                </a:solidFill>
                <a:effectLst/>
                <a:highlight>
                  <a:srgbClr val="212121"/>
                </a:highlight>
                <a:latin typeface="ui-sans-serif"/>
              </a:rPr>
              <a:t>Trong C++, hằng số (constants) là những giá trị không thay đổi trong suốt quá trình thực thi của chương trình. </a:t>
            </a:r>
            <a:endParaRPr lang="en-US" b="0" i="0">
              <a:solidFill>
                <a:srgbClr val="ECECEC"/>
              </a:solidFill>
              <a:effectLst/>
              <a:highlight>
                <a:srgbClr val="212121"/>
              </a:highlight>
              <a:latin typeface="ui-sans-serif"/>
            </a:endParaRPr>
          </a:p>
          <a:p>
            <a:r>
              <a:rPr lang="vi-VN" b="0" i="0">
                <a:solidFill>
                  <a:srgbClr val="ECECEC"/>
                </a:solidFill>
                <a:effectLst/>
                <a:highlight>
                  <a:srgbClr val="212121"/>
                </a:highlight>
                <a:latin typeface="ui-sans-serif"/>
              </a:rPr>
              <a:t>Sử dụng hằng số giúp mã nguồn trở nên dễ đọc hơn và bảo vệ các giá trị không bị thay đổi ngoài ý muốn. </a:t>
            </a:r>
            <a:endParaRPr lang="en-US" b="0" i="0">
              <a:solidFill>
                <a:srgbClr val="ECECEC"/>
              </a:solidFill>
              <a:effectLst/>
              <a:highlight>
                <a:srgbClr val="212121"/>
              </a:highlight>
              <a:latin typeface="ui-sans-serif"/>
            </a:endParaRPr>
          </a:p>
          <a:p>
            <a:r>
              <a:rPr lang="vi-VN" b="0" i="0">
                <a:solidFill>
                  <a:srgbClr val="ECECEC"/>
                </a:solidFill>
                <a:effectLst/>
                <a:highlight>
                  <a:srgbClr val="212121"/>
                </a:highlight>
                <a:latin typeface="ui-sans-serif"/>
              </a:rPr>
              <a:t>Dưới đây là các loại hằng số trong C++ và cách sử dụng chúng.</a:t>
            </a:r>
            <a:endParaRPr lang="en-US" b="0" i="0">
              <a:solidFill>
                <a:srgbClr val="ECECEC"/>
              </a:solidFill>
              <a:effectLst/>
              <a:highlight>
                <a:srgbClr val="212121"/>
              </a:highlight>
              <a:latin typeface="ui-sans-serif"/>
            </a:endParaRPr>
          </a:p>
          <a:p>
            <a:endParaRPr lang="en-US" b="0" i="0">
              <a:solidFill>
                <a:srgbClr val="ECECEC"/>
              </a:solidFill>
              <a:effectLst/>
              <a:highlight>
                <a:srgbClr val="212121"/>
              </a:highlight>
              <a:latin typeface="ui-sans-seri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ECECEC"/>
                </a:solidFill>
                <a:effectLst/>
                <a:highlight>
                  <a:srgbClr val="212121"/>
                </a:highlight>
                <a:latin typeface="ui-sans-serif"/>
              </a:rPr>
              <a:t>Hằng số kiểu ký tự (character constants): </a:t>
            </a:r>
            <a:r>
              <a:rPr lang="vi-VN" b="0" i="0">
                <a:solidFill>
                  <a:srgbClr val="ECECEC"/>
                </a:solidFill>
                <a:effectLst/>
                <a:highlight>
                  <a:srgbClr val="212121"/>
                </a:highlight>
                <a:latin typeface="ui-sans-serif"/>
              </a:rPr>
              <a:t>Hằng số ký tự được đặt trong dấu nháy đơn và có thể bao gồm các ký tự thoát.</a:t>
            </a:r>
            <a:endParaRPr lang="en-US" b="0" i="0">
              <a:solidFill>
                <a:srgbClr val="ECECEC"/>
              </a:solidFill>
              <a:effectLst/>
              <a:highlight>
                <a:srgbClr val="212121"/>
              </a:highlight>
              <a:latin typeface="ui-sans-serif"/>
            </a:endParaRPr>
          </a:p>
          <a:p>
            <a:pPr algn="l"/>
            <a:r>
              <a:rPr lang="vi-VN" b="1" i="0">
                <a:solidFill>
                  <a:srgbClr val="ECECEC"/>
                </a:solidFill>
                <a:effectLst/>
                <a:highlight>
                  <a:srgbClr val="212121"/>
                </a:highlight>
                <a:latin typeface="ui-sans-serif"/>
              </a:rPr>
              <a:t>Hằng số chuỗi (string literals)</a:t>
            </a:r>
            <a:r>
              <a:rPr lang="en-US" b="1" i="0">
                <a:solidFill>
                  <a:srgbClr val="ECECEC"/>
                </a:solidFill>
                <a:effectLst/>
                <a:highlight>
                  <a:srgbClr val="212121"/>
                </a:highlight>
                <a:latin typeface="ui-sans-serif"/>
              </a:rPr>
              <a:t>: </a:t>
            </a:r>
            <a:r>
              <a:rPr lang="vi-VN" b="0" i="0">
                <a:solidFill>
                  <a:srgbClr val="ECECEC"/>
                </a:solidFill>
                <a:effectLst/>
                <a:highlight>
                  <a:srgbClr val="212121"/>
                </a:highlight>
                <a:latin typeface="ui-sans-serif"/>
              </a:rPr>
              <a:t>Chuỗi ký tự hằng được đặt trong dấu nháy kép và giá trị của nó không thể thay đổi.</a:t>
            </a:r>
          </a:p>
          <a:p>
            <a:endParaRPr lang="en-US"/>
          </a:p>
          <a:p>
            <a:endParaRPr lang="en-US"/>
          </a:p>
          <a:p>
            <a:r>
              <a:rPr lang="en-US"/>
              <a:t>3.14159 </a:t>
            </a:r>
            <a:r>
              <a:rPr lang="en-US" i="0">
                <a:solidFill>
                  <a:srgbClr val="007000"/>
                </a:solidFill>
                <a:effectLst/>
                <a:latin typeface="Inconsolata" pitchFamily="1" charset="0"/>
              </a:rPr>
              <a:t>// 3.14159</a:t>
            </a:r>
            <a:r>
              <a:rPr lang="en-US"/>
              <a:t> </a:t>
            </a:r>
          </a:p>
          <a:p>
            <a:r>
              <a:rPr lang="en-US"/>
              <a:t>6.02e23 </a:t>
            </a:r>
            <a:r>
              <a:rPr lang="en-US" i="0">
                <a:solidFill>
                  <a:srgbClr val="007000"/>
                </a:solidFill>
                <a:effectLst/>
                <a:latin typeface="Inconsolata" pitchFamily="1" charset="0"/>
              </a:rPr>
              <a:t>// 6.02 x 10^23</a:t>
            </a:r>
            <a:r>
              <a:rPr lang="en-US"/>
              <a:t>  </a:t>
            </a:r>
            <a:r>
              <a:rPr lang="en-US" b="0" i="0">
                <a:solidFill>
                  <a:srgbClr val="000000"/>
                </a:solidFill>
                <a:effectLst/>
                <a:highlight>
                  <a:srgbClr val="FFFFFF"/>
                </a:highlight>
                <a:latin typeface="Roboto" panose="02000000000000000000" pitchFamily="2" charset="0"/>
              </a:rPr>
              <a:t>Avogadro</a:t>
            </a:r>
            <a:endParaRPr lang="en-US"/>
          </a:p>
          <a:p>
            <a:r>
              <a:rPr lang="en-US"/>
              <a:t>1.6e-19 </a:t>
            </a:r>
            <a:r>
              <a:rPr lang="en-US" i="0">
                <a:solidFill>
                  <a:srgbClr val="007000"/>
                </a:solidFill>
                <a:effectLst/>
                <a:latin typeface="Inconsolata" pitchFamily="1" charset="0"/>
              </a:rPr>
              <a:t>// 1.6 x 10^-19 </a:t>
            </a:r>
            <a:r>
              <a:rPr lang="en-US" b="0" i="0">
                <a:solidFill>
                  <a:srgbClr val="000000"/>
                </a:solidFill>
                <a:effectLst/>
                <a:highlight>
                  <a:srgbClr val="FFFFFF"/>
                </a:highlight>
                <a:latin typeface="Roboto" panose="02000000000000000000" pitchFamily="2" charset="0"/>
              </a:rPr>
              <a:t> </a:t>
            </a:r>
            <a:r>
              <a:rPr lang="en-US" b="0" i="0">
                <a:solidFill>
                  <a:srgbClr val="202122"/>
                </a:solidFill>
                <a:effectLst/>
                <a:highlight>
                  <a:srgbClr val="FFFFFF"/>
                </a:highlight>
                <a:latin typeface="Arial" panose="020B0604020202020204" pitchFamily="34" charset="0"/>
              </a:rPr>
              <a:t> điện tích</a:t>
            </a:r>
            <a:r>
              <a:rPr lang="en-US" b="0" i="0">
                <a:solidFill>
                  <a:srgbClr val="000000"/>
                </a:solidFill>
                <a:effectLst/>
                <a:highlight>
                  <a:srgbClr val="FFFFFF"/>
                </a:highlight>
                <a:latin typeface="Roboto" panose="02000000000000000000" pitchFamily="2" charset="0"/>
              </a:rPr>
              <a:t> electron</a:t>
            </a:r>
            <a:endParaRPr lang="en-US"/>
          </a:p>
        </p:txBody>
      </p:sp>
      <p:sp>
        <p:nvSpPr>
          <p:cNvPr id="4" name="Slide Number Placeholder 3"/>
          <p:cNvSpPr>
            <a:spLocks noGrp="1"/>
          </p:cNvSpPr>
          <p:nvPr>
            <p:ph type="sldNum" sz="quarter" idx="5"/>
          </p:nvPr>
        </p:nvSpPr>
        <p:spPr/>
        <p:txBody>
          <a:bodyPr/>
          <a:lstStyle/>
          <a:p>
            <a:fld id="{A398B1C2-96E3-4321-B10E-1F93EF6CC90F}" type="slidenum">
              <a:rPr lang="en-US" smtClean="0"/>
              <a:t>62</a:t>
            </a:fld>
            <a:endParaRPr lang="en-US"/>
          </a:p>
        </p:txBody>
      </p:sp>
    </p:spTree>
    <p:extLst>
      <p:ext uri="{BB962C8B-B14F-4D97-AF65-F5344CB8AC3E}">
        <p14:creationId xmlns:p14="http://schemas.microsoft.com/office/powerpoint/2010/main" val="3050186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ECECEC"/>
                </a:solidFill>
                <a:effectLst/>
                <a:highlight>
                  <a:srgbClr val="212121"/>
                </a:highlight>
                <a:latin typeface="ui-sans-serif"/>
              </a:rPr>
              <a:t>Một cơ chế khác để đặt tên cho các giá trị không đổi là sử dụng các định nghĩa tiền xử lý</a:t>
            </a:r>
            <a:r>
              <a:rPr lang="en-US" b="0" i="0">
                <a:solidFill>
                  <a:srgbClr val="ECECEC"/>
                </a:solidFill>
                <a:effectLst/>
                <a:highlight>
                  <a:srgbClr val="212121"/>
                </a:highlight>
                <a:latin typeface="ui-sans-serif"/>
              </a:rPr>
              <a:t> define hoặc từ khóa const.</a:t>
            </a:r>
          </a:p>
        </p:txBody>
      </p:sp>
      <p:sp>
        <p:nvSpPr>
          <p:cNvPr id="4" name="Slide Number Placeholder 3"/>
          <p:cNvSpPr>
            <a:spLocks noGrp="1"/>
          </p:cNvSpPr>
          <p:nvPr>
            <p:ph type="sldNum" sz="quarter" idx="5"/>
          </p:nvPr>
        </p:nvSpPr>
        <p:spPr/>
        <p:txBody>
          <a:bodyPr/>
          <a:lstStyle/>
          <a:p>
            <a:fld id="{A398B1C2-96E3-4321-B10E-1F93EF6CC90F}" type="slidenum">
              <a:rPr lang="en-US" smtClean="0"/>
              <a:t>64</a:t>
            </a:fld>
            <a:endParaRPr lang="en-US"/>
          </a:p>
        </p:txBody>
      </p:sp>
    </p:spTree>
    <p:extLst>
      <p:ext uri="{BB962C8B-B14F-4D97-AF65-F5344CB8AC3E}">
        <p14:creationId xmlns:p14="http://schemas.microsoft.com/office/powerpoint/2010/main" val="593775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ECECEC"/>
                </a:solidFill>
                <a:effectLst/>
                <a:highlight>
                  <a:srgbClr val="212121"/>
                </a:highlight>
                <a:latin typeface="ui-sans-serif"/>
              </a:rPr>
              <a:t>- </a:t>
            </a:r>
            <a:r>
              <a:rPr lang="vi-VN" b="0" i="0">
                <a:solidFill>
                  <a:srgbClr val="ECECEC"/>
                </a:solidFill>
                <a:effectLst/>
                <a:highlight>
                  <a:srgbClr val="212121"/>
                </a:highlight>
                <a:latin typeface="ui-sans-serif"/>
              </a:rPr>
              <a:t>Lưu ý rằng các dòng #define là các chỉ thị tiền xử lý và do đó là các lệnh một dòng không yêu cầu dấu chấm phẩy (;) ở cuối; lệnh này tự động kéo dài cho đến cuối dòng. Nếu dấu chấm phẩy được bao gồm trong dòng, nó là một phần của chuỗi thay thế và cũng được bao gồm trong tất cả các lần xuất hiện được thay thế.</a:t>
            </a:r>
            <a:r>
              <a:rPr lang="en-US" b="0" i="0">
                <a:solidFill>
                  <a:srgbClr val="ECECEC"/>
                </a:solidFill>
                <a:effectLst/>
                <a:highlight>
                  <a:srgbClr val="212121"/>
                </a:highlight>
                <a:latin typeface="ui-sans-serif"/>
              </a:rPr>
              <a:t> </a:t>
            </a:r>
          </a:p>
          <a:p>
            <a:pPr marL="171450" indent="-171450">
              <a:buFontTx/>
              <a:buChar char="-"/>
            </a:pPr>
            <a:r>
              <a:rPr lang="en-US" b="0" i="0">
                <a:solidFill>
                  <a:srgbClr val="ECECEC"/>
                </a:solidFill>
                <a:effectLst/>
                <a:highlight>
                  <a:srgbClr val="212121"/>
                </a:highlight>
                <a:latin typeface="ui-sans-serif"/>
              </a:rPr>
              <a:t>#define thực hiện thay thế văn bản thô, không có kiểm tra kiểu dữ liệu. Điều này có thể dẫn đến các lỗi khó phát hiện. =&gt; </a:t>
            </a:r>
            <a:r>
              <a:rPr lang="vi-VN" b="0" i="0">
                <a:solidFill>
                  <a:srgbClr val="ECECEC"/>
                </a:solidFill>
                <a:effectLst/>
                <a:highlight>
                  <a:srgbClr val="212121"/>
                </a:highlight>
                <a:latin typeface="ui-sans-serif"/>
              </a:rPr>
              <a:t>không được khuyến khích sử dụng trong các dự án lớn vì nó không kiểm tra kiểu dữ liệu.</a:t>
            </a:r>
            <a:endParaRPr lang="en-US" b="0" i="0">
              <a:solidFill>
                <a:srgbClr val="ECECEC"/>
              </a:solidFill>
              <a:effectLst/>
              <a:highlight>
                <a:srgbClr val="212121"/>
              </a:highlight>
              <a:latin typeface="ui-sans-serif"/>
            </a:endParaRPr>
          </a:p>
          <a:p>
            <a:endParaRPr lang="en-US"/>
          </a:p>
        </p:txBody>
      </p:sp>
      <p:sp>
        <p:nvSpPr>
          <p:cNvPr id="4" name="Slide Number Placeholder 3"/>
          <p:cNvSpPr>
            <a:spLocks noGrp="1"/>
          </p:cNvSpPr>
          <p:nvPr>
            <p:ph type="sldNum" sz="quarter" idx="5"/>
          </p:nvPr>
        </p:nvSpPr>
        <p:spPr/>
        <p:txBody>
          <a:bodyPr/>
          <a:lstStyle/>
          <a:p>
            <a:fld id="{A398B1C2-96E3-4321-B10E-1F93EF6CC90F}" type="slidenum">
              <a:rPr lang="en-US" smtClean="0"/>
              <a:t>65</a:t>
            </a:fld>
            <a:endParaRPr lang="en-US"/>
          </a:p>
        </p:txBody>
      </p:sp>
    </p:spTree>
    <p:extLst>
      <p:ext uri="{BB962C8B-B14F-4D97-AF65-F5344CB8AC3E}">
        <p14:creationId xmlns:p14="http://schemas.microsoft.com/office/powerpoint/2010/main" val="2363228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34390" lvl="1" indent="-342900">
              <a:lnSpc>
                <a:spcPct val="100000"/>
              </a:lnSpc>
            </a:pPr>
            <a:r>
              <a:rPr lang="vi-VN">
                <a:solidFill>
                  <a:schemeClr val="tx1">
                    <a:lumMod val="50000"/>
                  </a:schemeClr>
                </a:solidFill>
              </a:rPr>
              <a:t>Giá trị của biến hằng số phải được khởi tạo ngay khi khai báo</a:t>
            </a:r>
            <a:endParaRPr lang="en-US">
              <a:solidFill>
                <a:schemeClr val="tx1">
                  <a:lumMod val="50000"/>
                </a:schemeClr>
              </a:solidFill>
            </a:endParaRPr>
          </a:p>
          <a:p>
            <a:pPr algn="l">
              <a:buFont typeface="Arial" panose="020B0604020202020204" pitchFamily="34" charset="0"/>
              <a:buNone/>
            </a:pPr>
            <a:r>
              <a:rPr lang="en-US" b="0" i="0">
                <a:solidFill>
                  <a:srgbClr val="ECECEC"/>
                </a:solidFill>
                <a:effectLst/>
                <a:highlight>
                  <a:srgbClr val="212121"/>
                </a:highlight>
                <a:latin typeface="ui-sans-serif"/>
              </a:rPr>
              <a:t>- </a:t>
            </a:r>
            <a:r>
              <a:rPr lang="vi-VN" b="0" i="0">
                <a:solidFill>
                  <a:srgbClr val="ECECEC"/>
                </a:solidFill>
                <a:effectLst/>
                <a:highlight>
                  <a:srgbClr val="212121"/>
                </a:highlight>
                <a:latin typeface="ui-sans-serif"/>
              </a:rPr>
              <a:t>Biến const có kiểu dữ liệu cụ thể, do đó</a:t>
            </a:r>
            <a:r>
              <a:rPr lang="en-US" b="0" i="0">
                <a:solidFill>
                  <a:srgbClr val="ECECEC"/>
                </a:solidFill>
                <a:effectLst/>
                <a:highlight>
                  <a:srgbClr val="212121"/>
                </a:highlight>
                <a:latin typeface="ui-sans-serif"/>
              </a:rPr>
              <a:t> </a:t>
            </a:r>
            <a:r>
              <a:rPr lang="en-US" b="0" i="0">
                <a:solidFill>
                  <a:srgbClr val="ECECEC"/>
                </a:solidFill>
                <a:effectLst/>
                <a:highlight>
                  <a:srgbClr val="212121"/>
                </a:highlight>
                <a:latin typeface="ui-sans-serif"/>
                <a:sym typeface="Wingdings" panose="05000000000000000000" pitchFamily="2" charset="2"/>
              </a:rPr>
              <a:t> </a:t>
            </a:r>
            <a:r>
              <a:rPr lang="vi-VN" b="0" i="0">
                <a:solidFill>
                  <a:srgbClr val="ECECEC"/>
                </a:solidFill>
                <a:effectLst/>
                <a:highlight>
                  <a:srgbClr val="212121"/>
                </a:highlight>
                <a:latin typeface="ui-sans-serif"/>
              </a:rPr>
              <a:t>trình biên dịch có thể kiểm tra kiểu dữ liệu và bắt lỗi tại thời gian biên dịch.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a:solidFill>
                  <a:schemeClr val="tx1">
                    <a:lumMod val="50000"/>
                  </a:schemeClr>
                </a:solidFill>
              </a:rPr>
              <a:t>Biến hằng số được lưu trữ trong bộ nhớ giống như các biến thông thường.</a:t>
            </a:r>
            <a:r>
              <a:rPr lang="en-US" b="0" i="0">
                <a:solidFill>
                  <a:schemeClr val="tx1">
                    <a:lumMod val="50000"/>
                  </a:schemeClr>
                </a:solidFill>
                <a:effectLst/>
                <a:latin typeface="+mn-lt"/>
              </a:rPr>
              <a:t> =&gt; </a:t>
            </a:r>
            <a:r>
              <a:rPr lang="vi-VN" b="0" i="0">
                <a:solidFill>
                  <a:srgbClr val="ECECEC"/>
                </a:solidFill>
                <a:effectLst/>
                <a:highlight>
                  <a:srgbClr val="212121"/>
                </a:highlight>
                <a:latin typeface="ui-sans-serif"/>
              </a:rPr>
              <a:t>const tuân theo phạm vi của khối mã trong đó nó được khai báo, có thể là cục bộ hoặc toàn cục.</a:t>
            </a:r>
            <a:endParaRPr lang="en-US" b="0" i="0">
              <a:solidFill>
                <a:srgbClr val="ECECEC"/>
              </a:solidFill>
              <a:effectLst/>
              <a:highlight>
                <a:srgbClr val="212121"/>
              </a:highlight>
              <a:latin typeface="ui-sans-serif"/>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a:solidFill>
                  <a:srgbClr val="ECECEC"/>
                </a:solidFill>
                <a:effectLst/>
                <a:highlight>
                  <a:srgbClr val="212121"/>
                </a:highlight>
                <a:latin typeface="ui-sans-serif"/>
                <a:sym typeface="Wingdings" panose="05000000000000000000" pitchFamily="2" charset="2"/>
              </a:rPr>
              <a:t></a:t>
            </a:r>
            <a:r>
              <a:rPr lang="en-US" b="0" i="0">
                <a:solidFill>
                  <a:srgbClr val="ECECEC"/>
                </a:solidFill>
                <a:effectLst/>
                <a:highlight>
                  <a:srgbClr val="212121"/>
                </a:highlight>
                <a:latin typeface="ui-sans-serif"/>
              </a:rPr>
              <a:t> Ưu điểm của s</a:t>
            </a:r>
            <a:r>
              <a:rPr lang="vi-VN" b="0" i="0">
                <a:solidFill>
                  <a:srgbClr val="ECECEC"/>
                </a:solidFill>
                <a:effectLst/>
                <a:highlight>
                  <a:srgbClr val="212121"/>
                </a:highlight>
                <a:latin typeface="ui-sans-serif"/>
              </a:rPr>
              <a:t>ử dụng</a:t>
            </a:r>
            <a:r>
              <a:rPr lang="en-US" b="0" i="0">
                <a:solidFill>
                  <a:srgbClr val="ECECEC"/>
                </a:solidFill>
                <a:effectLst/>
                <a:highlight>
                  <a:srgbClr val="212121"/>
                </a:highlight>
                <a:latin typeface="ui-sans-serif"/>
              </a:rPr>
              <a:t> const</a:t>
            </a:r>
            <a:r>
              <a:rPr lang="vi-VN" b="0" i="0">
                <a:solidFill>
                  <a:srgbClr val="ECECEC"/>
                </a:solidFill>
                <a:effectLst/>
                <a:highlight>
                  <a:srgbClr val="212121"/>
                </a:highlight>
                <a:latin typeface="ui-sans-serif"/>
              </a:rPr>
              <a:t> </a:t>
            </a:r>
            <a:r>
              <a:rPr lang="en-US" b="0" i="0">
                <a:solidFill>
                  <a:srgbClr val="ECECEC"/>
                </a:solidFill>
                <a:effectLst/>
                <a:highlight>
                  <a:srgbClr val="212121"/>
                </a:highlight>
                <a:latin typeface="ui-sans-serif"/>
              </a:rPr>
              <a:t>là </a:t>
            </a:r>
            <a:r>
              <a:rPr lang="vi-VN" b="0" i="0">
                <a:solidFill>
                  <a:srgbClr val="ECECEC"/>
                </a:solidFill>
                <a:effectLst/>
                <a:highlight>
                  <a:srgbClr val="212121"/>
                </a:highlight>
                <a:latin typeface="ui-sans-serif"/>
              </a:rPr>
              <a:t>mã nguồn rõ ràng, dễ bảo trì và an toàn. </a:t>
            </a:r>
            <a:endParaRPr lang="en-US" b="0" i="0">
              <a:solidFill>
                <a:srgbClr val="ECECEC"/>
              </a:solidFill>
              <a:effectLst/>
              <a:highlight>
                <a:srgbClr val="212121"/>
              </a:highlight>
              <a:latin typeface="ui-sans-serif"/>
            </a:endParaRPr>
          </a:p>
          <a:p>
            <a:pPr algn="l">
              <a:buFont typeface="Arial" panose="020B0604020202020204" pitchFamily="34" charset="0"/>
              <a:buChar char="•"/>
            </a:pPr>
            <a:endParaRPr lang="en-US" b="0" i="0">
              <a:solidFill>
                <a:srgbClr val="ECECEC"/>
              </a:solidFill>
              <a:effectLst/>
              <a:highlight>
                <a:srgbClr val="212121"/>
              </a:highlight>
              <a:latin typeface="ui-sans-serif"/>
            </a:endParaRPr>
          </a:p>
          <a:p>
            <a:pPr algn="l">
              <a:buFont typeface="Arial" panose="020B0604020202020204" pitchFamily="34" charset="0"/>
              <a:buChar char="•"/>
            </a:pPr>
            <a:endParaRPr lang="en-US" b="0" i="0">
              <a:solidFill>
                <a:srgbClr val="ECECEC"/>
              </a:solidFill>
              <a:effectLst/>
              <a:highlight>
                <a:srgbClr val="212121"/>
              </a:highlight>
              <a:latin typeface="ui-sans-serif"/>
            </a:endParaRPr>
          </a:p>
          <a:p>
            <a:pPr algn="l">
              <a:buFont typeface="Arial" panose="020B0604020202020204" pitchFamily="34" charset="0"/>
              <a:buNone/>
            </a:pPr>
            <a:r>
              <a:rPr lang="en-US" b="0" i="0">
                <a:solidFill>
                  <a:srgbClr val="ECECEC"/>
                </a:solidFill>
                <a:effectLst/>
                <a:highlight>
                  <a:srgbClr val="212121"/>
                </a:highlight>
                <a:latin typeface="ui-sans-serif"/>
                <a:sym typeface="Wingdings" panose="05000000000000000000" pitchFamily="2" charset="2"/>
              </a:rPr>
              <a:t> </a:t>
            </a:r>
            <a:r>
              <a:rPr lang="en-US" b="1" i="0">
                <a:solidFill>
                  <a:srgbClr val="ECECEC"/>
                </a:solidFill>
                <a:effectLst/>
                <a:highlight>
                  <a:srgbClr val="212121"/>
                </a:highlight>
                <a:latin typeface="ui-sans-serif"/>
              </a:rPr>
              <a:t>Kết luận</a:t>
            </a:r>
            <a:r>
              <a:rPr lang="en-US" b="0" i="0">
                <a:solidFill>
                  <a:srgbClr val="ECECEC"/>
                </a:solidFill>
                <a:effectLst/>
                <a:highlight>
                  <a:srgbClr val="212121"/>
                </a:highlight>
                <a:latin typeface="ui-sans-serif"/>
              </a:rPr>
              <a:t>:</a:t>
            </a:r>
            <a:r>
              <a:rPr lang="en-US" b="0" i="0">
                <a:solidFill>
                  <a:srgbClr val="ECECEC"/>
                </a:solidFill>
                <a:effectLst/>
                <a:highlight>
                  <a:srgbClr val="212121"/>
                </a:highlight>
                <a:latin typeface="ui-sans-serif"/>
                <a:sym typeface="Wingdings" panose="05000000000000000000" pitchFamily="2" charset="2"/>
              </a:rPr>
              <a:t> Dựa trên các đặc điểm của #define và const  </a:t>
            </a:r>
            <a:r>
              <a:rPr lang="en-US" b="0" i="0">
                <a:solidFill>
                  <a:srgbClr val="ECECEC"/>
                </a:solidFill>
                <a:effectLst/>
                <a:highlight>
                  <a:srgbClr val="212121"/>
                </a:highlight>
                <a:latin typeface="ui-sans-serif"/>
              </a:rPr>
              <a:t>V</a:t>
            </a:r>
            <a:r>
              <a:rPr lang="vi-VN" b="0" i="0">
                <a:solidFill>
                  <a:srgbClr val="ECECEC"/>
                </a:solidFill>
                <a:effectLst/>
                <a:highlight>
                  <a:srgbClr val="212121"/>
                </a:highlight>
                <a:latin typeface="ui-sans-serif"/>
              </a:rPr>
              <a:t>iệc chọn cách </a:t>
            </a:r>
            <a:r>
              <a:rPr lang="en-US" b="0" i="0">
                <a:solidFill>
                  <a:srgbClr val="ECECEC"/>
                </a:solidFill>
                <a:effectLst/>
                <a:highlight>
                  <a:srgbClr val="212121"/>
                </a:highlight>
                <a:latin typeface="ui-sans-serif"/>
              </a:rPr>
              <a:t>khai báo hằng </a:t>
            </a:r>
            <a:r>
              <a:rPr lang="vi-VN" b="0" i="0">
                <a:solidFill>
                  <a:srgbClr val="ECECEC"/>
                </a:solidFill>
                <a:effectLst/>
                <a:highlight>
                  <a:srgbClr val="212121"/>
                </a:highlight>
                <a:latin typeface="ui-sans-serif"/>
              </a:rPr>
              <a:t>nào phụ thuộc vào nhu cầu cụ thể của chương trình và phong cách lập trình của bạn.</a:t>
            </a:r>
            <a:endParaRPr lang="en-US" b="0" i="0">
              <a:solidFill>
                <a:srgbClr val="ECECEC"/>
              </a:solidFill>
              <a:effectLst/>
              <a:highlight>
                <a:srgbClr val="212121"/>
              </a:highlight>
              <a:latin typeface="ui-sans-serif"/>
            </a:endParaRPr>
          </a:p>
        </p:txBody>
      </p:sp>
      <p:sp>
        <p:nvSpPr>
          <p:cNvPr id="4" name="Slide Number Placeholder 3"/>
          <p:cNvSpPr>
            <a:spLocks noGrp="1"/>
          </p:cNvSpPr>
          <p:nvPr>
            <p:ph type="sldNum" sz="quarter" idx="5"/>
          </p:nvPr>
        </p:nvSpPr>
        <p:spPr/>
        <p:txBody>
          <a:bodyPr/>
          <a:lstStyle/>
          <a:p>
            <a:fld id="{A398B1C2-96E3-4321-B10E-1F93EF6CC90F}" type="slidenum">
              <a:rPr lang="en-US" smtClean="0"/>
              <a:t>66</a:t>
            </a:fld>
            <a:endParaRPr lang="en-US"/>
          </a:p>
        </p:txBody>
      </p:sp>
    </p:spTree>
    <p:extLst>
      <p:ext uri="{BB962C8B-B14F-4D97-AF65-F5344CB8AC3E}">
        <p14:creationId xmlns:p14="http://schemas.microsoft.com/office/powerpoint/2010/main" val="988440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98B1C2-96E3-4321-B10E-1F93EF6CC90F}" type="slidenum">
              <a:rPr lang="en-US" smtClean="0"/>
              <a:t>67</a:t>
            </a:fld>
            <a:endParaRPr lang="en-US"/>
          </a:p>
        </p:txBody>
      </p:sp>
    </p:spTree>
    <p:extLst>
      <p:ext uri="{BB962C8B-B14F-4D97-AF65-F5344CB8AC3E}">
        <p14:creationId xmlns:p14="http://schemas.microsoft.com/office/powerpoint/2010/main" val="8326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a:solidFill>
                  <a:srgbClr val="0000FF"/>
                </a:solidFill>
                <a:effectLst/>
                <a:highlight>
                  <a:srgbClr val="FFFFFF"/>
                </a:highlight>
                <a:latin typeface="PragmataPro Mono Liga" panose="02000509040000020004" pitchFamily="49" charset="0"/>
              </a:rPr>
              <a:t>enum</a:t>
            </a:r>
            <a:r>
              <a:rPr lang="vi-VN" b="0">
                <a:solidFill>
                  <a:srgbClr val="000000"/>
                </a:solidFill>
                <a:effectLst/>
                <a:highlight>
                  <a:srgbClr val="FFFFFF"/>
                </a:highlight>
                <a:latin typeface="PragmataPro Mono Liga" panose="02000509040000020004" pitchFamily="49" charset="0"/>
              </a:rPr>
              <a:t> </a:t>
            </a:r>
            <a:r>
              <a:rPr lang="vi-VN" b="0">
                <a:solidFill>
                  <a:srgbClr val="267F99"/>
                </a:solidFill>
                <a:effectLst/>
                <a:highlight>
                  <a:srgbClr val="FFFFFF"/>
                </a:highlight>
                <a:latin typeface="PragmataPro Mono Liga" panose="02000509040000020004" pitchFamily="49" charset="0"/>
              </a:rPr>
              <a:t>dayOfWeek</a:t>
            </a:r>
            <a:r>
              <a:rPr lang="vi-VN" b="0">
                <a:solidFill>
                  <a:srgbClr val="000000"/>
                </a:solidFill>
                <a:effectLst/>
                <a:highlight>
                  <a:srgbClr val="FFFFFF"/>
                </a:highlight>
                <a:latin typeface="PragmataPro Mono Liga" panose="02000509040000020004" pitchFamily="49" charset="0"/>
              </a:rPr>
              <a:t>{</a:t>
            </a:r>
            <a:r>
              <a:rPr lang="vi-VN" b="0">
                <a:solidFill>
                  <a:srgbClr val="0070C1"/>
                </a:solidFill>
                <a:effectLst/>
                <a:highlight>
                  <a:srgbClr val="FFFFFF"/>
                </a:highlight>
                <a:latin typeface="PragmataPro Mono Liga" panose="02000509040000020004" pitchFamily="49" charset="0"/>
              </a:rPr>
              <a:t>Mon</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Tue</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Wed</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Thur</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Fri</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Sat</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Sun</a:t>
            </a:r>
            <a:r>
              <a:rPr lang="vi-VN" b="0">
                <a:solidFill>
                  <a:srgbClr val="000000"/>
                </a:solidFill>
                <a:effectLst/>
                <a:highlight>
                  <a:srgbClr val="FFFFFF"/>
                </a:highlight>
                <a:latin typeface="PragmataPro Mono Liga" panose="02000509040000020004" pitchFamily="49" charset="0"/>
              </a:rPr>
              <a:t>};</a:t>
            </a:r>
          </a:p>
          <a:p>
            <a:r>
              <a:rPr lang="vi-VN" b="0">
                <a:solidFill>
                  <a:srgbClr val="000000"/>
                </a:solidFill>
                <a:effectLst/>
                <a:highlight>
                  <a:srgbClr val="FFFFFF"/>
                </a:highlight>
                <a:latin typeface="PragmataPro Mono Liga" panose="02000509040000020004" pitchFamily="49" charset="0"/>
              </a:rPr>
              <a:t>tương đương:</a:t>
            </a:r>
          </a:p>
          <a:p>
            <a:r>
              <a:rPr lang="vi-VN" b="0">
                <a:solidFill>
                  <a:srgbClr val="0000FF"/>
                </a:solidFill>
                <a:effectLst/>
                <a:highlight>
                  <a:srgbClr val="FFFFFF"/>
                </a:highlight>
                <a:latin typeface="PragmataPro Mono Liga" panose="02000509040000020004" pitchFamily="49" charset="0"/>
              </a:rPr>
              <a:t>enum</a:t>
            </a:r>
            <a:r>
              <a:rPr lang="vi-VN" b="0">
                <a:solidFill>
                  <a:srgbClr val="000000"/>
                </a:solidFill>
                <a:effectLst/>
                <a:highlight>
                  <a:srgbClr val="FFFFFF"/>
                </a:highlight>
                <a:latin typeface="PragmataPro Mono Liga" panose="02000509040000020004" pitchFamily="49" charset="0"/>
              </a:rPr>
              <a:t> </a:t>
            </a:r>
            <a:r>
              <a:rPr lang="vi-VN" b="0">
                <a:solidFill>
                  <a:srgbClr val="267F99"/>
                </a:solidFill>
                <a:effectLst/>
                <a:highlight>
                  <a:srgbClr val="FFFFFF"/>
                </a:highlight>
                <a:latin typeface="PragmataPro Mono Liga" panose="02000509040000020004" pitchFamily="49" charset="0"/>
              </a:rPr>
              <a:t>dayOfWeek</a:t>
            </a:r>
            <a:r>
              <a:rPr lang="vi-VN" b="0">
                <a:solidFill>
                  <a:srgbClr val="000000"/>
                </a:solidFill>
                <a:effectLst/>
                <a:highlight>
                  <a:srgbClr val="FFFFFF"/>
                </a:highlight>
                <a:latin typeface="PragmataPro Mono Liga" panose="02000509040000020004" pitchFamily="49" charset="0"/>
              </a:rPr>
              <a:t>{</a:t>
            </a:r>
            <a:r>
              <a:rPr lang="vi-VN" b="0">
                <a:solidFill>
                  <a:srgbClr val="0070C1"/>
                </a:solidFill>
                <a:effectLst/>
                <a:highlight>
                  <a:srgbClr val="FFFFFF"/>
                </a:highlight>
                <a:latin typeface="PragmataPro Mono Liga" panose="02000509040000020004" pitchFamily="49" charset="0"/>
              </a:rPr>
              <a:t>Mon</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0</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Tue</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1</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Wed</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2</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Thur</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3</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Fri</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4</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Sat</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5</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Sun</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6</a:t>
            </a:r>
            <a:r>
              <a:rPr lang="vi-VN" b="0">
                <a:solidFill>
                  <a:srgbClr val="000000"/>
                </a:solidFill>
                <a:effectLst/>
                <a:highlight>
                  <a:srgbClr val="FFFFFF"/>
                </a:highlight>
                <a:latin typeface="PragmataPro Mono Liga" panose="02000509040000020004" pitchFamily="49" charset="0"/>
              </a:rPr>
              <a:t>};</a:t>
            </a:r>
          </a:p>
          <a:p>
            <a:br>
              <a:rPr lang="vi-VN" b="0">
                <a:solidFill>
                  <a:srgbClr val="000000"/>
                </a:solidFill>
                <a:effectLst/>
                <a:highlight>
                  <a:srgbClr val="FFFFFF"/>
                </a:highlight>
                <a:latin typeface="PragmataPro Mono Liga" panose="02000509040000020004" pitchFamily="49" charset="0"/>
              </a:rPr>
            </a:br>
            <a:r>
              <a:rPr lang="vi-VN" b="0">
                <a:solidFill>
                  <a:srgbClr val="0000FF"/>
                </a:solidFill>
                <a:effectLst/>
                <a:highlight>
                  <a:srgbClr val="FFFFFF"/>
                </a:highlight>
                <a:latin typeface="PragmataPro Mono Liga" panose="02000509040000020004" pitchFamily="49" charset="0"/>
              </a:rPr>
              <a:t>enum</a:t>
            </a:r>
            <a:r>
              <a:rPr lang="vi-VN" b="0">
                <a:solidFill>
                  <a:srgbClr val="000000"/>
                </a:solidFill>
                <a:effectLst/>
                <a:highlight>
                  <a:srgbClr val="FFFFFF"/>
                </a:highlight>
                <a:latin typeface="PragmataPro Mono Liga" panose="02000509040000020004" pitchFamily="49" charset="0"/>
              </a:rPr>
              <a:t> </a:t>
            </a:r>
            <a:r>
              <a:rPr lang="vi-VN" b="0">
                <a:solidFill>
                  <a:srgbClr val="267F99"/>
                </a:solidFill>
                <a:effectLst/>
                <a:highlight>
                  <a:srgbClr val="FFFFFF"/>
                </a:highlight>
                <a:latin typeface="PragmataPro Mono Liga" panose="02000509040000020004" pitchFamily="49" charset="0"/>
              </a:rPr>
              <a:t>dayOfWeek</a:t>
            </a:r>
            <a:r>
              <a:rPr lang="vi-VN" b="0">
                <a:solidFill>
                  <a:srgbClr val="000000"/>
                </a:solidFill>
                <a:effectLst/>
                <a:highlight>
                  <a:srgbClr val="FFFFFF"/>
                </a:highlight>
                <a:latin typeface="PragmataPro Mono Liga" panose="02000509040000020004" pitchFamily="49" charset="0"/>
              </a:rPr>
              <a:t>{</a:t>
            </a:r>
            <a:r>
              <a:rPr lang="vi-VN" b="0">
                <a:solidFill>
                  <a:srgbClr val="0070C1"/>
                </a:solidFill>
                <a:effectLst/>
                <a:highlight>
                  <a:srgbClr val="FFFFFF"/>
                </a:highlight>
                <a:latin typeface="PragmataPro Mono Liga" panose="02000509040000020004" pitchFamily="49" charset="0"/>
              </a:rPr>
              <a:t>Mon</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Tue</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3</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Wed</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4</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Thur</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5</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Fri</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3</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Sat</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Sun</a:t>
            </a:r>
            <a:r>
              <a:rPr lang="vi-VN" b="0">
                <a:solidFill>
                  <a:srgbClr val="000000"/>
                </a:solidFill>
                <a:effectLst/>
                <a:highlight>
                  <a:srgbClr val="FFFFFF"/>
                </a:highlight>
                <a:latin typeface="PragmataPro Mono Liga" panose="02000509040000020004" pitchFamily="49" charset="0"/>
              </a:rPr>
              <a:t>};</a:t>
            </a:r>
          </a:p>
          <a:p>
            <a:r>
              <a:rPr lang="vi-VN" b="0">
                <a:solidFill>
                  <a:srgbClr val="000000"/>
                </a:solidFill>
                <a:effectLst/>
                <a:highlight>
                  <a:srgbClr val="FFFFFF"/>
                </a:highlight>
                <a:latin typeface="PragmataPro Mono Liga" panose="02000509040000020004" pitchFamily="49" charset="0"/>
              </a:rPr>
              <a:t>Tương </a:t>
            </a:r>
            <a:r>
              <a:rPr lang="vi-VN" b="0">
                <a:solidFill>
                  <a:srgbClr val="001080"/>
                </a:solidFill>
                <a:effectLst/>
                <a:highlight>
                  <a:srgbClr val="FFFFFF"/>
                </a:highlight>
                <a:latin typeface="PragmataPro Mono Liga" panose="02000509040000020004" pitchFamily="49" charset="0"/>
              </a:rPr>
              <a:t>đương</a:t>
            </a:r>
            <a:r>
              <a:rPr lang="vi-VN" b="0">
                <a:solidFill>
                  <a:srgbClr val="000000"/>
                </a:solidFill>
                <a:effectLst/>
                <a:highlight>
                  <a:srgbClr val="FFFFFF"/>
                </a:highlight>
                <a:latin typeface="PragmataPro Mono Liga" panose="02000509040000020004" pitchFamily="49" charset="0"/>
              </a:rPr>
              <a:t> với:</a:t>
            </a:r>
          </a:p>
          <a:p>
            <a:br>
              <a:rPr lang="vi-VN" b="0">
                <a:solidFill>
                  <a:srgbClr val="000000"/>
                </a:solidFill>
                <a:effectLst/>
                <a:highlight>
                  <a:srgbClr val="FFFFFF"/>
                </a:highlight>
                <a:latin typeface="PragmataPro Mono Liga" panose="02000509040000020004" pitchFamily="49" charset="0"/>
              </a:rPr>
            </a:br>
            <a:r>
              <a:rPr lang="vi-VN" b="0">
                <a:solidFill>
                  <a:srgbClr val="0000FF"/>
                </a:solidFill>
                <a:effectLst/>
                <a:highlight>
                  <a:srgbClr val="FFFFFF"/>
                </a:highlight>
                <a:latin typeface="PragmataPro Mono Liga" panose="02000509040000020004" pitchFamily="49" charset="0"/>
              </a:rPr>
              <a:t>enum</a:t>
            </a:r>
            <a:r>
              <a:rPr lang="vi-VN" b="0">
                <a:solidFill>
                  <a:srgbClr val="000000"/>
                </a:solidFill>
                <a:effectLst/>
                <a:highlight>
                  <a:srgbClr val="FFFFFF"/>
                </a:highlight>
                <a:latin typeface="PragmataPro Mono Liga" panose="02000509040000020004" pitchFamily="49" charset="0"/>
              </a:rPr>
              <a:t> </a:t>
            </a:r>
            <a:r>
              <a:rPr lang="vi-VN" b="0">
                <a:solidFill>
                  <a:srgbClr val="267F99"/>
                </a:solidFill>
                <a:effectLst/>
                <a:highlight>
                  <a:srgbClr val="FFFFFF"/>
                </a:highlight>
                <a:latin typeface="PragmataPro Mono Liga" panose="02000509040000020004" pitchFamily="49" charset="0"/>
              </a:rPr>
              <a:t>dayOfWeek</a:t>
            </a:r>
            <a:r>
              <a:rPr lang="vi-VN" b="0">
                <a:solidFill>
                  <a:srgbClr val="000000"/>
                </a:solidFill>
                <a:effectLst/>
                <a:highlight>
                  <a:srgbClr val="FFFFFF"/>
                </a:highlight>
                <a:latin typeface="PragmataPro Mono Liga" panose="02000509040000020004" pitchFamily="49" charset="0"/>
              </a:rPr>
              <a:t>{</a:t>
            </a:r>
            <a:r>
              <a:rPr lang="vi-VN" b="0">
                <a:solidFill>
                  <a:srgbClr val="0070C1"/>
                </a:solidFill>
                <a:effectLst/>
                <a:highlight>
                  <a:srgbClr val="FFFFFF"/>
                </a:highlight>
                <a:latin typeface="PragmataPro Mono Liga" panose="02000509040000020004" pitchFamily="49" charset="0"/>
              </a:rPr>
              <a:t>Mon</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0</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Tue</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3</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Wed</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4</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Thur</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5</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Fri</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3</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Sat</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4</a:t>
            </a:r>
            <a:r>
              <a:rPr lang="vi-VN" b="0">
                <a:solidFill>
                  <a:srgbClr val="000000"/>
                </a:solidFill>
                <a:effectLst/>
                <a:highlight>
                  <a:srgbClr val="FFFFFF"/>
                </a:highlight>
                <a:latin typeface="PragmataPro Mono Liga" panose="02000509040000020004" pitchFamily="49" charset="0"/>
              </a:rPr>
              <a:t>, </a:t>
            </a:r>
            <a:r>
              <a:rPr lang="vi-VN" b="0">
                <a:solidFill>
                  <a:srgbClr val="0070C1"/>
                </a:solidFill>
                <a:effectLst/>
                <a:highlight>
                  <a:srgbClr val="FFFFFF"/>
                </a:highlight>
                <a:latin typeface="PragmataPro Mono Liga" panose="02000509040000020004" pitchFamily="49" charset="0"/>
              </a:rPr>
              <a:t>Sun</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5</a:t>
            </a:r>
            <a:r>
              <a:rPr lang="vi-VN" b="0">
                <a:solidFill>
                  <a:srgbClr val="000000"/>
                </a:solidFill>
                <a:effectLst/>
                <a:highlight>
                  <a:srgbClr val="FFFFFF"/>
                </a:highlight>
                <a:latin typeface="PragmataPro Mono Liga" panose="02000509040000020004" pitchFamily="49" charset="0"/>
              </a:rPr>
              <a:t>};</a:t>
            </a:r>
          </a:p>
          <a:p>
            <a:endParaRPr lang="en-US"/>
          </a:p>
        </p:txBody>
      </p:sp>
      <p:sp>
        <p:nvSpPr>
          <p:cNvPr id="4" name="Slide Number Placeholder 3"/>
          <p:cNvSpPr>
            <a:spLocks noGrp="1"/>
          </p:cNvSpPr>
          <p:nvPr>
            <p:ph type="sldNum" sz="quarter" idx="5"/>
          </p:nvPr>
        </p:nvSpPr>
        <p:spPr/>
        <p:txBody>
          <a:bodyPr/>
          <a:lstStyle/>
          <a:p>
            <a:fld id="{A398B1C2-96E3-4321-B10E-1F93EF6CC90F}" type="slidenum">
              <a:rPr lang="en-US" smtClean="0"/>
              <a:t>68</a:t>
            </a:fld>
            <a:endParaRPr lang="en-US"/>
          </a:p>
        </p:txBody>
      </p:sp>
    </p:spTree>
    <p:extLst>
      <p:ext uri="{BB962C8B-B14F-4D97-AF65-F5344CB8AC3E}">
        <p14:creationId xmlns:p14="http://schemas.microsoft.com/office/powerpoint/2010/main" val="3350440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spcBef>
                <a:spcPts val="0"/>
              </a:spcBef>
              <a:spcAft>
                <a:spcPts val="0"/>
              </a:spcAft>
              <a:buFont typeface="Arial" panose="020B0604020202020204" pitchFamily="34" charset="0"/>
              <a:buChar char="•"/>
            </a:pPr>
            <a:r>
              <a:rPr lang="en-US" sz="2400">
                <a:latin typeface="Arial" panose="020B0604020202020204" pitchFamily="34" charset="0"/>
                <a:cs typeface="Arial" panose="020B0604020202020204" pitchFamily="34" charset="0"/>
              </a:rPr>
              <a:t>Lợi ích của việc dùng biến hằng:</a:t>
            </a:r>
          </a:p>
          <a:p>
            <a:pPr marL="800100" lvl="1" indent="-342900">
              <a:lnSpc>
                <a:spcPct val="150000"/>
              </a:lnSpc>
              <a:buFont typeface="Arial" panose="020B0604020202020204" pitchFamily="34" charset="0"/>
              <a:buChar char="•"/>
            </a:pPr>
            <a:r>
              <a:rPr lang="vi-VN" sz="2400" b="1">
                <a:latin typeface="Arial" panose="020B0604020202020204" pitchFamily="34" charset="0"/>
                <a:cs typeface="Arial" panose="020B0604020202020204" pitchFamily="34" charset="0"/>
              </a:rPr>
              <a:t>Dễ bảo trì</a:t>
            </a:r>
            <a:r>
              <a:rPr lang="vi-VN" sz="2400">
                <a:latin typeface="Arial" panose="020B0604020202020204" pitchFamily="34" charset="0"/>
                <a:cs typeface="Arial" panose="020B0604020202020204" pitchFamily="34" charset="0"/>
              </a:rPr>
              <a:t>: Khi một giá trị được sử dụng nhiều nơi trong mã nguồn, thay đổi giá trị chỉ cần thực hiện tại một nơi duy nhất.</a:t>
            </a:r>
          </a:p>
          <a:p>
            <a:pPr marL="800100" lvl="1" indent="-342900">
              <a:lnSpc>
                <a:spcPct val="150000"/>
              </a:lnSpc>
              <a:buFont typeface="Arial" panose="020B0604020202020204" pitchFamily="34" charset="0"/>
              <a:buChar char="•"/>
            </a:pPr>
            <a:r>
              <a:rPr lang="vi-VN" sz="2400" b="1">
                <a:latin typeface="Arial" panose="020B0604020202020204" pitchFamily="34" charset="0"/>
                <a:cs typeface="Arial" panose="020B0604020202020204" pitchFamily="34" charset="0"/>
              </a:rPr>
              <a:t>Tăng tính đọc</a:t>
            </a:r>
            <a:r>
              <a:rPr lang="vi-VN" sz="2400">
                <a:latin typeface="Arial" panose="020B0604020202020204" pitchFamily="34" charset="0"/>
                <a:cs typeface="Arial" panose="020B0604020202020204" pitchFamily="34" charset="0"/>
              </a:rPr>
              <a:t>: Các hằng số giúp mã nguồn trở nên dễ đọc và hiểu hơn.</a:t>
            </a:r>
          </a:p>
          <a:p>
            <a:pPr marL="800100" lvl="1" indent="-342900">
              <a:lnSpc>
                <a:spcPct val="150000"/>
              </a:lnSpc>
              <a:buFont typeface="Arial" panose="020B0604020202020204" pitchFamily="34" charset="0"/>
              <a:buChar char="•"/>
            </a:pPr>
            <a:r>
              <a:rPr lang="vi-VN" sz="2400" b="1">
                <a:latin typeface="Arial" panose="020B0604020202020204" pitchFamily="34" charset="0"/>
                <a:cs typeface="Arial" panose="020B0604020202020204" pitchFamily="34" charset="0"/>
              </a:rPr>
              <a:t>Bảo vệ giá trị</a:t>
            </a:r>
            <a:r>
              <a:rPr lang="vi-VN" sz="2400">
                <a:latin typeface="Arial" panose="020B0604020202020204" pitchFamily="34" charset="0"/>
                <a:cs typeface="Arial" panose="020B0604020202020204" pitchFamily="34" charset="0"/>
              </a:rPr>
              <a:t>: Ngăn ngừa giá trị bị thay đổi ngoài ý muốn, đảm bảo tính toàn vẹn của dữ liệu.</a:t>
            </a:r>
            <a:endParaRPr lang="en-US" sz="2400">
              <a:latin typeface="Arial" panose="020B0604020202020204" pitchFamily="34" charset="0"/>
              <a:cs typeface="Arial" panose="020B0604020202020204" pitchFamily="34" charset="0"/>
            </a:endParaRPr>
          </a:p>
          <a:p>
            <a:endParaRPr lang="en-US"/>
          </a:p>
          <a:p>
            <a:endParaRPr lang="en-US"/>
          </a:p>
        </p:txBody>
      </p:sp>
      <p:sp>
        <p:nvSpPr>
          <p:cNvPr id="4" name="Slide Number Placeholder 3"/>
          <p:cNvSpPr>
            <a:spLocks noGrp="1"/>
          </p:cNvSpPr>
          <p:nvPr>
            <p:ph type="sldNum" sz="quarter" idx="5"/>
          </p:nvPr>
        </p:nvSpPr>
        <p:spPr/>
        <p:txBody>
          <a:bodyPr/>
          <a:lstStyle/>
          <a:p>
            <a:fld id="{A398B1C2-96E3-4321-B10E-1F93EF6CC90F}" type="slidenum">
              <a:rPr lang="en-US" smtClean="0"/>
              <a:t>72</a:t>
            </a:fld>
            <a:endParaRPr lang="en-US"/>
          </a:p>
        </p:txBody>
      </p:sp>
    </p:spTree>
    <p:extLst>
      <p:ext uri="{BB962C8B-B14F-4D97-AF65-F5344CB8AC3E}">
        <p14:creationId xmlns:p14="http://schemas.microsoft.com/office/powerpoint/2010/main" val="4227574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3" name="Google Shape;1313;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a:buFont typeface="Arial" panose="020B0604020202020204" pitchFamily="34" charset="0"/>
              <a:buChar char="•"/>
            </a:pPr>
            <a:r>
              <a:rPr lang="vi-VN" b="1" i="0">
                <a:solidFill>
                  <a:srgbClr val="000000"/>
                </a:solidFill>
                <a:effectLst/>
                <a:highlight>
                  <a:srgbClr val="FFFFFF"/>
                </a:highlight>
                <a:latin typeface="Google Sans"/>
              </a:rPr>
              <a:t>Dòng </a:t>
            </a:r>
            <a:r>
              <a:rPr lang="en-US" b="1" i="0">
                <a:solidFill>
                  <a:srgbClr val="000000"/>
                </a:solidFill>
                <a:effectLst/>
                <a:highlight>
                  <a:srgbClr val="FFFFFF"/>
                </a:highlight>
                <a:latin typeface="Google Sans"/>
              </a:rPr>
              <a:t>2</a:t>
            </a:r>
            <a:r>
              <a:rPr lang="vi-VN" b="0" i="0">
                <a:solidFill>
                  <a:srgbClr val="000000"/>
                </a:solidFill>
                <a:effectLst/>
                <a:highlight>
                  <a:srgbClr val="FFFFFF"/>
                </a:highlight>
                <a:latin typeface="Google Sans"/>
              </a:rPr>
              <a:t>: Đây gọi là một chỉ thị tiền xử lý, là một dạng câu lệnh đặc biệt. Dòng này yêu cầu bổ sung thêm nội dung của iostream header vào chương trình. Iostream header sẽ cho phép bạn truy cập vào các function trong iostream library.</a:t>
            </a:r>
            <a:endParaRPr lang="vi-VN" b="0" i="0">
              <a:solidFill>
                <a:srgbClr val="222C37"/>
              </a:solidFill>
              <a:effectLst/>
              <a:highlight>
                <a:srgbClr val="FFFFFF"/>
              </a:highlight>
              <a:latin typeface="Google Sans"/>
            </a:endParaRPr>
          </a:p>
          <a:p>
            <a:pPr algn="l">
              <a:buFont typeface="Arial" panose="020B0604020202020204" pitchFamily="34" charset="0"/>
              <a:buChar char="•"/>
            </a:pPr>
            <a:r>
              <a:rPr lang="vi-VN" b="1" i="0">
                <a:solidFill>
                  <a:srgbClr val="000000"/>
                </a:solidFill>
                <a:effectLst/>
                <a:highlight>
                  <a:srgbClr val="FFFFFF"/>
                </a:highlight>
                <a:latin typeface="Google Sans"/>
              </a:rPr>
              <a:t>Dòng </a:t>
            </a:r>
            <a:r>
              <a:rPr lang="en-US" b="1" i="0">
                <a:solidFill>
                  <a:srgbClr val="000000"/>
                </a:solidFill>
                <a:effectLst/>
                <a:highlight>
                  <a:srgbClr val="FFFFFF"/>
                </a:highlight>
                <a:latin typeface="Google Sans"/>
              </a:rPr>
              <a:t>3</a:t>
            </a:r>
            <a:r>
              <a:rPr lang="vi-VN" b="0" i="0">
                <a:solidFill>
                  <a:srgbClr val="000000"/>
                </a:solidFill>
                <a:effectLst/>
                <a:highlight>
                  <a:srgbClr val="FFFFFF"/>
                </a:highlight>
                <a:latin typeface="Google Sans"/>
              </a:rPr>
              <a:t>: Dòng này cho biết chương trình của bạn sẽ sử dụng namespace std (là một standard namespace được định nghĩa sẵn một lượng lớn các class, object, function thường được sử dụng) là namespace mặc định. Khi tham chiếu đến các class, object, function trong namespace std thì không cần tiền tố std::. Exp: Nếu không khai báo namspace std, thì dòng số 6 bạn phải viết là </a:t>
            </a:r>
            <a:r>
              <a:rPr lang="vi-VN" b="0" i="0">
                <a:solidFill>
                  <a:srgbClr val="0000FF"/>
                </a:solidFill>
                <a:effectLst/>
                <a:highlight>
                  <a:srgbClr val="FFFFFF"/>
                </a:highlight>
                <a:latin typeface="Google Sans"/>
              </a:rPr>
              <a:t>std::cout &lt;&lt; “Hello HowKTeam.com!” &lt;&lt; std::endl;</a:t>
            </a:r>
            <a:endParaRPr lang="vi-VN" b="0" i="0">
              <a:solidFill>
                <a:srgbClr val="222C37"/>
              </a:solidFill>
              <a:effectLst/>
              <a:highlight>
                <a:srgbClr val="FFFFFF"/>
              </a:highlight>
              <a:latin typeface="Google Sans"/>
            </a:endParaRPr>
          </a:p>
          <a:p>
            <a:pPr algn="l">
              <a:buFont typeface="Arial" panose="020B0604020202020204" pitchFamily="34" charset="0"/>
              <a:buChar char="•"/>
            </a:pPr>
            <a:r>
              <a:rPr lang="vi-VN" b="1" i="0">
                <a:solidFill>
                  <a:srgbClr val="000000"/>
                </a:solidFill>
                <a:effectLst/>
                <a:highlight>
                  <a:srgbClr val="FFFFFF"/>
                </a:highlight>
                <a:latin typeface="Google Sans"/>
              </a:rPr>
              <a:t>Dòng </a:t>
            </a:r>
            <a:r>
              <a:rPr lang="en-US" b="1" i="0">
                <a:solidFill>
                  <a:srgbClr val="000000"/>
                </a:solidFill>
                <a:effectLst/>
                <a:highlight>
                  <a:srgbClr val="FFFFFF"/>
                </a:highlight>
                <a:latin typeface="Google Sans"/>
              </a:rPr>
              <a:t>5</a:t>
            </a:r>
            <a:r>
              <a:rPr lang="vi-VN" b="0" i="0">
                <a:solidFill>
                  <a:srgbClr val="000000"/>
                </a:solidFill>
                <a:effectLst/>
                <a:highlight>
                  <a:srgbClr val="FFFFFF"/>
                </a:highlight>
                <a:latin typeface="Google Sans"/>
              </a:rPr>
              <a:t>: Compiler sẽ bỏ qua dòng trống.</a:t>
            </a:r>
            <a:endParaRPr lang="vi-VN" b="0" i="0">
              <a:solidFill>
                <a:srgbClr val="222C37"/>
              </a:solidFill>
              <a:effectLst/>
              <a:highlight>
                <a:srgbClr val="FFFFFF"/>
              </a:highlight>
              <a:latin typeface="Google Sans"/>
            </a:endParaRPr>
          </a:p>
          <a:p>
            <a:pPr algn="l">
              <a:buFont typeface="Arial" panose="020B0604020202020204" pitchFamily="34" charset="0"/>
              <a:buChar char="•"/>
            </a:pPr>
            <a:r>
              <a:rPr lang="vi-VN" b="1" i="0">
                <a:solidFill>
                  <a:srgbClr val="000000"/>
                </a:solidFill>
                <a:effectLst/>
                <a:highlight>
                  <a:srgbClr val="FFFFFF"/>
                </a:highlight>
                <a:latin typeface="Google Sans"/>
              </a:rPr>
              <a:t>Dòng </a:t>
            </a:r>
            <a:r>
              <a:rPr lang="en-US" b="1" i="0">
                <a:solidFill>
                  <a:srgbClr val="000000"/>
                </a:solidFill>
                <a:effectLst/>
                <a:highlight>
                  <a:srgbClr val="FFFFFF"/>
                </a:highlight>
                <a:latin typeface="Google Sans"/>
              </a:rPr>
              <a:t>7</a:t>
            </a:r>
            <a:r>
              <a:rPr lang="vi-VN" b="0" i="0">
                <a:solidFill>
                  <a:srgbClr val="000000"/>
                </a:solidFill>
                <a:effectLst/>
                <a:highlight>
                  <a:srgbClr val="FFFFFF"/>
                </a:highlight>
                <a:latin typeface="Google Sans"/>
              </a:rPr>
              <a:t>: Đây là khai báo main() function, mỗi chương trình C++ phải có một hàm main(). Khi chương trình C++ được chạy, hàm main() sẽ được gọi đầu tiên, và những dòng code trong hàm main() sẽ được thực thi từ trên xuống dưới.</a:t>
            </a:r>
            <a:endParaRPr lang="vi-VN" b="0" i="0">
              <a:solidFill>
                <a:srgbClr val="222C37"/>
              </a:solidFill>
              <a:effectLst/>
              <a:highlight>
                <a:srgbClr val="FFFFFF"/>
              </a:highlight>
              <a:latin typeface="Google Sans"/>
            </a:endParaRPr>
          </a:p>
          <a:p>
            <a:pPr algn="l">
              <a:buFont typeface="Arial" panose="020B0604020202020204" pitchFamily="34" charset="0"/>
              <a:buChar char="•"/>
            </a:pPr>
            <a:r>
              <a:rPr lang="vi-VN" b="1" i="0">
                <a:solidFill>
                  <a:srgbClr val="000000"/>
                </a:solidFill>
                <a:effectLst/>
                <a:highlight>
                  <a:srgbClr val="FFFFFF"/>
                </a:highlight>
                <a:latin typeface="Google Sans"/>
              </a:rPr>
              <a:t>Dòng</a:t>
            </a:r>
            <a:r>
              <a:rPr lang="en-US" b="1" i="0">
                <a:solidFill>
                  <a:srgbClr val="000000"/>
                </a:solidFill>
                <a:effectLst/>
                <a:highlight>
                  <a:srgbClr val="FFFFFF"/>
                </a:highlight>
                <a:latin typeface="Google Sans"/>
              </a:rPr>
              <a:t> chứa dâu {</a:t>
            </a:r>
            <a:r>
              <a:rPr lang="vi-VN" b="1" i="0">
                <a:solidFill>
                  <a:srgbClr val="000000"/>
                </a:solidFill>
                <a:effectLst/>
                <a:highlight>
                  <a:srgbClr val="FFFFFF"/>
                </a:highlight>
                <a:latin typeface="Google Sans"/>
              </a:rPr>
              <a:t> </a:t>
            </a:r>
            <a:r>
              <a:rPr lang="vi-VN" b="0" i="0">
                <a:solidFill>
                  <a:srgbClr val="000000"/>
                </a:solidFill>
                <a:effectLst/>
                <a:highlight>
                  <a:srgbClr val="FFFFFF"/>
                </a:highlight>
                <a:latin typeface="Google Sans"/>
              </a:rPr>
              <a:t>: Mọi dòng code thuộc một hàm phải nằm trong phạm vi dấu {} của hàm đó.</a:t>
            </a:r>
            <a:r>
              <a:rPr lang="vi-VN" b="0" i="0">
                <a:solidFill>
                  <a:srgbClr val="222C37"/>
                </a:solidFill>
                <a:effectLst/>
                <a:highlight>
                  <a:srgbClr val="FFFFFF"/>
                </a:highlight>
                <a:latin typeface="Google Sans"/>
              </a:rPr>
              <a:t> </a:t>
            </a:r>
            <a:endParaRPr lang="en-US" b="0" i="0">
              <a:solidFill>
                <a:srgbClr val="222C37"/>
              </a:solidFill>
              <a:effectLst/>
              <a:highlight>
                <a:srgbClr val="FFFFFF"/>
              </a:highlight>
              <a:latin typeface="Google Sans"/>
            </a:endParaRPr>
          </a:p>
          <a:p>
            <a:pPr algn="l">
              <a:buFont typeface="Arial" panose="020B0604020202020204" pitchFamily="34" charset="0"/>
              <a:buChar char="•"/>
            </a:pPr>
            <a:r>
              <a:rPr lang="vi-VN" b="1" i="0">
                <a:solidFill>
                  <a:srgbClr val="000000"/>
                </a:solidFill>
                <a:effectLst/>
                <a:highlight>
                  <a:srgbClr val="FFFFFF"/>
                </a:highlight>
                <a:latin typeface="Google Sans"/>
              </a:rPr>
              <a:t>Dòng </a:t>
            </a:r>
            <a:r>
              <a:rPr lang="en-US" b="1" i="0">
                <a:solidFill>
                  <a:srgbClr val="000000"/>
                </a:solidFill>
                <a:effectLst/>
                <a:highlight>
                  <a:srgbClr val="FFFFFF"/>
                </a:highlight>
                <a:latin typeface="Google Sans"/>
              </a:rPr>
              <a:t>11</a:t>
            </a:r>
            <a:r>
              <a:rPr lang="vi-VN" b="0" i="0">
                <a:solidFill>
                  <a:srgbClr val="000000"/>
                </a:solidFill>
                <a:effectLst/>
                <a:highlight>
                  <a:srgbClr val="FFFFFF"/>
                </a:highlight>
                <a:latin typeface="Google Sans"/>
              </a:rPr>
              <a:t>: là một câu lệnh return. Hàm main() có kiểu int nên bắt buộc phải có một câu lệnh return giá trị kiểu int. Khi chương trình thực thi kết thúc, hàm main() sẽ return một giá trị cho hệ điều hành, dù nó chạy thành công hay không.</a:t>
            </a:r>
            <a:endParaRPr lang="vi-VN" b="0" i="0">
              <a:solidFill>
                <a:srgbClr val="222C37"/>
              </a:solidFill>
              <a:effectLst/>
              <a:highlight>
                <a:srgbClr val="FFFFFF"/>
              </a:highlight>
              <a:latin typeface="Google Sans"/>
            </a:endParaRPr>
          </a:p>
          <a:p>
            <a:pPr marL="742950" lvl="1" indent="-285750" algn="l">
              <a:buFont typeface="Arial" panose="020B0604020202020204" pitchFamily="34" charset="0"/>
              <a:buChar char="•"/>
            </a:pPr>
            <a:r>
              <a:rPr lang="vi-VN" b="0" i="0">
                <a:solidFill>
                  <a:srgbClr val="000000"/>
                </a:solidFill>
                <a:effectLst/>
                <a:highlight>
                  <a:srgbClr val="FFFFFF"/>
                </a:highlight>
                <a:latin typeface="Google Sans"/>
              </a:rPr>
              <a:t>Nếu giá trị trả về là 0, nghĩa là mọi thứ đã chạy thành công.</a:t>
            </a:r>
            <a:endParaRPr lang="vi-VN" b="0" i="0">
              <a:solidFill>
                <a:srgbClr val="222C37"/>
              </a:solidFill>
              <a:effectLst/>
              <a:highlight>
                <a:srgbClr val="FFFFFF"/>
              </a:highlight>
              <a:latin typeface="Google Sans"/>
            </a:endParaRPr>
          </a:p>
          <a:p>
            <a:pPr marL="742950" lvl="1" indent="-285750" algn="l">
              <a:buFont typeface="Arial" panose="020B0604020202020204" pitchFamily="34" charset="0"/>
              <a:buChar char="•"/>
            </a:pPr>
            <a:r>
              <a:rPr lang="vi-VN" b="0" i="0">
                <a:solidFill>
                  <a:srgbClr val="000000"/>
                </a:solidFill>
                <a:effectLst/>
                <a:highlight>
                  <a:srgbClr val="FFFFFF"/>
                </a:highlight>
                <a:latin typeface="Google Sans"/>
              </a:rPr>
              <a:t>Nếu giá trị trả về khác 0, nghĩa là đã có gì đó đã chạy sai và chương trình đã dừng lại.</a:t>
            </a:r>
            <a:endParaRPr lang="vi-VN" b="0" i="0">
              <a:solidFill>
                <a:srgbClr val="222C37"/>
              </a:solidFill>
              <a:effectLst/>
              <a:highlight>
                <a:srgbClr val="FFFFFF"/>
              </a:highlight>
              <a:latin typeface="Google Sans"/>
            </a:endParaRPr>
          </a:p>
        </p:txBody>
      </p:sp>
      <p:sp>
        <p:nvSpPr>
          <p:cNvPr id="1313" name="Google Shape;1313;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3406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5D2DDDF-0CC7-4475-9642-7E37FDA9CA14}" type="slidenum">
              <a:rPr kumimoji="0" lang="en-US" altLang="en-US" sz="13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t>8</a:t>
            </a:fld>
            <a:endParaRPr kumimoji="0" lang="en-US" alt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ECECEC"/>
                </a:solidFill>
                <a:effectLst/>
                <a:highlight>
                  <a:srgbClr val="212121"/>
                </a:highlight>
                <a:latin typeface="ui-sans-serif"/>
              </a:rPr>
              <a:t>Trong lập trình C++, có nhiều loại ký tự khác nhau được sử dụng để viết chương trình. Các ký tự này bao gồm chữ cái, chữ số, ký tự đặc biệt, và các ký tự điều khiển. Dưới đây là một danh sách chi tiết về các loại ký tự này và cách chúng được sử dụng trong C++:</a:t>
            </a:r>
            <a:endParaRPr lang="en-US"/>
          </a:p>
        </p:txBody>
      </p:sp>
      <p:sp>
        <p:nvSpPr>
          <p:cNvPr id="4" name="Slide Number Placeholder 3"/>
          <p:cNvSpPr>
            <a:spLocks noGrp="1"/>
          </p:cNvSpPr>
          <p:nvPr>
            <p:ph type="sldNum" sz="quarter" idx="5"/>
          </p:nvPr>
        </p:nvSpPr>
        <p:spPr/>
        <p:txBody>
          <a:bodyPr/>
          <a:lstStyle/>
          <a:p>
            <a:fld id="{A398B1C2-96E3-4321-B10E-1F93EF6CC90F}" type="slidenum">
              <a:rPr lang="en-US" smtClean="0"/>
              <a:t>9</a:t>
            </a:fld>
            <a:endParaRPr lang="en-US"/>
          </a:p>
        </p:txBody>
      </p:sp>
    </p:spTree>
    <p:extLst>
      <p:ext uri="{BB962C8B-B14F-4D97-AF65-F5344CB8AC3E}">
        <p14:creationId xmlns:p14="http://schemas.microsoft.com/office/powerpoint/2010/main" val="1275278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ln>
        </p:spPr>
      </p:sp>
      <p:sp>
        <p:nvSpPr>
          <p:cNvPr id="37891" name="Notes Placeholder 2"/>
          <p:cNvSpPr>
            <a:spLocks noGrp="1"/>
          </p:cNvSpPr>
          <p:nvPr>
            <p:ph type="body" idx="1"/>
          </p:nvPr>
        </p:nvSpPr>
        <p:spPr bwMode="auto">
          <a:noFill/>
        </p:spPr>
        <p:txBody>
          <a:bodyPr wrap="square" numCol="1" anchor="t" anchorCtr="0" compatLnSpc="1"/>
          <a:lstStyle/>
          <a:p>
            <a:pPr>
              <a:spcBef>
                <a:spcPct val="0"/>
              </a:spcBef>
            </a:pPr>
            <a:endParaRPr lang="vi-VN"/>
          </a:p>
        </p:txBody>
      </p:sp>
      <p:sp>
        <p:nvSpPr>
          <p:cNvPr id="37892" name="Slide Number Placeholder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E1CBFA3-A67C-4E05-BC9A-7FC6470EAA92}" type="slidenum">
              <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15</a:t>
            </a:fld>
            <a:endPar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ln>
        </p:spPr>
      </p:sp>
      <p:sp>
        <p:nvSpPr>
          <p:cNvPr id="37891" name="Notes Placeholder 2"/>
          <p:cNvSpPr>
            <a:spLocks noGrp="1"/>
          </p:cNvSpPr>
          <p:nvPr>
            <p:ph type="body" idx="1"/>
          </p:nvPr>
        </p:nvSpPr>
        <p:spPr bwMode="auto">
          <a:noFill/>
        </p:spPr>
        <p:txBody>
          <a:bodyPr wrap="square" numCol="1" anchor="t" anchorCtr="0" compatLnSpc="1"/>
          <a:lstStyle/>
          <a:p>
            <a:pPr>
              <a:spcBef>
                <a:spcPct val="0"/>
              </a:spcBef>
            </a:pPr>
            <a:endParaRPr lang="vi-VN"/>
          </a:p>
        </p:txBody>
      </p:sp>
      <p:sp>
        <p:nvSpPr>
          <p:cNvPr id="37892" name="Slide Number Placeholder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E1CBFA3-A67C-4E05-BC9A-7FC6470EAA92}" type="slidenum">
              <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16</a:t>
            </a:fld>
            <a:endPar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227114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ln>
        </p:spPr>
      </p:sp>
      <p:sp>
        <p:nvSpPr>
          <p:cNvPr id="37891" name="Notes Placeholder 2"/>
          <p:cNvSpPr>
            <a:spLocks noGrp="1"/>
          </p:cNvSpPr>
          <p:nvPr>
            <p:ph type="body" idx="1"/>
          </p:nvPr>
        </p:nvSpPr>
        <p:spPr bwMode="auto">
          <a:noFill/>
        </p:spPr>
        <p:txBody>
          <a:bodyPr wrap="square" numCol="1" anchor="t" anchorCtr="0" compatLnSpc="1"/>
          <a:lstStyle/>
          <a:p>
            <a:pPr>
              <a:spcBef>
                <a:spcPct val="0"/>
              </a:spcBef>
            </a:pPr>
            <a:endParaRPr lang="vi-VN"/>
          </a:p>
        </p:txBody>
      </p:sp>
      <p:sp>
        <p:nvSpPr>
          <p:cNvPr id="37892" name="Slide Number Placeholder 3"/>
          <p:cNvSpPr>
            <a:spLocks noGrp="1"/>
          </p:cNvSpPr>
          <p:nvPr>
            <p:ph type="sldNum" sz="quarter" idx="5"/>
          </p:nvPr>
        </p:nvSpPr>
        <p:spPr bwMode="auto">
          <a:noFill/>
          <a:ln>
            <a:miter lim="800000"/>
          </a:ln>
        </p:spPr>
        <p:txBody>
          <a:bodyPr wrap="square" numCol="1"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E1CBFA3-A67C-4E05-BC9A-7FC6470EAA92}" type="slidenum">
              <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17</a:t>
            </a:fld>
            <a:endParaRPr kumimoji="0" lang="en-US" sz="13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265842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81341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42219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userDrawn="1"/>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userDrawn="1"/>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30206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310818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userDrawn="1"/>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5614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218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53224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66417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30437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8154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June 2024</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167200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http://www.cplusplus.com/doc/tutorial/variables/"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5.x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8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B0CF62-78A4-D655-7614-720D3253385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0F27712B-B28A-B256-C343-718E2E8388FC}"/>
              </a:ext>
            </a:extLst>
          </p:cNvPr>
          <p:cNvSpPr>
            <a:spLocks noGrp="1"/>
          </p:cNvSpPr>
          <p:nvPr>
            <p:ph type="body" sz="quarter" idx="13"/>
          </p:nvPr>
        </p:nvSpPr>
        <p:spPr>
          <a:xfrm>
            <a:off x="1850807" y="2013471"/>
            <a:ext cx="8490387" cy="696165"/>
          </a:xfrm>
        </p:spPr>
        <p:txBody>
          <a:bodyPr/>
          <a:lstStyle/>
          <a:p>
            <a:r>
              <a:rPr lang="en-US" sz="4400" dirty="0"/>
              <a:t>IT001 - NHẬP MÔN LẬP TRÌNH</a:t>
            </a:r>
            <a:endParaRPr lang="en-VN"/>
          </a:p>
        </p:txBody>
      </p:sp>
      <p:sp>
        <p:nvSpPr>
          <p:cNvPr id="6" name="Text Placeholder 5">
            <a:extLst>
              <a:ext uri="{FF2B5EF4-FFF2-40B4-BE49-F238E27FC236}">
                <a16:creationId xmlns:a16="http://schemas.microsoft.com/office/drawing/2014/main" id="{C51E838D-0A6A-9FC0-FE43-B7160A7D09E2}"/>
              </a:ext>
            </a:extLst>
          </p:cNvPr>
          <p:cNvSpPr>
            <a:spLocks noGrp="1"/>
          </p:cNvSpPr>
          <p:nvPr>
            <p:ph type="body" sz="quarter" idx="15"/>
          </p:nvPr>
        </p:nvSpPr>
        <p:spPr>
          <a:xfrm>
            <a:off x="4788547" y="5310111"/>
            <a:ext cx="2830058" cy="345005"/>
          </a:xfrm>
        </p:spPr>
        <p:txBody>
          <a:bodyPr/>
          <a:lstStyle/>
          <a:p>
            <a:r>
              <a:rPr lang="en-US"/>
              <a:t>Khoa Khoa học máy tính</a:t>
            </a:r>
            <a:endParaRPr lang="en-VN"/>
          </a:p>
        </p:txBody>
      </p:sp>
      <p:sp>
        <p:nvSpPr>
          <p:cNvPr id="7" name="Text Placeholder 6">
            <a:extLst>
              <a:ext uri="{FF2B5EF4-FFF2-40B4-BE49-F238E27FC236}">
                <a16:creationId xmlns:a16="http://schemas.microsoft.com/office/drawing/2014/main" id="{4EFA386E-A6EB-6AFC-A9FF-9DA3B875EAED}"/>
              </a:ext>
            </a:extLst>
          </p:cNvPr>
          <p:cNvSpPr>
            <a:spLocks noGrp="1"/>
          </p:cNvSpPr>
          <p:nvPr>
            <p:ph type="body" sz="quarter" idx="16"/>
          </p:nvPr>
        </p:nvSpPr>
        <p:spPr>
          <a:xfrm>
            <a:off x="438922" y="3886943"/>
            <a:ext cx="10865572" cy="1195310"/>
          </a:xfrm>
        </p:spPr>
        <p:txBody>
          <a:bodyPr>
            <a:normAutofit/>
          </a:bodyPr>
          <a:lstStyle/>
          <a:p>
            <a:r>
              <a:rPr lang="vi-VN"/>
              <a:t>Để một chương trình máy tính có thể giải được bài toán thực tế dựa trên các dữ liệu do người dùng cung cấp thì nó phải biết giá trị dữ liệu đó tương ứng với biến nào, miền giá trị của biến số đó và các phép toán có thể thực hiện để tạo ra giá trị kết quả theo yêu cầu. Trong chương này, chúng ta sẽ tìm hiểu xem cấu trúc của một chương trình như thế nào, những kiểu dữ liệu cơ sở và các phép toán, cách khai báo và sử dụng biến mà ngôn ngữ lập trình quy ước,… để lập trình viên có thể sử dụng khi xây dựng chương trình</a:t>
            </a:r>
            <a:r>
              <a:rPr lang="en-US"/>
              <a:t>.</a:t>
            </a:r>
            <a:endParaRPr lang="en-VN"/>
          </a:p>
        </p:txBody>
      </p:sp>
      <p:sp>
        <p:nvSpPr>
          <p:cNvPr id="11" name="Text Placeholder 4">
            <a:extLst>
              <a:ext uri="{FF2B5EF4-FFF2-40B4-BE49-F238E27FC236}">
                <a16:creationId xmlns:a16="http://schemas.microsoft.com/office/drawing/2014/main" id="{E4D9D9EA-672C-47E0-3CE6-25DC5DD39B1C}"/>
              </a:ext>
            </a:extLst>
          </p:cNvPr>
          <p:cNvSpPr>
            <a:spLocks noGrp="1"/>
          </p:cNvSpPr>
          <p:nvPr>
            <p:ph type="body" sz="quarter" idx="14"/>
          </p:nvPr>
        </p:nvSpPr>
        <p:spPr>
          <a:xfrm>
            <a:off x="9937" y="3039455"/>
            <a:ext cx="12172950" cy="459447"/>
          </a:xfrm>
        </p:spPr>
        <p:txBody>
          <a:bodyPr/>
          <a:lstStyle/>
          <a:p>
            <a:r>
              <a:rPr lang="en-US"/>
              <a:t>CHƯƠNG 3: </a:t>
            </a:r>
            <a:r>
              <a:rPr lang="vi-VN" sz="2800"/>
              <a:t>CÁC KIỂU DỮ LIỆU CƠ SỞ </a:t>
            </a:r>
            <a:r>
              <a:rPr lang="en-US"/>
              <a:t>, </a:t>
            </a:r>
            <a:r>
              <a:rPr lang="vi-VN" sz="2800"/>
              <a:t> </a:t>
            </a:r>
            <a:endParaRPr lang="en-US" sz="2800"/>
          </a:p>
          <a:p>
            <a:r>
              <a:rPr lang="en-US"/>
              <a:t>CÁC </a:t>
            </a:r>
            <a:r>
              <a:rPr lang="vi-VN" sz="2800"/>
              <a:t>PHÉP</a:t>
            </a:r>
            <a:r>
              <a:rPr lang="en-US" sz="2800"/>
              <a:t> </a:t>
            </a:r>
            <a:r>
              <a:rPr lang="vi-VN" sz="2800"/>
              <a:t>TOÁN </a:t>
            </a:r>
            <a:r>
              <a:rPr lang="en-US" sz="2800"/>
              <a:t>VÀ NHẬP XUẤT </a:t>
            </a:r>
            <a:r>
              <a:rPr lang="vi-VN" sz="2800"/>
              <a:t>TRONG C++</a:t>
            </a:r>
            <a:endParaRPr lang="en-VN"/>
          </a:p>
        </p:txBody>
      </p:sp>
      <p:sp>
        <p:nvSpPr>
          <p:cNvPr id="8" name="Date Placeholder 7">
            <a:extLst>
              <a:ext uri="{FF2B5EF4-FFF2-40B4-BE49-F238E27FC236}">
                <a16:creationId xmlns:a16="http://schemas.microsoft.com/office/drawing/2014/main" id="{100CEC26-4D01-484F-20A2-73433A3276FF}"/>
              </a:ext>
            </a:extLst>
          </p:cNvPr>
          <p:cNvSpPr>
            <a:spLocks noGrp="1"/>
          </p:cNvSpPr>
          <p:nvPr>
            <p:ph type="dt" sz="half" idx="17"/>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7DA251F4-9108-4C4A-AA81-4B3DB5018A49}"/>
              </a:ext>
            </a:extLst>
          </p:cNvPr>
          <p:cNvSpPr>
            <a:spLocks noGrp="1"/>
          </p:cNvSpPr>
          <p:nvPr>
            <p:ph type="sldNum" sz="quarter" idx="12"/>
          </p:nvPr>
        </p:nvSpPr>
        <p:spPr/>
        <p:txBody>
          <a:bodyPr/>
          <a:lstStyle/>
          <a:p>
            <a:pPr algn="ctr"/>
            <a:fld id="{D8B0B3AC-44A8-D142-AAF6-9A453466E1A4}" type="slidenum">
              <a:rPr lang="en-VN" smtClean="0"/>
              <a:pPr algn="ctr"/>
              <a:t>1</a:t>
            </a:fld>
            <a:endParaRPr lang="en-VN" dirty="0"/>
          </a:p>
        </p:txBody>
      </p:sp>
    </p:spTree>
    <p:extLst>
      <p:ext uri="{BB962C8B-B14F-4D97-AF65-F5344CB8AC3E}">
        <p14:creationId xmlns:p14="http://schemas.microsoft.com/office/powerpoint/2010/main" val="1971814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A2A89D9-084F-3071-90AA-BE664233B97F}"/>
              </a:ext>
            </a:extLst>
          </p:cNvPr>
          <p:cNvSpPr>
            <a:spLocks noGrp="1"/>
          </p:cNvSpPr>
          <p:nvPr>
            <p:ph type="title"/>
          </p:nvPr>
        </p:nvSpPr>
        <p:spPr/>
        <p:txBody>
          <a:bodyPr>
            <a:normAutofit fontScale="90000"/>
          </a:bodyPr>
          <a:lstStyle/>
          <a:p>
            <a:r>
              <a:rPr lang="en-US"/>
              <a:t>3.2.1 Ký tự (</a:t>
            </a:r>
            <a:r>
              <a:rPr lang="en-US" b="1"/>
              <a:t>Character</a:t>
            </a:r>
            <a:r>
              <a:rPr lang="en-US"/>
              <a:t>)</a:t>
            </a:r>
          </a:p>
        </p:txBody>
      </p:sp>
      <p:sp>
        <p:nvSpPr>
          <p:cNvPr id="9" name="Content Placeholder 8">
            <a:extLst>
              <a:ext uri="{FF2B5EF4-FFF2-40B4-BE49-F238E27FC236}">
                <a16:creationId xmlns:a16="http://schemas.microsoft.com/office/drawing/2014/main" id="{C82F22DA-57D6-0457-FDCB-967053F324F1}"/>
              </a:ext>
            </a:extLst>
          </p:cNvPr>
          <p:cNvSpPr>
            <a:spLocks noGrp="1"/>
          </p:cNvSpPr>
          <p:nvPr>
            <p:ph idx="1"/>
          </p:nvPr>
        </p:nvSpPr>
        <p:spPr>
          <a:xfrm>
            <a:off x="774145" y="1233824"/>
            <a:ext cx="10579654" cy="5241796"/>
          </a:xfrm>
        </p:spPr>
        <p:txBody>
          <a:bodyPr>
            <a:noAutofit/>
          </a:bodyPr>
          <a:lstStyle/>
          <a:p>
            <a:pPr>
              <a:lnSpc>
                <a:spcPct val="100000"/>
              </a:lnSpc>
              <a:spcBef>
                <a:spcPts val="600"/>
              </a:spcBef>
            </a:pPr>
            <a:r>
              <a:rPr lang="vi-VN" sz="2200" b="1"/>
              <a:t>Toán tử</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a:t>
            </a:r>
            <a:r>
              <a:rPr lang="vi-VN" sz="2200"/>
              <a:t>,</a:t>
            </a:r>
            <a:r>
              <a:rPr lang="vi-VN" sz="2200" b="1">
                <a:solidFill>
                  <a:srgbClr val="C00000"/>
                </a:solidFill>
              </a:rPr>
              <a:t> </a:t>
            </a:r>
            <a:r>
              <a:rPr lang="en-US" sz="2200"/>
              <a:t>`</a:t>
            </a:r>
            <a:r>
              <a:rPr lang="vi-VN" sz="2200" b="1">
                <a:solidFill>
                  <a:srgbClr val="C00000"/>
                </a:solidFill>
              </a:rPr>
              <a:t>&gt;</a:t>
            </a:r>
            <a:r>
              <a:rPr lang="en-US" sz="2200"/>
              <a:t>`</a:t>
            </a:r>
            <a:r>
              <a:rPr lang="vi-VN" sz="2200" b="1">
                <a:solidFill>
                  <a:schemeClr val="tx1">
                    <a:lumMod val="50000"/>
                  </a:schemeClr>
                </a:solidFill>
              </a:rPr>
              <a:t>,</a:t>
            </a:r>
            <a:r>
              <a:rPr lang="vi-VN" sz="2200" b="1">
                <a:solidFill>
                  <a:srgbClr val="C00000"/>
                </a:solidFill>
              </a:rPr>
              <a:t> </a:t>
            </a:r>
            <a:r>
              <a:rPr lang="en-US" sz="2200"/>
              <a:t>`</a:t>
            </a:r>
            <a:r>
              <a:rPr lang="vi-VN" sz="2200" b="1">
                <a:solidFill>
                  <a:srgbClr val="C00000"/>
                </a:solidFill>
              </a:rPr>
              <a:t>&lt;</a:t>
            </a:r>
            <a:r>
              <a:rPr lang="en-US" sz="2200"/>
              <a:t>`</a:t>
            </a:r>
            <a:r>
              <a:rPr lang="vi-VN" sz="2200"/>
              <a:t>, </a:t>
            </a:r>
            <a:r>
              <a:rPr lang="en-US" sz="2200"/>
              <a:t>`</a:t>
            </a:r>
            <a:r>
              <a:rPr lang="vi-VN" sz="2200" b="1">
                <a:solidFill>
                  <a:srgbClr val="C00000"/>
                </a:solidFill>
              </a:rPr>
              <a:t>&gt;=</a:t>
            </a:r>
            <a:r>
              <a:rPr lang="en-US" sz="2200"/>
              <a:t>`</a:t>
            </a:r>
            <a:r>
              <a:rPr lang="vi-VN" sz="2200"/>
              <a:t>, </a:t>
            </a:r>
            <a:r>
              <a:rPr lang="en-US" sz="2200"/>
              <a:t>`</a:t>
            </a:r>
            <a:r>
              <a:rPr lang="vi-VN" sz="2200" b="1">
                <a:solidFill>
                  <a:srgbClr val="C00000"/>
                </a:solidFill>
              </a:rPr>
              <a:t>&lt;=</a:t>
            </a:r>
            <a:r>
              <a:rPr lang="en-US" sz="2200"/>
              <a:t>`</a:t>
            </a:r>
            <a:r>
              <a:rPr lang="vi-VN" sz="2200"/>
              <a:t>, </a:t>
            </a:r>
            <a:r>
              <a:rPr lang="en-US" sz="2200"/>
              <a:t>`</a:t>
            </a:r>
            <a:r>
              <a:rPr lang="vi-VN" sz="2200" b="1">
                <a:solidFill>
                  <a:srgbClr val="C00000"/>
                </a:solidFill>
              </a:rPr>
              <a:t>&amp;&amp;</a:t>
            </a:r>
            <a:r>
              <a:rPr lang="en-US" sz="2200"/>
              <a:t>`</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 `</a:t>
            </a:r>
            <a:r>
              <a:rPr lang="en-US" sz="2200" b="1">
                <a:solidFill>
                  <a:srgbClr val="C00000"/>
                </a:solidFill>
              </a:rPr>
              <a:t>?</a:t>
            </a:r>
            <a:r>
              <a:rPr lang="en-US" sz="2200"/>
              <a:t> ``</a:t>
            </a:r>
            <a:r>
              <a:rPr lang="en-US" sz="2200" b="1">
                <a:solidFill>
                  <a:srgbClr val="C00000"/>
                </a:solidFill>
              </a:rPr>
              <a:t>=</a:t>
            </a:r>
            <a:r>
              <a:rPr lang="en-US" sz="2200"/>
              <a:t>` (toán tử điều kiện)</a:t>
            </a:r>
            <a:endParaRPr lang="vi-VN" sz="2200" b="1">
              <a:solidFill>
                <a:srgbClr val="C00000"/>
              </a:solidFill>
            </a:endParaRPr>
          </a:p>
          <a:p>
            <a:pPr>
              <a:lnSpc>
                <a:spcPct val="100000"/>
              </a:lnSpc>
              <a:spcBef>
                <a:spcPts val="600"/>
              </a:spcBef>
            </a:pPr>
            <a:r>
              <a:rPr lang="vi-VN" sz="2200" b="1"/>
              <a:t>Ký tự phân tách</a:t>
            </a:r>
            <a:r>
              <a:rPr lang="vi-VN" sz="2200"/>
              <a:t>: </a:t>
            </a:r>
            <a:r>
              <a:rPr lang="en-US" sz="2200"/>
              <a:t>`</a:t>
            </a:r>
            <a:r>
              <a:rPr lang="vi-VN" sz="2200" b="1">
                <a:solidFill>
                  <a:srgbClr val="C00000"/>
                </a:solidFill>
              </a:rPr>
              <a:t>;</a:t>
            </a:r>
            <a:r>
              <a:rPr lang="en-US" sz="2200"/>
              <a:t> `</a:t>
            </a:r>
            <a:r>
              <a:rPr lang="vi-VN" sz="2200"/>
              <a:t> (dấu chấm phẩy), </a:t>
            </a:r>
            <a:r>
              <a:rPr lang="en-US" sz="2200"/>
              <a:t>`</a:t>
            </a:r>
            <a:r>
              <a:rPr lang="vi-VN" sz="2200" b="1">
                <a:solidFill>
                  <a:srgbClr val="C00000"/>
                </a:solidFill>
              </a:rPr>
              <a:t>,</a:t>
            </a:r>
            <a:r>
              <a:rPr lang="en-US" sz="2200"/>
              <a:t> `</a:t>
            </a:r>
            <a:r>
              <a:rPr lang="vi-VN" sz="2200"/>
              <a:t> (dấu phẩy)</a:t>
            </a:r>
          </a:p>
          <a:p>
            <a:pPr>
              <a:lnSpc>
                <a:spcPct val="100000"/>
              </a:lnSpc>
              <a:spcBef>
                <a:spcPts val="600"/>
              </a:spcBef>
            </a:pPr>
            <a:r>
              <a:rPr lang="vi-VN" sz="2200" b="1"/>
              <a:t>Ký tự ngoặc</a:t>
            </a:r>
            <a:r>
              <a:rPr lang="vi-VN" sz="2200"/>
              <a:t>: </a:t>
            </a:r>
            <a:r>
              <a:rPr lang="en-US" sz="2200"/>
              <a:t>` </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 `</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 `</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 `</a:t>
            </a:r>
            <a:endParaRPr lang="vi-VN" sz="2200" b="1">
              <a:solidFill>
                <a:srgbClr val="C00000"/>
              </a:solidFill>
            </a:endParaRPr>
          </a:p>
          <a:p>
            <a:pPr>
              <a:lnSpc>
                <a:spcPct val="100000"/>
              </a:lnSpc>
              <a:spcBef>
                <a:spcPts val="600"/>
              </a:spcBef>
            </a:pPr>
            <a:r>
              <a:rPr lang="vi-VN" sz="2200" b="1"/>
              <a:t>Ký tự toán tử bit</a:t>
            </a:r>
            <a:r>
              <a:rPr lang="vi-VN" sz="2200"/>
              <a:t>: </a:t>
            </a:r>
            <a:r>
              <a:rPr lang="en-US" sz="2200"/>
              <a:t>`</a:t>
            </a:r>
            <a:r>
              <a:rPr lang="vi-VN" sz="2200" b="1">
                <a:solidFill>
                  <a:srgbClr val="C00000"/>
                </a:solidFill>
              </a:rPr>
              <a:t>&amp;</a:t>
            </a:r>
            <a:r>
              <a:rPr lang="en-US" sz="2200"/>
              <a:t>`</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a:t>
            </a:r>
            <a:r>
              <a:rPr lang="en-US" sz="2200"/>
              <a:t>`</a:t>
            </a:r>
            <a:r>
              <a:rPr lang="vi-VN" sz="2200"/>
              <a:t>, </a:t>
            </a:r>
            <a:r>
              <a:rPr lang="en-US" sz="2200"/>
              <a:t>`</a:t>
            </a:r>
            <a:r>
              <a:rPr lang="vi-VN" sz="2200" b="1">
                <a:solidFill>
                  <a:srgbClr val="C00000"/>
                </a:solidFill>
              </a:rPr>
              <a:t>&lt;&lt;</a:t>
            </a:r>
            <a:r>
              <a:rPr lang="en-US" sz="2200"/>
              <a:t>`</a:t>
            </a:r>
            <a:r>
              <a:rPr lang="vi-VN" sz="2200"/>
              <a:t>, </a:t>
            </a:r>
            <a:r>
              <a:rPr lang="en-US" sz="2200"/>
              <a:t>`</a:t>
            </a:r>
            <a:r>
              <a:rPr lang="vi-VN" sz="2200" b="1">
                <a:solidFill>
                  <a:srgbClr val="C00000"/>
                </a:solidFill>
              </a:rPr>
              <a:t>&gt;&gt;</a:t>
            </a:r>
            <a:r>
              <a:rPr lang="en-US" sz="2200"/>
              <a:t>`</a:t>
            </a:r>
            <a:endParaRPr lang="vi-VN" sz="2200" b="1">
              <a:solidFill>
                <a:srgbClr val="C00000"/>
              </a:solidFill>
            </a:endParaRPr>
          </a:p>
          <a:p>
            <a:pPr>
              <a:lnSpc>
                <a:spcPct val="100000"/>
              </a:lnSpc>
              <a:spcBef>
                <a:spcPts val="600"/>
              </a:spcBef>
            </a:pPr>
            <a:r>
              <a:rPr lang="vi-VN" sz="2200" b="1"/>
              <a:t>Ký tự điều khiển</a:t>
            </a:r>
            <a:r>
              <a:rPr lang="vi-VN" sz="2200"/>
              <a:t>:</a:t>
            </a:r>
            <a:r>
              <a:rPr lang="vi-VN" sz="2200" b="1"/>
              <a:t> </a:t>
            </a:r>
            <a:r>
              <a:rPr lang="en-US" sz="2200"/>
              <a:t>`</a:t>
            </a:r>
            <a:r>
              <a:rPr lang="vi-VN" sz="2200" b="1">
                <a:solidFill>
                  <a:srgbClr val="C00000"/>
                </a:solidFill>
              </a:rPr>
              <a:t>#</a:t>
            </a:r>
            <a:r>
              <a:rPr lang="en-US" sz="2200"/>
              <a:t>`</a:t>
            </a:r>
            <a:r>
              <a:rPr lang="vi-VN" sz="2200" b="1"/>
              <a:t> </a:t>
            </a:r>
            <a:r>
              <a:rPr lang="vi-VN" sz="2200"/>
              <a:t>(cho các chỉ thị tiền xử lý)</a:t>
            </a:r>
          </a:p>
          <a:p>
            <a:pPr>
              <a:lnSpc>
                <a:spcPct val="100000"/>
              </a:lnSpc>
              <a:spcBef>
                <a:spcPts val="600"/>
              </a:spcBef>
            </a:pPr>
            <a:r>
              <a:rPr lang="vi-VN" sz="2200" b="1"/>
              <a:t>Ký tự chấm</a:t>
            </a:r>
            <a:r>
              <a:rPr lang="vi-VN" sz="2200"/>
              <a:t>: </a:t>
            </a:r>
            <a:r>
              <a:rPr lang="en-US" sz="2200"/>
              <a:t>`</a:t>
            </a:r>
            <a:r>
              <a:rPr lang="vi-VN" sz="2200" b="1">
                <a:solidFill>
                  <a:srgbClr val="C00000"/>
                </a:solidFill>
              </a:rPr>
              <a:t>.</a:t>
            </a:r>
            <a:r>
              <a:rPr lang="en-US" sz="2200"/>
              <a:t> `</a:t>
            </a:r>
            <a:r>
              <a:rPr lang="vi-VN" sz="2200"/>
              <a:t> (truy cập thành viên)</a:t>
            </a:r>
          </a:p>
          <a:p>
            <a:pPr>
              <a:lnSpc>
                <a:spcPct val="100000"/>
              </a:lnSpc>
              <a:spcBef>
                <a:spcPts val="600"/>
              </a:spcBef>
            </a:pPr>
            <a:r>
              <a:rPr lang="vi-VN" sz="2200" b="1"/>
              <a:t>Ký tự mũi tên</a:t>
            </a:r>
            <a:r>
              <a:rPr lang="vi-VN" sz="2200"/>
              <a:t>: </a:t>
            </a:r>
            <a:r>
              <a:rPr lang="en-US" sz="2200"/>
              <a:t>`</a:t>
            </a:r>
            <a:r>
              <a:rPr lang="vi-VN" sz="2200" b="1">
                <a:solidFill>
                  <a:srgbClr val="C00000"/>
                </a:solidFill>
              </a:rPr>
              <a:t>-&gt;</a:t>
            </a:r>
            <a:r>
              <a:rPr lang="en-US" sz="2200"/>
              <a:t>`</a:t>
            </a:r>
            <a:r>
              <a:rPr lang="vi-VN" sz="2200"/>
              <a:t> (truy cập thành viên qua con trỏ)</a:t>
            </a:r>
          </a:p>
          <a:p>
            <a:pPr>
              <a:lnSpc>
                <a:spcPct val="100000"/>
              </a:lnSpc>
              <a:spcBef>
                <a:spcPts val="600"/>
              </a:spcBef>
            </a:pPr>
            <a:r>
              <a:rPr lang="vi-VN" sz="2200" b="1"/>
              <a:t>Ký tự hai chấm</a:t>
            </a:r>
            <a:r>
              <a:rPr lang="vi-VN" sz="2200"/>
              <a:t>: </a:t>
            </a:r>
            <a:r>
              <a:rPr lang="en-US" sz="2200"/>
              <a:t>`</a:t>
            </a:r>
            <a:r>
              <a:rPr lang="vi-VN" sz="2200" b="1">
                <a:solidFill>
                  <a:srgbClr val="FF0000"/>
                </a:solidFill>
              </a:rPr>
              <a:t>:</a:t>
            </a:r>
            <a:r>
              <a:rPr lang="en-US" sz="2200"/>
              <a:t>`</a:t>
            </a:r>
            <a:r>
              <a:rPr lang="vi-VN" sz="2200"/>
              <a:t> (sử dụng trong toán tử ba ngôi và khai báo phạm vi), </a:t>
            </a:r>
            <a:r>
              <a:rPr lang="en-US" sz="2200"/>
              <a:t>`</a:t>
            </a:r>
            <a:r>
              <a:rPr lang="vi-VN" sz="2200" b="1">
                <a:solidFill>
                  <a:srgbClr val="FF0000"/>
                </a:solidFill>
              </a:rPr>
              <a:t>::</a:t>
            </a:r>
            <a:r>
              <a:rPr lang="en-US" sz="2200"/>
              <a:t>`</a:t>
            </a:r>
            <a:r>
              <a:rPr lang="vi-VN" sz="2200"/>
              <a:t> (toán tử phạm vi)</a:t>
            </a:r>
          </a:p>
          <a:p>
            <a:pPr>
              <a:lnSpc>
                <a:spcPct val="100000"/>
              </a:lnSpc>
              <a:spcBef>
                <a:spcPts val="600"/>
              </a:spcBef>
            </a:pPr>
            <a:r>
              <a:rPr lang="vi-VN" sz="2200" b="1"/>
              <a:t>Ký tự dấu gạch dưới</a:t>
            </a:r>
            <a:r>
              <a:rPr lang="vi-VN" sz="2200"/>
              <a:t>: </a:t>
            </a:r>
            <a:r>
              <a:rPr lang="en-US" sz="2200"/>
              <a:t>`</a:t>
            </a:r>
            <a:r>
              <a:rPr lang="vi-VN" sz="2200" b="1">
                <a:solidFill>
                  <a:srgbClr val="FF0000"/>
                </a:solidFill>
              </a:rPr>
              <a:t>_</a:t>
            </a:r>
            <a:r>
              <a:rPr lang="en-US" sz="2200"/>
              <a:t>`</a:t>
            </a:r>
            <a:r>
              <a:rPr lang="vi-VN" sz="2200">
                <a:solidFill>
                  <a:srgbClr val="C00000"/>
                </a:solidFill>
              </a:rPr>
              <a:t> </a:t>
            </a:r>
            <a:r>
              <a:rPr lang="vi-VN" sz="2200"/>
              <a:t>(thường được sử dụng trong tên biến hoặc hàm)</a:t>
            </a:r>
            <a:endParaRPr lang="en-US" sz="2200"/>
          </a:p>
          <a:p>
            <a:pPr>
              <a:lnSpc>
                <a:spcPct val="100000"/>
              </a:lnSpc>
              <a:spcBef>
                <a:spcPts val="600"/>
              </a:spcBef>
            </a:pPr>
            <a:r>
              <a:rPr lang="en-US" sz="2200"/>
              <a:t>...</a:t>
            </a:r>
          </a:p>
        </p:txBody>
      </p:sp>
      <p:sp>
        <p:nvSpPr>
          <p:cNvPr id="3" name="Footer Placeholder 2">
            <a:extLst>
              <a:ext uri="{FF2B5EF4-FFF2-40B4-BE49-F238E27FC236}">
                <a16:creationId xmlns:a16="http://schemas.microsoft.com/office/drawing/2014/main" id="{A7A48D98-7D80-F565-4AD3-B8DC3942B564}"/>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Date Placeholder 3">
            <a:extLst>
              <a:ext uri="{FF2B5EF4-FFF2-40B4-BE49-F238E27FC236}">
                <a16:creationId xmlns:a16="http://schemas.microsoft.com/office/drawing/2014/main" id="{BA602A00-6E5B-6882-8356-C0EC13B7D080}"/>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4FDFC2FE-F841-D38A-B604-9B6DC36FC824}"/>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Tree>
    <p:extLst>
      <p:ext uri="{BB962C8B-B14F-4D97-AF65-F5344CB8AC3E}">
        <p14:creationId xmlns:p14="http://schemas.microsoft.com/office/powerpoint/2010/main" val="1041284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marL="34290" indent="0">
              <a:lnSpc>
                <a:spcPct val="110000"/>
              </a:lnSpc>
              <a:buSzPct val="100000"/>
              <a:buNone/>
            </a:pPr>
            <a:r>
              <a:rPr lang="en-US">
                <a:ea typeface="Tahoma" panose="020B0604030504040204" pitchFamily="34" charset="0"/>
              </a:rPr>
              <a:t>3.2.2 Từ khóa (</a:t>
            </a:r>
            <a:r>
              <a:rPr lang="en-US" b="1">
                <a:ea typeface="Tahoma" panose="020B0604030504040204" pitchFamily="34" charset="0"/>
              </a:rPr>
              <a:t>Keyword</a:t>
            </a:r>
            <a:r>
              <a:rPr lang="en-US">
                <a:ea typeface="Tahoma" panose="020B0604030504040204" pitchFamily="34" charset="0"/>
              </a:rPr>
              <a:t>)</a:t>
            </a:r>
            <a:endParaRPr lang="en-US" dirty="0">
              <a:ea typeface="Tahoma" panose="020B0604030504040204" pitchFamily="34" charset="0"/>
            </a:endParaRPr>
          </a:p>
        </p:txBody>
      </p:sp>
      <p:sp>
        <p:nvSpPr>
          <p:cNvPr id="7171" name="Rectangle 3"/>
          <p:cNvSpPr>
            <a:spLocks noGrp="1" noChangeArrowheads="1"/>
          </p:cNvSpPr>
          <p:nvPr>
            <p:ph type="body" idx="1"/>
          </p:nvPr>
        </p:nvSpPr>
        <p:spPr>
          <a:xfrm>
            <a:off x="774144" y="1233824"/>
            <a:ext cx="11086161" cy="4943139"/>
          </a:xfrm>
        </p:spPr>
        <p:txBody>
          <a:bodyPr>
            <a:noAutofit/>
          </a:bodyPr>
          <a:lstStyle/>
          <a:p>
            <a:pPr marL="342900" lvl="1" indent="-342900">
              <a:lnSpc>
                <a:spcPct val="100000"/>
              </a:lnSpc>
              <a:spcBef>
                <a:spcPts val="600"/>
              </a:spcBef>
              <a:buSzPct val="100000"/>
              <a:defRPr/>
            </a:pPr>
            <a:r>
              <a:rPr lang="en-US" dirty="0" err="1">
                <a:solidFill>
                  <a:srgbClr val="FF0000"/>
                </a:solidFill>
              </a:rPr>
              <a:t>Không</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từ</a:t>
            </a:r>
            <a:r>
              <a:rPr lang="en-US" dirty="0"/>
              <a:t> </a:t>
            </a:r>
            <a:r>
              <a:rPr lang="en-US" dirty="0" err="1"/>
              <a:t>khóa</a:t>
            </a:r>
            <a:r>
              <a:rPr lang="en-US" dirty="0"/>
              <a:t> </a:t>
            </a:r>
            <a:r>
              <a:rPr lang="vi-VN" dirty="0"/>
              <a:t>để</a:t>
            </a:r>
            <a:r>
              <a:rPr lang="en-US" dirty="0"/>
              <a:t> </a:t>
            </a:r>
            <a:r>
              <a:rPr lang="vi-VN" dirty="0"/>
              <a:t>đặ</a:t>
            </a:r>
            <a:r>
              <a:rPr lang="en-US" dirty="0"/>
              <a:t>t </a:t>
            </a:r>
            <a:r>
              <a:rPr lang="en-US" dirty="0" err="1"/>
              <a:t>tên</a:t>
            </a:r>
            <a:r>
              <a:rPr lang="en-US" dirty="0"/>
              <a:t> </a:t>
            </a:r>
            <a:r>
              <a:rPr lang="en-US" dirty="0" err="1"/>
              <a:t>cho</a:t>
            </a:r>
            <a:r>
              <a:rPr lang="en-US" dirty="0"/>
              <a:t> </a:t>
            </a:r>
            <a:r>
              <a:rPr lang="en-US" dirty="0" err="1"/>
              <a:t>biến</a:t>
            </a:r>
            <a:r>
              <a:rPr lang="en-US" dirty="0"/>
              <a:t>, </a:t>
            </a:r>
            <a:r>
              <a:rPr lang="en-US" dirty="0" err="1"/>
              <a:t>hàm</a:t>
            </a:r>
            <a:r>
              <a:rPr lang="en-US" dirty="0"/>
              <a:t>, </a:t>
            </a:r>
            <a:r>
              <a:rPr lang="en-US" dirty="0" err="1"/>
              <a:t>tên</a:t>
            </a:r>
            <a:r>
              <a:rPr lang="en-US" dirty="0"/>
              <a:t> </a:t>
            </a:r>
            <a:r>
              <a:rPr lang="en-US" dirty="0" err="1"/>
              <a:t>chương</a:t>
            </a:r>
            <a:r>
              <a:rPr lang="en-US" dirty="0"/>
              <a:t> </a:t>
            </a:r>
            <a:r>
              <a:rPr lang="en-US" dirty="0" err="1"/>
              <a:t>trình</a:t>
            </a:r>
            <a:r>
              <a:rPr lang="en-US" dirty="0"/>
              <a:t> con.</a:t>
            </a:r>
          </a:p>
          <a:p>
            <a:pPr marL="342900" lvl="1" indent="-342900">
              <a:lnSpc>
                <a:spcPct val="100000"/>
              </a:lnSpc>
              <a:spcBef>
                <a:spcPts val="600"/>
              </a:spcBef>
              <a:buSzPct val="100000"/>
              <a:defRPr/>
            </a:pPr>
            <a:r>
              <a:rPr lang="en-US"/>
              <a:t>Keyword chỉ chứa ký tự </a:t>
            </a:r>
            <a:r>
              <a:rPr lang="en-US" err="1"/>
              <a:t>chữ</a:t>
            </a:r>
            <a:r>
              <a:rPr lang="en-US"/>
              <a:t> cái thường.</a:t>
            </a:r>
          </a:p>
          <a:p>
            <a:pPr marL="342900" lvl="1" indent="-342900">
              <a:lnSpc>
                <a:spcPct val="100000"/>
              </a:lnSpc>
              <a:spcBef>
                <a:spcPts val="600"/>
              </a:spcBef>
              <a:buSzPct val="100000"/>
              <a:defRPr/>
            </a:pPr>
            <a:r>
              <a:rPr lang="vi-VN"/>
              <a:t>Không có ký hiệu hoặc dấu câu đặc biệt nào được sử dụng trong từ khó</a:t>
            </a:r>
            <a:r>
              <a:rPr lang="en-US"/>
              <a:t>a.</a:t>
            </a:r>
            <a:endParaRPr lang="en-US" dirty="0"/>
          </a:p>
          <a:p>
            <a:pPr marL="0" lvl="1" indent="0">
              <a:lnSpc>
                <a:spcPct val="100000"/>
              </a:lnSpc>
              <a:spcBef>
                <a:spcPts val="600"/>
              </a:spcBef>
              <a:buNone/>
              <a:defRPr/>
            </a:pPr>
            <a:r>
              <a:rPr lang="en-US" b="1"/>
              <a:t>Một số từ khóa thông dụng:</a:t>
            </a:r>
          </a:p>
          <a:p>
            <a:pPr>
              <a:lnSpc>
                <a:spcPct val="100000"/>
              </a:lnSpc>
              <a:spcBef>
                <a:spcPts val="600"/>
              </a:spcBef>
            </a:pPr>
            <a:r>
              <a:rPr lang="vi-VN" sz="2400" b="1"/>
              <a:t>Nhóm 1: Điều khiển luồng</a:t>
            </a:r>
          </a:p>
          <a:p>
            <a:pPr marL="0" indent="0">
              <a:lnSpc>
                <a:spcPct val="100000"/>
              </a:lnSpc>
              <a:spcBef>
                <a:spcPts val="600"/>
              </a:spcBef>
              <a:buNone/>
            </a:pPr>
            <a:r>
              <a:rPr lang="vi-VN" sz="2400">
                <a:latin typeface="Consolas" panose="020B0609020204030204" pitchFamily="49" charset="0"/>
              </a:rPr>
              <a:t>if, else, switch, case, default, for, while, do, break, continue, goto, return, try, catch, throw</a:t>
            </a:r>
          </a:p>
          <a:p>
            <a:pPr>
              <a:lnSpc>
                <a:spcPct val="100000"/>
              </a:lnSpc>
              <a:spcBef>
                <a:spcPts val="600"/>
              </a:spcBef>
            </a:pPr>
            <a:r>
              <a:rPr lang="vi-VN" sz="2400" b="1"/>
              <a:t>Nhóm 2: Khai báo và định nghĩa</a:t>
            </a:r>
          </a:p>
          <a:p>
            <a:pPr marL="0" indent="0">
              <a:lnSpc>
                <a:spcPct val="100000"/>
              </a:lnSpc>
              <a:spcBef>
                <a:spcPts val="600"/>
              </a:spcBef>
              <a:buNone/>
            </a:pPr>
            <a:r>
              <a:rPr lang="vi-VN" sz="2400">
                <a:latin typeface="Consolas" panose="020B0609020204030204" pitchFamily="49" charset="0"/>
              </a:rPr>
              <a:t>int, char, float, double, void, bool, short, long, signed, unsigned, enum, class, struct, union, typedef, constexpr, consteval, concept, decltype, inline, static, extern, mutable, thread_local, register</a:t>
            </a:r>
          </a:p>
        </p:txBody>
      </p:sp>
      <p:sp>
        <p:nvSpPr>
          <p:cNvPr id="3" name="Footer Placeholder 2"/>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5" name="Date Placeholder 4">
            <a:extLst>
              <a:ext uri="{FF2B5EF4-FFF2-40B4-BE49-F238E27FC236}">
                <a16:creationId xmlns:a16="http://schemas.microsoft.com/office/drawing/2014/main" id="{C1ACED29-41FA-BB77-175F-E6550DFD04D0}"/>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DAF08DE5-C8C0-E4A1-87AB-AF4090CF5594}"/>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6810-8643-3F67-A31B-3BC7C4473A7B}"/>
              </a:ext>
            </a:extLst>
          </p:cNvPr>
          <p:cNvSpPr>
            <a:spLocks noGrp="1"/>
          </p:cNvSpPr>
          <p:nvPr>
            <p:ph type="title"/>
          </p:nvPr>
        </p:nvSpPr>
        <p:spPr/>
        <p:txBody>
          <a:bodyPr>
            <a:normAutofit fontScale="90000"/>
          </a:bodyPr>
          <a:lstStyle/>
          <a:p>
            <a:r>
              <a:rPr lang="en-US">
                <a:ea typeface="Tahoma" panose="020B0604030504040204" pitchFamily="34" charset="0"/>
              </a:rPr>
              <a:t>3.2.2 Từ khóa (</a:t>
            </a:r>
            <a:r>
              <a:rPr lang="en-US" b="1">
                <a:ea typeface="Tahoma" panose="020B0604030504040204" pitchFamily="34" charset="0"/>
              </a:rPr>
              <a:t>Keyword</a:t>
            </a:r>
            <a:r>
              <a:rPr lang="en-US">
                <a:ea typeface="Tahoma" panose="020B0604030504040204" pitchFamily="34" charset="0"/>
              </a:rPr>
              <a:t>)</a:t>
            </a:r>
            <a:endParaRPr lang="en-US"/>
          </a:p>
        </p:txBody>
      </p:sp>
      <p:sp>
        <p:nvSpPr>
          <p:cNvPr id="3" name="Content Placeholder 2">
            <a:extLst>
              <a:ext uri="{FF2B5EF4-FFF2-40B4-BE49-F238E27FC236}">
                <a16:creationId xmlns:a16="http://schemas.microsoft.com/office/drawing/2014/main" id="{8F827ED6-1030-3976-126A-63D1CC23AD5D}"/>
              </a:ext>
            </a:extLst>
          </p:cNvPr>
          <p:cNvSpPr>
            <a:spLocks noGrp="1"/>
          </p:cNvSpPr>
          <p:nvPr>
            <p:ph idx="1"/>
          </p:nvPr>
        </p:nvSpPr>
        <p:spPr>
          <a:xfrm>
            <a:off x="653143" y="1233824"/>
            <a:ext cx="11292114" cy="4943139"/>
          </a:xfrm>
        </p:spPr>
        <p:txBody>
          <a:bodyPr>
            <a:noAutofit/>
          </a:bodyPr>
          <a:lstStyle/>
          <a:p>
            <a:pPr>
              <a:lnSpc>
                <a:spcPct val="100000"/>
              </a:lnSpc>
              <a:spcBef>
                <a:spcPts val="600"/>
              </a:spcBef>
              <a:spcAft>
                <a:spcPts val="600"/>
              </a:spcAft>
            </a:pPr>
            <a:r>
              <a:rPr lang="vi-VN" sz="2400" b="1"/>
              <a:t>Nhóm 3: Truy cập và quản lý bộ nhớ</a:t>
            </a:r>
          </a:p>
          <a:p>
            <a:pPr marL="0" indent="0">
              <a:lnSpc>
                <a:spcPct val="100000"/>
              </a:lnSpc>
              <a:spcBef>
                <a:spcPts val="600"/>
              </a:spcBef>
              <a:spcAft>
                <a:spcPts val="600"/>
              </a:spcAft>
              <a:buNone/>
            </a:pPr>
            <a:r>
              <a:rPr lang="vi-VN" sz="2400">
                <a:latin typeface="Consolas" panose="020B0609020204030204" pitchFamily="49" charset="0"/>
              </a:rPr>
              <a:t>new, delete, sizeof, alignas, alignof, reinterpret_cast, static_cast, dynamic_cast, const_cast </a:t>
            </a:r>
            <a:endParaRPr lang="en-US" sz="2400">
              <a:latin typeface="Consolas" panose="020B0609020204030204" pitchFamily="49" charset="0"/>
            </a:endParaRPr>
          </a:p>
          <a:p>
            <a:pPr>
              <a:lnSpc>
                <a:spcPct val="100000"/>
              </a:lnSpc>
              <a:spcBef>
                <a:spcPts val="600"/>
              </a:spcBef>
              <a:spcAft>
                <a:spcPts val="600"/>
              </a:spcAft>
            </a:pPr>
            <a:r>
              <a:rPr lang="vi-VN" sz="2400" b="1"/>
              <a:t>Nhóm 4: Lập trình hướng đối tượng</a:t>
            </a:r>
          </a:p>
          <a:p>
            <a:pPr marL="0" indent="0">
              <a:lnSpc>
                <a:spcPct val="100000"/>
              </a:lnSpc>
              <a:spcBef>
                <a:spcPts val="600"/>
              </a:spcBef>
              <a:spcAft>
                <a:spcPts val="600"/>
              </a:spcAft>
              <a:buNone/>
            </a:pPr>
            <a:r>
              <a:rPr lang="vi-VN" sz="2400">
                <a:latin typeface="Consolas" panose="020B0609020204030204" pitchFamily="49" charset="0"/>
              </a:rPr>
              <a:t>class, public, private, protected, virtual, explicit, friend, this, operator</a:t>
            </a:r>
          </a:p>
          <a:p>
            <a:pPr>
              <a:lnSpc>
                <a:spcPct val="100000"/>
              </a:lnSpc>
              <a:spcBef>
                <a:spcPts val="600"/>
              </a:spcBef>
              <a:spcAft>
                <a:spcPts val="600"/>
              </a:spcAft>
            </a:pPr>
            <a:r>
              <a:rPr lang="vi-VN" sz="2400" b="1"/>
              <a:t>Nhóm 5: Không gian tên và mô-đun</a:t>
            </a:r>
          </a:p>
          <a:p>
            <a:pPr marL="0" indent="0">
              <a:lnSpc>
                <a:spcPct val="100000"/>
              </a:lnSpc>
              <a:spcBef>
                <a:spcPts val="600"/>
              </a:spcBef>
              <a:spcAft>
                <a:spcPts val="600"/>
              </a:spcAft>
              <a:buNone/>
            </a:pPr>
            <a:r>
              <a:rPr lang="vi-VN" sz="2400">
                <a:latin typeface="Consolas" panose="020B0609020204030204" pitchFamily="49" charset="0"/>
              </a:rPr>
              <a:t>namespace, using, export, module, import</a:t>
            </a:r>
            <a:endParaRPr lang="en-US" sz="2400">
              <a:latin typeface="Consolas" panose="020B0609020204030204" pitchFamily="49" charset="0"/>
            </a:endParaRPr>
          </a:p>
          <a:p>
            <a:pPr>
              <a:lnSpc>
                <a:spcPct val="100000"/>
              </a:lnSpc>
              <a:spcBef>
                <a:spcPts val="600"/>
              </a:spcBef>
              <a:spcAft>
                <a:spcPts val="600"/>
              </a:spcAft>
            </a:pPr>
            <a:r>
              <a:rPr lang="vi-VN" sz="2400" b="1"/>
              <a:t>Nhóm 6: Từ khóa không đồng bộ và đồng thời</a:t>
            </a:r>
          </a:p>
          <a:p>
            <a:pPr marL="0" indent="0">
              <a:lnSpc>
                <a:spcPct val="100000"/>
              </a:lnSpc>
              <a:spcBef>
                <a:spcPts val="600"/>
              </a:spcBef>
              <a:spcAft>
                <a:spcPts val="600"/>
              </a:spcAft>
              <a:buNone/>
            </a:pPr>
            <a:r>
              <a:rPr lang="en-US" sz="2400">
                <a:latin typeface="Consolas" panose="020B0609020204030204" pitchFamily="49" charset="0"/>
              </a:rPr>
              <a:t>c</a:t>
            </a:r>
            <a:r>
              <a:rPr lang="vi-VN" sz="2400">
                <a:latin typeface="Consolas" panose="020B0609020204030204" pitchFamily="49" charset="0"/>
              </a:rPr>
              <a:t>o_await, co_return, co_yield, synchronized, atomic_cancel, atomic_commit, atomic_noexcept</a:t>
            </a:r>
          </a:p>
          <a:p>
            <a:pPr marL="0" indent="0">
              <a:lnSpc>
                <a:spcPct val="100000"/>
              </a:lnSpc>
              <a:spcBef>
                <a:spcPts val="600"/>
              </a:spcBef>
              <a:spcAft>
                <a:spcPts val="600"/>
              </a:spcAft>
              <a:buNone/>
            </a:pPr>
            <a:endParaRPr lang="vi-VN" sz="2400"/>
          </a:p>
          <a:p>
            <a:pPr>
              <a:lnSpc>
                <a:spcPct val="100000"/>
              </a:lnSpc>
              <a:spcBef>
                <a:spcPts val="600"/>
              </a:spcBef>
              <a:spcAft>
                <a:spcPts val="600"/>
              </a:spcAft>
            </a:pPr>
            <a:endParaRPr lang="en-US" sz="2400"/>
          </a:p>
        </p:txBody>
      </p:sp>
      <p:sp>
        <p:nvSpPr>
          <p:cNvPr id="4" name="Footer Placeholder 3">
            <a:extLst>
              <a:ext uri="{FF2B5EF4-FFF2-40B4-BE49-F238E27FC236}">
                <a16:creationId xmlns:a16="http://schemas.microsoft.com/office/drawing/2014/main" id="{3A3FECAB-4772-F0EC-5422-425C297AAA0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3C1306A3-626C-3A75-3A15-AEF88D24C718}"/>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DB88781F-19E9-FD76-12B4-254F7EA1C0A8}"/>
              </a:ext>
            </a:extLst>
          </p:cNvPr>
          <p:cNvSpPr>
            <a:spLocks noGrp="1"/>
          </p:cNvSpPr>
          <p:nvPr>
            <p:ph type="sldNum" sz="quarter" idx="12"/>
          </p:nvPr>
        </p:nvSpPr>
        <p:spPr/>
        <p:txBody>
          <a:bodyPr/>
          <a:lstStyle/>
          <a:p>
            <a:fld id="{D8B0B3AC-44A8-D142-AAF6-9A453466E1A4}" type="slidenum">
              <a:rPr lang="en-VN" smtClean="0"/>
              <a:pPr/>
              <a:t>12</a:t>
            </a:fld>
            <a:endParaRPr lang="en-VN" dirty="0"/>
          </a:p>
        </p:txBody>
      </p:sp>
    </p:spTree>
    <p:extLst>
      <p:ext uri="{BB962C8B-B14F-4D97-AF65-F5344CB8AC3E}">
        <p14:creationId xmlns:p14="http://schemas.microsoft.com/office/powerpoint/2010/main" val="2222801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55E3-7D09-C59D-D183-83E9B0466CB8}"/>
              </a:ext>
            </a:extLst>
          </p:cNvPr>
          <p:cNvSpPr>
            <a:spLocks noGrp="1"/>
          </p:cNvSpPr>
          <p:nvPr>
            <p:ph type="title"/>
          </p:nvPr>
        </p:nvSpPr>
        <p:spPr/>
        <p:txBody>
          <a:bodyPr>
            <a:normAutofit fontScale="90000"/>
          </a:bodyPr>
          <a:lstStyle/>
          <a:p>
            <a:r>
              <a:rPr lang="en-US">
                <a:ea typeface="Tahoma" panose="020B0604030504040204" pitchFamily="34" charset="0"/>
              </a:rPr>
              <a:t>3.2.2 Từ khóa (</a:t>
            </a:r>
            <a:r>
              <a:rPr lang="en-US" b="1">
                <a:ea typeface="Tahoma" panose="020B0604030504040204" pitchFamily="34" charset="0"/>
              </a:rPr>
              <a:t>Keyword</a:t>
            </a:r>
            <a:r>
              <a:rPr lang="en-US">
                <a:ea typeface="Tahoma" panose="020B0604030504040204" pitchFamily="34" charset="0"/>
              </a:rPr>
              <a:t>)</a:t>
            </a:r>
            <a:endParaRPr lang="en-US"/>
          </a:p>
        </p:txBody>
      </p:sp>
      <p:sp>
        <p:nvSpPr>
          <p:cNvPr id="3" name="Content Placeholder 2">
            <a:extLst>
              <a:ext uri="{FF2B5EF4-FFF2-40B4-BE49-F238E27FC236}">
                <a16:creationId xmlns:a16="http://schemas.microsoft.com/office/drawing/2014/main" id="{B6D58FF8-9CFE-84BF-A32B-07824862BC1D}"/>
              </a:ext>
            </a:extLst>
          </p:cNvPr>
          <p:cNvSpPr>
            <a:spLocks noGrp="1"/>
          </p:cNvSpPr>
          <p:nvPr>
            <p:ph idx="1"/>
          </p:nvPr>
        </p:nvSpPr>
        <p:spPr/>
        <p:txBody>
          <a:bodyPr>
            <a:noAutofit/>
          </a:bodyPr>
          <a:lstStyle/>
          <a:p>
            <a:pPr>
              <a:lnSpc>
                <a:spcPct val="100000"/>
              </a:lnSpc>
              <a:spcBef>
                <a:spcPts val="600"/>
              </a:spcBef>
              <a:spcAft>
                <a:spcPts val="600"/>
              </a:spcAft>
            </a:pPr>
            <a:r>
              <a:rPr lang="vi-VN" sz="2400" b="1"/>
              <a:t>Nhóm 7: Logic và toán tử</a:t>
            </a:r>
          </a:p>
          <a:p>
            <a:pPr marL="0" indent="0">
              <a:lnSpc>
                <a:spcPct val="100000"/>
              </a:lnSpc>
              <a:spcBef>
                <a:spcPts val="600"/>
              </a:spcBef>
              <a:spcAft>
                <a:spcPts val="600"/>
              </a:spcAft>
              <a:buNone/>
            </a:pPr>
            <a:r>
              <a:rPr lang="vi-VN" sz="2400">
                <a:latin typeface="Consolas" panose="020B0609020204030204" pitchFamily="49" charset="0"/>
              </a:rPr>
              <a:t>and, or, not, bitand, bitor, compl, and_eq, or_eq, not_eq</a:t>
            </a:r>
          </a:p>
          <a:p>
            <a:pPr>
              <a:lnSpc>
                <a:spcPct val="100000"/>
              </a:lnSpc>
              <a:spcBef>
                <a:spcPts val="600"/>
              </a:spcBef>
              <a:spcAft>
                <a:spcPts val="600"/>
              </a:spcAft>
            </a:pPr>
            <a:r>
              <a:rPr lang="vi-VN" sz="2400" b="1"/>
              <a:t>Nhóm 8: Các từ khóa khác</a:t>
            </a:r>
          </a:p>
          <a:p>
            <a:pPr marL="0" indent="0">
              <a:lnSpc>
                <a:spcPct val="100000"/>
              </a:lnSpc>
              <a:spcBef>
                <a:spcPts val="600"/>
              </a:spcBef>
              <a:spcAft>
                <a:spcPts val="600"/>
              </a:spcAft>
              <a:buNone/>
            </a:pPr>
            <a:r>
              <a:rPr lang="vi-VN" sz="2400">
                <a:latin typeface="Consolas" panose="020B0609020204030204" pitchFamily="49" charset="0"/>
              </a:rPr>
              <a:t>asm, auto, bool, false, true, nullptr, static_assert, noexcept, requires, reflexpr</a:t>
            </a:r>
          </a:p>
          <a:p>
            <a:pPr>
              <a:lnSpc>
                <a:spcPct val="100000"/>
              </a:lnSpc>
              <a:spcBef>
                <a:spcPts val="600"/>
              </a:spcBef>
              <a:spcAft>
                <a:spcPts val="600"/>
              </a:spcAft>
            </a:pPr>
            <a:r>
              <a:rPr lang="vi-VN" sz="2400" b="1"/>
              <a:t>Nhóm 9: Các kiểu dữ liệu và các từ khóa liên quan đến kiểu</a:t>
            </a:r>
          </a:p>
          <a:p>
            <a:pPr marL="0" indent="0">
              <a:lnSpc>
                <a:spcPct val="100000"/>
              </a:lnSpc>
              <a:spcBef>
                <a:spcPts val="600"/>
              </a:spcBef>
              <a:spcAft>
                <a:spcPts val="600"/>
              </a:spcAft>
              <a:buNone/>
            </a:pPr>
            <a:r>
              <a:rPr lang="vi-VN" sz="2400">
                <a:latin typeface="Consolas" panose="020B0609020204030204" pitchFamily="49" charset="0"/>
              </a:rPr>
              <a:t>int, char, char8_t, char16_t, char32_t, float, double, void, bool</a:t>
            </a:r>
            <a:endParaRPr lang="en-US" sz="2400">
              <a:latin typeface="Consolas" panose="020B0609020204030204" pitchFamily="49" charset="0"/>
            </a:endParaRPr>
          </a:p>
          <a:p>
            <a:pPr marL="0" indent="0">
              <a:lnSpc>
                <a:spcPct val="100000"/>
              </a:lnSpc>
              <a:spcBef>
                <a:spcPts val="600"/>
              </a:spcBef>
              <a:spcAft>
                <a:spcPts val="600"/>
              </a:spcAft>
              <a:buNone/>
            </a:pPr>
            <a:r>
              <a:rPr lang="en-US" sz="2400"/>
              <a:t>…</a:t>
            </a:r>
            <a:endParaRPr lang="vi-VN" sz="2400"/>
          </a:p>
        </p:txBody>
      </p:sp>
      <p:sp>
        <p:nvSpPr>
          <p:cNvPr id="4" name="Footer Placeholder 3">
            <a:extLst>
              <a:ext uri="{FF2B5EF4-FFF2-40B4-BE49-F238E27FC236}">
                <a16:creationId xmlns:a16="http://schemas.microsoft.com/office/drawing/2014/main" id="{015B03FA-D549-C97A-BE1E-3B90935A99D4}"/>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0E7CC056-C61D-28B6-A6AA-480E50FA734D}"/>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3FEEA192-4A54-F41A-00BA-954B8DFB3B2A}"/>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Tree>
    <p:extLst>
      <p:ext uri="{BB962C8B-B14F-4D97-AF65-F5344CB8AC3E}">
        <p14:creationId xmlns:p14="http://schemas.microsoft.com/office/powerpoint/2010/main" val="2673387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 indent="0">
              <a:lnSpc>
                <a:spcPct val="110000"/>
              </a:lnSpc>
              <a:buSzPct val="100000"/>
              <a:buNone/>
            </a:pPr>
            <a:r>
              <a:rPr lang="en-US">
                <a:ea typeface="Tahoma" panose="020B0604030504040204" pitchFamily="34" charset="0"/>
              </a:rPr>
              <a:t>3.2.3 Dấu chấm phẩy</a:t>
            </a:r>
            <a:endParaRPr lang="en-US" dirty="0">
              <a:ea typeface="Tahoma" panose="020B0604030504040204" pitchFamily="34" charset="0"/>
            </a:endParaRPr>
          </a:p>
        </p:txBody>
      </p:sp>
      <p:sp>
        <p:nvSpPr>
          <p:cNvPr id="3" name="Content Placeholder 2"/>
          <p:cNvSpPr>
            <a:spLocks noGrp="1"/>
          </p:cNvSpPr>
          <p:nvPr>
            <p:ph idx="1"/>
          </p:nvPr>
        </p:nvSpPr>
        <p:spPr/>
        <p:txBody>
          <a:bodyPr>
            <a:normAutofit/>
          </a:bodyPr>
          <a:lstStyle/>
          <a:p>
            <a:r>
              <a:rPr lang="vi-VN" dirty="0">
                <a:latin typeface="+mn-lt"/>
                <a:cs typeface="Calibri" panose="020F0502020204030204" pitchFamily="34" charset="0"/>
              </a:rPr>
              <a:t>Dùng để phân cách các câu lệnh</a:t>
            </a:r>
            <a:r>
              <a:rPr lang="en-US" dirty="0">
                <a:latin typeface="+mn-lt"/>
                <a:cs typeface="Calibri" panose="020F0502020204030204" pitchFamily="34" charset="0"/>
              </a:rPr>
              <a:t>.</a:t>
            </a:r>
            <a:endParaRPr lang="vi-VN" dirty="0">
              <a:latin typeface="+mn-lt"/>
              <a:cs typeface="Calibri" panose="020F0502020204030204" pitchFamily="34" charset="0"/>
            </a:endParaRPr>
          </a:p>
          <a:p>
            <a:r>
              <a:rPr lang="vi-VN" dirty="0">
                <a:latin typeface="+mn-lt"/>
                <a:cs typeface="Calibri" panose="020F0502020204030204" pitchFamily="34" charset="0"/>
              </a:rPr>
              <a:t>Các câu lệnh có thể viết trên 1 dòng, tuy nhiên luôn được phân cách bằng dấu chấm phẩy </a:t>
            </a:r>
            <a:r>
              <a:rPr lang="vi-VN" dirty="0">
                <a:solidFill>
                  <a:srgbClr val="FF0000"/>
                </a:solidFill>
                <a:latin typeface="+mn-lt"/>
                <a:cs typeface="Calibri" panose="020F0502020204030204" pitchFamily="34" charset="0"/>
              </a:rPr>
              <a:t>;</a:t>
            </a:r>
            <a:endParaRPr lang="en-US" dirty="0">
              <a:solidFill>
                <a:srgbClr val="FF0000"/>
              </a:solidFill>
              <a:latin typeface="+mn-lt"/>
              <a:cs typeface="Calibri" panose="020F0502020204030204" pitchFamily="34" charset="0"/>
            </a:endParaRPr>
          </a:p>
          <a:p>
            <a:pPr marL="34290" indent="0">
              <a:buNone/>
            </a:pPr>
            <a:r>
              <a:rPr lang="en-US">
                <a:latin typeface="+mn-lt"/>
                <a:cs typeface="Calibri" panose="020F0502020204030204" pitchFamily="34" charset="0"/>
              </a:rPr>
              <a:t>	</a:t>
            </a:r>
            <a:r>
              <a:rPr lang="en-US" b="0">
                <a:solidFill>
                  <a:srgbClr val="000000"/>
                </a:solidFill>
                <a:effectLst/>
                <a:highlight>
                  <a:srgbClr val="FFFFFF"/>
                </a:highlight>
                <a:latin typeface="PragmataPro Mono Liga" panose="02000509040000020004" pitchFamily="49" charset="0"/>
              </a:rPr>
              <a:t> cout &lt;&lt; </a:t>
            </a:r>
            <a:r>
              <a:rPr lang="en-US" b="0">
                <a:solidFill>
                  <a:srgbClr val="A31515"/>
                </a:solidFill>
                <a:effectLst/>
                <a:highlight>
                  <a:srgbClr val="FFFFFF"/>
                </a:highlight>
                <a:latin typeface="PragmataPro Mono Liga" panose="02000509040000020004" pitchFamily="49" charset="0"/>
              </a:rPr>
              <a:t>"Xin chao"</a:t>
            </a:r>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pPr marL="34290" indent="0">
              <a:buNone/>
            </a:pPr>
            <a:endParaRPr lang="vi-VN" dirty="0">
              <a:latin typeface="+mn-lt"/>
              <a:cs typeface="Calibri" panose="020F0502020204030204" pitchFamily="34" charset="0"/>
            </a:endParaRP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0FF64198-C99A-EDF4-2814-BA0F2D128BE5}"/>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A4410914-2AB3-F07F-32D1-A07FD439F969}"/>
              </a:ext>
            </a:extLst>
          </p:cNvPr>
          <p:cNvSpPr>
            <a:spLocks noGrp="1"/>
          </p:cNvSpPr>
          <p:nvPr>
            <p:ph type="sldNum" sz="quarter" idx="12"/>
          </p:nvPr>
        </p:nvSpPr>
        <p:spPr/>
        <p:txBody>
          <a:bodyPr/>
          <a:lstStyle/>
          <a:p>
            <a:fld id="{D8B0B3AC-44A8-D142-AAF6-9A453466E1A4}" type="slidenum">
              <a:rPr lang="en-VN" smtClean="0"/>
              <a:pPr/>
              <a:t>14</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pPr marL="34290" indent="0">
              <a:lnSpc>
                <a:spcPct val="110000"/>
              </a:lnSpc>
              <a:buSzPct val="100000"/>
              <a:buNone/>
            </a:pPr>
            <a:r>
              <a:rPr lang="en-US">
                <a:ea typeface="Tahoma" panose="020B0604030504040204" pitchFamily="34" charset="0"/>
              </a:rPr>
              <a:t>3.2.4 Tên/ Định danh (</a:t>
            </a:r>
            <a:r>
              <a:rPr lang="en-US" b="1">
                <a:ea typeface="Tahoma" panose="020B0604030504040204" pitchFamily="34" charset="0"/>
              </a:rPr>
              <a:t>Name/Indetifier</a:t>
            </a:r>
            <a:r>
              <a:rPr lang="en-US">
                <a:ea typeface="Tahoma" panose="020B0604030504040204" pitchFamily="34" charset="0"/>
              </a:rPr>
              <a:t>)</a:t>
            </a:r>
            <a:endParaRPr lang="en-US" dirty="0">
              <a:ea typeface="Tahoma" panose="020B0604030504040204" pitchFamily="34" charset="0"/>
            </a:endParaRPr>
          </a:p>
        </p:txBody>
      </p:sp>
      <p:sp>
        <p:nvSpPr>
          <p:cNvPr id="3" name="Content Placeholder 2"/>
          <p:cNvSpPr>
            <a:spLocks noGrp="1"/>
          </p:cNvSpPr>
          <p:nvPr>
            <p:ph idx="1"/>
          </p:nvPr>
        </p:nvSpPr>
        <p:spPr/>
        <p:txBody>
          <a:bodyPr>
            <a:noAutofit/>
          </a:bodyPr>
          <a:lstStyle/>
          <a:p>
            <a:pPr marL="342900" lvl="1" indent="-342900">
              <a:lnSpc>
                <a:spcPct val="150000"/>
              </a:lnSpc>
              <a:spcBef>
                <a:spcPts val="0"/>
              </a:spcBef>
              <a:spcAft>
                <a:spcPts val="0"/>
              </a:spcAft>
              <a:buSzPct val="100000"/>
              <a:defRPr/>
            </a:pPr>
            <a:r>
              <a:rPr lang="fr-FR" dirty="0" err="1">
                <a:solidFill>
                  <a:schemeClr val="tx1">
                    <a:lumMod val="50000"/>
                  </a:schemeClr>
                </a:solidFill>
              </a:rPr>
              <a:t>Một</a:t>
            </a:r>
            <a:r>
              <a:rPr lang="fr-FR" dirty="0">
                <a:solidFill>
                  <a:schemeClr val="tx1">
                    <a:lumMod val="50000"/>
                  </a:schemeClr>
                </a:solidFill>
              </a:rPr>
              <a:t> </a:t>
            </a:r>
            <a:r>
              <a:rPr lang="fr-FR" dirty="0" err="1">
                <a:solidFill>
                  <a:schemeClr val="tx1">
                    <a:lumMod val="50000"/>
                  </a:schemeClr>
                </a:solidFill>
              </a:rPr>
              <a:t>dãy</a:t>
            </a:r>
            <a:r>
              <a:rPr lang="fr-FR" dirty="0">
                <a:solidFill>
                  <a:schemeClr val="tx1">
                    <a:lumMod val="50000"/>
                  </a:schemeClr>
                </a:solidFill>
              </a:rPr>
              <a:t> </a:t>
            </a:r>
            <a:r>
              <a:rPr lang="fr-FR" dirty="0" err="1">
                <a:solidFill>
                  <a:schemeClr val="tx1">
                    <a:lumMod val="50000"/>
                  </a:schemeClr>
                </a:solidFill>
              </a:rPr>
              <a:t>ký</a:t>
            </a:r>
            <a:r>
              <a:rPr lang="fr-FR" dirty="0">
                <a:solidFill>
                  <a:schemeClr val="tx1">
                    <a:lumMod val="50000"/>
                  </a:schemeClr>
                </a:solidFill>
              </a:rPr>
              <a:t> </a:t>
            </a:r>
            <a:r>
              <a:rPr lang="fr-FR" dirty="0" err="1">
                <a:solidFill>
                  <a:schemeClr val="tx1">
                    <a:lumMod val="50000"/>
                  </a:schemeClr>
                </a:solidFill>
              </a:rPr>
              <a:t>tự</a:t>
            </a:r>
            <a:r>
              <a:rPr lang="fr-FR" dirty="0">
                <a:solidFill>
                  <a:schemeClr val="tx1">
                    <a:lumMod val="50000"/>
                  </a:schemeClr>
                </a:solidFill>
              </a:rPr>
              <a:t> </a:t>
            </a:r>
            <a:r>
              <a:rPr lang="fr-FR" dirty="0" err="1">
                <a:solidFill>
                  <a:schemeClr val="tx1">
                    <a:lumMod val="50000"/>
                  </a:schemeClr>
                </a:solidFill>
              </a:rPr>
              <a:t>dùng</a:t>
            </a:r>
            <a:r>
              <a:rPr lang="fr-FR" dirty="0">
                <a:solidFill>
                  <a:schemeClr val="tx1">
                    <a:lumMod val="50000"/>
                  </a:schemeClr>
                </a:solidFill>
              </a:rPr>
              <a:t> </a:t>
            </a:r>
            <a:r>
              <a:rPr lang="fr-FR" dirty="0" err="1">
                <a:solidFill>
                  <a:schemeClr val="tx1">
                    <a:lumMod val="50000"/>
                  </a:schemeClr>
                </a:solidFill>
              </a:rPr>
              <a:t>chỉ</a:t>
            </a:r>
            <a:r>
              <a:rPr lang="fr-FR" dirty="0">
                <a:solidFill>
                  <a:schemeClr val="tx1">
                    <a:lumMod val="50000"/>
                  </a:schemeClr>
                </a:solidFill>
              </a:rPr>
              <a:t> </a:t>
            </a:r>
            <a:r>
              <a:rPr lang="fr-FR" dirty="0" err="1">
                <a:solidFill>
                  <a:schemeClr val="tx1">
                    <a:lumMod val="50000"/>
                  </a:schemeClr>
                </a:solidFill>
              </a:rPr>
              <a:t>tên</a:t>
            </a:r>
            <a:r>
              <a:rPr lang="fr-FR" dirty="0">
                <a:solidFill>
                  <a:schemeClr val="tx1">
                    <a:lumMod val="50000"/>
                  </a:schemeClr>
                </a:solidFill>
              </a:rPr>
              <a:t> </a:t>
            </a:r>
            <a:r>
              <a:rPr lang="fr-FR" dirty="0" err="1">
                <a:solidFill>
                  <a:schemeClr val="tx1">
                    <a:lumMod val="50000"/>
                  </a:schemeClr>
                </a:solidFill>
              </a:rPr>
              <a:t>hằng</a:t>
            </a:r>
            <a:r>
              <a:rPr lang="fr-FR" dirty="0">
                <a:solidFill>
                  <a:schemeClr val="tx1">
                    <a:lumMod val="50000"/>
                  </a:schemeClr>
                </a:solidFill>
              </a:rPr>
              <a:t>, </a:t>
            </a:r>
            <a:r>
              <a:rPr lang="fr-FR" dirty="0" err="1">
                <a:solidFill>
                  <a:schemeClr val="tx1">
                    <a:lumMod val="50000"/>
                  </a:schemeClr>
                </a:solidFill>
              </a:rPr>
              <a:t>biến</a:t>
            </a:r>
            <a:r>
              <a:rPr lang="fr-FR">
                <a:solidFill>
                  <a:schemeClr val="tx1">
                    <a:lumMod val="50000"/>
                  </a:schemeClr>
                </a:solidFill>
              </a:rPr>
              <a:t>, hàm.</a:t>
            </a:r>
            <a:endParaRPr lang="fr-FR" dirty="0">
              <a:solidFill>
                <a:schemeClr val="tx1">
                  <a:lumMod val="50000"/>
                </a:schemeClr>
              </a:solidFill>
            </a:endParaRPr>
          </a:p>
          <a:p>
            <a:pPr marL="342900" lvl="1" indent="-342900">
              <a:lnSpc>
                <a:spcPct val="150000"/>
              </a:lnSpc>
              <a:spcBef>
                <a:spcPts val="0"/>
              </a:spcBef>
              <a:spcAft>
                <a:spcPts val="0"/>
              </a:spcAft>
              <a:buSzPct val="100000"/>
              <a:defRPr/>
            </a:pPr>
            <a:r>
              <a:rPr lang="fr-FR" dirty="0" err="1">
                <a:solidFill>
                  <a:schemeClr val="tx1">
                    <a:lumMod val="50000"/>
                  </a:schemeClr>
                </a:solidFill>
              </a:rPr>
              <a:t>Được</a:t>
            </a:r>
            <a:r>
              <a:rPr lang="fr-FR" dirty="0">
                <a:solidFill>
                  <a:schemeClr val="tx1">
                    <a:lumMod val="50000"/>
                  </a:schemeClr>
                </a:solidFill>
              </a:rPr>
              <a:t> </a:t>
            </a:r>
            <a:r>
              <a:rPr lang="fr-FR" dirty="0" err="1">
                <a:solidFill>
                  <a:schemeClr val="tx1">
                    <a:lumMod val="50000"/>
                  </a:schemeClr>
                </a:solidFill>
              </a:rPr>
              <a:t>tạo</a:t>
            </a:r>
            <a:r>
              <a:rPr lang="fr-FR" dirty="0">
                <a:solidFill>
                  <a:schemeClr val="tx1">
                    <a:lumMod val="50000"/>
                  </a:schemeClr>
                </a:solidFill>
              </a:rPr>
              <a:t> </a:t>
            </a:r>
            <a:r>
              <a:rPr lang="fr-FR" dirty="0" err="1">
                <a:solidFill>
                  <a:schemeClr val="tx1">
                    <a:lumMod val="50000"/>
                  </a:schemeClr>
                </a:solidFill>
              </a:rPr>
              <a:t>thành</a:t>
            </a:r>
            <a:r>
              <a:rPr lang="fr-FR" dirty="0">
                <a:solidFill>
                  <a:schemeClr val="tx1">
                    <a:lumMod val="50000"/>
                  </a:schemeClr>
                </a:solidFill>
              </a:rPr>
              <a:t> </a:t>
            </a:r>
            <a:r>
              <a:rPr lang="fr-FR" dirty="0" err="1">
                <a:solidFill>
                  <a:schemeClr val="tx1">
                    <a:lumMod val="50000"/>
                  </a:schemeClr>
                </a:solidFill>
              </a:rPr>
              <a:t>từ</a:t>
            </a:r>
            <a:r>
              <a:rPr lang="fr-FR" dirty="0">
                <a:solidFill>
                  <a:schemeClr val="tx1">
                    <a:lumMod val="50000"/>
                  </a:schemeClr>
                </a:solidFill>
              </a:rPr>
              <a:t> </a:t>
            </a:r>
            <a:r>
              <a:rPr lang="fr-FR" dirty="0" err="1">
                <a:solidFill>
                  <a:schemeClr val="tx1">
                    <a:lumMod val="50000"/>
                  </a:schemeClr>
                </a:solidFill>
              </a:rPr>
              <a:t>các</a:t>
            </a:r>
            <a:r>
              <a:rPr lang="fr-FR" dirty="0">
                <a:solidFill>
                  <a:schemeClr val="tx1">
                    <a:lumMod val="50000"/>
                  </a:schemeClr>
                </a:solidFill>
              </a:rPr>
              <a:t> </a:t>
            </a:r>
            <a:r>
              <a:rPr lang="fr-FR" b="1" dirty="0" err="1">
                <a:solidFill>
                  <a:schemeClr val="tx1">
                    <a:lumMod val="50000"/>
                  </a:schemeClr>
                </a:solidFill>
              </a:rPr>
              <a:t>chữ</a:t>
            </a:r>
            <a:r>
              <a:rPr lang="fr-FR" b="1" dirty="0">
                <a:solidFill>
                  <a:schemeClr val="tx1">
                    <a:lumMod val="50000"/>
                  </a:schemeClr>
                </a:solidFill>
              </a:rPr>
              <a:t> </a:t>
            </a:r>
            <a:r>
              <a:rPr lang="fr-FR" b="1" dirty="0" err="1">
                <a:solidFill>
                  <a:schemeClr val="tx1">
                    <a:lumMod val="50000"/>
                  </a:schemeClr>
                </a:solidFill>
              </a:rPr>
              <a:t>cái</a:t>
            </a:r>
            <a:r>
              <a:rPr lang="fr-FR" b="1" dirty="0">
                <a:solidFill>
                  <a:schemeClr val="tx1">
                    <a:lumMod val="50000"/>
                  </a:schemeClr>
                </a:solidFill>
              </a:rPr>
              <a:t>, </a:t>
            </a:r>
            <a:r>
              <a:rPr lang="fr-FR" b="1" dirty="0" err="1">
                <a:solidFill>
                  <a:schemeClr val="tx1">
                    <a:lumMod val="50000"/>
                  </a:schemeClr>
                </a:solidFill>
              </a:rPr>
              <a:t>chữ</a:t>
            </a:r>
            <a:r>
              <a:rPr lang="fr-FR" b="1" dirty="0">
                <a:solidFill>
                  <a:schemeClr val="tx1">
                    <a:lumMod val="50000"/>
                  </a:schemeClr>
                </a:solidFill>
              </a:rPr>
              <a:t> </a:t>
            </a:r>
            <a:r>
              <a:rPr lang="fr-FR" b="1" dirty="0" err="1">
                <a:solidFill>
                  <a:schemeClr val="tx1">
                    <a:lumMod val="50000"/>
                  </a:schemeClr>
                </a:solidFill>
              </a:rPr>
              <a:t>số</a:t>
            </a:r>
            <a:r>
              <a:rPr lang="fr-FR" b="1" dirty="0">
                <a:solidFill>
                  <a:schemeClr val="tx1">
                    <a:lumMod val="50000"/>
                  </a:schemeClr>
                </a:solidFill>
              </a:rPr>
              <a:t>, </a:t>
            </a:r>
            <a:r>
              <a:rPr lang="fr-FR" b="1" dirty="0" err="1">
                <a:solidFill>
                  <a:schemeClr val="tx1">
                    <a:lumMod val="50000"/>
                  </a:schemeClr>
                </a:solidFill>
              </a:rPr>
              <a:t>dấu</a:t>
            </a:r>
            <a:r>
              <a:rPr lang="fr-FR" b="1" dirty="0">
                <a:solidFill>
                  <a:schemeClr val="tx1">
                    <a:lumMod val="50000"/>
                  </a:schemeClr>
                </a:solidFill>
              </a:rPr>
              <a:t> </a:t>
            </a:r>
            <a:r>
              <a:rPr lang="fr-FR" b="1" dirty="0" err="1">
                <a:solidFill>
                  <a:schemeClr val="tx1">
                    <a:lumMod val="50000"/>
                  </a:schemeClr>
                </a:solidFill>
              </a:rPr>
              <a:t>gạch</a:t>
            </a:r>
            <a:r>
              <a:rPr lang="fr-FR" b="1" dirty="0">
                <a:solidFill>
                  <a:schemeClr val="tx1">
                    <a:lumMod val="50000"/>
                  </a:schemeClr>
                </a:solidFill>
              </a:rPr>
              <a:t> </a:t>
            </a:r>
            <a:r>
              <a:rPr lang="fr-FR" b="1" dirty="0" err="1">
                <a:solidFill>
                  <a:schemeClr val="tx1">
                    <a:lumMod val="50000"/>
                  </a:schemeClr>
                </a:solidFill>
              </a:rPr>
              <a:t>nối</a:t>
            </a:r>
            <a:r>
              <a:rPr lang="fr-FR" b="1" dirty="0">
                <a:solidFill>
                  <a:schemeClr val="tx1">
                    <a:lumMod val="50000"/>
                  </a:schemeClr>
                </a:solidFill>
              </a:rPr>
              <a:t> _</a:t>
            </a:r>
          </a:p>
          <a:p>
            <a:pPr marL="342900" lvl="1" indent="-342900">
              <a:lnSpc>
                <a:spcPct val="150000"/>
              </a:lnSpc>
              <a:spcBef>
                <a:spcPts val="0"/>
              </a:spcBef>
              <a:spcAft>
                <a:spcPts val="0"/>
              </a:spcAft>
              <a:buSzPct val="100000"/>
              <a:defRPr/>
            </a:pPr>
            <a:r>
              <a:rPr lang="fr-FR">
                <a:solidFill>
                  <a:schemeClr val="tx1">
                    <a:lumMod val="50000"/>
                  </a:schemeClr>
                </a:solidFill>
              </a:rPr>
              <a:t>Quy </a:t>
            </a:r>
            <a:r>
              <a:rPr lang="fr-FR" dirty="0" err="1">
                <a:solidFill>
                  <a:schemeClr val="tx1">
                    <a:lumMod val="50000"/>
                  </a:schemeClr>
                </a:solidFill>
              </a:rPr>
              <a:t>ước</a:t>
            </a:r>
            <a:r>
              <a:rPr lang="fr-FR" dirty="0">
                <a:solidFill>
                  <a:schemeClr val="tx1">
                    <a:lumMod val="50000"/>
                  </a:schemeClr>
                </a:solidFill>
              </a:rPr>
              <a:t> </a:t>
            </a:r>
            <a:r>
              <a:rPr lang="fr-FR" dirty="0" err="1">
                <a:solidFill>
                  <a:schemeClr val="tx1">
                    <a:lumMod val="50000"/>
                  </a:schemeClr>
                </a:solidFill>
              </a:rPr>
              <a:t>đặt</a:t>
            </a:r>
            <a:r>
              <a:rPr lang="fr-FR" dirty="0">
                <a:solidFill>
                  <a:schemeClr val="tx1">
                    <a:lumMod val="50000"/>
                  </a:schemeClr>
                </a:solidFill>
              </a:rPr>
              <a:t> </a:t>
            </a:r>
            <a:r>
              <a:rPr lang="fr-FR" dirty="0" err="1">
                <a:solidFill>
                  <a:schemeClr val="tx1">
                    <a:lumMod val="50000"/>
                  </a:schemeClr>
                </a:solidFill>
              </a:rPr>
              <a:t>tên</a:t>
            </a:r>
            <a:r>
              <a:rPr lang="fr-FR" dirty="0">
                <a:solidFill>
                  <a:schemeClr val="tx1">
                    <a:lumMod val="50000"/>
                  </a:schemeClr>
                </a:solidFill>
              </a:rPr>
              <a:t>:</a:t>
            </a:r>
          </a:p>
          <a:p>
            <a:pPr marL="914400" lvl="2" indent="-406400">
              <a:lnSpc>
                <a:spcPct val="150000"/>
              </a:lnSpc>
              <a:spcBef>
                <a:spcPts val="0"/>
              </a:spcBef>
              <a:spcAft>
                <a:spcPts val="0"/>
              </a:spcAft>
              <a:buSzPct val="100000"/>
              <a:defRPr/>
            </a:pPr>
            <a:r>
              <a:rPr lang="fr-FR" sz="2400" dirty="0" err="1">
                <a:solidFill>
                  <a:schemeClr val="tx1">
                    <a:lumMod val="50000"/>
                  </a:schemeClr>
                </a:solidFill>
              </a:rPr>
              <a:t>Không</a:t>
            </a:r>
            <a:r>
              <a:rPr lang="fr-FR" sz="2400" dirty="0">
                <a:solidFill>
                  <a:schemeClr val="tx1">
                    <a:lumMod val="50000"/>
                  </a:schemeClr>
                </a:solidFill>
              </a:rPr>
              <a:t> </a:t>
            </a:r>
            <a:r>
              <a:rPr lang="fr-FR" sz="2400" dirty="0" err="1">
                <a:solidFill>
                  <a:schemeClr val="tx1">
                    <a:lumMod val="50000"/>
                  </a:schemeClr>
                </a:solidFill>
              </a:rPr>
              <a:t>trùng</a:t>
            </a:r>
            <a:r>
              <a:rPr lang="fr-FR" sz="2400" dirty="0">
                <a:solidFill>
                  <a:schemeClr val="tx1">
                    <a:lumMod val="50000"/>
                  </a:schemeClr>
                </a:solidFill>
              </a:rPr>
              <a:t> </a:t>
            </a:r>
            <a:r>
              <a:rPr lang="fr-FR" sz="2400" dirty="0" err="1">
                <a:solidFill>
                  <a:schemeClr val="tx1">
                    <a:lumMod val="50000"/>
                  </a:schemeClr>
                </a:solidFill>
              </a:rPr>
              <a:t>với</a:t>
            </a:r>
            <a:r>
              <a:rPr lang="fr-FR" sz="2400" dirty="0">
                <a:solidFill>
                  <a:schemeClr val="tx1">
                    <a:lumMod val="50000"/>
                  </a:schemeClr>
                </a:solidFill>
              </a:rPr>
              <a:t> </a:t>
            </a:r>
            <a:r>
              <a:rPr lang="fr-FR" sz="2400" dirty="0" err="1">
                <a:solidFill>
                  <a:schemeClr val="tx1">
                    <a:lumMod val="50000"/>
                  </a:schemeClr>
                </a:solidFill>
              </a:rPr>
              <a:t>các</a:t>
            </a:r>
            <a:r>
              <a:rPr lang="fr-FR" sz="2400" dirty="0">
                <a:solidFill>
                  <a:schemeClr val="tx1">
                    <a:lumMod val="50000"/>
                  </a:schemeClr>
                </a:solidFill>
              </a:rPr>
              <a:t> </a:t>
            </a:r>
            <a:r>
              <a:rPr lang="fr-FR" sz="2400" err="1">
                <a:solidFill>
                  <a:schemeClr val="tx1">
                    <a:lumMod val="50000"/>
                  </a:schemeClr>
                </a:solidFill>
              </a:rPr>
              <a:t>từ</a:t>
            </a:r>
            <a:r>
              <a:rPr lang="fr-FR" sz="2400">
                <a:solidFill>
                  <a:schemeClr val="tx1">
                    <a:lumMod val="50000"/>
                  </a:schemeClr>
                </a:solidFill>
              </a:rPr>
              <a:t> khóa </a:t>
            </a:r>
          </a:p>
          <a:p>
            <a:pPr marL="914400" lvl="2" indent="-406400">
              <a:lnSpc>
                <a:spcPct val="150000"/>
              </a:lnSpc>
              <a:spcBef>
                <a:spcPts val="0"/>
              </a:spcBef>
              <a:spcAft>
                <a:spcPts val="0"/>
              </a:spcAft>
              <a:buSzPct val="100000"/>
              <a:defRPr/>
            </a:pPr>
            <a:r>
              <a:rPr lang="fr-FR" sz="2400">
                <a:solidFill>
                  <a:schemeClr val="tx1">
                    <a:lumMod val="50000"/>
                  </a:schemeClr>
                </a:solidFill>
              </a:rPr>
              <a:t>Ký </a:t>
            </a:r>
            <a:r>
              <a:rPr lang="fr-FR" sz="2400" dirty="0" err="1">
                <a:solidFill>
                  <a:schemeClr val="tx1">
                    <a:lumMod val="50000"/>
                  </a:schemeClr>
                </a:solidFill>
              </a:rPr>
              <a:t>tự</a:t>
            </a:r>
            <a:r>
              <a:rPr lang="fr-FR" sz="2400" dirty="0">
                <a:solidFill>
                  <a:schemeClr val="tx1">
                    <a:lumMod val="50000"/>
                  </a:schemeClr>
                </a:solidFill>
              </a:rPr>
              <a:t> </a:t>
            </a:r>
            <a:r>
              <a:rPr lang="fr-FR" sz="2400" dirty="0" err="1">
                <a:solidFill>
                  <a:schemeClr val="tx1">
                    <a:lumMod val="50000"/>
                  </a:schemeClr>
                </a:solidFill>
              </a:rPr>
              <a:t>đầu</a:t>
            </a:r>
            <a:r>
              <a:rPr lang="fr-FR" sz="2400" dirty="0">
                <a:solidFill>
                  <a:schemeClr val="tx1">
                    <a:lumMod val="50000"/>
                  </a:schemeClr>
                </a:solidFill>
              </a:rPr>
              <a:t> </a:t>
            </a:r>
            <a:r>
              <a:rPr lang="fr-FR" sz="2400" dirty="0" err="1">
                <a:solidFill>
                  <a:schemeClr val="tx1">
                    <a:lumMod val="50000"/>
                  </a:schemeClr>
                </a:solidFill>
              </a:rPr>
              <a:t>tiên</a:t>
            </a:r>
            <a:r>
              <a:rPr lang="fr-FR" sz="2400" dirty="0">
                <a:solidFill>
                  <a:schemeClr val="tx1">
                    <a:lumMod val="50000"/>
                  </a:schemeClr>
                </a:solidFill>
              </a:rPr>
              <a:t> là </a:t>
            </a:r>
            <a:r>
              <a:rPr lang="fr-FR" sz="2400" b="1" dirty="0" err="1">
                <a:solidFill>
                  <a:schemeClr val="tx1">
                    <a:lumMod val="50000"/>
                  </a:schemeClr>
                </a:solidFill>
              </a:rPr>
              <a:t>chữ</a:t>
            </a:r>
            <a:r>
              <a:rPr lang="fr-FR" sz="2400" b="1" dirty="0">
                <a:solidFill>
                  <a:schemeClr val="tx1">
                    <a:lumMod val="50000"/>
                  </a:schemeClr>
                </a:solidFill>
              </a:rPr>
              <a:t> </a:t>
            </a:r>
            <a:r>
              <a:rPr lang="fr-FR" sz="2400" b="1" dirty="0" err="1">
                <a:solidFill>
                  <a:schemeClr val="tx1">
                    <a:lumMod val="50000"/>
                  </a:schemeClr>
                </a:solidFill>
              </a:rPr>
              <a:t>cái</a:t>
            </a:r>
            <a:r>
              <a:rPr lang="fr-FR" sz="2400" b="1" dirty="0">
                <a:solidFill>
                  <a:schemeClr val="tx1">
                    <a:lumMod val="50000"/>
                  </a:schemeClr>
                </a:solidFill>
              </a:rPr>
              <a:t> </a:t>
            </a:r>
            <a:r>
              <a:rPr lang="fr-FR" sz="2400" b="1" dirty="0" err="1">
                <a:solidFill>
                  <a:schemeClr val="tx1">
                    <a:lumMod val="50000"/>
                  </a:schemeClr>
                </a:solidFill>
              </a:rPr>
              <a:t>hoặc</a:t>
            </a:r>
            <a:r>
              <a:rPr lang="fr-FR" sz="2400" b="1" dirty="0">
                <a:solidFill>
                  <a:schemeClr val="tx1">
                    <a:lumMod val="50000"/>
                  </a:schemeClr>
                </a:solidFill>
              </a:rPr>
              <a:t> _</a:t>
            </a:r>
          </a:p>
          <a:p>
            <a:pPr marL="914400" lvl="2" indent="-406400">
              <a:lnSpc>
                <a:spcPct val="150000"/>
              </a:lnSpc>
              <a:spcBef>
                <a:spcPts val="0"/>
              </a:spcBef>
              <a:spcAft>
                <a:spcPts val="0"/>
              </a:spcAft>
              <a:buSzPct val="100000"/>
              <a:defRPr/>
            </a:pPr>
            <a:r>
              <a:rPr lang="fr-FR" sz="2400" dirty="0" err="1">
                <a:solidFill>
                  <a:schemeClr val="tx1">
                    <a:lumMod val="50000"/>
                  </a:schemeClr>
                </a:solidFill>
              </a:rPr>
              <a:t>Tối</a:t>
            </a:r>
            <a:r>
              <a:rPr lang="fr-FR" sz="2400" dirty="0">
                <a:solidFill>
                  <a:schemeClr val="tx1">
                    <a:lumMod val="50000"/>
                  </a:schemeClr>
                </a:solidFill>
              </a:rPr>
              <a:t> </a:t>
            </a:r>
            <a:r>
              <a:rPr lang="fr-FR" sz="2400" dirty="0" err="1">
                <a:solidFill>
                  <a:schemeClr val="tx1">
                    <a:lumMod val="50000"/>
                  </a:schemeClr>
                </a:solidFill>
              </a:rPr>
              <a:t>đa</a:t>
            </a:r>
            <a:r>
              <a:rPr lang="fr-FR" sz="2400" dirty="0">
                <a:solidFill>
                  <a:schemeClr val="tx1">
                    <a:lumMod val="50000"/>
                  </a:schemeClr>
                </a:solidFill>
              </a:rPr>
              <a:t> 255 </a:t>
            </a:r>
            <a:r>
              <a:rPr lang="fr-FR" sz="2400" dirty="0" err="1">
                <a:solidFill>
                  <a:schemeClr val="tx1">
                    <a:lumMod val="50000"/>
                  </a:schemeClr>
                </a:solidFill>
              </a:rPr>
              <a:t>ký</a:t>
            </a:r>
            <a:r>
              <a:rPr lang="fr-FR" sz="2400" dirty="0">
                <a:solidFill>
                  <a:schemeClr val="tx1">
                    <a:lumMod val="50000"/>
                  </a:schemeClr>
                </a:solidFill>
              </a:rPr>
              <a:t> </a:t>
            </a:r>
            <a:r>
              <a:rPr lang="fr-FR" sz="2400" dirty="0" err="1">
                <a:solidFill>
                  <a:schemeClr val="tx1">
                    <a:lumMod val="50000"/>
                  </a:schemeClr>
                </a:solidFill>
              </a:rPr>
              <a:t>tự</a:t>
            </a:r>
            <a:endParaRPr lang="fr-FR" sz="2400" dirty="0">
              <a:solidFill>
                <a:schemeClr val="tx1">
                  <a:lumMod val="50000"/>
                </a:schemeClr>
              </a:solidFill>
            </a:endParaRPr>
          </a:p>
          <a:p>
            <a:pPr marL="914400" lvl="2" indent="-406400">
              <a:lnSpc>
                <a:spcPct val="150000"/>
              </a:lnSpc>
              <a:spcBef>
                <a:spcPts val="0"/>
              </a:spcBef>
              <a:spcAft>
                <a:spcPts val="0"/>
              </a:spcAft>
              <a:buSzPct val="100000"/>
              <a:defRPr/>
            </a:pPr>
            <a:r>
              <a:rPr lang="fr-FR" sz="2400" dirty="0" err="1">
                <a:solidFill>
                  <a:schemeClr val="tx1">
                    <a:lumMod val="50000"/>
                  </a:schemeClr>
                </a:solidFill>
              </a:rPr>
              <a:t>Không</a:t>
            </a:r>
            <a:r>
              <a:rPr lang="fr-FR" sz="2400" dirty="0">
                <a:solidFill>
                  <a:schemeClr val="tx1">
                    <a:lumMod val="50000"/>
                  </a:schemeClr>
                </a:solidFill>
              </a:rPr>
              <a:t> </a:t>
            </a:r>
            <a:r>
              <a:rPr lang="fr-FR" sz="2400" dirty="0" err="1">
                <a:solidFill>
                  <a:schemeClr val="tx1">
                    <a:lumMod val="50000"/>
                  </a:schemeClr>
                </a:solidFill>
              </a:rPr>
              <a:t>được</a:t>
            </a:r>
            <a:r>
              <a:rPr lang="fr-FR" sz="2400" dirty="0">
                <a:solidFill>
                  <a:schemeClr val="tx1">
                    <a:lumMod val="50000"/>
                  </a:schemeClr>
                </a:solidFill>
              </a:rPr>
              <a:t> </a:t>
            </a:r>
            <a:r>
              <a:rPr lang="fr-FR" sz="2400" dirty="0" err="1">
                <a:solidFill>
                  <a:schemeClr val="tx1">
                    <a:lumMod val="50000"/>
                  </a:schemeClr>
                </a:solidFill>
              </a:rPr>
              <a:t>sử</a:t>
            </a:r>
            <a:r>
              <a:rPr lang="fr-FR" sz="2400" dirty="0">
                <a:solidFill>
                  <a:schemeClr val="tx1">
                    <a:lumMod val="50000"/>
                  </a:schemeClr>
                </a:solidFill>
              </a:rPr>
              <a:t> </a:t>
            </a:r>
            <a:r>
              <a:rPr lang="fr-FR" sz="2400" dirty="0" err="1">
                <a:solidFill>
                  <a:schemeClr val="tx1">
                    <a:lumMod val="50000"/>
                  </a:schemeClr>
                </a:solidFill>
              </a:rPr>
              <a:t>dụng</a:t>
            </a:r>
            <a:r>
              <a:rPr lang="fr-FR" sz="2400" dirty="0">
                <a:solidFill>
                  <a:schemeClr val="tx1">
                    <a:lumMod val="50000"/>
                  </a:schemeClr>
                </a:solidFill>
              </a:rPr>
              <a:t> </a:t>
            </a:r>
            <a:r>
              <a:rPr lang="fr-FR" sz="2400" dirty="0" err="1">
                <a:solidFill>
                  <a:schemeClr val="tx1">
                    <a:lumMod val="50000"/>
                  </a:schemeClr>
                </a:solidFill>
              </a:rPr>
              <a:t>khoảng</a:t>
            </a:r>
            <a:r>
              <a:rPr lang="fr-FR" sz="2400" dirty="0">
                <a:solidFill>
                  <a:schemeClr val="tx1">
                    <a:lumMod val="50000"/>
                  </a:schemeClr>
                </a:solidFill>
              </a:rPr>
              <a:t> </a:t>
            </a:r>
            <a:r>
              <a:rPr lang="fr-FR" sz="2400" dirty="0" err="1">
                <a:solidFill>
                  <a:schemeClr val="tx1">
                    <a:lumMod val="50000"/>
                  </a:schemeClr>
                </a:solidFill>
              </a:rPr>
              <a:t>trắng</a:t>
            </a:r>
            <a:r>
              <a:rPr lang="fr-FR" sz="2400" dirty="0">
                <a:solidFill>
                  <a:schemeClr val="tx1">
                    <a:lumMod val="50000"/>
                  </a:schemeClr>
                </a:solidFill>
              </a:rPr>
              <a:t> ở </a:t>
            </a:r>
            <a:r>
              <a:rPr lang="fr-FR" sz="2400" dirty="0" err="1">
                <a:solidFill>
                  <a:schemeClr val="tx1">
                    <a:lumMod val="50000"/>
                  </a:schemeClr>
                </a:solidFill>
              </a:rPr>
              <a:t>giữa</a:t>
            </a:r>
            <a:r>
              <a:rPr lang="fr-FR" sz="2400" dirty="0">
                <a:solidFill>
                  <a:schemeClr val="tx1">
                    <a:lumMod val="50000"/>
                  </a:schemeClr>
                </a:solidFill>
              </a:rPr>
              <a:t> </a:t>
            </a:r>
            <a:r>
              <a:rPr lang="fr-FR" sz="2400" dirty="0" err="1">
                <a:solidFill>
                  <a:schemeClr val="tx1">
                    <a:lumMod val="50000"/>
                  </a:schemeClr>
                </a:solidFill>
              </a:rPr>
              <a:t>các</a:t>
            </a:r>
            <a:r>
              <a:rPr lang="fr-FR" sz="2400" dirty="0">
                <a:solidFill>
                  <a:schemeClr val="tx1">
                    <a:lumMod val="50000"/>
                  </a:schemeClr>
                </a:solidFill>
              </a:rPr>
              <a:t> </a:t>
            </a:r>
            <a:r>
              <a:rPr lang="fr-FR" sz="2400" dirty="0" err="1">
                <a:solidFill>
                  <a:schemeClr val="tx1">
                    <a:lumMod val="50000"/>
                  </a:schemeClr>
                </a:solidFill>
              </a:rPr>
              <a:t>ký</a:t>
            </a:r>
            <a:r>
              <a:rPr lang="fr-FR" sz="2400" dirty="0">
                <a:solidFill>
                  <a:schemeClr val="tx1">
                    <a:lumMod val="50000"/>
                  </a:schemeClr>
                </a:solidFill>
              </a:rPr>
              <a:t> </a:t>
            </a:r>
            <a:r>
              <a:rPr lang="fr-FR" sz="2400" dirty="0" err="1">
                <a:solidFill>
                  <a:schemeClr val="tx1">
                    <a:lumMod val="50000"/>
                  </a:schemeClr>
                </a:solidFill>
              </a:rPr>
              <a:t>tự</a:t>
            </a:r>
            <a:endParaRPr lang="fr-FR" sz="2400" dirty="0">
              <a:solidFill>
                <a:schemeClr val="tx1">
                  <a:lumMod val="50000"/>
                </a:schemeClr>
              </a:solidFill>
            </a:endParaRPr>
          </a:p>
          <a:p>
            <a:pPr marL="914400" lvl="2" indent="-406400">
              <a:lnSpc>
                <a:spcPct val="150000"/>
              </a:lnSpc>
              <a:spcBef>
                <a:spcPts val="0"/>
              </a:spcBef>
              <a:spcAft>
                <a:spcPts val="0"/>
              </a:spcAft>
              <a:buSzPct val="100000"/>
              <a:defRPr/>
            </a:pPr>
            <a:r>
              <a:rPr lang="fr-FR" sz="2400">
                <a:solidFill>
                  <a:schemeClr val="tx1">
                    <a:lumMod val="50000"/>
                  </a:schemeClr>
                </a:solidFill>
              </a:rPr>
              <a:t>Tên có phân </a:t>
            </a:r>
            <a:r>
              <a:rPr lang="fr-FR" sz="2400" dirty="0" err="1">
                <a:solidFill>
                  <a:schemeClr val="tx1">
                    <a:lumMod val="50000"/>
                  </a:schemeClr>
                </a:solidFill>
              </a:rPr>
              <a:t>biệt</a:t>
            </a:r>
            <a:r>
              <a:rPr lang="fr-FR" sz="2400" dirty="0">
                <a:solidFill>
                  <a:schemeClr val="tx1">
                    <a:lumMod val="50000"/>
                  </a:schemeClr>
                </a:solidFill>
              </a:rPr>
              <a:t> </a:t>
            </a:r>
            <a:r>
              <a:rPr lang="fr-FR" sz="2400" dirty="0" err="1">
                <a:solidFill>
                  <a:schemeClr val="tx1">
                    <a:lumMod val="50000"/>
                  </a:schemeClr>
                </a:solidFill>
              </a:rPr>
              <a:t>chữ</a:t>
            </a:r>
            <a:r>
              <a:rPr lang="fr-FR" sz="2400" dirty="0">
                <a:solidFill>
                  <a:schemeClr val="tx1">
                    <a:lumMod val="50000"/>
                  </a:schemeClr>
                </a:solidFill>
              </a:rPr>
              <a:t> </a:t>
            </a:r>
            <a:r>
              <a:rPr lang="fr-FR" sz="2400" dirty="0" err="1">
                <a:solidFill>
                  <a:schemeClr val="tx1">
                    <a:lumMod val="50000"/>
                  </a:schemeClr>
                </a:solidFill>
              </a:rPr>
              <a:t>hoa</a:t>
            </a:r>
            <a:r>
              <a:rPr lang="fr-FR" sz="2400" dirty="0">
                <a:solidFill>
                  <a:schemeClr val="tx1">
                    <a:lumMod val="50000"/>
                  </a:schemeClr>
                </a:solidFill>
              </a:rPr>
              <a:t> </a:t>
            </a:r>
            <a:r>
              <a:rPr lang="fr-FR" sz="2400" dirty="0" err="1">
                <a:solidFill>
                  <a:schemeClr val="tx1">
                    <a:lumMod val="50000"/>
                  </a:schemeClr>
                </a:solidFill>
              </a:rPr>
              <a:t>chữ</a:t>
            </a:r>
            <a:r>
              <a:rPr lang="fr-FR" sz="2400" dirty="0">
                <a:solidFill>
                  <a:schemeClr val="tx1">
                    <a:lumMod val="50000"/>
                  </a:schemeClr>
                </a:solidFill>
              </a:rPr>
              <a:t> </a:t>
            </a:r>
            <a:r>
              <a:rPr lang="fr-FR" sz="2400" dirty="0" err="1">
                <a:solidFill>
                  <a:schemeClr val="tx1">
                    <a:lumMod val="50000"/>
                  </a:schemeClr>
                </a:solidFill>
              </a:rPr>
              <a:t>thường</a:t>
            </a:r>
            <a:r>
              <a:rPr lang="fr-FR" sz="2400" dirty="0">
                <a:solidFill>
                  <a:schemeClr val="tx1">
                    <a:lumMod val="50000"/>
                  </a:schemeClr>
                </a:solidFill>
              </a:rPr>
              <a:t> (case </a:t>
            </a:r>
            <a:r>
              <a:rPr lang="fr-FR" sz="2400">
                <a:solidFill>
                  <a:schemeClr val="tx1">
                    <a:lumMod val="50000"/>
                  </a:schemeClr>
                </a:solidFill>
              </a:rPr>
              <a:t>sensitive).</a:t>
            </a:r>
            <a:endParaRPr lang="fr-FR" i="1">
              <a:solidFill>
                <a:schemeClr val="tx2"/>
              </a:solidFill>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4" name="Date Placeholder 3">
            <a:extLst>
              <a:ext uri="{FF2B5EF4-FFF2-40B4-BE49-F238E27FC236}">
                <a16:creationId xmlns:a16="http://schemas.microsoft.com/office/drawing/2014/main" id="{E634CA22-EBEF-EAF1-B966-AF9FA8B45CA7}"/>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8844FB54-30FF-854D-0A70-1F406F778F05}"/>
              </a:ext>
            </a:extLst>
          </p:cNvPr>
          <p:cNvSpPr>
            <a:spLocks noGrp="1"/>
          </p:cNvSpPr>
          <p:nvPr>
            <p:ph type="sldNum" sz="quarter" idx="12"/>
          </p:nvPr>
        </p:nvSpPr>
        <p:spPr/>
        <p:txBody>
          <a:bodyPr/>
          <a:lstStyle/>
          <a:p>
            <a:fld id="{D8B0B3AC-44A8-D142-AAF6-9A453466E1A4}" type="slidenum">
              <a:rPr lang="en-VN" smtClean="0"/>
              <a:pPr/>
              <a:t>15</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pPr marL="34290" indent="0">
              <a:lnSpc>
                <a:spcPct val="110000"/>
              </a:lnSpc>
              <a:buSzPct val="100000"/>
              <a:buNone/>
            </a:pPr>
            <a:r>
              <a:rPr lang="en-US">
                <a:ea typeface="Tahoma" panose="020B0604030504040204" pitchFamily="34" charset="0"/>
              </a:rPr>
              <a:t>3.2.4 Tên/ Định danh (</a:t>
            </a:r>
            <a:r>
              <a:rPr lang="en-US" b="1">
                <a:ea typeface="Tahoma" panose="020B0604030504040204" pitchFamily="34" charset="0"/>
              </a:rPr>
              <a:t>Name/Indetifier</a:t>
            </a:r>
            <a:r>
              <a:rPr lang="en-US">
                <a:ea typeface="Tahoma" panose="020B0604030504040204" pitchFamily="34" charset="0"/>
              </a:rPr>
              <a:t>)</a:t>
            </a:r>
            <a:endParaRPr lang="en-US" dirty="0">
              <a:ea typeface="Tahoma" panose="020B0604030504040204" pitchFamily="34" charset="0"/>
            </a:endParaRPr>
          </a:p>
        </p:txBody>
      </p:sp>
      <p:sp>
        <p:nvSpPr>
          <p:cNvPr id="3" name="Content Placeholder 2"/>
          <p:cNvSpPr>
            <a:spLocks noGrp="1"/>
          </p:cNvSpPr>
          <p:nvPr>
            <p:ph idx="1"/>
          </p:nvPr>
        </p:nvSpPr>
        <p:spPr>
          <a:xfrm>
            <a:off x="774145" y="1233824"/>
            <a:ext cx="4614719" cy="4943139"/>
          </a:xfrm>
          <a:ln>
            <a:solidFill>
              <a:schemeClr val="tx1">
                <a:lumMod val="50000"/>
              </a:schemeClr>
            </a:solidFill>
          </a:ln>
        </p:spPr>
        <p:txBody>
          <a:bodyPr>
            <a:noAutofit/>
          </a:bodyPr>
          <a:lstStyle/>
          <a:p>
            <a:pPr marL="342900" lvl="1" indent="-342900" algn="l">
              <a:lnSpc>
                <a:spcPct val="100000"/>
              </a:lnSpc>
              <a:spcBef>
                <a:spcPts val="600"/>
              </a:spcBef>
              <a:spcAft>
                <a:spcPts val="0"/>
              </a:spcAft>
              <a:buSzPct val="100000"/>
              <a:defRPr/>
            </a:pPr>
            <a:r>
              <a:rPr lang="fr-FR">
                <a:solidFill>
                  <a:schemeClr val="tx1">
                    <a:lumMod val="50000"/>
                  </a:schemeClr>
                </a:solidFill>
              </a:rPr>
              <a:t>Một </a:t>
            </a:r>
            <a:r>
              <a:rPr lang="fr-FR" dirty="0" err="1">
                <a:solidFill>
                  <a:schemeClr val="tx1">
                    <a:lumMod val="50000"/>
                  </a:schemeClr>
                </a:solidFill>
              </a:rPr>
              <a:t>số</a:t>
            </a:r>
            <a:r>
              <a:rPr lang="fr-FR" dirty="0">
                <a:solidFill>
                  <a:schemeClr val="tx1">
                    <a:lumMod val="50000"/>
                  </a:schemeClr>
                </a:solidFill>
              </a:rPr>
              <a:t> </a:t>
            </a:r>
            <a:r>
              <a:rPr lang="fr-FR" dirty="0" err="1">
                <a:solidFill>
                  <a:schemeClr val="tx1">
                    <a:lumMod val="50000"/>
                  </a:schemeClr>
                </a:solidFill>
              </a:rPr>
              <a:t>ví</a:t>
            </a:r>
            <a:r>
              <a:rPr lang="fr-FR" dirty="0">
                <a:solidFill>
                  <a:schemeClr val="tx1">
                    <a:lumMod val="50000"/>
                  </a:schemeClr>
                </a:solidFill>
              </a:rPr>
              <a:t> </a:t>
            </a:r>
            <a:r>
              <a:rPr lang="fr-FR" err="1">
                <a:solidFill>
                  <a:schemeClr val="tx1">
                    <a:lumMod val="50000"/>
                  </a:schemeClr>
                </a:solidFill>
              </a:rPr>
              <a:t>dụ</a:t>
            </a:r>
            <a:r>
              <a:rPr lang="fr-FR">
                <a:solidFill>
                  <a:schemeClr val="tx1">
                    <a:lumMod val="50000"/>
                  </a:schemeClr>
                </a:solidFill>
              </a:rPr>
              <a:t> tên biến đặt sai:</a:t>
            </a:r>
          </a:p>
          <a:p>
            <a:pPr marL="463550" indent="-463550" algn="l">
              <a:lnSpc>
                <a:spcPct val="100000"/>
              </a:lnSpc>
              <a:buNone/>
            </a:pPr>
            <a:r>
              <a:rPr lang="en-US" sz="2400">
                <a:solidFill>
                  <a:srgbClr val="098658"/>
                </a:solidFill>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1abc</a:t>
            </a:r>
            <a:r>
              <a:rPr lang="en-US" sz="2400">
                <a:solidFill>
                  <a:srgbClr val="000000"/>
                </a:solidFill>
                <a:highlight>
                  <a:srgbClr val="FFFFFF"/>
                </a:highlight>
                <a:latin typeface="PragmataPro Mono Liga" panose="02000509040000020004" pitchFamily="49" charset="0"/>
              </a:rPr>
              <a:t>		</a:t>
            </a:r>
          </a:p>
          <a:p>
            <a:pPr marL="463550" indent="-463550" algn="l">
              <a:lnSpc>
                <a:spcPct val="100000"/>
              </a:lnSpc>
              <a:buNone/>
            </a:pPr>
            <a:r>
              <a:rPr lang="en-US" sz="2400" b="0">
                <a:solidFill>
                  <a:srgbClr val="000000"/>
                </a:solidFill>
                <a:effectLst/>
                <a:highlight>
                  <a:srgbClr val="FFFFFF"/>
                </a:highlight>
                <a:latin typeface="PragmataPro Mono Liga" panose="02000509040000020004" pitchFamily="49" charset="0"/>
              </a:rPr>
              <a:t>	@mail</a:t>
            </a:r>
          </a:p>
          <a:p>
            <a:pPr marL="463550" indent="-463550" algn="l">
              <a:lnSpc>
                <a:spcPct val="100000"/>
              </a:lnSpc>
              <a:buNone/>
            </a:pPr>
            <a:r>
              <a:rPr lang="en-US" sz="2400">
                <a:solidFill>
                  <a:srgbClr val="000000"/>
                </a:solidFill>
                <a:highlight>
                  <a:srgbClr val="FFFFFF"/>
                </a:highlight>
                <a:latin typeface="PragmataPro Mono Liga" panose="02000509040000020004" pitchFamily="49" charset="0"/>
              </a:rPr>
              <a:t>	</a:t>
            </a:r>
            <a:r>
              <a:rPr lang="en-US" sz="2400" b="0">
                <a:solidFill>
                  <a:srgbClr val="000000"/>
                </a:solidFill>
                <a:effectLst/>
                <a:highlight>
                  <a:srgbClr val="FFFFFF"/>
                </a:highlight>
                <a:latin typeface="PragmataPro Mono Liga" panose="02000509040000020004" pitchFamily="49" charset="0"/>
              </a:rPr>
              <a:t>x&amp;y</a:t>
            </a:r>
          </a:p>
          <a:p>
            <a:pPr marL="463550" indent="-463550" algn="l">
              <a:lnSpc>
                <a:spcPct val="100000"/>
              </a:lnSpc>
              <a:buNone/>
            </a:pPr>
            <a:r>
              <a:rPr lang="en-US" sz="2400">
                <a:solidFill>
                  <a:srgbClr val="000000"/>
                </a:solidFill>
                <a:highlight>
                  <a:srgbClr val="FFFFFF"/>
                </a:highlight>
                <a:latin typeface="PragmataPro Mono Liga" panose="02000509040000020004" pitchFamily="49" charset="0"/>
              </a:rPr>
              <a:t>	</a:t>
            </a:r>
            <a:r>
              <a:rPr lang="en-US" sz="2400" b="0">
                <a:solidFill>
                  <a:srgbClr val="000000"/>
                </a:solidFill>
                <a:effectLst/>
                <a:highlight>
                  <a:srgbClr val="FFFFFF"/>
                </a:highlight>
                <a:latin typeface="PragmataPro Mono Liga" panose="02000509040000020004" pitchFamily="49" charset="0"/>
              </a:rPr>
              <a:t>X-</a:t>
            </a:r>
            <a:r>
              <a:rPr lang="en-US" sz="2400" b="0">
                <a:solidFill>
                  <a:srgbClr val="098658"/>
                </a:solidFill>
                <a:effectLst/>
                <a:highlight>
                  <a:srgbClr val="FFFFFF"/>
                </a:highlight>
                <a:latin typeface="PragmataPro Mono Liga" panose="02000509040000020004" pitchFamily="49" charset="0"/>
              </a:rPr>
              <a:t>1</a:t>
            </a:r>
          </a:p>
          <a:p>
            <a:pPr marL="463550" indent="-463550" algn="l">
              <a:lnSpc>
                <a:spcPct val="100000"/>
              </a:lnSpc>
              <a:buNone/>
            </a:pPr>
            <a:r>
              <a:rPr lang="en-US" sz="2400">
                <a:solidFill>
                  <a:srgbClr val="098658"/>
                </a:solidFill>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f</a:t>
            </a:r>
            <a:r>
              <a:rPr lang="en-US" sz="2400" b="0">
                <a:solidFill>
                  <a:srgbClr val="000000"/>
                </a:solidFill>
                <a:effectLst/>
                <a:highlight>
                  <a:srgbClr val="FFFFFF"/>
                </a:highlight>
                <a:latin typeface="PragmataPro Mono Liga" panose="02000509040000020004" pitchFamily="49" charset="0"/>
              </a:rPr>
              <a:t>(x)</a:t>
            </a:r>
          </a:p>
          <a:p>
            <a:pPr marL="463550" indent="-463550" algn="l">
              <a:lnSpc>
                <a:spcPct val="100000"/>
              </a:lnSpc>
              <a:buNone/>
            </a:pPr>
            <a:r>
              <a:rPr lang="en-US" sz="2400">
                <a:solidFill>
                  <a:srgbClr val="000000"/>
                </a:solidFill>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default</a:t>
            </a:r>
          </a:p>
          <a:p>
            <a:pPr marL="463550" indent="-463550" algn="l">
              <a:lnSpc>
                <a:spcPct val="100000"/>
              </a:lnSpc>
              <a:buNone/>
            </a:pPr>
            <a:r>
              <a:rPr lang="en-US" sz="2400">
                <a:solidFill>
                  <a:srgbClr val="AF00DB"/>
                </a:solidFill>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case</a:t>
            </a:r>
            <a:br>
              <a:rPr lang="en-US" sz="2400" b="0">
                <a:solidFill>
                  <a:srgbClr val="000000"/>
                </a:solidFill>
                <a:effectLst/>
                <a:highlight>
                  <a:srgbClr val="FFFFFF"/>
                </a:highlight>
                <a:latin typeface="PragmataPro Mono Liga" panose="02000509040000020004" pitchFamily="49" charset="0"/>
              </a:rPr>
            </a:br>
            <a:r>
              <a:rPr lang="en-US" sz="2400" b="0">
                <a:solidFill>
                  <a:srgbClr val="000000"/>
                </a:solidFill>
                <a:effectLst/>
                <a:highlight>
                  <a:srgbClr val="FFFFFF"/>
                </a:highlight>
                <a:latin typeface="PragmataPro Mono Liga" panose="02000509040000020004" pitchFamily="49" charset="0"/>
              </a:rPr>
              <a:t>hello world</a:t>
            </a:r>
            <a:endParaRPr lang="fr-FR" sz="2400">
              <a:solidFill>
                <a:schemeClr val="tx2"/>
              </a:solidFill>
            </a:endParaRPr>
          </a:p>
          <a:p>
            <a:pPr marL="342900" lvl="1" indent="-342900" algn="l" eaLnBrk="0" fontAlgn="base" hangingPunct="0">
              <a:lnSpc>
                <a:spcPct val="100000"/>
              </a:lnSpc>
              <a:spcBef>
                <a:spcPct val="0"/>
              </a:spcBef>
              <a:spcAft>
                <a:spcPct val="0"/>
              </a:spcAft>
              <a:buFont typeface="Arial" panose="020B0604020202020204" pitchFamily="34" charset="0"/>
              <a:buChar char="•"/>
              <a:defRPr/>
            </a:pPr>
            <a:endParaRPr lang="en-US">
              <a:solidFill>
                <a:srgbClr val="000000"/>
              </a:solidFill>
              <a:highlight>
                <a:srgbClr val="FFFFFF"/>
              </a:highlight>
              <a:latin typeface="PragmataPro Mono Liga" panose="02000509040000020004" pitchFamily="49" charset="0"/>
            </a:endParaRPr>
          </a:p>
          <a:p>
            <a:pPr marL="342900" lvl="1" indent="-342900" algn="l">
              <a:lnSpc>
                <a:spcPct val="100000"/>
              </a:lnSpc>
              <a:spcBef>
                <a:spcPts val="600"/>
              </a:spcBef>
              <a:spcAft>
                <a:spcPts val="0"/>
              </a:spcAft>
              <a:buSzPct val="100000"/>
              <a:defRPr/>
            </a:pPr>
            <a:endParaRPr lang="fr-FR" dirty="0"/>
          </a:p>
          <a:p>
            <a:pPr lvl="1" algn="l">
              <a:lnSpc>
                <a:spcPct val="100000"/>
              </a:lnSpc>
              <a:spcBef>
                <a:spcPts val="600"/>
              </a:spcBef>
              <a:spcAft>
                <a:spcPts val="0"/>
              </a:spcAft>
              <a:buFont typeface="Calibri" panose="020F0502020204030204" pitchFamily="34" charset="0"/>
              <a:buChar char="─"/>
              <a:defRPr/>
            </a:pPr>
            <a:endParaRPr lang="en-US" dirty="0"/>
          </a:p>
        </p:txBody>
      </p:sp>
      <p:sp>
        <p:nvSpPr>
          <p:cNvPr id="5" name="Footer Placeholder 4"/>
          <p:cNvSpPr>
            <a:spLocks noGrp="1"/>
          </p:cNvSpPr>
          <p:nvPr>
            <p:ph type="ftr" sz="quarter" idx="11"/>
          </p:nvPr>
        </p:nvSpPr>
        <p:spPr>
          <a:xfrm>
            <a:off x="774145" y="6475620"/>
            <a:ext cx="4311788" cy="263110"/>
          </a:xfrm>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8" name="Date Placeholder 7">
            <a:extLst>
              <a:ext uri="{FF2B5EF4-FFF2-40B4-BE49-F238E27FC236}">
                <a16:creationId xmlns:a16="http://schemas.microsoft.com/office/drawing/2014/main" id="{FC91CFF2-AC0B-4765-BDA5-A7836A4D218E}"/>
              </a:ext>
            </a:extLst>
          </p:cNvPr>
          <p:cNvSpPr>
            <a:spLocks noGrp="1"/>
          </p:cNvSpPr>
          <p:nvPr>
            <p:ph type="dt" sz="half" idx="13"/>
          </p:nvPr>
        </p:nvSpPr>
        <p:spPr/>
        <p:txBody>
          <a:bodyPr/>
          <a:lstStyle/>
          <a:p>
            <a:r>
              <a:rPr lang="en-US"/>
              <a:t>June 2024</a:t>
            </a:r>
            <a:endParaRPr lang="en-US" dirty="0"/>
          </a:p>
        </p:txBody>
      </p:sp>
      <p:sp>
        <p:nvSpPr>
          <p:cNvPr id="10" name="TextBox 9">
            <a:extLst>
              <a:ext uri="{FF2B5EF4-FFF2-40B4-BE49-F238E27FC236}">
                <a16:creationId xmlns:a16="http://schemas.microsoft.com/office/drawing/2014/main" id="{A107851F-9872-4C72-D401-B6EAB544FA5A}"/>
              </a:ext>
            </a:extLst>
          </p:cNvPr>
          <p:cNvSpPr txBox="1"/>
          <p:nvPr/>
        </p:nvSpPr>
        <p:spPr>
          <a:xfrm>
            <a:off x="5571744" y="1246570"/>
            <a:ext cx="6217920" cy="4924425"/>
          </a:xfrm>
          <a:prstGeom prst="rect">
            <a:avLst/>
          </a:prstGeom>
          <a:noFill/>
          <a:ln>
            <a:solidFill>
              <a:schemeClr val="tx1">
                <a:lumMod val="50000"/>
              </a:schemeClr>
            </a:solidFill>
          </a:ln>
        </p:spPr>
        <p:txBody>
          <a:bodyPr wrap="square">
            <a:spAutoFit/>
          </a:bodyPr>
          <a:lstStyle/>
          <a:p>
            <a:pPr marL="342900" lvl="1" indent="-342900" algn="l" eaLnBrk="0" fontAlgn="base" hangingPunct="0">
              <a:spcBef>
                <a:spcPts val="300"/>
              </a:spcBef>
              <a:spcAft>
                <a:spcPts val="300"/>
              </a:spcAft>
              <a:buFont typeface="Arial" panose="020B0604020202020204" pitchFamily="34" charset="0"/>
              <a:buChar char="•"/>
              <a:defRPr/>
            </a:pPr>
            <a:r>
              <a:rPr lang="fr-FR" sz="2400">
                <a:solidFill>
                  <a:srgbClr val="363D3D"/>
                </a:solidFill>
                <a:latin typeface="Arial" panose="020B0604020202020204" pitchFamily="34" charset="0"/>
                <a:cs typeface="Arial" panose="020B0604020202020204" pitchFamily="34" charset="0"/>
              </a:rPr>
              <a:t>Câu hỏi: cách đặt tên nào sau đây đúng?</a:t>
            </a:r>
          </a:p>
          <a:p>
            <a:pPr marL="0" indent="0" algn="l">
              <a:spcBef>
                <a:spcPts val="300"/>
              </a:spcBef>
              <a:spcAft>
                <a:spcPts val="300"/>
              </a:spcAft>
              <a:buNone/>
            </a:pP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_</a:t>
            </a:r>
            <a:endParaRPr lang="en-US" sz="2400">
              <a:solidFill>
                <a:srgbClr val="000000"/>
              </a:solidFill>
              <a:highlight>
                <a:srgbClr val="FFFFFF"/>
              </a:highlight>
              <a:latin typeface="PragmataPro Mono Liga" panose="02000509040000020004" pitchFamily="49" charset="0"/>
            </a:endParaRPr>
          </a:p>
          <a:p>
            <a:pPr marL="0" indent="0" algn="l">
              <a:spcBef>
                <a:spcPts val="300"/>
              </a:spcBef>
              <a:spcAft>
                <a:spcPts val="300"/>
              </a:spcAft>
              <a:buNone/>
            </a:pP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void1</a:t>
            </a:r>
            <a:endParaRPr lang="en-US" sz="2400">
              <a:solidFill>
                <a:srgbClr val="000000"/>
              </a:solidFill>
              <a:highlight>
                <a:srgbClr val="FFFFFF"/>
              </a:highlight>
              <a:latin typeface="PragmataPro Mono Liga" panose="02000509040000020004" pitchFamily="49" charset="0"/>
            </a:endParaRPr>
          </a:p>
          <a:p>
            <a:pPr marL="0" indent="0" algn="l">
              <a:spcBef>
                <a:spcPts val="300"/>
              </a:spcBef>
              <a:spcAft>
                <a:spcPts val="300"/>
              </a:spcAft>
              <a:buNone/>
            </a:pP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main</a:t>
            </a:r>
            <a:endParaRPr lang="en-US" sz="2400">
              <a:solidFill>
                <a:srgbClr val="000000"/>
              </a:solidFill>
              <a:highlight>
                <a:srgbClr val="FFFFFF"/>
              </a:highlight>
              <a:latin typeface="PragmataPro Mono Liga" panose="02000509040000020004" pitchFamily="49" charset="0"/>
            </a:endParaRPr>
          </a:p>
          <a:p>
            <a:pPr marL="0" indent="0" algn="l">
              <a:spcBef>
                <a:spcPts val="300"/>
              </a:spcBef>
              <a:spcAft>
                <a:spcPts val="300"/>
              </a:spcAft>
              <a:buNone/>
            </a:pP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const</a:t>
            </a:r>
            <a:endParaRPr lang="en-US" sz="2400">
              <a:solidFill>
                <a:srgbClr val="000000"/>
              </a:solidFill>
              <a:highlight>
                <a:srgbClr val="FFFFFF"/>
              </a:highlight>
              <a:latin typeface="PragmataPro Mono Liga" panose="02000509040000020004" pitchFamily="49" charset="0"/>
            </a:endParaRPr>
          </a:p>
          <a:p>
            <a:pPr marL="0" indent="0" algn="l">
              <a:spcBef>
                <a:spcPts val="300"/>
              </a:spcBef>
              <a:spcAft>
                <a:spcPts val="300"/>
              </a:spcAft>
              <a:buNone/>
            </a:pP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Const</a:t>
            </a:r>
            <a:endParaRPr lang="en-US" sz="2400">
              <a:solidFill>
                <a:srgbClr val="000000"/>
              </a:solidFill>
              <a:highlight>
                <a:srgbClr val="FFFFFF"/>
              </a:highlight>
              <a:latin typeface="PragmataPro Mono Liga" panose="02000509040000020004" pitchFamily="49" charset="0"/>
            </a:endParaRPr>
          </a:p>
          <a:p>
            <a:pPr marL="0" indent="0" algn="l">
              <a:spcBef>
                <a:spcPts val="300"/>
              </a:spcBef>
              <a:spcAft>
                <a:spcPts val="300"/>
              </a:spcAft>
              <a:buNone/>
            </a:pP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_cin</a:t>
            </a:r>
            <a:endParaRPr lang="en-US" sz="2400">
              <a:solidFill>
                <a:srgbClr val="000000"/>
              </a:solidFill>
              <a:highlight>
                <a:srgbClr val="FFFFFF"/>
              </a:highlight>
              <a:latin typeface="PragmataPro Mono Liga" panose="02000509040000020004" pitchFamily="49" charset="0"/>
            </a:endParaRPr>
          </a:p>
          <a:p>
            <a:pPr marL="0" indent="0" algn="l">
              <a:spcBef>
                <a:spcPts val="300"/>
              </a:spcBef>
              <a:spcAft>
                <a:spcPts val="300"/>
              </a:spcAft>
              <a:buNone/>
            </a:pP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cin</a:t>
            </a:r>
            <a:endParaRPr lang="en-US" sz="2400">
              <a:solidFill>
                <a:srgbClr val="000000"/>
              </a:solidFill>
              <a:highlight>
                <a:srgbClr val="FFFFFF"/>
              </a:highlight>
              <a:latin typeface="PragmataPro Mono Liga" panose="02000509040000020004" pitchFamily="49" charset="0"/>
            </a:endParaRPr>
          </a:p>
          <a:p>
            <a:pPr marL="0" indent="0" algn="l">
              <a:spcBef>
                <a:spcPts val="300"/>
              </a:spcBef>
              <a:spcAft>
                <a:spcPts val="300"/>
              </a:spcAft>
              <a:buNone/>
            </a:pP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include</a:t>
            </a:r>
            <a:endParaRPr lang="en-US" sz="2400">
              <a:solidFill>
                <a:srgbClr val="000000"/>
              </a:solidFill>
              <a:highlight>
                <a:srgbClr val="FFFFFF"/>
              </a:highlight>
              <a:latin typeface="PragmataPro Mono Liga" panose="02000509040000020004" pitchFamily="49" charset="0"/>
            </a:endParaRPr>
          </a:p>
          <a:p>
            <a:pPr marL="0" indent="0" algn="l">
              <a:spcBef>
                <a:spcPts val="300"/>
              </a:spcBef>
              <a:spcAft>
                <a:spcPts val="300"/>
              </a:spcAft>
              <a:buNone/>
            </a:pP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iostream</a:t>
            </a:r>
          </a:p>
          <a:p>
            <a:pPr marL="0" indent="0" algn="l">
              <a:spcBef>
                <a:spcPts val="300"/>
              </a:spcBef>
              <a:spcAft>
                <a:spcPts val="300"/>
              </a:spcAft>
              <a:buNone/>
            </a:pPr>
            <a:r>
              <a:rPr lang="en-US" sz="2400">
                <a:solidFill>
                  <a:srgbClr val="001080"/>
                </a:solidFill>
                <a:highlight>
                  <a:srgbClr val="FFFFFF"/>
                </a:highlight>
                <a:latin typeface="PragmataPro Mono Liga" panose="02000509040000020004" pitchFamily="49" charset="0"/>
              </a:rPr>
              <a:t>    isdigit</a:t>
            </a:r>
            <a:endParaRPr lang="en-US" sz="2400"/>
          </a:p>
        </p:txBody>
      </p:sp>
      <p:sp>
        <p:nvSpPr>
          <p:cNvPr id="4" name="Slide Number Placeholder 3">
            <a:extLst>
              <a:ext uri="{FF2B5EF4-FFF2-40B4-BE49-F238E27FC236}">
                <a16:creationId xmlns:a16="http://schemas.microsoft.com/office/drawing/2014/main" id="{E546D84F-1A15-51C7-1221-B865D591CA0F}"/>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Tree>
    <p:extLst>
      <p:ext uri="{BB962C8B-B14F-4D97-AF65-F5344CB8AC3E}">
        <p14:creationId xmlns:p14="http://schemas.microsoft.com/office/powerpoint/2010/main" val="385716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a:t>3.2.5 </a:t>
            </a:r>
            <a:r>
              <a:rPr lang="en-US" dirty="0" err="1"/>
              <a:t>Câu</a:t>
            </a:r>
            <a:r>
              <a:rPr lang="en-US" dirty="0"/>
              <a:t> </a:t>
            </a:r>
            <a:r>
              <a:rPr lang="en-US" dirty="0" err="1"/>
              <a:t>chú</a:t>
            </a:r>
            <a:r>
              <a:rPr lang="en-US" dirty="0"/>
              <a:t> </a:t>
            </a:r>
            <a:r>
              <a:rPr lang="en-US" dirty="0" err="1"/>
              <a:t>thích</a:t>
            </a:r>
            <a:endParaRPr lang="en-US" dirty="0"/>
          </a:p>
        </p:txBody>
      </p:sp>
      <p:sp>
        <p:nvSpPr>
          <p:cNvPr id="3" name="Content Placeholder 2"/>
          <p:cNvSpPr>
            <a:spLocks noGrp="1"/>
          </p:cNvSpPr>
          <p:nvPr>
            <p:ph idx="1"/>
          </p:nvPr>
        </p:nvSpPr>
        <p:spPr/>
        <p:txBody>
          <a:bodyPr>
            <a:noAutofit/>
          </a:bodyPr>
          <a:lstStyle/>
          <a:p>
            <a:pPr marL="342900" lvl="1" indent="-342900">
              <a:lnSpc>
                <a:spcPct val="100000"/>
              </a:lnSpc>
              <a:spcBef>
                <a:spcPts val="600"/>
              </a:spcBef>
              <a:spcAft>
                <a:spcPts val="0"/>
              </a:spcAft>
              <a:defRPr/>
            </a:pPr>
            <a:r>
              <a:rPr lang="vi-VN" dirty="0">
                <a:solidFill>
                  <a:schemeClr val="tx2"/>
                </a:solidFill>
                <a:latin typeface="+mn-lt"/>
                <a:cs typeface="Calibri" panose="020F0502020204030204" pitchFamily="34" charset="0"/>
              </a:rPr>
              <a:t>Dùng để mô tả hoặc ghi chú trong source code</a:t>
            </a:r>
          </a:p>
          <a:p>
            <a:pPr marL="342900" lvl="1" indent="-342900">
              <a:lnSpc>
                <a:spcPct val="100000"/>
              </a:lnSpc>
              <a:spcBef>
                <a:spcPts val="600"/>
              </a:spcBef>
              <a:spcAft>
                <a:spcPts val="0"/>
              </a:spcAft>
              <a:defRPr/>
            </a:pPr>
            <a:r>
              <a:rPr lang="vi-VN" dirty="0">
                <a:solidFill>
                  <a:schemeClr val="tx2"/>
                </a:solidFill>
                <a:latin typeface="+mn-lt"/>
                <a:cs typeface="Calibri" panose="020F0502020204030204" pitchFamily="34" charset="0"/>
              </a:rPr>
              <a:t>Giúp dễ dàng đọc code sau này</a:t>
            </a:r>
          </a:p>
          <a:p>
            <a:pPr marL="342900" lvl="1" indent="-342900">
              <a:lnSpc>
                <a:spcPct val="100000"/>
              </a:lnSpc>
              <a:spcBef>
                <a:spcPts val="600"/>
              </a:spcBef>
              <a:spcAft>
                <a:spcPts val="0"/>
              </a:spcAft>
              <a:defRPr/>
            </a:pPr>
            <a:r>
              <a:rPr lang="vi-VN" dirty="0">
                <a:solidFill>
                  <a:schemeClr val="tx2"/>
                </a:solidFill>
                <a:latin typeface="+mn-lt"/>
                <a:cs typeface="Calibri" panose="020F0502020204030204" pitchFamily="34" charset="0"/>
              </a:rPr>
              <a:t>Có 2 cách để viết chú thích trong C++</a:t>
            </a:r>
          </a:p>
          <a:p>
            <a:pPr marL="0" lvl="1" indent="0">
              <a:lnSpc>
                <a:spcPct val="100000"/>
              </a:lnSpc>
              <a:spcBef>
                <a:spcPts val="600"/>
              </a:spcBef>
              <a:spcAft>
                <a:spcPts val="0"/>
              </a:spcAft>
              <a:buNone/>
              <a:defRPr/>
            </a:pPr>
            <a:r>
              <a:rPr lang="en-US" b="1" dirty="0">
                <a:solidFill>
                  <a:schemeClr val="tx2"/>
                </a:solidFill>
                <a:latin typeface="+mn-lt"/>
                <a:cs typeface="Calibri" panose="020F0502020204030204" pitchFamily="34" charset="0"/>
              </a:rPr>
              <a:t>	</a:t>
            </a:r>
            <a:r>
              <a:rPr lang="vi-VN" b="1" dirty="0">
                <a:solidFill>
                  <a:schemeClr val="tx2"/>
                </a:solidFill>
                <a:latin typeface="+mn-lt"/>
                <a:cs typeface="Calibri" panose="020F0502020204030204" pitchFamily="34" charset="0"/>
              </a:rPr>
              <a:t>Cách 1: </a:t>
            </a:r>
            <a:r>
              <a:rPr lang="vi-VN" dirty="0">
                <a:solidFill>
                  <a:schemeClr val="tx2"/>
                </a:solidFill>
                <a:latin typeface="+mn-lt"/>
                <a:cs typeface="Calibri" panose="020F0502020204030204" pitchFamily="34" charset="0"/>
              </a:rPr>
              <a:t>Viết chú thích trong </a:t>
            </a:r>
            <a:r>
              <a:rPr lang="vi-VN" dirty="0">
                <a:solidFill>
                  <a:srgbClr val="FF0000"/>
                </a:solidFill>
                <a:latin typeface="+mn-lt"/>
                <a:cs typeface="Calibri" panose="020F0502020204030204" pitchFamily="34" charset="0"/>
              </a:rPr>
              <a:t>/*</a:t>
            </a:r>
            <a:r>
              <a:rPr lang="vi-VN" dirty="0">
                <a:solidFill>
                  <a:schemeClr val="tx2"/>
                </a:solidFill>
                <a:latin typeface="+mn-lt"/>
                <a:cs typeface="Calibri" panose="020F0502020204030204" pitchFamily="34" charset="0"/>
              </a:rPr>
              <a:t>chú thích</a:t>
            </a:r>
            <a:r>
              <a:rPr lang="vi-VN" dirty="0">
                <a:solidFill>
                  <a:srgbClr val="FF0000"/>
                </a:solidFill>
                <a:latin typeface="+mn-lt"/>
                <a:cs typeface="Calibri" panose="020F0502020204030204" pitchFamily="34" charset="0"/>
              </a:rPr>
              <a:t>*/</a:t>
            </a:r>
          </a:p>
          <a:p>
            <a:pPr marL="342900" lvl="1" indent="-342900">
              <a:lnSpc>
                <a:spcPct val="100000"/>
              </a:lnSpc>
              <a:spcBef>
                <a:spcPts val="600"/>
              </a:spcBef>
              <a:spcAft>
                <a:spcPts val="0"/>
              </a:spcAft>
              <a:defRPr/>
            </a:pPr>
            <a:endParaRPr lang="vi-VN" dirty="0">
              <a:solidFill>
                <a:srgbClr val="FF0000"/>
              </a:solidFill>
              <a:latin typeface="+mn-lt"/>
              <a:cs typeface="Calibri" panose="020F0502020204030204" pitchFamily="34" charset="0"/>
            </a:endParaRPr>
          </a:p>
          <a:p>
            <a:pPr marL="342900" lvl="1" indent="-342900">
              <a:lnSpc>
                <a:spcPct val="100000"/>
              </a:lnSpc>
              <a:spcBef>
                <a:spcPts val="600"/>
              </a:spcBef>
              <a:spcAft>
                <a:spcPts val="0"/>
              </a:spcAft>
              <a:defRPr/>
            </a:pPr>
            <a:endParaRPr lang="vi-VN" dirty="0">
              <a:solidFill>
                <a:schemeClr val="tx2"/>
              </a:solidFill>
              <a:latin typeface="+mn-lt"/>
              <a:cs typeface="Calibri" panose="020F0502020204030204" pitchFamily="34" charset="0"/>
            </a:endParaRPr>
          </a:p>
          <a:p>
            <a:pPr marL="0" lvl="1" indent="0">
              <a:lnSpc>
                <a:spcPct val="100000"/>
              </a:lnSpc>
              <a:spcBef>
                <a:spcPts val="600"/>
              </a:spcBef>
              <a:spcAft>
                <a:spcPts val="0"/>
              </a:spcAft>
              <a:buNone/>
              <a:defRPr/>
            </a:pPr>
            <a:r>
              <a:rPr lang="en-US" b="1" dirty="0">
                <a:solidFill>
                  <a:schemeClr val="tx2"/>
                </a:solidFill>
                <a:latin typeface="+mn-lt"/>
                <a:cs typeface="Calibri" panose="020F0502020204030204" pitchFamily="34" charset="0"/>
              </a:rPr>
              <a:t>	</a:t>
            </a:r>
            <a:r>
              <a:rPr lang="vi-VN" b="1" dirty="0">
                <a:solidFill>
                  <a:schemeClr val="tx2"/>
                </a:solidFill>
                <a:latin typeface="+mn-lt"/>
                <a:cs typeface="Calibri" panose="020F0502020204030204" pitchFamily="34" charset="0"/>
              </a:rPr>
              <a:t>Cách 2: </a:t>
            </a:r>
            <a:r>
              <a:rPr lang="vi-VN" dirty="0">
                <a:solidFill>
                  <a:schemeClr val="tx2"/>
                </a:solidFill>
                <a:latin typeface="+mn-lt"/>
                <a:cs typeface="Calibri" panose="020F0502020204030204" pitchFamily="34" charset="0"/>
              </a:rPr>
              <a:t>Viết chú thích sau </a:t>
            </a:r>
            <a:r>
              <a:rPr lang="vi-VN" dirty="0">
                <a:solidFill>
                  <a:srgbClr val="FF0000"/>
                </a:solidFill>
                <a:latin typeface="+mn-lt"/>
                <a:cs typeface="Calibri" panose="020F0502020204030204" pitchFamily="34" charset="0"/>
              </a:rPr>
              <a:t>// </a:t>
            </a:r>
            <a:r>
              <a:rPr lang="vi-VN" dirty="0">
                <a:solidFill>
                  <a:schemeClr val="tx2"/>
                </a:solidFill>
                <a:latin typeface="+mn-lt"/>
                <a:cs typeface="Calibri" panose="020F0502020204030204" pitchFamily="34" charset="0"/>
              </a:rPr>
              <a:t>chú thích</a:t>
            </a:r>
          </a:p>
          <a:p>
            <a:pPr marL="342900" lvl="1" indent="-342900">
              <a:lnSpc>
                <a:spcPct val="100000"/>
              </a:lnSpc>
              <a:spcBef>
                <a:spcPts val="600"/>
              </a:spcBef>
              <a:spcAft>
                <a:spcPts val="0"/>
              </a:spcAft>
              <a:defRPr/>
            </a:pPr>
            <a:endParaRPr lang="vi-VN" dirty="0">
              <a:solidFill>
                <a:schemeClr val="tx2"/>
              </a:solidFill>
              <a:latin typeface="+mn-lt"/>
              <a:cs typeface="Calibri" panose="020F0502020204030204" pitchFamily="34" charset="0"/>
            </a:endParaRPr>
          </a:p>
          <a:p>
            <a:pPr marL="342900" lvl="1" indent="-342900">
              <a:lnSpc>
                <a:spcPct val="100000"/>
              </a:lnSpc>
              <a:spcBef>
                <a:spcPts val="600"/>
              </a:spcBef>
              <a:spcAft>
                <a:spcPts val="0"/>
              </a:spcAft>
              <a:defRPr/>
            </a:pPr>
            <a:endParaRPr lang="vi-VN" dirty="0">
              <a:solidFill>
                <a:schemeClr val="tx2"/>
              </a:solidFill>
              <a:latin typeface="+mn-lt"/>
              <a:cs typeface="Calibri" panose="020F0502020204030204" pitchFamily="34" charset="0"/>
            </a:endParaRPr>
          </a:p>
          <a:p>
            <a:pPr marL="342900" lvl="1" indent="-342900">
              <a:lnSpc>
                <a:spcPct val="100000"/>
              </a:lnSpc>
              <a:spcBef>
                <a:spcPts val="600"/>
              </a:spcBef>
              <a:spcAft>
                <a:spcPts val="0"/>
              </a:spcAft>
              <a:defRPr/>
            </a:pPr>
            <a:r>
              <a:rPr lang="vi-VN" dirty="0">
                <a:solidFill>
                  <a:schemeClr val="tx2"/>
                </a:solidFill>
                <a:latin typeface="+mn-lt"/>
                <a:cs typeface="Calibri" panose="020F0502020204030204" pitchFamily="34" charset="0"/>
              </a:rPr>
              <a:t>Nên sử dụng nhất quán 1 cách. Cách 2 được sử dụng phổ biến hơn</a:t>
            </a:r>
          </a:p>
          <a:p>
            <a:pPr marL="342900" lvl="1" indent="-342900">
              <a:lnSpc>
                <a:spcPct val="100000"/>
              </a:lnSpc>
              <a:spcBef>
                <a:spcPts val="600"/>
              </a:spcBef>
              <a:spcAft>
                <a:spcPts val="0"/>
              </a:spcAft>
              <a:defRPr/>
            </a:pPr>
            <a:r>
              <a:rPr lang="vi-VN" dirty="0">
                <a:solidFill>
                  <a:schemeClr val="tx2"/>
                </a:solidFill>
                <a:latin typeface="+mn-lt"/>
                <a:cs typeface="Calibri" panose="020F0502020204030204" pitchFamily="34" charset="0"/>
              </a:rPr>
              <a:t>Khi biên dịch source code thì các phần comments sẽ không được biên dịch</a:t>
            </a: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Rectangle 5"/>
          <p:cNvSpPr/>
          <p:nvPr/>
        </p:nvSpPr>
        <p:spPr>
          <a:xfrm>
            <a:off x="2846990" y="3081239"/>
            <a:ext cx="511591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eaLnBrk="0" fontAlgn="base" hangingPunct="0">
              <a:spcBef>
                <a:spcPct val="0"/>
              </a:spcBef>
              <a:spcAft>
                <a:spcPct val="0"/>
              </a:spcAft>
            </a:pPr>
            <a:r>
              <a:rPr lang="en-US" sz="2400" dirty="0">
                <a:solidFill>
                  <a:srgbClr val="007400"/>
                </a:solidFill>
                <a:latin typeface="Consolas" panose="020B0609020204030204" pitchFamily="49" charset="0"/>
              </a:rPr>
              <a:t>/* Day la </a:t>
            </a:r>
            <a:r>
              <a:rPr lang="en-US" sz="2400" dirty="0" err="1">
                <a:solidFill>
                  <a:srgbClr val="007400"/>
                </a:solidFill>
                <a:latin typeface="Consolas" panose="020B0609020204030204" pitchFamily="49" charset="0"/>
              </a:rPr>
              <a:t>cau</a:t>
            </a:r>
            <a:r>
              <a:rPr lang="en-US" sz="2400" dirty="0">
                <a:solidFill>
                  <a:srgbClr val="007400"/>
                </a:solidFill>
                <a:latin typeface="Consolas" panose="020B0609020204030204" pitchFamily="49" charset="0"/>
              </a:rPr>
              <a:t> </a:t>
            </a:r>
            <a:r>
              <a:rPr lang="en-US" sz="2400" dirty="0" err="1">
                <a:solidFill>
                  <a:srgbClr val="007400"/>
                </a:solidFill>
                <a:latin typeface="Consolas" panose="020B0609020204030204" pitchFamily="49" charset="0"/>
              </a:rPr>
              <a:t>chu</a:t>
            </a:r>
            <a:r>
              <a:rPr lang="en-US" sz="2400" dirty="0">
                <a:solidFill>
                  <a:srgbClr val="007400"/>
                </a:solidFill>
                <a:latin typeface="Consolas" panose="020B0609020204030204" pitchFamily="49" charset="0"/>
              </a:rPr>
              <a:t> </a:t>
            </a:r>
            <a:r>
              <a:rPr lang="en-US" sz="2400" dirty="0" err="1">
                <a:solidFill>
                  <a:srgbClr val="007400"/>
                </a:solidFill>
                <a:latin typeface="Consolas" panose="020B0609020204030204" pitchFamily="49" charset="0"/>
              </a:rPr>
              <a:t>thich</a:t>
            </a:r>
            <a:r>
              <a:rPr lang="en-US" sz="2400" dirty="0">
                <a:solidFill>
                  <a:srgbClr val="007400"/>
                </a:solidFill>
                <a:latin typeface="Consolas" panose="020B0609020204030204" pitchFamily="49" charset="0"/>
              </a:rPr>
              <a:t> 1</a:t>
            </a:r>
          </a:p>
          <a:p>
            <a:pPr eaLnBrk="0" fontAlgn="base" hangingPunct="0">
              <a:spcBef>
                <a:spcPct val="0"/>
              </a:spcBef>
              <a:spcAft>
                <a:spcPct val="0"/>
              </a:spcAft>
            </a:pPr>
            <a:r>
              <a:rPr lang="en-US" sz="2400" dirty="0">
                <a:solidFill>
                  <a:srgbClr val="007400"/>
                </a:solidFill>
                <a:latin typeface="Consolas" panose="020B0609020204030204" pitchFamily="49" charset="0"/>
              </a:rPr>
              <a:t>   Day la </a:t>
            </a:r>
            <a:r>
              <a:rPr lang="en-US" sz="2400" dirty="0" err="1">
                <a:solidFill>
                  <a:srgbClr val="007400"/>
                </a:solidFill>
                <a:latin typeface="Consolas" panose="020B0609020204030204" pitchFamily="49" charset="0"/>
              </a:rPr>
              <a:t>cau</a:t>
            </a:r>
            <a:r>
              <a:rPr lang="en-US" sz="2400" dirty="0">
                <a:solidFill>
                  <a:srgbClr val="007400"/>
                </a:solidFill>
                <a:latin typeface="Consolas" panose="020B0609020204030204" pitchFamily="49" charset="0"/>
              </a:rPr>
              <a:t> </a:t>
            </a:r>
            <a:r>
              <a:rPr lang="en-US" sz="2400" dirty="0" err="1">
                <a:solidFill>
                  <a:srgbClr val="007400"/>
                </a:solidFill>
                <a:latin typeface="Consolas" panose="020B0609020204030204" pitchFamily="49" charset="0"/>
              </a:rPr>
              <a:t>chu</a:t>
            </a:r>
            <a:r>
              <a:rPr lang="en-US" sz="2400" dirty="0">
                <a:solidFill>
                  <a:srgbClr val="007400"/>
                </a:solidFill>
                <a:latin typeface="Consolas" panose="020B0609020204030204" pitchFamily="49" charset="0"/>
              </a:rPr>
              <a:t> </a:t>
            </a:r>
            <a:r>
              <a:rPr lang="en-US" sz="2400" dirty="0" err="1">
                <a:solidFill>
                  <a:srgbClr val="007400"/>
                </a:solidFill>
                <a:latin typeface="Consolas" panose="020B0609020204030204" pitchFamily="49" charset="0"/>
              </a:rPr>
              <a:t>thich</a:t>
            </a:r>
            <a:r>
              <a:rPr lang="en-US" sz="2400" dirty="0">
                <a:solidFill>
                  <a:srgbClr val="007400"/>
                </a:solidFill>
                <a:latin typeface="Consolas" panose="020B0609020204030204" pitchFamily="49" charset="0"/>
              </a:rPr>
              <a:t> 2*/</a:t>
            </a:r>
            <a:endParaRPr lang="en-US" sz="2400" dirty="0">
              <a:solidFill>
                <a:srgbClr val="000000"/>
              </a:solidFill>
              <a:latin typeface="Consolas" panose="020B0609020204030204" pitchFamily="49" charset="0"/>
            </a:endParaRPr>
          </a:p>
        </p:txBody>
      </p:sp>
      <p:sp>
        <p:nvSpPr>
          <p:cNvPr id="7" name="Rectangle 6"/>
          <p:cNvSpPr/>
          <p:nvPr/>
        </p:nvSpPr>
        <p:spPr>
          <a:xfrm>
            <a:off x="2846990" y="4333874"/>
            <a:ext cx="511591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eaLnBrk="0" fontAlgn="base" hangingPunct="0">
              <a:spcBef>
                <a:spcPct val="0"/>
              </a:spcBef>
              <a:spcAft>
                <a:spcPct val="0"/>
              </a:spcAft>
            </a:pPr>
            <a:r>
              <a:rPr lang="en-US" sz="2400" dirty="0">
                <a:solidFill>
                  <a:srgbClr val="007400"/>
                </a:solidFill>
                <a:latin typeface="Consolas" panose="020B0609020204030204" pitchFamily="49" charset="0"/>
              </a:rPr>
              <a:t>// Day la </a:t>
            </a:r>
            <a:r>
              <a:rPr lang="en-US" sz="2400" dirty="0" err="1">
                <a:solidFill>
                  <a:srgbClr val="007400"/>
                </a:solidFill>
                <a:latin typeface="Consolas" panose="020B0609020204030204" pitchFamily="49" charset="0"/>
              </a:rPr>
              <a:t>cau</a:t>
            </a:r>
            <a:r>
              <a:rPr lang="en-US" sz="2400" dirty="0">
                <a:solidFill>
                  <a:srgbClr val="007400"/>
                </a:solidFill>
                <a:latin typeface="Consolas" panose="020B0609020204030204" pitchFamily="49" charset="0"/>
              </a:rPr>
              <a:t> </a:t>
            </a:r>
            <a:r>
              <a:rPr lang="en-US" sz="2400" dirty="0" err="1">
                <a:solidFill>
                  <a:srgbClr val="007400"/>
                </a:solidFill>
                <a:latin typeface="Consolas" panose="020B0609020204030204" pitchFamily="49" charset="0"/>
              </a:rPr>
              <a:t>chu</a:t>
            </a:r>
            <a:r>
              <a:rPr lang="en-US" sz="2400" dirty="0">
                <a:solidFill>
                  <a:srgbClr val="007400"/>
                </a:solidFill>
                <a:latin typeface="Consolas" panose="020B0609020204030204" pitchFamily="49" charset="0"/>
              </a:rPr>
              <a:t> </a:t>
            </a:r>
            <a:r>
              <a:rPr lang="en-US" sz="2400" dirty="0" err="1">
                <a:solidFill>
                  <a:srgbClr val="007400"/>
                </a:solidFill>
                <a:latin typeface="Consolas" panose="020B0609020204030204" pitchFamily="49" charset="0"/>
              </a:rPr>
              <a:t>thich</a:t>
            </a:r>
            <a:r>
              <a:rPr lang="en-US" sz="2400" dirty="0">
                <a:solidFill>
                  <a:srgbClr val="007400"/>
                </a:solidFill>
                <a:latin typeface="Consolas" panose="020B0609020204030204" pitchFamily="49" charset="0"/>
              </a:rPr>
              <a:t> 1</a:t>
            </a:r>
            <a:endParaRPr lang="en-US" sz="2400" dirty="0">
              <a:solidFill>
                <a:srgbClr val="000000"/>
              </a:solidFill>
              <a:latin typeface="Consolas" panose="020B0609020204030204" pitchFamily="49" charset="0"/>
            </a:endParaRPr>
          </a:p>
          <a:p>
            <a:pPr eaLnBrk="0" fontAlgn="base" hangingPunct="0">
              <a:spcBef>
                <a:spcPct val="0"/>
              </a:spcBef>
              <a:spcAft>
                <a:spcPct val="0"/>
              </a:spcAft>
            </a:pPr>
            <a:r>
              <a:rPr lang="en-US" sz="2400" dirty="0">
                <a:solidFill>
                  <a:srgbClr val="007400"/>
                </a:solidFill>
                <a:latin typeface="Consolas" panose="020B0609020204030204" pitchFamily="49" charset="0"/>
              </a:rPr>
              <a:t>// Day la </a:t>
            </a:r>
            <a:r>
              <a:rPr lang="en-US" sz="2400" dirty="0" err="1">
                <a:solidFill>
                  <a:srgbClr val="007400"/>
                </a:solidFill>
                <a:latin typeface="Consolas" panose="020B0609020204030204" pitchFamily="49" charset="0"/>
              </a:rPr>
              <a:t>cau</a:t>
            </a:r>
            <a:r>
              <a:rPr lang="en-US" sz="2400" dirty="0">
                <a:solidFill>
                  <a:srgbClr val="007400"/>
                </a:solidFill>
                <a:latin typeface="Consolas" panose="020B0609020204030204" pitchFamily="49" charset="0"/>
              </a:rPr>
              <a:t> </a:t>
            </a:r>
            <a:r>
              <a:rPr lang="en-US" sz="2400" dirty="0" err="1">
                <a:solidFill>
                  <a:srgbClr val="007400"/>
                </a:solidFill>
                <a:latin typeface="Consolas" panose="020B0609020204030204" pitchFamily="49" charset="0"/>
              </a:rPr>
              <a:t>chu</a:t>
            </a:r>
            <a:r>
              <a:rPr lang="en-US" sz="2400" dirty="0">
                <a:solidFill>
                  <a:srgbClr val="007400"/>
                </a:solidFill>
                <a:latin typeface="Consolas" panose="020B0609020204030204" pitchFamily="49" charset="0"/>
              </a:rPr>
              <a:t> </a:t>
            </a:r>
            <a:r>
              <a:rPr lang="en-US" sz="2400" dirty="0" err="1">
                <a:solidFill>
                  <a:srgbClr val="007400"/>
                </a:solidFill>
                <a:latin typeface="Consolas" panose="020B0609020204030204" pitchFamily="49" charset="0"/>
              </a:rPr>
              <a:t>thich</a:t>
            </a:r>
            <a:r>
              <a:rPr lang="en-US" sz="2400" dirty="0">
                <a:solidFill>
                  <a:srgbClr val="007400"/>
                </a:solidFill>
                <a:latin typeface="Consolas" panose="020B0609020204030204" pitchFamily="49" charset="0"/>
              </a:rPr>
              <a:t> 2</a:t>
            </a:r>
            <a:endParaRPr lang="en-US" sz="2400" dirty="0">
              <a:solidFill>
                <a:srgbClr val="363D3D"/>
              </a:solidFill>
              <a:latin typeface="Consolas" panose="020B0609020204030204" pitchFamily="49" charset="0"/>
            </a:endParaRPr>
          </a:p>
        </p:txBody>
      </p:sp>
      <p:sp>
        <p:nvSpPr>
          <p:cNvPr id="8" name="Date Placeholder 7">
            <a:extLst>
              <a:ext uri="{FF2B5EF4-FFF2-40B4-BE49-F238E27FC236}">
                <a16:creationId xmlns:a16="http://schemas.microsoft.com/office/drawing/2014/main" id="{4EEA3B73-5D6B-C98E-4348-E9BC82F0F46A}"/>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3FC30E88-C835-A602-AE90-AC1E39323D76}"/>
              </a:ext>
            </a:extLst>
          </p:cNvPr>
          <p:cNvSpPr>
            <a:spLocks noGrp="1"/>
          </p:cNvSpPr>
          <p:nvPr>
            <p:ph type="sldNum" sz="quarter" idx="12"/>
          </p:nvPr>
        </p:nvSpPr>
        <p:spPr/>
        <p:txBody>
          <a:bodyPr/>
          <a:lstStyle/>
          <a:p>
            <a:fld id="{D8B0B3AC-44A8-D142-AAF6-9A453466E1A4}" type="slidenum">
              <a:rPr lang="en-VN" smtClean="0"/>
              <a:pPr/>
              <a:t>17</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a:t>3.3</a:t>
            </a:r>
            <a:r>
              <a:rPr lang="vi-VN"/>
              <a:t> Các kiểu dữ liệu cơ sở</a:t>
            </a:r>
            <a:endParaRPr lang="en-US">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7C89F6FE-BC67-9787-8D1A-2BD8B169118E}"/>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E759CE0D-27BF-DB7E-080F-F74747932A29}"/>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Tree>
    <p:extLst>
      <p:ext uri="{BB962C8B-B14F-4D97-AF65-F5344CB8AC3E}">
        <p14:creationId xmlns:p14="http://schemas.microsoft.com/office/powerpoint/2010/main" val="196979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3.3</a:t>
            </a:r>
            <a:r>
              <a:rPr lang="vi-VN"/>
              <a:t> </a:t>
            </a:r>
            <a:r>
              <a:rPr lang="vi-VN" dirty="0"/>
              <a:t>Các kiểu </a:t>
            </a:r>
            <a:r>
              <a:rPr lang="vi-VN"/>
              <a:t>dữ liệu cơ</a:t>
            </a:r>
            <a:r>
              <a:rPr lang="en-US"/>
              <a:t> bản</a:t>
            </a:r>
            <a:endParaRPr lang="en-US" dirty="0"/>
          </a:p>
        </p:txBody>
      </p:sp>
      <p:sp>
        <p:nvSpPr>
          <p:cNvPr id="3" name="Content Placeholder 2"/>
          <p:cNvSpPr>
            <a:spLocks noGrp="1"/>
          </p:cNvSpPr>
          <p:nvPr>
            <p:ph idx="1"/>
          </p:nvPr>
        </p:nvSpPr>
        <p:spPr/>
        <p:txBody>
          <a:bodyPr>
            <a:noAutofit/>
          </a:bodyPr>
          <a:lstStyle/>
          <a:p>
            <a:pPr marL="0" indent="0">
              <a:lnSpc>
                <a:spcPct val="100000"/>
              </a:lnSpc>
              <a:spcBef>
                <a:spcPts val="1200"/>
              </a:spcBef>
              <a:buNone/>
              <a:defRPr/>
            </a:pPr>
            <a:r>
              <a:rPr lang="en-US" sz="2600"/>
              <a:t>3.3.1 </a:t>
            </a:r>
            <a:r>
              <a:rPr lang="vi-VN" sz="2600"/>
              <a:t>Kiểu </a:t>
            </a:r>
            <a:r>
              <a:rPr lang="en-US" sz="2600" dirty="0" err="1"/>
              <a:t>ký</a:t>
            </a:r>
            <a:r>
              <a:rPr lang="vi-VN" sz="2600" dirty="0"/>
              <a:t> tự</a:t>
            </a:r>
            <a:r>
              <a:rPr lang="en-US" sz="2600" dirty="0"/>
              <a:t> (</a:t>
            </a:r>
            <a:r>
              <a:rPr lang="en-US" sz="2600" b="1" dirty="0"/>
              <a:t>Character types</a:t>
            </a:r>
            <a:r>
              <a:rPr lang="en-US" sz="2600" dirty="0"/>
              <a:t>)</a:t>
            </a:r>
          </a:p>
          <a:p>
            <a:pPr marL="0" indent="0">
              <a:lnSpc>
                <a:spcPct val="100000"/>
              </a:lnSpc>
              <a:spcBef>
                <a:spcPts val="1200"/>
              </a:spcBef>
              <a:buNone/>
              <a:defRPr/>
            </a:pPr>
            <a:r>
              <a:rPr lang="en-US" sz="2600"/>
              <a:t>3.3.2 </a:t>
            </a:r>
            <a:r>
              <a:rPr lang="vi-VN" sz="2600"/>
              <a:t>Kiểu </a:t>
            </a:r>
            <a:r>
              <a:rPr lang="vi-VN" sz="2600" dirty="0"/>
              <a:t>số nguyên</a:t>
            </a:r>
            <a:r>
              <a:rPr lang="en-US" sz="2600" dirty="0"/>
              <a:t> (</a:t>
            </a:r>
            <a:r>
              <a:rPr lang="en-US" sz="2600" b="1" dirty="0"/>
              <a:t>Numerical Integer types</a:t>
            </a:r>
            <a:r>
              <a:rPr lang="en-US" sz="2600" dirty="0"/>
              <a:t>)</a:t>
            </a:r>
            <a:endParaRPr lang="vi-VN" sz="2600" dirty="0"/>
          </a:p>
          <a:p>
            <a:pPr marL="0" indent="0">
              <a:lnSpc>
                <a:spcPct val="100000"/>
              </a:lnSpc>
              <a:spcBef>
                <a:spcPts val="1200"/>
              </a:spcBef>
              <a:buNone/>
              <a:defRPr/>
            </a:pPr>
            <a:r>
              <a:rPr lang="en-US" sz="2600"/>
              <a:t>3.3.3 </a:t>
            </a:r>
            <a:r>
              <a:rPr lang="vi-VN" sz="2600"/>
              <a:t>Kiểu </a:t>
            </a:r>
            <a:r>
              <a:rPr lang="vi-VN" sz="2600" dirty="0"/>
              <a:t>số thực</a:t>
            </a:r>
            <a:r>
              <a:rPr lang="en-US" sz="2600" dirty="0"/>
              <a:t> (</a:t>
            </a:r>
            <a:r>
              <a:rPr lang="en-US" sz="2600" b="1" dirty="0"/>
              <a:t>Floating-point types</a:t>
            </a:r>
            <a:r>
              <a:rPr lang="en-US" sz="2600" dirty="0"/>
              <a:t>)</a:t>
            </a:r>
            <a:endParaRPr lang="vi-VN" sz="2600" dirty="0"/>
          </a:p>
          <a:p>
            <a:pPr marL="0" indent="0">
              <a:lnSpc>
                <a:spcPct val="100000"/>
              </a:lnSpc>
              <a:spcBef>
                <a:spcPts val="1200"/>
              </a:spcBef>
              <a:buNone/>
              <a:defRPr/>
            </a:pPr>
            <a:r>
              <a:rPr lang="en-US" sz="2600"/>
              <a:t>3.3.4 </a:t>
            </a:r>
            <a:r>
              <a:rPr lang="vi-VN" sz="2600"/>
              <a:t>Kiểu </a:t>
            </a:r>
            <a:r>
              <a:rPr lang="vi-VN" sz="2600" dirty="0"/>
              <a:t>luận lý/logic</a:t>
            </a:r>
            <a:r>
              <a:rPr lang="en-US" sz="2600" dirty="0"/>
              <a:t> (</a:t>
            </a:r>
            <a:r>
              <a:rPr lang="en-US" sz="2600" b="1" dirty="0"/>
              <a:t>Boolean type</a:t>
            </a:r>
            <a:r>
              <a:rPr lang="en-US" sz="2600" dirty="0"/>
              <a:t>)</a:t>
            </a:r>
            <a:endParaRPr lang="vi-VN" sz="2600" dirty="0"/>
          </a:p>
          <a:p>
            <a:pPr marL="0" indent="0">
              <a:lnSpc>
                <a:spcPct val="100000"/>
              </a:lnSpc>
              <a:spcBef>
                <a:spcPts val="1200"/>
              </a:spcBef>
              <a:buNone/>
              <a:defRPr/>
            </a:pPr>
            <a:r>
              <a:rPr lang="en-US" sz="2600"/>
              <a:t>3.3.5 </a:t>
            </a:r>
            <a:r>
              <a:rPr lang="vi-VN" sz="2600"/>
              <a:t>Kiểu </a:t>
            </a:r>
            <a:r>
              <a:rPr lang="vi-VN" sz="2600" dirty="0"/>
              <a:t>void</a:t>
            </a:r>
            <a:r>
              <a:rPr lang="en-US" sz="2600" dirty="0"/>
              <a:t> (</a:t>
            </a:r>
            <a:r>
              <a:rPr lang="en-US" sz="2600" b="1" dirty="0"/>
              <a:t>void </a:t>
            </a:r>
            <a:r>
              <a:rPr lang="en-US" sz="2600" b="1"/>
              <a:t>type</a:t>
            </a:r>
            <a:r>
              <a:rPr lang="en-US" sz="2600"/>
              <a:t>)</a:t>
            </a:r>
          </a:p>
          <a:p>
            <a:pPr marL="0" indent="0">
              <a:lnSpc>
                <a:spcPct val="100000"/>
              </a:lnSpc>
              <a:spcBef>
                <a:spcPts val="1200"/>
              </a:spcBef>
              <a:buNone/>
              <a:defRPr/>
            </a:pPr>
            <a:r>
              <a:rPr lang="en-US" sz="2600"/>
              <a:t>3.3.6 Kiểu nullptr (C++11)</a:t>
            </a:r>
            <a:endParaRPr lang="vi-VN" sz="2600"/>
          </a:p>
          <a:p>
            <a:pPr marL="0" indent="0">
              <a:lnSpc>
                <a:spcPct val="100000"/>
              </a:lnSpc>
              <a:spcBef>
                <a:spcPts val="1200"/>
              </a:spcBef>
              <a:buNone/>
              <a:defRPr/>
            </a:pPr>
            <a:r>
              <a:rPr lang="en-US" sz="2600"/>
              <a:t>3.3.7 Từ khoá t</a:t>
            </a:r>
            <a:r>
              <a:rPr lang="vi-VN" sz="2600"/>
              <a:t>ypedef</a:t>
            </a:r>
            <a:endParaRPr lang="en-US" sz="2600"/>
          </a:p>
          <a:p>
            <a:pPr marL="0" indent="0">
              <a:lnSpc>
                <a:spcPct val="100000"/>
              </a:lnSpc>
              <a:spcBef>
                <a:spcPts val="1200"/>
              </a:spcBef>
              <a:buNone/>
              <a:defRPr/>
            </a:pPr>
            <a:r>
              <a:rPr lang="en-US" sz="2600"/>
              <a:t>3.3.8 Một </a:t>
            </a:r>
            <a:r>
              <a:rPr lang="en-US" sz="2600" dirty="0" err="1"/>
              <a:t>số</a:t>
            </a:r>
            <a:r>
              <a:rPr lang="en-US" sz="2600" dirty="0"/>
              <a:t> </a:t>
            </a:r>
            <a:r>
              <a:rPr lang="en-US" sz="2600" dirty="0" err="1"/>
              <a:t>hàm</a:t>
            </a:r>
            <a:r>
              <a:rPr lang="en-US" sz="2600" dirty="0"/>
              <a:t> </a:t>
            </a:r>
            <a:r>
              <a:rPr lang="en-US" sz="2600" err="1"/>
              <a:t>hữu</a:t>
            </a:r>
            <a:r>
              <a:rPr lang="en-US" sz="2600"/>
              <a:t> ích</a:t>
            </a:r>
            <a:endParaRPr lang="vi-VN" sz="2600"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9572A896-FB09-DF45-0358-2D6918740BA0}"/>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65020222-0EB2-1DFE-8780-11A8344A1C90}"/>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4B19BD-2C3E-1688-12EB-FB28C53EBF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a:xfrm>
            <a:off x="2033899" y="1559014"/>
            <a:ext cx="8124204" cy="4907100"/>
          </a:xfrm>
        </p:spPr>
        <p:txBody>
          <a:bodyPr>
            <a:noAutofit/>
          </a:bodyPr>
          <a:lstStyle/>
          <a:p>
            <a:pPr marL="34290" indent="0">
              <a:lnSpc>
                <a:spcPct val="100000"/>
              </a:lnSpc>
              <a:spcBef>
                <a:spcPts val="0"/>
              </a:spcBef>
              <a:spcAft>
                <a:spcPts val="600"/>
              </a:spcAft>
              <a:buNone/>
            </a:pPr>
            <a:r>
              <a:rPr lang="en-US" sz="2400">
                <a:solidFill>
                  <a:schemeClr val="tx1">
                    <a:lumMod val="50000"/>
                  </a:schemeClr>
                </a:solidFill>
              </a:rPr>
              <a:t>3.1 Cấu trúc chương trình C++</a:t>
            </a:r>
          </a:p>
          <a:p>
            <a:pPr marL="34290" indent="0">
              <a:lnSpc>
                <a:spcPct val="100000"/>
              </a:lnSpc>
              <a:spcBef>
                <a:spcPts val="0"/>
              </a:spcBef>
              <a:spcAft>
                <a:spcPts val="600"/>
              </a:spcAft>
              <a:buNone/>
            </a:pPr>
            <a:r>
              <a:rPr lang="en-US" sz="2400">
                <a:solidFill>
                  <a:schemeClr val="tx1">
                    <a:lumMod val="50000"/>
                  </a:schemeClr>
                </a:solidFill>
              </a:rPr>
              <a:t>3.2 </a:t>
            </a:r>
            <a:r>
              <a:rPr lang="vi-VN" sz="2400">
                <a:solidFill>
                  <a:schemeClr val="tx1">
                    <a:lumMod val="50000"/>
                  </a:schemeClr>
                </a:solidFill>
              </a:rPr>
              <a:t>Bộ từ vựng </a:t>
            </a:r>
            <a:r>
              <a:rPr lang="en-US" sz="2400">
                <a:solidFill>
                  <a:schemeClr val="tx1">
                    <a:lumMod val="50000"/>
                  </a:schemeClr>
                </a:solidFill>
              </a:rPr>
              <a:t>(</a:t>
            </a:r>
            <a:r>
              <a:rPr lang="en-US" sz="2400" b="1">
                <a:solidFill>
                  <a:schemeClr val="tx1">
                    <a:lumMod val="50000"/>
                  </a:schemeClr>
                </a:solidFill>
              </a:rPr>
              <a:t>keywords</a:t>
            </a:r>
            <a:r>
              <a:rPr lang="en-US" sz="2400">
                <a:solidFill>
                  <a:schemeClr val="tx1">
                    <a:lumMod val="50000"/>
                  </a:schemeClr>
                </a:solidFill>
              </a:rPr>
              <a:t>) </a:t>
            </a:r>
            <a:r>
              <a:rPr lang="vi-VN" sz="2400">
                <a:solidFill>
                  <a:schemeClr val="tx1">
                    <a:lumMod val="50000"/>
                  </a:schemeClr>
                </a:solidFill>
              </a:rPr>
              <a:t>trong C++</a:t>
            </a:r>
            <a:endParaRPr lang="en-US" sz="2400">
              <a:solidFill>
                <a:schemeClr val="tx1">
                  <a:lumMod val="50000"/>
                </a:schemeClr>
              </a:solidFill>
            </a:endParaRPr>
          </a:p>
          <a:p>
            <a:pPr marL="34290" indent="0">
              <a:lnSpc>
                <a:spcPct val="100000"/>
              </a:lnSpc>
              <a:spcBef>
                <a:spcPts val="0"/>
              </a:spcBef>
              <a:spcAft>
                <a:spcPts val="600"/>
              </a:spcAft>
              <a:buNone/>
            </a:pPr>
            <a:r>
              <a:rPr lang="en-US" sz="2400">
                <a:solidFill>
                  <a:schemeClr val="tx1">
                    <a:lumMod val="50000"/>
                  </a:schemeClr>
                </a:solidFill>
              </a:rPr>
              <a:t>3.3 </a:t>
            </a:r>
            <a:r>
              <a:rPr lang="vi-VN" sz="2400">
                <a:solidFill>
                  <a:schemeClr val="tx1">
                    <a:lumMod val="50000"/>
                  </a:schemeClr>
                </a:solidFill>
              </a:rPr>
              <a:t>Các kiểu dữ liệu cơ sở</a:t>
            </a:r>
            <a:r>
              <a:rPr lang="en-US" sz="2400">
                <a:solidFill>
                  <a:schemeClr val="tx1">
                    <a:lumMod val="50000"/>
                  </a:schemeClr>
                </a:solidFill>
              </a:rPr>
              <a:t> (</a:t>
            </a:r>
            <a:r>
              <a:rPr lang="en-US" sz="2400" b="1">
                <a:solidFill>
                  <a:schemeClr val="tx1">
                    <a:lumMod val="50000"/>
                  </a:schemeClr>
                </a:solidFill>
              </a:rPr>
              <a:t>Fundamental</a:t>
            </a:r>
            <a:r>
              <a:rPr lang="en-US" sz="2400">
                <a:solidFill>
                  <a:schemeClr val="tx1">
                    <a:lumMod val="50000"/>
                  </a:schemeClr>
                </a:solidFill>
              </a:rPr>
              <a:t> </a:t>
            </a:r>
            <a:r>
              <a:rPr lang="en-US" sz="2400" b="1">
                <a:solidFill>
                  <a:schemeClr val="tx1">
                    <a:lumMod val="50000"/>
                  </a:schemeClr>
                </a:solidFill>
              </a:rPr>
              <a:t>data</a:t>
            </a:r>
            <a:r>
              <a:rPr lang="en-US" sz="2400">
                <a:solidFill>
                  <a:schemeClr val="tx1">
                    <a:lumMod val="50000"/>
                  </a:schemeClr>
                </a:solidFill>
              </a:rPr>
              <a:t> </a:t>
            </a:r>
            <a:r>
              <a:rPr lang="en-US" sz="2400" b="1">
                <a:solidFill>
                  <a:schemeClr val="tx1">
                    <a:lumMod val="50000"/>
                  </a:schemeClr>
                </a:solidFill>
              </a:rPr>
              <a:t>types</a:t>
            </a:r>
            <a:r>
              <a:rPr lang="en-US" sz="2400">
                <a:solidFill>
                  <a:schemeClr val="tx1">
                    <a:lumMod val="50000"/>
                  </a:schemeClr>
                </a:solidFill>
              </a:rPr>
              <a:t>)</a:t>
            </a:r>
          </a:p>
          <a:p>
            <a:pPr marL="34290" indent="0">
              <a:lnSpc>
                <a:spcPct val="100000"/>
              </a:lnSpc>
              <a:spcBef>
                <a:spcPts val="0"/>
              </a:spcBef>
              <a:spcAft>
                <a:spcPts val="600"/>
              </a:spcAft>
              <a:buNone/>
            </a:pPr>
            <a:r>
              <a:rPr lang="en-US" sz="2400">
                <a:solidFill>
                  <a:schemeClr val="tx1">
                    <a:lumMod val="50000"/>
                  </a:schemeClr>
                </a:solidFill>
              </a:rPr>
              <a:t>3.4 </a:t>
            </a:r>
            <a:r>
              <a:rPr lang="vi-VN" sz="2400">
                <a:solidFill>
                  <a:schemeClr val="tx1">
                    <a:lumMod val="50000"/>
                  </a:schemeClr>
                </a:solidFill>
              </a:rPr>
              <a:t>Biến</a:t>
            </a:r>
            <a:r>
              <a:rPr lang="en-US" sz="2400">
                <a:solidFill>
                  <a:schemeClr val="tx1">
                    <a:lumMod val="50000"/>
                  </a:schemeClr>
                </a:solidFill>
              </a:rPr>
              <a:t> (</a:t>
            </a:r>
            <a:r>
              <a:rPr lang="en-US" sz="2400" b="1">
                <a:solidFill>
                  <a:schemeClr val="tx1">
                    <a:lumMod val="50000"/>
                  </a:schemeClr>
                </a:solidFill>
              </a:rPr>
              <a:t>Variable</a:t>
            </a:r>
            <a:r>
              <a:rPr lang="en-US" sz="2400">
                <a:solidFill>
                  <a:schemeClr val="tx1">
                    <a:lumMod val="50000"/>
                  </a:schemeClr>
                </a:solidFill>
              </a:rPr>
              <a:t>)</a:t>
            </a:r>
            <a:r>
              <a:rPr lang="vi-VN" sz="2400">
                <a:solidFill>
                  <a:schemeClr val="tx1">
                    <a:lumMod val="50000"/>
                  </a:schemeClr>
                </a:solidFill>
              </a:rPr>
              <a:t> </a:t>
            </a:r>
            <a:endParaRPr lang="en-US" sz="2400">
              <a:solidFill>
                <a:schemeClr val="tx1">
                  <a:lumMod val="50000"/>
                </a:schemeClr>
              </a:solidFill>
            </a:endParaRPr>
          </a:p>
          <a:p>
            <a:pPr marL="34290" indent="0">
              <a:lnSpc>
                <a:spcPct val="100000"/>
              </a:lnSpc>
              <a:spcBef>
                <a:spcPts val="0"/>
              </a:spcBef>
              <a:spcAft>
                <a:spcPts val="600"/>
              </a:spcAft>
              <a:buNone/>
            </a:pPr>
            <a:r>
              <a:rPr lang="en-US" sz="2400">
                <a:solidFill>
                  <a:schemeClr val="tx1">
                    <a:lumMod val="50000"/>
                  </a:schemeClr>
                </a:solidFill>
              </a:rPr>
              <a:t>3.5 </a:t>
            </a:r>
            <a:r>
              <a:rPr lang="vi-VN" sz="2400">
                <a:solidFill>
                  <a:schemeClr val="tx1">
                    <a:lumMod val="50000"/>
                  </a:schemeClr>
                </a:solidFill>
              </a:rPr>
              <a:t>Hằng</a:t>
            </a:r>
            <a:r>
              <a:rPr lang="en-US" sz="2400">
                <a:solidFill>
                  <a:schemeClr val="tx1">
                    <a:lumMod val="50000"/>
                  </a:schemeClr>
                </a:solidFill>
              </a:rPr>
              <a:t> (</a:t>
            </a:r>
            <a:r>
              <a:rPr lang="en-US" sz="2400" b="1">
                <a:solidFill>
                  <a:schemeClr val="tx1">
                    <a:lumMod val="50000"/>
                  </a:schemeClr>
                </a:solidFill>
              </a:rPr>
              <a:t>Constant</a:t>
            </a:r>
            <a:r>
              <a:rPr lang="en-US" sz="2400">
                <a:solidFill>
                  <a:schemeClr val="tx1">
                    <a:lumMod val="50000"/>
                  </a:schemeClr>
                </a:solidFill>
              </a:rPr>
              <a:t>)</a:t>
            </a:r>
          </a:p>
          <a:p>
            <a:pPr marL="34290" indent="0">
              <a:lnSpc>
                <a:spcPct val="100000"/>
              </a:lnSpc>
              <a:spcBef>
                <a:spcPts val="0"/>
              </a:spcBef>
              <a:spcAft>
                <a:spcPts val="600"/>
              </a:spcAft>
              <a:buNone/>
            </a:pPr>
            <a:r>
              <a:rPr lang="en-US" sz="2400">
                <a:solidFill>
                  <a:schemeClr val="bg2">
                    <a:lumMod val="90000"/>
                  </a:schemeClr>
                </a:solidFill>
              </a:rPr>
              <a:t>3.6 Các phép toán (</a:t>
            </a:r>
            <a:r>
              <a:rPr lang="en-US" sz="2400" b="1">
                <a:solidFill>
                  <a:schemeClr val="bg2">
                    <a:lumMod val="90000"/>
                  </a:schemeClr>
                </a:solidFill>
              </a:rPr>
              <a:t>Operator</a:t>
            </a:r>
            <a:r>
              <a:rPr lang="en-US" sz="2400">
                <a:solidFill>
                  <a:schemeClr val="bg2">
                    <a:lumMod val="90000"/>
                  </a:schemeClr>
                </a:solidFill>
              </a:rPr>
              <a:t>)</a:t>
            </a:r>
          </a:p>
          <a:p>
            <a:pPr marL="34290" indent="0">
              <a:lnSpc>
                <a:spcPct val="100000"/>
              </a:lnSpc>
              <a:spcBef>
                <a:spcPts val="0"/>
              </a:spcBef>
              <a:spcAft>
                <a:spcPts val="600"/>
              </a:spcAft>
              <a:buNone/>
            </a:pPr>
            <a:r>
              <a:rPr lang="en-US" sz="2400">
                <a:solidFill>
                  <a:schemeClr val="bg2">
                    <a:lumMod val="90000"/>
                  </a:schemeClr>
                </a:solidFill>
              </a:rPr>
              <a:t>3.7 Biểu thức và độ ưu tiên toán tử</a:t>
            </a:r>
          </a:p>
          <a:p>
            <a:pPr marL="34290" indent="0">
              <a:lnSpc>
                <a:spcPct val="100000"/>
              </a:lnSpc>
              <a:spcBef>
                <a:spcPts val="0"/>
              </a:spcBef>
              <a:spcAft>
                <a:spcPts val="600"/>
              </a:spcAft>
              <a:buNone/>
            </a:pPr>
            <a:r>
              <a:rPr lang="en-US" sz="2400">
                <a:solidFill>
                  <a:schemeClr val="bg2">
                    <a:lumMod val="90000"/>
                  </a:schemeClr>
                </a:solidFill>
              </a:rPr>
              <a:t>3.8 Nhập xuất dữ liệu</a:t>
            </a:r>
          </a:p>
          <a:p>
            <a:pPr marL="34290" indent="0">
              <a:lnSpc>
                <a:spcPct val="100000"/>
              </a:lnSpc>
              <a:spcBef>
                <a:spcPts val="0"/>
              </a:spcBef>
              <a:spcAft>
                <a:spcPts val="600"/>
              </a:spcAft>
              <a:buNone/>
            </a:pPr>
            <a:r>
              <a:rPr lang="vi-VN" sz="2400">
                <a:solidFill>
                  <a:schemeClr val="bg2">
                    <a:lumMod val="90000"/>
                  </a:schemeClr>
                </a:solidFill>
              </a:rPr>
              <a:t>Bài tập</a:t>
            </a:r>
          </a:p>
          <a:p>
            <a:pPr>
              <a:lnSpc>
                <a:spcPct val="100000"/>
              </a:lnSpc>
              <a:spcBef>
                <a:spcPts val="0"/>
              </a:spcBef>
              <a:spcAft>
                <a:spcPts val="600"/>
              </a:spcAft>
            </a:pPr>
            <a:endParaRPr lang="en-VN" sz="2400">
              <a:solidFill>
                <a:schemeClr val="tx1">
                  <a:lumMod val="50000"/>
                </a:schemeClr>
              </a:solidFill>
            </a:endParaRPr>
          </a:p>
        </p:txBody>
      </p:sp>
      <p:sp>
        <p:nvSpPr>
          <p:cNvPr id="5" name="Text Placeholder 4">
            <a:extLst>
              <a:ext uri="{FF2B5EF4-FFF2-40B4-BE49-F238E27FC236}">
                <a16:creationId xmlns:a16="http://schemas.microsoft.com/office/drawing/2014/main" id="{29E7A9CB-61DE-8582-6B34-A964FAC4CB0B}"/>
              </a:ext>
            </a:extLst>
          </p:cNvPr>
          <p:cNvSpPr>
            <a:spLocks noGrp="1"/>
          </p:cNvSpPr>
          <p:nvPr>
            <p:ph type="body" sz="quarter" idx="15"/>
          </p:nvPr>
        </p:nvSpPr>
        <p:spPr/>
        <p:txBody>
          <a:bodyPr/>
          <a:lstStyle/>
          <a:p>
            <a:r>
              <a:rPr lang="en-US"/>
              <a:t>NỘI DUNG</a:t>
            </a:r>
            <a:endParaRPr lang="en-VN" dirty="0"/>
          </a:p>
        </p:txBody>
      </p:sp>
      <p:sp>
        <p:nvSpPr>
          <p:cNvPr id="7" name="Date Placeholder 6">
            <a:extLst>
              <a:ext uri="{FF2B5EF4-FFF2-40B4-BE49-F238E27FC236}">
                <a16:creationId xmlns:a16="http://schemas.microsoft.com/office/drawing/2014/main" id="{F388AEFF-DC45-1D24-F51D-04A8BCA1D35B}"/>
              </a:ext>
            </a:extLst>
          </p:cNvPr>
          <p:cNvSpPr>
            <a:spLocks noGrp="1"/>
          </p:cNvSpPr>
          <p:nvPr>
            <p:ph type="dt" sz="half" idx="14"/>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CD67B8CB-03FD-F27F-1B6C-9E3B598AB9CC}"/>
              </a:ext>
            </a:extLst>
          </p:cNvPr>
          <p:cNvSpPr>
            <a:spLocks noGrp="1"/>
          </p:cNvSpPr>
          <p:nvPr>
            <p:ph type="sldNum" sz="quarter" idx="12"/>
          </p:nvPr>
        </p:nvSpPr>
        <p:spPr/>
        <p:txBody>
          <a:bodyPr/>
          <a:lstStyle/>
          <a:p>
            <a:fld id="{D8B0B3AC-44A8-D142-AAF6-9A453466E1A4}" type="slidenum">
              <a:rPr lang="en-VN" smtClean="0"/>
              <a:pPr/>
              <a:t>2</a:t>
            </a:fld>
            <a:endParaRPr lang="en-VN" dirty="0"/>
          </a:p>
        </p:txBody>
      </p:sp>
    </p:spTree>
    <p:extLst>
      <p:ext uri="{BB962C8B-B14F-4D97-AF65-F5344CB8AC3E}">
        <p14:creationId xmlns:p14="http://schemas.microsoft.com/office/powerpoint/2010/main" val="4207727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Định nghĩa kiểu dữ liệu</a:t>
            </a:r>
            <a:endParaRPr lang="en-US" dirty="0"/>
          </a:p>
        </p:txBody>
      </p:sp>
      <p:sp>
        <p:nvSpPr>
          <p:cNvPr id="3" name="Content Placeholder 2"/>
          <p:cNvSpPr>
            <a:spLocks noGrp="1"/>
          </p:cNvSpPr>
          <p:nvPr>
            <p:ph idx="1"/>
          </p:nvPr>
        </p:nvSpPr>
        <p:spPr>
          <a:xfrm>
            <a:off x="774144" y="1233824"/>
            <a:ext cx="10857561" cy="4943139"/>
          </a:xfrm>
        </p:spPr>
        <p:txBody>
          <a:bodyPr>
            <a:noAutofit/>
          </a:bodyPr>
          <a:lstStyle/>
          <a:p>
            <a:pPr>
              <a:lnSpc>
                <a:spcPct val="100000"/>
              </a:lnSpc>
              <a:spcBef>
                <a:spcPts val="600"/>
              </a:spcBef>
              <a:spcAft>
                <a:spcPts val="0"/>
              </a:spcAft>
            </a:pPr>
            <a:r>
              <a:rPr lang="en-US" sz="2400"/>
              <a:t>Kiểu dữ liệu (data type) là kiểu hay loại (type) của dữ liệu (data).</a:t>
            </a:r>
          </a:p>
          <a:p>
            <a:pPr marL="0" indent="0">
              <a:lnSpc>
                <a:spcPct val="100000"/>
              </a:lnSpc>
              <a:spcBef>
                <a:spcPts val="600"/>
              </a:spcBef>
              <a:spcAft>
                <a:spcPts val="0"/>
              </a:spcAft>
              <a:buNone/>
            </a:pPr>
            <a:r>
              <a:rPr lang="en-US" sz="2400"/>
              <a:t>Ví dụ: </a:t>
            </a:r>
          </a:p>
          <a:p>
            <a:pPr lvl="1">
              <a:lnSpc>
                <a:spcPct val="100000"/>
              </a:lnSpc>
              <a:spcBef>
                <a:spcPts val="600"/>
              </a:spcBef>
              <a:spcAft>
                <a:spcPts val="0"/>
              </a:spcAft>
            </a:pPr>
            <a:r>
              <a:rPr lang="en-US"/>
              <a:t>Giá trị dữ liệu 5.5 có kiểu là </a:t>
            </a:r>
            <a:r>
              <a:rPr lang="en-US" b="1"/>
              <a:t>số thực</a:t>
            </a:r>
          </a:p>
          <a:p>
            <a:pPr lvl="1">
              <a:lnSpc>
                <a:spcPct val="100000"/>
              </a:lnSpc>
              <a:spcBef>
                <a:spcPts val="600"/>
              </a:spcBef>
              <a:spcAft>
                <a:spcPts val="0"/>
              </a:spcAft>
            </a:pPr>
            <a:r>
              <a:rPr lang="en-US"/>
              <a:t>Giá trị dữ liệu 7 có kiểu là </a:t>
            </a:r>
            <a:r>
              <a:rPr lang="en-US" b="1"/>
              <a:t>số nguyên</a:t>
            </a:r>
          </a:p>
          <a:p>
            <a:pPr>
              <a:lnSpc>
                <a:spcPct val="100000"/>
              </a:lnSpc>
              <a:spcBef>
                <a:spcPts val="600"/>
              </a:spcBef>
              <a:spcAft>
                <a:spcPts val="0"/>
              </a:spcAft>
            </a:pPr>
            <a:r>
              <a:rPr lang="en-US" sz="2400"/>
              <a:t>Mỗi kiểu dữ liệu sẽ </a:t>
            </a:r>
            <a:r>
              <a:rPr lang="en-US" sz="2400" b="1"/>
              <a:t>chiếm một không gian lưu trữ </a:t>
            </a:r>
            <a:r>
              <a:rPr lang="en-US" sz="2400"/>
              <a:t>nhất định trong bộ nhớ.</a:t>
            </a:r>
          </a:p>
          <a:p>
            <a:pPr>
              <a:lnSpc>
                <a:spcPct val="100000"/>
              </a:lnSpc>
              <a:spcBef>
                <a:spcPts val="600"/>
              </a:spcBef>
              <a:spcAft>
                <a:spcPts val="0"/>
              </a:spcAft>
            </a:pPr>
            <a:r>
              <a:rPr lang="en-US" sz="2400"/>
              <a:t>Đặc điểm của kiểu dữ liệu:</a:t>
            </a:r>
          </a:p>
          <a:p>
            <a:pPr lvl="1">
              <a:lnSpc>
                <a:spcPct val="100000"/>
              </a:lnSpc>
              <a:spcBef>
                <a:spcPts val="600"/>
              </a:spcBef>
              <a:spcAft>
                <a:spcPts val="0"/>
              </a:spcAft>
            </a:pPr>
            <a:r>
              <a:rPr lang="en-US"/>
              <a:t>Bao gồm một tập hợp các giá trị mà biến thuộc kiểu đó có thể nhận</a:t>
            </a:r>
          </a:p>
          <a:p>
            <a:pPr lvl="1">
              <a:lnSpc>
                <a:spcPct val="100000"/>
              </a:lnSpc>
              <a:spcBef>
                <a:spcPts val="600"/>
              </a:spcBef>
              <a:spcAft>
                <a:spcPts val="0"/>
              </a:spcAft>
            </a:pPr>
            <a:r>
              <a:rPr lang="en-US"/>
              <a:t>Các phép toán có thể thực hiện</a:t>
            </a:r>
          </a:p>
          <a:p>
            <a:pPr>
              <a:lnSpc>
                <a:spcPct val="100000"/>
              </a:lnSpc>
              <a:spcBef>
                <a:spcPts val="600"/>
              </a:spcBef>
              <a:spcAft>
                <a:spcPts val="0"/>
              </a:spcAft>
            </a:pPr>
            <a:r>
              <a:rPr lang="en-US" sz="2400"/>
              <a:t>Các kiểu dữ liệu trong ngôn ngữ lập trình</a:t>
            </a:r>
          </a:p>
          <a:p>
            <a:pPr lvl="1">
              <a:lnSpc>
                <a:spcPct val="100000"/>
              </a:lnSpc>
              <a:spcBef>
                <a:spcPts val="600"/>
              </a:spcBef>
              <a:spcAft>
                <a:spcPts val="0"/>
              </a:spcAft>
            </a:pPr>
            <a:r>
              <a:rPr lang="en-US"/>
              <a:t>Các kiểu cơ sở</a:t>
            </a:r>
          </a:p>
          <a:p>
            <a:pPr lvl="1">
              <a:lnSpc>
                <a:spcPct val="100000"/>
              </a:lnSpc>
              <a:spcBef>
                <a:spcPts val="600"/>
              </a:spcBef>
              <a:spcAft>
                <a:spcPts val="0"/>
              </a:spcAft>
            </a:pPr>
            <a:r>
              <a:rPr lang="en-US"/>
              <a:t>Các kiểu được cung cấp bởi thư viện có sẵn</a:t>
            </a:r>
          </a:p>
          <a:p>
            <a:pPr lvl="1">
              <a:lnSpc>
                <a:spcPct val="100000"/>
              </a:lnSpc>
              <a:spcBef>
                <a:spcPts val="600"/>
              </a:spcBef>
              <a:spcAft>
                <a:spcPts val="0"/>
              </a:spcAft>
            </a:pPr>
            <a:r>
              <a:rPr lang="en-US"/>
              <a:t>Các kiểu do người dùng định nghĩa</a:t>
            </a: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Date Placeholder 5">
            <a:extLst>
              <a:ext uri="{FF2B5EF4-FFF2-40B4-BE49-F238E27FC236}">
                <a16:creationId xmlns:a16="http://schemas.microsoft.com/office/drawing/2014/main" id="{E1DF2A01-964A-F992-C9E4-B09FC7644C18}"/>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C7ACCEEB-B719-27AB-2C69-56BB29C35572}"/>
              </a:ext>
            </a:extLst>
          </p:cNvPr>
          <p:cNvSpPr>
            <a:spLocks noGrp="1"/>
          </p:cNvSpPr>
          <p:nvPr>
            <p:ph type="sldNum" sz="quarter" idx="12"/>
          </p:nvPr>
        </p:nvSpPr>
        <p:spPr/>
        <p:txBody>
          <a:bodyPr/>
          <a:lstStyle/>
          <a:p>
            <a:fld id="{D8B0B3AC-44A8-D142-AAF6-9A453466E1A4}" type="slidenum">
              <a:rPr lang="en-VN" smtClean="0"/>
              <a:pPr/>
              <a:t>20</a:t>
            </a:fld>
            <a:endParaRPr lang="en-VN" dirty="0"/>
          </a:p>
        </p:txBody>
      </p:sp>
    </p:spTree>
    <p:extLst>
      <p:ext uri="{BB962C8B-B14F-4D97-AF65-F5344CB8AC3E}">
        <p14:creationId xmlns:p14="http://schemas.microsoft.com/office/powerpoint/2010/main" val="282793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Giới</a:t>
            </a:r>
            <a:r>
              <a:rPr lang="en-US" dirty="0"/>
              <a:t> </a:t>
            </a:r>
            <a:r>
              <a:rPr lang="en-US" dirty="0" err="1"/>
              <a:t>thiệu</a:t>
            </a:r>
            <a:endParaRPr lang="en-US" dirty="0"/>
          </a:p>
        </p:txBody>
      </p:sp>
      <p:sp>
        <p:nvSpPr>
          <p:cNvPr id="3" name="Content Placeholder 2"/>
          <p:cNvSpPr>
            <a:spLocks noGrp="1"/>
          </p:cNvSpPr>
          <p:nvPr>
            <p:ph idx="1"/>
          </p:nvPr>
        </p:nvSpPr>
        <p:spPr/>
        <p:txBody>
          <a:bodyPr/>
          <a:lstStyle/>
          <a:p>
            <a:r>
              <a:rPr lang="fr-FR" dirty="0"/>
              <a:t>C++ </a:t>
            </a:r>
            <a:r>
              <a:rPr lang="fr-FR" dirty="0" err="1"/>
              <a:t>có</a:t>
            </a:r>
            <a:r>
              <a:rPr lang="fr-FR" dirty="0"/>
              <a:t> </a:t>
            </a:r>
            <a:r>
              <a:rPr lang="fr-FR" dirty="0" err="1"/>
              <a:t>các</a:t>
            </a:r>
            <a:r>
              <a:rPr lang="fr-FR" dirty="0"/>
              <a:t> </a:t>
            </a:r>
            <a:r>
              <a:rPr lang="fr-FR" dirty="0" err="1"/>
              <a:t>kiểu</a:t>
            </a:r>
            <a:r>
              <a:rPr lang="fr-FR" dirty="0"/>
              <a:t> </a:t>
            </a:r>
            <a:r>
              <a:rPr lang="fr-FR" dirty="0" err="1"/>
              <a:t>cơ</a:t>
            </a:r>
            <a:r>
              <a:rPr lang="fr-FR" dirty="0"/>
              <a:t> </a:t>
            </a:r>
            <a:r>
              <a:rPr lang="fr-FR" dirty="0" err="1"/>
              <a:t>sở</a:t>
            </a:r>
            <a:r>
              <a:rPr lang="fr-FR" dirty="0"/>
              <a:t> </a:t>
            </a:r>
            <a:r>
              <a:rPr lang="fr-FR" dirty="0" err="1"/>
              <a:t>như</a:t>
            </a:r>
            <a:r>
              <a:rPr lang="fr-FR" dirty="0"/>
              <a:t> </a:t>
            </a:r>
            <a:r>
              <a:rPr lang="fr-FR" dirty="0" err="1"/>
              <a:t>sau</a:t>
            </a:r>
            <a:r>
              <a:rPr lang="fr-FR" dirty="0"/>
              <a:t>:</a:t>
            </a:r>
            <a:endParaRPr lang="en-US" dirty="0">
              <a:solidFill>
                <a:schemeClr val="tx1">
                  <a:lumMod val="60000"/>
                  <a:lumOff val="40000"/>
                </a:schemeClr>
              </a:solidFill>
            </a:endParaRPr>
          </a:p>
          <a:p>
            <a:endParaRPr lang="en-US" dirty="0"/>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graphicFrame>
        <p:nvGraphicFramePr>
          <p:cNvPr id="6" name="Content Placeholder 6"/>
          <p:cNvGraphicFramePr/>
          <p:nvPr>
            <p:extLst>
              <p:ext uri="{D42A27DB-BD31-4B8C-83A1-F6EECF244321}">
                <p14:modId xmlns:p14="http://schemas.microsoft.com/office/powerpoint/2010/main" val="539207078"/>
              </p:ext>
            </p:extLst>
          </p:nvPr>
        </p:nvGraphicFramePr>
        <p:xfrm>
          <a:off x="599984" y="1871366"/>
          <a:ext cx="10992031" cy="4267627"/>
        </p:xfrm>
        <a:graphic>
          <a:graphicData uri="http://schemas.openxmlformats.org/drawingml/2006/table">
            <a:tbl>
              <a:tblPr firstRow="1">
                <a:tableStyleId>{69012ECD-51FC-41F1-AA8D-1B2483CD663E}</a:tableStyleId>
              </a:tblPr>
              <a:tblGrid>
                <a:gridCol w="671259">
                  <a:extLst>
                    <a:ext uri="{9D8B030D-6E8A-4147-A177-3AD203B41FA5}">
                      <a16:colId xmlns:a16="http://schemas.microsoft.com/office/drawing/2014/main" val="20000"/>
                    </a:ext>
                  </a:extLst>
                </a:gridCol>
                <a:gridCol w="4443757">
                  <a:extLst>
                    <a:ext uri="{9D8B030D-6E8A-4147-A177-3AD203B41FA5}">
                      <a16:colId xmlns:a16="http://schemas.microsoft.com/office/drawing/2014/main" val="20001"/>
                    </a:ext>
                  </a:extLst>
                </a:gridCol>
                <a:gridCol w="3537227">
                  <a:extLst>
                    <a:ext uri="{9D8B030D-6E8A-4147-A177-3AD203B41FA5}">
                      <a16:colId xmlns:a16="http://schemas.microsoft.com/office/drawing/2014/main" val="20002"/>
                    </a:ext>
                  </a:extLst>
                </a:gridCol>
                <a:gridCol w="2339788">
                  <a:extLst>
                    <a:ext uri="{9D8B030D-6E8A-4147-A177-3AD203B41FA5}">
                      <a16:colId xmlns:a16="http://schemas.microsoft.com/office/drawing/2014/main" val="20003"/>
                    </a:ext>
                  </a:extLst>
                </a:gridCol>
              </a:tblGrid>
              <a:tr h="357395">
                <a:tc>
                  <a:txBody>
                    <a:bodyPr/>
                    <a:lstStyle/>
                    <a:p>
                      <a:pPr algn="ctr"/>
                      <a:r>
                        <a:rPr lang="en-US" sz="2200" b="1" i="0" dirty="0">
                          <a:solidFill>
                            <a:schemeClr val="tx1">
                              <a:lumMod val="50000"/>
                            </a:schemeClr>
                          </a:solidFill>
                          <a:latin typeface="Arial" panose="020B0604020202020204" pitchFamily="34" charset="0"/>
                          <a:cs typeface="Arial" panose="020B0604020202020204" pitchFamily="34" charset="0"/>
                        </a:rPr>
                        <a:t>STT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200" dirty="0" err="1">
                          <a:solidFill>
                            <a:schemeClr val="tx1">
                              <a:lumMod val="50000"/>
                            </a:schemeClr>
                          </a:solidFill>
                          <a:latin typeface="Arial" panose="020B0604020202020204" pitchFamily="34" charset="0"/>
                          <a:cs typeface="Arial" panose="020B0604020202020204" pitchFamily="34" charset="0"/>
                        </a:rPr>
                        <a:t>Tên</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kiểu</a:t>
                      </a:r>
                      <a:endParaRPr lang="en-US" sz="2200" b="1"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200" dirty="0" err="1">
                          <a:solidFill>
                            <a:schemeClr val="tx1">
                              <a:lumMod val="50000"/>
                            </a:schemeClr>
                          </a:solidFill>
                          <a:latin typeface="Arial" panose="020B0604020202020204" pitchFamily="34" charset="0"/>
                          <a:cs typeface="Arial" panose="020B0604020202020204" pitchFamily="34" charset="0"/>
                        </a:rPr>
                        <a:t>Tên</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kiểu</a:t>
                      </a:r>
                      <a:endParaRPr lang="en-US" sz="2200" b="1"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200" dirty="0" err="1">
                          <a:solidFill>
                            <a:schemeClr val="tx1">
                              <a:lumMod val="50000"/>
                            </a:schemeClr>
                          </a:solidFill>
                          <a:latin typeface="Arial" panose="020B0604020202020204" pitchFamily="34" charset="0"/>
                          <a:cs typeface="Arial" panose="020B0604020202020204" pitchFamily="34" charset="0"/>
                        </a:rPr>
                        <a:t>Ví</a:t>
                      </a:r>
                      <a:r>
                        <a:rPr lang="en-US" sz="2200" baseline="0" dirty="0">
                          <a:solidFill>
                            <a:schemeClr val="tx1">
                              <a:lumMod val="50000"/>
                            </a:schemeClr>
                          </a:solidFill>
                          <a:latin typeface="Arial" panose="020B0604020202020204" pitchFamily="34" charset="0"/>
                          <a:cs typeface="Arial" panose="020B0604020202020204" pitchFamily="34" charset="0"/>
                        </a:rPr>
                        <a:t> </a:t>
                      </a:r>
                      <a:r>
                        <a:rPr lang="en-US" sz="2200" baseline="0" dirty="0" err="1">
                          <a:solidFill>
                            <a:schemeClr val="tx1">
                              <a:lumMod val="50000"/>
                            </a:schemeClr>
                          </a:solidFill>
                          <a:latin typeface="Arial" panose="020B0604020202020204" pitchFamily="34" charset="0"/>
                          <a:cs typeface="Arial" panose="020B0604020202020204" pitchFamily="34" charset="0"/>
                        </a:rPr>
                        <a:t>dụ</a:t>
                      </a:r>
                      <a:endParaRPr lang="en-US" sz="2200" b="1"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71560">
                <a:tc>
                  <a:txBody>
                    <a:bodyPr/>
                    <a:lstStyle/>
                    <a:p>
                      <a:pPr marL="0" lvl="1" indent="0" algn="ctr">
                        <a:defRPr/>
                      </a:pPr>
                      <a:r>
                        <a:rPr lang="en-US" sz="2200" b="0" i="0" dirty="0">
                          <a:solidFill>
                            <a:schemeClr val="tx1">
                              <a:lumMod val="50000"/>
                            </a:schemeClr>
                          </a:solidFill>
                          <a:latin typeface="Arial" panose="020B0604020202020204" pitchFamily="34" charset="0"/>
                          <a:cs typeface="Arial" panose="020B0604020202020204" pitchFamily="34" charset="0"/>
                        </a:rPr>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1" indent="0">
                        <a:defRPr/>
                      </a:pPr>
                      <a:r>
                        <a:rPr lang="fr-FR" sz="2200" dirty="0" err="1">
                          <a:solidFill>
                            <a:schemeClr val="tx1">
                              <a:lumMod val="50000"/>
                            </a:schemeClr>
                          </a:solidFill>
                          <a:latin typeface="Arial" panose="020B0604020202020204" pitchFamily="34" charset="0"/>
                          <a:cs typeface="Arial" panose="020B0604020202020204" pitchFamily="34" charset="0"/>
                        </a:rPr>
                        <a:t>Kiểu</a:t>
                      </a:r>
                      <a:r>
                        <a:rPr lang="fr-FR" sz="2200" dirty="0">
                          <a:solidFill>
                            <a:schemeClr val="tx1">
                              <a:lumMod val="50000"/>
                            </a:schemeClr>
                          </a:solidFill>
                          <a:latin typeface="Arial" panose="020B0604020202020204" pitchFamily="34" charset="0"/>
                          <a:cs typeface="Arial" panose="020B0604020202020204" pitchFamily="34" charset="0"/>
                        </a:rPr>
                        <a:t> </a:t>
                      </a:r>
                      <a:r>
                        <a:rPr lang="fr-FR" sz="2200" dirty="0" err="1">
                          <a:solidFill>
                            <a:schemeClr val="tx1">
                              <a:lumMod val="50000"/>
                            </a:schemeClr>
                          </a:solidFill>
                          <a:latin typeface="Arial" panose="020B0604020202020204" pitchFamily="34" charset="0"/>
                          <a:cs typeface="Arial" panose="020B0604020202020204" pitchFamily="34" charset="0"/>
                        </a:rPr>
                        <a:t>ký</a:t>
                      </a:r>
                      <a:r>
                        <a:rPr lang="fr-FR" sz="2200" dirty="0">
                          <a:solidFill>
                            <a:schemeClr val="tx1">
                              <a:lumMod val="50000"/>
                            </a:schemeClr>
                          </a:solidFill>
                          <a:latin typeface="Arial" panose="020B0604020202020204" pitchFamily="34" charset="0"/>
                          <a:cs typeface="Arial" panose="020B0604020202020204" pitchFamily="34" charset="0"/>
                        </a:rPr>
                        <a:t> </a:t>
                      </a:r>
                      <a:r>
                        <a:rPr lang="fr-FR" sz="2200" err="1">
                          <a:solidFill>
                            <a:schemeClr val="tx1">
                              <a:lumMod val="50000"/>
                            </a:schemeClr>
                          </a:solidFill>
                          <a:latin typeface="Arial" panose="020B0604020202020204" pitchFamily="34" charset="0"/>
                          <a:cs typeface="Arial" panose="020B0604020202020204" pitchFamily="34" charset="0"/>
                        </a:rPr>
                        <a:t>tự</a:t>
                      </a:r>
                      <a:r>
                        <a:rPr lang="fr-FR" sz="2200">
                          <a:solidFill>
                            <a:schemeClr val="tx1">
                              <a:lumMod val="50000"/>
                            </a:schemeClr>
                          </a:solidFill>
                          <a:latin typeface="Arial" panose="020B0604020202020204" pitchFamily="34" charset="0"/>
                          <a:cs typeface="Arial" panose="020B0604020202020204" pitchFamily="34" charset="0"/>
                        </a:rPr>
                        <a:t> (</a:t>
                      </a:r>
                      <a:r>
                        <a:rPr lang="en-US" sz="2200" kern="1200">
                          <a:solidFill>
                            <a:schemeClr val="tx1">
                              <a:lumMod val="50000"/>
                            </a:schemeClr>
                          </a:solidFill>
                          <a:effectLst/>
                          <a:latin typeface="Arial" panose="020B0604020202020204" pitchFamily="34" charset="0"/>
                          <a:cs typeface="Arial" panose="020B0604020202020204" pitchFamily="34" charset="0"/>
                        </a:rPr>
                        <a:t>Character types)</a:t>
                      </a:r>
                      <a:endParaRPr lang="en-US" sz="2200" b="0" i="1"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0" dirty="0">
                          <a:solidFill>
                            <a:schemeClr val="tx1">
                              <a:lumMod val="50000"/>
                            </a:schemeClr>
                          </a:solidFill>
                          <a:latin typeface="Arial" panose="020B0604020202020204" pitchFamily="34" charset="0"/>
                          <a:cs typeface="Arial" panose="020B0604020202020204" pitchFamily="34" charset="0"/>
                        </a:rPr>
                        <a:t>char,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kern="1200" dirty="0">
                          <a:solidFill>
                            <a:schemeClr val="tx1">
                              <a:lumMod val="50000"/>
                            </a:schemeClr>
                          </a:solidFill>
                          <a:latin typeface="Arial" panose="020B0604020202020204" pitchFamily="34" charset="0"/>
                          <a:cs typeface="Arial" panose="020B0604020202020204" pitchFamily="34" charset="0"/>
                        </a:rPr>
                        <a:t>'A</a:t>
                      </a:r>
                      <a:r>
                        <a:rPr lang="en-US" sz="2200" kern="1200">
                          <a:solidFill>
                            <a:schemeClr val="tx1">
                              <a:lumMod val="50000"/>
                            </a:schemeClr>
                          </a:solidFill>
                          <a:latin typeface="Arial" panose="020B0604020202020204" pitchFamily="34" charset="0"/>
                          <a:cs typeface="Arial" panose="020B0604020202020204" pitchFamily="34" charset="0"/>
                        </a:rPr>
                        <a:t>', '?', '1</a:t>
                      </a:r>
                      <a:r>
                        <a:rPr lang="en-US" sz="2200" kern="1200" dirty="0">
                          <a:solidFill>
                            <a:schemeClr val="tx1">
                              <a:lumMod val="50000"/>
                            </a:schemeClr>
                          </a:solidFill>
                          <a:latin typeface="Arial" panose="020B0604020202020204" pitchFamily="34" charset="0"/>
                          <a:cs typeface="Arial" panose="020B0604020202020204" pitchFamily="34" charset="0"/>
                        </a:rPr>
                        <a:t>', …</a:t>
                      </a:r>
                      <a:endParaRPr lang="en-US" sz="2200" b="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10988">
                <a:tc>
                  <a:txBody>
                    <a:bodyPr/>
                    <a:lstStyle/>
                    <a:p>
                      <a:pPr marL="0" lvl="1" indent="0" algn="ctr">
                        <a:defRPr/>
                      </a:pPr>
                      <a:r>
                        <a:rPr lang="en-US" sz="2200" b="0" i="0" dirty="0">
                          <a:solidFill>
                            <a:schemeClr val="tx1">
                              <a:lumMod val="50000"/>
                            </a:schemeClr>
                          </a:solidFill>
                          <a:latin typeface="Arial" panose="020B0604020202020204" pitchFamily="34" charset="0"/>
                          <a:cs typeface="Arial" panose="020B0604020202020204" pitchFamily="34" charset="0"/>
                        </a:rPr>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1" indent="0">
                        <a:defRPr/>
                      </a:pPr>
                      <a:r>
                        <a:rPr lang="fr-FR" sz="2200" b="0" dirty="0" err="1">
                          <a:solidFill>
                            <a:schemeClr val="tx1">
                              <a:lumMod val="50000"/>
                            </a:schemeClr>
                          </a:solidFill>
                          <a:latin typeface="Arial" panose="020B0604020202020204" pitchFamily="34" charset="0"/>
                          <a:cs typeface="Arial" panose="020B0604020202020204" pitchFamily="34" charset="0"/>
                        </a:rPr>
                        <a:t>Kiểu</a:t>
                      </a:r>
                      <a:r>
                        <a:rPr lang="fr-FR" sz="2200" b="0" dirty="0">
                          <a:solidFill>
                            <a:schemeClr val="tx1">
                              <a:lumMod val="50000"/>
                            </a:schemeClr>
                          </a:solidFill>
                          <a:latin typeface="Arial" panose="020B0604020202020204" pitchFamily="34" charset="0"/>
                          <a:cs typeface="Arial" panose="020B0604020202020204" pitchFamily="34" charset="0"/>
                        </a:rPr>
                        <a:t> </a:t>
                      </a:r>
                      <a:r>
                        <a:rPr lang="fr-FR" sz="2200" b="0" err="1">
                          <a:solidFill>
                            <a:schemeClr val="tx1">
                              <a:lumMod val="50000"/>
                            </a:schemeClr>
                          </a:solidFill>
                          <a:latin typeface="Arial" panose="020B0604020202020204" pitchFamily="34" charset="0"/>
                          <a:cs typeface="Arial" panose="020B0604020202020204" pitchFamily="34" charset="0"/>
                        </a:rPr>
                        <a:t>số</a:t>
                      </a:r>
                      <a:r>
                        <a:rPr lang="fr-FR" sz="2200" b="0">
                          <a:solidFill>
                            <a:schemeClr val="tx1">
                              <a:lumMod val="50000"/>
                            </a:schemeClr>
                          </a:solidFill>
                          <a:latin typeface="Arial" panose="020B0604020202020204" pitchFamily="34" charset="0"/>
                          <a:cs typeface="Arial" panose="020B0604020202020204" pitchFamily="34" charset="0"/>
                        </a:rPr>
                        <a:t> nguyên </a:t>
                      </a:r>
                    </a:p>
                    <a:p>
                      <a:pPr marL="0" lvl="1" indent="0">
                        <a:defRPr/>
                      </a:pPr>
                      <a:r>
                        <a:rPr lang="fr-FR" sz="2200" b="0">
                          <a:solidFill>
                            <a:schemeClr val="tx1">
                              <a:lumMod val="50000"/>
                            </a:schemeClr>
                          </a:solidFill>
                          <a:latin typeface="Arial" panose="020B0604020202020204" pitchFamily="34" charset="0"/>
                          <a:cs typeface="Arial" panose="020B0604020202020204" pitchFamily="34" charset="0"/>
                        </a:rPr>
                        <a:t>(</a:t>
                      </a:r>
                      <a:r>
                        <a:rPr lang="en-US" sz="2200" b="0" kern="1200">
                          <a:solidFill>
                            <a:schemeClr val="tx1">
                              <a:lumMod val="50000"/>
                            </a:schemeClr>
                          </a:solidFill>
                          <a:effectLst/>
                          <a:latin typeface="Arial" panose="020B0604020202020204" pitchFamily="34" charset="0"/>
                          <a:cs typeface="Arial" panose="020B0604020202020204" pitchFamily="34" charset="0"/>
                        </a:rPr>
                        <a:t>Numerical Integer types)</a:t>
                      </a:r>
                      <a:endParaRPr lang="en-US" sz="2200" b="0" i="1"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0">
                          <a:solidFill>
                            <a:schemeClr val="tx1">
                              <a:lumMod val="50000"/>
                            </a:schemeClr>
                          </a:solidFill>
                          <a:latin typeface="Arial" panose="020B0604020202020204" pitchFamily="34" charset="0"/>
                          <a:cs typeface="Arial" panose="020B0604020202020204" pitchFamily="34" charset="0"/>
                        </a:rPr>
                        <a:t>int, long, …</a:t>
                      </a:r>
                      <a:endParaRPr lang="en-US" sz="2200" b="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solidFill>
                            <a:schemeClr val="tx1">
                              <a:lumMod val="50000"/>
                            </a:schemeClr>
                          </a:solidFill>
                          <a:latin typeface="Arial" panose="020B0604020202020204" pitchFamily="34" charset="0"/>
                          <a:cs typeface="Arial" panose="020B0604020202020204" pitchFamily="34" charset="0"/>
                        </a:rPr>
                        <a:t>10, 232, …</a:t>
                      </a:r>
                      <a:endParaRPr lang="en-US" sz="2200" b="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941005">
                <a:tc>
                  <a:txBody>
                    <a:bodyPr/>
                    <a:lstStyle/>
                    <a:p>
                      <a:pPr marL="0" marR="0" lvl="1" indent="0" algn="ctr" defTabSz="914400" rtl="0" eaLnBrk="1" fontAlgn="auto" latinLnBrk="0" hangingPunct="1">
                        <a:lnSpc>
                          <a:spcPct val="100000"/>
                        </a:lnSpc>
                        <a:spcBef>
                          <a:spcPts val="0"/>
                        </a:spcBef>
                        <a:spcAft>
                          <a:spcPts val="0"/>
                        </a:spcAft>
                        <a:buClrTx/>
                        <a:buSzTx/>
                        <a:buFontTx/>
                        <a:buNone/>
                        <a:defRPr/>
                      </a:pPr>
                      <a:r>
                        <a:rPr lang="en-US" sz="2200" b="0" i="0" dirty="0">
                          <a:solidFill>
                            <a:schemeClr val="tx1">
                              <a:lumMod val="50000"/>
                            </a:schemeClr>
                          </a:solidFill>
                          <a:latin typeface="Arial" panose="020B0604020202020204" pitchFamily="34" charset="0"/>
                          <a:cs typeface="Arial" panose="020B0604020202020204" pitchFamily="34" charset="0"/>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fr-FR" sz="2200" dirty="0" err="1">
                          <a:solidFill>
                            <a:schemeClr val="tx1">
                              <a:lumMod val="50000"/>
                            </a:schemeClr>
                          </a:solidFill>
                          <a:latin typeface="Arial" panose="020B0604020202020204" pitchFamily="34" charset="0"/>
                          <a:cs typeface="Arial" panose="020B0604020202020204" pitchFamily="34" charset="0"/>
                        </a:rPr>
                        <a:t>Kiểu</a:t>
                      </a:r>
                      <a:r>
                        <a:rPr lang="fr-FR" sz="2200" dirty="0">
                          <a:solidFill>
                            <a:schemeClr val="tx1">
                              <a:lumMod val="50000"/>
                            </a:schemeClr>
                          </a:solidFill>
                          <a:latin typeface="Arial" panose="020B0604020202020204" pitchFamily="34" charset="0"/>
                          <a:cs typeface="Arial" panose="020B0604020202020204" pitchFamily="34" charset="0"/>
                        </a:rPr>
                        <a:t> </a:t>
                      </a:r>
                      <a:r>
                        <a:rPr lang="fr-FR" sz="2200" err="1">
                          <a:solidFill>
                            <a:schemeClr val="tx1">
                              <a:lumMod val="50000"/>
                            </a:schemeClr>
                          </a:solidFill>
                          <a:latin typeface="Arial" panose="020B0604020202020204" pitchFamily="34" charset="0"/>
                          <a:cs typeface="Arial" panose="020B0604020202020204" pitchFamily="34" charset="0"/>
                        </a:rPr>
                        <a:t>số</a:t>
                      </a:r>
                      <a:r>
                        <a:rPr lang="fr-FR" sz="2200">
                          <a:solidFill>
                            <a:schemeClr val="tx1">
                              <a:lumMod val="50000"/>
                            </a:schemeClr>
                          </a:solidFill>
                          <a:latin typeface="Arial" panose="020B0604020202020204" pitchFamily="34" charset="0"/>
                          <a:cs typeface="Arial" panose="020B0604020202020204" pitchFamily="34" charset="0"/>
                        </a:rPr>
                        <a:t> thực (</a:t>
                      </a:r>
                      <a:r>
                        <a:rPr lang="en-US" sz="2200" kern="1200">
                          <a:solidFill>
                            <a:schemeClr val="tx1">
                              <a:lumMod val="50000"/>
                            </a:schemeClr>
                          </a:solidFill>
                          <a:effectLst/>
                          <a:latin typeface="Arial" panose="020B0604020202020204" pitchFamily="34" charset="0"/>
                          <a:cs typeface="Arial" panose="020B0604020202020204" pitchFamily="34" charset="0"/>
                        </a:rPr>
                        <a:t>Floating-point types)</a:t>
                      </a:r>
                      <a:endParaRPr lang="en-US" sz="2200" b="0" i="1"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0">
                          <a:solidFill>
                            <a:schemeClr val="tx1">
                              <a:lumMod val="50000"/>
                            </a:schemeClr>
                          </a:solidFill>
                          <a:latin typeface="Arial" panose="020B0604020202020204" pitchFamily="34" charset="0"/>
                          <a:cs typeface="Arial" panose="020B0604020202020204" pitchFamily="34" charset="0"/>
                        </a:rPr>
                        <a:t>float, double, long double</a:t>
                      </a:r>
                      <a:endParaRPr lang="en-US" sz="2200" b="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sz="2200">
                          <a:solidFill>
                            <a:schemeClr val="tx1">
                              <a:lumMod val="50000"/>
                            </a:schemeClr>
                          </a:solidFill>
                          <a:latin typeface="Arial" panose="020B0604020202020204" pitchFamily="34" charset="0"/>
                          <a:cs typeface="Arial" panose="020B0604020202020204" pitchFamily="34" charset="0"/>
                        </a:rPr>
                        <a:t>3.2415</a:t>
                      </a:r>
                      <a:r>
                        <a:rPr lang="en-US" sz="2200" dirty="0">
                          <a:solidFill>
                            <a:schemeClr val="tx1">
                              <a:lumMod val="50000"/>
                            </a:schemeClr>
                          </a:solidFill>
                          <a:latin typeface="Arial" panose="020B0604020202020204" pitchFamily="34" charset="0"/>
                          <a:cs typeface="Arial" panose="020B0604020202020204" pitchFamily="34" charset="0"/>
                        </a:rPr>
                        <a:t>, -29.12, …</a:t>
                      </a:r>
                      <a:endParaRPr lang="en-US" sz="2200" b="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54101">
                <a:tc>
                  <a:txBody>
                    <a:bodyPr/>
                    <a:lstStyle/>
                    <a:p>
                      <a:pPr marL="0" marR="0" lvl="1" indent="0" algn="ctr" defTabSz="914400" rtl="0" eaLnBrk="1" fontAlgn="auto" latinLnBrk="0" hangingPunct="1">
                        <a:lnSpc>
                          <a:spcPct val="100000"/>
                        </a:lnSpc>
                        <a:spcBef>
                          <a:spcPts val="0"/>
                        </a:spcBef>
                        <a:spcAft>
                          <a:spcPts val="0"/>
                        </a:spcAft>
                        <a:buClrTx/>
                        <a:buSzTx/>
                        <a:buFontTx/>
                        <a:buNone/>
                        <a:defRPr/>
                      </a:pPr>
                      <a:r>
                        <a:rPr lang="en-US" sz="2200" b="0" i="0" dirty="0">
                          <a:solidFill>
                            <a:schemeClr val="tx1">
                              <a:lumMod val="50000"/>
                            </a:schemeClr>
                          </a:solidFill>
                          <a:latin typeface="Arial" panose="020B0604020202020204" pitchFamily="34" charset="0"/>
                          <a:cs typeface="Arial" panose="020B0604020202020204" pitchFamily="34" charset="0"/>
                        </a:rPr>
                        <a:t>4</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fr-FR" sz="2200" dirty="0" err="1">
                          <a:solidFill>
                            <a:schemeClr val="tx1">
                              <a:lumMod val="50000"/>
                            </a:schemeClr>
                          </a:solidFill>
                          <a:latin typeface="Arial" panose="020B0604020202020204" pitchFamily="34" charset="0"/>
                          <a:cs typeface="Arial" panose="020B0604020202020204" pitchFamily="34" charset="0"/>
                        </a:rPr>
                        <a:t>Kiểu</a:t>
                      </a:r>
                      <a:r>
                        <a:rPr lang="fr-FR" sz="2200" dirty="0">
                          <a:solidFill>
                            <a:schemeClr val="tx1">
                              <a:lumMod val="50000"/>
                            </a:schemeClr>
                          </a:solidFill>
                          <a:latin typeface="Arial" panose="020B0604020202020204" pitchFamily="34" charset="0"/>
                          <a:cs typeface="Arial" panose="020B0604020202020204" pitchFamily="34" charset="0"/>
                        </a:rPr>
                        <a:t> </a:t>
                      </a:r>
                      <a:r>
                        <a:rPr lang="fr-FR" sz="2200" err="1">
                          <a:solidFill>
                            <a:schemeClr val="tx1">
                              <a:lumMod val="50000"/>
                            </a:schemeClr>
                          </a:solidFill>
                          <a:latin typeface="Arial" panose="020B0604020202020204" pitchFamily="34" charset="0"/>
                          <a:cs typeface="Arial" panose="020B0604020202020204" pitchFamily="34" charset="0"/>
                        </a:rPr>
                        <a:t>luận</a:t>
                      </a:r>
                      <a:r>
                        <a:rPr lang="fr-FR" sz="2200">
                          <a:solidFill>
                            <a:schemeClr val="tx1">
                              <a:lumMod val="50000"/>
                            </a:schemeClr>
                          </a:solidFill>
                          <a:latin typeface="Arial" panose="020B0604020202020204" pitchFamily="34" charset="0"/>
                          <a:cs typeface="Arial" panose="020B0604020202020204" pitchFamily="34" charset="0"/>
                        </a:rPr>
                        <a:t> lý (</a:t>
                      </a:r>
                      <a:r>
                        <a:rPr lang="en-US" sz="2200" kern="1200">
                          <a:solidFill>
                            <a:schemeClr val="tx1">
                              <a:lumMod val="50000"/>
                            </a:schemeClr>
                          </a:solidFill>
                          <a:effectLst/>
                          <a:latin typeface="Arial" panose="020B0604020202020204" pitchFamily="34" charset="0"/>
                          <a:cs typeface="Arial" panose="020B0604020202020204" pitchFamily="34" charset="0"/>
                        </a:rPr>
                        <a:t>Boolean type)</a:t>
                      </a:r>
                      <a:endParaRPr lang="en-US" sz="2200" b="0" i="1"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0">
                          <a:solidFill>
                            <a:schemeClr val="tx1">
                              <a:lumMod val="50000"/>
                            </a:schemeClr>
                          </a:solidFill>
                          <a:latin typeface="Arial" panose="020B0604020202020204" pitchFamily="34" charset="0"/>
                          <a:cs typeface="Arial" panose="020B0604020202020204" pitchFamily="34" charset="0"/>
                        </a:rPr>
                        <a:t>bool</a:t>
                      </a:r>
                      <a:endParaRPr lang="en-US" sz="2200" b="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dirty="0">
                          <a:solidFill>
                            <a:schemeClr val="tx1">
                              <a:lumMod val="50000"/>
                            </a:schemeClr>
                          </a:solidFill>
                          <a:latin typeface="Arial" panose="020B0604020202020204" pitchFamily="34" charset="0"/>
                          <a:cs typeface="Arial" panose="020B0604020202020204" pitchFamily="34" charset="0"/>
                        </a:rPr>
                        <a:t>true, false</a:t>
                      </a:r>
                      <a:endParaRPr lang="en-US" sz="2200" b="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54101">
                <a:tc>
                  <a:txBody>
                    <a:bodyPr/>
                    <a:lstStyle/>
                    <a:p>
                      <a:pPr marL="0" lvl="1" indent="0" algn="ctr">
                        <a:defRPr/>
                      </a:pPr>
                      <a:r>
                        <a:rPr lang="en-US" sz="2200" b="0" i="0" dirty="0">
                          <a:solidFill>
                            <a:schemeClr val="tx1">
                              <a:lumMod val="50000"/>
                            </a:schemeClr>
                          </a:solidFill>
                          <a:latin typeface="Arial" panose="020B0604020202020204" pitchFamily="34" charset="0"/>
                          <a:cs typeface="Arial" panose="020B0604020202020204" pitchFamily="34" charset="0"/>
                        </a:rPr>
                        <a:t>5</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1" indent="0">
                        <a:defRPr/>
                      </a:pPr>
                      <a:r>
                        <a:rPr lang="en-US" sz="2200" b="0" i="0" err="1">
                          <a:solidFill>
                            <a:schemeClr val="tx1">
                              <a:lumMod val="50000"/>
                            </a:schemeClr>
                          </a:solidFill>
                          <a:latin typeface="Arial" panose="020B0604020202020204" pitchFamily="34" charset="0"/>
                          <a:cs typeface="Arial" panose="020B0604020202020204" pitchFamily="34" charset="0"/>
                        </a:rPr>
                        <a:t>Kiểu</a:t>
                      </a:r>
                      <a:r>
                        <a:rPr lang="en-US" sz="2200" b="0" i="0" baseline="0">
                          <a:solidFill>
                            <a:schemeClr val="tx1">
                              <a:lumMod val="50000"/>
                            </a:schemeClr>
                          </a:solidFill>
                          <a:latin typeface="Arial" panose="020B0604020202020204" pitchFamily="34" charset="0"/>
                          <a:cs typeface="Arial" panose="020B0604020202020204" pitchFamily="34" charset="0"/>
                        </a:rPr>
                        <a:t> void (</a:t>
                      </a:r>
                      <a:r>
                        <a:rPr lang="en-US" sz="2200" b="0" i="0">
                          <a:solidFill>
                            <a:schemeClr val="tx1">
                              <a:lumMod val="50000"/>
                            </a:schemeClr>
                          </a:solidFill>
                          <a:latin typeface="Arial" panose="020B0604020202020204" pitchFamily="34" charset="0"/>
                          <a:cs typeface="Arial" panose="020B0604020202020204" pitchFamily="34" charset="0"/>
                        </a:rPr>
                        <a:t>void type)</a:t>
                      </a:r>
                      <a:endParaRPr lang="en-US" sz="2200" b="0" i="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0">
                          <a:solidFill>
                            <a:schemeClr val="tx1">
                              <a:lumMod val="50000"/>
                            </a:schemeClr>
                          </a:solidFill>
                          <a:latin typeface="Arial" panose="020B0604020202020204" pitchFamily="34" charset="0"/>
                          <a:cs typeface="Arial" panose="020B0604020202020204" pitchFamily="34" charset="0"/>
                        </a:rPr>
                        <a:t>void</a:t>
                      </a:r>
                      <a:endParaRPr lang="en-US" sz="2200" b="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0" i="1" dirty="0" err="1">
                          <a:solidFill>
                            <a:schemeClr val="tx1">
                              <a:lumMod val="50000"/>
                            </a:schemeClr>
                          </a:solidFill>
                          <a:latin typeface="Arial" panose="020B0604020202020204" pitchFamily="34" charset="0"/>
                          <a:cs typeface="Arial" panose="020B0604020202020204" pitchFamily="34" charset="0"/>
                        </a:rPr>
                        <a:t>Không</a:t>
                      </a:r>
                      <a:r>
                        <a:rPr lang="en-US" sz="2200" b="0" i="1" baseline="0" dirty="0">
                          <a:solidFill>
                            <a:schemeClr val="tx1">
                              <a:lumMod val="50000"/>
                            </a:schemeClr>
                          </a:solidFill>
                          <a:latin typeface="Arial" panose="020B0604020202020204" pitchFamily="34" charset="0"/>
                          <a:cs typeface="Arial" panose="020B0604020202020204" pitchFamily="34" charset="0"/>
                        </a:rPr>
                        <a:t> </a:t>
                      </a:r>
                      <a:r>
                        <a:rPr lang="en-US" sz="2200" b="0" i="1" baseline="0" dirty="0" err="1">
                          <a:solidFill>
                            <a:schemeClr val="tx1">
                              <a:lumMod val="50000"/>
                            </a:schemeClr>
                          </a:solidFill>
                          <a:latin typeface="Arial" panose="020B0604020202020204" pitchFamily="34" charset="0"/>
                          <a:cs typeface="Arial" panose="020B0604020202020204" pitchFamily="34" charset="0"/>
                        </a:rPr>
                        <a:t>lưu</a:t>
                      </a:r>
                      <a:r>
                        <a:rPr lang="en-US" sz="2200" b="0" i="1" baseline="0" dirty="0">
                          <a:solidFill>
                            <a:schemeClr val="tx1">
                              <a:lumMod val="50000"/>
                            </a:schemeClr>
                          </a:solidFill>
                          <a:latin typeface="Arial" panose="020B0604020202020204" pitchFamily="34" charset="0"/>
                          <a:cs typeface="Arial" panose="020B0604020202020204" pitchFamily="34" charset="0"/>
                        </a:rPr>
                        <a:t> </a:t>
                      </a:r>
                      <a:r>
                        <a:rPr lang="en-US" sz="2200" b="0" i="1" baseline="0" dirty="0" err="1">
                          <a:solidFill>
                            <a:schemeClr val="tx1">
                              <a:lumMod val="50000"/>
                            </a:schemeClr>
                          </a:solidFill>
                          <a:latin typeface="Arial" panose="020B0604020202020204" pitchFamily="34" charset="0"/>
                          <a:cs typeface="Arial" panose="020B0604020202020204" pitchFamily="34" charset="0"/>
                        </a:rPr>
                        <a:t>giá</a:t>
                      </a:r>
                      <a:r>
                        <a:rPr lang="en-US" sz="2200" b="0" i="1" baseline="0" dirty="0">
                          <a:solidFill>
                            <a:schemeClr val="tx1">
                              <a:lumMod val="50000"/>
                            </a:schemeClr>
                          </a:solidFill>
                          <a:latin typeface="Arial" panose="020B0604020202020204" pitchFamily="34" charset="0"/>
                          <a:cs typeface="Arial" panose="020B0604020202020204" pitchFamily="34" charset="0"/>
                        </a:rPr>
                        <a:t> </a:t>
                      </a:r>
                      <a:r>
                        <a:rPr lang="en-US" sz="2200" b="0" i="1" baseline="0" dirty="0" err="1">
                          <a:solidFill>
                            <a:schemeClr val="tx1">
                              <a:lumMod val="50000"/>
                            </a:schemeClr>
                          </a:solidFill>
                          <a:latin typeface="Arial" panose="020B0604020202020204" pitchFamily="34" charset="0"/>
                          <a:cs typeface="Arial" panose="020B0604020202020204" pitchFamily="34" charset="0"/>
                        </a:rPr>
                        <a:t>trị</a:t>
                      </a:r>
                      <a:endParaRPr lang="en-US" sz="2200" b="0" i="1"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57395">
                <a:tc>
                  <a:txBody>
                    <a:bodyPr/>
                    <a:lstStyle/>
                    <a:p>
                      <a:pPr marL="0" lvl="1" indent="0" algn="ctr">
                        <a:defRPr/>
                      </a:pPr>
                      <a:r>
                        <a:rPr lang="en-US" sz="2200" b="0" i="0" dirty="0">
                          <a:solidFill>
                            <a:schemeClr val="tx1">
                              <a:lumMod val="50000"/>
                            </a:schemeClr>
                          </a:solidFill>
                          <a:latin typeface="Arial" panose="020B0604020202020204" pitchFamily="34" charset="0"/>
                          <a:cs typeface="Arial" panose="020B0604020202020204" pitchFamily="34" charset="0"/>
                        </a:rPr>
                        <a:t>6</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1" indent="0">
                        <a:defRPr/>
                      </a:pPr>
                      <a:r>
                        <a:rPr lang="en-US" sz="2200" b="0" i="0" kern="1200" dirty="0">
                          <a:solidFill>
                            <a:schemeClr val="tx1">
                              <a:lumMod val="50000"/>
                            </a:schemeClr>
                          </a:solidFill>
                          <a:effectLst/>
                          <a:latin typeface="Arial" panose="020B0604020202020204" pitchFamily="34" charset="0"/>
                          <a:ea typeface="+mn-ea"/>
                          <a:cs typeface="Arial" panose="020B0604020202020204" pitchFamily="34" charset="0"/>
                        </a:rPr>
                        <a:t>Null pointer (C++11)</a:t>
                      </a:r>
                      <a:endParaRPr lang="en-US" sz="2200" b="0" i="1"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0" i="0" kern="1200" dirty="0" err="1">
                          <a:solidFill>
                            <a:schemeClr val="tx1">
                              <a:lumMod val="50000"/>
                            </a:schemeClr>
                          </a:solidFill>
                          <a:effectLst/>
                          <a:latin typeface="Arial" panose="020B0604020202020204" pitchFamily="34" charset="0"/>
                          <a:ea typeface="+mn-ea"/>
                          <a:cs typeface="Arial" panose="020B0604020202020204" pitchFamily="34" charset="0"/>
                        </a:rPr>
                        <a:t>decltype</a:t>
                      </a:r>
                      <a:r>
                        <a:rPr lang="en-US" sz="2200" b="0" i="0" kern="1200" dirty="0">
                          <a:solidFill>
                            <a:schemeClr val="tx1">
                              <a:lumMod val="50000"/>
                            </a:schemeClr>
                          </a:solidFill>
                          <a:effectLst/>
                          <a:latin typeface="Arial" panose="020B0604020202020204" pitchFamily="34" charset="0"/>
                          <a:ea typeface="+mn-ea"/>
                          <a:cs typeface="Arial" panose="020B0604020202020204" pitchFamily="34" charset="0"/>
                        </a:rPr>
                        <a:t>(</a:t>
                      </a:r>
                      <a:r>
                        <a:rPr lang="en-US" sz="2200" b="0" i="0" kern="1200" dirty="0" err="1">
                          <a:solidFill>
                            <a:schemeClr val="tx1">
                              <a:lumMod val="50000"/>
                            </a:schemeClr>
                          </a:solidFill>
                          <a:effectLst/>
                          <a:latin typeface="Arial" panose="020B0604020202020204" pitchFamily="34" charset="0"/>
                          <a:ea typeface="+mn-ea"/>
                          <a:cs typeface="Arial" panose="020B0604020202020204" pitchFamily="34" charset="0"/>
                        </a:rPr>
                        <a:t>nullptr</a:t>
                      </a:r>
                      <a:r>
                        <a:rPr lang="en-US" sz="2200" b="0" i="0" kern="1200" dirty="0">
                          <a:solidFill>
                            <a:schemeClr val="tx1">
                              <a:lumMod val="50000"/>
                            </a:schemeClr>
                          </a:solidFill>
                          <a:effectLst/>
                          <a:latin typeface="Arial" panose="020B0604020202020204" pitchFamily="34" charset="0"/>
                          <a:ea typeface="+mn-ea"/>
                          <a:cs typeface="Arial" panose="020B0604020202020204" pitchFamily="34" charset="0"/>
                        </a:rPr>
                        <a:t>)</a:t>
                      </a:r>
                      <a:endParaRPr lang="en-US" sz="2200" b="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200" b="0" dirty="0" err="1">
                          <a:solidFill>
                            <a:schemeClr val="tx1">
                              <a:lumMod val="50000"/>
                            </a:schemeClr>
                          </a:solidFill>
                          <a:latin typeface="Arial" panose="020B0604020202020204" pitchFamily="34" charset="0"/>
                          <a:cs typeface="Arial" panose="020B0604020202020204" pitchFamily="34" charset="0"/>
                        </a:rPr>
                        <a:t>nullptr</a:t>
                      </a:r>
                      <a:endParaRPr lang="en-US" sz="2200" b="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7" name="Content Placeholder 2"/>
          <p:cNvSpPr txBox="1"/>
          <p:nvPr/>
        </p:nvSpPr>
        <p:spPr>
          <a:xfrm>
            <a:off x="3292197" y="6185913"/>
            <a:ext cx="5543550" cy="322445"/>
          </a:xfrm>
          <a:prstGeom prst="rect">
            <a:avLst/>
          </a:prstGeom>
        </p:spPr>
        <p:txBody>
          <a:bodyPr vert="horz" lIns="68580" tIns="34290" rIns="68580" bIns="34290" rtlCol="0">
            <a:noAutofit/>
          </a:bodyPr>
          <a:lstStyle>
            <a:lvl1pPr marL="205740" indent="-171450" algn="l" defTabSz="685800" rtl="0" eaLnBrk="1" latinLnBrk="0" hangingPunct="1">
              <a:lnSpc>
                <a:spcPct val="90000"/>
              </a:lnSpc>
              <a:spcBef>
                <a:spcPts val="1350"/>
              </a:spcBef>
              <a:buSzPct val="80000"/>
              <a:buFont typeface="Arial" panose="020B0604020202020204"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anose="020B0604020202020204" pitchFamily="34" charset="0"/>
              <a:buChar char="•"/>
              <a:defRPr sz="22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anose="020B0604020202020204"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anose="020B0604020202020204"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anose="020B0604020202020204"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anose="020B0604020202020204"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anose="020B0604020202020204"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anose="020B0604020202020204"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anose="020B0604020202020204" pitchFamily="34" charset="0"/>
              <a:buChar char="•"/>
              <a:defRPr sz="1050" kern="1200" baseline="0">
                <a:solidFill>
                  <a:schemeClr val="tx1"/>
                </a:solidFill>
                <a:latin typeface="+mn-lt"/>
                <a:ea typeface="+mn-ea"/>
                <a:cs typeface="+mn-cs"/>
              </a:defRPr>
            </a:lvl9pPr>
          </a:lstStyle>
          <a:p>
            <a:pPr marL="0" indent="0">
              <a:buNone/>
              <a:defRPr/>
            </a:pPr>
            <a:r>
              <a:rPr lang="en-US" sz="2000" i="1" dirty="0">
                <a:solidFill>
                  <a:srgbClr val="363D3D">
                    <a:lumMod val="60000"/>
                    <a:lumOff val="40000"/>
                  </a:srgbClr>
                </a:solidFill>
                <a:latin typeface="Calibri" panose="020F0502020204030204"/>
                <a:hlinkClick r:id="rId2"/>
              </a:rPr>
              <a:t>http://www.cplusplus.com/doc/tutorial/variables/</a:t>
            </a:r>
            <a:endParaRPr lang="en-US" sz="2000" i="1" dirty="0">
              <a:solidFill>
                <a:srgbClr val="363D3D">
                  <a:lumMod val="60000"/>
                  <a:lumOff val="40000"/>
                </a:srgbClr>
              </a:solidFill>
              <a:latin typeface="Calibri" panose="020F0502020204030204"/>
            </a:endParaRPr>
          </a:p>
          <a:p>
            <a:pPr marL="0" indent="0">
              <a:buNone/>
              <a:defRPr/>
            </a:pPr>
            <a:endParaRPr lang="en-US" sz="2000" i="1" dirty="0">
              <a:solidFill>
                <a:srgbClr val="363D3D">
                  <a:lumMod val="60000"/>
                  <a:lumOff val="40000"/>
                </a:srgbClr>
              </a:solidFill>
              <a:latin typeface="Calibri" panose="020F0502020204030204"/>
            </a:endParaRPr>
          </a:p>
        </p:txBody>
      </p:sp>
      <p:sp>
        <p:nvSpPr>
          <p:cNvPr id="9" name="Date Placeholder 8">
            <a:extLst>
              <a:ext uri="{FF2B5EF4-FFF2-40B4-BE49-F238E27FC236}">
                <a16:creationId xmlns:a16="http://schemas.microsoft.com/office/drawing/2014/main" id="{109EEE90-CD17-8E1B-A757-47BE599703A7}"/>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4D7E48B8-2742-1A72-279A-29516B8C1130}"/>
              </a:ext>
            </a:extLst>
          </p:cNvPr>
          <p:cNvSpPr>
            <a:spLocks noGrp="1"/>
          </p:cNvSpPr>
          <p:nvPr>
            <p:ph type="sldNum" sz="quarter" idx="12"/>
          </p:nvPr>
        </p:nvSpPr>
        <p:spPr/>
        <p:txBody>
          <a:bodyPr/>
          <a:lstStyle/>
          <a:p>
            <a:fld id="{D8B0B3AC-44A8-D142-AAF6-9A453466E1A4}" type="slidenum">
              <a:rPr lang="en-VN" smtClean="0"/>
              <a:pPr/>
              <a:t>21</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3.3.1 Ki</a:t>
            </a:r>
            <a:r>
              <a:rPr lang="vi-VN"/>
              <a:t>ểu ký tự</a:t>
            </a:r>
            <a:endParaRPr lang="en-US"/>
          </a:p>
        </p:txBody>
      </p:sp>
      <p:sp>
        <p:nvSpPr>
          <p:cNvPr id="3" name="Content Placeholder 2"/>
          <p:cNvSpPr>
            <a:spLocks noGrp="1"/>
          </p:cNvSpPr>
          <p:nvPr>
            <p:ph idx="1"/>
          </p:nvPr>
        </p:nvSpPr>
        <p:spPr/>
        <p:txBody>
          <a:bodyPr>
            <a:normAutofit/>
          </a:bodyPr>
          <a:lstStyle/>
          <a:p>
            <a:r>
              <a:rPr lang="en-US" sz="2400"/>
              <a:t>Kiểu char b</a:t>
            </a:r>
            <a:r>
              <a:rPr lang="vi-VN" sz="2400"/>
              <a:t>iểu diễn thông qua bảng mã </a:t>
            </a:r>
            <a:r>
              <a:rPr lang="vi-VN" sz="2400" b="1"/>
              <a:t>ASCII</a:t>
            </a:r>
            <a:r>
              <a:rPr lang="en-US" sz="2400" b="1"/>
              <a:t>.</a:t>
            </a:r>
            <a:endParaRPr lang="vi-VN" sz="2400"/>
          </a:p>
          <a:p>
            <a:endParaRPr lang="en-US" sz="2400"/>
          </a:p>
          <a:p>
            <a:endParaRPr lang="en-US" sz="2400"/>
          </a:p>
          <a:p>
            <a:r>
              <a:rPr lang="vi-VN" sz="2400"/>
              <a:t>Ví dụ: </a:t>
            </a:r>
          </a:p>
        </p:txBody>
      </p:sp>
      <p:graphicFrame>
        <p:nvGraphicFramePr>
          <p:cNvPr id="5" name="Content Placeholder 6"/>
          <p:cNvGraphicFramePr>
            <a:graphicFrameLocks/>
          </p:cNvGraphicFramePr>
          <p:nvPr>
            <p:extLst>
              <p:ext uri="{D42A27DB-BD31-4B8C-83A1-F6EECF244321}">
                <p14:modId xmlns:p14="http://schemas.microsoft.com/office/powerpoint/2010/main" val="2249890960"/>
              </p:ext>
            </p:extLst>
          </p:nvPr>
        </p:nvGraphicFramePr>
        <p:xfrm>
          <a:off x="2515852" y="2010296"/>
          <a:ext cx="6142715" cy="837060"/>
        </p:xfrm>
        <a:graphic>
          <a:graphicData uri="http://schemas.openxmlformats.org/drawingml/2006/table">
            <a:tbl>
              <a:tblPr firstRow="1">
                <a:tableStyleId>{69012ECD-51FC-41F1-AA8D-1B2483CD663E}</a:tableStyleId>
              </a:tblPr>
              <a:tblGrid>
                <a:gridCol w="1974126">
                  <a:extLst>
                    <a:ext uri="{9D8B030D-6E8A-4147-A177-3AD203B41FA5}">
                      <a16:colId xmlns:a16="http://schemas.microsoft.com/office/drawing/2014/main" val="20000"/>
                    </a:ext>
                  </a:extLst>
                </a:gridCol>
                <a:gridCol w="1910821">
                  <a:extLst>
                    <a:ext uri="{9D8B030D-6E8A-4147-A177-3AD203B41FA5}">
                      <a16:colId xmlns:a16="http://schemas.microsoft.com/office/drawing/2014/main" val="20001"/>
                    </a:ext>
                  </a:extLst>
                </a:gridCol>
                <a:gridCol w="2257768">
                  <a:extLst>
                    <a:ext uri="{9D8B030D-6E8A-4147-A177-3AD203B41FA5}">
                      <a16:colId xmlns:a16="http://schemas.microsoft.com/office/drawing/2014/main" val="20002"/>
                    </a:ext>
                  </a:extLst>
                </a:gridCol>
              </a:tblGrid>
              <a:tr h="375712">
                <a:tc>
                  <a:txBody>
                    <a:bodyPr/>
                    <a:lstStyle/>
                    <a:p>
                      <a:pPr algn="ctr"/>
                      <a:r>
                        <a:rPr lang="vi-VN" sz="2400">
                          <a:solidFill>
                            <a:schemeClr val="tx1">
                              <a:lumMod val="50000"/>
                            </a:schemeClr>
                          </a:solidFill>
                          <a:effectLst/>
                        </a:rPr>
                        <a:t>Kiểu dữ liệu</a:t>
                      </a:r>
                      <a:endParaRPr lang="en-US" sz="2400" b="1">
                        <a:solidFill>
                          <a:schemeClr val="tx1">
                            <a:lumMod val="50000"/>
                          </a:schemeClr>
                        </a:solidFill>
                        <a:effectLst/>
                      </a:endParaRPr>
                    </a:p>
                  </a:txBody>
                  <a:tcPr marL="52770" marR="52770" marT="26385" marB="263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400">
                          <a:solidFill>
                            <a:schemeClr val="tx1">
                              <a:lumMod val="50000"/>
                            </a:schemeClr>
                          </a:solidFill>
                          <a:effectLst/>
                        </a:rPr>
                        <a:t>Kích thước</a:t>
                      </a:r>
                      <a:endParaRPr lang="en-US" sz="2400" b="1">
                        <a:solidFill>
                          <a:schemeClr val="tx1">
                            <a:lumMod val="50000"/>
                          </a:schemeClr>
                        </a:solidFill>
                        <a:effectLst/>
                      </a:endParaRPr>
                    </a:p>
                  </a:txBody>
                  <a:tcPr marL="52770" marR="52770" marT="26385" marB="263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2400">
                          <a:solidFill>
                            <a:schemeClr val="tx1">
                              <a:lumMod val="50000"/>
                            </a:schemeClr>
                          </a:solidFill>
                          <a:effectLst/>
                        </a:rPr>
                        <a:t>G</a:t>
                      </a:r>
                      <a:r>
                        <a:rPr lang="vi-VN" sz="2400">
                          <a:solidFill>
                            <a:schemeClr val="tx1">
                              <a:lumMod val="50000"/>
                            </a:schemeClr>
                          </a:solidFill>
                          <a:effectLst/>
                        </a:rPr>
                        <a:t>iá trị</a:t>
                      </a:r>
                      <a:endParaRPr lang="en-US" sz="2400" b="1">
                        <a:solidFill>
                          <a:schemeClr val="tx1">
                            <a:lumMod val="50000"/>
                          </a:schemeClr>
                        </a:solidFill>
                        <a:effectLst/>
                      </a:endParaRPr>
                    </a:p>
                  </a:txBody>
                  <a:tcPr marL="52770" marR="52770" marT="26385" marB="263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6198">
                <a:tc>
                  <a:txBody>
                    <a:bodyPr/>
                    <a:lstStyle/>
                    <a:p>
                      <a:pPr algn="ctr"/>
                      <a:r>
                        <a:rPr lang="vi-VN" sz="2400">
                          <a:solidFill>
                            <a:schemeClr val="tx1">
                              <a:lumMod val="50000"/>
                            </a:schemeClr>
                          </a:solidFill>
                          <a:effectLst/>
                        </a:rPr>
                        <a:t>char</a:t>
                      </a:r>
                      <a:endParaRPr lang="en-US" sz="2400">
                        <a:solidFill>
                          <a:schemeClr val="tx1">
                            <a:lumMod val="50000"/>
                          </a:schemeClr>
                        </a:solidFill>
                        <a:effectLst/>
                      </a:endParaRPr>
                    </a:p>
                  </a:txBody>
                  <a:tcPr marL="52770" marR="52770" marT="26385" marB="263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400">
                          <a:solidFill>
                            <a:schemeClr val="tx1">
                              <a:lumMod val="50000"/>
                            </a:schemeClr>
                          </a:solidFill>
                          <a:effectLst/>
                        </a:rPr>
                        <a:t>1 byte</a:t>
                      </a:r>
                    </a:p>
                  </a:txBody>
                  <a:tcPr marL="52770" marR="52770" marT="26385" marB="263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vi-VN" sz="2400">
                          <a:solidFill>
                            <a:schemeClr val="tx1">
                              <a:lumMod val="50000"/>
                            </a:schemeClr>
                          </a:solidFill>
                          <a:effectLst/>
                        </a:rPr>
                        <a:t>[0, 255]</a:t>
                      </a:r>
                      <a:endParaRPr lang="cs-CZ" sz="2400">
                        <a:solidFill>
                          <a:schemeClr val="tx1">
                            <a:lumMod val="50000"/>
                          </a:schemeClr>
                        </a:solidFill>
                        <a:effectLst/>
                      </a:endParaRPr>
                    </a:p>
                  </a:txBody>
                  <a:tcPr marL="52770" marR="52770" marT="26385" marB="2638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Rectangle 5"/>
          <p:cNvSpPr/>
          <p:nvPr/>
        </p:nvSpPr>
        <p:spPr>
          <a:xfrm>
            <a:off x="4597580" y="6150198"/>
            <a:ext cx="3659976" cy="369332"/>
          </a:xfrm>
          <a:prstGeom prst="rect">
            <a:avLst/>
          </a:prstGeom>
        </p:spPr>
        <p:txBody>
          <a:bodyPr wrap="none">
            <a:spAutoFit/>
          </a:bodyPr>
          <a:lstStyle/>
          <a:p>
            <a:r>
              <a:rPr lang="en-US" i="1">
                <a:latin typeface="Arial" panose="020B0604020202020204" pitchFamily="34" charset="0"/>
                <a:cs typeface="Arial" panose="020B0604020202020204" pitchFamily="34" charset="0"/>
              </a:rPr>
              <a:t>https://</a:t>
            </a:r>
            <a:r>
              <a:rPr lang="en-US" i="1" err="1">
                <a:latin typeface="Arial" panose="020B0604020202020204" pitchFamily="34" charset="0"/>
                <a:cs typeface="Arial" panose="020B0604020202020204" pitchFamily="34" charset="0"/>
              </a:rPr>
              <a:t>en.wikipedia.org</a:t>
            </a:r>
            <a:r>
              <a:rPr lang="en-US" i="1">
                <a:latin typeface="Arial" panose="020B0604020202020204" pitchFamily="34" charset="0"/>
                <a:cs typeface="Arial" panose="020B0604020202020204" pitchFamily="34" charset="0"/>
              </a:rPr>
              <a:t>/wiki/ASCII</a:t>
            </a:r>
          </a:p>
        </p:txBody>
      </p:sp>
      <p:graphicFrame>
        <p:nvGraphicFramePr>
          <p:cNvPr id="7" name="Table 6"/>
          <p:cNvGraphicFramePr>
            <a:graphicFrameLocks noGrp="1"/>
          </p:cNvGraphicFramePr>
          <p:nvPr>
            <p:extLst>
              <p:ext uri="{D42A27DB-BD31-4B8C-83A1-F6EECF244321}">
                <p14:modId xmlns:p14="http://schemas.microsoft.com/office/powerpoint/2010/main" val="2200820914"/>
              </p:ext>
            </p:extLst>
          </p:nvPr>
        </p:nvGraphicFramePr>
        <p:xfrm>
          <a:off x="3388298" y="3189923"/>
          <a:ext cx="6096000" cy="2987040"/>
        </p:xfrm>
        <a:graphic>
          <a:graphicData uri="http://schemas.openxmlformats.org/drawingml/2006/table">
            <a:tbl>
              <a:tblPr firstRow="1" bandRow="1">
                <a:tableStyleId>{B301B821-A1FF-4177-AEE7-76D212191A09}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vi-VN" sz="2200">
                          <a:solidFill>
                            <a:schemeClr val="tx1">
                              <a:lumMod val="50000"/>
                            </a:schemeClr>
                          </a:solidFill>
                          <a:latin typeface="+mn-lt"/>
                        </a:rPr>
                        <a:t>Ký tự</a:t>
                      </a:r>
                      <a:endParaRPr lang="en-US" sz="2200">
                        <a:solidFill>
                          <a:schemeClr val="tx1">
                            <a:lumMod val="50000"/>
                          </a:schemeClr>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200">
                          <a:solidFill>
                            <a:schemeClr val="tx1">
                              <a:lumMod val="50000"/>
                            </a:schemeClr>
                          </a:solidFill>
                          <a:latin typeface="+mn-lt"/>
                        </a:rPr>
                        <a:t>ASCII</a:t>
                      </a:r>
                      <a:endParaRPr lang="en-US" sz="2200">
                        <a:solidFill>
                          <a:schemeClr val="tx1">
                            <a:lumMod val="50000"/>
                          </a:schemeClr>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vi-VN" sz="2200">
                          <a:solidFill>
                            <a:schemeClr val="tx1">
                              <a:lumMod val="50000"/>
                            </a:schemeClr>
                          </a:solidFill>
                          <a:latin typeface="+mn-lt"/>
                        </a:rPr>
                        <a:t>0, 1, </a:t>
                      </a:r>
                      <a:r>
                        <a:rPr lang="is-IS" sz="2200">
                          <a:solidFill>
                            <a:schemeClr val="tx1">
                              <a:lumMod val="50000"/>
                            </a:schemeClr>
                          </a:solidFill>
                          <a:latin typeface="+mn-lt"/>
                        </a:rPr>
                        <a:t>…, </a:t>
                      </a:r>
                      <a:r>
                        <a:rPr lang="vi-VN" sz="2200">
                          <a:solidFill>
                            <a:schemeClr val="tx1">
                              <a:lumMod val="50000"/>
                            </a:schemeClr>
                          </a:solidFill>
                          <a:latin typeface="+mn-lt"/>
                        </a:rPr>
                        <a:t>9</a:t>
                      </a:r>
                      <a:endParaRPr lang="en-US" sz="2200">
                        <a:solidFill>
                          <a:schemeClr val="tx1">
                            <a:lumMod val="50000"/>
                          </a:schemeClr>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vi-VN" sz="2200">
                          <a:solidFill>
                            <a:schemeClr val="tx1">
                              <a:lumMod val="50000"/>
                            </a:schemeClr>
                          </a:solidFill>
                          <a:latin typeface="+mn-lt"/>
                        </a:rPr>
                        <a:t>48, 49, </a:t>
                      </a:r>
                      <a:r>
                        <a:rPr lang="is-IS" sz="2200">
                          <a:solidFill>
                            <a:schemeClr val="tx1">
                              <a:lumMod val="50000"/>
                            </a:schemeClr>
                          </a:solidFill>
                          <a:latin typeface="+mn-lt"/>
                        </a:rPr>
                        <a:t>…, </a:t>
                      </a:r>
                      <a:r>
                        <a:rPr lang="vi-VN" sz="2200">
                          <a:solidFill>
                            <a:schemeClr val="tx1">
                              <a:lumMod val="50000"/>
                            </a:schemeClr>
                          </a:solidFill>
                          <a:latin typeface="+mn-lt"/>
                        </a:rPr>
                        <a:t>57</a:t>
                      </a:r>
                      <a:endParaRPr lang="en-US" sz="2200">
                        <a:solidFill>
                          <a:schemeClr val="tx1">
                            <a:lumMod val="50000"/>
                          </a:schemeClr>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vi-VN" sz="2200">
                          <a:solidFill>
                            <a:schemeClr val="tx1">
                              <a:lumMod val="50000"/>
                            </a:schemeClr>
                          </a:solidFill>
                          <a:latin typeface="+mn-lt"/>
                        </a:rPr>
                        <a:t>A, B, </a:t>
                      </a:r>
                      <a:r>
                        <a:rPr lang="is-IS" sz="2200">
                          <a:solidFill>
                            <a:schemeClr val="tx1">
                              <a:lumMod val="50000"/>
                            </a:schemeClr>
                          </a:solidFill>
                          <a:latin typeface="+mn-lt"/>
                        </a:rPr>
                        <a:t>…, </a:t>
                      </a:r>
                      <a:r>
                        <a:rPr lang="vi-VN" sz="2200">
                          <a:solidFill>
                            <a:schemeClr val="tx1">
                              <a:lumMod val="50000"/>
                            </a:schemeClr>
                          </a:solidFill>
                          <a:latin typeface="+mn-lt"/>
                        </a:rPr>
                        <a:t>Z</a:t>
                      </a:r>
                      <a:endParaRPr lang="en-US" sz="2200">
                        <a:solidFill>
                          <a:schemeClr val="tx1">
                            <a:lumMod val="50000"/>
                          </a:schemeClr>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vi-VN" sz="2200">
                          <a:solidFill>
                            <a:schemeClr val="tx1">
                              <a:lumMod val="50000"/>
                            </a:schemeClr>
                          </a:solidFill>
                          <a:latin typeface="+mn-lt"/>
                        </a:rPr>
                        <a:t>65, 66, </a:t>
                      </a:r>
                      <a:r>
                        <a:rPr lang="is-IS" sz="2200">
                          <a:solidFill>
                            <a:schemeClr val="tx1">
                              <a:lumMod val="50000"/>
                            </a:schemeClr>
                          </a:solidFill>
                          <a:latin typeface="+mn-lt"/>
                        </a:rPr>
                        <a:t>…, </a:t>
                      </a:r>
                      <a:r>
                        <a:rPr lang="vi-VN" sz="2200">
                          <a:solidFill>
                            <a:schemeClr val="tx1">
                              <a:lumMod val="50000"/>
                            </a:schemeClr>
                          </a:solidFill>
                          <a:latin typeface="+mn-lt"/>
                        </a:rPr>
                        <a:t>90</a:t>
                      </a:r>
                      <a:endParaRPr lang="en-US" sz="2200">
                        <a:solidFill>
                          <a:schemeClr val="tx1">
                            <a:lumMod val="50000"/>
                          </a:schemeClr>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vi-VN" sz="2200">
                          <a:solidFill>
                            <a:schemeClr val="tx1">
                              <a:lumMod val="50000"/>
                            </a:schemeClr>
                          </a:solidFill>
                          <a:latin typeface="+mn-lt"/>
                        </a:rPr>
                        <a:t>a, b, </a:t>
                      </a:r>
                      <a:r>
                        <a:rPr lang="is-IS" sz="2200">
                          <a:solidFill>
                            <a:schemeClr val="tx1">
                              <a:lumMod val="50000"/>
                            </a:schemeClr>
                          </a:solidFill>
                          <a:latin typeface="+mn-lt"/>
                        </a:rPr>
                        <a:t>…, </a:t>
                      </a:r>
                      <a:r>
                        <a:rPr lang="vi-VN" sz="2200">
                          <a:solidFill>
                            <a:schemeClr val="tx1">
                              <a:lumMod val="50000"/>
                            </a:schemeClr>
                          </a:solidFill>
                          <a:latin typeface="+mn-lt"/>
                        </a:rPr>
                        <a:t>z</a:t>
                      </a:r>
                      <a:endParaRPr lang="en-US" sz="2200">
                        <a:solidFill>
                          <a:schemeClr val="tx1">
                            <a:lumMod val="50000"/>
                          </a:schemeClr>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vi-VN" sz="2200">
                          <a:solidFill>
                            <a:schemeClr val="tx1">
                              <a:lumMod val="50000"/>
                            </a:schemeClr>
                          </a:solidFill>
                          <a:latin typeface="+mn-lt"/>
                        </a:rPr>
                        <a:t>97, 98, </a:t>
                      </a:r>
                      <a:r>
                        <a:rPr lang="is-IS" sz="2200">
                          <a:solidFill>
                            <a:schemeClr val="tx1">
                              <a:lumMod val="50000"/>
                            </a:schemeClr>
                          </a:solidFill>
                          <a:latin typeface="+mn-lt"/>
                        </a:rPr>
                        <a:t>…, </a:t>
                      </a:r>
                      <a:r>
                        <a:rPr lang="vi-VN" sz="2200">
                          <a:solidFill>
                            <a:schemeClr val="tx1">
                              <a:lumMod val="50000"/>
                            </a:schemeClr>
                          </a:solidFill>
                          <a:latin typeface="+mn-lt"/>
                        </a:rPr>
                        <a:t>122</a:t>
                      </a:r>
                      <a:endParaRPr lang="en-US" sz="2200">
                        <a:solidFill>
                          <a:schemeClr val="tx1">
                            <a:lumMod val="50000"/>
                          </a:schemeClr>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vi-VN" sz="2200">
                          <a:solidFill>
                            <a:schemeClr val="tx1">
                              <a:lumMod val="50000"/>
                            </a:schemeClr>
                          </a:solidFill>
                          <a:latin typeface="+mn-lt"/>
                        </a:rPr>
                        <a:t>Enter, ESC, Space</a:t>
                      </a:r>
                      <a:endParaRPr lang="en-US" sz="2200">
                        <a:solidFill>
                          <a:schemeClr val="tx1">
                            <a:lumMod val="50000"/>
                          </a:schemeClr>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vi-VN" sz="2200">
                          <a:solidFill>
                            <a:schemeClr val="tx1">
                              <a:lumMod val="50000"/>
                            </a:schemeClr>
                          </a:solidFill>
                          <a:latin typeface="+mn-lt"/>
                        </a:rPr>
                        <a:t>13, 27, 32</a:t>
                      </a:r>
                      <a:endParaRPr lang="en-US" sz="2200">
                        <a:solidFill>
                          <a:schemeClr val="tx1">
                            <a:lumMod val="50000"/>
                          </a:schemeClr>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2200">
                          <a:solidFill>
                            <a:schemeClr val="tx1">
                              <a:lumMod val="50000"/>
                            </a:schemeClr>
                          </a:solidFill>
                          <a:latin typeface="+mn-lt"/>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vi-VN" sz="2200">
                          <a:solidFill>
                            <a:schemeClr val="tx1">
                              <a:lumMod val="50000"/>
                            </a:schemeClr>
                          </a:solidFill>
                          <a:latin typeface="+mn-lt"/>
                        </a:rPr>
                        <a:t>34, 43, 45, 42, 47</a:t>
                      </a:r>
                      <a:endParaRPr lang="en-US" sz="2200">
                        <a:solidFill>
                          <a:schemeClr val="tx1">
                            <a:lumMod val="50000"/>
                          </a:schemeClr>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2200">
                          <a:solidFill>
                            <a:schemeClr val="tx1">
                              <a:lumMod val="50000"/>
                            </a:schemeClr>
                          </a:solidFill>
                          <a:latin typeface="+mn-lt"/>
                        </a:rPr>
                        <a:t>&lt;, =, &gt;,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vi-VN" sz="2200">
                          <a:solidFill>
                            <a:schemeClr val="tx1">
                              <a:lumMod val="50000"/>
                            </a:schemeClr>
                          </a:solidFill>
                          <a:latin typeface="+mn-lt"/>
                        </a:rPr>
                        <a:t>60, 61, 62, 64</a:t>
                      </a:r>
                      <a:endParaRPr lang="en-US" sz="2200">
                        <a:solidFill>
                          <a:schemeClr val="tx1">
                            <a:lumMod val="50000"/>
                          </a:schemeClr>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9" name="Footer Placeholder 8">
            <a:extLst>
              <a:ext uri="{FF2B5EF4-FFF2-40B4-BE49-F238E27FC236}">
                <a16:creationId xmlns:a16="http://schemas.microsoft.com/office/drawing/2014/main" id="{BA516B46-669A-846C-099A-B37F58ACD18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0" name="Date Placeholder 9">
            <a:extLst>
              <a:ext uri="{FF2B5EF4-FFF2-40B4-BE49-F238E27FC236}">
                <a16:creationId xmlns:a16="http://schemas.microsoft.com/office/drawing/2014/main" id="{BEE8646B-9450-12F7-7784-59D166835D67}"/>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FF46696D-1A68-8932-03D5-4978BAC88296}"/>
              </a:ext>
            </a:extLst>
          </p:cNvPr>
          <p:cNvSpPr>
            <a:spLocks noGrp="1"/>
          </p:cNvSpPr>
          <p:nvPr>
            <p:ph type="sldNum" sz="quarter" idx="12"/>
          </p:nvPr>
        </p:nvSpPr>
        <p:spPr/>
        <p:txBody>
          <a:bodyPr/>
          <a:lstStyle/>
          <a:p>
            <a:fld id="{D8B0B3AC-44A8-D142-AAF6-9A453466E1A4}" type="slidenum">
              <a:rPr lang="en-VN" smtClean="0"/>
              <a:pPr/>
              <a:t>22</a:t>
            </a:fld>
            <a:endParaRPr lang="en-VN" dirty="0"/>
          </a:p>
        </p:txBody>
      </p:sp>
    </p:spTree>
    <p:extLst>
      <p:ext uri="{BB962C8B-B14F-4D97-AF65-F5344CB8AC3E}">
        <p14:creationId xmlns:p14="http://schemas.microsoft.com/office/powerpoint/2010/main" val="17705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3.3.1 Ki</a:t>
            </a:r>
            <a:r>
              <a:rPr lang="vi-VN"/>
              <a:t>ểu ký tự</a:t>
            </a:r>
            <a:endParaRPr lang="en-US" dirty="0"/>
          </a:p>
        </p:txBody>
      </p:sp>
      <p:sp>
        <p:nvSpPr>
          <p:cNvPr id="3" name="Content Placeholder 2">
            <a:extLst>
              <a:ext uri="{FF2B5EF4-FFF2-40B4-BE49-F238E27FC236}">
                <a16:creationId xmlns:a16="http://schemas.microsoft.com/office/drawing/2014/main" id="{835350EC-65EB-165F-4FD5-C9957CE3A434}"/>
              </a:ext>
            </a:extLst>
          </p:cNvPr>
          <p:cNvSpPr>
            <a:spLocks noGrp="1"/>
          </p:cNvSpPr>
          <p:nvPr>
            <p:ph idx="1"/>
          </p:nvPr>
        </p:nvSpPr>
        <p:spPr/>
        <p:txBody>
          <a:bodyPr>
            <a:noAutofit/>
          </a:bodyPr>
          <a:lstStyle/>
          <a:p>
            <a:r>
              <a:rPr lang="vi-VN" sz="2400"/>
              <a:t>ASCII (American Standard Code for Information Interchange - Chuẩn mã trao đổi thông tin Hoa Kỳ), là hệ thống ngôn ngữ gồm bộ ký tự và bộ mã ký tự được hình thành dựa trên chữ bảng chữ cái Latinh.</a:t>
            </a:r>
          </a:p>
          <a:p>
            <a:r>
              <a:rPr lang="vi-VN" sz="2400"/>
              <a:t>Bộ mã ASCII tương tự như một bảng quy ước giúp máy tính có thể hiểu được và hiển thị được những thông tin bằng những ký tự mà bạn nhập vào máy tính. </a:t>
            </a:r>
          </a:p>
          <a:p>
            <a:r>
              <a:rPr lang="vi-VN" sz="2400" b="1"/>
              <a:t>Bảng mã ASCII tiêu chuẩn </a:t>
            </a:r>
            <a:r>
              <a:rPr lang="vi-VN" sz="2400"/>
              <a:t>được biểu diễn </a:t>
            </a:r>
            <a:r>
              <a:rPr lang="en-US" sz="2400"/>
              <a:t>ở </a:t>
            </a:r>
            <a:r>
              <a:rPr lang="en-US" sz="2400" b="0" i="0">
                <a:solidFill>
                  <a:srgbClr val="333333"/>
                </a:solidFill>
                <a:effectLst/>
                <a:highlight>
                  <a:srgbClr val="FFFFFF"/>
                </a:highlight>
                <a:latin typeface="Helvetica Neue"/>
              </a:rPr>
              <a:t>dạng nhị phân với 7 ký tự (7 bits) </a:t>
            </a:r>
            <a:r>
              <a:rPr lang="vi-VN" sz="2400"/>
              <a:t>(số thập phân từ 0 đến 127) </a:t>
            </a:r>
          </a:p>
          <a:p>
            <a:r>
              <a:rPr lang="vi-VN" sz="2400" b="1"/>
              <a:t>Bảng mã ASCII mở rộng </a:t>
            </a:r>
            <a:r>
              <a:rPr lang="vi-VN" sz="2400"/>
              <a:t>được biểu diễn </a:t>
            </a:r>
            <a:r>
              <a:rPr lang="en-US" sz="2400"/>
              <a:t>ở </a:t>
            </a:r>
            <a:r>
              <a:rPr lang="en-US" sz="2400" b="0" i="0">
                <a:solidFill>
                  <a:srgbClr val="333333"/>
                </a:solidFill>
                <a:effectLst/>
                <a:highlight>
                  <a:srgbClr val="FFFFFF"/>
                </a:highlight>
                <a:latin typeface="Helvetica Neue"/>
              </a:rPr>
              <a:t>dạng nhị phân với 8 ký tự (8 bits) </a:t>
            </a:r>
            <a:r>
              <a:rPr lang="vi-VN" sz="2400"/>
              <a:t>(số thập phân từ </a:t>
            </a:r>
            <a:r>
              <a:rPr lang="en-US" sz="2400"/>
              <a:t>128</a:t>
            </a:r>
            <a:r>
              <a:rPr lang="vi-VN" sz="2400"/>
              <a:t> đến </a:t>
            </a:r>
            <a:r>
              <a:rPr lang="en-US" sz="2400"/>
              <a:t>255</a:t>
            </a:r>
            <a:r>
              <a:rPr lang="vi-VN" sz="2400"/>
              <a:t>) </a:t>
            </a:r>
          </a:p>
          <a:p>
            <a:endParaRPr lang="en-US" sz="2400"/>
          </a:p>
        </p:txBody>
      </p:sp>
      <p:sp>
        <p:nvSpPr>
          <p:cNvPr id="8" name="Footer Placeholder 7"/>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5" name="Date Placeholder 4">
            <a:extLst>
              <a:ext uri="{FF2B5EF4-FFF2-40B4-BE49-F238E27FC236}">
                <a16:creationId xmlns:a16="http://schemas.microsoft.com/office/drawing/2014/main" id="{CBE80278-7E64-B903-073B-3EC87C93C617}"/>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51E99180-DE9C-FCE2-BB18-07DDBA9799FF}"/>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7037-C3A1-2F68-9184-9DD11A3C470C}"/>
              </a:ext>
            </a:extLst>
          </p:cNvPr>
          <p:cNvSpPr>
            <a:spLocks noGrp="1"/>
          </p:cNvSpPr>
          <p:nvPr>
            <p:ph type="title"/>
          </p:nvPr>
        </p:nvSpPr>
        <p:spPr/>
        <p:txBody>
          <a:bodyPr>
            <a:normAutofit fontScale="90000"/>
          </a:bodyPr>
          <a:lstStyle/>
          <a:p>
            <a:r>
              <a:rPr lang="en-US"/>
              <a:t>3.3.1 Ki</a:t>
            </a:r>
            <a:r>
              <a:rPr lang="vi-VN"/>
              <a:t>ểu ký tự</a:t>
            </a:r>
            <a:endParaRPr lang="en-US"/>
          </a:p>
        </p:txBody>
      </p:sp>
      <p:sp>
        <p:nvSpPr>
          <p:cNvPr id="4" name="Footer Placeholder 3">
            <a:extLst>
              <a:ext uri="{FF2B5EF4-FFF2-40B4-BE49-F238E27FC236}">
                <a16:creationId xmlns:a16="http://schemas.microsoft.com/office/drawing/2014/main" id="{70609DD6-E9ED-B168-6BD7-C047812EA4A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355A501C-F6DA-51BE-FE74-FE654A1577F9}"/>
              </a:ext>
            </a:extLst>
          </p:cNvPr>
          <p:cNvSpPr>
            <a:spLocks noGrp="1"/>
          </p:cNvSpPr>
          <p:nvPr>
            <p:ph type="dt" sz="half" idx="13"/>
          </p:nvPr>
        </p:nvSpPr>
        <p:spPr/>
        <p:txBody>
          <a:bodyPr/>
          <a:lstStyle/>
          <a:p>
            <a:r>
              <a:rPr lang="en-US"/>
              <a:t>June 2024</a:t>
            </a:r>
            <a:endParaRPr lang="en-US" dirty="0"/>
          </a:p>
        </p:txBody>
      </p:sp>
      <p:sp>
        <p:nvSpPr>
          <p:cNvPr id="7" name="Content Placeholder 6">
            <a:extLst>
              <a:ext uri="{FF2B5EF4-FFF2-40B4-BE49-F238E27FC236}">
                <a16:creationId xmlns:a16="http://schemas.microsoft.com/office/drawing/2014/main" id="{461E58EA-0E7A-63A1-5D0B-5F7965C00428}"/>
              </a:ext>
            </a:extLst>
          </p:cNvPr>
          <p:cNvSpPr>
            <a:spLocks noGrp="1"/>
          </p:cNvSpPr>
          <p:nvPr>
            <p:ph idx="1"/>
          </p:nvPr>
        </p:nvSpPr>
        <p:spPr>
          <a:xfrm>
            <a:off x="292350" y="1210449"/>
            <a:ext cx="3548130" cy="4943139"/>
          </a:xfrm>
        </p:spPr>
        <p:txBody>
          <a:bodyPr>
            <a:noAutofit/>
          </a:bodyPr>
          <a:lstStyle/>
          <a:p>
            <a:pPr marL="342900" indent="-342900">
              <a:lnSpc>
                <a:spcPct val="100000"/>
              </a:lnSpc>
              <a:spcBef>
                <a:spcPts val="600"/>
              </a:spcBef>
              <a:spcAft>
                <a:spcPts val="600"/>
              </a:spcAft>
              <a:defRPr/>
            </a:pPr>
            <a:r>
              <a:rPr lang="vi-VN" sz="2000">
                <a:latin typeface="+mn-lt"/>
                <a:cs typeface="Calibri" panose="020F0502020204030204" pitchFamily="34" charset="0"/>
              </a:rPr>
              <a:t>Bảng mã ASCII 256 </a:t>
            </a:r>
            <a:r>
              <a:rPr lang="vi-VN" sz="2000">
                <a:solidFill>
                  <a:schemeClr val="tx1">
                    <a:lumMod val="50000"/>
                  </a:schemeClr>
                </a:solidFill>
                <a:latin typeface="+mn-lt"/>
                <a:cs typeface="Calibri" panose="020F0502020204030204" pitchFamily="34" charset="0"/>
              </a:rPr>
              <a:t>ký tự chia thành 3 nhóm:</a:t>
            </a:r>
          </a:p>
          <a:p>
            <a:pPr marL="800100" lvl="1" indent="-342900">
              <a:lnSpc>
                <a:spcPct val="100000"/>
              </a:lnSpc>
              <a:spcBef>
                <a:spcPts val="600"/>
              </a:spcBef>
              <a:spcAft>
                <a:spcPts val="600"/>
              </a:spcAft>
              <a:defRPr/>
            </a:pPr>
            <a:r>
              <a:rPr lang="vi-VN" sz="2000" b="1">
                <a:solidFill>
                  <a:schemeClr val="tx1">
                    <a:lumMod val="50000"/>
                  </a:schemeClr>
                </a:solidFill>
                <a:latin typeface="+mn-lt"/>
                <a:cs typeface="Calibri" panose="020F0502020204030204" pitchFamily="34" charset="0"/>
              </a:rPr>
              <a:t>Ký tự điều khiển </a:t>
            </a:r>
            <a:r>
              <a:rPr lang="vi-VN" sz="2000">
                <a:solidFill>
                  <a:schemeClr val="tx1">
                    <a:lumMod val="50000"/>
                  </a:schemeClr>
                </a:solidFill>
                <a:latin typeface="+mn-lt"/>
                <a:cs typeface="Calibri" panose="020F0502020204030204" pitchFamily="34" charset="0"/>
              </a:rPr>
              <a:t>(ASCII chuẩn):</a:t>
            </a:r>
            <a:r>
              <a:rPr lang="vi-VN" sz="2000" b="1">
                <a:solidFill>
                  <a:schemeClr val="tx1">
                    <a:lumMod val="50000"/>
                  </a:schemeClr>
                </a:solidFill>
                <a:latin typeface="+mn-lt"/>
                <a:cs typeface="Calibri" panose="020F0502020204030204" pitchFamily="34" charset="0"/>
              </a:rPr>
              <a:t> </a:t>
            </a:r>
            <a:r>
              <a:rPr lang="vi-VN" sz="2000">
                <a:solidFill>
                  <a:schemeClr val="tx1">
                    <a:lumMod val="50000"/>
                  </a:schemeClr>
                </a:solidFill>
                <a:latin typeface="+mn-lt"/>
                <a:cs typeface="Calibri" panose="020F0502020204030204" pitchFamily="34" charset="0"/>
              </a:rPr>
              <a:t>0 </a:t>
            </a:r>
            <a:r>
              <a:rPr lang="en-US" sz="2000">
                <a:solidFill>
                  <a:schemeClr val="tx1">
                    <a:lumMod val="50000"/>
                  </a:schemeClr>
                </a:solidFill>
                <a:latin typeface="+mn-lt"/>
                <a:cs typeface="Calibri" panose="020F0502020204030204" pitchFamily="34" charset="0"/>
                <a:sym typeface="Wingdings" panose="05000000000000000000" pitchFamily="2" charset="2"/>
              </a:rPr>
              <a:t></a:t>
            </a:r>
            <a:r>
              <a:rPr lang="vi-VN" sz="2000">
                <a:solidFill>
                  <a:schemeClr val="tx1">
                    <a:lumMod val="50000"/>
                  </a:schemeClr>
                </a:solidFill>
                <a:latin typeface="+mn-lt"/>
                <a:cs typeface="Calibri" panose="020F0502020204030204" pitchFamily="34" charset="0"/>
              </a:rPr>
              <a:t> 31 và 127 </a:t>
            </a:r>
            <a:r>
              <a:rPr lang="en-US" sz="2000">
                <a:solidFill>
                  <a:schemeClr val="tx1">
                    <a:lumMod val="50000"/>
                  </a:schemeClr>
                </a:solidFill>
                <a:latin typeface="+mn-lt"/>
                <a:cs typeface="Calibri" panose="020F0502020204030204" pitchFamily="34" charset="0"/>
              </a:rPr>
              <a:t>(</a:t>
            </a:r>
            <a:r>
              <a:rPr lang="vi-VN" sz="2000">
                <a:solidFill>
                  <a:schemeClr val="tx1">
                    <a:lumMod val="50000"/>
                  </a:schemeClr>
                </a:solidFill>
                <a:latin typeface="+mn-lt"/>
                <a:cs typeface="Calibri" panose="020F0502020204030204" pitchFamily="34" charset="0"/>
              </a:rPr>
              <a:t>non-printable)</a:t>
            </a:r>
          </a:p>
          <a:p>
            <a:pPr marL="800100" lvl="1" indent="-342900">
              <a:lnSpc>
                <a:spcPct val="100000"/>
              </a:lnSpc>
              <a:spcBef>
                <a:spcPts val="600"/>
              </a:spcBef>
              <a:spcAft>
                <a:spcPts val="600"/>
              </a:spcAft>
              <a:defRPr/>
            </a:pPr>
            <a:r>
              <a:rPr lang="vi-VN" sz="2000" b="1">
                <a:solidFill>
                  <a:schemeClr val="tx1">
                    <a:lumMod val="50000"/>
                  </a:schemeClr>
                </a:solidFill>
                <a:latin typeface="+mn-lt"/>
                <a:cs typeface="Calibri" panose="020F0502020204030204" pitchFamily="34" charset="0"/>
              </a:rPr>
              <a:t>Ký tự văn bản </a:t>
            </a:r>
            <a:r>
              <a:rPr lang="vi-VN" sz="2000">
                <a:solidFill>
                  <a:schemeClr val="tx1">
                    <a:lumMod val="50000"/>
                  </a:schemeClr>
                </a:solidFill>
                <a:latin typeface="+mn-lt"/>
                <a:cs typeface="Calibri" panose="020F0502020204030204" pitchFamily="34" charset="0"/>
              </a:rPr>
              <a:t>(ASCII chuẩn):   </a:t>
            </a:r>
            <a:r>
              <a:rPr lang="en-US" sz="2000">
                <a:solidFill>
                  <a:schemeClr val="tx1">
                    <a:lumMod val="50000"/>
                  </a:schemeClr>
                </a:solidFill>
                <a:latin typeface="+mn-lt"/>
                <a:cs typeface="Calibri" panose="020F0502020204030204" pitchFamily="34" charset="0"/>
              </a:rPr>
              <a:t>  </a:t>
            </a:r>
            <a:r>
              <a:rPr lang="vi-VN" sz="2000">
                <a:solidFill>
                  <a:schemeClr val="tx1">
                    <a:lumMod val="50000"/>
                  </a:schemeClr>
                </a:solidFill>
                <a:latin typeface="+mn-lt"/>
                <a:cs typeface="Calibri" panose="020F0502020204030204" pitchFamily="34" charset="0"/>
              </a:rPr>
              <a:t>32  </a:t>
            </a:r>
            <a:r>
              <a:rPr lang="en-US" sz="2000">
                <a:solidFill>
                  <a:schemeClr val="tx1">
                    <a:lumMod val="50000"/>
                  </a:schemeClr>
                </a:solidFill>
                <a:latin typeface="+mn-lt"/>
                <a:cs typeface="Calibri" panose="020F0502020204030204" pitchFamily="34" charset="0"/>
                <a:sym typeface="Wingdings" panose="05000000000000000000" pitchFamily="2" charset="2"/>
              </a:rPr>
              <a:t></a:t>
            </a:r>
            <a:r>
              <a:rPr lang="vi-VN" sz="2000">
                <a:solidFill>
                  <a:schemeClr val="tx1">
                    <a:lumMod val="50000"/>
                  </a:schemeClr>
                </a:solidFill>
                <a:latin typeface="+mn-lt"/>
                <a:cs typeface="Calibri" panose="020F0502020204030204" pitchFamily="34" charset="0"/>
              </a:rPr>
              <a:t> 126</a:t>
            </a:r>
          </a:p>
          <a:p>
            <a:pPr marL="800100" lvl="1" indent="-342900">
              <a:lnSpc>
                <a:spcPct val="100000"/>
              </a:lnSpc>
              <a:spcBef>
                <a:spcPts val="600"/>
              </a:spcBef>
              <a:spcAft>
                <a:spcPts val="600"/>
              </a:spcAft>
              <a:defRPr/>
            </a:pPr>
            <a:r>
              <a:rPr lang="vi-VN" sz="2000" b="1">
                <a:solidFill>
                  <a:schemeClr val="tx1">
                    <a:lumMod val="50000"/>
                  </a:schemeClr>
                </a:solidFill>
                <a:latin typeface="+mn-lt"/>
                <a:cs typeface="Calibri" panose="020F0502020204030204" pitchFamily="34" charset="0"/>
              </a:rPr>
              <a:t>Ký tự đồ họa </a:t>
            </a:r>
            <a:r>
              <a:rPr lang="vi-VN" sz="2000">
                <a:solidFill>
                  <a:schemeClr val="tx1">
                    <a:lumMod val="50000"/>
                  </a:schemeClr>
                </a:solidFill>
                <a:latin typeface="+mn-lt"/>
                <a:cs typeface="Calibri" panose="020F0502020204030204" pitchFamily="34" charset="0"/>
              </a:rPr>
              <a:t>(extended ASCII):</a:t>
            </a:r>
            <a:r>
              <a:rPr lang="en-US" sz="2000">
                <a:solidFill>
                  <a:schemeClr val="tx1">
                    <a:lumMod val="50000"/>
                  </a:schemeClr>
                </a:solidFill>
                <a:latin typeface="+mn-lt"/>
                <a:cs typeface="Calibri" panose="020F0502020204030204" pitchFamily="34" charset="0"/>
              </a:rPr>
              <a:t> </a:t>
            </a:r>
            <a:r>
              <a:rPr lang="vi-VN" sz="2000">
                <a:solidFill>
                  <a:schemeClr val="tx1">
                    <a:lumMod val="50000"/>
                  </a:schemeClr>
                </a:solidFill>
                <a:latin typeface="+mn-lt"/>
                <a:cs typeface="Calibri" panose="020F0502020204030204" pitchFamily="34" charset="0"/>
              </a:rPr>
              <a:t>128 </a:t>
            </a:r>
            <a:r>
              <a:rPr lang="en-US" sz="2000">
                <a:solidFill>
                  <a:schemeClr val="tx1">
                    <a:lumMod val="50000"/>
                  </a:schemeClr>
                </a:solidFill>
                <a:latin typeface="+mn-lt"/>
                <a:cs typeface="Calibri" panose="020F0502020204030204" pitchFamily="34" charset="0"/>
                <a:sym typeface="Wingdings" panose="05000000000000000000" pitchFamily="2" charset="2"/>
              </a:rPr>
              <a:t></a:t>
            </a:r>
            <a:r>
              <a:rPr lang="vi-VN" sz="2000">
                <a:solidFill>
                  <a:schemeClr val="tx1">
                    <a:lumMod val="50000"/>
                  </a:schemeClr>
                </a:solidFill>
                <a:latin typeface="+mn-lt"/>
                <a:cs typeface="Calibri" panose="020F0502020204030204" pitchFamily="34" charset="0"/>
              </a:rPr>
              <a:t> 255</a:t>
            </a:r>
          </a:p>
        </p:txBody>
      </p:sp>
      <p:pic>
        <p:nvPicPr>
          <p:cNvPr id="3" name="Picture 8">
            <a:extLst>
              <a:ext uri="{FF2B5EF4-FFF2-40B4-BE49-F238E27FC236}">
                <a16:creationId xmlns:a16="http://schemas.microsoft.com/office/drawing/2014/main" id="{286520BA-1B85-2911-1389-63A76775C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319" y="1308517"/>
            <a:ext cx="7915331" cy="4747005"/>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AD192321-6B54-97ED-2D31-4DACCF740FC6}"/>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Tree>
    <p:extLst>
      <p:ext uri="{BB962C8B-B14F-4D97-AF65-F5344CB8AC3E}">
        <p14:creationId xmlns:p14="http://schemas.microsoft.com/office/powerpoint/2010/main" val="1431217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3.3.1</a:t>
            </a:r>
            <a:r>
              <a:rPr lang="vi-VN"/>
              <a:t> </a:t>
            </a:r>
            <a:r>
              <a:rPr lang="vi-VN" dirty="0"/>
              <a:t>Kiểu ký tự</a:t>
            </a:r>
            <a:endParaRPr lang="en-US" dirty="0"/>
          </a:p>
        </p:txBody>
      </p:sp>
      <p:sp>
        <p:nvSpPr>
          <p:cNvPr id="3" name="Content Placeholder 2"/>
          <p:cNvSpPr>
            <a:spLocks noGrp="1"/>
          </p:cNvSpPr>
          <p:nvPr>
            <p:ph idx="1"/>
          </p:nvPr>
        </p:nvSpPr>
        <p:spPr>
          <a:xfrm>
            <a:off x="774144" y="1233824"/>
            <a:ext cx="11189255" cy="4943139"/>
          </a:xfrm>
        </p:spPr>
        <p:txBody>
          <a:bodyPr>
            <a:noAutofit/>
          </a:bodyPr>
          <a:lstStyle/>
          <a:p>
            <a:pPr marL="342900" indent="-342900" algn="l">
              <a:lnSpc>
                <a:spcPct val="150000"/>
              </a:lnSpc>
              <a:spcBef>
                <a:spcPts val="0"/>
              </a:spcBef>
              <a:defRPr/>
            </a:pPr>
            <a:r>
              <a:rPr lang="en-US" sz="2400"/>
              <a:t>Ví dụ:</a:t>
            </a:r>
            <a:endParaRPr lang="vi-VN" sz="2400"/>
          </a:p>
          <a:p>
            <a:pPr marL="342900" indent="-342900" algn="l">
              <a:lnSpc>
                <a:spcPct val="150000"/>
              </a:lnSpc>
              <a:spcBef>
                <a:spcPts val="0"/>
              </a:spcBef>
              <a:defRPr/>
            </a:pPr>
            <a:endParaRPr lang="vi-VN" sz="2400"/>
          </a:p>
          <a:p>
            <a:pPr marL="342900" indent="-342900" algn="l">
              <a:lnSpc>
                <a:spcPct val="150000"/>
              </a:lnSpc>
              <a:spcBef>
                <a:spcPts val="0"/>
              </a:spcBef>
              <a:defRPr/>
            </a:pPr>
            <a:endParaRPr lang="vi-VN" sz="2400"/>
          </a:p>
          <a:p>
            <a:pPr marL="342900" indent="-342900" algn="l">
              <a:lnSpc>
                <a:spcPct val="150000"/>
              </a:lnSpc>
              <a:spcBef>
                <a:spcPts val="0"/>
              </a:spcBef>
              <a:defRPr/>
            </a:pPr>
            <a:endParaRPr lang="en-US" sz="2400"/>
          </a:p>
          <a:p>
            <a:pPr marL="342900" indent="-342900" algn="l">
              <a:lnSpc>
                <a:spcPct val="150000"/>
              </a:lnSpc>
              <a:spcBef>
                <a:spcPts val="0"/>
              </a:spcBef>
              <a:defRPr/>
            </a:pPr>
            <a:endParaRPr lang="en-US" sz="240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Rectangle 6"/>
          <p:cNvSpPr/>
          <p:nvPr/>
        </p:nvSpPr>
        <p:spPr>
          <a:xfrm>
            <a:off x="6632166" y="2090172"/>
            <a:ext cx="4379728" cy="2677656"/>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0">
                <a:solidFill>
                  <a:srgbClr val="AF00DB"/>
                </a:solidFill>
                <a:effectLst/>
                <a:highlight>
                  <a:srgbClr val="FFFFFF"/>
                </a:highlight>
                <a:latin typeface="PragmataPro Mono Liga" panose="02000509040000020004" pitchFamily="49" charset="0"/>
              </a:rPr>
              <a:t>#include</a:t>
            </a:r>
            <a:r>
              <a:rPr lang="en-US" sz="2400" b="0">
                <a:solidFill>
                  <a:srgbClr val="0000FF"/>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&lt;iostream&gt;</a:t>
            </a:r>
            <a:endParaRPr lang="en-US" sz="2400" b="0">
              <a:solidFill>
                <a:srgbClr val="000000"/>
              </a:solidFill>
              <a:effectLst/>
              <a:highlight>
                <a:srgbClr val="FFFFFF"/>
              </a:highlight>
              <a:latin typeface="PragmataPro Mono Liga" panose="02000509040000020004" pitchFamily="49" charset="0"/>
            </a:endParaRPr>
          </a:p>
          <a:p>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main</a:t>
            </a:r>
            <a:r>
              <a:rPr lang="en-US" sz="2400" b="0">
                <a:solidFill>
                  <a:srgbClr val="000000"/>
                </a:solidFill>
                <a:effectLst/>
                <a:highlight>
                  <a:srgbClr val="FFFFFF"/>
                </a:highlight>
                <a:latin typeface="PragmataPro Mono Liga" panose="02000509040000020004" pitchFamily="49" charset="0"/>
              </a:rPr>
              <a:t>() {</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 </a:t>
            </a:r>
            <a:r>
              <a:rPr lang="en-US" sz="2400" b="0">
                <a:solidFill>
                  <a:srgbClr val="A31515"/>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 = </a:t>
            </a:r>
            <a:r>
              <a:rPr lang="en-US" sz="2400" b="0">
                <a:solidFill>
                  <a:srgbClr val="A31515"/>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&lt;</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a:t>
            </a:r>
          </a:p>
        </p:txBody>
      </p:sp>
      <p:sp>
        <p:nvSpPr>
          <p:cNvPr id="6" name="Date Placeholder 5">
            <a:extLst>
              <a:ext uri="{FF2B5EF4-FFF2-40B4-BE49-F238E27FC236}">
                <a16:creationId xmlns:a16="http://schemas.microsoft.com/office/drawing/2014/main" id="{7200DC18-CEB8-3FBF-4391-B44AD4E0CF7E}"/>
              </a:ext>
            </a:extLst>
          </p:cNvPr>
          <p:cNvSpPr>
            <a:spLocks noGrp="1"/>
          </p:cNvSpPr>
          <p:nvPr>
            <p:ph type="dt" sz="half" idx="13"/>
          </p:nvPr>
        </p:nvSpPr>
        <p:spPr/>
        <p:txBody>
          <a:bodyPr/>
          <a:lstStyle/>
          <a:p>
            <a:r>
              <a:rPr lang="en-US"/>
              <a:t>June 2024</a:t>
            </a:r>
            <a:endParaRPr lang="en-US" dirty="0"/>
          </a:p>
        </p:txBody>
      </p:sp>
      <p:sp>
        <p:nvSpPr>
          <p:cNvPr id="9" name="TextBox 8">
            <a:extLst>
              <a:ext uri="{FF2B5EF4-FFF2-40B4-BE49-F238E27FC236}">
                <a16:creationId xmlns:a16="http://schemas.microsoft.com/office/drawing/2014/main" id="{741A5AF6-1670-1CFA-3E44-EAB484784377}"/>
              </a:ext>
            </a:extLst>
          </p:cNvPr>
          <p:cNvSpPr txBox="1"/>
          <p:nvPr/>
        </p:nvSpPr>
        <p:spPr>
          <a:xfrm>
            <a:off x="1113431" y="2088789"/>
            <a:ext cx="4823103" cy="3416320"/>
          </a:xfrm>
          <a:prstGeom prst="rect">
            <a:avLst/>
          </a:prstGeom>
          <a:noFill/>
          <a:ln>
            <a:solidFill>
              <a:schemeClr val="tx1">
                <a:lumMod val="50000"/>
              </a:schemeClr>
            </a:solidFill>
          </a:ln>
        </p:spPr>
        <p:txBody>
          <a:bodyPr wrap="square">
            <a:spAutoFit/>
          </a:bodyPr>
          <a:lstStyle/>
          <a:p>
            <a:r>
              <a:rPr lang="en-US" sz="2400" b="0">
                <a:solidFill>
                  <a:srgbClr val="AF00DB"/>
                </a:solidFill>
                <a:effectLst/>
                <a:highlight>
                  <a:srgbClr val="FFFFFF"/>
                </a:highlight>
                <a:latin typeface="PragmataPro Mono Liga" panose="02000509040000020004" pitchFamily="49" charset="0"/>
              </a:rPr>
              <a:t>#include</a:t>
            </a:r>
            <a:r>
              <a:rPr lang="en-US" sz="2400" b="0">
                <a:solidFill>
                  <a:srgbClr val="0000FF"/>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&lt;iostream&gt;</a:t>
            </a:r>
            <a:endParaRPr lang="en-US" sz="2400" b="0">
              <a:solidFill>
                <a:srgbClr val="000000"/>
              </a:solidFill>
              <a:effectLst/>
              <a:highlight>
                <a:srgbClr val="FFFFFF"/>
              </a:highlight>
              <a:latin typeface="PragmataPro Mono Liga" panose="02000509040000020004" pitchFamily="49" charset="0"/>
            </a:endParaRPr>
          </a:p>
          <a:p>
            <a:r>
              <a:rPr lang="en-US" sz="2400" b="0">
                <a:solidFill>
                  <a:srgbClr val="AF00DB"/>
                </a:solidFill>
                <a:effectLst/>
                <a:highlight>
                  <a:srgbClr val="FFFFFF"/>
                </a:highlight>
                <a:latin typeface="PragmataPro Mono Liga" panose="02000509040000020004" pitchFamily="49" charset="0"/>
              </a:rPr>
              <a:t>using</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namespace</a:t>
            </a: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a:t>
            </a:r>
          </a:p>
          <a:p>
            <a:br>
              <a:rPr lang="en-US" sz="2400" b="0">
                <a:solidFill>
                  <a:srgbClr val="000000"/>
                </a:solidFill>
                <a:effectLst/>
                <a:highlight>
                  <a:srgbClr val="FFFFFF"/>
                </a:highlight>
                <a:latin typeface="PragmataPro Mono Liga" panose="02000509040000020004" pitchFamily="49" charset="0"/>
              </a:rPr>
            </a:b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main</a:t>
            </a:r>
            <a:r>
              <a:rPr lang="en-US" sz="2400" b="0">
                <a:solidFill>
                  <a:srgbClr val="000000"/>
                </a:solidFill>
                <a:effectLst/>
                <a:highlight>
                  <a:srgbClr val="FFFFFF"/>
                </a:highlight>
                <a:latin typeface="PragmataPro Mono Liga" panose="02000509040000020004" pitchFamily="49" charset="0"/>
              </a:rPr>
              <a:t>() {</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char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a:t>
            </a:r>
            <a:r>
              <a:rPr lang="en-US" sz="2400" b="0">
                <a:solidFill>
                  <a:srgbClr val="A31515"/>
                </a:solidFill>
                <a:effectLst/>
                <a:highlight>
                  <a:srgbClr val="FFFFFF"/>
                </a:highlight>
                <a:latin typeface="PragmataPro Mono Liga" panose="02000509040000020004" pitchFamily="49" charset="0"/>
              </a:rPr>
              <a:t>'D'</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endl</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endl</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a:t>
            </a:r>
          </a:p>
        </p:txBody>
      </p:sp>
      <p:sp>
        <p:nvSpPr>
          <p:cNvPr id="8" name="Slide Number Placeholder 7">
            <a:extLst>
              <a:ext uri="{FF2B5EF4-FFF2-40B4-BE49-F238E27FC236}">
                <a16:creationId xmlns:a16="http://schemas.microsoft.com/office/drawing/2014/main" id="{E493BE86-71E2-4A26-F43A-A6FDD43477CC}"/>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3.3</a:t>
            </a:r>
            <a:r>
              <a:rPr lang="vi-VN"/>
              <a:t>.</a:t>
            </a:r>
            <a:r>
              <a:rPr lang="en-US" dirty="0"/>
              <a:t>2</a:t>
            </a:r>
            <a:r>
              <a:rPr lang="vi-VN"/>
              <a:t> </a:t>
            </a:r>
            <a:r>
              <a:rPr lang="vi-VN" dirty="0"/>
              <a:t>Kiểu số nguyên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04138464"/>
              </p:ext>
            </p:extLst>
          </p:nvPr>
        </p:nvGraphicFramePr>
        <p:xfrm>
          <a:off x="1112736" y="1230132"/>
          <a:ext cx="10754586" cy="4092936"/>
        </p:xfrm>
        <a:graphic>
          <a:graphicData uri="http://schemas.openxmlformats.org/drawingml/2006/table">
            <a:tbl>
              <a:tblPr firstRow="1">
                <a:tableStyleId>{69012ECD-51FC-41F1-AA8D-1B2483CD663E}</a:tableStyleId>
              </a:tblPr>
              <a:tblGrid>
                <a:gridCol w="2793342">
                  <a:extLst>
                    <a:ext uri="{9D8B030D-6E8A-4147-A177-3AD203B41FA5}">
                      <a16:colId xmlns:a16="http://schemas.microsoft.com/office/drawing/2014/main" val="20000"/>
                    </a:ext>
                  </a:extLst>
                </a:gridCol>
                <a:gridCol w="1669774">
                  <a:extLst>
                    <a:ext uri="{9D8B030D-6E8A-4147-A177-3AD203B41FA5}">
                      <a16:colId xmlns:a16="http://schemas.microsoft.com/office/drawing/2014/main" val="20001"/>
                    </a:ext>
                  </a:extLst>
                </a:gridCol>
                <a:gridCol w="6291470">
                  <a:extLst>
                    <a:ext uri="{9D8B030D-6E8A-4147-A177-3AD203B41FA5}">
                      <a16:colId xmlns:a16="http://schemas.microsoft.com/office/drawing/2014/main" val="20002"/>
                    </a:ext>
                  </a:extLst>
                </a:gridCol>
              </a:tblGrid>
              <a:tr h="269875">
                <a:tc>
                  <a:txBody>
                    <a:bodyPr/>
                    <a:lstStyle/>
                    <a:p>
                      <a:pPr algn="ctr"/>
                      <a:r>
                        <a:rPr lang="en-US" sz="2000" b="1">
                          <a:solidFill>
                            <a:schemeClr val="tx1">
                              <a:lumMod val="50000"/>
                            </a:schemeClr>
                          </a:solidFill>
                          <a:effectLst/>
                          <a:latin typeface="Times New Roman" panose="02020603050405020304" pitchFamily="18" charset="0"/>
                          <a:cs typeface="Times New Roman" panose="02020603050405020304" pitchFamily="18" charset="0"/>
                        </a:rPr>
                        <a:t>Kiểu dữ liệu (Type)</a:t>
                      </a: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000" b="1" kern="1200">
                          <a:solidFill>
                            <a:schemeClr val="tx1">
                              <a:lumMod val="50000"/>
                            </a:schemeClr>
                          </a:solidFill>
                          <a:effectLst/>
                          <a:latin typeface="Times New Roman" panose="02020603050405020304" pitchFamily="18" charset="0"/>
                          <a:ea typeface="+mn-ea"/>
                          <a:cs typeface="Times New Roman" panose="02020603050405020304" pitchFamily="18" charset="0"/>
                        </a:rPr>
                        <a:t>Kích thước (Size)</a:t>
                      </a:r>
                      <a:endParaRPr lang="en-US" sz="2000" b="1" dirty="0">
                        <a:solidFill>
                          <a:schemeClr val="tx1">
                            <a:lumMod val="50000"/>
                          </a:schemeClr>
                        </a:solidFill>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sz="2000" b="1">
                          <a:solidFill>
                            <a:schemeClr val="tx1">
                              <a:lumMod val="50000"/>
                            </a:schemeClr>
                          </a:solidFill>
                          <a:effectLst/>
                          <a:latin typeface="Times New Roman" panose="02020603050405020304" pitchFamily="18" charset="0"/>
                          <a:cs typeface="Times New Roman" panose="02020603050405020304" pitchFamily="18" charset="0"/>
                        </a:rPr>
                        <a:t>Phạm vi (Range of Value)</a:t>
                      </a: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41935">
                <a:tc>
                  <a:txBody>
                    <a:bodyPr/>
                    <a:lstStyle/>
                    <a:p>
                      <a:r>
                        <a:rPr lang="en-US" sz="2000" dirty="0">
                          <a:effectLst/>
                          <a:latin typeface="Times New Roman" panose="02020603050405020304" pitchFamily="18" charset="0"/>
                          <a:cs typeface="Times New Roman" panose="02020603050405020304" pitchFamily="18" charset="0"/>
                        </a:rPr>
                        <a:t>signed </a:t>
                      </a:r>
                      <a:r>
                        <a:rPr lang="en-US" sz="2000" b="1" dirty="0">
                          <a:solidFill>
                            <a:srgbClr val="FF0000"/>
                          </a:solidFill>
                          <a:effectLst/>
                          <a:latin typeface="Times New Roman" panose="02020603050405020304" pitchFamily="18" charset="0"/>
                          <a:cs typeface="Times New Roman" panose="02020603050405020304" pitchFamily="18" charset="0"/>
                        </a:rPr>
                        <a:t>char</a:t>
                      </a: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effectLst/>
                          <a:latin typeface="Times New Roman" panose="02020603050405020304" pitchFamily="18" charset="0"/>
                          <a:cs typeface="Times New Roman" panose="02020603050405020304" pitchFamily="18" charset="0"/>
                        </a:rPr>
                        <a:t>1 byte</a:t>
                      </a:r>
                      <a:endParaRPr lang="vi-VN" sz="2000" dirty="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en-US" sz="2000" dirty="0">
                          <a:effectLst/>
                          <a:latin typeface="Times New Roman" panose="02020603050405020304" pitchFamily="18" charset="0"/>
                          <a:cs typeface="Times New Roman" panose="02020603050405020304" pitchFamily="18" charset="0"/>
                        </a:rPr>
                        <a:t>[-128; 127]</a:t>
                      </a:r>
                      <a:endParaRPr lang="cs-CZ" sz="2000" dirty="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1300">
                <a:tc>
                  <a:txBody>
                    <a:bodyPr/>
                    <a:lstStyle/>
                    <a:p>
                      <a:r>
                        <a:rPr lang="en-US" sz="2000" dirty="0">
                          <a:effectLst/>
                          <a:latin typeface="Times New Roman" panose="02020603050405020304" pitchFamily="18" charset="0"/>
                          <a:cs typeface="Times New Roman" panose="02020603050405020304" pitchFamily="18" charset="0"/>
                        </a:rPr>
                        <a:t>signed</a:t>
                      </a:r>
                      <a:r>
                        <a:rPr lang="en-US" sz="2000" baseline="0" dirty="0">
                          <a:effectLst/>
                          <a:latin typeface="Times New Roman" panose="02020603050405020304" pitchFamily="18" charset="0"/>
                          <a:cs typeface="Times New Roman" panose="02020603050405020304" pitchFamily="18" charset="0"/>
                        </a:rPr>
                        <a:t> </a:t>
                      </a:r>
                      <a:r>
                        <a:rPr lang="en-US" sz="2000" b="1" dirty="0">
                          <a:solidFill>
                            <a:srgbClr val="FF0000"/>
                          </a:solidFill>
                          <a:effectLst/>
                          <a:latin typeface="Times New Roman" panose="02020603050405020304" pitchFamily="18" charset="0"/>
                          <a:cs typeface="Times New Roman" panose="02020603050405020304" pitchFamily="18" charset="0"/>
                        </a:rPr>
                        <a:t>short</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int</a:t>
                      </a:r>
                      <a:endParaRPr lang="en-US" sz="2000" dirty="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2000" dirty="0">
                          <a:effectLst/>
                          <a:latin typeface="Times New Roman" panose="02020603050405020304" pitchFamily="18" charset="0"/>
                          <a:cs typeface="Times New Roman" panose="02020603050405020304" pitchFamily="18" charset="0"/>
                        </a:rPr>
                        <a:t>2 bytes</a:t>
                      </a: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en-US" sz="2000" dirty="0">
                          <a:effectLst/>
                          <a:latin typeface="Times New Roman" panose="02020603050405020304" pitchFamily="18" charset="0"/>
                          <a:cs typeface="Times New Roman" panose="02020603050405020304" pitchFamily="18" charset="0"/>
                        </a:rPr>
                        <a:t>[-32,768; 32,767]</a:t>
                      </a:r>
                      <a:endParaRPr lang="cs-CZ" sz="2000" dirty="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99390">
                <a:tc>
                  <a:txBody>
                    <a:bodyPr/>
                    <a:lstStyle/>
                    <a:p>
                      <a:r>
                        <a:rPr lang="en-US" sz="2000" dirty="0">
                          <a:effectLst/>
                          <a:latin typeface="Times New Roman" panose="02020603050405020304" pitchFamily="18" charset="0"/>
                          <a:cs typeface="Times New Roman" panose="02020603050405020304" pitchFamily="18" charset="0"/>
                        </a:rPr>
                        <a:t>signed </a:t>
                      </a:r>
                      <a:r>
                        <a:rPr lang="en-US" sz="2000" b="1" kern="1200" dirty="0" err="1">
                          <a:solidFill>
                            <a:srgbClr val="FF0000"/>
                          </a:solidFill>
                          <a:effectLst/>
                          <a:latin typeface="Times New Roman" panose="02020603050405020304" pitchFamily="18" charset="0"/>
                          <a:ea typeface="+mn-ea"/>
                          <a:cs typeface="Times New Roman" panose="02020603050405020304" pitchFamily="18" charset="0"/>
                        </a:rPr>
                        <a:t>int</a:t>
                      </a:r>
                      <a:r>
                        <a:rPr lang="en-US" sz="2000" b="1" baseline="0" dirty="0">
                          <a:effectLst/>
                          <a:latin typeface="Times New Roman" panose="02020603050405020304" pitchFamily="18" charset="0"/>
                          <a:cs typeface="Times New Roman" panose="02020603050405020304" pitchFamily="18" charset="0"/>
                        </a:rPr>
                        <a:t> ( </a:t>
                      </a:r>
                      <a:r>
                        <a:rPr lang="en-US" sz="2000" b="0" baseline="0" dirty="0" err="1">
                          <a:effectLst/>
                          <a:latin typeface="Times New Roman" panose="02020603050405020304" pitchFamily="18" charset="0"/>
                          <a:cs typeface="Times New Roman" panose="02020603050405020304" pitchFamily="18" charset="0"/>
                        </a:rPr>
                        <a:t>hoặc</a:t>
                      </a:r>
                      <a:r>
                        <a:rPr lang="en-US" sz="2000" b="1" baseline="0" dirty="0">
                          <a:effectLst/>
                          <a:latin typeface="Times New Roman" panose="02020603050405020304" pitchFamily="18" charset="0"/>
                          <a:cs typeface="Times New Roman" panose="02020603050405020304" pitchFamily="18" charset="0"/>
                        </a:rPr>
                        <a:t> </a:t>
                      </a:r>
                      <a:r>
                        <a:rPr lang="en-US" sz="2000" b="1" kern="1200" dirty="0">
                          <a:solidFill>
                            <a:srgbClr val="FF0000"/>
                          </a:solidFill>
                          <a:effectLst/>
                          <a:latin typeface="Times New Roman" panose="02020603050405020304" pitchFamily="18" charset="0"/>
                          <a:ea typeface="+mn-ea"/>
                          <a:cs typeface="Times New Roman" panose="02020603050405020304" pitchFamily="18" charset="0"/>
                        </a:rPr>
                        <a:t>signed</a:t>
                      </a:r>
                      <a:r>
                        <a:rPr lang="en-US" sz="2000" dirty="0">
                          <a:effectLst/>
                          <a:latin typeface="Times New Roman" panose="02020603050405020304" pitchFamily="18" charset="0"/>
                          <a:cs typeface="Times New Roman" panose="02020603050405020304" pitchFamily="18" charset="0"/>
                        </a:rPr>
                        <a:t>)</a:t>
                      </a:r>
                      <a:endParaRPr lang="en-US" sz="2000" b="1" dirty="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2000" dirty="0">
                          <a:effectLst/>
                          <a:latin typeface="Times New Roman" panose="02020603050405020304" pitchFamily="18" charset="0"/>
                          <a:cs typeface="Times New Roman" panose="02020603050405020304" pitchFamily="18" charset="0"/>
                        </a:rPr>
                        <a:t>4 bytes</a:t>
                      </a:r>
                      <a:endParaRPr lang="en-US" sz="2000" dirty="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cs-CZ" sz="2000" dirty="0">
                          <a:effectLst/>
                          <a:latin typeface="Times New Roman" panose="02020603050405020304" pitchFamily="18" charset="0"/>
                          <a:cs typeface="Times New Roman" panose="02020603050405020304" pitchFamily="18" charset="0"/>
                        </a:rPr>
                        <a:t>[-2,147,483,648</a:t>
                      </a:r>
                      <a:r>
                        <a:rPr lang="en-US" sz="2000" dirty="0">
                          <a:effectLst/>
                          <a:latin typeface="Times New Roman" panose="02020603050405020304" pitchFamily="18" charset="0"/>
                          <a:cs typeface="Times New Roman" panose="02020603050405020304" pitchFamily="18" charset="0"/>
                        </a:rPr>
                        <a:t>;</a:t>
                      </a:r>
                      <a:r>
                        <a:rPr lang="cs-CZ" sz="2000" baseline="0" dirty="0">
                          <a:effectLst/>
                          <a:latin typeface="Times New Roman" panose="02020603050405020304" pitchFamily="18" charset="0"/>
                          <a:cs typeface="Times New Roman" panose="02020603050405020304" pitchFamily="18" charset="0"/>
                        </a:rPr>
                        <a:t> </a:t>
                      </a:r>
                      <a:r>
                        <a:rPr lang="cs-CZ" sz="2000" dirty="0">
                          <a:effectLst/>
                          <a:latin typeface="Times New Roman" panose="02020603050405020304" pitchFamily="18" charset="0"/>
                          <a:cs typeface="Times New Roman" panose="02020603050405020304" pitchFamily="18" charset="0"/>
                        </a:rPr>
                        <a:t>2,147,483,647]</a:t>
                      </a: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00025">
                <a:tc>
                  <a:txBody>
                    <a:bodyPr/>
                    <a:lstStyle/>
                    <a:p>
                      <a:r>
                        <a:rPr lang="en-US" sz="2000" dirty="0">
                          <a:effectLst/>
                          <a:latin typeface="Times New Roman" panose="02020603050405020304" pitchFamily="18" charset="0"/>
                          <a:cs typeface="Times New Roman" panose="02020603050405020304" pitchFamily="18" charset="0"/>
                        </a:rPr>
                        <a:t>signed </a:t>
                      </a:r>
                      <a:r>
                        <a:rPr lang="en-US" sz="2000" b="1" kern="1200" dirty="0">
                          <a:solidFill>
                            <a:srgbClr val="FF0000"/>
                          </a:solidFill>
                          <a:effectLst/>
                          <a:latin typeface="Times New Roman" panose="02020603050405020304" pitchFamily="18" charset="0"/>
                          <a:ea typeface="+mn-ea"/>
                          <a:cs typeface="Times New Roman" panose="02020603050405020304" pitchFamily="18" charset="0"/>
                        </a:rPr>
                        <a:t>long</a:t>
                      </a: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2000" dirty="0">
                          <a:effectLst/>
                          <a:latin typeface="Times New Roman" panose="02020603050405020304" pitchFamily="18" charset="0"/>
                          <a:cs typeface="Times New Roman" panose="02020603050405020304" pitchFamily="18" charset="0"/>
                        </a:rPr>
                        <a:t>4 bytes</a:t>
                      </a:r>
                      <a:endParaRPr lang="en-US" sz="2000" dirty="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cs-CZ" sz="2000" dirty="0">
                          <a:effectLst/>
                          <a:latin typeface="Times New Roman" panose="02020603050405020304" pitchFamily="18" charset="0"/>
                          <a:cs typeface="Times New Roman" panose="02020603050405020304" pitchFamily="18" charset="0"/>
                        </a:rPr>
                        <a:t>[-2,147,483,648</a:t>
                      </a:r>
                      <a:r>
                        <a:rPr lang="en-US" sz="2000" dirty="0">
                          <a:effectLst/>
                          <a:latin typeface="Times New Roman" panose="02020603050405020304" pitchFamily="18" charset="0"/>
                          <a:cs typeface="Times New Roman" panose="02020603050405020304" pitchFamily="18" charset="0"/>
                        </a:rPr>
                        <a:t>;</a:t>
                      </a:r>
                      <a:r>
                        <a:rPr lang="cs-CZ" sz="2000" baseline="0" dirty="0">
                          <a:effectLst/>
                          <a:latin typeface="Times New Roman" panose="02020603050405020304" pitchFamily="18" charset="0"/>
                          <a:cs typeface="Times New Roman" panose="02020603050405020304" pitchFamily="18" charset="0"/>
                        </a:rPr>
                        <a:t> </a:t>
                      </a:r>
                      <a:r>
                        <a:rPr lang="cs-CZ" sz="2000" dirty="0">
                          <a:effectLst/>
                          <a:latin typeface="Times New Roman" panose="02020603050405020304" pitchFamily="18" charset="0"/>
                          <a:cs typeface="Times New Roman" panose="02020603050405020304" pitchFamily="18" charset="0"/>
                        </a:rPr>
                        <a:t>2,147,483,647]</a:t>
                      </a: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99390">
                <a:tc>
                  <a:txBody>
                    <a:bodyPr/>
                    <a:lstStyle/>
                    <a:p>
                      <a:r>
                        <a:rPr lang="en-US" sz="2000" dirty="0">
                          <a:effectLst/>
                          <a:latin typeface="Times New Roman" panose="02020603050405020304" pitchFamily="18" charset="0"/>
                          <a:cs typeface="Times New Roman" panose="02020603050405020304" pitchFamily="18" charset="0"/>
                        </a:rPr>
                        <a:t>signed </a:t>
                      </a:r>
                      <a:r>
                        <a:rPr lang="en-US" sz="2000" b="1" kern="1200" dirty="0">
                          <a:solidFill>
                            <a:srgbClr val="FF0000"/>
                          </a:solidFill>
                          <a:effectLst/>
                          <a:latin typeface="Times New Roman" panose="02020603050405020304" pitchFamily="18" charset="0"/>
                          <a:ea typeface="+mn-ea"/>
                          <a:cs typeface="Times New Roman" panose="02020603050405020304" pitchFamily="18" charset="0"/>
                        </a:rPr>
                        <a:t>long </a:t>
                      </a:r>
                      <a:r>
                        <a:rPr lang="en-US" sz="2000" b="1" kern="1200" dirty="0" err="1">
                          <a:solidFill>
                            <a:srgbClr val="FF0000"/>
                          </a:solidFill>
                          <a:effectLst/>
                          <a:latin typeface="Times New Roman" panose="02020603050405020304" pitchFamily="18" charset="0"/>
                          <a:ea typeface="+mn-ea"/>
                          <a:cs typeface="Times New Roman" panose="02020603050405020304" pitchFamily="18" charset="0"/>
                        </a:rPr>
                        <a:t>long</a:t>
                      </a:r>
                      <a:r>
                        <a:rPr lang="en-US" sz="2000" b="1" kern="1200" dirty="0">
                          <a:solidFill>
                            <a:srgbClr val="FF0000"/>
                          </a:solidFill>
                          <a:effectLst/>
                          <a:latin typeface="Times New Roman" panose="02020603050405020304" pitchFamily="18" charset="0"/>
                          <a:ea typeface="+mn-ea"/>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int</a:t>
                      </a:r>
                      <a:endParaRPr lang="en-US" sz="2000" dirty="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2000">
                          <a:effectLst/>
                          <a:latin typeface="Times New Roman" panose="02020603050405020304" pitchFamily="18" charset="0"/>
                          <a:cs typeface="Times New Roman" panose="02020603050405020304" pitchFamily="18" charset="0"/>
                        </a:rPr>
                        <a:t>8 bytes</a:t>
                      </a:r>
                      <a:endParaRPr lang="en-US" sz="200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is-IS" sz="2000">
                          <a:effectLst/>
                          <a:latin typeface="Times New Roman" panose="02020603050405020304" pitchFamily="18" charset="0"/>
                          <a:cs typeface="Times New Roman" panose="02020603050405020304" pitchFamily="18" charset="0"/>
                        </a:rPr>
                        <a:t>[-9,223,372,036,854,775,808;</a:t>
                      </a:r>
                      <a:r>
                        <a:rPr lang="is-IS" sz="2000" baseline="0" dirty="0">
                          <a:effectLst/>
                          <a:latin typeface="Times New Roman" panose="02020603050405020304" pitchFamily="18" charset="0"/>
                          <a:cs typeface="Times New Roman" panose="02020603050405020304" pitchFamily="18" charset="0"/>
                        </a:rPr>
                        <a:t> </a:t>
                      </a:r>
                      <a:r>
                        <a:rPr lang="is-IS" sz="2000">
                          <a:effectLst/>
                          <a:latin typeface="Times New Roman" panose="02020603050405020304" pitchFamily="18" charset="0"/>
                          <a:cs typeface="Times New Roman" panose="02020603050405020304" pitchFamily="18" charset="0"/>
                        </a:rPr>
                        <a:t>9,223,372,036,854,775,807</a:t>
                      </a:r>
                      <a:r>
                        <a:rPr lang="is-IS" sz="2000" dirty="0">
                          <a:effectLst/>
                          <a:latin typeface="Times New Roman" panose="02020603050405020304" pitchFamily="18" charset="0"/>
                          <a:cs typeface="Times New Roman" panose="02020603050405020304" pitchFamily="18" charset="0"/>
                        </a:rPr>
                        <a:t>]</a:t>
                      </a:r>
                      <a:endParaRPr lang="cs-CZ" sz="2000" dirty="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00025">
                <a:tc>
                  <a:txBody>
                    <a:bodyPr/>
                    <a:lstStyle/>
                    <a:p>
                      <a:r>
                        <a:rPr lang="en-US" sz="2000" b="1" kern="1200" dirty="0">
                          <a:solidFill>
                            <a:srgbClr val="FF0000"/>
                          </a:solidFill>
                          <a:effectLst/>
                          <a:latin typeface="Times New Roman" panose="02020603050405020304" pitchFamily="18" charset="0"/>
                          <a:ea typeface="+mn-ea"/>
                          <a:cs typeface="Times New Roman" panose="02020603050405020304" pitchFamily="18" charset="0"/>
                        </a:rPr>
                        <a:t>unsigned char</a:t>
                      </a: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kern="1200" dirty="0">
                          <a:solidFill>
                            <a:schemeClr val="tx1"/>
                          </a:solidFill>
                          <a:effectLst/>
                          <a:latin typeface="Times New Roman" panose="02020603050405020304" pitchFamily="18" charset="0"/>
                          <a:ea typeface="+mn-ea"/>
                          <a:cs typeface="Times New Roman" panose="02020603050405020304" pitchFamily="18" charset="0"/>
                        </a:rPr>
                        <a:t>1 byte</a:t>
                      </a:r>
                      <a:endParaRPr lang="vi-VN"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en-US" sz="2000" dirty="0">
                          <a:effectLst/>
                          <a:latin typeface="Times New Roman" panose="02020603050405020304" pitchFamily="18" charset="0"/>
                          <a:cs typeface="Times New Roman" panose="02020603050405020304" pitchFamily="18" charset="0"/>
                        </a:rPr>
                        <a:t>[0;</a:t>
                      </a:r>
                      <a:r>
                        <a:rPr lang="en-US" sz="2000" baseline="0"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255]</a:t>
                      </a:r>
                      <a:endParaRPr lang="cs-CZ" sz="2000" dirty="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99390">
                <a:tc>
                  <a:txBody>
                    <a:bodyPr/>
                    <a:lstStyle/>
                    <a:p>
                      <a:r>
                        <a:rPr lang="en-US" sz="2000" b="1" kern="1200" dirty="0">
                          <a:solidFill>
                            <a:srgbClr val="FF0000"/>
                          </a:solidFill>
                          <a:effectLst/>
                          <a:latin typeface="Times New Roman" panose="02020603050405020304" pitchFamily="18" charset="0"/>
                          <a:ea typeface="+mn-ea"/>
                          <a:cs typeface="Times New Roman" panose="02020603050405020304" pitchFamily="18" charset="0"/>
                        </a:rPr>
                        <a:t>unsigned short </a:t>
                      </a:r>
                      <a:r>
                        <a:rPr lang="en-US" sz="2000" dirty="0" err="1">
                          <a:effectLst/>
                          <a:latin typeface="Times New Roman" panose="02020603050405020304" pitchFamily="18" charset="0"/>
                          <a:cs typeface="Times New Roman" panose="02020603050405020304" pitchFamily="18" charset="0"/>
                        </a:rPr>
                        <a:t>int</a:t>
                      </a:r>
                      <a:endParaRPr lang="en-US" sz="2000" dirty="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2000" dirty="0">
                          <a:effectLst/>
                          <a:latin typeface="Times New Roman" panose="02020603050405020304" pitchFamily="18" charset="0"/>
                          <a:cs typeface="Times New Roman" panose="02020603050405020304" pitchFamily="18" charset="0"/>
                        </a:rPr>
                        <a:t>2 bytes</a:t>
                      </a:r>
                      <a:endParaRPr lang="en-US" sz="2000" dirty="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cs-CZ" sz="2000" dirty="0">
                          <a:effectLst/>
                          <a:latin typeface="Times New Roman" panose="02020603050405020304" pitchFamily="18" charset="0"/>
                          <a:cs typeface="Times New Roman" panose="02020603050405020304" pitchFamily="18" charset="0"/>
                        </a:rPr>
                        <a:t>[</a:t>
                      </a:r>
                      <a:r>
                        <a:rPr lang="vi-VN" sz="2000" dirty="0">
                          <a:effectLst/>
                          <a:latin typeface="Times New Roman" panose="02020603050405020304" pitchFamily="18" charset="0"/>
                          <a:cs typeface="Times New Roman" panose="02020603050405020304" pitchFamily="18" charset="0"/>
                        </a:rPr>
                        <a:t>0</a:t>
                      </a:r>
                      <a:r>
                        <a:rPr lang="en-US" sz="2000" dirty="0">
                          <a:effectLst/>
                          <a:latin typeface="Times New Roman" panose="02020603050405020304" pitchFamily="18" charset="0"/>
                          <a:cs typeface="Times New Roman" panose="02020603050405020304" pitchFamily="18" charset="0"/>
                        </a:rPr>
                        <a:t>;</a:t>
                      </a:r>
                      <a:r>
                        <a:rPr lang="vi-VN" sz="2000" dirty="0">
                          <a:effectLst/>
                          <a:latin typeface="Times New Roman" panose="02020603050405020304" pitchFamily="18" charset="0"/>
                          <a:cs typeface="Times New Roman" panose="02020603050405020304" pitchFamily="18" charset="0"/>
                        </a:rPr>
                        <a:t> 65,535]</a:t>
                      </a:r>
                      <a:endParaRPr lang="cs-CZ" sz="2000" dirty="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00025">
                <a:tc>
                  <a:txBody>
                    <a:bodyPr/>
                    <a:lstStyle/>
                    <a:p>
                      <a:r>
                        <a:rPr lang="en-US" sz="2000" b="1" kern="1200" dirty="0">
                          <a:solidFill>
                            <a:srgbClr val="FF0000"/>
                          </a:solidFill>
                          <a:effectLst/>
                          <a:latin typeface="Times New Roman" panose="02020603050405020304" pitchFamily="18" charset="0"/>
                          <a:ea typeface="+mn-ea"/>
                          <a:cs typeface="Times New Roman" panose="02020603050405020304" pitchFamily="18" charset="0"/>
                        </a:rPr>
                        <a:t>unsigned</a:t>
                      </a:r>
                      <a:r>
                        <a:rPr lang="en-US" sz="2000" b="1" dirty="0">
                          <a:effectLst/>
                          <a:latin typeface="Times New Roman" panose="02020603050405020304" pitchFamily="18" charset="0"/>
                          <a:cs typeface="Times New Roman" panose="02020603050405020304" pitchFamily="18" charset="0"/>
                        </a:rPr>
                        <a:t> </a:t>
                      </a:r>
                      <a:r>
                        <a:rPr lang="en-US" sz="2000" b="0" dirty="0" err="1">
                          <a:effectLst/>
                          <a:latin typeface="Times New Roman" panose="02020603050405020304" pitchFamily="18" charset="0"/>
                          <a:cs typeface="Times New Roman" panose="02020603050405020304" pitchFamily="18" charset="0"/>
                        </a:rPr>
                        <a:t>int</a:t>
                      </a:r>
                      <a:r>
                        <a:rPr lang="en-US" sz="2000" b="1" dirty="0">
                          <a:effectLst/>
                          <a:latin typeface="Times New Roman" panose="02020603050405020304" pitchFamily="18" charset="0"/>
                          <a:cs typeface="Times New Roman" panose="02020603050405020304" pitchFamily="18" charset="0"/>
                        </a:rPr>
                        <a:t> </a:t>
                      </a: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vi-VN" sz="2000">
                          <a:effectLst/>
                          <a:latin typeface="Times New Roman" panose="02020603050405020304" pitchFamily="18" charset="0"/>
                          <a:cs typeface="Times New Roman" panose="02020603050405020304" pitchFamily="18" charset="0"/>
                        </a:rPr>
                        <a:t>4 bytes</a:t>
                      </a:r>
                      <a:endParaRPr lang="en-US" sz="200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en-US" sz="2000" dirty="0">
                          <a:effectLst/>
                          <a:latin typeface="Times New Roman" panose="02020603050405020304" pitchFamily="18" charset="0"/>
                          <a:cs typeface="Times New Roman" panose="02020603050405020304" pitchFamily="18" charset="0"/>
                        </a:rPr>
                        <a:t>[0; 4,294,967,295]</a:t>
                      </a:r>
                      <a:endParaRPr lang="cs-CZ" sz="2000" dirty="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99390">
                <a:tc>
                  <a:txBody>
                    <a:bodyPr/>
                    <a:lstStyle/>
                    <a:p>
                      <a:r>
                        <a:rPr lang="en-US" sz="2000" b="1" kern="1200" dirty="0">
                          <a:solidFill>
                            <a:srgbClr val="FF0000"/>
                          </a:solidFill>
                          <a:effectLst/>
                          <a:latin typeface="Times New Roman" panose="02020603050405020304" pitchFamily="18" charset="0"/>
                          <a:ea typeface="+mn-ea"/>
                          <a:cs typeface="Times New Roman" panose="02020603050405020304" pitchFamily="18" charset="0"/>
                        </a:rPr>
                        <a:t>unsigned long </a:t>
                      </a:r>
                      <a:r>
                        <a:rPr lang="en-US" sz="2000" b="0" dirty="0" err="1">
                          <a:effectLst/>
                          <a:latin typeface="Times New Roman" panose="02020603050405020304" pitchFamily="18" charset="0"/>
                          <a:cs typeface="Times New Roman" panose="02020603050405020304" pitchFamily="18" charset="0"/>
                        </a:rPr>
                        <a:t>int</a:t>
                      </a:r>
                      <a:endParaRPr lang="en-US" sz="2000" b="0" dirty="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vi-VN" sz="2000" dirty="0">
                          <a:effectLst/>
                          <a:latin typeface="Times New Roman" panose="02020603050405020304" pitchFamily="18" charset="0"/>
                          <a:cs typeface="Times New Roman" panose="02020603050405020304" pitchFamily="18" charset="0"/>
                        </a:rPr>
                        <a:t>4 bytes</a:t>
                      </a:r>
                      <a:endParaRPr lang="en-US" sz="2000" dirty="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en-US" sz="2000" dirty="0">
                          <a:effectLst/>
                          <a:latin typeface="Times New Roman" panose="02020603050405020304" pitchFamily="18" charset="0"/>
                          <a:cs typeface="Times New Roman" panose="02020603050405020304" pitchFamily="18" charset="0"/>
                        </a:rPr>
                        <a:t>[0; 4,294,967,295]</a:t>
                      </a:r>
                      <a:endParaRPr lang="cs-CZ" sz="2000" dirty="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00025">
                <a:tc>
                  <a:txBody>
                    <a:bodyPr/>
                    <a:lstStyle/>
                    <a:p>
                      <a:r>
                        <a:rPr lang="en-US" sz="2000" b="1" kern="1200" dirty="0">
                          <a:solidFill>
                            <a:srgbClr val="FF0000"/>
                          </a:solidFill>
                          <a:effectLst/>
                          <a:latin typeface="Times New Roman" panose="02020603050405020304" pitchFamily="18" charset="0"/>
                          <a:ea typeface="+mn-ea"/>
                          <a:cs typeface="Times New Roman" panose="02020603050405020304" pitchFamily="18" charset="0"/>
                        </a:rPr>
                        <a:t>unsigned long </a:t>
                      </a:r>
                      <a:r>
                        <a:rPr lang="en-US" sz="2000" b="1" kern="1200" dirty="0" err="1">
                          <a:solidFill>
                            <a:srgbClr val="FF0000"/>
                          </a:solidFill>
                          <a:effectLst/>
                          <a:latin typeface="Times New Roman" panose="02020603050405020304" pitchFamily="18" charset="0"/>
                          <a:ea typeface="+mn-ea"/>
                          <a:cs typeface="Times New Roman" panose="02020603050405020304" pitchFamily="18" charset="0"/>
                        </a:rPr>
                        <a:t>long</a:t>
                      </a:r>
                      <a:r>
                        <a:rPr lang="en-US" sz="2000" b="1" kern="1200" dirty="0">
                          <a:solidFill>
                            <a:srgbClr val="FF0000"/>
                          </a:solidFill>
                          <a:effectLst/>
                          <a:latin typeface="Times New Roman" panose="02020603050405020304" pitchFamily="18" charset="0"/>
                          <a:ea typeface="+mn-ea"/>
                          <a:cs typeface="Times New Roman" panose="02020603050405020304" pitchFamily="18" charset="0"/>
                        </a:rPr>
                        <a:t> </a:t>
                      </a:r>
                      <a:r>
                        <a:rPr lang="en-US" sz="2000" b="0" dirty="0" err="1">
                          <a:effectLst/>
                          <a:latin typeface="Times New Roman" panose="02020603050405020304" pitchFamily="18" charset="0"/>
                          <a:cs typeface="Times New Roman" panose="02020603050405020304" pitchFamily="18" charset="0"/>
                        </a:rPr>
                        <a:t>int</a:t>
                      </a:r>
                      <a:endParaRPr lang="en-US" sz="2000" b="0" dirty="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vi-VN" sz="2000">
                          <a:effectLst/>
                          <a:latin typeface="Times New Roman" panose="02020603050405020304" pitchFamily="18" charset="0"/>
                          <a:cs typeface="Times New Roman" panose="02020603050405020304" pitchFamily="18" charset="0"/>
                        </a:rPr>
                        <a:t>8 bytes</a:t>
                      </a:r>
                      <a:endParaRPr lang="en-US" sz="200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cs-CZ" sz="2000" dirty="0">
                          <a:effectLst/>
                          <a:latin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cs typeface="Times New Roman" panose="02020603050405020304" pitchFamily="18" charset="0"/>
                        </a:rPr>
                        <a:t>0;</a:t>
                      </a:r>
                      <a:r>
                        <a:rPr lang="en-US" sz="2000" baseline="0"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18,446,744,073,709,551,615]</a:t>
                      </a:r>
                      <a:endParaRPr lang="cs-CZ" sz="2000" dirty="0">
                        <a:effectLst/>
                        <a:latin typeface="Times New Roman" panose="02020603050405020304" pitchFamily="18" charset="0"/>
                        <a:cs typeface="Times New Roman" panose="02020603050405020304" pitchFamily="18"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6" name="Rectangle 5"/>
          <p:cNvSpPr/>
          <p:nvPr/>
        </p:nvSpPr>
        <p:spPr>
          <a:xfrm>
            <a:off x="1020155" y="5557821"/>
            <a:ext cx="9806609" cy="830997"/>
          </a:xfrm>
          <a:prstGeom prst="rect">
            <a:avLst/>
          </a:prstGeom>
        </p:spPr>
        <p:txBody>
          <a:bodyPr wrap="square">
            <a:spAutoFit/>
          </a:bodyPr>
          <a:lstStyle/>
          <a:p>
            <a:pPr marL="285750" indent="-285750" eaLnBrk="0" fontAlgn="base" hangingPunct="0">
              <a:spcBef>
                <a:spcPct val="0"/>
              </a:spcBef>
              <a:spcAft>
                <a:spcPct val="0"/>
              </a:spcAft>
              <a:buFont typeface="Arial" panose="020B0604020202020204" pitchFamily="34" charset="0"/>
              <a:buChar char="•"/>
              <a:defRPr/>
            </a:pPr>
            <a:r>
              <a:rPr lang="en-US" sz="2400">
                <a:solidFill>
                  <a:srgbClr val="363D3D"/>
                </a:solidFill>
                <a:latin typeface="Arial" panose="020B0604020202020204" pitchFamily="34" charset="0"/>
                <a:cs typeface="Arial" panose="020B0604020202020204" pitchFamily="34" charset="0"/>
              </a:rPr>
              <a:t>Phạm vi các </a:t>
            </a:r>
            <a:r>
              <a:rPr lang="en-US" sz="2400" dirty="0" err="1">
                <a:solidFill>
                  <a:srgbClr val="363D3D"/>
                </a:solidFill>
                <a:latin typeface="Arial" panose="020B0604020202020204" pitchFamily="34" charset="0"/>
                <a:cs typeface="Arial" panose="020B0604020202020204" pitchFamily="34" charset="0"/>
              </a:rPr>
              <a:t>kiểu</a:t>
            </a:r>
            <a:r>
              <a:rPr lang="en-US" sz="2400" dirty="0">
                <a:solidFill>
                  <a:srgbClr val="363D3D"/>
                </a:solidFill>
                <a:latin typeface="Arial" panose="020B0604020202020204" pitchFamily="34" charset="0"/>
                <a:cs typeface="Arial" panose="020B0604020202020204" pitchFamily="34" charset="0"/>
              </a:rPr>
              <a:t> </a:t>
            </a:r>
            <a:r>
              <a:rPr lang="en-US" sz="2400" dirty="0" err="1">
                <a:solidFill>
                  <a:srgbClr val="363D3D"/>
                </a:solidFill>
                <a:latin typeface="Arial" panose="020B0604020202020204" pitchFamily="34" charset="0"/>
                <a:cs typeface="Arial" panose="020B0604020202020204" pitchFamily="34" charset="0"/>
              </a:rPr>
              <a:t>số</a:t>
            </a:r>
            <a:r>
              <a:rPr lang="en-US" sz="2400" dirty="0">
                <a:solidFill>
                  <a:srgbClr val="363D3D"/>
                </a:solidFill>
                <a:latin typeface="Arial" panose="020B0604020202020204" pitchFamily="34" charset="0"/>
                <a:cs typeface="Arial" panose="020B0604020202020204" pitchFamily="34" charset="0"/>
              </a:rPr>
              <a:t> </a:t>
            </a:r>
            <a:r>
              <a:rPr lang="en-US" sz="2400" err="1">
                <a:solidFill>
                  <a:srgbClr val="363D3D"/>
                </a:solidFill>
                <a:latin typeface="Arial" panose="020B0604020202020204" pitchFamily="34" charset="0"/>
                <a:cs typeface="Arial" panose="020B0604020202020204" pitchFamily="34" charset="0"/>
              </a:rPr>
              <a:t>nguyên</a:t>
            </a:r>
            <a:r>
              <a:rPr lang="en-US" sz="2400">
                <a:solidFill>
                  <a:srgbClr val="363D3D"/>
                </a:solidFill>
                <a:latin typeface="Arial" panose="020B0604020202020204" pitchFamily="34" charset="0"/>
                <a:cs typeface="Arial" panose="020B0604020202020204" pitchFamily="34" charset="0"/>
              </a:rPr>
              <a:t> n bit </a:t>
            </a:r>
            <a:r>
              <a:rPr lang="en-US" sz="2400" b="1">
                <a:solidFill>
                  <a:srgbClr val="363D3D"/>
                </a:solidFill>
                <a:latin typeface="Arial" panose="020B0604020202020204" pitchFamily="34" charset="0"/>
                <a:cs typeface="Arial" panose="020B0604020202020204" pitchFamily="34" charset="0"/>
              </a:rPr>
              <a:t>có dấu</a:t>
            </a:r>
            <a:r>
              <a:rPr lang="en-US" sz="2400">
                <a:solidFill>
                  <a:srgbClr val="363D3D"/>
                </a:solidFill>
                <a:latin typeface="Arial" panose="020B0604020202020204" pitchFamily="34" charset="0"/>
                <a:cs typeface="Arial" panose="020B0604020202020204" pitchFamily="34" charset="0"/>
              </a:rPr>
              <a:t>: [-2</a:t>
            </a:r>
            <a:r>
              <a:rPr lang="en-US" sz="2400" baseline="30000">
                <a:solidFill>
                  <a:srgbClr val="363D3D"/>
                </a:solidFill>
                <a:latin typeface="Arial" panose="020B0604020202020204" pitchFamily="34" charset="0"/>
                <a:cs typeface="Arial" panose="020B0604020202020204" pitchFamily="34" charset="0"/>
              </a:rPr>
              <a:t>n – 1</a:t>
            </a:r>
            <a:r>
              <a:rPr lang="en-US" sz="2400">
                <a:solidFill>
                  <a:srgbClr val="363D3D"/>
                </a:solidFill>
                <a:latin typeface="Arial" panose="020B0604020202020204" pitchFamily="34" charset="0"/>
                <a:cs typeface="Arial" panose="020B0604020202020204" pitchFamily="34" charset="0"/>
              </a:rPr>
              <a:t> ,  2</a:t>
            </a:r>
            <a:r>
              <a:rPr lang="en-US" sz="2400" baseline="30000">
                <a:solidFill>
                  <a:srgbClr val="363D3D"/>
                </a:solidFill>
                <a:latin typeface="Arial" panose="020B0604020202020204" pitchFamily="34" charset="0"/>
                <a:cs typeface="Arial" panose="020B0604020202020204" pitchFamily="34" charset="0"/>
              </a:rPr>
              <a:t>n – 1</a:t>
            </a:r>
            <a:r>
              <a:rPr lang="en-US" sz="2400">
                <a:solidFill>
                  <a:srgbClr val="363D3D"/>
                </a:solidFill>
                <a:latin typeface="Arial" panose="020B0604020202020204" pitchFamily="34" charset="0"/>
                <a:cs typeface="Arial" panose="020B0604020202020204" pitchFamily="34" charset="0"/>
              </a:rPr>
              <a:t> - 1]</a:t>
            </a:r>
            <a:endParaRPr lang="en-US" sz="2400" dirty="0">
              <a:solidFill>
                <a:srgbClr val="363D3D"/>
              </a:solidFill>
              <a:latin typeface="Arial" panose="020B0604020202020204" pitchFamily="34" charset="0"/>
              <a:cs typeface="Arial" panose="020B0604020202020204" pitchFamily="34" charset="0"/>
            </a:endParaRPr>
          </a:p>
          <a:p>
            <a:pPr marL="285750" indent="-285750" eaLnBrk="0" fontAlgn="base" hangingPunct="0">
              <a:spcBef>
                <a:spcPct val="0"/>
              </a:spcBef>
              <a:spcAft>
                <a:spcPct val="0"/>
              </a:spcAft>
              <a:buFont typeface="Arial" panose="020B0604020202020204" pitchFamily="34" charset="0"/>
              <a:buChar char="•"/>
              <a:defRPr/>
            </a:pPr>
            <a:r>
              <a:rPr lang="en-US" sz="2400">
                <a:solidFill>
                  <a:srgbClr val="363D3D"/>
                </a:solidFill>
                <a:latin typeface="Arial" panose="020B0604020202020204" pitchFamily="34" charset="0"/>
                <a:cs typeface="Arial" panose="020B0604020202020204" pitchFamily="34" charset="0"/>
              </a:rPr>
              <a:t>Phạm vi các kiểu số nguyên n bit </a:t>
            </a:r>
            <a:r>
              <a:rPr lang="en-US" sz="2400" b="1">
                <a:solidFill>
                  <a:srgbClr val="363D3D"/>
                </a:solidFill>
                <a:latin typeface="Arial" panose="020B0604020202020204" pitchFamily="34" charset="0"/>
                <a:cs typeface="Arial" panose="020B0604020202020204" pitchFamily="34" charset="0"/>
              </a:rPr>
              <a:t>không dấu</a:t>
            </a:r>
            <a:r>
              <a:rPr lang="en-US" sz="2400">
                <a:solidFill>
                  <a:srgbClr val="363D3D"/>
                </a:solidFill>
                <a:latin typeface="Arial" panose="020B0604020202020204" pitchFamily="34" charset="0"/>
                <a:cs typeface="Arial" panose="020B0604020202020204" pitchFamily="34" charset="0"/>
              </a:rPr>
              <a:t>: [0 , 2</a:t>
            </a:r>
            <a:r>
              <a:rPr lang="en-US" sz="2400" baseline="30000">
                <a:solidFill>
                  <a:srgbClr val="363D3D"/>
                </a:solidFill>
                <a:latin typeface="Arial" panose="020B0604020202020204" pitchFamily="34" charset="0"/>
                <a:cs typeface="Arial" panose="020B0604020202020204" pitchFamily="34" charset="0"/>
              </a:rPr>
              <a:t>n</a:t>
            </a:r>
            <a:r>
              <a:rPr lang="en-US" sz="2400">
                <a:solidFill>
                  <a:srgbClr val="363D3D"/>
                </a:solidFill>
                <a:latin typeface="Arial" panose="020B0604020202020204" pitchFamily="34" charset="0"/>
                <a:cs typeface="Arial" panose="020B0604020202020204" pitchFamily="34" charset="0"/>
              </a:rPr>
              <a:t> – 1]</a:t>
            </a:r>
          </a:p>
        </p:txBody>
      </p:sp>
      <p:sp>
        <p:nvSpPr>
          <p:cNvPr id="3" name="Footer Placeholder 2"/>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5" name="Date Placeholder 4">
            <a:extLst>
              <a:ext uri="{FF2B5EF4-FFF2-40B4-BE49-F238E27FC236}">
                <a16:creationId xmlns:a16="http://schemas.microsoft.com/office/drawing/2014/main" id="{AD49F6C6-132D-BCDE-FE75-1587F7BFE1E1}"/>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68E96509-2C88-4618-69DD-49ED89A37436}"/>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6CB8-0E13-B78C-B94D-AA82C2AAC0F9}"/>
              </a:ext>
            </a:extLst>
          </p:cNvPr>
          <p:cNvSpPr>
            <a:spLocks noGrp="1"/>
          </p:cNvSpPr>
          <p:nvPr>
            <p:ph type="title"/>
          </p:nvPr>
        </p:nvSpPr>
        <p:spPr/>
        <p:txBody>
          <a:bodyPr>
            <a:normAutofit fontScale="90000"/>
          </a:bodyPr>
          <a:lstStyle/>
          <a:p>
            <a:r>
              <a:rPr lang="en-US"/>
              <a:t>3.3</a:t>
            </a:r>
            <a:r>
              <a:rPr lang="vi-VN"/>
              <a:t>.</a:t>
            </a:r>
            <a:r>
              <a:rPr lang="en-US"/>
              <a:t>2</a:t>
            </a:r>
            <a:r>
              <a:rPr lang="vi-VN"/>
              <a:t> Kiểu số nguyên</a:t>
            </a:r>
            <a:endParaRPr lang="en-US"/>
          </a:p>
        </p:txBody>
      </p:sp>
      <p:sp>
        <p:nvSpPr>
          <p:cNvPr id="3" name="Content Placeholder 2">
            <a:extLst>
              <a:ext uri="{FF2B5EF4-FFF2-40B4-BE49-F238E27FC236}">
                <a16:creationId xmlns:a16="http://schemas.microsoft.com/office/drawing/2014/main" id="{95EAC6FB-5B8E-33FB-FF4A-EEB7BED456EC}"/>
              </a:ext>
            </a:extLst>
          </p:cNvPr>
          <p:cNvSpPr>
            <a:spLocks noGrp="1"/>
          </p:cNvSpPr>
          <p:nvPr>
            <p:ph idx="1"/>
          </p:nvPr>
        </p:nvSpPr>
        <p:spPr>
          <a:xfrm>
            <a:off x="774145" y="1233824"/>
            <a:ext cx="10579654" cy="5274534"/>
          </a:xfrm>
        </p:spPr>
        <p:txBody>
          <a:bodyPr>
            <a:noAutofit/>
          </a:bodyPr>
          <a:lstStyle/>
          <a:p>
            <a:pPr>
              <a:lnSpc>
                <a:spcPct val="100000"/>
              </a:lnSpc>
            </a:pPr>
            <a:r>
              <a:rPr lang="en-US" sz="2000">
                <a:solidFill>
                  <a:schemeClr val="tx1">
                    <a:lumMod val="50000"/>
                  </a:schemeClr>
                </a:solidFill>
                <a:latin typeface="Arial" panose="020B0604020202020204" pitchFamily="34" charset="0"/>
                <a:cs typeface="Arial" panose="020B0604020202020204" pitchFamily="34" charset="0"/>
              </a:rPr>
              <a:t>Kích cỡ kiểu</a:t>
            </a:r>
            <a:r>
              <a:rPr lang="en-US" sz="2000" b="1">
                <a:solidFill>
                  <a:schemeClr val="tx1">
                    <a:lumMod val="50000"/>
                  </a:schemeClr>
                </a:solidFill>
                <a:latin typeface="Arial" panose="020B0604020202020204" pitchFamily="34" charset="0"/>
                <a:cs typeface="Arial" panose="020B0604020202020204" pitchFamily="34" charset="0"/>
              </a:rPr>
              <a:t> long</a:t>
            </a:r>
            <a:r>
              <a:rPr lang="en-US" sz="2000">
                <a:solidFill>
                  <a:schemeClr val="tx1">
                    <a:lumMod val="50000"/>
                  </a:schemeClr>
                </a:solidFill>
                <a:latin typeface="Arial" panose="020B0604020202020204" pitchFamily="34" charset="0"/>
                <a:cs typeface="Arial" panose="020B0604020202020204" pitchFamily="34" charset="0"/>
              </a:rPr>
              <a:t> trên một số kiến trúc máy tính được thống kê</a:t>
            </a:r>
            <a:r>
              <a:rPr lang="en-US" sz="2000" b="1">
                <a:solidFill>
                  <a:schemeClr val="tx1">
                    <a:lumMod val="50000"/>
                  </a:schemeClr>
                </a:solidFill>
                <a:latin typeface="Arial" panose="020B0604020202020204" pitchFamily="34" charset="0"/>
                <a:cs typeface="Arial" panose="020B0604020202020204" pitchFamily="34" charset="0"/>
              </a:rPr>
              <a:t> </a:t>
            </a:r>
            <a:r>
              <a:rPr lang="en-US" sz="2000">
                <a:solidFill>
                  <a:schemeClr val="tx1">
                    <a:lumMod val="50000"/>
                  </a:schemeClr>
                </a:solidFill>
              </a:rPr>
              <a:t>như sau:</a:t>
            </a:r>
          </a:p>
          <a:p>
            <a:pPr>
              <a:lnSpc>
                <a:spcPct val="100000"/>
              </a:lnSpc>
            </a:pPr>
            <a:endParaRPr lang="en-US" sz="2000">
              <a:solidFill>
                <a:schemeClr val="tx1">
                  <a:lumMod val="50000"/>
                </a:schemeClr>
              </a:solidFill>
            </a:endParaRPr>
          </a:p>
          <a:p>
            <a:pPr>
              <a:lnSpc>
                <a:spcPct val="100000"/>
              </a:lnSpc>
            </a:pPr>
            <a:endParaRPr lang="en-US" sz="2000">
              <a:solidFill>
                <a:schemeClr val="tx1">
                  <a:lumMod val="50000"/>
                </a:schemeClr>
              </a:solidFill>
            </a:endParaRPr>
          </a:p>
          <a:p>
            <a:pPr>
              <a:lnSpc>
                <a:spcPct val="100000"/>
              </a:lnSpc>
            </a:pPr>
            <a:endParaRPr lang="en-US" sz="2000">
              <a:solidFill>
                <a:schemeClr val="tx1">
                  <a:lumMod val="50000"/>
                </a:schemeClr>
              </a:solidFill>
            </a:endParaRPr>
          </a:p>
          <a:p>
            <a:pPr>
              <a:lnSpc>
                <a:spcPct val="100000"/>
              </a:lnSpc>
            </a:pPr>
            <a:endParaRPr lang="en-US" sz="2000">
              <a:solidFill>
                <a:schemeClr val="tx1">
                  <a:lumMod val="50000"/>
                </a:schemeClr>
              </a:solidFill>
            </a:endParaRPr>
          </a:p>
          <a:p>
            <a:pPr>
              <a:lnSpc>
                <a:spcPct val="100000"/>
              </a:lnSpc>
            </a:pPr>
            <a:endParaRPr lang="en-US" sz="2000">
              <a:solidFill>
                <a:schemeClr val="tx1">
                  <a:lumMod val="50000"/>
                </a:schemeClr>
              </a:solidFill>
            </a:endParaRPr>
          </a:p>
          <a:p>
            <a:pPr>
              <a:lnSpc>
                <a:spcPct val="100000"/>
              </a:lnSpc>
            </a:pPr>
            <a:endParaRPr lang="en-US" sz="2000">
              <a:solidFill>
                <a:schemeClr val="tx1">
                  <a:lumMod val="50000"/>
                </a:schemeClr>
              </a:solidFill>
            </a:endParaRPr>
          </a:p>
          <a:p>
            <a:pPr>
              <a:lnSpc>
                <a:spcPct val="100000"/>
              </a:lnSpc>
            </a:pPr>
            <a:endParaRPr lang="en-US" sz="2000">
              <a:solidFill>
                <a:schemeClr val="tx1">
                  <a:lumMod val="50000"/>
                </a:schemeClr>
              </a:solidFill>
            </a:endParaRPr>
          </a:p>
          <a:p>
            <a:pPr>
              <a:lnSpc>
                <a:spcPct val="100000"/>
              </a:lnSpc>
            </a:pPr>
            <a:endParaRPr lang="en-US" sz="2000">
              <a:solidFill>
                <a:schemeClr val="tx1">
                  <a:lumMod val="50000"/>
                </a:schemeClr>
              </a:solidFill>
            </a:endParaRPr>
          </a:p>
          <a:p>
            <a:pPr>
              <a:lnSpc>
                <a:spcPct val="100000"/>
              </a:lnSpc>
            </a:pPr>
            <a:endParaRPr lang="en-US" sz="2000">
              <a:solidFill>
                <a:schemeClr val="tx1">
                  <a:lumMod val="50000"/>
                </a:schemeClr>
              </a:solidFill>
            </a:endParaRPr>
          </a:p>
          <a:p>
            <a:pPr>
              <a:lnSpc>
                <a:spcPct val="100000"/>
              </a:lnSpc>
            </a:pPr>
            <a:r>
              <a:rPr lang="vi-VN" sz="2000">
                <a:solidFill>
                  <a:schemeClr val="tx1">
                    <a:lumMod val="50000"/>
                  </a:schemeClr>
                </a:solidFill>
              </a:rPr>
              <a:t>Giá trị giới hạn của các kiểu dữ liệu có thể khác nhau tùy thuộc vào kiến trúc máy tính và trình biên dịch.</a:t>
            </a:r>
            <a:endParaRPr lang="en-US" sz="2000">
              <a:solidFill>
                <a:schemeClr val="tx1">
                  <a:lumMod val="50000"/>
                </a:schemeClr>
              </a:solidFill>
            </a:endParaRPr>
          </a:p>
          <a:p>
            <a:pPr>
              <a:lnSpc>
                <a:spcPct val="100000"/>
              </a:lnSpc>
            </a:pPr>
            <a:r>
              <a:rPr lang="vi-VN" sz="2000">
                <a:solidFill>
                  <a:schemeClr val="tx1">
                    <a:lumMod val="50000"/>
                  </a:schemeClr>
                </a:solidFill>
              </a:rPr>
              <a:t>Nên sử dụng các hàm và biến trong climits để đảm bảo chương trình hoạt động chính xác trên nhiều nền tảng khác nhau.</a:t>
            </a:r>
            <a:endParaRPr lang="en-US" sz="2000">
              <a:solidFill>
                <a:schemeClr val="tx1">
                  <a:lumMod val="50000"/>
                </a:schemeClr>
              </a:solidFill>
            </a:endParaRPr>
          </a:p>
        </p:txBody>
      </p:sp>
      <p:sp>
        <p:nvSpPr>
          <p:cNvPr id="4" name="Footer Placeholder 3">
            <a:extLst>
              <a:ext uri="{FF2B5EF4-FFF2-40B4-BE49-F238E27FC236}">
                <a16:creationId xmlns:a16="http://schemas.microsoft.com/office/drawing/2014/main" id="{4D70EDD0-57C5-9F1F-ACDF-7E6FB1AACB5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40CFDE7C-5953-F155-D59D-ADA8607B384C}"/>
              </a:ext>
            </a:extLst>
          </p:cNvPr>
          <p:cNvSpPr>
            <a:spLocks noGrp="1"/>
          </p:cNvSpPr>
          <p:nvPr>
            <p:ph type="dt" sz="half" idx="13"/>
          </p:nvPr>
        </p:nvSpPr>
        <p:spPr/>
        <p:txBody>
          <a:bodyPr/>
          <a:lstStyle/>
          <a:p>
            <a:r>
              <a:rPr lang="en-US"/>
              <a:t>June 2024</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1051993932"/>
              </p:ext>
            </p:extLst>
          </p:nvPr>
        </p:nvGraphicFramePr>
        <p:xfrm>
          <a:off x="3456020" y="1697141"/>
          <a:ext cx="4754529" cy="3246336"/>
        </p:xfrm>
        <a:graphic>
          <a:graphicData uri="http://schemas.openxmlformats.org/drawingml/2006/table">
            <a:tbl>
              <a:tblPr firstRow="1" bandRow="1">
                <a:tableStyleId>{B301B821-A1FF-4177-AEE7-76D212191A09}</a:tableStyleId>
              </a:tblPr>
              <a:tblGrid>
                <a:gridCol w="1623717">
                  <a:extLst>
                    <a:ext uri="{9D8B030D-6E8A-4147-A177-3AD203B41FA5}">
                      <a16:colId xmlns:a16="http://schemas.microsoft.com/office/drawing/2014/main" val="20000"/>
                    </a:ext>
                  </a:extLst>
                </a:gridCol>
                <a:gridCol w="1384495">
                  <a:extLst>
                    <a:ext uri="{9D8B030D-6E8A-4147-A177-3AD203B41FA5}">
                      <a16:colId xmlns:a16="http://schemas.microsoft.com/office/drawing/2014/main" val="20001"/>
                    </a:ext>
                  </a:extLst>
                </a:gridCol>
                <a:gridCol w="1746317">
                  <a:extLst>
                    <a:ext uri="{9D8B030D-6E8A-4147-A177-3AD203B41FA5}">
                      <a16:colId xmlns:a16="http://schemas.microsoft.com/office/drawing/2014/main" val="20002"/>
                    </a:ext>
                  </a:extLst>
                </a:gridCol>
              </a:tblGrid>
              <a:tr h="360704">
                <a:tc>
                  <a:txBody>
                    <a:bodyPr/>
                    <a:lstStyle/>
                    <a:p>
                      <a:pPr algn="ctr"/>
                      <a:r>
                        <a:rPr lang="en-US" sz="1800" dirty="0">
                          <a:solidFill>
                            <a:srgbClr val="303336"/>
                          </a:solidFill>
                          <a:latin typeface="Times New Roman" panose="02020603050405020304" pitchFamily="18" charset="0"/>
                          <a:cs typeface="Times New Roman" panose="02020603050405020304" pitchFamily="18" charset="0"/>
                        </a:rPr>
                        <a:t>OS </a:t>
                      </a:r>
                      <a:endParaRPr lang="en-US" sz="18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rgbClr val="303336"/>
                          </a:solidFill>
                          <a:latin typeface="Times New Roman" panose="02020603050405020304" pitchFamily="18" charset="0"/>
                          <a:cs typeface="Times New Roman" panose="02020603050405020304" pitchFamily="18" charset="0"/>
                        </a:rPr>
                        <a:t>arch </a:t>
                      </a:r>
                      <a:endParaRPr lang="en-US" sz="18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rgbClr val="303336"/>
                          </a:solidFill>
                          <a:latin typeface="Times New Roman" panose="02020603050405020304" pitchFamily="18" charset="0"/>
                          <a:cs typeface="Times New Roman" panose="02020603050405020304" pitchFamily="18" charset="0"/>
                        </a:rPr>
                        <a:t>size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0704">
                <a:tc>
                  <a:txBody>
                    <a:bodyPr/>
                    <a:lstStyle/>
                    <a:p>
                      <a:pPr algn="ctr"/>
                      <a:r>
                        <a:rPr lang="en-US" sz="1800">
                          <a:solidFill>
                            <a:srgbClr val="2B91AF"/>
                          </a:solidFill>
                          <a:latin typeface="Times New Roman" panose="02020603050405020304" pitchFamily="18" charset="0"/>
                          <a:cs typeface="Times New Roman" panose="02020603050405020304" pitchFamily="18" charset="0"/>
                        </a:rPr>
                        <a:t>Windows</a:t>
                      </a:r>
                      <a:r>
                        <a:rPr lang="en-US" sz="1800">
                          <a:solidFill>
                            <a:srgbClr val="303336"/>
                          </a:solidFill>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rgbClr val="303336"/>
                          </a:solidFill>
                          <a:latin typeface="Times New Roman" panose="02020603050405020304" pitchFamily="18" charset="0"/>
                          <a:cs typeface="Times New Roman" panose="02020603050405020304" pitchFamily="18" charset="0"/>
                        </a:rPr>
                        <a:t>IA-</a:t>
                      </a:r>
                      <a:r>
                        <a:rPr lang="en-US" sz="1800">
                          <a:solidFill>
                            <a:srgbClr val="7D2727"/>
                          </a:solidFill>
                          <a:latin typeface="Times New Roman" panose="02020603050405020304" pitchFamily="18" charset="0"/>
                          <a:cs typeface="Times New Roman" panose="02020603050405020304" pitchFamily="18" charset="0"/>
                        </a:rPr>
                        <a:t>32</a:t>
                      </a:r>
                      <a:r>
                        <a:rPr lang="en-US" sz="1800">
                          <a:solidFill>
                            <a:srgbClr val="303336"/>
                          </a:solidFill>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rgbClr val="7D2727"/>
                          </a:solidFill>
                          <a:latin typeface="Times New Roman" panose="02020603050405020304" pitchFamily="18" charset="0"/>
                          <a:cs typeface="Times New Roman" panose="02020603050405020304" pitchFamily="18" charset="0"/>
                        </a:rPr>
                        <a:t>4</a:t>
                      </a:r>
                      <a:r>
                        <a:rPr lang="en-US" sz="1800">
                          <a:solidFill>
                            <a:srgbClr val="303336"/>
                          </a:solidFill>
                          <a:latin typeface="Times New Roman" panose="02020603050405020304" pitchFamily="18" charset="0"/>
                          <a:cs typeface="Times New Roman" panose="02020603050405020304" pitchFamily="18" charset="0"/>
                        </a:rPr>
                        <a:t> bytes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0704">
                <a:tc>
                  <a:txBody>
                    <a:bodyPr/>
                    <a:lstStyle/>
                    <a:p>
                      <a:pPr algn="ctr"/>
                      <a:r>
                        <a:rPr lang="en-US" sz="1800">
                          <a:solidFill>
                            <a:srgbClr val="2B91AF"/>
                          </a:solidFill>
                          <a:latin typeface="Times New Roman" panose="02020603050405020304" pitchFamily="18" charset="0"/>
                          <a:cs typeface="Times New Roman" panose="02020603050405020304" pitchFamily="18" charset="0"/>
                        </a:rPr>
                        <a:t>Windows</a:t>
                      </a:r>
                      <a:r>
                        <a:rPr lang="en-US" sz="1800">
                          <a:solidFill>
                            <a:srgbClr val="303336"/>
                          </a:solidFill>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rgbClr val="2B91AF"/>
                          </a:solidFill>
                          <a:latin typeface="Times New Roman" panose="02020603050405020304" pitchFamily="18" charset="0"/>
                          <a:cs typeface="Times New Roman" panose="02020603050405020304" pitchFamily="18" charset="0"/>
                        </a:rPr>
                        <a:t>Intel</a:t>
                      </a:r>
                      <a:r>
                        <a:rPr lang="en-US" sz="1800" dirty="0">
                          <a:solidFill>
                            <a:srgbClr val="303336"/>
                          </a:solidFill>
                          <a:latin typeface="Times New Roman" panose="02020603050405020304" pitchFamily="18" charset="0"/>
                          <a:cs typeface="Times New Roman" panose="02020603050405020304" pitchFamily="18" charset="0"/>
                        </a:rPr>
                        <a:t> </a:t>
                      </a:r>
                      <a:r>
                        <a:rPr lang="en-US" sz="1800" dirty="0">
                          <a:solidFill>
                            <a:srgbClr val="7D2727"/>
                          </a:solidFill>
                          <a:latin typeface="Times New Roman" panose="02020603050405020304" pitchFamily="18" charset="0"/>
                          <a:cs typeface="Times New Roman" panose="02020603050405020304" pitchFamily="18" charset="0"/>
                        </a:rPr>
                        <a:t>64</a:t>
                      </a:r>
                      <a:r>
                        <a:rPr lang="en-US" sz="1800" dirty="0">
                          <a:solidFill>
                            <a:srgbClr val="303336"/>
                          </a:solidFill>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rgbClr val="7D2727"/>
                          </a:solidFill>
                          <a:latin typeface="Times New Roman" panose="02020603050405020304" pitchFamily="18" charset="0"/>
                          <a:cs typeface="Times New Roman" panose="02020603050405020304" pitchFamily="18" charset="0"/>
                        </a:rPr>
                        <a:t>4</a:t>
                      </a:r>
                      <a:r>
                        <a:rPr lang="en-US" sz="1800">
                          <a:solidFill>
                            <a:srgbClr val="303336"/>
                          </a:solidFill>
                          <a:latin typeface="Times New Roman" panose="02020603050405020304" pitchFamily="18" charset="0"/>
                          <a:cs typeface="Times New Roman" panose="02020603050405020304" pitchFamily="18" charset="0"/>
                        </a:rPr>
                        <a:t> bytes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0704">
                <a:tc>
                  <a:txBody>
                    <a:bodyPr/>
                    <a:lstStyle/>
                    <a:p>
                      <a:pPr algn="ctr"/>
                      <a:r>
                        <a:rPr lang="en-US" sz="1800">
                          <a:solidFill>
                            <a:srgbClr val="2B91AF"/>
                          </a:solidFill>
                          <a:latin typeface="Times New Roman" panose="02020603050405020304" pitchFamily="18" charset="0"/>
                          <a:cs typeface="Times New Roman" panose="02020603050405020304" pitchFamily="18" charset="0"/>
                        </a:rPr>
                        <a:t>Windows</a:t>
                      </a:r>
                      <a:r>
                        <a:rPr lang="en-US" sz="1800">
                          <a:solidFill>
                            <a:srgbClr val="303336"/>
                          </a:solidFill>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rgbClr val="303336"/>
                          </a:solidFill>
                          <a:latin typeface="Times New Roman" panose="02020603050405020304" pitchFamily="18" charset="0"/>
                          <a:cs typeface="Times New Roman" panose="02020603050405020304" pitchFamily="18" charset="0"/>
                        </a:rPr>
                        <a:t>IA-</a:t>
                      </a:r>
                      <a:r>
                        <a:rPr lang="en-US" sz="1800">
                          <a:solidFill>
                            <a:srgbClr val="7D2727"/>
                          </a:solidFill>
                          <a:latin typeface="Times New Roman" panose="02020603050405020304" pitchFamily="18" charset="0"/>
                          <a:cs typeface="Times New Roman" panose="02020603050405020304" pitchFamily="18" charset="0"/>
                        </a:rPr>
                        <a:t>64</a:t>
                      </a:r>
                      <a:r>
                        <a:rPr lang="en-US" sz="1800">
                          <a:solidFill>
                            <a:srgbClr val="303336"/>
                          </a:solidFill>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rgbClr val="7D2727"/>
                          </a:solidFill>
                          <a:latin typeface="Times New Roman" panose="02020603050405020304" pitchFamily="18" charset="0"/>
                          <a:cs typeface="Times New Roman" panose="02020603050405020304" pitchFamily="18" charset="0"/>
                        </a:rPr>
                        <a:t>4</a:t>
                      </a:r>
                      <a:r>
                        <a:rPr lang="en-US" sz="1800">
                          <a:solidFill>
                            <a:srgbClr val="303336"/>
                          </a:solidFill>
                          <a:latin typeface="Times New Roman" panose="02020603050405020304" pitchFamily="18" charset="0"/>
                          <a:cs typeface="Times New Roman" panose="02020603050405020304" pitchFamily="18" charset="0"/>
                        </a:rPr>
                        <a:t> bytes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0704">
                <a:tc>
                  <a:txBody>
                    <a:bodyPr/>
                    <a:lstStyle/>
                    <a:p>
                      <a:pPr algn="ctr"/>
                      <a:r>
                        <a:rPr lang="en-US" sz="1800">
                          <a:solidFill>
                            <a:srgbClr val="2B91AF"/>
                          </a:solidFill>
                          <a:latin typeface="Times New Roman" panose="02020603050405020304" pitchFamily="18" charset="0"/>
                          <a:cs typeface="Times New Roman" panose="02020603050405020304" pitchFamily="18" charset="0"/>
                        </a:rPr>
                        <a:t>Linux</a:t>
                      </a:r>
                      <a:r>
                        <a:rPr lang="en-US" sz="1800">
                          <a:solidFill>
                            <a:srgbClr val="303336"/>
                          </a:solidFill>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rgbClr val="303336"/>
                          </a:solidFill>
                          <a:latin typeface="Times New Roman" panose="02020603050405020304" pitchFamily="18" charset="0"/>
                          <a:cs typeface="Times New Roman" panose="02020603050405020304" pitchFamily="18" charset="0"/>
                        </a:rPr>
                        <a:t>IA-</a:t>
                      </a:r>
                      <a:r>
                        <a:rPr lang="en-US" sz="1800" dirty="0">
                          <a:solidFill>
                            <a:srgbClr val="7D2727"/>
                          </a:solidFill>
                          <a:latin typeface="Times New Roman" panose="02020603050405020304" pitchFamily="18" charset="0"/>
                          <a:cs typeface="Times New Roman" panose="02020603050405020304" pitchFamily="18" charset="0"/>
                        </a:rPr>
                        <a:t>32</a:t>
                      </a:r>
                      <a:r>
                        <a:rPr lang="en-US" sz="1800" dirty="0">
                          <a:solidFill>
                            <a:srgbClr val="303336"/>
                          </a:solidFill>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rgbClr val="7D2727"/>
                          </a:solidFill>
                          <a:latin typeface="Times New Roman" panose="02020603050405020304" pitchFamily="18" charset="0"/>
                          <a:cs typeface="Times New Roman" panose="02020603050405020304" pitchFamily="18" charset="0"/>
                        </a:rPr>
                        <a:t>4</a:t>
                      </a:r>
                      <a:r>
                        <a:rPr lang="en-US" sz="1800">
                          <a:solidFill>
                            <a:srgbClr val="303336"/>
                          </a:solidFill>
                          <a:latin typeface="Times New Roman" panose="02020603050405020304" pitchFamily="18" charset="0"/>
                          <a:cs typeface="Times New Roman" panose="02020603050405020304" pitchFamily="18" charset="0"/>
                        </a:rPr>
                        <a:t> bytes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60704">
                <a:tc>
                  <a:txBody>
                    <a:bodyPr/>
                    <a:lstStyle/>
                    <a:p>
                      <a:pPr algn="ctr"/>
                      <a:r>
                        <a:rPr lang="en-US" sz="1800">
                          <a:solidFill>
                            <a:srgbClr val="2B91AF"/>
                          </a:solidFill>
                          <a:latin typeface="Times New Roman" panose="02020603050405020304" pitchFamily="18" charset="0"/>
                          <a:cs typeface="Times New Roman" panose="02020603050405020304" pitchFamily="18" charset="0"/>
                        </a:rPr>
                        <a:t>Linux</a:t>
                      </a:r>
                      <a:r>
                        <a:rPr lang="en-US" sz="1800">
                          <a:solidFill>
                            <a:srgbClr val="303336"/>
                          </a:solidFill>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rgbClr val="2B91AF"/>
                          </a:solidFill>
                          <a:latin typeface="Times New Roman" panose="02020603050405020304" pitchFamily="18" charset="0"/>
                          <a:cs typeface="Times New Roman" panose="02020603050405020304" pitchFamily="18" charset="0"/>
                        </a:rPr>
                        <a:t>Intel</a:t>
                      </a:r>
                      <a:r>
                        <a:rPr lang="en-US" sz="1800">
                          <a:solidFill>
                            <a:srgbClr val="303336"/>
                          </a:solidFill>
                          <a:latin typeface="Times New Roman" panose="02020603050405020304" pitchFamily="18" charset="0"/>
                          <a:cs typeface="Times New Roman" panose="02020603050405020304" pitchFamily="18" charset="0"/>
                        </a:rPr>
                        <a:t> </a:t>
                      </a:r>
                      <a:r>
                        <a:rPr lang="en-US" sz="1800">
                          <a:solidFill>
                            <a:srgbClr val="7D2727"/>
                          </a:solidFill>
                          <a:latin typeface="Times New Roman" panose="02020603050405020304" pitchFamily="18" charset="0"/>
                          <a:cs typeface="Times New Roman" panose="02020603050405020304" pitchFamily="18" charset="0"/>
                        </a:rPr>
                        <a:t>64</a:t>
                      </a:r>
                      <a:r>
                        <a:rPr lang="en-US" sz="1800">
                          <a:solidFill>
                            <a:srgbClr val="303336"/>
                          </a:solidFill>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rgbClr val="7D2727"/>
                          </a:solidFill>
                          <a:latin typeface="Times New Roman" panose="02020603050405020304" pitchFamily="18" charset="0"/>
                          <a:cs typeface="Times New Roman" panose="02020603050405020304" pitchFamily="18" charset="0"/>
                        </a:rPr>
                        <a:t>8</a:t>
                      </a:r>
                      <a:r>
                        <a:rPr lang="en-US" sz="1800">
                          <a:solidFill>
                            <a:srgbClr val="303336"/>
                          </a:solidFill>
                          <a:latin typeface="Times New Roman" panose="02020603050405020304" pitchFamily="18" charset="0"/>
                          <a:cs typeface="Times New Roman" panose="02020603050405020304" pitchFamily="18" charset="0"/>
                        </a:rPr>
                        <a:t> bytes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60704">
                <a:tc>
                  <a:txBody>
                    <a:bodyPr/>
                    <a:lstStyle/>
                    <a:p>
                      <a:pPr algn="ctr"/>
                      <a:r>
                        <a:rPr lang="en-US" sz="1800">
                          <a:solidFill>
                            <a:srgbClr val="2B91AF"/>
                          </a:solidFill>
                          <a:latin typeface="Times New Roman" panose="02020603050405020304" pitchFamily="18" charset="0"/>
                          <a:cs typeface="Times New Roman" panose="02020603050405020304" pitchFamily="18" charset="0"/>
                        </a:rPr>
                        <a:t>Linux</a:t>
                      </a:r>
                      <a:r>
                        <a:rPr lang="en-US" sz="1800">
                          <a:solidFill>
                            <a:srgbClr val="303336"/>
                          </a:solidFill>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rgbClr val="303336"/>
                          </a:solidFill>
                          <a:latin typeface="Times New Roman" panose="02020603050405020304" pitchFamily="18" charset="0"/>
                          <a:cs typeface="Times New Roman" panose="02020603050405020304" pitchFamily="18" charset="0"/>
                        </a:rPr>
                        <a:t>IA-</a:t>
                      </a:r>
                      <a:r>
                        <a:rPr lang="en-US" sz="1800">
                          <a:solidFill>
                            <a:srgbClr val="7D2727"/>
                          </a:solidFill>
                          <a:latin typeface="Times New Roman" panose="02020603050405020304" pitchFamily="18" charset="0"/>
                          <a:cs typeface="Times New Roman" panose="02020603050405020304" pitchFamily="18" charset="0"/>
                        </a:rPr>
                        <a:t>64</a:t>
                      </a:r>
                      <a:r>
                        <a:rPr lang="en-US" sz="1800">
                          <a:solidFill>
                            <a:srgbClr val="303336"/>
                          </a:solidFill>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rgbClr val="7D2727"/>
                          </a:solidFill>
                          <a:latin typeface="Times New Roman" panose="02020603050405020304" pitchFamily="18" charset="0"/>
                          <a:cs typeface="Times New Roman" panose="02020603050405020304" pitchFamily="18" charset="0"/>
                        </a:rPr>
                        <a:t>8</a:t>
                      </a:r>
                      <a:r>
                        <a:rPr lang="en-US" sz="1800">
                          <a:solidFill>
                            <a:srgbClr val="303336"/>
                          </a:solidFill>
                          <a:latin typeface="Times New Roman" panose="02020603050405020304" pitchFamily="18" charset="0"/>
                          <a:cs typeface="Times New Roman" panose="02020603050405020304" pitchFamily="18" charset="0"/>
                        </a:rPr>
                        <a:t> bytes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60704">
                <a:tc>
                  <a:txBody>
                    <a:bodyPr/>
                    <a:lstStyle/>
                    <a:p>
                      <a:pPr algn="ctr"/>
                      <a:r>
                        <a:rPr lang="en-US" sz="1800">
                          <a:solidFill>
                            <a:srgbClr val="2B91AF"/>
                          </a:solidFill>
                          <a:latin typeface="Times New Roman" panose="02020603050405020304" pitchFamily="18" charset="0"/>
                          <a:cs typeface="Times New Roman" panose="02020603050405020304" pitchFamily="18" charset="0"/>
                        </a:rPr>
                        <a:t>Mac</a:t>
                      </a:r>
                      <a:r>
                        <a:rPr lang="en-US" sz="1800">
                          <a:solidFill>
                            <a:srgbClr val="303336"/>
                          </a:solidFill>
                          <a:latin typeface="Times New Roman" panose="02020603050405020304" pitchFamily="18" charset="0"/>
                          <a:cs typeface="Times New Roman" panose="02020603050405020304" pitchFamily="18" charset="0"/>
                        </a:rPr>
                        <a:t> OS X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rgbClr val="303336"/>
                          </a:solidFill>
                          <a:latin typeface="Times New Roman" panose="02020603050405020304" pitchFamily="18" charset="0"/>
                          <a:cs typeface="Times New Roman" panose="02020603050405020304" pitchFamily="18" charset="0"/>
                        </a:rPr>
                        <a:t>IA-</a:t>
                      </a:r>
                      <a:r>
                        <a:rPr lang="en-US" sz="1800">
                          <a:solidFill>
                            <a:srgbClr val="7D2727"/>
                          </a:solidFill>
                          <a:latin typeface="Times New Roman" panose="02020603050405020304" pitchFamily="18" charset="0"/>
                          <a:cs typeface="Times New Roman" panose="02020603050405020304" pitchFamily="18" charset="0"/>
                        </a:rPr>
                        <a:t>32</a:t>
                      </a:r>
                      <a:r>
                        <a:rPr lang="en-US" sz="1800">
                          <a:solidFill>
                            <a:srgbClr val="303336"/>
                          </a:solidFill>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rgbClr val="7D2727"/>
                          </a:solidFill>
                          <a:latin typeface="Times New Roman" panose="02020603050405020304" pitchFamily="18" charset="0"/>
                          <a:cs typeface="Times New Roman" panose="02020603050405020304" pitchFamily="18" charset="0"/>
                        </a:rPr>
                        <a:t>4</a:t>
                      </a:r>
                      <a:r>
                        <a:rPr lang="en-US" sz="1800">
                          <a:solidFill>
                            <a:srgbClr val="303336"/>
                          </a:solidFill>
                          <a:latin typeface="Times New Roman" panose="02020603050405020304" pitchFamily="18" charset="0"/>
                          <a:cs typeface="Times New Roman" panose="02020603050405020304" pitchFamily="18" charset="0"/>
                        </a:rPr>
                        <a:t> bytes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60704">
                <a:tc>
                  <a:txBody>
                    <a:bodyPr/>
                    <a:lstStyle/>
                    <a:p>
                      <a:pPr algn="ctr"/>
                      <a:r>
                        <a:rPr lang="en-US" sz="1800">
                          <a:solidFill>
                            <a:srgbClr val="2B91AF"/>
                          </a:solidFill>
                          <a:latin typeface="Times New Roman" panose="02020603050405020304" pitchFamily="18" charset="0"/>
                          <a:cs typeface="Times New Roman" panose="02020603050405020304" pitchFamily="18" charset="0"/>
                        </a:rPr>
                        <a:t>Mac</a:t>
                      </a:r>
                      <a:r>
                        <a:rPr lang="en-US" sz="1800">
                          <a:solidFill>
                            <a:srgbClr val="303336"/>
                          </a:solidFill>
                          <a:latin typeface="Times New Roman" panose="02020603050405020304" pitchFamily="18" charset="0"/>
                          <a:cs typeface="Times New Roman" panose="02020603050405020304" pitchFamily="18" charset="0"/>
                        </a:rPr>
                        <a:t> OS X</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a:solidFill>
                            <a:srgbClr val="2B91AF"/>
                          </a:solidFill>
                          <a:latin typeface="Times New Roman" panose="02020603050405020304" pitchFamily="18" charset="0"/>
                          <a:cs typeface="Times New Roman" panose="02020603050405020304" pitchFamily="18" charset="0"/>
                        </a:rPr>
                        <a:t>Intel</a:t>
                      </a:r>
                      <a:r>
                        <a:rPr lang="en-US" sz="1800">
                          <a:solidFill>
                            <a:srgbClr val="303336"/>
                          </a:solidFill>
                          <a:latin typeface="Times New Roman" panose="02020603050405020304" pitchFamily="18" charset="0"/>
                          <a:cs typeface="Times New Roman" panose="02020603050405020304" pitchFamily="18" charset="0"/>
                        </a:rPr>
                        <a:t> </a:t>
                      </a:r>
                      <a:r>
                        <a:rPr lang="en-US" sz="1800">
                          <a:solidFill>
                            <a:srgbClr val="7D2727"/>
                          </a:solidFill>
                          <a:latin typeface="Times New Roman" panose="02020603050405020304" pitchFamily="18" charset="0"/>
                          <a:cs typeface="Times New Roman" panose="02020603050405020304" pitchFamily="18" charset="0"/>
                        </a:rPr>
                        <a:t>64</a:t>
                      </a:r>
                      <a:r>
                        <a:rPr lang="en-US" sz="1800">
                          <a:solidFill>
                            <a:srgbClr val="303336"/>
                          </a:solidFill>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sz="1800" dirty="0">
                          <a:solidFill>
                            <a:srgbClr val="7D2727"/>
                          </a:solidFill>
                          <a:latin typeface="Times New Roman" panose="02020603050405020304" pitchFamily="18" charset="0"/>
                          <a:cs typeface="Times New Roman" panose="02020603050405020304" pitchFamily="18" charset="0"/>
                        </a:rPr>
                        <a:t>8</a:t>
                      </a:r>
                      <a:r>
                        <a:rPr lang="en-US" sz="1800" dirty="0">
                          <a:solidFill>
                            <a:srgbClr val="303336"/>
                          </a:solidFill>
                          <a:latin typeface="Times New Roman" panose="02020603050405020304" pitchFamily="18" charset="0"/>
                          <a:cs typeface="Times New Roman" panose="02020603050405020304" pitchFamily="18" charset="0"/>
                        </a:rPr>
                        <a:t> byte</a:t>
                      </a:r>
                      <a:r>
                        <a:rPr lang="vi-VN" sz="1800" dirty="0">
                          <a:solidFill>
                            <a:srgbClr val="303336"/>
                          </a:solidFill>
                          <a:latin typeface="Times New Roman" panose="02020603050405020304" pitchFamily="18" charset="0"/>
                          <a:cs typeface="Times New Roman" panose="02020603050405020304" pitchFamily="18" charset="0"/>
                        </a:rPr>
                        <a:t>s</a:t>
                      </a:r>
                      <a:endParaRPr lang="en-US" sz="18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Slide Number Placeholder 6">
            <a:extLst>
              <a:ext uri="{FF2B5EF4-FFF2-40B4-BE49-F238E27FC236}">
                <a16:creationId xmlns:a16="http://schemas.microsoft.com/office/drawing/2014/main" id="{8ABE1F34-7F85-28E1-67D6-EF6E3FA3038C}"/>
              </a:ext>
            </a:extLst>
          </p:cNvPr>
          <p:cNvSpPr>
            <a:spLocks noGrp="1"/>
          </p:cNvSpPr>
          <p:nvPr>
            <p:ph type="sldNum" sz="quarter" idx="12"/>
          </p:nvPr>
        </p:nvSpPr>
        <p:spPr/>
        <p:txBody>
          <a:bodyPr/>
          <a:lstStyle/>
          <a:p>
            <a:fld id="{D8B0B3AC-44A8-D142-AAF6-9A453466E1A4}" type="slidenum">
              <a:rPr lang="en-VN" smtClean="0"/>
              <a:pPr/>
              <a:t>27</a:t>
            </a:fld>
            <a:endParaRPr lang="en-VN" dirty="0"/>
          </a:p>
        </p:txBody>
      </p:sp>
    </p:spTree>
    <p:extLst>
      <p:ext uri="{BB962C8B-B14F-4D97-AF65-F5344CB8AC3E}">
        <p14:creationId xmlns:p14="http://schemas.microsoft.com/office/powerpoint/2010/main" val="1628147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6426-E55E-7C1C-0B22-5BB62AF45621}"/>
              </a:ext>
            </a:extLst>
          </p:cNvPr>
          <p:cNvSpPr>
            <a:spLocks noGrp="1"/>
          </p:cNvSpPr>
          <p:nvPr>
            <p:ph type="title"/>
          </p:nvPr>
        </p:nvSpPr>
        <p:spPr/>
        <p:txBody>
          <a:bodyPr>
            <a:normAutofit fontScale="90000"/>
          </a:bodyPr>
          <a:lstStyle/>
          <a:p>
            <a:r>
              <a:rPr lang="en-US"/>
              <a:t>Ví dụ</a:t>
            </a:r>
          </a:p>
        </p:txBody>
      </p:sp>
      <p:sp>
        <p:nvSpPr>
          <p:cNvPr id="3" name="Content Placeholder 2">
            <a:extLst>
              <a:ext uri="{FF2B5EF4-FFF2-40B4-BE49-F238E27FC236}">
                <a16:creationId xmlns:a16="http://schemas.microsoft.com/office/drawing/2014/main" id="{AEEA128A-BEF9-C1F6-E316-797BA855E097}"/>
              </a:ext>
            </a:extLst>
          </p:cNvPr>
          <p:cNvSpPr>
            <a:spLocks noGrp="1"/>
          </p:cNvSpPr>
          <p:nvPr>
            <p:ph idx="1"/>
          </p:nvPr>
        </p:nvSpPr>
        <p:spPr/>
        <p:txBody>
          <a:bodyPr>
            <a:noAutofit/>
          </a:bodyPr>
          <a:lstStyle/>
          <a:p>
            <a:pPr marL="0" indent="0" algn="l">
              <a:lnSpc>
                <a:spcPct val="100000"/>
              </a:lnSpc>
              <a:spcBef>
                <a:spcPts val="0"/>
              </a:spcBef>
              <a:spcAft>
                <a:spcPts val="0"/>
              </a:spcAft>
              <a:buNone/>
            </a:pPr>
            <a:r>
              <a:rPr lang="en-US" sz="2000" b="0" dirty="0">
                <a:solidFill>
                  <a:srgbClr val="AF00DB"/>
                </a:solidFill>
                <a:effectLst/>
                <a:highlight>
                  <a:srgbClr val="FFFFFF"/>
                </a:highlight>
                <a:latin typeface="PragmataPro Mono Liga" panose="02000509040000020004" pitchFamily="49" charset="0"/>
              </a:rPr>
              <a:t>#include</a:t>
            </a:r>
            <a:r>
              <a:rPr lang="en-US" sz="2000" b="0" dirty="0">
                <a:solidFill>
                  <a:srgbClr val="0000FF"/>
                </a:solidFill>
                <a:effectLst/>
                <a:highlight>
                  <a:srgbClr val="FFFFFF"/>
                </a:highlight>
                <a:latin typeface="PragmataPro Mono Liga" panose="02000509040000020004" pitchFamily="49" charset="0"/>
              </a:rPr>
              <a:t> </a:t>
            </a:r>
            <a:r>
              <a:rPr lang="en-US" sz="2000" b="0" dirty="0">
                <a:solidFill>
                  <a:srgbClr val="A31515"/>
                </a:solidFill>
                <a:effectLst/>
                <a:highlight>
                  <a:srgbClr val="FFFFFF"/>
                </a:highlight>
                <a:latin typeface="PragmataPro Mono Liga" panose="02000509040000020004" pitchFamily="49" charset="0"/>
              </a:rPr>
              <a:t>&lt;iostream&gt;</a:t>
            </a:r>
            <a:endParaRPr lang="en-US" sz="2000" b="0" dirty="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br>
              <a:rPr lang="en-US" sz="2000" b="0" dirty="0">
                <a:solidFill>
                  <a:srgbClr val="000000"/>
                </a:solidFill>
                <a:effectLst/>
                <a:highlight>
                  <a:srgbClr val="FFFFFF"/>
                </a:highlight>
                <a:latin typeface="PragmataPro Mono Liga" panose="02000509040000020004" pitchFamily="49" charset="0"/>
              </a:rPr>
            </a:br>
            <a:r>
              <a:rPr lang="en-US" sz="2000" b="0" dirty="0">
                <a:solidFill>
                  <a:srgbClr val="0000FF"/>
                </a:solidFill>
                <a:effectLst/>
                <a:highlight>
                  <a:srgbClr val="FFFFFF"/>
                </a:highlight>
                <a:latin typeface="PragmataPro Mono Liga" panose="02000509040000020004" pitchFamily="49" charset="0"/>
              </a:rPr>
              <a:t>int</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795E26"/>
                </a:solidFill>
                <a:effectLst/>
                <a:highlight>
                  <a:srgbClr val="FFFFFF"/>
                </a:highlight>
                <a:latin typeface="PragmataPro Mono Liga" panose="02000509040000020004" pitchFamily="49" charset="0"/>
              </a:rPr>
              <a:t>main</a:t>
            </a:r>
            <a:r>
              <a:rPr lang="en-US" sz="2000" b="0" dirty="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dirty="0">
                <a:solidFill>
                  <a:srgbClr val="008000"/>
                </a:solidFill>
                <a:effectLst/>
                <a:highlight>
                  <a:srgbClr val="FFFFFF"/>
                </a:highlight>
                <a:latin typeface="PragmataPro Mono Liga" panose="02000509040000020004" pitchFamily="49" charset="0"/>
              </a:rPr>
              <a:t>    // </a:t>
            </a:r>
            <a:r>
              <a:rPr lang="en-US" sz="2000" b="0" dirty="0" err="1">
                <a:solidFill>
                  <a:srgbClr val="008000"/>
                </a:solidFill>
                <a:effectLst/>
                <a:highlight>
                  <a:srgbClr val="FFFFFF"/>
                </a:highlight>
                <a:latin typeface="PragmataPro Mono Liga" panose="02000509040000020004" pitchFamily="49" charset="0"/>
              </a:rPr>
              <a:t>Khai</a:t>
            </a:r>
            <a:r>
              <a:rPr lang="en-US" sz="2000" b="0" dirty="0">
                <a:solidFill>
                  <a:srgbClr val="008000"/>
                </a:solidFill>
                <a:effectLst/>
                <a:highlight>
                  <a:srgbClr val="FFFFFF"/>
                </a:highlight>
                <a:latin typeface="PragmataPro Mono Liga" panose="02000509040000020004" pitchFamily="49" charset="0"/>
              </a:rPr>
              <a:t> </a:t>
            </a:r>
            <a:r>
              <a:rPr lang="en-US" sz="2000" b="0" dirty="0" err="1">
                <a:solidFill>
                  <a:srgbClr val="008000"/>
                </a:solidFill>
                <a:effectLst/>
                <a:highlight>
                  <a:srgbClr val="FFFFFF"/>
                </a:highlight>
                <a:latin typeface="PragmataPro Mono Liga" panose="02000509040000020004" pitchFamily="49" charset="0"/>
              </a:rPr>
              <a:t>báo</a:t>
            </a:r>
            <a:r>
              <a:rPr lang="en-US" sz="2000" b="0" dirty="0">
                <a:solidFill>
                  <a:srgbClr val="008000"/>
                </a:solidFill>
                <a:effectLst/>
                <a:highlight>
                  <a:srgbClr val="FFFFFF"/>
                </a:highlight>
                <a:latin typeface="PragmataPro Mono Liga" panose="02000509040000020004" pitchFamily="49" charset="0"/>
              </a:rPr>
              <a:t> </a:t>
            </a:r>
            <a:r>
              <a:rPr lang="en-US" sz="2000" b="0" dirty="0" err="1">
                <a:solidFill>
                  <a:srgbClr val="008000"/>
                </a:solidFill>
                <a:effectLst/>
                <a:highlight>
                  <a:srgbClr val="FFFFFF"/>
                </a:highlight>
                <a:latin typeface="PragmataPro Mono Liga" panose="02000509040000020004" pitchFamily="49" charset="0"/>
              </a:rPr>
              <a:t>biến</a:t>
            </a:r>
            <a:r>
              <a:rPr lang="en-US" sz="2000" b="0" dirty="0">
                <a:solidFill>
                  <a:srgbClr val="008000"/>
                </a:solidFill>
                <a:effectLst/>
                <a:highlight>
                  <a:srgbClr val="FFFFFF"/>
                </a:highlight>
                <a:latin typeface="PragmataPro Mono Liga" panose="02000509040000020004" pitchFamily="49" charset="0"/>
              </a:rPr>
              <a:t> </a:t>
            </a:r>
            <a:r>
              <a:rPr lang="en-US" sz="2000" b="0" dirty="0" err="1">
                <a:solidFill>
                  <a:srgbClr val="008000"/>
                </a:solidFill>
                <a:effectLst/>
                <a:highlight>
                  <a:srgbClr val="FFFFFF"/>
                </a:highlight>
                <a:latin typeface="PragmataPro Mono Liga" panose="02000509040000020004" pitchFamily="49" charset="0"/>
              </a:rPr>
              <a:t>số</a:t>
            </a:r>
            <a:r>
              <a:rPr lang="en-US" sz="2000" b="0" dirty="0">
                <a:solidFill>
                  <a:srgbClr val="008000"/>
                </a:solidFill>
                <a:effectLst/>
                <a:highlight>
                  <a:srgbClr val="FFFFFF"/>
                </a:highlight>
                <a:latin typeface="PragmataPro Mono Liga" panose="02000509040000020004" pitchFamily="49" charset="0"/>
              </a:rPr>
              <a:t> </a:t>
            </a:r>
            <a:r>
              <a:rPr lang="en-US" sz="2000" b="0" dirty="0" err="1">
                <a:solidFill>
                  <a:srgbClr val="008000"/>
                </a:solidFill>
                <a:effectLst/>
                <a:highlight>
                  <a:srgbClr val="FFFFFF"/>
                </a:highlight>
                <a:latin typeface="PragmataPro Mono Liga" panose="02000509040000020004" pitchFamily="49" charset="0"/>
              </a:rPr>
              <a:t>nguyên</a:t>
            </a:r>
            <a:endParaRPr lang="en-US" sz="2000" b="0" dirty="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00FF"/>
                </a:solidFill>
                <a:effectLst/>
                <a:highlight>
                  <a:srgbClr val="FFFFFF"/>
                </a:highlight>
                <a:latin typeface="PragmataPro Mono Liga" panose="02000509040000020004" pitchFamily="49" charset="0"/>
              </a:rPr>
              <a:t>short</a:t>
            </a:r>
            <a:r>
              <a:rPr lang="en-US" sz="2000" b="0" dirty="0">
                <a:solidFill>
                  <a:srgbClr val="000000"/>
                </a:solidFill>
                <a:effectLst/>
                <a:highlight>
                  <a:srgbClr val="FFFFFF"/>
                </a:highlight>
                <a:latin typeface="PragmataPro Mono Liga" panose="02000509040000020004" pitchFamily="49" charset="0"/>
              </a:rPr>
              <a:t> num1 = </a:t>
            </a:r>
            <a:r>
              <a:rPr lang="en-US" sz="2000" b="0" dirty="0">
                <a:solidFill>
                  <a:srgbClr val="098658"/>
                </a:solidFill>
                <a:effectLst/>
                <a:highlight>
                  <a:srgbClr val="FFFFFF"/>
                </a:highlight>
                <a:latin typeface="PragmataPro Mono Liga" panose="02000509040000020004" pitchFamily="49" charset="0"/>
              </a:rPr>
              <a:t>65535</a:t>
            </a:r>
            <a:r>
              <a:rPr lang="en-US" sz="2000" b="0" dirty="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00FF"/>
                </a:solidFill>
                <a:effectLst/>
                <a:highlight>
                  <a:srgbClr val="FFFFFF"/>
                </a:highlight>
                <a:latin typeface="PragmataPro Mono Liga" panose="02000509040000020004" pitchFamily="49" charset="0"/>
              </a:rPr>
              <a:t>unsigned</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00FF"/>
                </a:solidFill>
                <a:effectLst/>
                <a:highlight>
                  <a:srgbClr val="FFFFFF"/>
                </a:highlight>
                <a:latin typeface="PragmataPro Mono Liga" panose="02000509040000020004" pitchFamily="49" charset="0"/>
              </a:rPr>
              <a:t>short</a:t>
            </a:r>
            <a:r>
              <a:rPr lang="en-US" sz="2000" b="0" dirty="0">
                <a:solidFill>
                  <a:srgbClr val="000000"/>
                </a:solidFill>
                <a:effectLst/>
                <a:highlight>
                  <a:srgbClr val="FFFFFF"/>
                </a:highlight>
                <a:latin typeface="PragmataPro Mono Liga" panose="02000509040000020004" pitchFamily="49" charset="0"/>
              </a:rPr>
              <a:t> num2 = </a:t>
            </a:r>
            <a:r>
              <a:rPr lang="en-US" sz="2000" b="0" dirty="0">
                <a:solidFill>
                  <a:srgbClr val="098658"/>
                </a:solidFill>
                <a:effectLst/>
                <a:highlight>
                  <a:srgbClr val="FFFFFF"/>
                </a:highlight>
                <a:latin typeface="PragmataPro Mono Liga" panose="02000509040000020004" pitchFamily="49" charset="0"/>
              </a:rPr>
              <a:t>65535</a:t>
            </a:r>
            <a:r>
              <a:rPr lang="en-US" sz="2000" b="0" dirty="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00FF"/>
                </a:solidFill>
                <a:effectLst/>
                <a:highlight>
                  <a:srgbClr val="FFFFFF"/>
                </a:highlight>
                <a:latin typeface="PragmataPro Mono Liga" panose="02000509040000020004" pitchFamily="49" charset="0"/>
              </a:rPr>
              <a:t>signed</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00FF"/>
                </a:solidFill>
                <a:effectLst/>
                <a:highlight>
                  <a:srgbClr val="FFFFFF"/>
                </a:highlight>
                <a:latin typeface="PragmataPro Mono Liga" panose="02000509040000020004" pitchFamily="49" charset="0"/>
              </a:rPr>
              <a:t>int</a:t>
            </a:r>
            <a:r>
              <a:rPr lang="en-US" sz="2000" b="0" dirty="0">
                <a:solidFill>
                  <a:srgbClr val="000000"/>
                </a:solidFill>
                <a:effectLst/>
                <a:highlight>
                  <a:srgbClr val="FFFFFF"/>
                </a:highlight>
                <a:latin typeface="PragmataPro Mono Liga" panose="02000509040000020004" pitchFamily="49" charset="0"/>
              </a:rPr>
              <a:t> num3     = </a:t>
            </a:r>
            <a:r>
              <a:rPr lang="en-US" sz="2000" b="0" dirty="0">
                <a:solidFill>
                  <a:srgbClr val="098658"/>
                </a:solidFill>
                <a:effectLst/>
                <a:highlight>
                  <a:srgbClr val="FFFFFF"/>
                </a:highlight>
                <a:latin typeface="PragmataPro Mono Liga" panose="02000509040000020004" pitchFamily="49" charset="0"/>
              </a:rPr>
              <a:t>4000000000</a:t>
            </a:r>
            <a:r>
              <a:rPr lang="en-US" sz="2000" b="0" dirty="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00FF"/>
                </a:solidFill>
                <a:effectLst/>
                <a:highlight>
                  <a:srgbClr val="FFFFFF"/>
                </a:highlight>
                <a:latin typeface="PragmataPro Mono Liga" panose="02000509040000020004" pitchFamily="49" charset="0"/>
              </a:rPr>
              <a:t>unsigned</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000FF"/>
                </a:solidFill>
                <a:effectLst/>
                <a:highlight>
                  <a:srgbClr val="FFFFFF"/>
                </a:highlight>
                <a:latin typeface="PragmataPro Mono Liga" panose="02000509040000020004" pitchFamily="49" charset="0"/>
              </a:rPr>
              <a:t>int</a:t>
            </a:r>
            <a:r>
              <a:rPr lang="en-US" sz="2000" b="0" dirty="0">
                <a:solidFill>
                  <a:srgbClr val="000000"/>
                </a:solidFill>
                <a:effectLst/>
                <a:highlight>
                  <a:srgbClr val="FFFFFF"/>
                </a:highlight>
                <a:latin typeface="PragmataPro Mono Liga" panose="02000509040000020004" pitchFamily="49" charset="0"/>
              </a:rPr>
              <a:t> num4   = </a:t>
            </a:r>
            <a:r>
              <a:rPr lang="en-US" sz="2000" b="0" dirty="0">
                <a:solidFill>
                  <a:srgbClr val="098658"/>
                </a:solidFill>
                <a:effectLst/>
                <a:highlight>
                  <a:srgbClr val="FFFFFF"/>
                </a:highlight>
                <a:latin typeface="PragmataPro Mono Liga" panose="02000509040000020004" pitchFamily="49" charset="0"/>
              </a:rPr>
              <a:t>4000000000</a:t>
            </a:r>
            <a:r>
              <a:rPr lang="en-US" sz="2000" b="0" dirty="0">
                <a:solidFill>
                  <a:srgbClr val="000000"/>
                </a:solidFill>
                <a:effectLst/>
                <a:highlight>
                  <a:srgbClr val="FFFFFF"/>
                </a:highlight>
                <a:latin typeface="PragmataPro Mono Liga" panose="02000509040000020004" pitchFamily="49" charset="0"/>
              </a:rPr>
              <a:t>;</a:t>
            </a:r>
            <a:br>
              <a:rPr lang="en-US" sz="2000" b="0" dirty="0">
                <a:solidFill>
                  <a:srgbClr val="000000"/>
                </a:solidFill>
                <a:effectLst/>
                <a:highlight>
                  <a:srgbClr val="FFFFFF"/>
                </a:highlight>
                <a:latin typeface="PragmataPro Mono Liga" panose="02000509040000020004" pitchFamily="49" charset="0"/>
              </a:rPr>
            </a:br>
            <a:br>
              <a:rPr lang="en-US" sz="2000" b="0" dirty="0">
                <a:solidFill>
                  <a:srgbClr val="000000"/>
                </a:solidFill>
                <a:effectLst/>
                <a:highlight>
                  <a:srgbClr val="FFFFFF"/>
                </a:highlight>
                <a:latin typeface="PragmataPro Mono Liga" panose="02000509040000020004" pitchFamily="49" charset="0"/>
              </a:rPr>
            </a:br>
            <a:r>
              <a:rPr lang="en-US" sz="2000" b="0" dirty="0">
                <a:solidFill>
                  <a:srgbClr val="008000"/>
                </a:solidFill>
                <a:effectLst/>
                <a:highlight>
                  <a:srgbClr val="FFFFFF"/>
                </a:highlight>
                <a:latin typeface="PragmataPro Mono Liga" panose="02000509040000020004" pitchFamily="49" charset="0"/>
              </a:rPr>
              <a:t>    // In </a:t>
            </a:r>
            <a:r>
              <a:rPr lang="en-US" sz="2000" b="0" dirty="0" err="1">
                <a:solidFill>
                  <a:srgbClr val="008000"/>
                </a:solidFill>
                <a:effectLst/>
                <a:highlight>
                  <a:srgbClr val="FFFFFF"/>
                </a:highlight>
                <a:latin typeface="PragmataPro Mono Liga" panose="02000509040000020004" pitchFamily="49" charset="0"/>
              </a:rPr>
              <a:t>ra</a:t>
            </a:r>
            <a:r>
              <a:rPr lang="en-US" sz="2000" b="0" dirty="0">
                <a:solidFill>
                  <a:srgbClr val="008000"/>
                </a:solidFill>
                <a:effectLst/>
                <a:highlight>
                  <a:srgbClr val="FFFFFF"/>
                </a:highlight>
                <a:latin typeface="PragmataPro Mono Liga" panose="02000509040000020004" pitchFamily="49" charset="0"/>
              </a:rPr>
              <a:t> </a:t>
            </a:r>
            <a:r>
              <a:rPr lang="en-US" sz="2000" b="0" dirty="0" err="1">
                <a:solidFill>
                  <a:srgbClr val="008000"/>
                </a:solidFill>
                <a:effectLst/>
                <a:highlight>
                  <a:srgbClr val="FFFFFF"/>
                </a:highlight>
                <a:latin typeface="PragmataPro Mono Liga" panose="02000509040000020004" pitchFamily="49" charset="0"/>
              </a:rPr>
              <a:t>giá</a:t>
            </a:r>
            <a:r>
              <a:rPr lang="en-US" sz="2000" b="0" dirty="0">
                <a:solidFill>
                  <a:srgbClr val="008000"/>
                </a:solidFill>
                <a:effectLst/>
                <a:highlight>
                  <a:srgbClr val="FFFFFF"/>
                </a:highlight>
                <a:latin typeface="PragmataPro Mono Liga" panose="02000509040000020004" pitchFamily="49" charset="0"/>
              </a:rPr>
              <a:t> </a:t>
            </a:r>
            <a:r>
              <a:rPr lang="en-US" sz="2000" b="0" dirty="0" err="1">
                <a:solidFill>
                  <a:srgbClr val="008000"/>
                </a:solidFill>
                <a:effectLst/>
                <a:highlight>
                  <a:srgbClr val="FFFFFF"/>
                </a:highlight>
                <a:latin typeface="PragmataPro Mono Liga" panose="02000509040000020004" pitchFamily="49" charset="0"/>
              </a:rPr>
              <a:t>trị</a:t>
            </a:r>
            <a:r>
              <a:rPr lang="en-US" sz="2000" b="0" dirty="0">
                <a:solidFill>
                  <a:srgbClr val="008000"/>
                </a:solidFill>
                <a:effectLst/>
                <a:highlight>
                  <a:srgbClr val="FFFFFF"/>
                </a:highlight>
                <a:latin typeface="PragmataPro Mono Liga" panose="02000509040000020004" pitchFamily="49" charset="0"/>
              </a:rPr>
              <a:t> </a:t>
            </a:r>
            <a:r>
              <a:rPr lang="en-US" sz="2000" b="0" dirty="0" err="1">
                <a:solidFill>
                  <a:srgbClr val="008000"/>
                </a:solidFill>
                <a:effectLst/>
                <a:highlight>
                  <a:srgbClr val="FFFFFF"/>
                </a:highlight>
                <a:latin typeface="PragmataPro Mono Liga" panose="02000509040000020004" pitchFamily="49" charset="0"/>
              </a:rPr>
              <a:t>của</a:t>
            </a:r>
            <a:r>
              <a:rPr lang="en-US" sz="2000" b="0" dirty="0">
                <a:solidFill>
                  <a:srgbClr val="008000"/>
                </a:solidFill>
                <a:effectLst/>
                <a:highlight>
                  <a:srgbClr val="FFFFFF"/>
                </a:highlight>
                <a:latin typeface="PragmataPro Mono Liga" panose="02000509040000020004" pitchFamily="49" charset="0"/>
              </a:rPr>
              <a:t> </a:t>
            </a:r>
            <a:r>
              <a:rPr lang="en-US" sz="2000" b="0" dirty="0" err="1">
                <a:solidFill>
                  <a:srgbClr val="008000"/>
                </a:solidFill>
                <a:effectLst/>
                <a:highlight>
                  <a:srgbClr val="FFFFFF"/>
                </a:highlight>
                <a:latin typeface="PragmataPro Mono Liga" panose="02000509040000020004" pitchFamily="49" charset="0"/>
              </a:rPr>
              <a:t>biến</a:t>
            </a:r>
            <a:endParaRPr lang="en-US" sz="2000" b="0" dirty="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267F99"/>
                </a:solidFill>
                <a:effectLst/>
                <a:highlight>
                  <a:srgbClr val="FFFFFF"/>
                </a:highlight>
                <a:latin typeface="PragmataPro Mono Liga" panose="02000509040000020004" pitchFamily="49" charset="0"/>
              </a:rPr>
              <a:t>std</a:t>
            </a:r>
            <a:r>
              <a:rPr lang="en-US" sz="2000" b="0" dirty="0">
                <a:solidFill>
                  <a:srgbClr val="000000"/>
                </a:solidFill>
                <a:effectLst/>
                <a:highlight>
                  <a:srgbClr val="FFFFFF"/>
                </a:highlight>
                <a:latin typeface="PragmataPro Mono Liga" panose="02000509040000020004" pitchFamily="49" charset="0"/>
              </a:rPr>
              <a:t>::</a:t>
            </a:r>
            <a:r>
              <a:rPr lang="en-US" sz="2000" b="0" dirty="0" err="1">
                <a:solidFill>
                  <a:srgbClr val="000000"/>
                </a:solidFill>
                <a:effectLst/>
                <a:highlight>
                  <a:srgbClr val="FFFFFF"/>
                </a:highlight>
                <a:latin typeface="PragmataPro Mono Liga" panose="02000509040000020004" pitchFamily="49" charset="0"/>
              </a:rPr>
              <a:t>cout</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err="1">
                <a:solidFill>
                  <a:srgbClr val="A31515"/>
                </a:solidFill>
                <a:effectLst/>
                <a:highlight>
                  <a:srgbClr val="FFFFFF"/>
                </a:highlight>
                <a:latin typeface="PragmataPro Mono Liga" panose="02000509040000020004" pitchFamily="49" charset="0"/>
              </a:rPr>
              <a:t>Giá</a:t>
            </a:r>
            <a:r>
              <a:rPr lang="en-US" sz="2000" b="0" dirty="0">
                <a:solidFill>
                  <a:srgbClr val="A31515"/>
                </a:solidFill>
                <a:effectLst/>
                <a:highlight>
                  <a:srgbClr val="FFFFFF"/>
                </a:highlight>
                <a:latin typeface="PragmataPro Mono Liga" panose="02000509040000020004" pitchFamily="49" charset="0"/>
              </a:rPr>
              <a:t> </a:t>
            </a:r>
            <a:r>
              <a:rPr lang="en-US" sz="2000" b="0" dirty="0" err="1">
                <a:solidFill>
                  <a:srgbClr val="A31515"/>
                </a:solidFill>
                <a:effectLst/>
                <a:highlight>
                  <a:srgbClr val="FFFFFF"/>
                </a:highlight>
                <a:latin typeface="PragmataPro Mono Liga" panose="02000509040000020004" pitchFamily="49" charset="0"/>
              </a:rPr>
              <a:t>trị</a:t>
            </a:r>
            <a:r>
              <a:rPr lang="en-US" sz="2000" b="0" dirty="0">
                <a:solidFill>
                  <a:srgbClr val="A31515"/>
                </a:solidFill>
                <a:effectLst/>
                <a:highlight>
                  <a:srgbClr val="FFFFFF"/>
                </a:highlight>
                <a:latin typeface="PragmataPro Mono Liga" panose="02000509040000020004" pitchFamily="49" charset="0"/>
              </a:rPr>
              <a:t> signed short: "</a:t>
            </a:r>
            <a:r>
              <a:rPr lang="en-US" sz="2000" b="0" dirty="0">
                <a:solidFill>
                  <a:srgbClr val="000000"/>
                </a:solidFill>
                <a:effectLst/>
                <a:highlight>
                  <a:srgbClr val="FFFFFF"/>
                </a:highlight>
                <a:latin typeface="PragmataPro Mono Liga" panose="02000509040000020004" pitchFamily="49" charset="0"/>
              </a:rPr>
              <a:t>   &lt;&lt; num1 &lt;&lt; </a:t>
            </a:r>
            <a:r>
              <a:rPr lang="en-US" sz="2000" b="0" dirty="0">
                <a:solidFill>
                  <a:srgbClr val="267F99"/>
                </a:solidFill>
                <a:effectLst/>
                <a:highlight>
                  <a:srgbClr val="FFFFFF"/>
                </a:highlight>
                <a:latin typeface="PragmataPro Mono Liga" panose="02000509040000020004" pitchFamily="49" charset="0"/>
              </a:rPr>
              <a:t>std</a:t>
            </a:r>
            <a:r>
              <a:rPr lang="en-US" sz="2000" b="0" dirty="0">
                <a:solidFill>
                  <a:srgbClr val="000000"/>
                </a:solidFill>
                <a:effectLst/>
                <a:highlight>
                  <a:srgbClr val="FFFFFF"/>
                </a:highlight>
                <a:latin typeface="PragmataPro Mono Liga" panose="02000509040000020004" pitchFamily="49" charset="0"/>
              </a:rPr>
              <a:t>::</a:t>
            </a:r>
            <a:r>
              <a:rPr lang="en-US" sz="2000" b="0" dirty="0" err="1">
                <a:solidFill>
                  <a:srgbClr val="000000"/>
                </a:solidFill>
                <a:effectLst/>
                <a:highlight>
                  <a:srgbClr val="FFFFFF"/>
                </a:highlight>
                <a:latin typeface="PragmataPro Mono Liga" panose="02000509040000020004" pitchFamily="49" charset="0"/>
              </a:rPr>
              <a:t>endl</a:t>
            </a:r>
            <a:r>
              <a:rPr lang="en-US" sz="2000" b="0" dirty="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267F99"/>
                </a:solidFill>
                <a:effectLst/>
                <a:highlight>
                  <a:srgbClr val="FFFFFF"/>
                </a:highlight>
                <a:latin typeface="PragmataPro Mono Liga" panose="02000509040000020004" pitchFamily="49" charset="0"/>
              </a:rPr>
              <a:t>std</a:t>
            </a:r>
            <a:r>
              <a:rPr lang="en-US" sz="2000" b="0" dirty="0">
                <a:solidFill>
                  <a:srgbClr val="000000"/>
                </a:solidFill>
                <a:effectLst/>
                <a:highlight>
                  <a:srgbClr val="FFFFFF"/>
                </a:highlight>
                <a:latin typeface="PragmataPro Mono Liga" panose="02000509040000020004" pitchFamily="49" charset="0"/>
              </a:rPr>
              <a:t>::</a:t>
            </a:r>
            <a:r>
              <a:rPr lang="en-US" sz="2000" b="0" dirty="0" err="1">
                <a:solidFill>
                  <a:srgbClr val="000000"/>
                </a:solidFill>
                <a:effectLst/>
                <a:highlight>
                  <a:srgbClr val="FFFFFF"/>
                </a:highlight>
                <a:latin typeface="PragmataPro Mono Liga" panose="02000509040000020004" pitchFamily="49" charset="0"/>
              </a:rPr>
              <a:t>cout</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err="1">
                <a:solidFill>
                  <a:srgbClr val="A31515"/>
                </a:solidFill>
                <a:effectLst/>
                <a:highlight>
                  <a:srgbClr val="FFFFFF"/>
                </a:highlight>
                <a:latin typeface="PragmataPro Mono Liga" panose="02000509040000020004" pitchFamily="49" charset="0"/>
              </a:rPr>
              <a:t>Giá</a:t>
            </a:r>
            <a:r>
              <a:rPr lang="en-US" sz="2000" b="0" dirty="0">
                <a:solidFill>
                  <a:srgbClr val="A31515"/>
                </a:solidFill>
                <a:effectLst/>
                <a:highlight>
                  <a:srgbClr val="FFFFFF"/>
                </a:highlight>
                <a:latin typeface="PragmataPro Mono Liga" panose="02000509040000020004" pitchFamily="49" charset="0"/>
              </a:rPr>
              <a:t> </a:t>
            </a:r>
            <a:r>
              <a:rPr lang="en-US" sz="2000" b="0" dirty="0" err="1">
                <a:solidFill>
                  <a:srgbClr val="A31515"/>
                </a:solidFill>
                <a:effectLst/>
                <a:highlight>
                  <a:srgbClr val="FFFFFF"/>
                </a:highlight>
                <a:latin typeface="PragmataPro Mono Liga" panose="02000509040000020004" pitchFamily="49" charset="0"/>
              </a:rPr>
              <a:t>trị</a:t>
            </a:r>
            <a:r>
              <a:rPr lang="en-US" sz="2000" b="0" dirty="0">
                <a:solidFill>
                  <a:srgbClr val="A31515"/>
                </a:solidFill>
                <a:effectLst/>
                <a:highlight>
                  <a:srgbClr val="FFFFFF"/>
                </a:highlight>
                <a:latin typeface="PragmataPro Mono Liga" panose="02000509040000020004" pitchFamily="49" charset="0"/>
              </a:rPr>
              <a:t> unsigned short: "</a:t>
            </a:r>
            <a:r>
              <a:rPr lang="en-US" sz="2000" b="0" dirty="0">
                <a:solidFill>
                  <a:srgbClr val="000000"/>
                </a:solidFill>
                <a:effectLst/>
                <a:highlight>
                  <a:srgbClr val="FFFFFF"/>
                </a:highlight>
                <a:latin typeface="PragmataPro Mono Liga" panose="02000509040000020004" pitchFamily="49" charset="0"/>
              </a:rPr>
              <a:t> &lt;&lt; num2 &lt;&lt; </a:t>
            </a:r>
            <a:r>
              <a:rPr lang="en-US" sz="2000" b="0" dirty="0">
                <a:solidFill>
                  <a:srgbClr val="267F99"/>
                </a:solidFill>
                <a:effectLst/>
                <a:highlight>
                  <a:srgbClr val="FFFFFF"/>
                </a:highlight>
                <a:latin typeface="PragmataPro Mono Liga" panose="02000509040000020004" pitchFamily="49" charset="0"/>
              </a:rPr>
              <a:t>std</a:t>
            </a:r>
            <a:r>
              <a:rPr lang="en-US" sz="2000" b="0" dirty="0">
                <a:solidFill>
                  <a:srgbClr val="000000"/>
                </a:solidFill>
                <a:effectLst/>
                <a:highlight>
                  <a:srgbClr val="FFFFFF"/>
                </a:highlight>
                <a:latin typeface="PragmataPro Mono Liga" panose="02000509040000020004" pitchFamily="49" charset="0"/>
              </a:rPr>
              <a:t>::</a:t>
            </a:r>
            <a:r>
              <a:rPr lang="en-US" sz="2000" b="0" dirty="0" err="1">
                <a:solidFill>
                  <a:srgbClr val="000000"/>
                </a:solidFill>
                <a:effectLst/>
                <a:highlight>
                  <a:srgbClr val="FFFFFF"/>
                </a:highlight>
                <a:latin typeface="PragmataPro Mono Liga" panose="02000509040000020004" pitchFamily="49" charset="0"/>
              </a:rPr>
              <a:t>endl</a:t>
            </a:r>
            <a:r>
              <a:rPr lang="en-US" sz="2000" b="0" dirty="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267F99"/>
                </a:solidFill>
                <a:effectLst/>
                <a:highlight>
                  <a:srgbClr val="FFFFFF"/>
                </a:highlight>
                <a:latin typeface="PragmataPro Mono Liga" panose="02000509040000020004" pitchFamily="49" charset="0"/>
              </a:rPr>
              <a:t>std</a:t>
            </a:r>
            <a:r>
              <a:rPr lang="en-US" sz="2000" b="0" dirty="0">
                <a:solidFill>
                  <a:srgbClr val="000000"/>
                </a:solidFill>
                <a:effectLst/>
                <a:highlight>
                  <a:srgbClr val="FFFFFF"/>
                </a:highlight>
                <a:latin typeface="PragmataPro Mono Liga" panose="02000509040000020004" pitchFamily="49" charset="0"/>
              </a:rPr>
              <a:t>::</a:t>
            </a:r>
            <a:r>
              <a:rPr lang="en-US" sz="2000" b="0" dirty="0" err="1">
                <a:solidFill>
                  <a:srgbClr val="000000"/>
                </a:solidFill>
                <a:effectLst/>
                <a:highlight>
                  <a:srgbClr val="FFFFFF"/>
                </a:highlight>
                <a:latin typeface="PragmataPro Mono Liga" panose="02000509040000020004" pitchFamily="49" charset="0"/>
              </a:rPr>
              <a:t>cout</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err="1">
                <a:solidFill>
                  <a:srgbClr val="A31515"/>
                </a:solidFill>
                <a:effectLst/>
                <a:highlight>
                  <a:srgbClr val="FFFFFF"/>
                </a:highlight>
                <a:latin typeface="PragmataPro Mono Liga" panose="02000509040000020004" pitchFamily="49" charset="0"/>
              </a:rPr>
              <a:t>Giá</a:t>
            </a:r>
            <a:r>
              <a:rPr lang="en-US" sz="2000" b="0" dirty="0">
                <a:solidFill>
                  <a:srgbClr val="A31515"/>
                </a:solidFill>
                <a:effectLst/>
                <a:highlight>
                  <a:srgbClr val="FFFFFF"/>
                </a:highlight>
                <a:latin typeface="PragmataPro Mono Liga" panose="02000509040000020004" pitchFamily="49" charset="0"/>
              </a:rPr>
              <a:t> </a:t>
            </a:r>
            <a:r>
              <a:rPr lang="en-US" sz="2000" b="0" dirty="0" err="1">
                <a:solidFill>
                  <a:srgbClr val="A31515"/>
                </a:solidFill>
                <a:effectLst/>
                <a:highlight>
                  <a:srgbClr val="FFFFFF"/>
                </a:highlight>
                <a:latin typeface="PragmataPro Mono Liga" panose="02000509040000020004" pitchFamily="49" charset="0"/>
              </a:rPr>
              <a:t>trị</a:t>
            </a:r>
            <a:r>
              <a:rPr lang="en-US" sz="2000" b="0" dirty="0">
                <a:solidFill>
                  <a:srgbClr val="A31515"/>
                </a:solidFill>
                <a:effectLst/>
                <a:highlight>
                  <a:srgbClr val="FFFFFF"/>
                </a:highlight>
                <a:latin typeface="PragmataPro Mono Liga" panose="02000509040000020004" pitchFamily="49" charset="0"/>
              </a:rPr>
              <a:t> signed int: "</a:t>
            </a:r>
            <a:r>
              <a:rPr lang="en-US" sz="2000" b="0" dirty="0">
                <a:solidFill>
                  <a:srgbClr val="000000"/>
                </a:solidFill>
                <a:effectLst/>
                <a:highlight>
                  <a:srgbClr val="FFFFFF"/>
                </a:highlight>
                <a:latin typeface="PragmataPro Mono Liga" panose="02000509040000020004" pitchFamily="49" charset="0"/>
              </a:rPr>
              <a:t>     &lt;&lt; num3 &lt;&lt; </a:t>
            </a:r>
            <a:r>
              <a:rPr lang="en-US" sz="2000" b="0" dirty="0">
                <a:solidFill>
                  <a:srgbClr val="267F99"/>
                </a:solidFill>
                <a:effectLst/>
                <a:highlight>
                  <a:srgbClr val="FFFFFF"/>
                </a:highlight>
                <a:latin typeface="PragmataPro Mono Liga" panose="02000509040000020004" pitchFamily="49" charset="0"/>
              </a:rPr>
              <a:t>std</a:t>
            </a:r>
            <a:r>
              <a:rPr lang="en-US" sz="2000" b="0" dirty="0">
                <a:solidFill>
                  <a:srgbClr val="000000"/>
                </a:solidFill>
                <a:effectLst/>
                <a:highlight>
                  <a:srgbClr val="FFFFFF"/>
                </a:highlight>
                <a:latin typeface="PragmataPro Mono Liga" panose="02000509040000020004" pitchFamily="49" charset="0"/>
              </a:rPr>
              <a:t>::</a:t>
            </a:r>
            <a:r>
              <a:rPr lang="en-US" sz="2000" b="0" dirty="0" err="1">
                <a:solidFill>
                  <a:srgbClr val="000000"/>
                </a:solidFill>
                <a:effectLst/>
                <a:highlight>
                  <a:srgbClr val="FFFFFF"/>
                </a:highlight>
                <a:latin typeface="PragmataPro Mono Liga" panose="02000509040000020004" pitchFamily="49" charset="0"/>
              </a:rPr>
              <a:t>endl</a:t>
            </a:r>
            <a:r>
              <a:rPr lang="en-US" sz="2000" b="0" dirty="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267F99"/>
                </a:solidFill>
                <a:effectLst/>
                <a:highlight>
                  <a:srgbClr val="FFFFFF"/>
                </a:highlight>
                <a:latin typeface="PragmataPro Mono Liga" panose="02000509040000020004" pitchFamily="49" charset="0"/>
              </a:rPr>
              <a:t>std</a:t>
            </a:r>
            <a:r>
              <a:rPr lang="en-US" sz="2000" b="0" dirty="0">
                <a:solidFill>
                  <a:srgbClr val="000000"/>
                </a:solidFill>
                <a:effectLst/>
                <a:highlight>
                  <a:srgbClr val="FFFFFF"/>
                </a:highlight>
                <a:latin typeface="PragmataPro Mono Liga" panose="02000509040000020004" pitchFamily="49" charset="0"/>
              </a:rPr>
              <a:t>::</a:t>
            </a:r>
            <a:r>
              <a:rPr lang="en-US" sz="2000" b="0" dirty="0" err="1">
                <a:solidFill>
                  <a:srgbClr val="000000"/>
                </a:solidFill>
                <a:effectLst/>
                <a:highlight>
                  <a:srgbClr val="FFFFFF"/>
                </a:highlight>
                <a:latin typeface="PragmataPro Mono Liga" panose="02000509040000020004" pitchFamily="49" charset="0"/>
              </a:rPr>
              <a:t>cout</a:t>
            </a:r>
            <a:r>
              <a:rPr lang="en-US" sz="2000" b="0" dirty="0">
                <a:solidFill>
                  <a:srgbClr val="000000"/>
                </a:solidFill>
                <a:effectLst/>
                <a:highlight>
                  <a:srgbClr val="FFFFFF"/>
                </a:highlight>
                <a:latin typeface="PragmataPro Mono Liga" panose="02000509040000020004" pitchFamily="49" charset="0"/>
              </a:rPr>
              <a:t> &lt;&lt; </a:t>
            </a:r>
            <a:r>
              <a:rPr lang="en-US" sz="2000" b="0" dirty="0">
                <a:solidFill>
                  <a:srgbClr val="A31515"/>
                </a:solidFill>
                <a:effectLst/>
                <a:highlight>
                  <a:srgbClr val="FFFFFF"/>
                </a:highlight>
                <a:latin typeface="PragmataPro Mono Liga" panose="02000509040000020004" pitchFamily="49" charset="0"/>
              </a:rPr>
              <a:t>"</a:t>
            </a:r>
            <a:r>
              <a:rPr lang="en-US" sz="2000" b="0" dirty="0" err="1">
                <a:solidFill>
                  <a:srgbClr val="A31515"/>
                </a:solidFill>
                <a:effectLst/>
                <a:highlight>
                  <a:srgbClr val="FFFFFF"/>
                </a:highlight>
                <a:latin typeface="PragmataPro Mono Liga" panose="02000509040000020004" pitchFamily="49" charset="0"/>
              </a:rPr>
              <a:t>Giá</a:t>
            </a:r>
            <a:r>
              <a:rPr lang="en-US" sz="2000" b="0" dirty="0">
                <a:solidFill>
                  <a:srgbClr val="A31515"/>
                </a:solidFill>
                <a:effectLst/>
                <a:highlight>
                  <a:srgbClr val="FFFFFF"/>
                </a:highlight>
                <a:latin typeface="PragmataPro Mono Liga" panose="02000509040000020004" pitchFamily="49" charset="0"/>
              </a:rPr>
              <a:t> </a:t>
            </a:r>
            <a:r>
              <a:rPr lang="en-US" sz="2000" b="0" dirty="0" err="1">
                <a:solidFill>
                  <a:srgbClr val="A31515"/>
                </a:solidFill>
                <a:effectLst/>
                <a:highlight>
                  <a:srgbClr val="FFFFFF"/>
                </a:highlight>
                <a:latin typeface="PragmataPro Mono Liga" panose="02000509040000020004" pitchFamily="49" charset="0"/>
              </a:rPr>
              <a:t>trị</a:t>
            </a:r>
            <a:r>
              <a:rPr lang="en-US" sz="2000" b="0" dirty="0">
                <a:solidFill>
                  <a:srgbClr val="A31515"/>
                </a:solidFill>
                <a:effectLst/>
                <a:highlight>
                  <a:srgbClr val="FFFFFF"/>
                </a:highlight>
                <a:latin typeface="PragmataPro Mono Liga" panose="02000509040000020004" pitchFamily="49" charset="0"/>
              </a:rPr>
              <a:t> unsigned int: "</a:t>
            </a:r>
            <a:r>
              <a:rPr lang="en-US" sz="2000" b="0" dirty="0">
                <a:solidFill>
                  <a:srgbClr val="000000"/>
                </a:solidFill>
                <a:effectLst/>
                <a:highlight>
                  <a:srgbClr val="FFFFFF"/>
                </a:highlight>
                <a:latin typeface="PragmataPro Mono Liga" panose="02000509040000020004" pitchFamily="49" charset="0"/>
              </a:rPr>
              <a:t>   &lt;&lt; num4 &lt;&lt; </a:t>
            </a:r>
            <a:r>
              <a:rPr lang="en-US" sz="2000" b="0" dirty="0">
                <a:solidFill>
                  <a:srgbClr val="267F99"/>
                </a:solidFill>
                <a:effectLst/>
                <a:highlight>
                  <a:srgbClr val="FFFFFF"/>
                </a:highlight>
                <a:latin typeface="PragmataPro Mono Liga" panose="02000509040000020004" pitchFamily="49" charset="0"/>
              </a:rPr>
              <a:t>std</a:t>
            </a:r>
            <a:r>
              <a:rPr lang="en-US" sz="2000" b="0" dirty="0">
                <a:solidFill>
                  <a:srgbClr val="000000"/>
                </a:solidFill>
                <a:effectLst/>
                <a:highlight>
                  <a:srgbClr val="FFFFFF"/>
                </a:highlight>
                <a:latin typeface="PragmataPro Mono Liga" panose="02000509040000020004" pitchFamily="49" charset="0"/>
              </a:rPr>
              <a:t>::</a:t>
            </a:r>
            <a:r>
              <a:rPr lang="en-US" sz="2000" b="0" dirty="0" err="1">
                <a:solidFill>
                  <a:srgbClr val="000000"/>
                </a:solidFill>
                <a:effectLst/>
                <a:highlight>
                  <a:srgbClr val="FFFFFF"/>
                </a:highlight>
                <a:latin typeface="PragmataPro Mono Liga" panose="02000509040000020004" pitchFamily="49" charset="0"/>
              </a:rPr>
              <a:t>endl</a:t>
            </a:r>
            <a:r>
              <a:rPr lang="en-US" sz="2000" b="0" dirty="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br>
              <a:rPr lang="en-US" sz="2000" b="0" dirty="0">
                <a:solidFill>
                  <a:srgbClr val="000000"/>
                </a:solidFill>
                <a:effectLst/>
                <a:highlight>
                  <a:srgbClr val="FFFFFF"/>
                </a:highlight>
                <a:latin typeface="PragmataPro Mono Liga" panose="02000509040000020004" pitchFamily="49" charset="0"/>
              </a:rPr>
            </a:b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AF00DB"/>
                </a:solidFill>
                <a:effectLst/>
                <a:highlight>
                  <a:srgbClr val="FFFFFF"/>
                </a:highlight>
                <a:latin typeface="PragmataPro Mono Liga" panose="02000509040000020004" pitchFamily="49" charset="0"/>
              </a:rPr>
              <a:t>return</a:t>
            </a:r>
            <a:r>
              <a:rPr lang="en-US" sz="2000" b="0" dirty="0">
                <a:solidFill>
                  <a:srgbClr val="000000"/>
                </a:solidFill>
                <a:effectLst/>
                <a:highlight>
                  <a:srgbClr val="FFFFFF"/>
                </a:highlight>
                <a:latin typeface="PragmataPro Mono Liga" panose="02000509040000020004" pitchFamily="49" charset="0"/>
              </a:rPr>
              <a:t> </a:t>
            </a:r>
            <a:r>
              <a:rPr lang="en-US" sz="2000" b="0" dirty="0">
                <a:solidFill>
                  <a:srgbClr val="098658"/>
                </a:solidFill>
                <a:effectLst/>
                <a:highlight>
                  <a:srgbClr val="FFFFFF"/>
                </a:highlight>
                <a:latin typeface="PragmataPro Mono Liga" panose="02000509040000020004" pitchFamily="49" charset="0"/>
              </a:rPr>
              <a:t>0</a:t>
            </a:r>
            <a:r>
              <a:rPr lang="en-US" sz="2000" b="0" dirty="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dirty="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8F6C48EB-5C40-EE5E-3708-C3CE0855EC6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C8A7ED4E-B2FE-F953-2E8F-5C164BD8F6C0}"/>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8F6452E7-E19B-1770-0AAC-00A6B018559E}"/>
              </a:ext>
            </a:extLst>
          </p:cNvPr>
          <p:cNvSpPr txBox="1"/>
          <p:nvPr/>
        </p:nvSpPr>
        <p:spPr>
          <a:xfrm>
            <a:off x="6515099" y="1542961"/>
            <a:ext cx="4581526" cy="2123658"/>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b="1"/>
          </a:p>
          <a:p>
            <a:r>
              <a:rPr lang="en-US" sz="2200"/>
              <a:t>Giá trị signed short: -1</a:t>
            </a:r>
          </a:p>
          <a:p>
            <a:r>
              <a:rPr lang="en-US" sz="2200"/>
              <a:t>Giá trị unsigned short: 65535</a:t>
            </a:r>
          </a:p>
          <a:p>
            <a:r>
              <a:rPr lang="en-US" sz="2200"/>
              <a:t>Giá trị signed int: -294967296</a:t>
            </a:r>
          </a:p>
          <a:p>
            <a:r>
              <a:rPr lang="en-US" sz="2200"/>
              <a:t>Giá trị unsigned int: 4000000000</a:t>
            </a:r>
          </a:p>
        </p:txBody>
      </p:sp>
      <p:sp>
        <p:nvSpPr>
          <p:cNvPr id="7" name="Slide Number Placeholder 6">
            <a:extLst>
              <a:ext uri="{FF2B5EF4-FFF2-40B4-BE49-F238E27FC236}">
                <a16:creationId xmlns:a16="http://schemas.microsoft.com/office/drawing/2014/main" id="{A98D25C6-DC2F-B3E3-1DE4-18C1BC32151D}"/>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Tree>
    <p:extLst>
      <p:ext uri="{BB962C8B-B14F-4D97-AF65-F5344CB8AC3E}">
        <p14:creationId xmlns:p14="http://schemas.microsoft.com/office/powerpoint/2010/main" val="1869674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3.3.2 </a:t>
            </a:r>
            <a:r>
              <a:rPr lang="en-US" dirty="0" err="1"/>
              <a:t>Kiểu</a:t>
            </a:r>
            <a:r>
              <a:rPr lang="en-US" dirty="0"/>
              <a:t> </a:t>
            </a:r>
            <a:r>
              <a:rPr lang="en-US" dirty="0" err="1"/>
              <a:t>số</a:t>
            </a:r>
            <a:r>
              <a:rPr lang="en-US" dirty="0"/>
              <a:t> </a:t>
            </a:r>
            <a:r>
              <a:rPr lang="en-US" dirty="0" err="1"/>
              <a:t>nguyên</a:t>
            </a:r>
            <a:endParaRPr lang="en-US" dirty="0"/>
          </a:p>
        </p:txBody>
      </p:sp>
      <p:sp>
        <p:nvSpPr>
          <p:cNvPr id="3" name="Content Placeholder 2"/>
          <p:cNvSpPr>
            <a:spLocks noGrp="1"/>
          </p:cNvSpPr>
          <p:nvPr>
            <p:ph idx="1"/>
          </p:nvPr>
        </p:nvSpPr>
        <p:spPr/>
        <p:txBody>
          <a:bodyPr/>
          <a:lstStyle/>
          <a:p>
            <a:r>
              <a:rPr lang="en-US" dirty="0" err="1"/>
              <a:t>Toán</a:t>
            </a:r>
            <a:r>
              <a:rPr lang="en-US" dirty="0"/>
              <a:t> </a:t>
            </a:r>
            <a:r>
              <a:rPr lang="en-US" dirty="0" err="1"/>
              <a:t>tử</a:t>
            </a:r>
            <a:r>
              <a:rPr lang="en-US" dirty="0"/>
              <a:t> </a:t>
            </a:r>
            <a:r>
              <a:rPr lang="en-US" b="1" dirty="0" err="1"/>
              <a:t>sizeof</a:t>
            </a:r>
            <a:r>
              <a:rPr lang="en-US" dirty="0"/>
              <a:t> </a:t>
            </a:r>
            <a:r>
              <a:rPr lang="en-US" dirty="0" err="1"/>
              <a:t>dùng</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kiểu</a:t>
            </a:r>
            <a:r>
              <a:rPr lang="en-US" dirty="0"/>
              <a:t> </a:t>
            </a:r>
            <a:r>
              <a:rPr lang="en-US" dirty="0" err="1"/>
              <a:t>dữ</a:t>
            </a:r>
            <a:r>
              <a:rPr lang="en-US" dirty="0"/>
              <a:t> </a:t>
            </a:r>
            <a:r>
              <a:rPr lang="en-US" err="1"/>
              <a:t>liệu</a:t>
            </a:r>
            <a:r>
              <a:rPr lang="en-US"/>
              <a:t>.</a:t>
            </a:r>
            <a:endParaRPr lang="en-US" dirty="0"/>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Rectangle 5"/>
          <p:cNvSpPr/>
          <p:nvPr/>
        </p:nvSpPr>
        <p:spPr>
          <a:xfrm>
            <a:off x="643972" y="2108134"/>
            <a:ext cx="8633377" cy="3785652"/>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eaLnBrk="0" fontAlgn="base" hangingPunct="0">
              <a:spcBef>
                <a:spcPct val="0"/>
              </a:spcBef>
              <a:spcAft>
                <a:spcPct val="0"/>
              </a:spcAft>
            </a:pPr>
            <a:r>
              <a:rPr lang="en-US" sz="2400" dirty="0">
                <a:solidFill>
                  <a:srgbClr val="0000FF"/>
                </a:solidFill>
                <a:latin typeface="Consolas" panose="020B0609020204030204" pitchFamily="49" charset="0"/>
              </a:rPr>
              <a:t>//</a:t>
            </a:r>
            <a:r>
              <a:rPr lang="en-US" sz="2400" dirty="0" err="1">
                <a:solidFill>
                  <a:srgbClr val="363D3D"/>
                </a:solidFill>
                <a:latin typeface="Consolas" panose="020B0609020204030204" pitchFamily="49" charset="0"/>
              </a:rPr>
              <a:t>Ch</a:t>
            </a:r>
            <a:r>
              <a:rPr lang="vi-VN" sz="2400" dirty="0">
                <a:solidFill>
                  <a:srgbClr val="363D3D"/>
                </a:solidFill>
                <a:latin typeface="Consolas" panose="020B0609020204030204" pitchFamily="49" charset="0"/>
              </a:rPr>
              <a:t>ương trình kiểm tra kích thước kiểu </a:t>
            </a:r>
            <a:r>
              <a:rPr lang="vi-VN" sz="2400">
                <a:solidFill>
                  <a:srgbClr val="363D3D"/>
                </a:solidFill>
                <a:latin typeface="Consolas" panose="020B0609020204030204" pitchFamily="49" charset="0"/>
              </a:rPr>
              <a:t>dữ liệu</a:t>
            </a:r>
            <a:endParaRPr lang="en-US" sz="2400" dirty="0">
              <a:solidFill>
                <a:srgbClr val="363D3D"/>
              </a:solidFill>
              <a:latin typeface="Consolas" panose="020B0609020204030204" pitchFamily="49" charset="0"/>
            </a:endParaRPr>
          </a:p>
          <a:p>
            <a:pPr eaLnBrk="0" fontAlgn="base" hangingPunct="0">
              <a:spcBef>
                <a:spcPct val="0"/>
              </a:spcBef>
              <a:spcAft>
                <a:spcPct val="0"/>
              </a:spcAft>
            </a:pPr>
            <a:r>
              <a:rPr lang="en-US" sz="2400" dirty="0">
                <a:solidFill>
                  <a:srgbClr val="0000FF"/>
                </a:solidFill>
                <a:latin typeface="Consolas" panose="020B0609020204030204" pitchFamily="49" charset="0"/>
              </a:rPr>
              <a:t>#include</a:t>
            </a:r>
            <a:r>
              <a:rPr lang="en-US" sz="2400" dirty="0">
                <a:solidFill>
                  <a:prstClr val="black"/>
                </a:solidFill>
                <a:latin typeface="Consolas" panose="020B0609020204030204" pitchFamily="49" charset="0"/>
              </a:rPr>
              <a:t> </a:t>
            </a:r>
            <a:r>
              <a:rPr lang="en-US" sz="2400" dirty="0">
                <a:solidFill>
                  <a:srgbClr val="A31515"/>
                </a:solidFill>
                <a:latin typeface="Consolas" panose="020B0609020204030204" pitchFamily="49" charset="0"/>
              </a:rPr>
              <a:t>&lt;</a:t>
            </a:r>
            <a:r>
              <a:rPr lang="en-US" sz="2400" dirty="0" err="1">
                <a:solidFill>
                  <a:srgbClr val="A31515"/>
                </a:solidFill>
                <a:latin typeface="Consolas" panose="020B0609020204030204" pitchFamily="49" charset="0"/>
              </a:rPr>
              <a:t>iostream</a:t>
            </a:r>
            <a:r>
              <a:rPr lang="en-US" sz="2400" dirty="0">
                <a:solidFill>
                  <a:srgbClr val="A31515"/>
                </a:solidFill>
                <a:latin typeface="Consolas" panose="020B0609020204030204" pitchFamily="49" charset="0"/>
              </a:rPr>
              <a:t>&gt;</a:t>
            </a:r>
            <a:endParaRPr lang="en-US" sz="2400" dirty="0">
              <a:solidFill>
                <a:prstClr val="black"/>
              </a:solidFill>
              <a:latin typeface="Consolas" panose="020B0609020204030204" pitchFamily="49" charset="0"/>
            </a:endParaRPr>
          </a:p>
          <a:p>
            <a:pPr eaLnBrk="0" fontAlgn="base" hangingPunct="0">
              <a:spcBef>
                <a:spcPct val="0"/>
              </a:spcBef>
              <a:spcAft>
                <a:spcPct val="0"/>
              </a:spcAft>
            </a:pP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main() {</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std</a:t>
            </a:r>
            <a:r>
              <a:rPr lang="en-US" sz="2400" dirty="0">
                <a:solidFill>
                  <a:prstClr val="black"/>
                </a:solidFill>
                <a:latin typeface="Consolas" panose="020B0609020204030204" pitchFamily="49" charset="0"/>
              </a:rPr>
              <a:t>::</a:t>
            </a:r>
            <a:r>
              <a:rPr lang="en-US" sz="2400" dirty="0" err="1">
                <a:solidFill>
                  <a:prstClr val="black"/>
                </a:solidFill>
                <a:latin typeface="Consolas" panose="020B0609020204030204" pitchFamily="49" charset="0"/>
              </a:rPr>
              <a:t>cout</a:t>
            </a:r>
            <a:r>
              <a:rPr lang="en-US" sz="2400" dirty="0">
                <a:solidFill>
                  <a:prstClr val="black"/>
                </a:solidFill>
                <a:latin typeface="Consolas" panose="020B0609020204030204" pitchFamily="49" charset="0"/>
              </a:rPr>
              <a:t> &lt;&lt; </a:t>
            </a:r>
            <a:r>
              <a:rPr lang="en-US" sz="2400" dirty="0" err="1">
                <a:solidFill>
                  <a:srgbClr val="0000FF"/>
                </a:solidFill>
                <a:latin typeface="Consolas" panose="020B0609020204030204" pitchFamily="49" charset="0"/>
              </a:rPr>
              <a:t>sizeof</a:t>
            </a:r>
            <a:r>
              <a:rPr lang="en-US" sz="2400" dirty="0">
                <a:solidFill>
                  <a:prstClr val="black"/>
                </a:solidFill>
                <a:latin typeface="Consolas" panose="020B0609020204030204" pitchFamily="49" charset="0"/>
              </a:rPr>
              <a:t>(</a:t>
            </a:r>
            <a:r>
              <a:rPr lang="en-US" sz="2400" dirty="0">
                <a:solidFill>
                  <a:srgbClr val="0000FF"/>
                </a:solidFill>
                <a:latin typeface="Consolas" panose="020B0609020204030204" pitchFamily="49" charset="0"/>
              </a:rPr>
              <a:t>char</a:t>
            </a:r>
            <a:r>
              <a:rPr lang="en-US" sz="2400" dirty="0">
                <a:solidFill>
                  <a:prstClr val="black"/>
                </a:solidFill>
                <a:latin typeface="Consolas" panose="020B0609020204030204" pitchFamily="49" charset="0"/>
              </a:rPr>
              <a:t>)  &lt;&lt; </a:t>
            </a:r>
            <a:r>
              <a:rPr lang="en-US" sz="2400" dirty="0">
                <a:solidFill>
                  <a:srgbClr val="A31515"/>
                </a:solidFill>
                <a:latin typeface="Consolas" panose="020B0609020204030204" pitchFamily="49" charset="0"/>
              </a:rPr>
              <a:t>" byte\n"</a:t>
            </a:r>
            <a:r>
              <a:rPr lang="en-US" sz="2400" dirty="0">
                <a:solidFill>
                  <a:prstClr val="black"/>
                </a:solidFill>
                <a:latin typeface="Consolas" panose="020B0609020204030204" pitchFamily="49" charset="0"/>
              </a:rPr>
              <a:t>;</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std</a:t>
            </a:r>
            <a:r>
              <a:rPr lang="en-US" sz="2400" dirty="0">
                <a:solidFill>
                  <a:prstClr val="black"/>
                </a:solidFill>
                <a:latin typeface="Consolas" panose="020B0609020204030204" pitchFamily="49" charset="0"/>
              </a:rPr>
              <a:t>::</a:t>
            </a:r>
            <a:r>
              <a:rPr lang="en-US" sz="2400" dirty="0" err="1">
                <a:solidFill>
                  <a:prstClr val="black"/>
                </a:solidFill>
                <a:latin typeface="Consolas" panose="020B0609020204030204" pitchFamily="49" charset="0"/>
              </a:rPr>
              <a:t>cout</a:t>
            </a:r>
            <a:r>
              <a:rPr lang="en-US" sz="2400" dirty="0">
                <a:solidFill>
                  <a:prstClr val="black"/>
                </a:solidFill>
                <a:latin typeface="Consolas" panose="020B0609020204030204" pitchFamily="49" charset="0"/>
              </a:rPr>
              <a:t> &lt;&lt; </a:t>
            </a:r>
            <a:r>
              <a:rPr lang="en-US" sz="2400" dirty="0" err="1">
                <a:solidFill>
                  <a:srgbClr val="0000FF"/>
                </a:solidFill>
                <a:latin typeface="Consolas" panose="020B0609020204030204" pitchFamily="49" charset="0"/>
              </a:rPr>
              <a:t>sizeof</a:t>
            </a:r>
            <a:r>
              <a:rPr lang="en-US" sz="2400" dirty="0">
                <a:solidFill>
                  <a:prstClr val="black"/>
                </a:solidFill>
                <a:latin typeface="Consolas" panose="020B0609020204030204" pitchFamily="49" charset="0"/>
              </a:rPr>
              <a:t>(</a:t>
            </a:r>
            <a:r>
              <a:rPr lang="en-US" sz="2400" dirty="0">
                <a:solidFill>
                  <a:srgbClr val="0000FF"/>
                </a:solidFill>
                <a:latin typeface="Consolas" panose="020B0609020204030204" pitchFamily="49" charset="0"/>
              </a:rPr>
              <a:t>short</a:t>
            </a:r>
            <a:r>
              <a:rPr lang="en-US" sz="2400" dirty="0">
                <a:solidFill>
                  <a:prstClr val="black"/>
                </a:solidFill>
                <a:latin typeface="Consolas" panose="020B0609020204030204" pitchFamily="49" charset="0"/>
              </a:rPr>
              <a:t>) &lt;&lt; </a:t>
            </a:r>
            <a:r>
              <a:rPr lang="en-US" sz="2400" dirty="0">
                <a:solidFill>
                  <a:srgbClr val="A31515"/>
                </a:solidFill>
                <a:latin typeface="Consolas" panose="020B0609020204030204" pitchFamily="49" charset="0"/>
              </a:rPr>
              <a:t>" bytes\n"</a:t>
            </a:r>
            <a:r>
              <a:rPr lang="en-US" sz="2400" dirty="0">
                <a:solidFill>
                  <a:prstClr val="black"/>
                </a:solidFill>
                <a:latin typeface="Consolas" panose="020B0609020204030204" pitchFamily="49" charset="0"/>
              </a:rPr>
              <a:t>;</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std</a:t>
            </a:r>
            <a:r>
              <a:rPr lang="en-US" sz="2400" dirty="0">
                <a:solidFill>
                  <a:prstClr val="black"/>
                </a:solidFill>
                <a:latin typeface="Consolas" panose="020B0609020204030204" pitchFamily="49" charset="0"/>
              </a:rPr>
              <a:t>::</a:t>
            </a:r>
            <a:r>
              <a:rPr lang="en-US" sz="2400" dirty="0" err="1">
                <a:solidFill>
                  <a:prstClr val="black"/>
                </a:solidFill>
                <a:latin typeface="Consolas" panose="020B0609020204030204" pitchFamily="49" charset="0"/>
              </a:rPr>
              <a:t>cout</a:t>
            </a:r>
            <a:r>
              <a:rPr lang="en-US" sz="2400" dirty="0">
                <a:solidFill>
                  <a:prstClr val="black"/>
                </a:solidFill>
                <a:latin typeface="Consolas" panose="020B0609020204030204" pitchFamily="49" charset="0"/>
              </a:rPr>
              <a:t> &lt;&lt; </a:t>
            </a:r>
            <a:r>
              <a:rPr lang="en-US" sz="2400" dirty="0" err="1">
                <a:solidFill>
                  <a:srgbClr val="0000FF"/>
                </a:solidFill>
                <a:latin typeface="Consolas" panose="020B0609020204030204" pitchFamily="49" charset="0"/>
              </a:rPr>
              <a:t>sizeof</a:t>
            </a:r>
            <a:r>
              <a:rPr lang="en-US" sz="2400" dirty="0">
                <a:solidFill>
                  <a:prstClr val="black"/>
                </a:solidFill>
                <a:latin typeface="Consolas" panose="020B0609020204030204" pitchFamily="49" charset="0"/>
              </a:rPr>
              <a:t>(</a:t>
            </a: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&lt;&lt; </a:t>
            </a:r>
            <a:r>
              <a:rPr lang="en-US" sz="2400" dirty="0">
                <a:solidFill>
                  <a:srgbClr val="A31515"/>
                </a:solidFill>
                <a:latin typeface="Consolas" panose="020B0609020204030204" pitchFamily="49" charset="0"/>
              </a:rPr>
              <a:t>" bytes\n"</a:t>
            </a:r>
            <a:r>
              <a:rPr lang="en-US" sz="2400" dirty="0">
                <a:solidFill>
                  <a:prstClr val="black"/>
                </a:solidFill>
                <a:latin typeface="Consolas" panose="020B0609020204030204" pitchFamily="49" charset="0"/>
              </a:rPr>
              <a:t>;</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std</a:t>
            </a:r>
            <a:r>
              <a:rPr lang="en-US" sz="2400" dirty="0">
                <a:solidFill>
                  <a:prstClr val="black"/>
                </a:solidFill>
                <a:latin typeface="Consolas" panose="020B0609020204030204" pitchFamily="49" charset="0"/>
              </a:rPr>
              <a:t>::</a:t>
            </a:r>
            <a:r>
              <a:rPr lang="en-US" sz="2400" dirty="0" err="1">
                <a:solidFill>
                  <a:prstClr val="black"/>
                </a:solidFill>
                <a:latin typeface="Consolas" panose="020B0609020204030204" pitchFamily="49" charset="0"/>
              </a:rPr>
              <a:t>cout</a:t>
            </a:r>
            <a:r>
              <a:rPr lang="en-US" sz="2400" dirty="0">
                <a:solidFill>
                  <a:prstClr val="black"/>
                </a:solidFill>
                <a:latin typeface="Consolas" panose="020B0609020204030204" pitchFamily="49" charset="0"/>
              </a:rPr>
              <a:t> &lt;&lt; </a:t>
            </a:r>
            <a:r>
              <a:rPr lang="en-US" sz="2400" dirty="0" err="1">
                <a:solidFill>
                  <a:srgbClr val="0000FF"/>
                </a:solidFill>
                <a:latin typeface="Consolas" panose="020B0609020204030204" pitchFamily="49" charset="0"/>
              </a:rPr>
              <a:t>sizeof</a:t>
            </a:r>
            <a:r>
              <a:rPr lang="en-US" sz="2400" dirty="0">
                <a:solidFill>
                  <a:prstClr val="black"/>
                </a:solidFill>
                <a:latin typeface="Consolas" panose="020B0609020204030204" pitchFamily="49" charset="0"/>
              </a:rPr>
              <a:t>(</a:t>
            </a:r>
            <a:r>
              <a:rPr lang="en-US" sz="2400" dirty="0">
                <a:solidFill>
                  <a:srgbClr val="0000FF"/>
                </a:solidFill>
                <a:latin typeface="Consolas" panose="020B0609020204030204" pitchFamily="49" charset="0"/>
              </a:rPr>
              <a:t>long</a:t>
            </a:r>
            <a:r>
              <a:rPr lang="en-US" sz="2400" dirty="0">
                <a:solidFill>
                  <a:prstClr val="black"/>
                </a:solidFill>
                <a:latin typeface="Consolas" panose="020B0609020204030204" pitchFamily="49" charset="0"/>
              </a:rPr>
              <a:t>)  &lt;&lt; </a:t>
            </a:r>
            <a:r>
              <a:rPr lang="en-US" sz="2400" dirty="0">
                <a:solidFill>
                  <a:srgbClr val="A31515"/>
                </a:solidFill>
                <a:latin typeface="Consolas" panose="020B0609020204030204" pitchFamily="49" charset="0"/>
              </a:rPr>
              <a:t>" bytes\n"</a:t>
            </a:r>
            <a:r>
              <a:rPr lang="en-US" sz="2400" dirty="0">
                <a:solidFill>
                  <a:prstClr val="black"/>
                </a:solidFill>
                <a:latin typeface="Consolas" panose="020B0609020204030204" pitchFamily="49" charset="0"/>
              </a:rPr>
              <a:t>;</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std</a:t>
            </a:r>
            <a:r>
              <a:rPr lang="en-US" sz="2400" dirty="0">
                <a:solidFill>
                  <a:prstClr val="black"/>
                </a:solidFill>
                <a:latin typeface="Consolas" panose="020B0609020204030204" pitchFamily="49" charset="0"/>
              </a:rPr>
              <a:t>::</a:t>
            </a:r>
            <a:r>
              <a:rPr lang="en-US" sz="2400" dirty="0" err="1">
                <a:solidFill>
                  <a:prstClr val="black"/>
                </a:solidFill>
                <a:latin typeface="Consolas" panose="020B0609020204030204" pitchFamily="49" charset="0"/>
              </a:rPr>
              <a:t>cout</a:t>
            </a:r>
            <a:r>
              <a:rPr lang="en-US" sz="2400" dirty="0">
                <a:solidFill>
                  <a:prstClr val="black"/>
                </a:solidFill>
                <a:latin typeface="Consolas" panose="020B0609020204030204" pitchFamily="49" charset="0"/>
              </a:rPr>
              <a:t> &lt;&lt; </a:t>
            </a:r>
            <a:r>
              <a:rPr lang="en-US" sz="2400" dirty="0" err="1">
                <a:solidFill>
                  <a:srgbClr val="0000FF"/>
                </a:solidFill>
                <a:latin typeface="Consolas" panose="020B0609020204030204" pitchFamily="49" charset="0"/>
              </a:rPr>
              <a:t>sizeof</a:t>
            </a:r>
            <a:r>
              <a:rPr lang="en-US" sz="2400" dirty="0">
                <a:solidFill>
                  <a:prstClr val="black"/>
                </a:solidFill>
                <a:latin typeface="Consolas" panose="020B0609020204030204" pitchFamily="49" charset="0"/>
              </a:rPr>
              <a:t>(</a:t>
            </a:r>
            <a:r>
              <a:rPr lang="en-US" sz="2400" dirty="0">
                <a:solidFill>
                  <a:srgbClr val="0000FF"/>
                </a:solidFill>
                <a:latin typeface="Consolas" panose="020B0609020204030204" pitchFamily="49" charset="0"/>
              </a:rPr>
              <a:t>long long</a:t>
            </a:r>
            <a:r>
              <a:rPr lang="en-US" sz="2400" dirty="0">
                <a:solidFill>
                  <a:prstClr val="black"/>
                </a:solidFill>
                <a:latin typeface="Consolas" panose="020B0609020204030204" pitchFamily="49" charset="0"/>
              </a:rPr>
              <a:t>)  &lt;&lt; </a:t>
            </a:r>
            <a:r>
              <a:rPr lang="en-US" sz="2400" dirty="0">
                <a:solidFill>
                  <a:srgbClr val="A31515"/>
                </a:solidFill>
                <a:latin typeface="Consolas" panose="020B0609020204030204" pitchFamily="49" charset="0"/>
              </a:rPr>
              <a:t>" bytes\n"</a:t>
            </a:r>
            <a:r>
              <a:rPr lang="en-US" sz="2400" dirty="0">
                <a:solidFill>
                  <a:prstClr val="black"/>
                </a:solidFill>
                <a:latin typeface="Consolas" panose="020B0609020204030204" pitchFamily="49" charset="0"/>
              </a:rPr>
              <a:t>;</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return</a:t>
            </a:r>
            <a:r>
              <a:rPr lang="en-US" sz="2400" dirty="0">
                <a:solidFill>
                  <a:prstClr val="black"/>
                </a:solidFill>
                <a:latin typeface="Consolas" panose="020B0609020204030204" pitchFamily="49" charset="0"/>
              </a:rPr>
              <a:t> 0;</a:t>
            </a:r>
          </a:p>
          <a:p>
            <a:pPr eaLnBrk="0" fontAlgn="base" hangingPunct="0">
              <a:spcBef>
                <a:spcPct val="0"/>
              </a:spcBef>
              <a:spcAft>
                <a:spcPct val="0"/>
              </a:spcAft>
            </a:pPr>
            <a:r>
              <a:rPr lang="en-US" sz="2400">
                <a:solidFill>
                  <a:prstClr val="black"/>
                </a:solidFill>
                <a:latin typeface="Consolas" panose="020B0609020204030204" pitchFamily="49" charset="0"/>
              </a:rPr>
              <a:t>}</a:t>
            </a:r>
            <a:endParaRPr lang="en-US" sz="2400" dirty="0">
              <a:solidFill>
                <a:prstClr val="black"/>
              </a:solidFill>
              <a:latin typeface="Consolas" panose="020B0609020204030204" pitchFamily="49" charset="0"/>
            </a:endParaRPr>
          </a:p>
        </p:txBody>
      </p:sp>
      <p:sp>
        <p:nvSpPr>
          <p:cNvPr id="8" name="Date Placeholder 7">
            <a:extLst>
              <a:ext uri="{FF2B5EF4-FFF2-40B4-BE49-F238E27FC236}">
                <a16:creationId xmlns:a16="http://schemas.microsoft.com/office/drawing/2014/main" id="{3BAF719F-070F-8DD8-BF4E-9A0753491506}"/>
              </a:ext>
            </a:extLst>
          </p:cNvPr>
          <p:cNvSpPr>
            <a:spLocks noGrp="1"/>
          </p:cNvSpPr>
          <p:nvPr>
            <p:ph type="dt" sz="half" idx="13"/>
          </p:nvPr>
        </p:nvSpPr>
        <p:spPr/>
        <p:txBody>
          <a:bodyPr/>
          <a:lstStyle/>
          <a:p>
            <a:r>
              <a:rPr lang="en-US"/>
              <a:t>June 2024</a:t>
            </a:r>
            <a:endParaRPr lang="en-US" dirty="0"/>
          </a:p>
        </p:txBody>
      </p:sp>
      <p:sp>
        <p:nvSpPr>
          <p:cNvPr id="9" name="TextBox 8">
            <a:extLst>
              <a:ext uri="{FF2B5EF4-FFF2-40B4-BE49-F238E27FC236}">
                <a16:creationId xmlns:a16="http://schemas.microsoft.com/office/drawing/2014/main" id="{D560A334-6ABE-3858-D96A-4E95D2C0B480}"/>
              </a:ext>
            </a:extLst>
          </p:cNvPr>
          <p:cNvSpPr txBox="1"/>
          <p:nvPr/>
        </p:nvSpPr>
        <p:spPr>
          <a:xfrm>
            <a:off x="9490627" y="2259647"/>
            <a:ext cx="2406097" cy="2908489"/>
          </a:xfrm>
          <a:prstGeom prst="rect">
            <a:avLst/>
          </a:prstGeom>
          <a:noFill/>
          <a:ln>
            <a:solidFill>
              <a:schemeClr val="tx1">
                <a:lumMod val="50000"/>
              </a:schemeClr>
            </a:solidFill>
          </a:ln>
        </p:spPr>
        <p:txBody>
          <a:bodyPr wrap="square">
            <a:spAutoFit/>
          </a:bodyPr>
          <a:lstStyle/>
          <a:p>
            <a:pPr>
              <a:spcBef>
                <a:spcPts val="300"/>
              </a:spcBef>
            </a:pPr>
            <a:r>
              <a:rPr lang="en-US" sz="2400" b="1"/>
              <a:t>Kết quả thực thi:</a:t>
            </a:r>
          </a:p>
          <a:p>
            <a:pPr>
              <a:spcBef>
                <a:spcPts val="300"/>
              </a:spcBef>
            </a:pPr>
            <a:endParaRPr lang="en-US" sz="2400" b="1"/>
          </a:p>
          <a:p>
            <a:pPr>
              <a:spcBef>
                <a:spcPts val="300"/>
              </a:spcBef>
            </a:pPr>
            <a:r>
              <a:rPr lang="en-US" sz="2400"/>
              <a:t>1 byte</a:t>
            </a:r>
          </a:p>
          <a:p>
            <a:pPr>
              <a:spcBef>
                <a:spcPts val="300"/>
              </a:spcBef>
            </a:pPr>
            <a:r>
              <a:rPr lang="en-US" sz="2400"/>
              <a:t>2 bytes</a:t>
            </a:r>
          </a:p>
          <a:p>
            <a:pPr>
              <a:spcBef>
                <a:spcPts val="300"/>
              </a:spcBef>
            </a:pPr>
            <a:r>
              <a:rPr lang="en-US" sz="2400"/>
              <a:t>4 bytes</a:t>
            </a:r>
          </a:p>
          <a:p>
            <a:pPr>
              <a:spcBef>
                <a:spcPts val="300"/>
              </a:spcBef>
            </a:pPr>
            <a:r>
              <a:rPr lang="en-US" sz="2400"/>
              <a:t>4 bytes</a:t>
            </a:r>
          </a:p>
          <a:p>
            <a:pPr>
              <a:spcBef>
                <a:spcPts val="300"/>
              </a:spcBef>
            </a:pPr>
            <a:r>
              <a:rPr lang="en-US" sz="2400"/>
              <a:t>8 bytes</a:t>
            </a:r>
          </a:p>
        </p:txBody>
      </p:sp>
      <p:sp>
        <p:nvSpPr>
          <p:cNvPr id="7" name="Slide Number Placeholder 6">
            <a:extLst>
              <a:ext uri="{FF2B5EF4-FFF2-40B4-BE49-F238E27FC236}">
                <a16:creationId xmlns:a16="http://schemas.microsoft.com/office/drawing/2014/main" id="{ED822547-2A97-DE6B-3516-60B55FE7CC4E}"/>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a:t>3.1 </a:t>
            </a:r>
            <a:r>
              <a:rPr lang="vi-VN"/>
              <a:t>Cấu trúc chương trình C++</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CC563C7B-95A9-D178-7081-7C04404CCAD4}"/>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0A234EAE-F1BF-051C-E37A-B15D24EE857A}"/>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Tree>
    <p:extLst>
      <p:ext uri="{BB962C8B-B14F-4D97-AF65-F5344CB8AC3E}">
        <p14:creationId xmlns:p14="http://schemas.microsoft.com/office/powerpoint/2010/main" val="3268990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3.3</a:t>
            </a:r>
            <a:r>
              <a:rPr lang="vi-VN"/>
              <a:t>.</a:t>
            </a:r>
            <a:r>
              <a:rPr lang="en-US" dirty="0"/>
              <a:t>3</a:t>
            </a:r>
            <a:r>
              <a:rPr lang="vi-VN" dirty="0"/>
              <a:t> Kiểu số thực</a:t>
            </a:r>
            <a:endParaRPr lang="en-US" dirty="0"/>
          </a:p>
        </p:txBody>
      </p:sp>
      <mc:AlternateContent xmlns:mc="http://schemas.openxmlformats.org/markup-compatibility/2006" xmlns:a14="http://schemas.microsoft.com/office/drawing/2010/main">
        <mc:Choice Requires="a14">
          <p:sp>
            <p:nvSpPr>
              <p:cNvPr id="8" name="Content Placeholder 2"/>
              <p:cNvSpPr>
                <a:spLocks noGrp="1"/>
              </p:cNvSpPr>
              <p:nvPr>
                <p:ph idx="1"/>
              </p:nvPr>
            </p:nvSpPr>
            <p:spPr/>
            <p:txBody>
              <a:bodyPr>
                <a:normAutofit/>
              </a:bodyPr>
              <a:lstStyle/>
              <a:p>
                <a:pPr algn="l">
                  <a:lnSpc>
                    <a:spcPct val="100000"/>
                  </a:lnSpc>
                  <a:spcBef>
                    <a:spcPts val="0"/>
                  </a:spcBef>
                  <a:defRPr/>
                </a:pPr>
                <a:r>
                  <a:rPr lang="vi-VN" sz="2400">
                    <a:latin typeface="+mn-lt"/>
                    <a:cs typeface="Calibri" panose="020F0502020204030204" pitchFamily="34" charset="0"/>
                  </a:rPr>
                  <a:t>Các cách biểu diễn số thực:</a:t>
                </a:r>
              </a:p>
              <a:p>
                <a:pPr marL="914400" lvl="1" indent="-457200" algn="l">
                  <a:lnSpc>
                    <a:spcPct val="100000"/>
                  </a:lnSpc>
                  <a:spcBef>
                    <a:spcPts val="0"/>
                  </a:spcBef>
                  <a:buFontTx/>
                  <a:buAutoNum type="arabicPeriod"/>
                  <a:defRPr/>
                </a:pPr>
                <a:r>
                  <a:rPr lang="vi-VN" b="1">
                    <a:latin typeface="+mn-lt"/>
                    <a:cs typeface="Calibri" panose="020F0502020204030204" pitchFamily="34" charset="0"/>
                  </a:rPr>
                  <a:t>Dạng </a:t>
                </a:r>
                <a:r>
                  <a:rPr lang="vi-VN" b="1" dirty="0">
                    <a:latin typeface="+mn-lt"/>
                    <a:cs typeface="Calibri" panose="020F0502020204030204" pitchFamily="34" charset="0"/>
                  </a:rPr>
                  <a:t>thập phân: </a:t>
                </a:r>
                <a:br>
                  <a:rPr lang="vi-VN" dirty="0">
                    <a:latin typeface="+mn-lt"/>
                    <a:cs typeface="Calibri" panose="020F0502020204030204" pitchFamily="34" charset="0"/>
                  </a:rPr>
                </a:br>
                <a:r>
                  <a:rPr lang="vi-VN" dirty="0">
                    <a:latin typeface="+mn-lt"/>
                    <a:cs typeface="Calibri" panose="020F0502020204030204" pitchFamily="34" charset="0"/>
                  </a:rPr>
                  <a:t>45.0	-256.45	+122.8	.34	15.</a:t>
                </a:r>
              </a:p>
              <a:p>
                <a:pPr marL="914400" lvl="1" indent="-457200" algn="l">
                  <a:lnSpc>
                    <a:spcPct val="100000"/>
                  </a:lnSpc>
                  <a:spcBef>
                    <a:spcPts val="0"/>
                  </a:spcBef>
                  <a:buFontTx/>
                  <a:buAutoNum type="arabicPeriod"/>
                </a:pPr>
                <a:r>
                  <a:rPr lang="vi-VN" b="1" dirty="0">
                    <a:latin typeface="+mn-lt"/>
                    <a:cs typeface="Calibri" panose="020F0502020204030204" pitchFamily="34" charset="0"/>
                  </a:rPr>
                  <a:t>Dạng khoa học:</a:t>
                </a:r>
                <a:br>
                  <a:rPr lang="en-US" dirty="0">
                    <a:latin typeface="+mn-lt"/>
                    <a:cs typeface="Calibri" panose="020F0502020204030204" pitchFamily="34" charset="0"/>
                  </a:rPr>
                </a:br>
                <a14:m>
                  <m:oMath xmlns:m="http://schemas.openxmlformats.org/officeDocument/2006/math">
                    <m:r>
                      <a:rPr lang="vi-VN" i="1" smtClean="0">
                        <a:latin typeface="Cambria Math" panose="02040503050406030204" pitchFamily="18" charset="0"/>
                      </a:rPr>
                      <m:t>1.257</m:t>
                    </m:r>
                    <m:r>
                      <a:rPr lang="vi-VN" i="1" smtClean="0">
                        <a:latin typeface="Cambria Math" panose="02040503050406030204" pitchFamily="18" charset="0"/>
                      </a:rPr>
                      <m:t>𝐸</m:t>
                    </m:r>
                    <m:r>
                      <a:rPr lang="vi-VN" i="1" smtClean="0">
                        <a:latin typeface="Cambria Math" panose="02040503050406030204" pitchFamily="18" charset="0"/>
                      </a:rPr>
                      <m:t>+01 = 1.257∗ </m:t>
                    </m:r>
                    <m:sSup>
                      <m:sSupPr>
                        <m:ctrlPr>
                          <a:rPr lang="vi-VN" b="0" i="1" smtClean="0">
                            <a:latin typeface="Cambria Math" panose="02040503050406030204" pitchFamily="18" charset="0"/>
                          </a:rPr>
                        </m:ctrlPr>
                      </m:sSupPr>
                      <m:e>
                        <m:r>
                          <a:rPr lang="vi-VN" i="1">
                            <a:latin typeface="Cambria Math" panose="02040503050406030204" pitchFamily="18" charset="0"/>
                          </a:rPr>
                          <m:t>10</m:t>
                        </m:r>
                      </m:e>
                      <m:sup>
                        <m:r>
                          <a:rPr lang="vi-VN" i="1">
                            <a:latin typeface="Cambria Math" panose="02040503050406030204" pitchFamily="18" charset="0"/>
                          </a:rPr>
                          <m:t>1</m:t>
                        </m:r>
                      </m:sup>
                    </m:sSup>
                    <m:r>
                      <a:rPr lang="vi-VN" b="0" i="1" smtClean="0">
                        <a:latin typeface="Cambria Math" panose="02040503050406030204" pitchFamily="18" charset="0"/>
                      </a:rPr>
                      <m:t>= </m:t>
                    </m:r>
                    <m:r>
                      <a:rPr lang="vi-VN" i="1" smtClean="0">
                        <a:latin typeface="Cambria Math" panose="02040503050406030204" pitchFamily="18" charset="0"/>
                      </a:rPr>
                      <m:t>12</m:t>
                    </m:r>
                    <m:r>
                      <a:rPr lang="vi-VN" b="0" i="1" smtClean="0">
                        <a:latin typeface="Cambria Math" panose="02040503050406030204" pitchFamily="18" charset="0"/>
                      </a:rPr>
                      <m:t>.</m:t>
                    </m:r>
                    <m:r>
                      <a:rPr lang="vi-VN" i="1">
                        <a:latin typeface="Cambria Math" panose="02040503050406030204" pitchFamily="18" charset="0"/>
                      </a:rPr>
                      <m:t>57</m:t>
                    </m:r>
                  </m:oMath>
                </a14:m>
                <a:br>
                  <a:rPr lang="vi-VN" dirty="0">
                    <a:latin typeface="+mn-lt"/>
                    <a:cs typeface="Calibri" panose="020F0502020204030204" pitchFamily="34" charset="0"/>
                  </a:rPr>
                </a:br>
                <a14:m>
                  <m:oMath xmlns:m="http://schemas.openxmlformats.org/officeDocument/2006/math">
                    <m:r>
                      <a:rPr lang="vi-VN" i="1" smtClean="0">
                        <a:latin typeface="Cambria Math" panose="02040503050406030204" pitchFamily="18" charset="0"/>
                      </a:rPr>
                      <m:t>1257.0</m:t>
                    </m:r>
                    <m:r>
                      <a:rPr lang="vi-VN" i="1" smtClean="0">
                        <a:latin typeface="Cambria Math" panose="02040503050406030204" pitchFamily="18" charset="0"/>
                      </a:rPr>
                      <m:t>𝐸</m:t>
                    </m:r>
                    <m:r>
                      <a:rPr lang="vi-VN" i="1" smtClean="0">
                        <a:latin typeface="Cambria Math" panose="02040503050406030204" pitchFamily="18" charset="0"/>
                      </a:rPr>
                      <m:t>−02 = 1257∗</m:t>
                    </m:r>
                    <m:sSup>
                      <m:sSupPr>
                        <m:ctrlPr>
                          <a:rPr lang="vi-VN" i="1">
                            <a:latin typeface="Cambria Math" panose="02040503050406030204" pitchFamily="18" charset="0"/>
                          </a:rPr>
                        </m:ctrlPr>
                      </m:sSupPr>
                      <m:e>
                        <m:r>
                          <a:rPr lang="vi-VN" i="1">
                            <a:latin typeface="Cambria Math" panose="02040503050406030204" pitchFamily="18" charset="0"/>
                          </a:rPr>
                          <m:t>10</m:t>
                        </m:r>
                      </m:e>
                      <m:sup>
                        <m:r>
                          <a:rPr lang="vi-VN" b="0" i="1" smtClean="0">
                            <a:latin typeface="Cambria Math" panose="02040503050406030204" pitchFamily="18" charset="0"/>
                          </a:rPr>
                          <m:t>−2</m:t>
                        </m:r>
                      </m:sup>
                    </m:sSup>
                    <m:r>
                      <a:rPr lang="vi-VN" i="1" smtClean="0">
                        <a:latin typeface="Cambria Math" panose="02040503050406030204" pitchFamily="18" charset="0"/>
                      </a:rPr>
                      <m:t>=12.57</m:t>
                    </m:r>
                  </m:oMath>
                </a14:m>
                <a:endParaRPr lang="vi-VN" dirty="0">
                  <a:latin typeface="+mn-lt"/>
                  <a:cs typeface="Calibri" panose="020F0502020204030204" pitchFamily="34" charset="0"/>
                </a:endParaRPr>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blipFill>
                <a:blip r:embed="rId3"/>
                <a:stretch>
                  <a:fillRect l="-807" t="-863"/>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graphicFrame>
        <p:nvGraphicFramePr>
          <p:cNvPr id="5" name="Content Placeholder 6"/>
          <p:cNvGraphicFramePr/>
          <p:nvPr>
            <p:extLst>
              <p:ext uri="{D42A27DB-BD31-4B8C-83A1-F6EECF244321}">
                <p14:modId xmlns:p14="http://schemas.microsoft.com/office/powerpoint/2010/main" val="305094958"/>
              </p:ext>
            </p:extLst>
          </p:nvPr>
        </p:nvGraphicFramePr>
        <p:xfrm>
          <a:off x="838201" y="3887103"/>
          <a:ext cx="11005930" cy="1499424"/>
        </p:xfrm>
        <a:graphic>
          <a:graphicData uri="http://schemas.openxmlformats.org/drawingml/2006/table">
            <a:tbl>
              <a:tblPr firstRow="1">
                <a:tableStyleId>{69012ECD-51FC-41F1-AA8D-1B2483CD663E}</a:tableStyleId>
              </a:tblPr>
              <a:tblGrid>
                <a:gridCol w="2149445">
                  <a:extLst>
                    <a:ext uri="{9D8B030D-6E8A-4147-A177-3AD203B41FA5}">
                      <a16:colId xmlns:a16="http://schemas.microsoft.com/office/drawing/2014/main" val="20000"/>
                    </a:ext>
                  </a:extLst>
                </a:gridCol>
                <a:gridCol w="2498754">
                  <a:extLst>
                    <a:ext uri="{9D8B030D-6E8A-4147-A177-3AD203B41FA5}">
                      <a16:colId xmlns:a16="http://schemas.microsoft.com/office/drawing/2014/main" val="20001"/>
                    </a:ext>
                  </a:extLst>
                </a:gridCol>
                <a:gridCol w="6357731">
                  <a:extLst>
                    <a:ext uri="{9D8B030D-6E8A-4147-A177-3AD203B41FA5}">
                      <a16:colId xmlns:a16="http://schemas.microsoft.com/office/drawing/2014/main" val="20002"/>
                    </a:ext>
                  </a:extLst>
                </a:gridCol>
              </a:tblGrid>
              <a:tr h="285115">
                <a:tc>
                  <a:txBody>
                    <a:bodyPr/>
                    <a:lstStyle/>
                    <a:p>
                      <a:pPr algn="ctr"/>
                      <a:r>
                        <a:rPr lang="vi-VN" sz="2200" dirty="0">
                          <a:solidFill>
                            <a:schemeClr val="tx1">
                              <a:lumMod val="50000"/>
                            </a:schemeClr>
                          </a:solidFill>
                          <a:effectLst/>
                          <a:latin typeface="+mn-lt"/>
                          <a:cs typeface="Calibri" panose="020F0502020204030204" pitchFamily="34" charset="0"/>
                        </a:rPr>
                        <a:t>Kiểu dữ liệu</a:t>
                      </a:r>
                      <a:endParaRPr lang="en-US" sz="2200" b="1" dirty="0">
                        <a:solidFill>
                          <a:schemeClr val="tx1">
                            <a:lumMod val="50000"/>
                          </a:schemeClr>
                        </a:solidFill>
                        <a:effectLst/>
                        <a:latin typeface="+mn-lt"/>
                        <a:cs typeface="Calibri" panose="020F0502020204030204" pitchFamily="34"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200">
                          <a:solidFill>
                            <a:schemeClr val="tx1">
                              <a:lumMod val="50000"/>
                            </a:schemeClr>
                          </a:solidFill>
                          <a:effectLst/>
                          <a:latin typeface="+mn-lt"/>
                          <a:cs typeface="Calibri" panose="020F0502020204030204" pitchFamily="34" charset="0"/>
                        </a:rPr>
                        <a:t>Kích thước</a:t>
                      </a:r>
                      <a:endParaRPr lang="en-US" sz="2200" b="1">
                        <a:solidFill>
                          <a:schemeClr val="tx1">
                            <a:lumMod val="50000"/>
                          </a:schemeClr>
                        </a:solidFill>
                        <a:effectLst/>
                        <a:latin typeface="+mn-lt"/>
                        <a:cs typeface="Calibri" panose="020F0502020204030204" pitchFamily="34"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vi-VN" sz="2200">
                          <a:solidFill>
                            <a:schemeClr val="tx1">
                              <a:lumMod val="50000"/>
                            </a:schemeClr>
                          </a:solidFill>
                          <a:effectLst/>
                          <a:latin typeface="+mn-lt"/>
                          <a:cs typeface="Calibri" panose="020F0502020204030204" pitchFamily="34" charset="0"/>
                        </a:rPr>
                        <a:t>Phạm vi</a:t>
                      </a:r>
                      <a:endParaRPr lang="en-US" sz="2200" b="1">
                        <a:solidFill>
                          <a:schemeClr val="tx1">
                            <a:lumMod val="50000"/>
                          </a:schemeClr>
                        </a:solidFill>
                        <a:effectLst/>
                        <a:latin typeface="+mn-lt"/>
                        <a:cs typeface="Calibri" panose="020F0502020204030204" pitchFamily="34"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67970">
                <a:tc>
                  <a:txBody>
                    <a:bodyPr/>
                    <a:lstStyle/>
                    <a:p>
                      <a:r>
                        <a:rPr lang="vi-VN" sz="2200">
                          <a:solidFill>
                            <a:schemeClr val="tx1">
                              <a:lumMod val="50000"/>
                            </a:schemeClr>
                          </a:solidFill>
                          <a:effectLst/>
                          <a:latin typeface="+mn-lt"/>
                          <a:cs typeface="Calibri" panose="020F0502020204030204" pitchFamily="34" charset="0"/>
                        </a:rPr>
                        <a:t>float</a:t>
                      </a:r>
                      <a:endParaRPr lang="en-US" sz="2200">
                        <a:solidFill>
                          <a:schemeClr val="tx1">
                            <a:lumMod val="50000"/>
                          </a:schemeClr>
                        </a:solidFill>
                        <a:effectLst/>
                        <a:latin typeface="+mn-lt"/>
                        <a:cs typeface="Calibri" panose="020F0502020204030204" pitchFamily="34"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200">
                          <a:solidFill>
                            <a:schemeClr val="tx1">
                              <a:lumMod val="50000"/>
                            </a:schemeClr>
                          </a:solidFill>
                          <a:effectLst/>
                          <a:latin typeface="+mn-lt"/>
                          <a:cs typeface="Calibri" panose="020F0502020204030204" pitchFamily="34" charset="0"/>
                        </a:rPr>
                        <a:t>4 bytes</a:t>
                      </a: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en-US" sz="2200" dirty="0">
                          <a:solidFill>
                            <a:schemeClr val="tx1">
                              <a:lumMod val="50000"/>
                            </a:schemeClr>
                          </a:solidFill>
                          <a:effectLst/>
                          <a:latin typeface="Arial" panose="020B0604020202020204" pitchFamily="34" charset="0"/>
                          <a:cs typeface="Arial" panose="020B0604020202020204" pitchFamily="34" charset="0"/>
                        </a:rPr>
                        <a:t>[1.17549</a:t>
                      </a:r>
                      <a:r>
                        <a:rPr lang="vi-VN" sz="2200" dirty="0">
                          <a:solidFill>
                            <a:schemeClr val="tx1">
                              <a:lumMod val="50000"/>
                            </a:schemeClr>
                          </a:solidFill>
                          <a:effectLst/>
                          <a:latin typeface="Arial" panose="020B0604020202020204" pitchFamily="34" charset="0"/>
                          <a:cs typeface="Arial" panose="020B0604020202020204" pitchFamily="34" charset="0"/>
                        </a:rPr>
                        <a:t>E-38</a:t>
                      </a:r>
                      <a:r>
                        <a:rPr lang="vi-VN" sz="2200">
                          <a:solidFill>
                            <a:schemeClr val="tx1">
                              <a:lumMod val="50000"/>
                            </a:schemeClr>
                          </a:solidFill>
                          <a:effectLst/>
                          <a:latin typeface="Arial" panose="020B0604020202020204" pitchFamily="34" charset="0"/>
                          <a:cs typeface="Arial" panose="020B0604020202020204" pitchFamily="34" charset="0"/>
                        </a:rPr>
                        <a:t>, 3.5</a:t>
                      </a:r>
                      <a:r>
                        <a:rPr lang="en-US" sz="2200">
                          <a:solidFill>
                            <a:schemeClr val="tx1">
                              <a:lumMod val="50000"/>
                            </a:schemeClr>
                          </a:solidFill>
                          <a:effectLst/>
                          <a:latin typeface="Arial" panose="020B0604020202020204" pitchFamily="34" charset="0"/>
                          <a:cs typeface="Arial" panose="020B0604020202020204" pitchFamily="34" charset="0"/>
                        </a:rPr>
                        <a:t>0282</a:t>
                      </a:r>
                      <a:r>
                        <a:rPr lang="vi-VN" sz="2200" dirty="0">
                          <a:solidFill>
                            <a:schemeClr val="tx1">
                              <a:lumMod val="50000"/>
                            </a:schemeClr>
                          </a:solidFill>
                          <a:effectLst/>
                          <a:latin typeface="Arial" panose="020B0604020202020204" pitchFamily="34" charset="0"/>
                          <a:cs typeface="Arial" panose="020B0604020202020204" pitchFamily="34" charset="0"/>
                        </a:rPr>
                        <a:t>E+</a:t>
                      </a:r>
                      <a:r>
                        <a:rPr lang="vi-VN" sz="2200">
                          <a:solidFill>
                            <a:schemeClr val="tx1">
                              <a:lumMod val="50000"/>
                            </a:schemeClr>
                          </a:solidFill>
                          <a:effectLst/>
                          <a:latin typeface="Arial" panose="020B0604020202020204" pitchFamily="34" charset="0"/>
                          <a:cs typeface="Arial" panose="020B0604020202020204" pitchFamily="34" charset="0"/>
                        </a:rPr>
                        <a:t>38</a:t>
                      </a:r>
                      <a:r>
                        <a:rPr lang="en-US" sz="2200">
                          <a:solidFill>
                            <a:schemeClr val="tx1">
                              <a:lumMod val="50000"/>
                            </a:schemeClr>
                          </a:solidFill>
                          <a:effectLst/>
                          <a:latin typeface="Arial" panose="020B0604020202020204" pitchFamily="34" charset="0"/>
                          <a:cs typeface="Arial" panose="020B0604020202020204" pitchFamily="34" charset="0"/>
                        </a:rPr>
                        <a:t>] (~6-7</a:t>
                      </a:r>
                      <a:r>
                        <a:rPr lang="vi-VN" sz="2200">
                          <a:solidFill>
                            <a:schemeClr val="tx1">
                              <a:lumMod val="50000"/>
                            </a:schemeClr>
                          </a:solidFill>
                          <a:effectLst/>
                          <a:latin typeface="Arial" panose="020B0604020202020204" pitchFamily="34" charset="0"/>
                          <a:cs typeface="Arial" panose="020B0604020202020204" pitchFamily="34" charset="0"/>
                        </a:rPr>
                        <a:t> </a:t>
                      </a:r>
                      <a:r>
                        <a:rPr lang="vi-VN" sz="2200" dirty="0">
                          <a:solidFill>
                            <a:schemeClr val="tx1">
                              <a:lumMod val="50000"/>
                            </a:schemeClr>
                          </a:solidFill>
                          <a:effectLst/>
                          <a:latin typeface="Arial" panose="020B0604020202020204" pitchFamily="34" charset="0"/>
                          <a:cs typeface="Arial" panose="020B0604020202020204" pitchFamily="34" charset="0"/>
                        </a:rPr>
                        <a:t>chữ số)</a:t>
                      </a:r>
                      <a:endParaRPr lang="cs-CZ" sz="2200" dirty="0">
                        <a:solidFill>
                          <a:schemeClr val="tx1">
                            <a:lumMod val="50000"/>
                          </a:schemeClr>
                        </a:solidFill>
                        <a:effectLst/>
                        <a:latin typeface="Arial" panose="020B0604020202020204" pitchFamily="34" charset="0"/>
                        <a:cs typeface="Arial" panose="020B0604020202020204" pitchFamily="34"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8605">
                <a:tc>
                  <a:txBody>
                    <a:bodyPr/>
                    <a:lstStyle/>
                    <a:p>
                      <a:r>
                        <a:rPr lang="vi-VN" sz="2200">
                          <a:solidFill>
                            <a:schemeClr val="tx1">
                              <a:lumMod val="50000"/>
                            </a:schemeClr>
                          </a:solidFill>
                          <a:effectLst/>
                          <a:latin typeface="+mn-lt"/>
                          <a:cs typeface="Calibri" panose="020F0502020204030204" pitchFamily="34" charset="0"/>
                        </a:rPr>
                        <a:t>double </a:t>
                      </a:r>
                      <a:endParaRPr lang="en-US" sz="2200">
                        <a:solidFill>
                          <a:schemeClr val="tx1">
                            <a:lumMod val="50000"/>
                          </a:schemeClr>
                        </a:solidFill>
                        <a:effectLst/>
                        <a:latin typeface="+mn-lt"/>
                        <a:cs typeface="Calibri" panose="020F0502020204030204" pitchFamily="34"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200">
                          <a:solidFill>
                            <a:schemeClr val="tx1">
                              <a:lumMod val="50000"/>
                            </a:schemeClr>
                          </a:solidFill>
                          <a:effectLst/>
                          <a:latin typeface="+mn-lt"/>
                          <a:cs typeface="Calibri" panose="020F0502020204030204" pitchFamily="34" charset="0"/>
                        </a:rPr>
                        <a:t>8 bytes</a:t>
                      </a:r>
                      <a:endParaRPr lang="en-US" sz="2200">
                        <a:solidFill>
                          <a:schemeClr val="tx1">
                            <a:lumMod val="50000"/>
                          </a:schemeClr>
                        </a:solidFill>
                        <a:effectLst/>
                        <a:latin typeface="+mn-lt"/>
                        <a:cs typeface="Calibri" panose="020F0502020204030204" pitchFamily="34"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cs-CZ" sz="2200" dirty="0">
                          <a:solidFill>
                            <a:schemeClr val="tx1">
                              <a:lumMod val="50000"/>
                            </a:schemeClr>
                          </a:solidFill>
                          <a:effectLst/>
                          <a:latin typeface="Arial" panose="020B0604020202020204" pitchFamily="34" charset="0"/>
                          <a:cs typeface="Arial" panose="020B0604020202020204" pitchFamily="34" charset="0"/>
                        </a:rPr>
                        <a:t>[</a:t>
                      </a:r>
                      <a:r>
                        <a:rPr lang="en-US" sz="2200" dirty="0">
                          <a:solidFill>
                            <a:schemeClr val="tx1">
                              <a:lumMod val="50000"/>
                            </a:schemeClr>
                          </a:solidFill>
                          <a:effectLst/>
                          <a:latin typeface="Arial" panose="020B0604020202020204" pitchFamily="34" charset="0"/>
                          <a:cs typeface="Arial" panose="020B0604020202020204" pitchFamily="34" charset="0"/>
                        </a:rPr>
                        <a:t>2.22507</a:t>
                      </a:r>
                      <a:r>
                        <a:rPr lang="vi-VN" sz="2200" dirty="0">
                          <a:solidFill>
                            <a:schemeClr val="tx1">
                              <a:lumMod val="50000"/>
                            </a:schemeClr>
                          </a:solidFill>
                          <a:effectLst/>
                          <a:latin typeface="Arial" panose="020B0604020202020204" pitchFamily="34" charset="0"/>
                          <a:cs typeface="Arial" panose="020B0604020202020204" pitchFamily="34" charset="0"/>
                        </a:rPr>
                        <a:t>E-308,1.7</a:t>
                      </a:r>
                      <a:r>
                        <a:rPr lang="en-US" sz="2200" dirty="0">
                          <a:solidFill>
                            <a:schemeClr val="tx1">
                              <a:lumMod val="50000"/>
                            </a:schemeClr>
                          </a:solidFill>
                          <a:effectLst/>
                          <a:latin typeface="Arial" panose="020B0604020202020204" pitchFamily="34" charset="0"/>
                          <a:cs typeface="Arial" panose="020B0604020202020204" pitchFamily="34" charset="0"/>
                        </a:rPr>
                        <a:t>9769</a:t>
                      </a:r>
                      <a:r>
                        <a:rPr lang="vi-VN" sz="2200" dirty="0">
                          <a:solidFill>
                            <a:schemeClr val="tx1">
                              <a:lumMod val="50000"/>
                            </a:schemeClr>
                          </a:solidFill>
                          <a:effectLst/>
                          <a:latin typeface="Arial" panose="020B0604020202020204" pitchFamily="34" charset="0"/>
                          <a:cs typeface="Arial" panose="020B0604020202020204" pitchFamily="34" charset="0"/>
                        </a:rPr>
                        <a:t>E+</a:t>
                      </a:r>
                      <a:r>
                        <a:rPr lang="vi-VN" sz="2200">
                          <a:solidFill>
                            <a:schemeClr val="tx1">
                              <a:lumMod val="50000"/>
                            </a:schemeClr>
                          </a:solidFill>
                          <a:effectLst/>
                          <a:latin typeface="Arial" panose="020B0604020202020204" pitchFamily="34" charset="0"/>
                          <a:cs typeface="Arial" panose="020B0604020202020204" pitchFamily="34" charset="0"/>
                        </a:rPr>
                        <a:t>308]</a:t>
                      </a:r>
                      <a:r>
                        <a:rPr lang="en-US" sz="2200">
                          <a:solidFill>
                            <a:schemeClr val="tx1">
                              <a:lumMod val="50000"/>
                            </a:schemeClr>
                          </a:solidFill>
                          <a:effectLst/>
                          <a:latin typeface="Arial" panose="020B0604020202020204" pitchFamily="34" charset="0"/>
                          <a:cs typeface="Arial" panose="020B0604020202020204" pitchFamily="34" charset="0"/>
                        </a:rPr>
                        <a:t> </a:t>
                      </a:r>
                      <a:r>
                        <a:rPr lang="vi-VN" sz="2200">
                          <a:solidFill>
                            <a:schemeClr val="tx1">
                              <a:lumMod val="50000"/>
                            </a:schemeClr>
                          </a:solidFill>
                          <a:effectLst/>
                          <a:latin typeface="Arial" panose="020B0604020202020204" pitchFamily="34" charset="0"/>
                          <a:cs typeface="Arial" panose="020B0604020202020204" pitchFamily="34" charset="0"/>
                        </a:rPr>
                        <a:t>(~15</a:t>
                      </a:r>
                      <a:r>
                        <a:rPr lang="en-US" sz="2200">
                          <a:solidFill>
                            <a:schemeClr val="tx1">
                              <a:lumMod val="50000"/>
                            </a:schemeClr>
                          </a:solidFill>
                          <a:effectLst/>
                          <a:latin typeface="Arial" panose="020B0604020202020204" pitchFamily="34" charset="0"/>
                          <a:cs typeface="Arial" panose="020B0604020202020204" pitchFamily="34" charset="0"/>
                        </a:rPr>
                        <a:t>-16</a:t>
                      </a:r>
                      <a:r>
                        <a:rPr lang="vi-VN" sz="2200">
                          <a:solidFill>
                            <a:schemeClr val="tx1">
                              <a:lumMod val="50000"/>
                            </a:schemeClr>
                          </a:solidFill>
                          <a:effectLst/>
                          <a:latin typeface="Arial" panose="020B0604020202020204" pitchFamily="34" charset="0"/>
                          <a:cs typeface="Arial" panose="020B0604020202020204" pitchFamily="34" charset="0"/>
                        </a:rPr>
                        <a:t> </a:t>
                      </a:r>
                      <a:r>
                        <a:rPr lang="vi-VN" sz="2200" dirty="0">
                          <a:solidFill>
                            <a:schemeClr val="tx1">
                              <a:lumMod val="50000"/>
                            </a:schemeClr>
                          </a:solidFill>
                          <a:effectLst/>
                          <a:latin typeface="Arial" panose="020B0604020202020204" pitchFamily="34" charset="0"/>
                          <a:cs typeface="Arial" panose="020B0604020202020204" pitchFamily="34" charset="0"/>
                        </a:rPr>
                        <a:t>chữ số)</a:t>
                      </a:r>
                      <a:endParaRPr lang="cs-CZ" sz="2200" dirty="0">
                        <a:solidFill>
                          <a:schemeClr val="tx1">
                            <a:lumMod val="50000"/>
                          </a:schemeClr>
                        </a:solidFill>
                        <a:effectLst/>
                        <a:latin typeface="Arial" panose="020B0604020202020204" pitchFamily="34" charset="0"/>
                        <a:cs typeface="Arial" panose="020B0604020202020204" pitchFamily="34"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67970">
                <a:tc>
                  <a:txBody>
                    <a:bodyPr/>
                    <a:lstStyle/>
                    <a:p>
                      <a:r>
                        <a:rPr lang="vi-VN" sz="2200">
                          <a:solidFill>
                            <a:schemeClr val="tx1">
                              <a:lumMod val="50000"/>
                            </a:schemeClr>
                          </a:solidFill>
                          <a:effectLst/>
                          <a:latin typeface="+mn-lt"/>
                          <a:cs typeface="Calibri" panose="020F0502020204030204" pitchFamily="34" charset="0"/>
                        </a:rPr>
                        <a:t>long double</a:t>
                      </a:r>
                      <a:endParaRPr lang="en-US" sz="2200">
                        <a:solidFill>
                          <a:schemeClr val="tx1">
                            <a:lumMod val="50000"/>
                          </a:schemeClr>
                        </a:solidFill>
                        <a:effectLst/>
                        <a:latin typeface="+mn-lt"/>
                        <a:cs typeface="Calibri" panose="020F0502020204030204" pitchFamily="34"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a:solidFill>
                            <a:schemeClr val="tx1">
                              <a:lumMod val="50000"/>
                            </a:schemeClr>
                          </a:solidFill>
                          <a:effectLst/>
                          <a:latin typeface="Arial" panose="020B0604020202020204" pitchFamily="34" charset="0"/>
                          <a:cs typeface="Arial" panose="020B0604020202020204" pitchFamily="34" charset="0"/>
                        </a:rPr>
                        <a:t>16</a:t>
                      </a:r>
                      <a:r>
                        <a:rPr lang="vi-VN" sz="2200">
                          <a:solidFill>
                            <a:schemeClr val="tx1">
                              <a:lumMod val="50000"/>
                            </a:schemeClr>
                          </a:solidFill>
                          <a:effectLst/>
                          <a:latin typeface="+mn-lt"/>
                          <a:cs typeface="Calibri" panose="020F0502020204030204" pitchFamily="34" charset="0"/>
                        </a:rPr>
                        <a:t> </a:t>
                      </a:r>
                      <a:r>
                        <a:rPr lang="vi-VN" sz="2200" dirty="0">
                          <a:solidFill>
                            <a:schemeClr val="tx1">
                              <a:lumMod val="50000"/>
                            </a:schemeClr>
                          </a:solidFill>
                          <a:effectLst/>
                          <a:latin typeface="+mn-lt"/>
                          <a:cs typeface="Calibri" panose="020F0502020204030204" pitchFamily="34" charset="0"/>
                        </a:rPr>
                        <a:t>bytes</a:t>
                      </a:r>
                      <a:endParaRPr lang="en-US" sz="2200" dirty="0">
                        <a:solidFill>
                          <a:schemeClr val="tx1">
                            <a:lumMod val="50000"/>
                          </a:schemeClr>
                        </a:solidFill>
                        <a:effectLst/>
                        <a:latin typeface="+mn-lt"/>
                        <a:cs typeface="Calibri" panose="020F0502020204030204" pitchFamily="34"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lang="cs-CZ" sz="2200">
                          <a:solidFill>
                            <a:schemeClr val="tx1">
                              <a:lumMod val="50000"/>
                            </a:schemeClr>
                          </a:solidFill>
                          <a:effectLst/>
                          <a:latin typeface="Arial" panose="020B0604020202020204" pitchFamily="34" charset="0"/>
                          <a:cs typeface="Arial" panose="020B0604020202020204" pitchFamily="34" charset="0"/>
                        </a:rPr>
                        <a:t>[</a:t>
                      </a:r>
                      <a:r>
                        <a:rPr lang="en-US" sz="2200">
                          <a:solidFill>
                            <a:schemeClr val="tx1">
                              <a:lumMod val="50000"/>
                            </a:schemeClr>
                          </a:solidFill>
                          <a:effectLst/>
                          <a:latin typeface="Arial" panose="020B0604020202020204" pitchFamily="34" charset="0"/>
                          <a:cs typeface="Arial" panose="020B0604020202020204" pitchFamily="34" charset="0"/>
                        </a:rPr>
                        <a:t>3.4621</a:t>
                      </a:r>
                      <a:r>
                        <a:rPr lang="vi-VN" sz="2200" dirty="0">
                          <a:solidFill>
                            <a:schemeClr val="tx1">
                              <a:lumMod val="50000"/>
                            </a:schemeClr>
                          </a:solidFill>
                          <a:effectLst/>
                          <a:latin typeface="Arial" panose="020B0604020202020204" pitchFamily="34" charset="0"/>
                          <a:cs typeface="Arial" panose="020B0604020202020204" pitchFamily="34" charset="0"/>
                        </a:rPr>
                        <a:t>E-</a:t>
                      </a:r>
                      <a:r>
                        <a:rPr lang="en-US" sz="2200" dirty="0">
                          <a:solidFill>
                            <a:schemeClr val="tx1">
                              <a:lumMod val="50000"/>
                            </a:schemeClr>
                          </a:solidFill>
                          <a:effectLst/>
                          <a:latin typeface="Arial" panose="020B0604020202020204" pitchFamily="34" charset="0"/>
                          <a:cs typeface="Arial" panose="020B0604020202020204" pitchFamily="34" charset="0"/>
                        </a:rPr>
                        <a:t>4932,</a:t>
                      </a:r>
                      <a:r>
                        <a:rPr lang="en-US" sz="2200" baseline="0" dirty="0">
                          <a:solidFill>
                            <a:schemeClr val="tx1">
                              <a:lumMod val="50000"/>
                            </a:schemeClr>
                          </a:solidFill>
                          <a:effectLst/>
                          <a:latin typeface="Arial" panose="020B0604020202020204" pitchFamily="34" charset="0"/>
                          <a:cs typeface="Arial" panose="020B0604020202020204" pitchFamily="34" charset="0"/>
                        </a:rPr>
                        <a:t> 1.1893E+</a:t>
                      </a:r>
                      <a:r>
                        <a:rPr lang="en-US" sz="2200" baseline="0">
                          <a:solidFill>
                            <a:schemeClr val="tx1">
                              <a:lumMod val="50000"/>
                            </a:schemeClr>
                          </a:solidFill>
                          <a:effectLst/>
                          <a:latin typeface="Arial" panose="020B0604020202020204" pitchFamily="34" charset="0"/>
                          <a:cs typeface="Arial" panose="020B0604020202020204" pitchFamily="34" charset="0"/>
                        </a:rPr>
                        <a:t>4932</a:t>
                      </a:r>
                      <a:r>
                        <a:rPr lang="vi-VN" sz="2200">
                          <a:solidFill>
                            <a:schemeClr val="tx1">
                              <a:lumMod val="50000"/>
                            </a:schemeClr>
                          </a:solidFill>
                          <a:effectLst/>
                          <a:latin typeface="Arial" panose="020B0604020202020204" pitchFamily="34" charset="0"/>
                          <a:cs typeface="Arial" panose="020B0604020202020204" pitchFamily="34" charset="0"/>
                        </a:rPr>
                        <a:t>]</a:t>
                      </a:r>
                      <a:r>
                        <a:rPr lang="en-US" sz="2200">
                          <a:solidFill>
                            <a:schemeClr val="tx1">
                              <a:lumMod val="50000"/>
                            </a:schemeClr>
                          </a:solidFill>
                          <a:effectLst/>
                          <a:latin typeface="Arial" panose="020B0604020202020204" pitchFamily="34" charset="0"/>
                          <a:cs typeface="Arial" panose="020B0604020202020204" pitchFamily="34" charset="0"/>
                        </a:rPr>
                        <a:t> </a:t>
                      </a:r>
                      <a:r>
                        <a:rPr lang="vi-VN" sz="2200">
                          <a:solidFill>
                            <a:schemeClr val="tx1">
                              <a:lumMod val="50000"/>
                            </a:schemeClr>
                          </a:solidFill>
                          <a:effectLst/>
                          <a:latin typeface="Arial" panose="020B0604020202020204" pitchFamily="34" charset="0"/>
                          <a:cs typeface="Arial" panose="020B0604020202020204" pitchFamily="34" charset="0"/>
                        </a:rPr>
                        <a:t>(~1</a:t>
                      </a:r>
                      <a:r>
                        <a:rPr lang="en-US" sz="2200">
                          <a:solidFill>
                            <a:schemeClr val="tx1">
                              <a:lumMod val="50000"/>
                            </a:schemeClr>
                          </a:solidFill>
                          <a:effectLst/>
                          <a:latin typeface="Arial" panose="020B0604020202020204" pitchFamily="34" charset="0"/>
                          <a:cs typeface="Arial" panose="020B0604020202020204" pitchFamily="34" charset="0"/>
                        </a:rPr>
                        <a:t>8-19</a:t>
                      </a:r>
                      <a:r>
                        <a:rPr lang="vi-VN" sz="2200">
                          <a:solidFill>
                            <a:schemeClr val="tx1">
                              <a:lumMod val="50000"/>
                            </a:schemeClr>
                          </a:solidFill>
                          <a:effectLst/>
                          <a:latin typeface="Arial" panose="020B0604020202020204" pitchFamily="34" charset="0"/>
                          <a:cs typeface="Arial" panose="020B0604020202020204" pitchFamily="34" charset="0"/>
                        </a:rPr>
                        <a:t> </a:t>
                      </a:r>
                      <a:r>
                        <a:rPr lang="vi-VN" sz="2200" dirty="0">
                          <a:solidFill>
                            <a:schemeClr val="tx1">
                              <a:lumMod val="50000"/>
                            </a:schemeClr>
                          </a:solidFill>
                          <a:effectLst/>
                          <a:latin typeface="Arial" panose="020B0604020202020204" pitchFamily="34" charset="0"/>
                          <a:cs typeface="Arial" panose="020B0604020202020204" pitchFamily="34" charset="0"/>
                        </a:rPr>
                        <a:t>chữ số)</a:t>
                      </a:r>
                      <a:endParaRPr lang="cs-CZ" sz="2200" dirty="0">
                        <a:solidFill>
                          <a:schemeClr val="tx1">
                            <a:lumMod val="50000"/>
                          </a:schemeClr>
                        </a:solidFill>
                        <a:effectLst/>
                        <a:latin typeface="Arial" panose="020B0604020202020204" pitchFamily="34" charset="0"/>
                        <a:cs typeface="Arial" panose="020B0604020202020204" pitchFamily="34"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7" name="Rectangle 6"/>
          <p:cNvSpPr/>
          <p:nvPr/>
        </p:nvSpPr>
        <p:spPr>
          <a:xfrm>
            <a:off x="3842262" y="5418247"/>
            <a:ext cx="3921266" cy="338554"/>
          </a:xfrm>
          <a:prstGeom prst="rect">
            <a:avLst/>
          </a:prstGeom>
        </p:spPr>
        <p:txBody>
          <a:bodyPr wrap="none">
            <a:spAutoFit/>
          </a:bodyPr>
          <a:lstStyle/>
          <a:p>
            <a:pPr eaLnBrk="0" fontAlgn="base" hangingPunct="0">
              <a:spcBef>
                <a:spcPct val="0"/>
              </a:spcBef>
              <a:spcAft>
                <a:spcPct val="0"/>
              </a:spcAft>
            </a:pPr>
            <a:r>
              <a:rPr lang="en-US" sz="1600" i="1" dirty="0">
                <a:solidFill>
                  <a:srgbClr val="363D3D"/>
                </a:solidFill>
                <a:latin typeface="Arial" panose="020B0604020202020204" pitchFamily="34" charset="0"/>
                <a:cs typeface="Arial" panose="020B0604020202020204" pitchFamily="34" charset="0"/>
              </a:rPr>
              <a:t>https://en.wikipedia.org/wiki/Long_double</a:t>
            </a:r>
          </a:p>
        </p:txBody>
      </p:sp>
      <p:sp>
        <p:nvSpPr>
          <p:cNvPr id="6" name="Date Placeholder 5">
            <a:extLst>
              <a:ext uri="{FF2B5EF4-FFF2-40B4-BE49-F238E27FC236}">
                <a16:creationId xmlns:a16="http://schemas.microsoft.com/office/drawing/2014/main" id="{2BAB035C-D7D6-21DF-95FE-36B64EFC8128}"/>
              </a:ext>
            </a:extLst>
          </p:cNvPr>
          <p:cNvSpPr>
            <a:spLocks noGrp="1"/>
          </p:cNvSpPr>
          <p:nvPr>
            <p:ph type="dt" sz="half" idx="13"/>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4A64FAD4-AAEE-08AC-0A27-5BBAE2D6D1ED}"/>
              </a:ext>
            </a:extLst>
          </p:cNvPr>
          <p:cNvSpPr>
            <a:spLocks noGrp="1"/>
          </p:cNvSpPr>
          <p:nvPr>
            <p:ph type="sldNum" sz="quarter" idx="12"/>
          </p:nvPr>
        </p:nvSpPr>
        <p:spPr/>
        <p:txBody>
          <a:bodyPr/>
          <a:lstStyle/>
          <a:p>
            <a:fld id="{D8B0B3AC-44A8-D142-AAF6-9A453466E1A4}" type="slidenum">
              <a:rPr lang="en-VN" smtClean="0"/>
              <a:pPr/>
              <a:t>30</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a:xfrm>
            <a:off x="815521" y="1009860"/>
            <a:ext cx="11530498" cy="4943139"/>
          </a:xfrm>
        </p:spPr>
        <p:txBody>
          <a:bodyPr>
            <a:noAutofit/>
          </a:bodyPr>
          <a:lstStyle/>
          <a:p>
            <a:pPr marL="0" indent="0">
              <a:lnSpc>
                <a:spcPct val="100000"/>
              </a:lnSpc>
              <a:spcBef>
                <a:spcPts val="0"/>
              </a:spcBef>
              <a:spcAft>
                <a:spcPts val="0"/>
              </a:spcAft>
              <a:buNone/>
            </a:pPr>
            <a:r>
              <a:rPr lang="en-US" sz="2000">
                <a:solidFill>
                  <a:srgbClr val="AF00DB"/>
                </a:solidFill>
                <a:highlight>
                  <a:srgbClr val="FFFFFF"/>
                </a:highlight>
                <a:latin typeface="PragmataPro Mono Liga" panose="02000509040000020004" pitchFamily="49" charset="0"/>
              </a:rPr>
              <a:t>#include</a:t>
            </a:r>
            <a:r>
              <a:rPr lang="en-US" sz="2000">
                <a:solidFill>
                  <a:srgbClr val="0000FF"/>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&lt;iomanip&gt;</a:t>
            </a:r>
            <a:r>
              <a:rPr lang="en-US" sz="2000">
                <a:solidFill>
                  <a:srgbClr val="0000FF"/>
                </a:solidFill>
                <a:highlight>
                  <a:srgbClr val="FFFFFF"/>
                </a:highlight>
                <a:latin typeface="PragmataPro Mono Liga" panose="02000509040000020004" pitchFamily="49" charset="0"/>
              </a:rPr>
              <a:t>  </a:t>
            </a:r>
            <a:r>
              <a:rPr lang="en-US" sz="2000">
                <a:solidFill>
                  <a:srgbClr val="008000"/>
                </a:solidFill>
                <a:highlight>
                  <a:srgbClr val="FFFFFF"/>
                </a:highlight>
                <a:latin typeface="PragmataPro Mono Liga" panose="02000509040000020004" pitchFamily="49" charset="0"/>
              </a:rPr>
              <a:t>// std::setprecision</a:t>
            </a:r>
            <a:endParaRPr lang="en-US" sz="2000">
              <a:solidFill>
                <a:srgbClr val="000000"/>
              </a:solidFill>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000">
                <a:solidFill>
                  <a:srgbClr val="AF00DB"/>
                </a:solidFill>
                <a:highlight>
                  <a:srgbClr val="FFFFFF"/>
                </a:highlight>
                <a:latin typeface="PragmataPro Mono Liga" panose="02000509040000020004" pitchFamily="49" charset="0"/>
              </a:rPr>
              <a:t>#include</a:t>
            </a:r>
            <a:r>
              <a:rPr lang="en-US" sz="2000">
                <a:solidFill>
                  <a:srgbClr val="0000FF"/>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&lt;iostream&gt;</a:t>
            </a:r>
            <a:r>
              <a:rPr lang="en-US" sz="2000">
                <a:solidFill>
                  <a:srgbClr val="0000FF"/>
                </a:solidFill>
                <a:highlight>
                  <a:srgbClr val="FFFFFF"/>
                </a:highlight>
                <a:latin typeface="PragmataPro Mono Liga" panose="02000509040000020004" pitchFamily="49" charset="0"/>
              </a:rPr>
              <a:t> </a:t>
            </a:r>
            <a:r>
              <a:rPr lang="en-US" sz="2000">
                <a:solidFill>
                  <a:srgbClr val="008000"/>
                </a:solidFill>
                <a:highlight>
                  <a:srgbClr val="FFFFFF"/>
                </a:highlight>
                <a:latin typeface="PragmataPro Mono Liga" panose="02000509040000020004" pitchFamily="49" charset="0"/>
              </a:rPr>
              <a:t>// std::cout</a:t>
            </a:r>
            <a:endParaRPr lang="en-US" sz="2000">
              <a:solidFill>
                <a:srgbClr val="000000"/>
              </a:solidFill>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000">
                <a:solidFill>
                  <a:srgbClr val="AF00DB"/>
                </a:solidFill>
                <a:highlight>
                  <a:srgbClr val="FFFFFF"/>
                </a:highlight>
                <a:latin typeface="PragmataPro Mono Liga" panose="02000509040000020004" pitchFamily="49" charset="0"/>
              </a:rPr>
              <a:t>#include</a:t>
            </a:r>
            <a:r>
              <a:rPr lang="en-US" sz="2000">
                <a:solidFill>
                  <a:srgbClr val="0000FF"/>
                </a:solidFill>
                <a:highlight>
                  <a:srgbClr val="FFFFFF"/>
                </a:highlight>
                <a:latin typeface="PragmataPro Mono Liga" panose="02000509040000020004" pitchFamily="49" charset="0"/>
              </a:rPr>
              <a:t> </a:t>
            </a:r>
            <a:r>
              <a:rPr lang="en-US" sz="2000">
                <a:solidFill>
                  <a:srgbClr val="A31515"/>
                </a:solidFill>
                <a:highlight>
                  <a:srgbClr val="FFFFFF"/>
                </a:highlight>
                <a:latin typeface="PragmataPro Mono Liga" panose="02000509040000020004" pitchFamily="49" charset="0"/>
              </a:rPr>
              <a:t>&lt;cfloat&gt;</a:t>
            </a:r>
            <a:r>
              <a:rPr lang="en-US" sz="2000">
                <a:solidFill>
                  <a:srgbClr val="0000FF"/>
                </a:solidFill>
                <a:highlight>
                  <a:srgbClr val="FFFFFF"/>
                </a:highlight>
                <a:latin typeface="PragmataPro Mono Liga" panose="02000509040000020004" pitchFamily="49" charset="0"/>
              </a:rPr>
              <a:t>   </a:t>
            </a:r>
            <a:r>
              <a:rPr lang="en-US" sz="2000">
                <a:solidFill>
                  <a:srgbClr val="008000"/>
                </a:solidFill>
                <a:highlight>
                  <a:srgbClr val="FFFFFF"/>
                </a:highlight>
                <a:latin typeface="PragmataPro Mono Liga" panose="02000509040000020004" pitchFamily="49" charset="0"/>
              </a:rPr>
              <a:t>// LDBL_DIG</a:t>
            </a:r>
            <a:endParaRPr lang="en-US" sz="2000">
              <a:solidFill>
                <a:srgbClr val="000000"/>
              </a:solidFill>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000">
                <a:solidFill>
                  <a:srgbClr val="AF00DB"/>
                </a:solidFill>
                <a:highlight>
                  <a:srgbClr val="FFFFFF"/>
                </a:highlight>
                <a:latin typeface="PragmataPro Mono Liga" panose="02000509040000020004" pitchFamily="49" charset="0"/>
              </a:rPr>
              <a:t>using</a:t>
            </a: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namespace</a:t>
            </a:r>
            <a:r>
              <a:rPr lang="en-US" sz="2000">
                <a:solidFill>
                  <a:srgbClr val="000000"/>
                </a:solidFill>
                <a:highlight>
                  <a:srgbClr val="FFFFFF"/>
                </a:highlight>
                <a:latin typeface="PragmataPro Mono Liga" panose="02000509040000020004" pitchFamily="49" charset="0"/>
              </a:rPr>
              <a:t> </a:t>
            </a:r>
            <a:r>
              <a:rPr lang="en-US" sz="2000">
                <a:solidFill>
                  <a:srgbClr val="267F99"/>
                </a:solidFill>
                <a:highlight>
                  <a:srgbClr val="FFFFFF"/>
                </a:highlight>
                <a:latin typeface="PragmataPro Mono Liga" panose="02000509040000020004" pitchFamily="49" charset="0"/>
              </a:rPr>
              <a:t>std</a:t>
            </a:r>
            <a:r>
              <a:rPr lang="en-US" sz="2000">
                <a:solidFill>
                  <a:srgbClr val="000000"/>
                </a:solidFill>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a:solidFill>
                  <a:srgbClr val="0000FF"/>
                </a:solidFill>
                <a:highlight>
                  <a:srgbClr val="FFFFFF"/>
                </a:highlight>
                <a:latin typeface="PragmataPro Mono Liga" panose="02000509040000020004" pitchFamily="49" charset="0"/>
              </a:rPr>
              <a:t>int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main</a:t>
            </a:r>
            <a:r>
              <a:rPr lang="en-US" sz="2000">
                <a:solidFill>
                  <a:srgbClr val="000000"/>
                </a:solidFill>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float</a:t>
            </a:r>
            <a:r>
              <a:rPr lang="en-US" sz="2000">
                <a:solidFill>
                  <a:srgbClr val="000000"/>
                </a:solidFill>
                <a:highlight>
                  <a:srgbClr val="FFFFFF"/>
                </a:highlight>
                <a:latin typeface="PragmataPro Mono Liga" panose="02000509040000020004" pitchFamily="49" charset="0"/>
              </a:rPr>
              <a:t> PI_float;</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double</a:t>
            </a:r>
            <a:r>
              <a:rPr lang="en-US" sz="2000">
                <a:solidFill>
                  <a:srgbClr val="000000"/>
                </a:solidFill>
                <a:highlight>
                  <a:srgbClr val="FFFFFF"/>
                </a:highlight>
                <a:latin typeface="PragmataPro Mono Liga" panose="02000509040000020004" pitchFamily="49" charset="0"/>
              </a:rPr>
              <a:t> PI_double;</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long</a:t>
            </a: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double</a:t>
            </a:r>
            <a:r>
              <a:rPr lang="en-US" sz="2000">
                <a:solidFill>
                  <a:srgbClr val="000000"/>
                </a:solidFill>
                <a:highlight>
                  <a:srgbClr val="FFFFFF"/>
                </a:highlight>
                <a:latin typeface="PragmataPro Mono Liga" panose="02000509040000020004" pitchFamily="49" charset="0"/>
              </a:rPr>
              <a:t> PI_ldouble;</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PI_float   = </a:t>
            </a:r>
            <a:r>
              <a:rPr lang="en-US" sz="2000">
                <a:solidFill>
                  <a:srgbClr val="098658"/>
                </a:solidFill>
                <a:highlight>
                  <a:srgbClr val="FFFFFF"/>
                </a:highlight>
                <a:latin typeface="PragmataPro Mono Liga" panose="02000509040000020004" pitchFamily="49" charset="0"/>
              </a:rPr>
              <a:t>3.14159265358979323846264338327950288419716939937510L</a:t>
            </a:r>
            <a:r>
              <a:rPr lang="en-US" sz="2000">
                <a:solidFill>
                  <a:srgbClr val="000000"/>
                </a:solidFill>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PI_double  = </a:t>
            </a:r>
            <a:r>
              <a:rPr lang="en-US" sz="2000">
                <a:solidFill>
                  <a:srgbClr val="098658"/>
                </a:solidFill>
                <a:highlight>
                  <a:srgbClr val="FFFFFF"/>
                </a:highlight>
                <a:latin typeface="PragmataPro Mono Liga" panose="02000509040000020004" pitchFamily="49" charset="0"/>
              </a:rPr>
              <a:t>3.14159265358979323846264338327950288419716939937510L</a:t>
            </a:r>
            <a:r>
              <a:rPr lang="en-US" sz="2000">
                <a:solidFill>
                  <a:srgbClr val="000000"/>
                </a:solidFill>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PI_ldouble = </a:t>
            </a:r>
            <a:r>
              <a:rPr lang="en-US" sz="2000">
                <a:solidFill>
                  <a:srgbClr val="098658"/>
                </a:solidFill>
                <a:highlight>
                  <a:srgbClr val="FFFFFF"/>
                </a:highlight>
                <a:latin typeface="PragmataPro Mono Liga" panose="02000509040000020004" pitchFamily="49" charset="0"/>
              </a:rPr>
              <a:t>3.14159265358979323846264338327950288419716939937510L</a:t>
            </a:r>
            <a:r>
              <a:rPr lang="en-US" sz="2000">
                <a:solidFill>
                  <a:srgbClr val="000000"/>
                </a:solidFill>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cout &lt;&lt; </a:t>
            </a:r>
            <a:r>
              <a:rPr lang="en-US" sz="2000">
                <a:solidFill>
                  <a:srgbClr val="A31515"/>
                </a:solidFill>
                <a:highlight>
                  <a:srgbClr val="FFFFFF"/>
                </a:highlight>
                <a:latin typeface="PragmataPro Mono Liga" panose="02000509040000020004" pitchFamily="49" charset="0"/>
              </a:rPr>
              <a:t>"PI = 3.14159265358979323846264338327950288419716939937510" </a:t>
            </a:r>
            <a:r>
              <a:rPr lang="en-US" sz="2000">
                <a:solidFill>
                  <a:srgbClr val="000000"/>
                </a:solidFill>
                <a:highlight>
                  <a:srgbClr val="FFFFFF"/>
                </a:highlight>
                <a:latin typeface="PragmataPro Mono Liga" panose="02000509040000020004" pitchFamily="49" charset="0"/>
              </a:rPr>
              <a:t>&lt;&lt; endl;</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cout &lt;&lt; </a:t>
            </a:r>
            <a:r>
              <a:rPr lang="en-US" sz="2000">
                <a:solidFill>
                  <a:srgbClr val="795E26"/>
                </a:solidFill>
                <a:highlight>
                  <a:srgbClr val="FFFFFF"/>
                </a:highlight>
                <a:latin typeface="PragmataPro Mono Liga" panose="02000509040000020004" pitchFamily="49" charset="0"/>
              </a:rPr>
              <a:t>setprecision</a:t>
            </a:r>
            <a:r>
              <a:rPr lang="en-US" sz="2000">
                <a:solidFill>
                  <a:srgbClr val="000000"/>
                </a:solidFill>
                <a:highlight>
                  <a:srgbClr val="FFFFFF"/>
                </a:highlight>
                <a:latin typeface="PragmataPro Mono Liga" panose="02000509040000020004" pitchFamily="49" charset="0"/>
              </a:rPr>
              <a:t>(</a:t>
            </a:r>
            <a:r>
              <a:rPr lang="en-US" sz="2000">
                <a:solidFill>
                  <a:srgbClr val="098658"/>
                </a:solidFill>
                <a:highlight>
                  <a:srgbClr val="FFFFFF"/>
                </a:highlight>
                <a:latin typeface="PragmataPro Mono Liga" panose="02000509040000020004" pitchFamily="49" charset="0"/>
              </a:rPr>
              <a:t>50</a:t>
            </a:r>
            <a:r>
              <a:rPr lang="en-US" sz="2000">
                <a:solidFill>
                  <a:srgbClr val="000000"/>
                </a:solidFill>
                <a:highlight>
                  <a:srgbClr val="FFFFFF"/>
                </a:highlight>
                <a:latin typeface="PragmataPro Mono Liga" panose="02000509040000020004" pitchFamily="49" charset="0"/>
              </a:rPr>
              <a:t>) &lt;&lt; </a:t>
            </a:r>
            <a:r>
              <a:rPr lang="en-US" sz="2000">
                <a:solidFill>
                  <a:srgbClr val="A31515"/>
                </a:solidFill>
                <a:highlight>
                  <a:srgbClr val="FFFFFF"/>
                </a:highlight>
                <a:latin typeface="PragmataPro Mono Liga" panose="02000509040000020004" pitchFamily="49" charset="0"/>
              </a:rPr>
              <a:t>"PI_float = "</a:t>
            </a:r>
            <a:r>
              <a:rPr lang="en-US" sz="2000">
                <a:solidFill>
                  <a:srgbClr val="000000"/>
                </a:solidFill>
                <a:highlight>
                  <a:srgbClr val="FFFFFF"/>
                </a:highlight>
                <a:latin typeface="PragmataPro Mono Liga" panose="02000509040000020004" pitchFamily="49" charset="0"/>
              </a:rPr>
              <a:t>   &lt;&lt; PI_float    &lt;&lt; endl;</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cout &lt;&lt; </a:t>
            </a:r>
            <a:r>
              <a:rPr lang="en-US" sz="2000">
                <a:solidFill>
                  <a:srgbClr val="795E26"/>
                </a:solidFill>
                <a:highlight>
                  <a:srgbClr val="FFFFFF"/>
                </a:highlight>
                <a:latin typeface="PragmataPro Mono Liga" panose="02000509040000020004" pitchFamily="49" charset="0"/>
              </a:rPr>
              <a:t>setprecision</a:t>
            </a:r>
            <a:r>
              <a:rPr lang="en-US" sz="2000">
                <a:solidFill>
                  <a:srgbClr val="000000"/>
                </a:solidFill>
                <a:highlight>
                  <a:srgbClr val="FFFFFF"/>
                </a:highlight>
                <a:latin typeface="PragmataPro Mono Liga" panose="02000509040000020004" pitchFamily="49" charset="0"/>
              </a:rPr>
              <a:t>(</a:t>
            </a:r>
            <a:r>
              <a:rPr lang="en-US" sz="2000">
                <a:solidFill>
                  <a:srgbClr val="098658"/>
                </a:solidFill>
                <a:highlight>
                  <a:srgbClr val="FFFFFF"/>
                </a:highlight>
                <a:latin typeface="PragmataPro Mono Liga" panose="02000509040000020004" pitchFamily="49" charset="0"/>
              </a:rPr>
              <a:t>50</a:t>
            </a:r>
            <a:r>
              <a:rPr lang="en-US" sz="2000">
                <a:solidFill>
                  <a:srgbClr val="000000"/>
                </a:solidFill>
                <a:highlight>
                  <a:srgbClr val="FFFFFF"/>
                </a:highlight>
                <a:latin typeface="PragmataPro Mono Liga" panose="02000509040000020004" pitchFamily="49" charset="0"/>
              </a:rPr>
              <a:t>) &lt;&lt; </a:t>
            </a:r>
            <a:r>
              <a:rPr lang="en-US" sz="2000">
                <a:solidFill>
                  <a:srgbClr val="A31515"/>
                </a:solidFill>
                <a:highlight>
                  <a:srgbClr val="FFFFFF"/>
                </a:highlight>
                <a:latin typeface="PragmataPro Mono Liga" panose="02000509040000020004" pitchFamily="49" charset="0"/>
              </a:rPr>
              <a:t>"PI_double = "</a:t>
            </a:r>
            <a:r>
              <a:rPr lang="en-US" sz="2000">
                <a:solidFill>
                  <a:srgbClr val="000000"/>
                </a:solidFill>
                <a:highlight>
                  <a:srgbClr val="FFFFFF"/>
                </a:highlight>
                <a:latin typeface="PragmataPro Mono Liga" panose="02000509040000020004" pitchFamily="49" charset="0"/>
              </a:rPr>
              <a:t>  &lt;&lt; PI_double   &lt;&lt; endl;</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cout &lt;&lt; </a:t>
            </a:r>
            <a:r>
              <a:rPr lang="en-US" sz="2000">
                <a:solidFill>
                  <a:srgbClr val="795E26"/>
                </a:solidFill>
                <a:highlight>
                  <a:srgbClr val="FFFFFF"/>
                </a:highlight>
                <a:latin typeface="PragmataPro Mono Liga" panose="02000509040000020004" pitchFamily="49" charset="0"/>
              </a:rPr>
              <a:t>setprecision</a:t>
            </a:r>
            <a:r>
              <a:rPr lang="en-US" sz="2000">
                <a:solidFill>
                  <a:srgbClr val="000000"/>
                </a:solidFill>
                <a:highlight>
                  <a:srgbClr val="FFFFFF"/>
                </a:highlight>
                <a:latin typeface="PragmataPro Mono Liga" panose="02000509040000020004" pitchFamily="49" charset="0"/>
              </a:rPr>
              <a:t>(</a:t>
            </a:r>
            <a:r>
              <a:rPr lang="en-US" sz="2000">
                <a:solidFill>
                  <a:srgbClr val="098658"/>
                </a:solidFill>
                <a:highlight>
                  <a:srgbClr val="FFFFFF"/>
                </a:highlight>
                <a:latin typeface="PragmataPro Mono Liga" panose="02000509040000020004" pitchFamily="49" charset="0"/>
              </a:rPr>
              <a:t>50</a:t>
            </a:r>
            <a:r>
              <a:rPr lang="en-US" sz="2000">
                <a:solidFill>
                  <a:srgbClr val="000000"/>
                </a:solidFill>
                <a:highlight>
                  <a:srgbClr val="FFFFFF"/>
                </a:highlight>
                <a:latin typeface="PragmataPro Mono Liga" panose="02000509040000020004" pitchFamily="49" charset="0"/>
              </a:rPr>
              <a:t>) &lt;&lt; </a:t>
            </a:r>
            <a:r>
              <a:rPr lang="en-US" sz="2000">
                <a:solidFill>
                  <a:srgbClr val="A31515"/>
                </a:solidFill>
                <a:highlight>
                  <a:srgbClr val="FFFFFF"/>
                </a:highlight>
                <a:latin typeface="PragmataPro Mono Liga" panose="02000509040000020004" pitchFamily="49" charset="0"/>
              </a:rPr>
              <a:t>"PI_ldouble = "</a:t>
            </a:r>
            <a:r>
              <a:rPr lang="en-US" sz="2000">
                <a:solidFill>
                  <a:srgbClr val="000000"/>
                </a:solidFill>
                <a:highlight>
                  <a:srgbClr val="FFFFFF"/>
                </a:highlight>
                <a:latin typeface="PragmataPro Mono Liga" panose="02000509040000020004" pitchFamily="49" charset="0"/>
              </a:rPr>
              <a:t> &lt;&lt; PI_ldouble  &lt;&lt; endl;</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a:solidFill>
                  <a:srgbClr val="AF00DB"/>
                </a:solidFill>
                <a:highlight>
                  <a:srgbClr val="FFFFFF"/>
                </a:highlight>
                <a:latin typeface="PragmataPro Mono Liga" panose="02000509040000020004" pitchFamily="49" charset="0"/>
              </a:rPr>
              <a:t>return</a:t>
            </a:r>
            <a:r>
              <a:rPr lang="en-US" sz="2000">
                <a:solidFill>
                  <a:srgbClr val="000000"/>
                </a:solidFill>
                <a:highlight>
                  <a:srgbClr val="FFFFFF"/>
                </a:highlight>
                <a:latin typeface="PragmataPro Mono Liga" panose="02000509040000020004" pitchFamily="49" charset="0"/>
              </a:rPr>
              <a:t> </a:t>
            </a:r>
            <a:r>
              <a:rPr lang="en-US" sz="2000">
                <a:solidFill>
                  <a:srgbClr val="098658"/>
                </a:solidFill>
                <a:highlight>
                  <a:srgbClr val="FFFFFF"/>
                </a:highlight>
                <a:latin typeface="PragmataPro Mono Liga" panose="02000509040000020004" pitchFamily="49" charset="0"/>
              </a:rPr>
              <a:t>0</a:t>
            </a:r>
            <a:r>
              <a:rPr lang="en-US" sz="2000">
                <a:solidFill>
                  <a:srgbClr val="000000"/>
                </a:solidFill>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a:t>
            </a: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Rectangle 6"/>
          <p:cNvSpPr/>
          <p:nvPr/>
        </p:nvSpPr>
        <p:spPr>
          <a:xfrm>
            <a:off x="4937533" y="1659274"/>
            <a:ext cx="7393611" cy="1477328"/>
          </a:xfrm>
          <a:prstGeom prst="rect">
            <a:avLst/>
          </a:prstGeom>
        </p:spPr>
        <p:txBody>
          <a:bodyPr wrap="square">
            <a:spAutoFit/>
          </a:bodyPr>
          <a:lstStyle/>
          <a:p>
            <a:pPr marL="34290"/>
            <a:r>
              <a:rPr lang="en-US" b="1">
                <a:solidFill>
                  <a:srgbClr val="000000"/>
                </a:solidFill>
              </a:rPr>
              <a:t>Kết quả: </a:t>
            </a:r>
            <a:r>
              <a:rPr lang="en-US">
                <a:solidFill>
                  <a:srgbClr val="000000"/>
                </a:solidFill>
              </a:rPr>
              <a:t>(Window x64, GNU GCC++ Compiler in IDE Code-Blocks)</a:t>
            </a:r>
          </a:p>
          <a:p>
            <a:pPr marL="34290"/>
            <a:r>
              <a:rPr lang="en-US">
                <a:solidFill>
                  <a:srgbClr val="000000"/>
                </a:solidFill>
              </a:rPr>
              <a:t>PI = 3.14159265358979323846264338327950288419716939937510</a:t>
            </a:r>
          </a:p>
          <a:p>
            <a:pPr marL="34290"/>
            <a:r>
              <a:rPr lang="en-US">
                <a:solidFill>
                  <a:srgbClr val="000000"/>
                </a:solidFill>
              </a:rPr>
              <a:t>PI_float = 3.</a:t>
            </a:r>
            <a:r>
              <a:rPr lang="en-US" b="1">
                <a:solidFill>
                  <a:srgbClr val="000000"/>
                </a:solidFill>
              </a:rPr>
              <a:t>141592</a:t>
            </a:r>
            <a:r>
              <a:rPr lang="en-US">
                <a:solidFill>
                  <a:srgbClr val="000000"/>
                </a:solidFill>
              </a:rPr>
              <a:t>7410125732421875</a:t>
            </a:r>
          </a:p>
          <a:p>
            <a:pPr marL="34290"/>
            <a:r>
              <a:rPr lang="en-US">
                <a:solidFill>
                  <a:srgbClr val="000000"/>
                </a:solidFill>
              </a:rPr>
              <a:t>PI_double = 3.</a:t>
            </a:r>
            <a:r>
              <a:rPr lang="en-US" b="1">
                <a:solidFill>
                  <a:srgbClr val="000000"/>
                </a:solidFill>
              </a:rPr>
              <a:t>141592653589793</a:t>
            </a:r>
            <a:r>
              <a:rPr lang="en-US">
                <a:solidFill>
                  <a:srgbClr val="000000"/>
                </a:solidFill>
              </a:rPr>
              <a:t>115997963468544185161590576171875</a:t>
            </a:r>
          </a:p>
          <a:p>
            <a:pPr marL="34290"/>
            <a:r>
              <a:rPr lang="en-US">
                <a:solidFill>
                  <a:srgbClr val="000000"/>
                </a:solidFill>
              </a:rPr>
              <a:t>PI_ldouble = 3.</a:t>
            </a:r>
            <a:r>
              <a:rPr lang="en-US" b="1">
                <a:solidFill>
                  <a:srgbClr val="000000"/>
                </a:solidFill>
              </a:rPr>
              <a:t>141592653589793238</a:t>
            </a:r>
            <a:r>
              <a:rPr lang="en-US">
                <a:solidFill>
                  <a:srgbClr val="000000"/>
                </a:solidFill>
              </a:rPr>
              <a:t>5128089594061862044327426701784</a:t>
            </a:r>
            <a:endParaRPr lang="en-US" dirty="0"/>
          </a:p>
        </p:txBody>
      </p:sp>
      <p:sp>
        <p:nvSpPr>
          <p:cNvPr id="8" name="Date Placeholder 7">
            <a:extLst>
              <a:ext uri="{FF2B5EF4-FFF2-40B4-BE49-F238E27FC236}">
                <a16:creationId xmlns:a16="http://schemas.microsoft.com/office/drawing/2014/main" id="{C30FBC04-AD68-3A6D-BE48-B9AA36FE98B8}"/>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773DE128-6A20-F0F8-45EE-FCCD1FA6B2F7}"/>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8BA9B3A-9465-0C2E-C2F8-C2E80B5B019A}"/>
              </a:ext>
            </a:extLst>
          </p:cNvPr>
          <p:cNvSpPr txBox="1"/>
          <p:nvPr/>
        </p:nvSpPr>
        <p:spPr>
          <a:xfrm>
            <a:off x="774145" y="1233824"/>
            <a:ext cx="10144125" cy="2677656"/>
          </a:xfrm>
          <a:prstGeom prst="rect">
            <a:avLst/>
          </a:prstGeom>
          <a:noFill/>
        </p:spPr>
        <p:txBody>
          <a:bodyPr wrap="square">
            <a:spAutoFit/>
          </a:bodyPr>
          <a:lstStyle/>
          <a:p>
            <a:pPr marL="285750" indent="-285750">
              <a:buFont typeface="Arial" panose="020B0604020202020204" pitchFamily="34" charset="0"/>
              <a:buChar char="•"/>
            </a:pPr>
            <a:r>
              <a:rPr lang="vi-VN" sz="2400"/>
              <a:t>Kiểu dữ liệu bool (Boolean) trong C++ được sử dụng để biểu diễn các giá trị logic, thường được gọi là "đúng" (true) hoặc "sai" (false). </a:t>
            </a: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Ví dụ:</a:t>
            </a:r>
          </a:p>
        </p:txBody>
      </p:sp>
      <p:sp>
        <p:nvSpPr>
          <p:cNvPr id="2" name="Title 1"/>
          <p:cNvSpPr>
            <a:spLocks noGrp="1"/>
          </p:cNvSpPr>
          <p:nvPr>
            <p:ph type="title"/>
          </p:nvPr>
        </p:nvSpPr>
        <p:spPr/>
        <p:txBody>
          <a:bodyPr>
            <a:normAutofit fontScale="90000"/>
          </a:bodyPr>
          <a:lstStyle/>
          <a:p>
            <a:r>
              <a:rPr lang="en-US"/>
              <a:t>3.3</a:t>
            </a:r>
            <a:r>
              <a:rPr lang="vi-VN"/>
              <a:t>.</a:t>
            </a:r>
            <a:r>
              <a:rPr lang="en-US" dirty="0"/>
              <a:t>4</a:t>
            </a:r>
            <a:r>
              <a:rPr lang="vi-VN" dirty="0"/>
              <a:t> Kiểu luận lý/logic</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defRPr/>
            </a:pPr>
            <a:endParaRPr lang="vi-VN"/>
          </a:p>
          <a:p>
            <a:pPr marL="0" indent="0">
              <a:lnSpc>
                <a:spcPct val="100000"/>
              </a:lnSpc>
              <a:spcBef>
                <a:spcPts val="0"/>
              </a:spcBef>
              <a:buNone/>
              <a:defRPr/>
            </a:pPr>
            <a:endParaRPr lang="vi-VN"/>
          </a:p>
          <a:p>
            <a:pPr marL="0" indent="0">
              <a:lnSpc>
                <a:spcPct val="100000"/>
              </a:lnSpc>
              <a:spcBef>
                <a:spcPts val="0"/>
              </a:spcBef>
              <a:buNone/>
              <a:defRPr/>
            </a:pPr>
            <a:endParaRPr lang="vi-VN"/>
          </a:p>
          <a:p>
            <a:pPr marL="0" indent="0">
              <a:lnSpc>
                <a:spcPct val="100000"/>
              </a:lnSpc>
              <a:spcBef>
                <a:spcPts val="0"/>
              </a:spcBef>
              <a:buNone/>
              <a:defRPr/>
            </a:pPr>
            <a:endParaRPr lang="vi-VN"/>
          </a:p>
          <a:p>
            <a:pPr marL="0" indent="0">
              <a:lnSpc>
                <a:spcPct val="100000"/>
              </a:lnSpc>
              <a:spcBef>
                <a:spcPts val="0"/>
              </a:spcBef>
              <a:buNone/>
              <a:defRPr/>
            </a:pPr>
            <a:endParaRPr lang="vi-VN"/>
          </a:p>
          <a:p>
            <a:pPr marL="0" indent="0">
              <a:lnSpc>
                <a:spcPct val="100000"/>
              </a:lnSpc>
              <a:spcBef>
                <a:spcPts val="0"/>
              </a:spcBef>
              <a:buNone/>
              <a:defRPr/>
            </a:pPr>
            <a:endParaRPr lang="en-US"/>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9" name="Date Placeholder 8">
            <a:extLst>
              <a:ext uri="{FF2B5EF4-FFF2-40B4-BE49-F238E27FC236}">
                <a16:creationId xmlns:a16="http://schemas.microsoft.com/office/drawing/2014/main" id="{5811E941-B22A-96B2-2708-024FB671B603}"/>
              </a:ext>
            </a:extLst>
          </p:cNvPr>
          <p:cNvSpPr>
            <a:spLocks noGrp="1"/>
          </p:cNvSpPr>
          <p:nvPr>
            <p:ph type="dt" sz="half" idx="13"/>
          </p:nvPr>
        </p:nvSpPr>
        <p:spPr/>
        <p:txBody>
          <a:bodyPr/>
          <a:lstStyle/>
          <a:p>
            <a:r>
              <a:rPr lang="en-US"/>
              <a:t>June 2024</a:t>
            </a:r>
            <a:endParaRPr lang="en-US" dirty="0"/>
          </a:p>
        </p:txBody>
      </p:sp>
      <p:graphicFrame>
        <p:nvGraphicFramePr>
          <p:cNvPr id="5" name="Content Placeholder 6"/>
          <p:cNvGraphicFramePr/>
          <p:nvPr>
            <p:extLst>
              <p:ext uri="{D42A27DB-BD31-4B8C-83A1-F6EECF244321}">
                <p14:modId xmlns:p14="http://schemas.microsoft.com/office/powerpoint/2010/main" val="2681039249"/>
              </p:ext>
            </p:extLst>
          </p:nvPr>
        </p:nvGraphicFramePr>
        <p:xfrm>
          <a:off x="2096758" y="2252568"/>
          <a:ext cx="7767925" cy="1176432"/>
        </p:xfrm>
        <a:graphic>
          <a:graphicData uri="http://schemas.openxmlformats.org/drawingml/2006/table">
            <a:tbl>
              <a:tblPr firstRow="1">
                <a:tableStyleId>{69012ECD-51FC-41F1-AA8D-1B2483CD663E}</a:tableStyleId>
              </a:tblPr>
              <a:tblGrid>
                <a:gridCol w="1891853">
                  <a:extLst>
                    <a:ext uri="{9D8B030D-6E8A-4147-A177-3AD203B41FA5}">
                      <a16:colId xmlns:a16="http://schemas.microsoft.com/office/drawing/2014/main" val="20000"/>
                    </a:ext>
                  </a:extLst>
                </a:gridCol>
                <a:gridCol w="2372009">
                  <a:extLst>
                    <a:ext uri="{9D8B030D-6E8A-4147-A177-3AD203B41FA5}">
                      <a16:colId xmlns:a16="http://schemas.microsoft.com/office/drawing/2014/main" val="20001"/>
                    </a:ext>
                  </a:extLst>
                </a:gridCol>
                <a:gridCol w="3504063">
                  <a:extLst>
                    <a:ext uri="{9D8B030D-6E8A-4147-A177-3AD203B41FA5}">
                      <a16:colId xmlns:a16="http://schemas.microsoft.com/office/drawing/2014/main" val="20002"/>
                    </a:ext>
                  </a:extLst>
                </a:gridCol>
              </a:tblGrid>
              <a:tr h="313690">
                <a:tc>
                  <a:txBody>
                    <a:bodyPr/>
                    <a:lstStyle/>
                    <a:p>
                      <a:pPr algn="ctr"/>
                      <a:r>
                        <a:rPr lang="vi-VN" sz="2400" dirty="0">
                          <a:solidFill>
                            <a:schemeClr val="tx1">
                              <a:lumMod val="50000"/>
                            </a:schemeClr>
                          </a:solidFill>
                          <a:effectLst/>
                          <a:latin typeface="+mn-lt"/>
                          <a:cs typeface="Calibri" panose="020F0502020204030204" pitchFamily="34" charset="0"/>
                        </a:rPr>
                        <a:t>Kiểu dữ liệu</a:t>
                      </a:r>
                      <a:endParaRPr lang="en-US" sz="2400" b="1" dirty="0">
                        <a:solidFill>
                          <a:schemeClr val="tx1">
                            <a:lumMod val="50000"/>
                          </a:schemeClr>
                        </a:solidFill>
                        <a:effectLst/>
                        <a:latin typeface="+mn-lt"/>
                        <a:cs typeface="Calibri" panose="020F0502020204030204" pitchFamily="34"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400" dirty="0">
                          <a:solidFill>
                            <a:schemeClr val="tx1">
                              <a:lumMod val="50000"/>
                            </a:schemeClr>
                          </a:solidFill>
                          <a:effectLst/>
                          <a:latin typeface="+mn-lt"/>
                          <a:cs typeface="Calibri" panose="020F0502020204030204" pitchFamily="34" charset="0"/>
                        </a:rPr>
                        <a:t>Kích thước</a:t>
                      </a:r>
                      <a:endParaRPr lang="en-US" sz="2400" b="1" dirty="0">
                        <a:solidFill>
                          <a:schemeClr val="tx1">
                            <a:lumMod val="50000"/>
                          </a:schemeClr>
                        </a:solidFill>
                        <a:effectLst/>
                        <a:latin typeface="+mn-lt"/>
                        <a:cs typeface="Calibri" panose="020F0502020204030204" pitchFamily="34"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US" sz="2400">
                          <a:solidFill>
                            <a:schemeClr val="tx1">
                              <a:lumMod val="50000"/>
                            </a:schemeClr>
                          </a:solidFill>
                          <a:effectLst/>
                          <a:latin typeface="+mn-lt"/>
                          <a:cs typeface="Calibri" panose="020F0502020204030204" pitchFamily="34" charset="0"/>
                        </a:rPr>
                        <a:t>G</a:t>
                      </a:r>
                      <a:r>
                        <a:rPr lang="vi-VN" sz="2400">
                          <a:solidFill>
                            <a:schemeClr val="tx1">
                              <a:lumMod val="50000"/>
                            </a:schemeClr>
                          </a:solidFill>
                          <a:effectLst/>
                          <a:latin typeface="+mn-lt"/>
                          <a:cs typeface="Calibri" panose="020F0502020204030204" pitchFamily="34" charset="0"/>
                        </a:rPr>
                        <a:t>iá trị</a:t>
                      </a:r>
                      <a:endParaRPr lang="en-US" sz="2400" b="1">
                        <a:solidFill>
                          <a:schemeClr val="tx1">
                            <a:lumMod val="50000"/>
                          </a:schemeClr>
                        </a:solidFill>
                        <a:effectLst/>
                        <a:latin typeface="+mn-lt"/>
                        <a:cs typeface="Calibri" panose="020F0502020204030204" pitchFamily="34"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88010">
                <a:tc>
                  <a:txBody>
                    <a:bodyPr/>
                    <a:lstStyle/>
                    <a:p>
                      <a:pPr algn="ctr"/>
                      <a:r>
                        <a:rPr lang="vi-VN" sz="2400">
                          <a:solidFill>
                            <a:schemeClr val="tx1">
                              <a:lumMod val="50000"/>
                            </a:schemeClr>
                          </a:solidFill>
                          <a:effectLst/>
                          <a:latin typeface="+mn-lt"/>
                          <a:cs typeface="Calibri" panose="020F0502020204030204" pitchFamily="34" charset="0"/>
                        </a:rPr>
                        <a:t>bool</a:t>
                      </a:r>
                      <a:endParaRPr lang="en-US" sz="2400">
                        <a:solidFill>
                          <a:schemeClr val="tx1">
                            <a:lumMod val="50000"/>
                          </a:schemeClr>
                        </a:solidFill>
                        <a:effectLst/>
                        <a:latin typeface="+mn-lt"/>
                        <a:cs typeface="Calibri" panose="020F0502020204030204" pitchFamily="34"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vi-VN" sz="2400" dirty="0">
                          <a:solidFill>
                            <a:schemeClr val="tx1">
                              <a:lumMod val="50000"/>
                            </a:schemeClr>
                          </a:solidFill>
                          <a:effectLst/>
                          <a:latin typeface="+mn-lt"/>
                          <a:cs typeface="Calibri" panose="020F0502020204030204" pitchFamily="34" charset="0"/>
                        </a:rPr>
                        <a:t>1 byte</a:t>
                      </a: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r" defTabSz="685800" rtl="0" eaLnBrk="1" fontAlgn="auto" latinLnBrk="0" hangingPunct="1">
                        <a:lnSpc>
                          <a:spcPct val="100000"/>
                        </a:lnSpc>
                        <a:spcBef>
                          <a:spcPts val="0"/>
                        </a:spcBef>
                        <a:spcAft>
                          <a:spcPts val="0"/>
                        </a:spcAft>
                        <a:buClrTx/>
                        <a:buSzTx/>
                        <a:buFontTx/>
                        <a:buNone/>
                        <a:defRPr/>
                      </a:pPr>
                      <a:r>
                        <a:rPr lang="vi-VN" sz="2400" b="1" dirty="0">
                          <a:solidFill>
                            <a:schemeClr val="tx1">
                              <a:lumMod val="50000"/>
                            </a:schemeClr>
                          </a:solidFill>
                          <a:effectLst/>
                          <a:latin typeface="+mn-lt"/>
                          <a:cs typeface="Calibri" panose="020F0502020204030204" pitchFamily="34" charset="0"/>
                        </a:rPr>
                        <a:t>false</a:t>
                      </a:r>
                      <a:r>
                        <a:rPr lang="vi-VN" sz="2400" dirty="0">
                          <a:solidFill>
                            <a:schemeClr val="tx1">
                              <a:lumMod val="50000"/>
                            </a:schemeClr>
                          </a:solidFill>
                          <a:effectLst/>
                          <a:latin typeface="+mn-lt"/>
                          <a:cs typeface="Calibri" panose="020F0502020204030204" pitchFamily="34" charset="0"/>
                        </a:rPr>
                        <a:t>:</a:t>
                      </a:r>
                      <a:r>
                        <a:rPr lang="vi-VN" sz="2400" baseline="0" dirty="0">
                          <a:solidFill>
                            <a:schemeClr val="tx1">
                              <a:lumMod val="50000"/>
                            </a:schemeClr>
                          </a:solidFill>
                          <a:effectLst/>
                          <a:latin typeface="+mn-lt"/>
                          <a:cs typeface="Calibri" panose="020F0502020204030204" pitchFamily="34" charset="0"/>
                        </a:rPr>
                        <a:t> giá trị 0</a:t>
                      </a:r>
                    </a:p>
                    <a:p>
                      <a:pPr marL="0" marR="0" indent="0" algn="r" defTabSz="685800" rtl="0" eaLnBrk="1" fontAlgn="auto" latinLnBrk="0" hangingPunct="1">
                        <a:lnSpc>
                          <a:spcPct val="100000"/>
                        </a:lnSpc>
                        <a:spcBef>
                          <a:spcPts val="0"/>
                        </a:spcBef>
                        <a:spcAft>
                          <a:spcPts val="0"/>
                        </a:spcAft>
                        <a:buClrTx/>
                        <a:buSzTx/>
                        <a:buFontTx/>
                        <a:buNone/>
                        <a:defRPr/>
                      </a:pPr>
                      <a:r>
                        <a:rPr lang="vi-VN" sz="2400" b="1" baseline="0" dirty="0">
                          <a:solidFill>
                            <a:schemeClr val="tx1">
                              <a:lumMod val="50000"/>
                            </a:schemeClr>
                          </a:solidFill>
                          <a:effectLst/>
                          <a:latin typeface="+mn-lt"/>
                          <a:cs typeface="Calibri" panose="020F0502020204030204" pitchFamily="34" charset="0"/>
                        </a:rPr>
                        <a:t>true</a:t>
                      </a:r>
                      <a:r>
                        <a:rPr lang="vi-VN" sz="2400" baseline="0" dirty="0">
                          <a:solidFill>
                            <a:schemeClr val="tx1">
                              <a:lumMod val="50000"/>
                            </a:schemeClr>
                          </a:solidFill>
                          <a:effectLst/>
                          <a:latin typeface="+mn-lt"/>
                          <a:cs typeface="Calibri" panose="020F0502020204030204" pitchFamily="34" charset="0"/>
                        </a:rPr>
                        <a:t>: giá trị khác 0</a:t>
                      </a:r>
                      <a:endParaRPr lang="cs-CZ" sz="2400" dirty="0">
                        <a:solidFill>
                          <a:schemeClr val="tx1">
                            <a:lumMod val="50000"/>
                          </a:schemeClr>
                        </a:solidFill>
                        <a:effectLst/>
                        <a:latin typeface="+mn-lt"/>
                        <a:cs typeface="Calibri" panose="020F0502020204030204" pitchFamily="34" charset="0"/>
                      </a:endParaRPr>
                    </a:p>
                  </a:txBody>
                  <a:tcPr marL="39577" marR="39577" marT="19788" marB="197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7" name="Rectangle 6"/>
          <p:cNvSpPr/>
          <p:nvPr/>
        </p:nvSpPr>
        <p:spPr>
          <a:xfrm>
            <a:off x="3799921" y="3971802"/>
            <a:ext cx="3937552" cy="1569660"/>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eaLnBrk="0" fontAlgn="base" hangingPunct="0">
              <a:spcBef>
                <a:spcPct val="0"/>
              </a:spcBef>
              <a:spcAft>
                <a:spcPct val="0"/>
              </a:spcAft>
            </a:pPr>
            <a:r>
              <a:rPr lang="en-US" sz="2400">
                <a:solidFill>
                  <a:srgbClr val="0000FF"/>
                </a:solidFill>
                <a:latin typeface="Consolas" panose="020B0609020204030204" pitchFamily="49" charset="0"/>
              </a:rPr>
              <a:t>bool</a:t>
            </a:r>
            <a:r>
              <a:rPr lang="en-US" sz="2400">
                <a:solidFill>
                  <a:prstClr val="black"/>
                </a:solidFill>
                <a:latin typeface="Consolas" panose="020B0609020204030204" pitchFamily="49" charset="0"/>
              </a:rPr>
              <a:t> isTrue1 = 1;</a:t>
            </a:r>
          </a:p>
          <a:p>
            <a:pPr eaLnBrk="0" fontAlgn="base" hangingPunct="0">
              <a:spcBef>
                <a:spcPct val="0"/>
              </a:spcBef>
              <a:spcAft>
                <a:spcPct val="0"/>
              </a:spcAft>
            </a:pPr>
            <a:r>
              <a:rPr lang="en-US" sz="2400">
                <a:solidFill>
                  <a:srgbClr val="0000FF"/>
                </a:solidFill>
                <a:latin typeface="Consolas" panose="020B0609020204030204" pitchFamily="49" charset="0"/>
              </a:rPr>
              <a:t>bool</a:t>
            </a:r>
            <a:r>
              <a:rPr lang="en-US" sz="2400">
                <a:solidFill>
                  <a:prstClr val="black"/>
                </a:solidFill>
                <a:latin typeface="Consolas" panose="020B0609020204030204" pitchFamily="49" charset="0"/>
              </a:rPr>
              <a:t> isFalse1 = 0;</a:t>
            </a:r>
          </a:p>
          <a:p>
            <a:pPr eaLnBrk="0" fontAlgn="base" hangingPunct="0">
              <a:spcBef>
                <a:spcPct val="0"/>
              </a:spcBef>
              <a:spcAft>
                <a:spcPct val="0"/>
              </a:spcAft>
            </a:pPr>
            <a:r>
              <a:rPr lang="en-US" sz="2400">
                <a:solidFill>
                  <a:srgbClr val="0000FF"/>
                </a:solidFill>
                <a:latin typeface="Consolas" panose="020B0609020204030204" pitchFamily="49" charset="0"/>
              </a:rPr>
              <a:t>bool</a:t>
            </a:r>
            <a:r>
              <a:rPr lang="en-US" sz="2400">
                <a:solidFill>
                  <a:prstClr val="black"/>
                </a:solidFill>
                <a:latin typeface="Consolas" panose="020B0609020204030204" pitchFamily="49" charset="0"/>
              </a:rPr>
              <a:t> isTrue2 = </a:t>
            </a:r>
            <a:r>
              <a:rPr lang="en-US" sz="2400">
                <a:solidFill>
                  <a:srgbClr val="0000FF"/>
                </a:solidFill>
                <a:latin typeface="Consolas" panose="020B0609020204030204" pitchFamily="49" charset="0"/>
              </a:rPr>
              <a:t>true</a:t>
            </a:r>
            <a:r>
              <a:rPr lang="en-US" sz="2400">
                <a:solidFill>
                  <a:prstClr val="black"/>
                </a:solidFill>
                <a:latin typeface="Consolas" panose="020B0609020204030204" pitchFamily="49" charset="0"/>
              </a:rPr>
              <a:t>;</a:t>
            </a:r>
          </a:p>
          <a:p>
            <a:pPr eaLnBrk="0" fontAlgn="base" hangingPunct="0">
              <a:spcBef>
                <a:spcPct val="0"/>
              </a:spcBef>
              <a:spcAft>
                <a:spcPct val="0"/>
              </a:spcAft>
            </a:pPr>
            <a:r>
              <a:rPr lang="en-US" sz="2400">
                <a:solidFill>
                  <a:srgbClr val="0000FF"/>
                </a:solidFill>
                <a:latin typeface="Consolas" panose="020B0609020204030204" pitchFamily="49" charset="0"/>
              </a:rPr>
              <a:t>bool</a:t>
            </a:r>
            <a:r>
              <a:rPr lang="en-US" sz="2400">
                <a:solidFill>
                  <a:prstClr val="black"/>
                </a:solidFill>
                <a:latin typeface="Consolas" panose="020B0609020204030204" pitchFamily="49" charset="0"/>
              </a:rPr>
              <a:t> isFalse2 = </a:t>
            </a:r>
            <a:r>
              <a:rPr lang="en-US" sz="2400">
                <a:solidFill>
                  <a:srgbClr val="0000FF"/>
                </a:solidFill>
                <a:latin typeface="Consolas" panose="020B0609020204030204" pitchFamily="49" charset="0"/>
              </a:rPr>
              <a:t>false</a:t>
            </a:r>
            <a:r>
              <a:rPr lang="en-US" sz="2400">
                <a:solidFill>
                  <a:prstClr val="black"/>
                </a:solidFill>
                <a:latin typeface="Consolas" panose="020B0609020204030204" pitchFamily="49" charset="0"/>
              </a:rPr>
              <a:t>;</a:t>
            </a:r>
          </a:p>
        </p:txBody>
      </p:sp>
      <p:sp>
        <p:nvSpPr>
          <p:cNvPr id="8" name="Slide Number Placeholder 7">
            <a:extLst>
              <a:ext uri="{FF2B5EF4-FFF2-40B4-BE49-F238E27FC236}">
                <a16:creationId xmlns:a16="http://schemas.microsoft.com/office/drawing/2014/main" id="{EDAD5FDD-8DAB-8870-0A9A-F8D5A0480CC7}"/>
              </a:ext>
            </a:extLst>
          </p:cNvPr>
          <p:cNvSpPr>
            <a:spLocks noGrp="1"/>
          </p:cNvSpPr>
          <p:nvPr>
            <p:ph type="sldNum" sz="quarter" idx="12"/>
          </p:nvPr>
        </p:nvSpPr>
        <p:spPr/>
        <p:txBody>
          <a:bodyPr/>
          <a:lstStyle/>
          <a:p>
            <a:fld id="{D8B0B3AC-44A8-D142-AAF6-9A453466E1A4}" type="slidenum">
              <a:rPr lang="en-VN" smtClean="0"/>
              <a:pPr/>
              <a:t>32</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3.3</a:t>
            </a:r>
            <a:r>
              <a:rPr lang="vi-VN"/>
              <a:t>.</a:t>
            </a:r>
            <a:r>
              <a:rPr lang="en-US" dirty="0"/>
              <a:t>5</a:t>
            </a:r>
            <a:r>
              <a:rPr lang="vi-VN" dirty="0"/>
              <a:t> Kiểu void</a:t>
            </a:r>
            <a:endParaRPr lang="en-US" dirty="0"/>
          </a:p>
        </p:txBody>
      </p:sp>
      <p:sp>
        <p:nvSpPr>
          <p:cNvPr id="3" name="Content Placeholder 2"/>
          <p:cNvSpPr>
            <a:spLocks noGrp="1"/>
          </p:cNvSpPr>
          <p:nvPr>
            <p:ph idx="1"/>
          </p:nvPr>
        </p:nvSpPr>
        <p:spPr/>
        <p:txBody>
          <a:bodyPr>
            <a:noAutofit/>
          </a:bodyPr>
          <a:lstStyle/>
          <a:p>
            <a:pPr marL="342900" indent="-342900">
              <a:lnSpc>
                <a:spcPct val="100000"/>
              </a:lnSpc>
              <a:spcBef>
                <a:spcPts val="600"/>
              </a:spcBef>
              <a:spcAft>
                <a:spcPts val="0"/>
              </a:spcAft>
              <a:defRPr/>
            </a:pPr>
            <a:r>
              <a:rPr lang="vi-VN" sz="2400" dirty="0">
                <a:solidFill>
                  <a:schemeClr val="tx1">
                    <a:lumMod val="50000"/>
                  </a:schemeClr>
                </a:solidFill>
                <a:latin typeface="+mn-lt"/>
                <a:cs typeface="Calibri" panose="020F0502020204030204" pitchFamily="34" charset="0"/>
              </a:rPr>
              <a:t>Kiểu dữ liệu rỗng không chứa </a:t>
            </a:r>
            <a:r>
              <a:rPr lang="vi-VN" sz="2400">
                <a:solidFill>
                  <a:schemeClr val="tx1">
                    <a:lumMod val="50000"/>
                  </a:schemeClr>
                </a:solidFill>
                <a:latin typeface="+mn-lt"/>
                <a:cs typeface="Calibri" panose="020F0502020204030204" pitchFamily="34" charset="0"/>
              </a:rPr>
              <a:t>gì cả</a:t>
            </a:r>
            <a:endParaRPr lang="en-US" sz="2400">
              <a:solidFill>
                <a:schemeClr val="tx1">
                  <a:lumMod val="50000"/>
                </a:schemeClr>
              </a:solidFill>
              <a:latin typeface="+mn-lt"/>
              <a:cs typeface="Calibri" panose="020F0502020204030204" pitchFamily="34" charset="0"/>
            </a:endParaRPr>
          </a:p>
          <a:p>
            <a:pPr marL="342900" indent="-342900">
              <a:lnSpc>
                <a:spcPct val="100000"/>
              </a:lnSpc>
              <a:spcBef>
                <a:spcPts val="600"/>
              </a:spcBef>
              <a:spcAft>
                <a:spcPts val="0"/>
              </a:spcAft>
              <a:defRPr/>
            </a:pPr>
            <a:r>
              <a:rPr lang="vi-VN" sz="2400">
                <a:solidFill>
                  <a:schemeClr val="tx1">
                    <a:lumMod val="50000"/>
                  </a:schemeClr>
                </a:solidFill>
                <a:latin typeface="+mn-lt"/>
                <a:cs typeface="Calibri" panose="020F0502020204030204" pitchFamily="34" charset="0"/>
              </a:rPr>
              <a:t>Thường d</a:t>
            </a:r>
            <a:r>
              <a:rPr lang="en-US" sz="2400">
                <a:solidFill>
                  <a:schemeClr val="tx1">
                    <a:lumMod val="50000"/>
                  </a:schemeClr>
                </a:solidFill>
                <a:latin typeface="+mn-lt"/>
              </a:rPr>
              <a:t>ù</a:t>
            </a:r>
            <a:r>
              <a:rPr lang="vi-VN" sz="2400">
                <a:solidFill>
                  <a:schemeClr val="tx1">
                    <a:lumMod val="50000"/>
                  </a:schemeClr>
                </a:solidFill>
                <a:latin typeface="+mn-lt"/>
                <a:cs typeface="Calibri" panose="020F0502020204030204" pitchFamily="34" charset="0"/>
              </a:rPr>
              <a:t>ng trong các trường hợp sau:</a:t>
            </a:r>
            <a:endParaRPr lang="en-US" sz="2400">
              <a:solidFill>
                <a:schemeClr val="tx1">
                  <a:lumMod val="50000"/>
                </a:schemeClr>
              </a:solidFill>
              <a:latin typeface="+mn-lt"/>
              <a:cs typeface="Calibri" panose="020F0502020204030204" pitchFamily="34" charset="0"/>
            </a:endParaRPr>
          </a:p>
          <a:p>
            <a:pPr marL="800100" lvl="1" indent="-342900">
              <a:lnSpc>
                <a:spcPct val="100000"/>
              </a:lnSpc>
              <a:spcBef>
                <a:spcPts val="600"/>
              </a:spcBef>
              <a:spcAft>
                <a:spcPts val="0"/>
              </a:spcAft>
              <a:defRPr/>
            </a:pPr>
            <a:r>
              <a:rPr lang="vi-VN">
                <a:solidFill>
                  <a:schemeClr val="tx1">
                    <a:lumMod val="50000"/>
                  </a:schemeClr>
                </a:solidFill>
                <a:latin typeface="+mn-lt"/>
                <a:cs typeface="Calibri" panose="020F0502020204030204" pitchFamily="34" charset="0"/>
              </a:rPr>
              <a:t>Giá </a:t>
            </a:r>
            <a:r>
              <a:rPr lang="vi-VN" dirty="0">
                <a:solidFill>
                  <a:schemeClr val="tx1">
                    <a:lumMod val="50000"/>
                  </a:schemeClr>
                </a:solidFill>
                <a:latin typeface="+mn-lt"/>
                <a:cs typeface="Calibri" panose="020F0502020204030204" pitchFamily="34" charset="0"/>
              </a:rPr>
              <a:t>trị trả về </a:t>
            </a:r>
            <a:r>
              <a:rPr lang="vi-VN">
                <a:solidFill>
                  <a:schemeClr val="tx1">
                    <a:lumMod val="50000"/>
                  </a:schemeClr>
                </a:solidFill>
                <a:latin typeface="+mn-lt"/>
                <a:cs typeface="Calibri" panose="020F0502020204030204" pitchFamily="34" charset="0"/>
              </a:rPr>
              <a:t>cho hàm</a:t>
            </a:r>
            <a:r>
              <a:rPr lang="en-US">
                <a:solidFill>
                  <a:schemeClr val="tx1">
                    <a:lumMod val="50000"/>
                  </a:schemeClr>
                </a:solidFill>
                <a:latin typeface="+mn-lt"/>
                <a:cs typeface="Calibri" panose="020F0502020204030204" pitchFamily="34" charset="0"/>
              </a:rPr>
              <a:t> k</a:t>
            </a:r>
            <a:r>
              <a:rPr lang="vi-VN">
                <a:solidFill>
                  <a:schemeClr val="tx1">
                    <a:lumMod val="50000"/>
                  </a:schemeClr>
                </a:solidFill>
                <a:latin typeface="+mn-lt"/>
                <a:cs typeface="Calibri" panose="020F0502020204030204" pitchFamily="34" charset="0"/>
              </a:rPr>
              <a:t>hi </a:t>
            </a:r>
            <a:r>
              <a:rPr lang="vi-VN" dirty="0">
                <a:solidFill>
                  <a:schemeClr val="tx1">
                    <a:lumMod val="50000"/>
                  </a:schemeClr>
                </a:solidFill>
                <a:latin typeface="+mn-lt"/>
                <a:cs typeface="Calibri" panose="020F0502020204030204" pitchFamily="34" charset="0"/>
              </a:rPr>
              <a:t>không cần giá trị </a:t>
            </a:r>
            <a:r>
              <a:rPr lang="vi-VN">
                <a:solidFill>
                  <a:schemeClr val="tx1">
                    <a:lumMod val="50000"/>
                  </a:schemeClr>
                </a:solidFill>
                <a:latin typeface="+mn-lt"/>
                <a:cs typeface="Calibri" panose="020F0502020204030204" pitchFamily="34" charset="0"/>
              </a:rPr>
              <a:t>trả về</a:t>
            </a:r>
            <a:r>
              <a:rPr lang="en-US">
                <a:solidFill>
                  <a:schemeClr val="tx1">
                    <a:lumMod val="50000"/>
                  </a:schemeClr>
                </a:solidFill>
                <a:latin typeface="+mn-lt"/>
                <a:cs typeface="Calibri" panose="020F0502020204030204" pitchFamily="34" charset="0"/>
              </a:rPr>
              <a:t>.</a:t>
            </a:r>
            <a:endParaRPr lang="vi-VN" dirty="0">
              <a:solidFill>
                <a:schemeClr val="tx1">
                  <a:lumMod val="50000"/>
                </a:schemeClr>
              </a:solidFill>
              <a:latin typeface="+mn-lt"/>
              <a:cs typeface="Calibri" panose="020F0502020204030204" pitchFamily="34" charset="0"/>
            </a:endParaRPr>
          </a:p>
          <a:p>
            <a:pPr marL="0" indent="0">
              <a:lnSpc>
                <a:spcPct val="100000"/>
              </a:lnSpc>
              <a:spcBef>
                <a:spcPts val="600"/>
              </a:spcBef>
              <a:spcAft>
                <a:spcPts val="0"/>
              </a:spcAft>
              <a:buNone/>
              <a:defRPr/>
            </a:pPr>
            <a:r>
              <a:rPr lang="vi-VN" sz="2400" dirty="0">
                <a:solidFill>
                  <a:schemeClr val="tx1">
                    <a:lumMod val="50000"/>
                  </a:schemeClr>
                </a:solidFill>
                <a:latin typeface="+mn-lt"/>
                <a:cs typeface="Calibri" panose="020F0502020204030204" pitchFamily="34" charset="0"/>
              </a:rPr>
              <a:t> </a:t>
            </a:r>
          </a:p>
          <a:p>
            <a:pPr marL="0" indent="0">
              <a:lnSpc>
                <a:spcPct val="100000"/>
              </a:lnSpc>
              <a:spcBef>
                <a:spcPts val="600"/>
              </a:spcBef>
              <a:spcAft>
                <a:spcPts val="0"/>
              </a:spcAft>
              <a:buNone/>
              <a:defRPr/>
            </a:pPr>
            <a:endParaRPr lang="vi-VN" sz="2400">
              <a:solidFill>
                <a:schemeClr val="tx1">
                  <a:lumMod val="50000"/>
                </a:schemeClr>
              </a:solidFill>
              <a:latin typeface="+mn-lt"/>
              <a:cs typeface="Calibri" panose="020F0502020204030204" pitchFamily="34" charset="0"/>
            </a:endParaRPr>
          </a:p>
          <a:p>
            <a:pPr marL="0" indent="0">
              <a:lnSpc>
                <a:spcPct val="100000"/>
              </a:lnSpc>
              <a:spcBef>
                <a:spcPts val="600"/>
              </a:spcBef>
              <a:spcAft>
                <a:spcPts val="0"/>
              </a:spcAft>
              <a:buNone/>
              <a:defRPr/>
            </a:pPr>
            <a:endParaRPr lang="vi-VN" sz="2400">
              <a:solidFill>
                <a:schemeClr val="tx1">
                  <a:lumMod val="50000"/>
                </a:schemeClr>
              </a:solidFill>
              <a:latin typeface="+mn-lt"/>
              <a:cs typeface="Calibri" panose="020F0502020204030204" pitchFamily="34" charset="0"/>
            </a:endParaRPr>
          </a:p>
          <a:p>
            <a:pPr marL="0" indent="0">
              <a:lnSpc>
                <a:spcPct val="100000"/>
              </a:lnSpc>
              <a:spcBef>
                <a:spcPts val="600"/>
              </a:spcBef>
              <a:spcAft>
                <a:spcPts val="0"/>
              </a:spcAft>
              <a:buNone/>
              <a:defRPr/>
            </a:pPr>
            <a:endParaRPr lang="vi-VN" sz="2400" dirty="0">
              <a:solidFill>
                <a:schemeClr val="tx1">
                  <a:lumMod val="50000"/>
                </a:schemeClr>
              </a:solidFill>
              <a:latin typeface="+mn-lt"/>
              <a:cs typeface="Calibri" panose="020F0502020204030204" pitchFamily="34" charset="0"/>
            </a:endParaRPr>
          </a:p>
          <a:p>
            <a:pPr lvl="1">
              <a:lnSpc>
                <a:spcPct val="100000"/>
              </a:lnSpc>
              <a:spcBef>
                <a:spcPts val="600"/>
              </a:spcBef>
              <a:spcAft>
                <a:spcPts val="0"/>
              </a:spcAft>
              <a:defRPr/>
            </a:pPr>
            <a:r>
              <a:rPr lang="vi-VN">
                <a:solidFill>
                  <a:schemeClr val="tx1">
                    <a:lumMod val="50000"/>
                  </a:schemeClr>
                </a:solidFill>
                <a:latin typeface="+mn-lt"/>
                <a:cs typeface="Calibri" panose="020F0502020204030204" pitchFamily="34" charset="0"/>
              </a:rPr>
              <a:t>Một </a:t>
            </a:r>
            <a:r>
              <a:rPr lang="vi-VN" dirty="0">
                <a:solidFill>
                  <a:schemeClr val="tx1">
                    <a:lumMod val="50000"/>
                  </a:schemeClr>
                </a:solidFill>
                <a:latin typeface="+mn-lt"/>
                <a:cs typeface="Calibri" panose="020F0502020204030204" pitchFamily="34" charset="0"/>
              </a:rPr>
              <a:t>con trỏ chung không trỏ về bất kì giá </a:t>
            </a:r>
            <a:r>
              <a:rPr lang="vi-VN">
                <a:solidFill>
                  <a:schemeClr val="tx1">
                    <a:lumMod val="50000"/>
                  </a:schemeClr>
                </a:solidFill>
                <a:latin typeface="+mn-lt"/>
                <a:cs typeface="Calibri" panose="020F0502020204030204" pitchFamily="34" charset="0"/>
              </a:rPr>
              <a:t>trị nào</a:t>
            </a:r>
            <a:r>
              <a:rPr lang="en-US">
                <a:solidFill>
                  <a:schemeClr val="tx1">
                    <a:lumMod val="50000"/>
                  </a:schemeClr>
                </a:solidFill>
                <a:latin typeface="+mn-lt"/>
                <a:cs typeface="Calibri" panose="020F0502020204030204" pitchFamily="34" charset="0"/>
              </a:rPr>
              <a:t>.</a:t>
            </a:r>
            <a:endParaRPr lang="vi-VN" dirty="0">
              <a:solidFill>
                <a:schemeClr val="tx1">
                  <a:lumMod val="50000"/>
                </a:schemeClr>
              </a:solidFill>
              <a:latin typeface="+mn-lt"/>
              <a:cs typeface="Calibri" panose="020F0502020204030204" pitchFamily="34" charset="0"/>
            </a:endParaRPr>
          </a:p>
        </p:txBody>
      </p:sp>
      <p:sp>
        <p:nvSpPr>
          <p:cNvPr id="5" name="Rectangle 4"/>
          <p:cNvSpPr/>
          <p:nvPr/>
        </p:nvSpPr>
        <p:spPr>
          <a:xfrm>
            <a:off x="3051207" y="2536448"/>
            <a:ext cx="4562031" cy="1785104"/>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eaLnBrk="0" fontAlgn="base" hangingPunct="0">
              <a:spcBef>
                <a:spcPct val="0"/>
              </a:spcBef>
              <a:spcAft>
                <a:spcPct val="0"/>
              </a:spcAft>
            </a:pPr>
            <a:r>
              <a:rPr lang="en-US" sz="2200" dirty="0">
                <a:solidFill>
                  <a:srgbClr val="0000FF"/>
                </a:solidFill>
                <a:latin typeface="Consolas" panose="020B0609020204030204" pitchFamily="49" charset="0"/>
              </a:rPr>
              <a:t>void</a:t>
            </a:r>
            <a:r>
              <a:rPr lang="en-US" sz="2200" dirty="0">
                <a:solidFill>
                  <a:prstClr val="black"/>
                </a:solidFill>
                <a:latin typeface="Consolas" panose="020B0609020204030204" pitchFamily="49" charset="0"/>
              </a:rPr>
              <a:t> swap(</a:t>
            </a:r>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&amp;a, </a:t>
            </a:r>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&amp;b) {</a:t>
            </a:r>
          </a:p>
          <a:p>
            <a:pPr eaLnBrk="0" fontAlgn="base" hangingPunct="0">
              <a:spcBef>
                <a:spcPct val="0"/>
              </a:spcBef>
              <a:spcAft>
                <a:spcPct val="0"/>
              </a:spcAft>
            </a:pPr>
            <a:r>
              <a:rPr lang="en-US" sz="2200" dirty="0">
                <a:solidFill>
                  <a:prstClr val="black"/>
                </a:solidFill>
                <a:latin typeface="Consolas" panose="020B0609020204030204" pitchFamily="49" charset="0"/>
              </a:rPr>
              <a:t>    </a:t>
            </a:r>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c = b;</a:t>
            </a:r>
          </a:p>
          <a:p>
            <a:pPr eaLnBrk="0" fontAlgn="base" hangingPunct="0">
              <a:spcBef>
                <a:spcPct val="0"/>
              </a:spcBef>
              <a:spcAft>
                <a:spcPct val="0"/>
              </a:spcAft>
            </a:pPr>
            <a:r>
              <a:rPr lang="en-US" sz="2200" dirty="0">
                <a:solidFill>
                  <a:prstClr val="black"/>
                </a:solidFill>
                <a:latin typeface="Consolas" panose="020B0609020204030204" pitchFamily="49" charset="0"/>
              </a:rPr>
              <a:t>    b = a;</a:t>
            </a:r>
          </a:p>
          <a:p>
            <a:pPr eaLnBrk="0" fontAlgn="base" hangingPunct="0">
              <a:spcBef>
                <a:spcPct val="0"/>
              </a:spcBef>
              <a:spcAft>
                <a:spcPct val="0"/>
              </a:spcAft>
            </a:pPr>
            <a:r>
              <a:rPr lang="en-US" sz="2200" dirty="0">
                <a:solidFill>
                  <a:prstClr val="black"/>
                </a:solidFill>
                <a:latin typeface="Consolas" panose="020B0609020204030204" pitchFamily="49" charset="0"/>
              </a:rPr>
              <a:t>    a = b;</a:t>
            </a:r>
          </a:p>
          <a:p>
            <a:pPr eaLnBrk="0" fontAlgn="base" hangingPunct="0">
              <a:spcBef>
                <a:spcPct val="0"/>
              </a:spcBef>
              <a:spcAft>
                <a:spcPct val="0"/>
              </a:spcAft>
            </a:pPr>
            <a:r>
              <a:rPr lang="en-US" sz="2200" dirty="0">
                <a:solidFill>
                  <a:prstClr val="black"/>
                </a:solidFill>
                <a:latin typeface="Consolas" panose="020B0609020204030204" pitchFamily="49" charset="0"/>
              </a:rPr>
              <a:t>}</a:t>
            </a:r>
          </a:p>
        </p:txBody>
      </p:sp>
      <p:sp>
        <p:nvSpPr>
          <p:cNvPr id="6" name="Rectangle 5"/>
          <p:cNvSpPr/>
          <p:nvPr/>
        </p:nvSpPr>
        <p:spPr>
          <a:xfrm>
            <a:off x="3027478" y="4731624"/>
            <a:ext cx="4609490" cy="1785104"/>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eaLnBrk="0" fontAlgn="base" hangingPunct="0">
              <a:spcBef>
                <a:spcPct val="0"/>
              </a:spcBef>
              <a:spcAft>
                <a:spcPct val="0"/>
              </a:spcAft>
            </a:pPr>
            <a:r>
              <a:rPr lang="en-US" sz="2200" err="1">
                <a:solidFill>
                  <a:srgbClr val="0000FF"/>
                </a:solidFill>
                <a:latin typeface="Consolas" panose="020B0609020204030204" pitchFamily="49" charset="0"/>
              </a:rPr>
              <a:t>int</a:t>
            </a:r>
            <a:r>
              <a:rPr lang="en-US" sz="2200">
                <a:solidFill>
                  <a:prstClr val="black"/>
                </a:solidFill>
                <a:latin typeface="Consolas" panose="020B0609020204030204" pitchFamily="49" charset="0"/>
              </a:rPr>
              <a:t> a = 10;</a:t>
            </a:r>
          </a:p>
          <a:p>
            <a:pPr eaLnBrk="0" fontAlgn="base" hangingPunct="0">
              <a:spcBef>
                <a:spcPct val="0"/>
              </a:spcBef>
              <a:spcAft>
                <a:spcPct val="0"/>
              </a:spcAft>
            </a:pPr>
            <a:r>
              <a:rPr lang="en-US" sz="2200">
                <a:solidFill>
                  <a:srgbClr val="0000FF"/>
                </a:solidFill>
                <a:latin typeface="Consolas" panose="020B0609020204030204" pitchFamily="49" charset="0"/>
              </a:rPr>
              <a:t>float</a:t>
            </a:r>
            <a:r>
              <a:rPr lang="en-US" sz="2200">
                <a:solidFill>
                  <a:prstClr val="black"/>
                </a:solidFill>
                <a:latin typeface="Consolas" panose="020B0609020204030204" pitchFamily="49" charset="0"/>
              </a:rPr>
              <a:t> b = 5;</a:t>
            </a:r>
          </a:p>
          <a:p>
            <a:pPr eaLnBrk="0" fontAlgn="base" hangingPunct="0">
              <a:spcBef>
                <a:spcPct val="0"/>
              </a:spcBef>
              <a:spcAft>
                <a:spcPct val="0"/>
              </a:spcAft>
            </a:pPr>
            <a:r>
              <a:rPr lang="en-US" sz="2200">
                <a:solidFill>
                  <a:srgbClr val="0000FF"/>
                </a:solidFill>
                <a:latin typeface="Consolas" panose="020B0609020204030204" pitchFamily="49" charset="0"/>
              </a:rPr>
              <a:t>void</a:t>
            </a:r>
            <a:r>
              <a:rPr lang="en-US" sz="2200">
                <a:solidFill>
                  <a:prstClr val="black"/>
                </a:solidFill>
                <a:latin typeface="Consolas" panose="020B0609020204030204" pitchFamily="49" charset="0"/>
              </a:rPr>
              <a:t> *c;</a:t>
            </a:r>
          </a:p>
          <a:p>
            <a:pPr eaLnBrk="0" fontAlgn="base" hangingPunct="0">
              <a:spcBef>
                <a:spcPct val="0"/>
              </a:spcBef>
              <a:spcAft>
                <a:spcPct val="0"/>
              </a:spcAft>
            </a:pPr>
            <a:r>
              <a:rPr lang="en-US" sz="2200">
                <a:solidFill>
                  <a:prstClr val="black"/>
                </a:solidFill>
                <a:latin typeface="Consolas" panose="020B0609020204030204" pitchFamily="49" charset="0"/>
              </a:rPr>
              <a:t>c = &amp;a;</a:t>
            </a:r>
          </a:p>
          <a:p>
            <a:pPr eaLnBrk="0" fontAlgn="base" hangingPunct="0">
              <a:spcBef>
                <a:spcPct val="0"/>
              </a:spcBef>
              <a:spcAft>
                <a:spcPct val="0"/>
              </a:spcAft>
            </a:pPr>
            <a:r>
              <a:rPr lang="en-US" sz="2200">
                <a:solidFill>
                  <a:prstClr val="black"/>
                </a:solidFill>
                <a:latin typeface="Consolas" panose="020B0609020204030204" pitchFamily="49" charset="0"/>
              </a:rPr>
              <a:t>c = &amp;b;</a:t>
            </a:r>
            <a:endParaRPr lang="en-US" sz="2200">
              <a:solidFill>
                <a:srgbClr val="363D3D"/>
              </a:solidFill>
              <a:latin typeface="Calibri" panose="020F0502020204030204"/>
            </a:endParaRPr>
          </a:p>
        </p:txBody>
      </p:sp>
      <p:sp>
        <p:nvSpPr>
          <p:cNvPr id="7" name="Footer Placeholder 6"/>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9" name="Date Placeholder 8">
            <a:extLst>
              <a:ext uri="{FF2B5EF4-FFF2-40B4-BE49-F238E27FC236}">
                <a16:creationId xmlns:a16="http://schemas.microsoft.com/office/drawing/2014/main" id="{9095868F-5A14-1E0F-4F00-59AF67E025D9}"/>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C038C75E-707F-1FEB-C5E0-9409A4EC1639}"/>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1114-E00D-B491-730C-E17E5EF956F0}"/>
              </a:ext>
            </a:extLst>
          </p:cNvPr>
          <p:cNvSpPr>
            <a:spLocks noGrp="1"/>
          </p:cNvSpPr>
          <p:nvPr>
            <p:ph type="title"/>
          </p:nvPr>
        </p:nvSpPr>
        <p:spPr/>
        <p:txBody>
          <a:bodyPr>
            <a:normAutofit fontScale="90000"/>
          </a:bodyPr>
          <a:lstStyle/>
          <a:p>
            <a:r>
              <a:rPr lang="en-US"/>
              <a:t>3.3.6 Kiểu nullptr (C++11)</a:t>
            </a:r>
          </a:p>
        </p:txBody>
      </p:sp>
      <p:sp>
        <p:nvSpPr>
          <p:cNvPr id="3" name="Content Placeholder 2">
            <a:extLst>
              <a:ext uri="{FF2B5EF4-FFF2-40B4-BE49-F238E27FC236}">
                <a16:creationId xmlns:a16="http://schemas.microsoft.com/office/drawing/2014/main" id="{8E2462F7-0072-0E17-A750-8E918933A0F7}"/>
              </a:ext>
            </a:extLst>
          </p:cNvPr>
          <p:cNvSpPr>
            <a:spLocks noGrp="1"/>
          </p:cNvSpPr>
          <p:nvPr>
            <p:ph idx="1"/>
          </p:nvPr>
        </p:nvSpPr>
        <p:spPr>
          <a:xfrm>
            <a:off x="774145" y="1233824"/>
            <a:ext cx="11084480" cy="4943139"/>
          </a:xfrm>
        </p:spPr>
        <p:txBody>
          <a:bodyPr>
            <a:noAutofit/>
          </a:bodyPr>
          <a:lstStyle/>
          <a:p>
            <a:pPr>
              <a:lnSpc>
                <a:spcPct val="150000"/>
              </a:lnSpc>
              <a:spcBef>
                <a:spcPts val="0"/>
              </a:spcBef>
              <a:spcAft>
                <a:spcPts val="0"/>
              </a:spcAft>
            </a:pPr>
            <a:r>
              <a:rPr lang="en-US" sz="2400" b="0">
                <a:solidFill>
                  <a:srgbClr val="000000"/>
                </a:solidFill>
                <a:effectLst/>
                <a:highlight>
                  <a:srgbClr val="FFFFFF"/>
                </a:highlight>
              </a:rPr>
              <a:t>K</a:t>
            </a:r>
            <a:r>
              <a:rPr lang="vi-VN" sz="2400" b="0">
                <a:solidFill>
                  <a:srgbClr val="000000"/>
                </a:solidFill>
                <a:effectLst/>
                <a:highlight>
                  <a:srgbClr val="FFFFFF"/>
                </a:highlight>
              </a:rPr>
              <a:t>iểu dữ liệu </a:t>
            </a:r>
            <a:r>
              <a:rPr lang="vi-VN" sz="2400" b="0">
                <a:solidFill>
                  <a:srgbClr val="0000FF"/>
                </a:solidFill>
                <a:effectLst/>
                <a:highlight>
                  <a:srgbClr val="FFFFFF"/>
                </a:highlight>
              </a:rPr>
              <a:t>nullptr</a:t>
            </a:r>
            <a:r>
              <a:rPr lang="vi-VN" sz="2400" b="0">
                <a:solidFill>
                  <a:srgbClr val="000000"/>
                </a:solidFill>
                <a:effectLst/>
                <a:highlight>
                  <a:srgbClr val="FFFFFF"/>
                </a:highlight>
              </a:rPr>
              <a:t> biểu thị cho con trỏ null, tức là con trỏ không trỏ đến bất kỳ đối tượng nào. Nó có thể gán được cho bất kỳ kiểu con trỏ nào, nhưng không thể gán cho các kiểu dữ liệ</a:t>
            </a:r>
            <a:r>
              <a:rPr lang="en-US" sz="2400" b="0">
                <a:solidFill>
                  <a:srgbClr val="000000"/>
                </a:solidFill>
                <a:effectLst/>
                <a:highlight>
                  <a:srgbClr val="FFFFFF"/>
                </a:highlight>
              </a:rPr>
              <a:t>u không phải con trỏ.</a:t>
            </a:r>
            <a:endParaRPr lang="en-US" sz="2400">
              <a:solidFill>
                <a:srgbClr val="000000"/>
              </a:solidFill>
              <a:highlight>
                <a:srgbClr val="FFFFFF"/>
              </a:highlight>
            </a:endParaRPr>
          </a:p>
          <a:p>
            <a:pPr>
              <a:lnSpc>
                <a:spcPct val="150000"/>
              </a:lnSpc>
              <a:spcBef>
                <a:spcPts val="0"/>
              </a:spcBef>
              <a:spcAft>
                <a:spcPts val="0"/>
              </a:spcAft>
            </a:pPr>
            <a:r>
              <a:rPr lang="en-US" sz="2400" i="0">
                <a:solidFill>
                  <a:srgbClr val="000000"/>
                </a:solidFill>
                <a:effectLst/>
                <a:highlight>
                  <a:srgbClr val="FFFFFF"/>
                </a:highlight>
              </a:rPr>
              <a:t>V</a:t>
            </a:r>
            <a:r>
              <a:rPr lang="en-US" sz="2400">
                <a:solidFill>
                  <a:srgbClr val="000000"/>
                </a:solidFill>
                <a:highlight>
                  <a:srgbClr val="FFFFFF"/>
                </a:highlight>
              </a:rPr>
              <a:t>í dụ:</a:t>
            </a:r>
            <a:endParaRPr lang="en-US" sz="2400" i="0">
              <a:solidFill>
                <a:srgbClr val="0000FF"/>
              </a:solidFill>
              <a:effectLst/>
            </a:endParaRPr>
          </a:p>
          <a:p>
            <a:pPr marL="457200" lvl="1" indent="0">
              <a:lnSpc>
                <a:spcPct val="150000"/>
              </a:lnSpc>
              <a:spcBef>
                <a:spcPts val="0"/>
              </a:spcBef>
              <a:spcAft>
                <a:spcPts val="0"/>
              </a:spcAft>
              <a:buNone/>
            </a:pP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pi = </a:t>
            </a:r>
            <a:r>
              <a:rPr lang="en-US" b="0">
                <a:solidFill>
                  <a:srgbClr val="0000FF"/>
                </a:solidFill>
                <a:effectLst/>
                <a:highlight>
                  <a:srgbClr val="FFFFFF"/>
                </a:highlight>
                <a:latin typeface="PragmataPro Mono Liga" panose="02000509040000020004" pitchFamily="49" charset="0"/>
              </a:rPr>
              <a:t>nullptr</a:t>
            </a:r>
            <a:r>
              <a:rPr lang="en-US" b="0">
                <a:solidFill>
                  <a:srgbClr val="000000"/>
                </a:solidFill>
                <a:effectLst/>
                <a:highlight>
                  <a:srgbClr val="FFFFFF"/>
                </a:highlight>
                <a:latin typeface="PragmataPro Mono Liga" panose="02000509040000020004" pitchFamily="49" charset="0"/>
              </a:rPr>
              <a:t>;    </a:t>
            </a:r>
            <a:r>
              <a:rPr lang="en-US">
                <a:solidFill>
                  <a:srgbClr val="FF0000"/>
                </a:solidFill>
                <a:highlight>
                  <a:srgbClr val="FFFFFF"/>
                </a:highlight>
                <a:latin typeface="PragmataPro Mono Liga" panose="02000509040000020004" pitchFamily="49" charset="0"/>
                <a:sym typeface="Wingdings" panose="05000000000000000000" pitchFamily="2" charset="2"/>
              </a:rPr>
              <a:t></a:t>
            </a:r>
            <a:r>
              <a:rPr lang="en-US" b="0">
                <a:solidFill>
                  <a:srgbClr val="FF0000"/>
                </a:solidFill>
                <a:effectLst/>
                <a:highlight>
                  <a:srgbClr val="FFFFFF"/>
                </a:highlight>
                <a:latin typeface="PragmataPro Mono Liga" panose="02000509040000020004" pitchFamily="49" charset="0"/>
              </a:rPr>
              <a:t> Hợp lệ</a:t>
            </a:r>
            <a:endParaRPr lang="en-US" b="0">
              <a:solidFill>
                <a:srgbClr val="000000"/>
              </a:solidFill>
              <a:effectLst/>
              <a:highlight>
                <a:srgbClr val="FFFFFF"/>
              </a:highlight>
              <a:latin typeface="PragmataPro Mono Liga" panose="02000509040000020004" pitchFamily="49" charset="0"/>
            </a:endParaRPr>
          </a:p>
          <a:p>
            <a:pPr marL="457200" lvl="1" indent="0">
              <a:lnSpc>
                <a:spcPct val="150000"/>
              </a:lnSpc>
              <a:spcBef>
                <a:spcPts val="0"/>
              </a:spcBef>
              <a:spcAft>
                <a:spcPts val="0"/>
              </a:spcAft>
              <a:buNone/>
            </a:pPr>
            <a:r>
              <a:rPr lang="en-US" b="0">
                <a:solidFill>
                  <a:srgbClr val="0000FF"/>
                </a:solidFill>
                <a:effectLst/>
                <a:highlight>
                  <a:srgbClr val="FFFFFF"/>
                </a:highlight>
                <a:latin typeface="PragmataPro Mono Liga" panose="02000509040000020004" pitchFamily="49" charset="0"/>
              </a:rPr>
              <a:t>double</a:t>
            </a:r>
            <a:r>
              <a:rPr lang="en-US" b="0">
                <a:solidFill>
                  <a:srgbClr val="000000"/>
                </a:solidFill>
                <a:effectLst/>
                <a:highlight>
                  <a:srgbClr val="FFFFFF"/>
                </a:highlight>
                <a:latin typeface="PragmataPro Mono Liga" panose="02000509040000020004" pitchFamily="49" charset="0"/>
              </a:rPr>
              <a:t>* pd = </a:t>
            </a:r>
            <a:r>
              <a:rPr lang="en-US" b="0">
                <a:solidFill>
                  <a:srgbClr val="0000FF"/>
                </a:solidFill>
                <a:effectLst/>
                <a:highlight>
                  <a:srgbClr val="FFFFFF"/>
                </a:highlight>
                <a:latin typeface="PragmataPro Mono Liga" panose="02000509040000020004" pitchFamily="49" charset="0"/>
              </a:rPr>
              <a:t>nullptr</a:t>
            </a:r>
            <a:r>
              <a:rPr lang="en-US" b="0">
                <a:solidFill>
                  <a:srgbClr val="000000"/>
                </a:solidFill>
                <a:effectLst/>
                <a:highlight>
                  <a:srgbClr val="FFFFFF"/>
                </a:highlight>
                <a:latin typeface="PragmataPro Mono Liga" panose="02000509040000020004" pitchFamily="49" charset="0"/>
              </a:rPr>
              <a:t>; </a:t>
            </a:r>
            <a:r>
              <a:rPr lang="en-US">
                <a:solidFill>
                  <a:srgbClr val="FF0000"/>
                </a:solidFill>
                <a:highlight>
                  <a:srgbClr val="FFFFFF"/>
                </a:highlight>
                <a:latin typeface="PragmataPro Mono Liga" panose="02000509040000020004" pitchFamily="49" charset="0"/>
                <a:sym typeface="Wingdings" panose="05000000000000000000" pitchFamily="2" charset="2"/>
              </a:rPr>
              <a:t></a:t>
            </a:r>
            <a:r>
              <a:rPr lang="en-US" b="0">
                <a:solidFill>
                  <a:srgbClr val="FF0000"/>
                </a:solidFill>
                <a:effectLst/>
                <a:highlight>
                  <a:srgbClr val="FFFFFF"/>
                </a:highlight>
                <a:latin typeface="PragmataPro Mono Liga" panose="02000509040000020004" pitchFamily="49" charset="0"/>
              </a:rPr>
              <a:t> Hợp lệ</a:t>
            </a:r>
            <a:endParaRPr lang="en-US" b="0">
              <a:solidFill>
                <a:srgbClr val="000000"/>
              </a:solidFill>
              <a:effectLst/>
              <a:highlight>
                <a:srgbClr val="FFFFFF"/>
              </a:highlight>
              <a:latin typeface="PragmataPro Mono Liga" panose="02000509040000020004" pitchFamily="49" charset="0"/>
            </a:endParaRPr>
          </a:p>
          <a:p>
            <a:pPr marL="0" indent="0">
              <a:lnSpc>
                <a:spcPct val="150000"/>
              </a:lnSpc>
              <a:spcBef>
                <a:spcPts val="0"/>
              </a:spcBef>
              <a:spcAft>
                <a:spcPts val="0"/>
              </a:spcAft>
              <a:buNone/>
            </a:pPr>
            <a:r>
              <a:rPr lang="en-US" sz="2400">
                <a:solidFill>
                  <a:schemeClr val="tx1">
                    <a:lumMod val="50000"/>
                  </a:schemeClr>
                </a:solidFill>
                <a:highlight>
                  <a:srgbClr val="FFFFFF"/>
                </a:highlight>
              </a:rPr>
              <a:t>Lưu ý: </a:t>
            </a:r>
            <a:r>
              <a:rPr lang="en-US" sz="2400" b="0">
                <a:solidFill>
                  <a:srgbClr val="0000FF"/>
                </a:solidFill>
                <a:effectLst/>
                <a:highlight>
                  <a:srgbClr val="FFFFFF"/>
                </a:highlight>
                <a:latin typeface="PragmataPro Mono Liga" panose="02000509040000020004" pitchFamily="49" charset="0"/>
              </a:rPr>
              <a:t>NULL</a:t>
            </a:r>
            <a:r>
              <a:rPr lang="vi-VN" sz="2400">
                <a:solidFill>
                  <a:schemeClr val="tx1">
                    <a:lumMod val="50000"/>
                  </a:schemeClr>
                </a:solidFill>
              </a:rPr>
              <a:t> là một macro được định nghĩa trong thư viện C để biểu diễn con trỏ null. Nó được sử dụng phổ biến trong các phiên bản C++ cũ hơn, nhưng hiện nay được khuyến nghị sử dụng </a:t>
            </a:r>
            <a:r>
              <a:rPr lang="en-US" sz="2400" b="0">
                <a:solidFill>
                  <a:srgbClr val="0000FF"/>
                </a:solidFill>
                <a:effectLst/>
                <a:highlight>
                  <a:srgbClr val="FFFFFF"/>
                </a:highlight>
                <a:latin typeface="PragmataPro Mono Liga" panose="02000509040000020004" pitchFamily="49" charset="0"/>
              </a:rPr>
              <a:t>nullptr</a:t>
            </a:r>
            <a:r>
              <a:rPr lang="vi-VN" sz="2400">
                <a:solidFill>
                  <a:schemeClr val="tx1">
                    <a:lumMod val="50000"/>
                  </a:schemeClr>
                </a:solidFill>
              </a:rPr>
              <a:t> thay thế vì lý do an toàn và rõ ràng.</a:t>
            </a:r>
            <a:endParaRPr lang="en-US" sz="2400">
              <a:solidFill>
                <a:schemeClr val="tx1">
                  <a:lumMod val="50000"/>
                </a:schemeClr>
              </a:solidFill>
            </a:endParaRPr>
          </a:p>
        </p:txBody>
      </p:sp>
      <p:sp>
        <p:nvSpPr>
          <p:cNvPr id="4" name="Footer Placeholder 3">
            <a:extLst>
              <a:ext uri="{FF2B5EF4-FFF2-40B4-BE49-F238E27FC236}">
                <a16:creationId xmlns:a16="http://schemas.microsoft.com/office/drawing/2014/main" id="{AFF3229F-C2AE-9DA6-31D5-ED7E41962DE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2FE62B7E-8EFA-1C15-9888-89C283DE56E4}"/>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8A9A57DD-9417-33ED-4DA3-0D733DBE477B}"/>
              </a:ext>
            </a:extLst>
          </p:cNvPr>
          <p:cNvSpPr>
            <a:spLocks noGrp="1"/>
          </p:cNvSpPr>
          <p:nvPr>
            <p:ph type="sldNum" sz="quarter" idx="12"/>
          </p:nvPr>
        </p:nvSpPr>
        <p:spPr/>
        <p:txBody>
          <a:bodyPr/>
          <a:lstStyle/>
          <a:p>
            <a:fld id="{D8B0B3AC-44A8-D142-AAF6-9A453466E1A4}" type="slidenum">
              <a:rPr lang="en-VN" smtClean="0"/>
              <a:pPr/>
              <a:t>34</a:t>
            </a:fld>
            <a:endParaRPr lang="en-VN" dirty="0"/>
          </a:p>
        </p:txBody>
      </p:sp>
    </p:spTree>
    <p:extLst>
      <p:ext uri="{BB962C8B-B14F-4D97-AF65-F5344CB8AC3E}">
        <p14:creationId xmlns:p14="http://schemas.microsoft.com/office/powerpoint/2010/main" val="3997895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Giới thiệu: Kiểu </a:t>
            </a:r>
            <a:r>
              <a:rPr lang="en-US" dirty="0"/>
              <a:t>string</a:t>
            </a:r>
          </a:p>
        </p:txBody>
      </p:sp>
      <p:sp>
        <p:nvSpPr>
          <p:cNvPr id="3" name="Content Placeholder 2"/>
          <p:cNvSpPr>
            <a:spLocks noGrp="1"/>
          </p:cNvSpPr>
          <p:nvPr>
            <p:ph idx="1"/>
          </p:nvPr>
        </p:nvSpPr>
        <p:spPr>
          <a:xfrm>
            <a:off x="774145" y="1009860"/>
            <a:ext cx="10579654" cy="5624176"/>
          </a:xfrm>
        </p:spPr>
        <p:txBody>
          <a:bodyPr>
            <a:noAutofit/>
          </a:bodyPr>
          <a:lstStyle/>
          <a:p>
            <a:pPr>
              <a:lnSpc>
                <a:spcPct val="100000"/>
              </a:lnSpc>
            </a:pPr>
            <a:r>
              <a:rPr lang="en-US" sz="2200" dirty="0" err="1"/>
              <a:t>Một</a:t>
            </a:r>
            <a:r>
              <a:rPr lang="en-US" sz="2200" dirty="0"/>
              <a:t> </a:t>
            </a:r>
            <a:r>
              <a:rPr lang="en-US" sz="2200" dirty="0" err="1"/>
              <a:t>trong</a:t>
            </a:r>
            <a:r>
              <a:rPr lang="en-US" sz="2200" dirty="0"/>
              <a:t> </a:t>
            </a:r>
            <a:r>
              <a:rPr lang="en-US" sz="2200" dirty="0" err="1"/>
              <a:t>những</a:t>
            </a:r>
            <a:r>
              <a:rPr lang="en-US" sz="2200" dirty="0"/>
              <a:t> </a:t>
            </a:r>
            <a:r>
              <a:rPr lang="en-US" sz="2200" dirty="0" err="1"/>
              <a:t>điểm</a:t>
            </a:r>
            <a:r>
              <a:rPr lang="en-US" sz="2200" dirty="0"/>
              <a:t> </a:t>
            </a:r>
            <a:r>
              <a:rPr lang="en-US" sz="2200" dirty="0" err="1"/>
              <a:t>mạnh</a:t>
            </a:r>
            <a:r>
              <a:rPr lang="en-US" sz="2200" dirty="0"/>
              <a:t> </a:t>
            </a:r>
            <a:r>
              <a:rPr lang="en-US" sz="2200" dirty="0" err="1"/>
              <a:t>của</a:t>
            </a:r>
            <a:r>
              <a:rPr lang="en-US" sz="2200" dirty="0"/>
              <a:t> C++ </a:t>
            </a:r>
            <a:r>
              <a:rPr lang="en-US" sz="2200" dirty="0" err="1"/>
              <a:t>là</a:t>
            </a:r>
            <a:r>
              <a:rPr lang="en-US" sz="2200" dirty="0"/>
              <a:t> </a:t>
            </a:r>
            <a:r>
              <a:rPr lang="en-US" sz="2200" dirty="0" err="1"/>
              <a:t>nó</a:t>
            </a:r>
            <a:r>
              <a:rPr lang="en-US" sz="2200" dirty="0"/>
              <a:t> </a:t>
            </a:r>
            <a:r>
              <a:rPr lang="en-US" sz="2200" dirty="0" err="1"/>
              <a:t>cung</a:t>
            </a:r>
            <a:r>
              <a:rPr lang="en-US" sz="2200" dirty="0"/>
              <a:t> </a:t>
            </a:r>
            <a:r>
              <a:rPr lang="en-US" sz="2200" dirty="0" err="1"/>
              <a:t>cấp</a:t>
            </a:r>
            <a:r>
              <a:rPr lang="en-US" sz="2200" dirty="0"/>
              <a:t> </a:t>
            </a:r>
            <a:r>
              <a:rPr lang="en-US" sz="2200" dirty="0" err="1"/>
              <a:t>những</a:t>
            </a:r>
            <a:r>
              <a:rPr lang="en-US" sz="2200" dirty="0"/>
              <a:t> </a:t>
            </a:r>
            <a:r>
              <a:rPr lang="en-US" sz="2200" dirty="0" err="1"/>
              <a:t>kiểu</a:t>
            </a:r>
            <a:r>
              <a:rPr lang="en-US" sz="2200" dirty="0"/>
              <a:t> </a:t>
            </a:r>
            <a:r>
              <a:rPr lang="en-US" sz="2200" dirty="0" err="1"/>
              <a:t>dữ</a:t>
            </a:r>
            <a:r>
              <a:rPr lang="en-US" sz="2200" dirty="0"/>
              <a:t> </a:t>
            </a:r>
            <a:r>
              <a:rPr lang="en-US" sz="2200" dirty="0" err="1"/>
              <a:t>liệu</a:t>
            </a:r>
            <a:r>
              <a:rPr lang="en-US" sz="2200" dirty="0"/>
              <a:t> </a:t>
            </a:r>
            <a:r>
              <a:rPr lang="en-US" sz="2200" dirty="0" err="1"/>
              <a:t>kết</a:t>
            </a:r>
            <a:r>
              <a:rPr lang="en-US" sz="2200" dirty="0"/>
              <a:t> </a:t>
            </a:r>
            <a:r>
              <a:rPr lang="en-US" sz="2200" dirty="0" err="1"/>
              <a:t>hợp</a:t>
            </a:r>
            <a:r>
              <a:rPr lang="en-US" sz="2200" dirty="0"/>
              <a:t> </a:t>
            </a:r>
            <a:r>
              <a:rPr lang="en-US" sz="2200" dirty="0" err="1"/>
              <a:t>dựa</a:t>
            </a:r>
            <a:r>
              <a:rPr lang="en-US" sz="2200" dirty="0"/>
              <a:t> </a:t>
            </a:r>
            <a:r>
              <a:rPr lang="en-US" sz="2200" dirty="0" err="1"/>
              <a:t>trên</a:t>
            </a:r>
            <a:r>
              <a:rPr lang="en-US" sz="2200" dirty="0"/>
              <a:t> </a:t>
            </a:r>
            <a:r>
              <a:rPr lang="en-US" sz="2200" dirty="0" err="1"/>
              <a:t>những</a:t>
            </a:r>
            <a:r>
              <a:rPr lang="en-US" sz="2200" dirty="0"/>
              <a:t> </a:t>
            </a:r>
            <a:r>
              <a:rPr lang="en-US" sz="2200" dirty="0" err="1"/>
              <a:t>kiểu</a:t>
            </a:r>
            <a:r>
              <a:rPr lang="en-US" sz="2200" dirty="0"/>
              <a:t> </a:t>
            </a:r>
            <a:r>
              <a:rPr lang="en-US" sz="2200" dirty="0" err="1"/>
              <a:t>cơ</a:t>
            </a:r>
            <a:r>
              <a:rPr lang="en-US" sz="2200" dirty="0"/>
              <a:t> </a:t>
            </a:r>
            <a:r>
              <a:rPr lang="en-US" sz="2200" dirty="0" err="1"/>
              <a:t>bản</a:t>
            </a:r>
            <a:r>
              <a:rPr lang="en-US" sz="2200" dirty="0"/>
              <a:t>.</a:t>
            </a:r>
          </a:p>
          <a:p>
            <a:pPr>
              <a:lnSpc>
                <a:spcPct val="100000"/>
              </a:lnSpc>
            </a:pPr>
            <a:r>
              <a:rPr lang="en-US" sz="2200" dirty="0" err="1"/>
              <a:t>Biến</a:t>
            </a:r>
            <a:r>
              <a:rPr lang="en-US" sz="2200" dirty="0"/>
              <a:t> </a:t>
            </a:r>
            <a:r>
              <a:rPr lang="en-US" sz="2200" dirty="0" err="1"/>
              <a:t>có</a:t>
            </a:r>
            <a:r>
              <a:rPr lang="en-US" sz="2200" dirty="0"/>
              <a:t> </a:t>
            </a:r>
            <a:r>
              <a:rPr lang="en-US" sz="2200" err="1"/>
              <a:t>kiểu</a:t>
            </a:r>
            <a:r>
              <a:rPr lang="en-US" sz="2200"/>
              <a:t> string có </a:t>
            </a:r>
            <a:r>
              <a:rPr lang="en-US" sz="2200" dirty="0" err="1"/>
              <a:t>thể</a:t>
            </a:r>
            <a:r>
              <a:rPr lang="en-US" sz="2200" dirty="0"/>
              <a:t> </a:t>
            </a:r>
            <a:r>
              <a:rPr lang="en-US" sz="2200" dirty="0" err="1"/>
              <a:t>chứa</a:t>
            </a:r>
            <a:r>
              <a:rPr lang="en-US" sz="2200" dirty="0"/>
              <a:t> </a:t>
            </a:r>
            <a:r>
              <a:rPr lang="en-US" sz="2200" dirty="0" err="1"/>
              <a:t>một</a:t>
            </a:r>
            <a:r>
              <a:rPr lang="en-US" sz="2200" dirty="0"/>
              <a:t> </a:t>
            </a:r>
            <a:r>
              <a:rPr lang="en-US" sz="2200" dirty="0" err="1"/>
              <a:t>chuỗi</a:t>
            </a:r>
            <a:r>
              <a:rPr lang="en-US" sz="2200" dirty="0"/>
              <a:t> </a:t>
            </a:r>
            <a:r>
              <a:rPr lang="en-US" sz="2200" dirty="0" err="1"/>
              <a:t>các</a:t>
            </a:r>
            <a:r>
              <a:rPr lang="en-US" sz="2200" dirty="0"/>
              <a:t> </a:t>
            </a:r>
            <a:r>
              <a:rPr lang="en-US" sz="2200" dirty="0" err="1"/>
              <a:t>ký</a:t>
            </a:r>
            <a:r>
              <a:rPr lang="en-US" sz="2200" dirty="0"/>
              <a:t> </a:t>
            </a:r>
            <a:r>
              <a:rPr lang="en-US" sz="2200" dirty="0" err="1"/>
              <a:t>tự</a:t>
            </a:r>
            <a:r>
              <a:rPr lang="en-US" sz="2200" dirty="0"/>
              <a:t> (</a:t>
            </a:r>
            <a:r>
              <a:rPr lang="en-US" sz="2200" dirty="0" err="1"/>
              <a:t>gọi</a:t>
            </a:r>
            <a:r>
              <a:rPr lang="en-US" sz="2200" dirty="0"/>
              <a:t> </a:t>
            </a:r>
            <a:r>
              <a:rPr lang="en-US" sz="2200" dirty="0" err="1"/>
              <a:t>là</a:t>
            </a:r>
            <a:r>
              <a:rPr lang="en-US" sz="2200" dirty="0"/>
              <a:t> </a:t>
            </a:r>
            <a:r>
              <a:rPr lang="en-US" sz="2200" err="1"/>
              <a:t>chuỗi</a:t>
            </a:r>
            <a:r>
              <a:rPr lang="en-US" sz="2200"/>
              <a:t>).</a:t>
            </a:r>
          </a:p>
          <a:p>
            <a:pPr>
              <a:lnSpc>
                <a:spcPct val="100000"/>
              </a:lnSpc>
            </a:pPr>
            <a:r>
              <a:rPr lang="en-US" sz="2200"/>
              <a:t>Để dùng kiểu string cần chèn thư viện </a:t>
            </a:r>
            <a:r>
              <a:rPr lang="en-US" sz="2200" b="0">
                <a:solidFill>
                  <a:srgbClr val="A31515"/>
                </a:solidFill>
                <a:effectLst/>
                <a:highlight>
                  <a:srgbClr val="FFFFFF"/>
                </a:highlight>
                <a:latin typeface="PragmataPro Mono Liga" panose="02000509040000020004" pitchFamily="49" charset="0"/>
              </a:rPr>
              <a:t>&lt;string&gt;</a:t>
            </a:r>
            <a:r>
              <a:rPr lang="en-US" sz="2200" b="0">
                <a:solidFill>
                  <a:srgbClr val="0000FF"/>
                </a:solidFill>
                <a:effectLst/>
                <a:highlight>
                  <a:srgbClr val="FFFFFF"/>
                </a:highlight>
                <a:latin typeface="PragmataPro Mono Liga" panose="02000509040000020004" pitchFamily="49" charset="0"/>
              </a:rPr>
              <a:t> </a:t>
            </a:r>
            <a:endParaRPr lang="en-US" sz="2200" dirty="0"/>
          </a:p>
          <a:p>
            <a:pPr>
              <a:lnSpc>
                <a:spcPct val="100000"/>
              </a:lnSpc>
            </a:pPr>
            <a:r>
              <a:rPr lang="en-US" sz="2200" dirty="0" err="1"/>
              <a:t>Ví</a:t>
            </a:r>
            <a:r>
              <a:rPr lang="en-US" sz="2200" dirty="0"/>
              <a:t> </a:t>
            </a:r>
            <a:r>
              <a:rPr lang="en-US" sz="2200" err="1"/>
              <a:t>dụ</a:t>
            </a:r>
            <a:r>
              <a:rPr lang="en-US" sz="2200"/>
              <a:t>:</a:t>
            </a:r>
            <a:endParaRPr lang="en-US" sz="2200" dirty="0"/>
          </a:p>
          <a:p>
            <a:pPr marL="0" indent="0">
              <a:lnSpc>
                <a:spcPct val="100000"/>
              </a:lnSpc>
              <a:spcBef>
                <a:spcPts val="0"/>
              </a:spcBef>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&lt;string&gt;</a:t>
            </a:r>
            <a:endParaRPr lang="en-US" sz="20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 {</a:t>
            </a:r>
          </a:p>
          <a:p>
            <a:pPr marL="0" indent="0">
              <a:lnSpc>
                <a:spcPct val="100000"/>
              </a:lnSpc>
              <a:spcBef>
                <a:spcPts val="0"/>
              </a:spcBef>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267F99"/>
                </a:solidFill>
                <a:effectLst/>
                <a:highlight>
                  <a:srgbClr val="FFFFFF"/>
                </a:highlight>
                <a:latin typeface="PragmataPro Mono Liga" panose="02000509040000020004" pitchFamily="49" charset="0"/>
              </a:rPr>
              <a:t>string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mystring</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mystring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"Truong Dai hoc Cong nghe Thong tin"</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mystring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mystring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"Chao mung cac em den voi lop hoc NMLT."</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mystring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buNone/>
            </a:pP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buNone/>
            </a:pPr>
            <a:br>
              <a:rPr lang="en-US" sz="2000" b="0">
                <a:solidFill>
                  <a:srgbClr val="000000"/>
                </a:solidFill>
                <a:effectLst/>
                <a:highlight>
                  <a:srgbClr val="FFFFFF"/>
                </a:highlight>
                <a:latin typeface="PragmataPro Mono Liga" panose="02000509040000020004" pitchFamily="49" charset="0"/>
              </a:rPr>
            </a:br>
            <a:endParaRPr lang="en-US" sz="2000" b="0">
              <a:solidFill>
                <a:srgbClr val="000000"/>
              </a:solidFill>
              <a:effectLst/>
              <a:highlight>
                <a:srgbClr val="FFFFFF"/>
              </a:highlight>
              <a:latin typeface="PragmataPro Mono Liga" panose="02000509040000020004" pitchFamily="49" charset="0"/>
            </a:endParaRP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77DA7C0F-BD90-2E8F-E3A6-6F2E5E175047}"/>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41DAA2F6-4C20-62B6-CF99-5B315C814951}"/>
              </a:ext>
            </a:extLst>
          </p:cNvPr>
          <p:cNvSpPr txBox="1"/>
          <p:nvPr/>
        </p:nvSpPr>
        <p:spPr>
          <a:xfrm>
            <a:off x="6063973" y="2644170"/>
            <a:ext cx="5613678" cy="1569660"/>
          </a:xfrm>
          <a:prstGeom prst="rect">
            <a:avLst/>
          </a:prstGeom>
          <a:noFill/>
          <a:ln>
            <a:solidFill>
              <a:schemeClr val="tx1">
                <a:lumMod val="50000"/>
              </a:schemeClr>
            </a:solidFill>
          </a:ln>
        </p:spPr>
        <p:txBody>
          <a:bodyPr wrap="square">
            <a:spAutoFit/>
          </a:bodyPr>
          <a:lstStyle/>
          <a:p>
            <a:r>
              <a:rPr lang="en-US" sz="2400" b="1"/>
              <a:t>Kết quả thực thi:</a:t>
            </a:r>
          </a:p>
          <a:p>
            <a:endParaRPr lang="en-US" sz="2400"/>
          </a:p>
          <a:p>
            <a:r>
              <a:rPr lang="en-US" sz="2400"/>
              <a:t>Truong Dai hoc Cong nghe Thong tin</a:t>
            </a:r>
          </a:p>
          <a:p>
            <a:r>
              <a:rPr lang="en-US" sz="2400"/>
              <a:t>Chao mung cac em den voi lop hoc NMLT.</a:t>
            </a:r>
          </a:p>
        </p:txBody>
      </p:sp>
      <p:sp>
        <p:nvSpPr>
          <p:cNvPr id="6" name="Slide Number Placeholder 5">
            <a:extLst>
              <a:ext uri="{FF2B5EF4-FFF2-40B4-BE49-F238E27FC236}">
                <a16:creationId xmlns:a16="http://schemas.microsoft.com/office/drawing/2014/main" id="{49D9B296-2200-1287-E901-0EFA4D3D383D}"/>
              </a:ext>
            </a:extLst>
          </p:cNvPr>
          <p:cNvSpPr>
            <a:spLocks noGrp="1"/>
          </p:cNvSpPr>
          <p:nvPr>
            <p:ph type="sldNum" sz="quarter" idx="12"/>
          </p:nvPr>
        </p:nvSpPr>
        <p:spPr/>
        <p:txBody>
          <a:bodyPr/>
          <a:lstStyle/>
          <a:p>
            <a:fld id="{D8B0B3AC-44A8-D142-AAF6-9A453466E1A4}" type="slidenum">
              <a:rPr lang="en-VN" smtClean="0"/>
              <a:pPr/>
              <a:t>35</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3.3</a:t>
            </a:r>
            <a:r>
              <a:rPr lang="vi-VN"/>
              <a:t>.</a:t>
            </a:r>
            <a:r>
              <a:rPr lang="en-US"/>
              <a:t>7</a:t>
            </a:r>
            <a:r>
              <a:rPr lang="vi-VN"/>
              <a:t> </a:t>
            </a:r>
            <a:r>
              <a:rPr lang="en-US"/>
              <a:t>Từ khóa t</a:t>
            </a:r>
            <a:r>
              <a:rPr lang="vi-VN"/>
              <a:t>ypedef</a:t>
            </a:r>
            <a:endParaRPr lang="en-US" dirty="0"/>
          </a:p>
        </p:txBody>
      </p:sp>
      <p:sp>
        <p:nvSpPr>
          <p:cNvPr id="3" name="Content Placeholder 2"/>
          <p:cNvSpPr>
            <a:spLocks noGrp="1"/>
          </p:cNvSpPr>
          <p:nvPr>
            <p:ph idx="1"/>
          </p:nvPr>
        </p:nvSpPr>
        <p:spPr/>
        <p:txBody>
          <a:bodyPr>
            <a:normAutofit/>
          </a:bodyPr>
          <a:lstStyle/>
          <a:p>
            <a:pPr marL="491490" indent="-457200"/>
            <a:r>
              <a:rPr lang="vi-VN" sz="2400" b="1">
                <a:latin typeface="+mn-lt"/>
                <a:cs typeface="Calibri" panose="020F0502020204030204" pitchFamily="34" charset="0"/>
              </a:rPr>
              <a:t>typedef </a:t>
            </a:r>
            <a:r>
              <a:rPr lang="vi-VN" sz="2400">
                <a:latin typeface="+mn-lt"/>
                <a:cs typeface="Calibri" panose="020F0502020204030204" pitchFamily="34" charset="0"/>
              </a:rPr>
              <a:t>là một từ khóa dùng để định nghĩa một tên gọi mới cho một kiểu dữ liệu đã có</a:t>
            </a:r>
            <a:r>
              <a:rPr lang="en-US" sz="2400">
                <a:latin typeface="+mn-lt"/>
                <a:cs typeface="Calibri" panose="020F0502020204030204" pitchFamily="34" charset="0"/>
              </a:rPr>
              <a:t>.</a:t>
            </a:r>
            <a:endParaRPr lang="vi-VN" sz="2400" dirty="0">
              <a:latin typeface="+mn-lt"/>
              <a:cs typeface="Calibri" panose="020F0502020204030204" pitchFamily="34" charset="0"/>
            </a:endParaRPr>
          </a:p>
          <a:p>
            <a:pPr marL="491490" indent="-457200"/>
            <a:r>
              <a:rPr lang="en-US" sz="2400"/>
              <a:t>Cú pháp:</a:t>
            </a:r>
            <a:endParaRPr lang="vi-VN" sz="2400" dirty="0"/>
          </a:p>
          <a:p>
            <a:pPr marL="491490" indent="-457200"/>
            <a:r>
              <a:rPr lang="vi-VN" sz="2400">
                <a:latin typeface="+mn-lt"/>
                <a:cs typeface="Calibri" panose="020F0502020204030204" pitchFamily="34" charset="0"/>
              </a:rPr>
              <a:t>Ví </a:t>
            </a:r>
            <a:r>
              <a:rPr lang="vi-VN" sz="2400" dirty="0">
                <a:latin typeface="+mn-lt"/>
                <a:cs typeface="Calibri" panose="020F0502020204030204" pitchFamily="34" charset="0"/>
              </a:rPr>
              <a:t>dụ:</a:t>
            </a:r>
          </a:p>
          <a:p>
            <a:pPr marL="34290" indent="0">
              <a:buNone/>
            </a:pPr>
            <a:endParaRPr lang="vi-VN" sz="2400" dirty="0">
              <a:latin typeface="+mn-lt"/>
              <a:cs typeface="Calibri" panose="020F0502020204030204" pitchFamily="34" charset="0"/>
            </a:endParaRPr>
          </a:p>
          <a:p>
            <a:pPr marL="34290" indent="0">
              <a:buNone/>
            </a:pPr>
            <a:endParaRPr lang="en-US" sz="2400" dirty="0">
              <a:latin typeface="+mn-lt"/>
              <a:cs typeface="Calibri" panose="020F0502020204030204" pitchFamily="34" charset="0"/>
            </a:endParaRPr>
          </a:p>
        </p:txBody>
      </p:sp>
      <p:sp>
        <p:nvSpPr>
          <p:cNvPr id="5" name="Rectangle 4"/>
          <p:cNvSpPr/>
          <p:nvPr/>
        </p:nvSpPr>
        <p:spPr>
          <a:xfrm>
            <a:off x="3344014" y="2285260"/>
            <a:ext cx="5262979" cy="461665"/>
          </a:xfrm>
          <a:prstGeom prst="rect">
            <a:avLst/>
          </a:prstGeom>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none">
            <a:spAutoFit/>
          </a:bodyPr>
          <a:lstStyle/>
          <a:p>
            <a:pPr eaLnBrk="0" fontAlgn="base" hangingPunct="0">
              <a:spcBef>
                <a:spcPct val="0"/>
              </a:spcBef>
              <a:spcAft>
                <a:spcPct val="0"/>
              </a:spcAft>
            </a:pPr>
            <a:r>
              <a:rPr lang="en-US" sz="2400" b="0">
                <a:solidFill>
                  <a:srgbClr val="0000FF"/>
                </a:solidFill>
                <a:effectLst/>
                <a:highlight>
                  <a:srgbClr val="FFFFFF"/>
                </a:highlight>
                <a:latin typeface="PragmataPro Mono Liga" panose="02000509040000020004" pitchFamily="49" charset="0"/>
              </a:rPr>
              <a:t>typedef</a:t>
            </a:r>
            <a:r>
              <a:rPr lang="en-US" sz="2400" b="0">
                <a:solidFill>
                  <a:srgbClr val="000000"/>
                </a:solidFill>
                <a:effectLst/>
                <a:highlight>
                  <a:srgbClr val="FFFFFF"/>
                </a:highlight>
                <a:latin typeface="PragmataPro Mono Liga" panose="02000509040000020004" pitchFamily="49" charset="0"/>
              </a:rPr>
              <a:t>    kiểu_có_sẵn   </a:t>
            </a:r>
            <a:r>
              <a:rPr lang="en-US" sz="2400" b="0">
                <a:solidFill>
                  <a:srgbClr val="267F99"/>
                </a:solidFill>
                <a:effectLst/>
                <a:highlight>
                  <a:srgbClr val="FFFFFF"/>
                </a:highlight>
                <a:latin typeface="PragmataPro Mono Liga" panose="02000509040000020004" pitchFamily="49" charset="0"/>
              </a:rPr>
              <a:t>tên_mới</a:t>
            </a:r>
            <a:r>
              <a:rPr lang="en-US" sz="2400" b="0">
                <a:solidFill>
                  <a:srgbClr val="000000"/>
                </a:solidFill>
                <a:effectLst/>
                <a:highlight>
                  <a:srgbClr val="FFFFFF"/>
                </a:highlight>
                <a:latin typeface="PragmataPro Mono Liga" panose="02000509040000020004" pitchFamily="49" charset="0"/>
              </a:rPr>
              <a:t>;</a:t>
            </a:r>
          </a:p>
        </p:txBody>
      </p:sp>
      <p:sp>
        <p:nvSpPr>
          <p:cNvPr id="6" name="Rectangle 5"/>
          <p:cNvSpPr/>
          <p:nvPr/>
        </p:nvSpPr>
        <p:spPr>
          <a:xfrm>
            <a:off x="1577489" y="3479199"/>
            <a:ext cx="9604861" cy="1938992"/>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vi-VN" sz="2400" b="0">
                <a:solidFill>
                  <a:srgbClr val="0000FF"/>
                </a:solidFill>
                <a:effectLst/>
                <a:highlight>
                  <a:srgbClr val="FFFFFF"/>
                </a:highlight>
                <a:latin typeface="PragmataPro Mono Liga" panose="02000509040000020004" pitchFamily="49" charset="0"/>
              </a:rPr>
              <a:t>typedef</a:t>
            </a:r>
            <a:r>
              <a:rPr lang="vi-VN" sz="2400" b="0">
                <a:solidFill>
                  <a:srgbClr val="000000"/>
                </a:solidFill>
                <a:effectLst/>
                <a:highlight>
                  <a:srgbClr val="FFFFFF"/>
                </a:highlight>
                <a:latin typeface="PragmataPro Mono Liga" panose="02000509040000020004" pitchFamily="49" charset="0"/>
              </a:rPr>
              <a:t> </a:t>
            </a:r>
            <a:r>
              <a:rPr lang="vi-VN" sz="2400" b="0">
                <a:solidFill>
                  <a:srgbClr val="0000FF"/>
                </a:solidFill>
                <a:effectLst/>
                <a:highlight>
                  <a:srgbClr val="FFFFFF"/>
                </a:highlight>
                <a:latin typeface="PragmataPro Mono Liga" panose="02000509040000020004" pitchFamily="49" charset="0"/>
              </a:rPr>
              <a:t>int</a:t>
            </a:r>
            <a:r>
              <a:rPr lang="vi-VN" sz="2400" b="0">
                <a:solidFill>
                  <a:srgbClr val="000000"/>
                </a:solidFill>
                <a:effectLst/>
                <a:highlight>
                  <a:srgbClr val="FFFFFF"/>
                </a:highlight>
                <a:latin typeface="PragmataPro Mono Liga" panose="02000509040000020004" pitchFamily="49" charset="0"/>
              </a:rPr>
              <a:t> </a:t>
            </a:r>
            <a:r>
              <a:rPr lang="vi-VN" sz="2400" b="0">
                <a:solidFill>
                  <a:srgbClr val="267F99"/>
                </a:solidFill>
                <a:effectLst/>
                <a:highlight>
                  <a:srgbClr val="FFFFFF"/>
                </a:highlight>
                <a:latin typeface="PragmataPro Mono Liga" panose="02000509040000020004" pitchFamily="49" charset="0"/>
              </a:rPr>
              <a:t>Integer</a:t>
            </a:r>
            <a:r>
              <a:rPr lang="vi-VN" sz="2400" b="0">
                <a:solidFill>
                  <a:srgbClr val="000000"/>
                </a:solidFill>
                <a:effectLst/>
                <a:highlight>
                  <a:srgbClr val="FFFFFF"/>
                </a:highlight>
                <a:latin typeface="PragmataPro Mono Liga" panose="02000509040000020004" pitchFamily="49" charset="0"/>
              </a:rPr>
              <a:t>;</a:t>
            </a:r>
          </a:p>
          <a:p>
            <a:r>
              <a:rPr lang="vi-VN" sz="2400" b="0">
                <a:solidFill>
                  <a:srgbClr val="267F99"/>
                </a:solidFill>
                <a:effectLst/>
                <a:highlight>
                  <a:srgbClr val="FFFFFF"/>
                </a:highlight>
                <a:latin typeface="PragmataPro Mono Liga" panose="02000509040000020004" pitchFamily="49" charset="0"/>
              </a:rPr>
              <a:t>Integer</a:t>
            </a:r>
            <a:r>
              <a:rPr lang="vi-VN" sz="2400" b="0">
                <a:solidFill>
                  <a:srgbClr val="000000"/>
                </a:solidFill>
                <a:effectLst/>
                <a:highlight>
                  <a:srgbClr val="FFFFFF"/>
                </a:highlight>
                <a:latin typeface="PragmataPro Mono Liga" panose="02000509040000020004" pitchFamily="49" charset="0"/>
              </a:rPr>
              <a:t> </a:t>
            </a:r>
            <a:r>
              <a:rPr lang="vi-VN" sz="2400" b="0">
                <a:solidFill>
                  <a:srgbClr val="001080"/>
                </a:solidFill>
                <a:effectLst/>
                <a:highlight>
                  <a:srgbClr val="FFFFFF"/>
                </a:highlight>
                <a:latin typeface="PragmataPro Mono Liga" panose="02000509040000020004" pitchFamily="49" charset="0"/>
              </a:rPr>
              <a:t>a</a:t>
            </a:r>
            <a:r>
              <a:rPr lang="vi-VN" sz="2400" b="0">
                <a:solidFill>
                  <a:srgbClr val="000000"/>
                </a:solidFill>
                <a:effectLst/>
                <a:highlight>
                  <a:srgbClr val="FFFFFF"/>
                </a:highlight>
                <a:latin typeface="PragmataPro Mono Liga" panose="02000509040000020004" pitchFamily="49" charset="0"/>
              </a:rPr>
              <a:t> = </a:t>
            </a:r>
            <a:r>
              <a:rPr lang="vi-VN" sz="2400" b="0">
                <a:solidFill>
                  <a:srgbClr val="098658"/>
                </a:solidFill>
                <a:effectLst/>
                <a:highlight>
                  <a:srgbClr val="FFFFFF"/>
                </a:highlight>
                <a:latin typeface="PragmataPro Mono Liga" panose="02000509040000020004" pitchFamily="49" charset="0"/>
              </a:rPr>
              <a:t>10</a:t>
            </a:r>
            <a:r>
              <a:rPr lang="vi-VN" sz="2400" b="0">
                <a:solidFill>
                  <a:srgbClr val="000000"/>
                </a:solidFill>
                <a:effectLst/>
                <a:highlight>
                  <a:srgbClr val="FFFFFF"/>
                </a:highlight>
                <a:latin typeface="PragmataPro Mono Liga" panose="02000509040000020004" pitchFamily="49" charset="0"/>
              </a:rPr>
              <a:t>;</a:t>
            </a:r>
            <a:r>
              <a:rPr lang="vi-VN" sz="2400" b="0">
                <a:solidFill>
                  <a:srgbClr val="008000"/>
                </a:solidFill>
                <a:effectLst/>
                <a:highlight>
                  <a:srgbClr val="FFFFFF"/>
                </a:highlight>
                <a:latin typeface="PragmataPro Mono Liga" panose="02000509040000020004" pitchFamily="49" charset="0"/>
              </a:rPr>
              <a:t> // Tương đương với int a = 10;</a:t>
            </a:r>
            <a:endParaRPr lang="en-US" sz="2400" b="0">
              <a:solidFill>
                <a:srgbClr val="008000"/>
              </a:solidFill>
              <a:effectLst/>
              <a:highlight>
                <a:srgbClr val="FFFFFF"/>
              </a:highlight>
              <a:latin typeface="PragmataPro Mono Liga" panose="02000509040000020004" pitchFamily="49" charset="0"/>
            </a:endParaRPr>
          </a:p>
          <a:p>
            <a:endParaRPr lang="vi-VN" sz="2400" b="0">
              <a:solidFill>
                <a:srgbClr val="000000"/>
              </a:solidFill>
              <a:effectLst/>
              <a:highlight>
                <a:srgbClr val="FFFFFF"/>
              </a:highlight>
              <a:latin typeface="PragmataPro Mono Liga" panose="02000509040000020004" pitchFamily="49" charset="0"/>
            </a:endParaRPr>
          </a:p>
          <a:p>
            <a:r>
              <a:rPr lang="vi-VN" sz="2400" b="0">
                <a:solidFill>
                  <a:srgbClr val="0000FF"/>
                </a:solidFill>
                <a:effectLst/>
                <a:highlight>
                  <a:srgbClr val="FFFFFF"/>
                </a:highlight>
                <a:latin typeface="PragmataPro Mono Liga" panose="02000509040000020004" pitchFamily="49" charset="0"/>
              </a:rPr>
              <a:t>typedef</a:t>
            </a:r>
            <a:r>
              <a:rPr lang="vi-VN" sz="2400" b="0">
                <a:solidFill>
                  <a:srgbClr val="000000"/>
                </a:solidFill>
                <a:effectLst/>
                <a:highlight>
                  <a:srgbClr val="FFFFFF"/>
                </a:highlight>
                <a:latin typeface="PragmataPro Mono Liga" panose="02000509040000020004" pitchFamily="49" charset="0"/>
              </a:rPr>
              <a:t> </a:t>
            </a:r>
            <a:r>
              <a:rPr lang="vi-VN" sz="2400" b="0">
                <a:solidFill>
                  <a:srgbClr val="0000FF"/>
                </a:solidFill>
                <a:effectLst/>
                <a:highlight>
                  <a:srgbClr val="FFFFFF"/>
                </a:highlight>
                <a:latin typeface="PragmataPro Mono Liga" panose="02000509040000020004" pitchFamily="49" charset="0"/>
              </a:rPr>
              <a:t>int</a:t>
            </a:r>
            <a:r>
              <a:rPr lang="vi-VN" sz="2400" b="0">
                <a:solidFill>
                  <a:srgbClr val="000000"/>
                </a:solidFill>
                <a:effectLst/>
                <a:highlight>
                  <a:srgbClr val="FFFFFF"/>
                </a:highlight>
                <a:latin typeface="PragmataPro Mono Liga" panose="02000509040000020004" pitchFamily="49" charset="0"/>
              </a:rPr>
              <a:t>* </a:t>
            </a:r>
            <a:r>
              <a:rPr lang="vi-VN" sz="2400" b="0">
                <a:solidFill>
                  <a:srgbClr val="267F99"/>
                </a:solidFill>
                <a:effectLst/>
                <a:highlight>
                  <a:srgbClr val="FFFFFF"/>
                </a:highlight>
                <a:latin typeface="PragmataPro Mono Liga" panose="02000509040000020004" pitchFamily="49" charset="0"/>
              </a:rPr>
              <a:t>IntPointer</a:t>
            </a:r>
            <a:r>
              <a:rPr lang="vi-VN" sz="2400" b="0">
                <a:solidFill>
                  <a:srgbClr val="000000"/>
                </a:solidFill>
                <a:effectLst/>
                <a:highlight>
                  <a:srgbClr val="FFFFFF"/>
                </a:highlight>
                <a:latin typeface="PragmataPro Mono Liga" panose="02000509040000020004" pitchFamily="49" charset="0"/>
              </a:rPr>
              <a:t>;</a:t>
            </a:r>
          </a:p>
          <a:p>
            <a:r>
              <a:rPr lang="vi-VN" sz="2400" b="0">
                <a:solidFill>
                  <a:srgbClr val="267F99"/>
                </a:solidFill>
                <a:effectLst/>
                <a:highlight>
                  <a:srgbClr val="FFFFFF"/>
                </a:highlight>
                <a:latin typeface="PragmataPro Mono Liga" panose="02000509040000020004" pitchFamily="49" charset="0"/>
              </a:rPr>
              <a:t>IntPointer</a:t>
            </a:r>
            <a:r>
              <a:rPr lang="vi-VN" sz="2400" b="0">
                <a:solidFill>
                  <a:srgbClr val="000000"/>
                </a:solidFill>
                <a:effectLst/>
                <a:highlight>
                  <a:srgbClr val="FFFFFF"/>
                </a:highlight>
                <a:latin typeface="PragmataPro Mono Liga" panose="02000509040000020004" pitchFamily="49" charset="0"/>
              </a:rPr>
              <a:t> </a:t>
            </a:r>
            <a:r>
              <a:rPr lang="vi-VN" sz="2400" b="0">
                <a:solidFill>
                  <a:srgbClr val="001080"/>
                </a:solidFill>
                <a:effectLst/>
                <a:highlight>
                  <a:srgbClr val="FFFFFF"/>
                </a:highlight>
                <a:latin typeface="PragmataPro Mono Liga" panose="02000509040000020004" pitchFamily="49" charset="0"/>
              </a:rPr>
              <a:t>p</a:t>
            </a:r>
            <a:r>
              <a:rPr lang="vi-VN" sz="2400" b="0">
                <a:solidFill>
                  <a:srgbClr val="000000"/>
                </a:solidFill>
                <a:effectLst/>
                <a:highlight>
                  <a:srgbClr val="FFFFFF"/>
                </a:highlight>
                <a:latin typeface="PragmataPro Mono Liga" panose="02000509040000020004" pitchFamily="49" charset="0"/>
              </a:rPr>
              <a:t> = </a:t>
            </a:r>
            <a:r>
              <a:rPr lang="vi-VN" sz="2400" b="0">
                <a:solidFill>
                  <a:srgbClr val="0000FF"/>
                </a:solidFill>
                <a:effectLst/>
                <a:highlight>
                  <a:srgbClr val="FFFFFF"/>
                </a:highlight>
                <a:latin typeface="PragmataPro Mono Liga" panose="02000509040000020004" pitchFamily="49" charset="0"/>
              </a:rPr>
              <a:t>nullptr</a:t>
            </a:r>
            <a:r>
              <a:rPr lang="vi-VN" sz="2400" b="0">
                <a:solidFill>
                  <a:srgbClr val="000000"/>
                </a:solidFill>
                <a:effectLst/>
                <a:highlight>
                  <a:srgbClr val="FFFFFF"/>
                </a:highlight>
                <a:latin typeface="PragmataPro Mono Liga" panose="02000509040000020004" pitchFamily="49" charset="0"/>
              </a:rPr>
              <a:t>;</a:t>
            </a:r>
            <a:r>
              <a:rPr lang="vi-VN" sz="2400" b="0">
                <a:solidFill>
                  <a:srgbClr val="008000"/>
                </a:solidFill>
                <a:effectLst/>
                <a:highlight>
                  <a:srgbClr val="FFFFFF"/>
                </a:highlight>
                <a:latin typeface="PragmataPro Mono Liga" panose="02000509040000020004" pitchFamily="49" charset="0"/>
              </a:rPr>
              <a:t> // Tương đương với int* p = nullptr;</a:t>
            </a:r>
            <a:endParaRPr lang="vi-VN" sz="2400" b="0">
              <a:solidFill>
                <a:srgbClr val="000000"/>
              </a:solidFill>
              <a:effectLst/>
              <a:highlight>
                <a:srgbClr val="FFFFFF"/>
              </a:highlight>
              <a:latin typeface="PragmataPro Mono Liga" panose="02000509040000020004" pitchFamily="49" charset="0"/>
            </a:endParaRPr>
          </a:p>
        </p:txBody>
      </p:sp>
      <p:sp>
        <p:nvSpPr>
          <p:cNvPr id="7" name="Footer Placeholder 6"/>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9" name="Date Placeholder 8">
            <a:extLst>
              <a:ext uri="{FF2B5EF4-FFF2-40B4-BE49-F238E27FC236}">
                <a16:creationId xmlns:a16="http://schemas.microsoft.com/office/drawing/2014/main" id="{24DCC55A-F016-9D3E-DE4C-5CDC452B671C}"/>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A5C4C03F-D433-5B5A-1A41-87A620A12F7C}"/>
              </a:ext>
            </a:extLst>
          </p:cNvPr>
          <p:cNvSpPr>
            <a:spLocks noGrp="1"/>
          </p:cNvSpPr>
          <p:nvPr>
            <p:ph type="sldNum" sz="quarter" idx="12"/>
          </p:nvPr>
        </p:nvSpPr>
        <p:spPr/>
        <p:txBody>
          <a:bodyPr/>
          <a:lstStyle/>
          <a:p>
            <a:fld id="{D8B0B3AC-44A8-D142-AAF6-9A453466E1A4}" type="slidenum">
              <a:rPr lang="en-VN" smtClean="0"/>
              <a:pPr/>
              <a:t>36</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3.3.8 </a:t>
            </a:r>
            <a:r>
              <a:rPr lang="en-US" dirty="0" err="1"/>
              <a:t>Một</a:t>
            </a:r>
            <a:r>
              <a:rPr lang="en-US" dirty="0"/>
              <a:t> </a:t>
            </a:r>
            <a:r>
              <a:rPr lang="en-US" dirty="0" err="1"/>
              <a:t>số</a:t>
            </a:r>
            <a:r>
              <a:rPr lang="en-US" dirty="0"/>
              <a:t> </a:t>
            </a:r>
            <a:r>
              <a:rPr lang="en-US" dirty="0" err="1"/>
              <a:t>hàm</a:t>
            </a:r>
            <a:r>
              <a:rPr lang="en-US" dirty="0"/>
              <a:t> </a:t>
            </a:r>
            <a:r>
              <a:rPr lang="en-US" dirty="0" err="1"/>
              <a:t>hữu</a:t>
            </a:r>
            <a:r>
              <a:rPr lang="en-US" dirty="0"/>
              <a:t> </a:t>
            </a:r>
            <a:r>
              <a:rPr lang="en-US" dirty="0" err="1"/>
              <a:t>ích</a:t>
            </a:r>
            <a:r>
              <a:rPr lang="en-US" dirty="0"/>
              <a:t> </a:t>
            </a:r>
            <a:r>
              <a:rPr lang="en-US" dirty="0" err="1"/>
              <a:t>xử</a:t>
            </a:r>
            <a:r>
              <a:rPr lang="en-US" dirty="0"/>
              <a:t> </a:t>
            </a:r>
            <a:r>
              <a:rPr lang="en-US" dirty="0" err="1"/>
              <a:t>lý</a:t>
            </a:r>
            <a:r>
              <a:rPr lang="en-US" dirty="0"/>
              <a:t> </a:t>
            </a:r>
            <a:r>
              <a:rPr lang="en-US" dirty="0" err="1"/>
              <a:t>kiểu</a:t>
            </a:r>
            <a:r>
              <a:rPr lang="en-US" dirty="0"/>
              <a:t> </a:t>
            </a:r>
            <a:r>
              <a:rPr lang="en-US" dirty="0" err="1"/>
              <a:t>dữ</a:t>
            </a:r>
            <a:r>
              <a:rPr lang="en-US" dirty="0"/>
              <a:t> </a:t>
            </a:r>
            <a:r>
              <a:rPr lang="en-US" dirty="0" err="1"/>
              <a:t>liệu</a:t>
            </a:r>
            <a:endParaRPr 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288522301"/>
              </p:ext>
            </p:extLst>
          </p:nvPr>
        </p:nvGraphicFramePr>
        <p:xfrm>
          <a:off x="1289772" y="1233824"/>
          <a:ext cx="9548399" cy="4480560"/>
        </p:xfrm>
        <a:graphic>
          <a:graphicData uri="http://schemas.openxmlformats.org/drawingml/2006/table">
            <a:tbl>
              <a:tblPr firstRow="1" bandRow="1">
                <a:tableStyleId>{5C22544A-7EE6-4342-B048-85BDC9FD1C3A}</a:tableStyleId>
              </a:tblPr>
              <a:tblGrid>
                <a:gridCol w="1727986">
                  <a:extLst>
                    <a:ext uri="{9D8B030D-6E8A-4147-A177-3AD203B41FA5}">
                      <a16:colId xmlns:a16="http://schemas.microsoft.com/office/drawing/2014/main" val="20000"/>
                    </a:ext>
                  </a:extLst>
                </a:gridCol>
                <a:gridCol w="5482937">
                  <a:extLst>
                    <a:ext uri="{9D8B030D-6E8A-4147-A177-3AD203B41FA5}">
                      <a16:colId xmlns:a16="http://schemas.microsoft.com/office/drawing/2014/main" val="20001"/>
                    </a:ext>
                  </a:extLst>
                </a:gridCol>
                <a:gridCol w="2337476">
                  <a:extLst>
                    <a:ext uri="{9D8B030D-6E8A-4147-A177-3AD203B41FA5}">
                      <a16:colId xmlns:a16="http://schemas.microsoft.com/office/drawing/2014/main" val="20002"/>
                    </a:ext>
                  </a:extLst>
                </a:gridCol>
              </a:tblGrid>
              <a:tr h="297180">
                <a:tc>
                  <a:txBody>
                    <a:bodyPr/>
                    <a:lstStyle/>
                    <a:p>
                      <a:pPr algn="ctr"/>
                      <a:r>
                        <a:rPr lang="en-US" sz="2000" dirty="0" err="1">
                          <a:solidFill>
                            <a:schemeClr val="tx1">
                              <a:lumMod val="50000"/>
                            </a:schemeClr>
                          </a:solidFill>
                          <a:latin typeface="Arial" panose="020B0604020202020204" pitchFamily="34" charset="0"/>
                          <a:cs typeface="Arial" panose="020B0604020202020204" pitchFamily="34" charset="0"/>
                        </a:rPr>
                        <a:t>Thư</a:t>
                      </a:r>
                      <a:r>
                        <a:rPr lang="en-US" sz="2000" baseline="0" dirty="0">
                          <a:solidFill>
                            <a:schemeClr val="tx1">
                              <a:lumMod val="50000"/>
                            </a:schemeClr>
                          </a:solidFill>
                          <a:latin typeface="Arial" panose="020B0604020202020204" pitchFamily="34" charset="0"/>
                          <a:cs typeface="Arial" panose="020B0604020202020204" pitchFamily="34" charset="0"/>
                        </a:rPr>
                        <a:t> </a:t>
                      </a:r>
                      <a:r>
                        <a:rPr lang="en-US" sz="2000" baseline="0" dirty="0" err="1">
                          <a:solidFill>
                            <a:schemeClr val="tx1">
                              <a:lumMod val="50000"/>
                            </a:schemeClr>
                          </a:solidFill>
                          <a:latin typeface="Arial" panose="020B0604020202020204" pitchFamily="34" charset="0"/>
                          <a:cs typeface="Arial" panose="020B0604020202020204" pitchFamily="34" charset="0"/>
                        </a:rPr>
                        <a:t>viện</a:t>
                      </a:r>
                      <a:endParaRPr lang="en-US" sz="20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err="1">
                          <a:solidFill>
                            <a:schemeClr val="tx1">
                              <a:lumMod val="50000"/>
                            </a:schemeClr>
                          </a:solidFill>
                          <a:latin typeface="Arial" panose="020B0604020202020204" pitchFamily="34" charset="0"/>
                          <a:cs typeface="Arial" panose="020B0604020202020204" pitchFamily="34" charset="0"/>
                        </a:rPr>
                        <a:t>Ví</a:t>
                      </a:r>
                      <a:r>
                        <a:rPr lang="en-US" sz="2000" baseline="0" dirty="0">
                          <a:solidFill>
                            <a:schemeClr val="tx1">
                              <a:lumMod val="50000"/>
                            </a:schemeClr>
                          </a:solidFill>
                          <a:latin typeface="Arial" panose="020B0604020202020204" pitchFamily="34" charset="0"/>
                          <a:cs typeface="Arial" panose="020B0604020202020204" pitchFamily="34" charset="0"/>
                        </a:rPr>
                        <a:t> </a:t>
                      </a:r>
                      <a:r>
                        <a:rPr lang="en-US" sz="2000" baseline="0" dirty="0" err="1">
                          <a:solidFill>
                            <a:schemeClr val="tx1">
                              <a:lumMod val="50000"/>
                            </a:schemeClr>
                          </a:solidFill>
                          <a:latin typeface="Arial" panose="020B0604020202020204" pitchFamily="34" charset="0"/>
                          <a:cs typeface="Arial" panose="020B0604020202020204" pitchFamily="34" charset="0"/>
                        </a:rPr>
                        <a:t>dụ</a:t>
                      </a:r>
                      <a:endParaRPr lang="en-US" sz="20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err="1">
                          <a:solidFill>
                            <a:schemeClr val="tx1">
                              <a:lumMod val="50000"/>
                            </a:schemeClr>
                          </a:solidFill>
                          <a:latin typeface="Arial" panose="020B0604020202020204" pitchFamily="34" charset="0"/>
                          <a:cs typeface="Arial" panose="020B0604020202020204" pitchFamily="34" charset="0"/>
                        </a:rPr>
                        <a:t>Kết</a:t>
                      </a:r>
                      <a:r>
                        <a:rPr lang="en-US" sz="2000" baseline="0" dirty="0">
                          <a:solidFill>
                            <a:schemeClr val="tx1">
                              <a:lumMod val="50000"/>
                            </a:schemeClr>
                          </a:solidFill>
                          <a:latin typeface="Arial" panose="020B0604020202020204" pitchFamily="34" charset="0"/>
                          <a:cs typeface="Arial" panose="020B0604020202020204" pitchFamily="34" charset="0"/>
                        </a:rPr>
                        <a:t> </a:t>
                      </a:r>
                      <a:r>
                        <a:rPr lang="en-US" sz="2000" baseline="0" dirty="0" err="1">
                          <a:solidFill>
                            <a:schemeClr val="tx1">
                              <a:lumMod val="50000"/>
                            </a:schemeClr>
                          </a:solidFill>
                          <a:latin typeface="Arial" panose="020B0604020202020204" pitchFamily="34" charset="0"/>
                          <a:cs typeface="Arial" panose="020B0604020202020204" pitchFamily="34" charset="0"/>
                        </a:rPr>
                        <a:t>quả</a:t>
                      </a:r>
                      <a:endParaRPr lang="en-US" sz="20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97180">
                <a:tc>
                  <a:txBody>
                    <a:bodyPr/>
                    <a:lstStyle/>
                    <a:p>
                      <a:r>
                        <a:rPr lang="en-US" sz="2000" b="0" dirty="0">
                          <a:solidFill>
                            <a:schemeClr val="tx1">
                              <a:lumMod val="50000"/>
                            </a:schemeClr>
                          </a:solidFill>
                          <a:effectLst/>
                          <a:latin typeface="Consolas" panose="020B0609020204030204" pitchFamily="49" charset="0"/>
                          <a:cs typeface="Arial" panose="020B0604020202020204" pitchFamily="34" charset="0"/>
                        </a:rPr>
                        <a:t>&lt;limits&gt;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err="1">
                          <a:solidFill>
                            <a:schemeClr val="tx1">
                              <a:lumMod val="50000"/>
                            </a:schemeClr>
                          </a:solidFill>
                          <a:latin typeface="Consolas" panose="020B0609020204030204" pitchFamily="49" charset="0"/>
                          <a:cs typeface="Arial" panose="020B0604020202020204" pitchFamily="34" charset="0"/>
                        </a:rPr>
                        <a:t>std</a:t>
                      </a:r>
                      <a:r>
                        <a:rPr lang="en-US" sz="2000" dirty="0">
                          <a:solidFill>
                            <a:schemeClr val="tx1">
                              <a:lumMod val="50000"/>
                            </a:schemeClr>
                          </a:solidFill>
                          <a:latin typeface="Consolas" panose="020B0609020204030204" pitchFamily="49" charset="0"/>
                          <a:cs typeface="Arial" panose="020B0604020202020204" pitchFamily="34" charset="0"/>
                        </a:rPr>
                        <a:t>::</a:t>
                      </a:r>
                      <a:r>
                        <a:rPr lang="en-US" sz="2000" dirty="0" err="1">
                          <a:solidFill>
                            <a:schemeClr val="tx1">
                              <a:lumMod val="50000"/>
                            </a:schemeClr>
                          </a:solidFill>
                          <a:latin typeface="Consolas" panose="020B0609020204030204" pitchFamily="49" charset="0"/>
                          <a:cs typeface="Arial" panose="020B0604020202020204" pitchFamily="34" charset="0"/>
                        </a:rPr>
                        <a:t>numeric_limits</a:t>
                      </a:r>
                      <a:r>
                        <a:rPr lang="en-US" sz="2000" dirty="0">
                          <a:solidFill>
                            <a:schemeClr val="tx1">
                              <a:lumMod val="50000"/>
                            </a:schemeClr>
                          </a:solidFill>
                          <a:latin typeface="Consolas" panose="020B0609020204030204" pitchFamily="49" charset="0"/>
                          <a:cs typeface="Arial" panose="020B0604020202020204" pitchFamily="34" charset="0"/>
                        </a:rPr>
                        <a:t>&lt;</a:t>
                      </a:r>
                      <a:r>
                        <a:rPr lang="en-US" sz="2000" dirty="0" err="1">
                          <a:solidFill>
                            <a:schemeClr val="tx1">
                              <a:lumMod val="50000"/>
                            </a:schemeClr>
                          </a:solidFill>
                          <a:latin typeface="Consolas" panose="020B0609020204030204" pitchFamily="49" charset="0"/>
                          <a:cs typeface="Arial" panose="020B0604020202020204" pitchFamily="34" charset="0"/>
                        </a:rPr>
                        <a:t>int</a:t>
                      </a:r>
                      <a:r>
                        <a:rPr lang="en-US" sz="2000" dirty="0">
                          <a:solidFill>
                            <a:schemeClr val="tx1">
                              <a:lumMod val="50000"/>
                            </a:schemeClr>
                          </a:solidFill>
                          <a:latin typeface="Consolas" panose="020B0609020204030204" pitchFamily="49" charset="0"/>
                          <a:cs typeface="Arial" panose="020B0604020202020204" pitchFamily="34" charset="0"/>
                        </a:rPr>
                        <a:t>&gt;::min()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lumMod val="50000"/>
                            </a:schemeClr>
                          </a:solidFill>
                          <a:latin typeface="Consolas" panose="020B0609020204030204" pitchFamily="49" charset="0"/>
                          <a:cs typeface="Arial" panose="020B0604020202020204" pitchFamily="34" charset="0"/>
                        </a:rPr>
                        <a:t>-2147483648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7180">
                <a:tc>
                  <a:txBody>
                    <a:bodyPr/>
                    <a:lstStyle/>
                    <a:p>
                      <a:endParaRPr lang="en-US" sz="2000" b="0" dirty="0">
                        <a:solidFill>
                          <a:schemeClr val="tx1">
                            <a:lumMod val="50000"/>
                          </a:schemeClr>
                        </a:solidFill>
                        <a:effectLst/>
                        <a:latin typeface="Consolas" panose="020B0609020204030204" pitchFamily="49"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err="1">
                          <a:solidFill>
                            <a:schemeClr val="tx1">
                              <a:lumMod val="50000"/>
                            </a:schemeClr>
                          </a:solidFill>
                          <a:latin typeface="Consolas" panose="020B0609020204030204" pitchFamily="49" charset="0"/>
                          <a:cs typeface="Arial" panose="020B0604020202020204" pitchFamily="34" charset="0"/>
                        </a:rPr>
                        <a:t>std</a:t>
                      </a:r>
                      <a:r>
                        <a:rPr lang="en-US" sz="2000" dirty="0">
                          <a:solidFill>
                            <a:schemeClr val="tx1">
                              <a:lumMod val="50000"/>
                            </a:schemeClr>
                          </a:solidFill>
                          <a:latin typeface="Consolas" panose="020B0609020204030204" pitchFamily="49" charset="0"/>
                          <a:cs typeface="Arial" panose="020B0604020202020204" pitchFamily="34" charset="0"/>
                        </a:rPr>
                        <a:t>::</a:t>
                      </a:r>
                      <a:r>
                        <a:rPr lang="en-US" sz="2000" dirty="0" err="1">
                          <a:solidFill>
                            <a:schemeClr val="tx1">
                              <a:lumMod val="50000"/>
                            </a:schemeClr>
                          </a:solidFill>
                          <a:latin typeface="Consolas" panose="020B0609020204030204" pitchFamily="49" charset="0"/>
                          <a:cs typeface="Arial" panose="020B0604020202020204" pitchFamily="34" charset="0"/>
                        </a:rPr>
                        <a:t>numeric_limits</a:t>
                      </a:r>
                      <a:r>
                        <a:rPr lang="en-US" sz="2000" dirty="0">
                          <a:solidFill>
                            <a:schemeClr val="tx1">
                              <a:lumMod val="50000"/>
                            </a:schemeClr>
                          </a:solidFill>
                          <a:latin typeface="Consolas" panose="020B0609020204030204" pitchFamily="49" charset="0"/>
                          <a:cs typeface="Arial" panose="020B0604020202020204" pitchFamily="34" charset="0"/>
                        </a:rPr>
                        <a:t>&lt;</a:t>
                      </a:r>
                      <a:r>
                        <a:rPr lang="en-US" sz="2000" dirty="0" err="1">
                          <a:solidFill>
                            <a:schemeClr val="tx1">
                              <a:lumMod val="50000"/>
                            </a:schemeClr>
                          </a:solidFill>
                          <a:latin typeface="Consolas" panose="020B0609020204030204" pitchFamily="49" charset="0"/>
                          <a:cs typeface="Arial" panose="020B0604020202020204" pitchFamily="34" charset="0"/>
                        </a:rPr>
                        <a:t>int</a:t>
                      </a:r>
                      <a:r>
                        <a:rPr lang="en-US" sz="2000" dirty="0">
                          <a:solidFill>
                            <a:schemeClr val="tx1">
                              <a:lumMod val="50000"/>
                            </a:schemeClr>
                          </a:solidFill>
                          <a:latin typeface="Consolas" panose="020B0609020204030204" pitchFamily="49" charset="0"/>
                          <a:cs typeface="Arial" panose="020B0604020202020204" pitchFamily="34" charset="0"/>
                        </a:rPr>
                        <a:t>&gt;::max()</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lumMod val="50000"/>
                            </a:schemeClr>
                          </a:solidFill>
                          <a:latin typeface="Consolas" panose="020B0609020204030204" pitchFamily="49" charset="0"/>
                          <a:cs typeface="Arial" panose="020B0604020202020204" pitchFamily="34" charset="0"/>
                        </a:rPr>
                        <a:t>2147483647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97180">
                <a:tc>
                  <a:txBody>
                    <a:bodyPr/>
                    <a:lstStyle/>
                    <a:p>
                      <a:endParaRPr lang="en-US" sz="2000" b="0" dirty="0">
                        <a:solidFill>
                          <a:schemeClr val="tx1">
                            <a:lumMod val="50000"/>
                          </a:schemeClr>
                        </a:solidFill>
                        <a:effectLst/>
                        <a:latin typeface="Consolas" panose="020B0609020204030204" pitchFamily="49"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err="1">
                          <a:solidFill>
                            <a:schemeClr val="tx1">
                              <a:lumMod val="50000"/>
                            </a:schemeClr>
                          </a:solidFill>
                          <a:effectLst/>
                          <a:latin typeface="Consolas" panose="020B0609020204030204" pitchFamily="49" charset="0"/>
                          <a:cs typeface="Arial" panose="020B0604020202020204" pitchFamily="34" charset="0"/>
                        </a:rPr>
                        <a:t>std</a:t>
                      </a:r>
                      <a:r>
                        <a:rPr lang="en-US" sz="2000" b="0" dirty="0">
                          <a:solidFill>
                            <a:schemeClr val="tx1">
                              <a:lumMod val="50000"/>
                            </a:schemeClr>
                          </a:solidFill>
                          <a:effectLst/>
                          <a:latin typeface="Consolas" panose="020B0609020204030204" pitchFamily="49" charset="0"/>
                          <a:cs typeface="Arial" panose="020B0604020202020204" pitchFamily="34" charset="0"/>
                        </a:rPr>
                        <a:t>::</a:t>
                      </a:r>
                      <a:r>
                        <a:rPr lang="en-US" sz="2000" b="0" dirty="0" err="1">
                          <a:solidFill>
                            <a:schemeClr val="tx1">
                              <a:lumMod val="50000"/>
                            </a:schemeClr>
                          </a:solidFill>
                          <a:effectLst/>
                          <a:latin typeface="Consolas" panose="020B0609020204030204" pitchFamily="49" charset="0"/>
                          <a:cs typeface="Arial" panose="020B0604020202020204" pitchFamily="34" charset="0"/>
                        </a:rPr>
                        <a:t>numeric_limits</a:t>
                      </a:r>
                      <a:r>
                        <a:rPr lang="en-US" sz="2000" b="0" dirty="0">
                          <a:solidFill>
                            <a:schemeClr val="tx1">
                              <a:lumMod val="50000"/>
                            </a:schemeClr>
                          </a:solidFill>
                          <a:effectLst/>
                          <a:latin typeface="Consolas" panose="020B0609020204030204" pitchFamily="49" charset="0"/>
                          <a:cs typeface="Arial" panose="020B0604020202020204" pitchFamily="34" charset="0"/>
                        </a:rPr>
                        <a:t>&lt;float&gt;::max()</a:t>
                      </a:r>
                      <a:endParaRPr lang="en-US" sz="2000" dirty="0">
                        <a:solidFill>
                          <a:schemeClr val="tx1">
                            <a:lumMod val="50000"/>
                          </a:schemeClr>
                        </a:solidFill>
                        <a:latin typeface="Consolas" panose="020B0609020204030204" pitchFamily="49"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sz="2000">
                          <a:solidFill>
                            <a:schemeClr val="tx1">
                              <a:lumMod val="50000"/>
                            </a:schemeClr>
                          </a:solidFill>
                          <a:latin typeface="Consolas" panose="020B0609020204030204" pitchFamily="49" charset="0"/>
                          <a:cs typeface="Arial" panose="020B0604020202020204" pitchFamily="34" charset="0"/>
                        </a:rPr>
                        <a:t>3.50282e</a:t>
                      </a:r>
                      <a:r>
                        <a:rPr lang="en-US" sz="2000" dirty="0">
                          <a:solidFill>
                            <a:schemeClr val="tx1">
                              <a:lumMod val="50000"/>
                            </a:schemeClr>
                          </a:solidFill>
                          <a:latin typeface="Consolas" panose="020B0609020204030204" pitchFamily="49" charset="0"/>
                          <a:cs typeface="Arial" panose="020B0604020202020204" pitchFamily="34" charset="0"/>
                        </a:rPr>
                        <a:t>+038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97180">
                <a:tc>
                  <a:txBody>
                    <a:bodyPr/>
                    <a:lstStyle/>
                    <a:p>
                      <a:endParaRPr lang="en-US" sz="2000" dirty="0">
                        <a:solidFill>
                          <a:schemeClr val="tx1">
                            <a:lumMod val="50000"/>
                          </a:schemeClr>
                        </a:solidFill>
                        <a:latin typeface="Consolas" panose="020B0609020204030204" pitchFamily="49"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err="1">
                          <a:solidFill>
                            <a:schemeClr val="tx1">
                              <a:lumMod val="50000"/>
                            </a:schemeClr>
                          </a:solidFill>
                          <a:effectLst/>
                          <a:latin typeface="Consolas" panose="020B0609020204030204" pitchFamily="49" charset="0"/>
                          <a:cs typeface="Arial" panose="020B0604020202020204" pitchFamily="34" charset="0"/>
                        </a:rPr>
                        <a:t>std</a:t>
                      </a:r>
                      <a:r>
                        <a:rPr lang="en-US" sz="2000" b="0" dirty="0">
                          <a:solidFill>
                            <a:schemeClr val="tx1">
                              <a:lumMod val="50000"/>
                            </a:schemeClr>
                          </a:solidFill>
                          <a:effectLst/>
                          <a:latin typeface="Consolas" panose="020B0609020204030204" pitchFamily="49" charset="0"/>
                          <a:cs typeface="Arial" panose="020B0604020202020204" pitchFamily="34" charset="0"/>
                        </a:rPr>
                        <a:t>::</a:t>
                      </a:r>
                      <a:r>
                        <a:rPr lang="en-US" sz="2000" b="0" dirty="0" err="1">
                          <a:solidFill>
                            <a:schemeClr val="tx1">
                              <a:lumMod val="50000"/>
                            </a:schemeClr>
                          </a:solidFill>
                          <a:effectLst/>
                          <a:latin typeface="Consolas" panose="020B0609020204030204" pitchFamily="49" charset="0"/>
                          <a:cs typeface="Arial" panose="020B0604020202020204" pitchFamily="34" charset="0"/>
                        </a:rPr>
                        <a:t>numeric_limits</a:t>
                      </a:r>
                      <a:r>
                        <a:rPr lang="en-US" sz="2000" b="0" dirty="0">
                          <a:solidFill>
                            <a:schemeClr val="tx1">
                              <a:lumMod val="50000"/>
                            </a:schemeClr>
                          </a:solidFill>
                          <a:effectLst/>
                          <a:latin typeface="Consolas" panose="020B0609020204030204" pitchFamily="49" charset="0"/>
                          <a:cs typeface="Arial" panose="020B0604020202020204" pitchFamily="34" charset="0"/>
                        </a:rPr>
                        <a:t>&lt;float&gt;::digits10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lumMod val="50000"/>
                            </a:schemeClr>
                          </a:solidFill>
                          <a:latin typeface="Consolas" panose="020B0609020204030204" pitchFamily="49" charset="0"/>
                          <a:cs typeface="Arial" panose="020B0604020202020204" pitchFamily="34" charset="0"/>
                        </a:rPr>
                        <a:t>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97180">
                <a:tc>
                  <a:txBody>
                    <a:bodyPr/>
                    <a:lstStyle/>
                    <a:p>
                      <a:endParaRPr lang="en-US" sz="2000" dirty="0">
                        <a:solidFill>
                          <a:schemeClr val="tx1">
                            <a:lumMod val="50000"/>
                          </a:schemeClr>
                        </a:solidFill>
                        <a:latin typeface="Consolas" panose="020B0609020204030204" pitchFamily="49"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50000"/>
                            </a:schemeClr>
                          </a:solidFill>
                          <a:effectLst/>
                          <a:latin typeface="Consolas" panose="020B0609020204030204" pitchFamily="49" charset="0"/>
                          <a:cs typeface="Arial" panose="020B0604020202020204" pitchFamily="34"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dirty="0">
                        <a:solidFill>
                          <a:schemeClr val="tx1">
                            <a:lumMod val="50000"/>
                          </a:schemeClr>
                        </a:solidFill>
                        <a:latin typeface="Consolas" panose="020B0609020204030204" pitchFamily="49"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97180">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sz="2000" b="0" dirty="0">
                          <a:solidFill>
                            <a:schemeClr val="tx1">
                              <a:lumMod val="50000"/>
                            </a:schemeClr>
                          </a:solidFill>
                          <a:effectLst/>
                          <a:latin typeface="Consolas" panose="020B0609020204030204" pitchFamily="49" charset="0"/>
                          <a:cs typeface="Arial" panose="020B0604020202020204" pitchFamily="34" charset="0"/>
                        </a:rPr>
                        <a:t>&lt;</a:t>
                      </a:r>
                      <a:r>
                        <a:rPr lang="en-US" sz="2000" b="0" dirty="0" err="1">
                          <a:solidFill>
                            <a:schemeClr val="tx1">
                              <a:lumMod val="50000"/>
                            </a:schemeClr>
                          </a:solidFill>
                          <a:effectLst/>
                          <a:latin typeface="Consolas" panose="020B0609020204030204" pitchFamily="49" charset="0"/>
                          <a:cs typeface="Arial" panose="020B0604020202020204" pitchFamily="34" charset="0"/>
                        </a:rPr>
                        <a:t>climits</a:t>
                      </a:r>
                      <a:r>
                        <a:rPr lang="en-US" sz="2000" b="0" dirty="0">
                          <a:solidFill>
                            <a:schemeClr val="tx1">
                              <a:lumMod val="50000"/>
                            </a:schemeClr>
                          </a:solidFill>
                          <a:effectLst/>
                          <a:latin typeface="Consolas" panose="020B0609020204030204" pitchFamily="49" charset="0"/>
                          <a:cs typeface="Arial" panose="020B0604020202020204" pitchFamily="34" charset="0"/>
                        </a:rPr>
                        <a:t>&gt;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50000"/>
                            </a:schemeClr>
                          </a:solidFill>
                          <a:effectLst/>
                          <a:latin typeface="Consolas" panose="020B0609020204030204" pitchFamily="49" charset="0"/>
                          <a:cs typeface="Arial" panose="020B0604020202020204" pitchFamily="34" charset="0"/>
                        </a:rPr>
                        <a:t>INT_MIN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lumMod val="50000"/>
                            </a:schemeClr>
                          </a:solidFill>
                          <a:latin typeface="Consolas" panose="020B0609020204030204" pitchFamily="49" charset="0"/>
                          <a:cs typeface="Arial" panose="020B0604020202020204" pitchFamily="34" charset="0"/>
                        </a:rPr>
                        <a:t>-2147483648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97180">
                <a:tc>
                  <a:txBody>
                    <a:bodyPr/>
                    <a:lstStyle/>
                    <a:p>
                      <a:endParaRPr lang="en-US" sz="2000" dirty="0">
                        <a:solidFill>
                          <a:schemeClr val="tx1">
                            <a:lumMod val="50000"/>
                          </a:schemeClr>
                        </a:solidFill>
                        <a:latin typeface="Consolas" panose="020B0609020204030204" pitchFamily="49"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50000"/>
                            </a:schemeClr>
                          </a:solidFill>
                          <a:effectLst/>
                          <a:latin typeface="Consolas" panose="020B0609020204030204" pitchFamily="49" charset="0"/>
                          <a:cs typeface="Arial" panose="020B0604020202020204" pitchFamily="34" charset="0"/>
                        </a:rPr>
                        <a:t>INT_MAX</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lumMod val="50000"/>
                            </a:schemeClr>
                          </a:solidFill>
                          <a:latin typeface="Consolas" panose="020B0609020204030204" pitchFamily="49" charset="0"/>
                          <a:cs typeface="Arial" panose="020B0604020202020204" pitchFamily="34" charset="0"/>
                        </a:rPr>
                        <a:t>2147483647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97180">
                <a:tc>
                  <a:txBody>
                    <a:bodyPr/>
                    <a:lstStyle/>
                    <a:p>
                      <a:endParaRPr lang="en-US" sz="2000" dirty="0">
                        <a:solidFill>
                          <a:schemeClr val="tx1">
                            <a:lumMod val="50000"/>
                          </a:schemeClr>
                        </a:solidFill>
                        <a:latin typeface="Consolas" panose="020B0609020204030204" pitchFamily="49"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50000"/>
                            </a:schemeClr>
                          </a:solidFill>
                          <a:effectLst/>
                          <a:latin typeface="Consolas" panose="020B0609020204030204" pitchFamily="49" charset="0"/>
                          <a:cs typeface="Arial" panose="020B0604020202020204" pitchFamily="34"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dirty="0">
                        <a:solidFill>
                          <a:schemeClr val="tx1">
                            <a:lumMod val="50000"/>
                          </a:schemeClr>
                        </a:solidFill>
                        <a:latin typeface="Consolas" panose="020B0609020204030204" pitchFamily="49"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97180">
                <a:tc>
                  <a:txBody>
                    <a:bodyPr/>
                    <a:lstStyle/>
                    <a:p>
                      <a:r>
                        <a:rPr lang="en-US" sz="2000" b="0" dirty="0">
                          <a:solidFill>
                            <a:schemeClr val="tx1">
                              <a:lumMod val="50000"/>
                            </a:schemeClr>
                          </a:solidFill>
                          <a:effectLst/>
                          <a:latin typeface="Consolas" panose="020B0609020204030204" pitchFamily="49" charset="0"/>
                          <a:cs typeface="Arial" panose="020B0604020202020204" pitchFamily="34" charset="0"/>
                        </a:rPr>
                        <a:t>&lt;</a:t>
                      </a:r>
                      <a:r>
                        <a:rPr lang="en-US" sz="2000" b="0" dirty="0" err="1">
                          <a:solidFill>
                            <a:schemeClr val="tx1">
                              <a:lumMod val="50000"/>
                            </a:schemeClr>
                          </a:solidFill>
                          <a:effectLst/>
                          <a:latin typeface="Consolas" panose="020B0609020204030204" pitchFamily="49" charset="0"/>
                          <a:cs typeface="Arial" panose="020B0604020202020204" pitchFamily="34" charset="0"/>
                        </a:rPr>
                        <a:t>cfloat</a:t>
                      </a:r>
                      <a:r>
                        <a:rPr lang="en-US" sz="2000" b="0" dirty="0">
                          <a:solidFill>
                            <a:schemeClr val="tx1">
                              <a:lumMod val="50000"/>
                            </a:schemeClr>
                          </a:solidFill>
                          <a:effectLst/>
                          <a:latin typeface="Consolas" panose="020B0609020204030204" pitchFamily="49" charset="0"/>
                          <a:cs typeface="Arial" panose="020B0604020202020204" pitchFamily="34" charset="0"/>
                        </a:rPr>
                        <a:t>&gt;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dirty="0">
                          <a:solidFill>
                            <a:schemeClr val="tx1">
                              <a:lumMod val="50000"/>
                            </a:schemeClr>
                          </a:solidFill>
                          <a:effectLst/>
                          <a:latin typeface="Consolas" panose="020B0609020204030204" pitchFamily="49" charset="0"/>
                          <a:cs typeface="Arial" panose="020B0604020202020204" pitchFamily="34" charset="0"/>
                        </a:rPr>
                        <a:t>FLT_MAX</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a:solidFill>
                            <a:schemeClr val="tx1">
                              <a:lumMod val="50000"/>
                            </a:schemeClr>
                          </a:solidFill>
                          <a:latin typeface="Consolas" panose="020B0609020204030204" pitchFamily="49" charset="0"/>
                          <a:cs typeface="Arial" panose="020B0604020202020204" pitchFamily="34" charset="0"/>
                        </a:rPr>
                        <a:t>3.50282e</a:t>
                      </a:r>
                      <a:r>
                        <a:rPr lang="en-US" sz="2000" dirty="0">
                          <a:solidFill>
                            <a:schemeClr val="tx1">
                              <a:lumMod val="50000"/>
                            </a:schemeClr>
                          </a:solidFill>
                          <a:latin typeface="Consolas" panose="020B0609020204030204" pitchFamily="49" charset="0"/>
                          <a:cs typeface="Arial" panose="020B0604020202020204" pitchFamily="34" charset="0"/>
                        </a:rPr>
                        <a:t>+038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97180">
                <a:tc>
                  <a:txBody>
                    <a:bodyPr/>
                    <a:lstStyle/>
                    <a:p>
                      <a:endParaRPr lang="en-US" sz="2000" b="0" dirty="0">
                        <a:solidFill>
                          <a:schemeClr val="tx1">
                            <a:lumMod val="50000"/>
                          </a:schemeClr>
                        </a:solidFill>
                        <a:effectLst/>
                        <a:latin typeface="Consolas" panose="020B0609020204030204" pitchFamily="49"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sz="2000" b="0" dirty="0">
                          <a:solidFill>
                            <a:schemeClr val="tx1">
                              <a:lumMod val="50000"/>
                            </a:schemeClr>
                          </a:solidFill>
                          <a:effectLst/>
                          <a:latin typeface="Consolas" panose="020B0609020204030204" pitchFamily="49" charset="0"/>
                          <a:cs typeface="Arial" panose="020B0604020202020204" pitchFamily="34" charset="0"/>
                        </a:rPr>
                        <a:t>FLT_DIG</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lumMod val="50000"/>
                            </a:schemeClr>
                          </a:solidFill>
                          <a:latin typeface="Consolas" panose="020B0609020204030204" pitchFamily="49" charset="0"/>
                          <a:cs typeface="Arial" panose="020B0604020202020204" pitchFamily="34" charset="0"/>
                        </a:rPr>
                        <a:t>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97180">
                <a:tc>
                  <a:txBody>
                    <a:bodyPr/>
                    <a:lstStyle/>
                    <a:p>
                      <a:endParaRPr lang="en-US" sz="2000" b="0" dirty="0">
                        <a:solidFill>
                          <a:schemeClr val="tx1">
                            <a:lumMod val="50000"/>
                          </a:schemeClr>
                        </a:solidFill>
                        <a:effectLst/>
                        <a:latin typeface="Consolas" panose="020B0609020204030204" pitchFamily="49"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sz="2000" b="0" dirty="0">
                          <a:solidFill>
                            <a:schemeClr val="tx1">
                              <a:lumMod val="50000"/>
                            </a:schemeClr>
                          </a:solidFill>
                          <a:effectLst/>
                          <a:latin typeface="Consolas" panose="020B0609020204030204" pitchFamily="49" charset="0"/>
                          <a:cs typeface="Arial" panose="020B0604020202020204" pitchFamily="34"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000" dirty="0">
                        <a:solidFill>
                          <a:schemeClr val="tx1">
                            <a:lumMod val="50000"/>
                          </a:schemeClr>
                        </a:solidFill>
                        <a:latin typeface="Consolas" panose="020B0609020204030204" pitchFamily="49"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sp>
        <p:nvSpPr>
          <p:cNvPr id="3" name="Date Placeholder 2">
            <a:extLst>
              <a:ext uri="{FF2B5EF4-FFF2-40B4-BE49-F238E27FC236}">
                <a16:creationId xmlns:a16="http://schemas.microsoft.com/office/drawing/2014/main" id="{97D7A18D-9C24-B2D2-08A3-B8C2D84D5835}"/>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7A5692FA-4B60-1478-0D3A-E258DB04C4C1}"/>
              </a:ext>
            </a:extLst>
          </p:cNvPr>
          <p:cNvSpPr>
            <a:spLocks noGrp="1"/>
          </p:cNvSpPr>
          <p:nvPr>
            <p:ph type="sldNum" sz="quarter" idx="12"/>
          </p:nvPr>
        </p:nvSpPr>
        <p:spPr/>
        <p:txBody>
          <a:bodyPr/>
          <a:lstStyle/>
          <a:p>
            <a:fld id="{D8B0B3AC-44A8-D142-AAF6-9A453466E1A4}" type="slidenum">
              <a:rPr lang="en-VN" smtClean="0"/>
              <a:pPr/>
              <a:t>37</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1993-EA03-49D7-793E-045C2A32C910}"/>
              </a:ext>
            </a:extLst>
          </p:cNvPr>
          <p:cNvSpPr>
            <a:spLocks noGrp="1"/>
          </p:cNvSpPr>
          <p:nvPr>
            <p:ph type="title"/>
          </p:nvPr>
        </p:nvSpPr>
        <p:spPr/>
        <p:txBody>
          <a:bodyPr>
            <a:normAutofit fontScale="90000"/>
          </a:bodyPr>
          <a:lstStyle/>
          <a:p>
            <a:r>
              <a:rPr lang="en-US"/>
              <a:t>3.3.8 Một số hàm hữu ích xử lý kiểu dữ liệu</a:t>
            </a:r>
          </a:p>
        </p:txBody>
      </p:sp>
      <p:sp>
        <p:nvSpPr>
          <p:cNvPr id="3" name="Content Placeholder 2">
            <a:extLst>
              <a:ext uri="{FF2B5EF4-FFF2-40B4-BE49-F238E27FC236}">
                <a16:creationId xmlns:a16="http://schemas.microsoft.com/office/drawing/2014/main" id="{AFBFAB2E-13EF-31E6-CAE5-97768A3BC8AA}"/>
              </a:ext>
            </a:extLst>
          </p:cNvPr>
          <p:cNvSpPr>
            <a:spLocks noGrp="1"/>
          </p:cNvSpPr>
          <p:nvPr>
            <p:ph idx="1"/>
          </p:nvPr>
        </p:nvSpPr>
        <p:spPr/>
        <p:txBody>
          <a:bodyPr>
            <a:noAutofit/>
          </a:bodyPr>
          <a:lstStyle/>
          <a:p>
            <a:pPr marL="0" indent="0" algn="l">
              <a:lnSpc>
                <a:spcPct val="100000"/>
              </a:lnSpc>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&lt;limits&gt;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buNone/>
            </a:pPr>
            <a:br>
              <a:rPr lang="en-US" sz="2000" b="0">
                <a:solidFill>
                  <a:srgbClr val="000000"/>
                </a:solidFill>
                <a:effectLst/>
                <a:highlight>
                  <a:srgbClr val="FFFFFF"/>
                </a:highlight>
                <a:latin typeface="PragmataPro Mono Liga" panose="02000509040000020004" pitchFamily="49" charset="0"/>
              </a:rPr>
            </a:b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000" b="0">
                <a:solidFill>
                  <a:srgbClr val="008000"/>
                </a:solidFill>
                <a:effectLst/>
                <a:highlight>
                  <a:srgbClr val="FFFFFF"/>
                </a:highlight>
                <a:latin typeface="PragmataPro Mono Liga" panose="02000509040000020004" pitchFamily="49" charset="0"/>
              </a:rPr>
              <a:t>  // Truy cập giới hạn tối đa của kiểu int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max_int =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267F99"/>
                </a:solidFill>
                <a:effectLst/>
                <a:highlight>
                  <a:srgbClr val="FFFFFF"/>
                </a:highlight>
                <a:latin typeface="PragmataPro Mono Liga" panose="02000509040000020004" pitchFamily="49" charset="0"/>
              </a:rPr>
              <a:t>numeric_limits</a:t>
            </a:r>
            <a:r>
              <a:rPr lang="en-US" sz="2000" b="0">
                <a:solidFill>
                  <a:srgbClr val="000000"/>
                </a:solidFill>
                <a:effectLst/>
                <a:highlight>
                  <a:srgbClr val="FFFFFF"/>
                </a:highlight>
                <a:latin typeface="PragmataPro Mono Liga" panose="02000509040000020004" pitchFamily="49" charset="0"/>
              </a:rPr>
              <a:t>&lt;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&gt;::</a:t>
            </a:r>
            <a:r>
              <a:rPr lang="en-US" sz="2000" b="0">
                <a:solidFill>
                  <a:srgbClr val="795E26"/>
                </a:solidFill>
                <a:effectLst/>
                <a:highlight>
                  <a:srgbClr val="FFFFFF"/>
                </a:highlight>
                <a:latin typeface="PragmataPro Mono Liga" panose="02000509040000020004" pitchFamily="49" charset="0"/>
              </a:rPr>
              <a:t>max</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t>
            </a:r>
            <a:r>
              <a:rPr lang="en-US" sz="2000" b="0">
                <a:solidFill>
                  <a:srgbClr val="A31515"/>
                </a:solidFill>
                <a:effectLst/>
                <a:highlight>
                  <a:srgbClr val="FFFFFF"/>
                </a:highlight>
                <a:latin typeface="PragmataPro Mono Liga" panose="02000509040000020004" pitchFamily="49" charset="0"/>
              </a:rPr>
              <a:t>"Giá trị tối đa của int: "</a:t>
            </a:r>
            <a:r>
              <a:rPr lang="en-US" sz="2000" b="0">
                <a:solidFill>
                  <a:srgbClr val="000000"/>
                </a:solidFill>
                <a:effectLst/>
                <a:highlight>
                  <a:srgbClr val="FFFFFF"/>
                </a:highlight>
                <a:latin typeface="PragmataPro Mono Liga" panose="02000509040000020004" pitchFamily="49" charset="0"/>
              </a:rPr>
              <a:t> &lt;&lt; max_int &lt;&lt;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::endl;</a:t>
            </a:r>
          </a:p>
          <a:p>
            <a:pPr marL="0" indent="0" algn="l">
              <a:lnSpc>
                <a:spcPct val="100000"/>
              </a:lnSpc>
              <a:buNone/>
            </a:pPr>
            <a:br>
              <a:rPr lang="en-US" sz="2000" b="0">
                <a:solidFill>
                  <a:srgbClr val="000000"/>
                </a:solidFill>
                <a:effectLst/>
                <a:highlight>
                  <a:srgbClr val="FFFFFF"/>
                </a:highlight>
                <a:latin typeface="PragmataPro Mono Liga" panose="02000509040000020004" pitchFamily="49" charset="0"/>
              </a:rPr>
            </a:br>
            <a:r>
              <a:rPr lang="en-US" sz="2000" b="0">
                <a:solidFill>
                  <a:srgbClr val="008000"/>
                </a:solidFill>
                <a:effectLst/>
                <a:highlight>
                  <a:srgbClr val="FFFFFF"/>
                </a:highlight>
                <a:latin typeface="PragmataPro Mono Liga" panose="02000509040000020004" pitchFamily="49" charset="0"/>
              </a:rPr>
              <a:t>  // Truy cập giới hạn tối thiểu của kiểu int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min_int =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267F99"/>
                </a:solidFill>
                <a:effectLst/>
                <a:highlight>
                  <a:srgbClr val="FFFFFF"/>
                </a:highlight>
                <a:latin typeface="PragmataPro Mono Liga" panose="02000509040000020004" pitchFamily="49" charset="0"/>
              </a:rPr>
              <a:t>numeric_limits</a:t>
            </a:r>
            <a:r>
              <a:rPr lang="en-US" sz="2000" b="0">
                <a:solidFill>
                  <a:srgbClr val="000000"/>
                </a:solidFill>
                <a:effectLst/>
                <a:highlight>
                  <a:srgbClr val="FFFFFF"/>
                </a:highlight>
                <a:latin typeface="PragmataPro Mono Liga" panose="02000509040000020004" pitchFamily="49" charset="0"/>
              </a:rPr>
              <a:t>&lt;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&gt;::</a:t>
            </a:r>
            <a:r>
              <a:rPr lang="en-US" sz="2000" b="0">
                <a:solidFill>
                  <a:srgbClr val="795E26"/>
                </a:solidFill>
                <a:effectLst/>
                <a:highlight>
                  <a:srgbClr val="FFFFFF"/>
                </a:highlight>
                <a:latin typeface="PragmataPro Mono Liga" panose="02000509040000020004" pitchFamily="49" charset="0"/>
              </a:rPr>
              <a:t>min</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t>
            </a:r>
            <a:r>
              <a:rPr lang="en-US" sz="2000" b="0">
                <a:solidFill>
                  <a:srgbClr val="A31515"/>
                </a:solidFill>
                <a:effectLst/>
                <a:highlight>
                  <a:srgbClr val="FFFFFF"/>
                </a:highlight>
                <a:latin typeface="PragmataPro Mono Liga" panose="02000509040000020004" pitchFamily="49" charset="0"/>
              </a:rPr>
              <a:t>"Giá trị tối thiểu của int: "</a:t>
            </a:r>
            <a:r>
              <a:rPr lang="en-US" sz="2000" b="0">
                <a:solidFill>
                  <a:srgbClr val="000000"/>
                </a:solidFill>
                <a:effectLst/>
                <a:highlight>
                  <a:srgbClr val="FFFFFF"/>
                </a:highlight>
                <a:latin typeface="PragmataPro Mono Liga" panose="02000509040000020004" pitchFamily="49" charset="0"/>
              </a:rPr>
              <a:t> &lt;&lt; min_int &lt;&lt;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::endl;</a:t>
            </a:r>
          </a:p>
          <a:p>
            <a:pPr marL="0" indent="0" algn="l">
              <a:lnSpc>
                <a:spcPct val="100000"/>
              </a:lnSpc>
              <a:buNone/>
            </a:pPr>
            <a:br>
              <a:rPr lang="en-US" sz="2000" b="0">
                <a:solidFill>
                  <a:srgbClr val="000000"/>
                </a:solidFill>
                <a:effectLst/>
                <a:highlight>
                  <a:srgbClr val="FFFFFF"/>
                </a:highlight>
                <a:latin typeface="PragmataPro Mono Liga" panose="02000509040000020004" pitchFamily="49" charset="0"/>
              </a:rPr>
            </a:b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9117AEF2-22B3-4987-B446-50762681BB15}"/>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FD7D368E-EB65-21FE-3CC1-6D20F70EF611}"/>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3E76CC2D-3027-030D-3E72-406AC2EF90FC}"/>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Tree>
    <p:extLst>
      <p:ext uri="{BB962C8B-B14F-4D97-AF65-F5344CB8AC3E}">
        <p14:creationId xmlns:p14="http://schemas.microsoft.com/office/powerpoint/2010/main" val="817064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1993-EA03-49D7-793E-045C2A32C910}"/>
              </a:ext>
            </a:extLst>
          </p:cNvPr>
          <p:cNvSpPr>
            <a:spLocks noGrp="1"/>
          </p:cNvSpPr>
          <p:nvPr>
            <p:ph type="title"/>
          </p:nvPr>
        </p:nvSpPr>
        <p:spPr/>
        <p:txBody>
          <a:bodyPr>
            <a:normAutofit fontScale="90000"/>
          </a:bodyPr>
          <a:lstStyle/>
          <a:p>
            <a:r>
              <a:rPr lang="en-US"/>
              <a:t>3.3.8 Một số hàm hữu ích xử lý kiểu dữ liệu</a:t>
            </a:r>
          </a:p>
        </p:txBody>
      </p:sp>
      <p:sp>
        <p:nvSpPr>
          <p:cNvPr id="3" name="Content Placeholder 2">
            <a:extLst>
              <a:ext uri="{FF2B5EF4-FFF2-40B4-BE49-F238E27FC236}">
                <a16:creationId xmlns:a16="http://schemas.microsoft.com/office/drawing/2014/main" id="{AFBFAB2E-13EF-31E6-CAE5-97768A3BC8AA}"/>
              </a:ext>
            </a:extLst>
          </p:cNvPr>
          <p:cNvSpPr>
            <a:spLocks noGrp="1"/>
          </p:cNvSpPr>
          <p:nvPr>
            <p:ph idx="1"/>
          </p:nvPr>
        </p:nvSpPr>
        <p:spPr/>
        <p:txBody>
          <a:bodyPr>
            <a:noAutofit/>
          </a:bodyPr>
          <a:lstStyle/>
          <a:p>
            <a:pPr marL="0" indent="0" algn="l">
              <a:lnSpc>
                <a:spcPct val="100000"/>
              </a:lnSpc>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&lt;limits&gt;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buNone/>
            </a:pPr>
            <a:br>
              <a:rPr lang="en-US" sz="2000" b="0">
                <a:solidFill>
                  <a:srgbClr val="000000"/>
                </a:solidFill>
                <a:effectLst/>
                <a:highlight>
                  <a:srgbClr val="FFFFFF"/>
                </a:highlight>
                <a:latin typeface="PragmataPro Mono Liga" panose="02000509040000020004" pitchFamily="49" charset="0"/>
              </a:rPr>
            </a:b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000" b="0">
                <a:solidFill>
                  <a:srgbClr val="008000"/>
                </a:solidFill>
                <a:effectLst/>
                <a:highlight>
                  <a:srgbClr val="FFFFFF"/>
                </a:highlight>
                <a:latin typeface="PragmataPro Mono Liga" panose="02000509040000020004" pitchFamily="49" charset="0"/>
              </a:rPr>
              <a:t>  // Truy cập giới hạn tối đa của kiểu int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max_int =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267F99"/>
                </a:solidFill>
                <a:effectLst/>
                <a:highlight>
                  <a:srgbClr val="FFFFFF"/>
                </a:highlight>
                <a:latin typeface="PragmataPro Mono Liga" panose="02000509040000020004" pitchFamily="49" charset="0"/>
              </a:rPr>
              <a:t>numeric_limits</a:t>
            </a:r>
            <a:r>
              <a:rPr lang="en-US" sz="2000" b="0">
                <a:solidFill>
                  <a:srgbClr val="000000"/>
                </a:solidFill>
                <a:effectLst/>
                <a:highlight>
                  <a:srgbClr val="FFFFFF"/>
                </a:highlight>
                <a:latin typeface="PragmataPro Mono Liga" panose="02000509040000020004" pitchFamily="49" charset="0"/>
              </a:rPr>
              <a:t>&lt;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&gt;::</a:t>
            </a:r>
            <a:r>
              <a:rPr lang="en-US" sz="2000" b="0">
                <a:solidFill>
                  <a:srgbClr val="795E26"/>
                </a:solidFill>
                <a:effectLst/>
                <a:highlight>
                  <a:srgbClr val="FFFFFF"/>
                </a:highlight>
                <a:latin typeface="PragmataPro Mono Liga" panose="02000509040000020004" pitchFamily="49" charset="0"/>
              </a:rPr>
              <a:t>max</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t>
            </a:r>
            <a:r>
              <a:rPr lang="en-US" sz="2000" b="0">
                <a:solidFill>
                  <a:srgbClr val="A31515"/>
                </a:solidFill>
                <a:effectLst/>
                <a:highlight>
                  <a:srgbClr val="FFFFFF"/>
                </a:highlight>
                <a:latin typeface="PragmataPro Mono Liga" panose="02000509040000020004" pitchFamily="49" charset="0"/>
              </a:rPr>
              <a:t>"Giá trị tối đa của int: "</a:t>
            </a:r>
            <a:r>
              <a:rPr lang="en-US" sz="2000" b="0">
                <a:solidFill>
                  <a:srgbClr val="000000"/>
                </a:solidFill>
                <a:effectLst/>
                <a:highlight>
                  <a:srgbClr val="FFFFFF"/>
                </a:highlight>
                <a:latin typeface="PragmataPro Mono Liga" panose="02000509040000020004" pitchFamily="49" charset="0"/>
              </a:rPr>
              <a:t> &lt;&lt; max_int &lt;&lt;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::endl;</a:t>
            </a:r>
          </a:p>
          <a:p>
            <a:pPr marL="0" indent="0" algn="l">
              <a:lnSpc>
                <a:spcPct val="100000"/>
              </a:lnSpc>
              <a:buNone/>
            </a:pPr>
            <a:br>
              <a:rPr lang="en-US" sz="2000" b="0">
                <a:solidFill>
                  <a:srgbClr val="000000"/>
                </a:solidFill>
                <a:effectLst/>
                <a:highlight>
                  <a:srgbClr val="FFFFFF"/>
                </a:highlight>
                <a:latin typeface="PragmataPro Mono Liga" panose="02000509040000020004" pitchFamily="49" charset="0"/>
              </a:rPr>
            </a:br>
            <a:r>
              <a:rPr lang="en-US" sz="2000" b="0">
                <a:solidFill>
                  <a:srgbClr val="008000"/>
                </a:solidFill>
                <a:effectLst/>
                <a:highlight>
                  <a:srgbClr val="FFFFFF"/>
                </a:highlight>
                <a:latin typeface="PragmataPro Mono Liga" panose="02000509040000020004" pitchFamily="49" charset="0"/>
              </a:rPr>
              <a:t>  // Truy cập giới hạn tối thiểu của kiểu int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min_int =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267F99"/>
                </a:solidFill>
                <a:effectLst/>
                <a:highlight>
                  <a:srgbClr val="FFFFFF"/>
                </a:highlight>
                <a:latin typeface="PragmataPro Mono Liga" panose="02000509040000020004" pitchFamily="49" charset="0"/>
              </a:rPr>
              <a:t>numeric_limits</a:t>
            </a:r>
            <a:r>
              <a:rPr lang="en-US" sz="2000" b="0">
                <a:solidFill>
                  <a:srgbClr val="000000"/>
                </a:solidFill>
                <a:effectLst/>
                <a:highlight>
                  <a:srgbClr val="FFFFFF"/>
                </a:highlight>
                <a:latin typeface="PragmataPro Mono Liga" panose="02000509040000020004" pitchFamily="49" charset="0"/>
              </a:rPr>
              <a:t>&lt;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&gt;::</a:t>
            </a:r>
            <a:r>
              <a:rPr lang="en-US" sz="2000" b="0">
                <a:solidFill>
                  <a:srgbClr val="795E26"/>
                </a:solidFill>
                <a:effectLst/>
                <a:highlight>
                  <a:srgbClr val="FFFFFF"/>
                </a:highlight>
                <a:latin typeface="PragmataPro Mono Liga" panose="02000509040000020004" pitchFamily="49" charset="0"/>
              </a:rPr>
              <a:t>min</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t>
            </a:r>
            <a:r>
              <a:rPr lang="en-US" sz="2000" b="0">
                <a:solidFill>
                  <a:srgbClr val="A31515"/>
                </a:solidFill>
                <a:effectLst/>
                <a:highlight>
                  <a:srgbClr val="FFFFFF"/>
                </a:highlight>
                <a:latin typeface="PragmataPro Mono Liga" panose="02000509040000020004" pitchFamily="49" charset="0"/>
              </a:rPr>
              <a:t>"Giá trị tối thiểu của int: "</a:t>
            </a:r>
            <a:r>
              <a:rPr lang="en-US" sz="2000" b="0">
                <a:solidFill>
                  <a:srgbClr val="000000"/>
                </a:solidFill>
                <a:effectLst/>
                <a:highlight>
                  <a:srgbClr val="FFFFFF"/>
                </a:highlight>
                <a:latin typeface="PragmataPro Mono Liga" panose="02000509040000020004" pitchFamily="49" charset="0"/>
              </a:rPr>
              <a:t> &lt;&lt; min_int &lt;&lt;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::endl;</a:t>
            </a:r>
          </a:p>
          <a:p>
            <a:pPr marL="0" indent="0" algn="l">
              <a:lnSpc>
                <a:spcPct val="100000"/>
              </a:lnSpc>
              <a:buNone/>
            </a:pPr>
            <a:br>
              <a:rPr lang="en-US" sz="2000" b="0">
                <a:solidFill>
                  <a:srgbClr val="000000"/>
                </a:solidFill>
                <a:effectLst/>
                <a:highlight>
                  <a:srgbClr val="FFFFFF"/>
                </a:highlight>
                <a:latin typeface="PragmataPro Mono Liga" panose="02000509040000020004" pitchFamily="49" charset="0"/>
              </a:rPr>
            </a:b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9117AEF2-22B3-4987-B446-50762681BB15}"/>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FD7D368E-EB65-21FE-3CC1-6D20F70EF611}"/>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464F79E8-47DA-528B-02B1-A3C89BFCCAB0}"/>
              </a:ext>
            </a:extLst>
          </p:cNvPr>
          <p:cNvSpPr txBox="1"/>
          <p:nvPr/>
        </p:nvSpPr>
        <p:spPr>
          <a:xfrm>
            <a:off x="7076659" y="1308517"/>
            <a:ext cx="4934366" cy="1569660"/>
          </a:xfrm>
          <a:prstGeom prst="rect">
            <a:avLst/>
          </a:prstGeom>
          <a:noFill/>
          <a:ln>
            <a:solidFill>
              <a:schemeClr val="tx1">
                <a:lumMod val="50000"/>
              </a:schemeClr>
            </a:solidFill>
          </a:ln>
        </p:spPr>
        <p:txBody>
          <a:bodyPr wrap="square">
            <a:spAutoFit/>
          </a:bodyPr>
          <a:lstStyle/>
          <a:p>
            <a:r>
              <a:rPr lang="en-US" sz="2400" b="1"/>
              <a:t>Kết quả thực thi:</a:t>
            </a:r>
          </a:p>
          <a:p>
            <a:endParaRPr lang="en-US" sz="2400" b="1"/>
          </a:p>
          <a:p>
            <a:r>
              <a:rPr lang="en-US" sz="2400"/>
              <a:t>Giá trị tối đa của int: 2147483647</a:t>
            </a:r>
          </a:p>
          <a:p>
            <a:r>
              <a:rPr lang="en-US" sz="2400"/>
              <a:t>Giá trị tối thiểu của int: -2147483648</a:t>
            </a:r>
          </a:p>
        </p:txBody>
      </p:sp>
      <p:sp>
        <p:nvSpPr>
          <p:cNvPr id="7" name="Slide Number Placeholder 6">
            <a:extLst>
              <a:ext uri="{FF2B5EF4-FFF2-40B4-BE49-F238E27FC236}">
                <a16:creationId xmlns:a16="http://schemas.microsoft.com/office/drawing/2014/main" id="{0FCE48CD-D2E3-0904-C7E7-E01D60E91EC1}"/>
              </a:ext>
            </a:extLst>
          </p:cNvPr>
          <p:cNvSpPr>
            <a:spLocks noGrp="1"/>
          </p:cNvSpPr>
          <p:nvPr>
            <p:ph type="sldNum" sz="quarter" idx="12"/>
          </p:nvPr>
        </p:nvSpPr>
        <p:spPr/>
        <p:txBody>
          <a:bodyPr/>
          <a:lstStyle/>
          <a:p>
            <a:fld id="{D8B0B3AC-44A8-D142-AAF6-9A453466E1A4}" type="slidenum">
              <a:rPr lang="en-VN" smtClean="0"/>
              <a:pPr/>
              <a:t>39</a:t>
            </a:fld>
            <a:endParaRPr lang="en-VN" dirty="0"/>
          </a:p>
        </p:txBody>
      </p:sp>
    </p:spTree>
    <p:extLst>
      <p:ext uri="{BB962C8B-B14F-4D97-AF65-F5344CB8AC3E}">
        <p14:creationId xmlns:p14="http://schemas.microsoft.com/office/powerpoint/2010/main" val="151521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71"/>
          <p:cNvSpPr txBox="1">
            <a:spLocks noGrp="1"/>
          </p:cNvSpPr>
          <p:nvPr>
            <p:ph type="title"/>
          </p:nvPr>
        </p:nvSpPr>
        <p:spPr>
          <a:xfrm>
            <a:off x="774145" y="223964"/>
            <a:ext cx="10579655" cy="785896"/>
          </a:xfrm>
          <a:prstGeom prst="rect">
            <a:avLst/>
          </a:prstGeom>
          <a:noFill/>
          <a:ln>
            <a:noFill/>
          </a:ln>
        </p:spPr>
        <p:txBody>
          <a:bodyPr spcFirstLastPara="1" wrap="square" lIns="91425" tIns="45700" rIns="91425" bIns="45700" anchor="b" anchorCtr="0">
            <a:normAutofit fontScale="90000"/>
          </a:bodyPr>
          <a:lstStyle/>
          <a:p>
            <a:r>
              <a:rPr lang="en-US"/>
              <a:t>3.1 </a:t>
            </a:r>
            <a:r>
              <a:rPr lang="vi-VN"/>
              <a:t>Cấu trúc chương trình C++</a:t>
            </a:r>
          </a:p>
        </p:txBody>
      </p:sp>
      <p:sp>
        <p:nvSpPr>
          <p:cNvPr id="1303" name="Google Shape;1303;p71"/>
          <p:cNvSpPr txBox="1">
            <a:spLocks noGrp="1"/>
          </p:cNvSpPr>
          <p:nvPr>
            <p:ph type="body" idx="1"/>
          </p:nvPr>
        </p:nvSpPr>
        <p:spPr>
          <a:xfrm>
            <a:off x="774145" y="1233824"/>
            <a:ext cx="10579654" cy="4943139"/>
          </a:xfrm>
          <a:prstGeom prst="rect">
            <a:avLst/>
          </a:prstGeom>
          <a:noFill/>
          <a:ln>
            <a:noFill/>
          </a:ln>
        </p:spPr>
        <p:txBody>
          <a:bodyPr spcFirstLastPara="1" wrap="square" lIns="91425" tIns="45700" rIns="91425" bIns="45700" anchor="t" anchorCtr="0">
            <a:normAutofit/>
          </a:bodyPr>
          <a:lstStyle/>
          <a:p>
            <a:pPr marL="228600" lvl="0" indent="-50800" algn="just" rtl="0">
              <a:lnSpc>
                <a:spcPct val="130000"/>
              </a:lnSpc>
              <a:spcBef>
                <a:spcPts val="0"/>
              </a:spcBef>
              <a:spcAft>
                <a:spcPts val="0"/>
              </a:spcAft>
              <a:buClr>
                <a:schemeClr val="dk1"/>
              </a:buClr>
              <a:buSzPts val="2800"/>
              <a:buNone/>
            </a:pPr>
            <a:endParaRPr/>
          </a:p>
        </p:txBody>
      </p:sp>
      <p:grpSp>
        <p:nvGrpSpPr>
          <p:cNvPr id="1305" name="Google Shape;1305;p71"/>
          <p:cNvGrpSpPr/>
          <p:nvPr/>
        </p:nvGrpSpPr>
        <p:grpSpPr>
          <a:xfrm>
            <a:off x="3286166" y="1495593"/>
            <a:ext cx="4793805" cy="4419599"/>
            <a:chOff x="3868057" y="1447800"/>
            <a:chExt cx="4793805" cy="4419599"/>
          </a:xfrm>
        </p:grpSpPr>
        <p:sp>
          <p:nvSpPr>
            <p:cNvPr id="1306" name="Google Shape;1306;p71"/>
            <p:cNvSpPr/>
            <p:nvPr/>
          </p:nvSpPr>
          <p:spPr>
            <a:xfrm>
              <a:off x="3868057" y="1447800"/>
              <a:ext cx="4775662" cy="457200"/>
            </a:xfrm>
            <a:prstGeom prst="rect">
              <a:avLst/>
            </a:prstGeom>
            <a:solidFill>
              <a:srgbClr val="F3A8A8"/>
            </a:solidFill>
            <a:ln w="12700" cap="flat" cmpd="sng">
              <a:solidFill>
                <a:srgbClr val="0052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rgbClr val="363D3D"/>
                  </a:solidFill>
                  <a:latin typeface="Consolas"/>
                  <a:ea typeface="Consolas"/>
                  <a:cs typeface="Consolas"/>
                  <a:sym typeface="Consolas"/>
                </a:rPr>
                <a:t># Tiền xử lý</a:t>
              </a:r>
              <a:endParaRPr sz="2400">
                <a:solidFill>
                  <a:srgbClr val="363D3D"/>
                </a:solidFill>
                <a:latin typeface="Consolas"/>
                <a:ea typeface="Consolas"/>
                <a:cs typeface="Consolas"/>
                <a:sym typeface="Consolas"/>
              </a:endParaRPr>
            </a:p>
          </p:txBody>
        </p:sp>
        <p:sp>
          <p:nvSpPr>
            <p:cNvPr id="1307" name="Google Shape;1307;p71"/>
            <p:cNvSpPr/>
            <p:nvPr/>
          </p:nvSpPr>
          <p:spPr>
            <a:xfrm>
              <a:off x="3868057" y="2332037"/>
              <a:ext cx="4775662" cy="457200"/>
            </a:xfrm>
            <a:prstGeom prst="rect">
              <a:avLst/>
            </a:prstGeom>
            <a:solidFill>
              <a:srgbClr val="FCCBAC"/>
            </a:solidFill>
            <a:ln w="12700" cap="flat" cmpd="sng">
              <a:solidFill>
                <a:srgbClr val="0052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rgbClr val="363D3D"/>
                  </a:solidFill>
                  <a:latin typeface="Consolas"/>
                  <a:ea typeface="Consolas"/>
                  <a:cs typeface="Consolas"/>
                  <a:sym typeface="Consolas"/>
                </a:rPr>
                <a:t>Khai báo biến, hàm</a:t>
              </a:r>
              <a:endParaRPr/>
            </a:p>
          </p:txBody>
        </p:sp>
        <p:sp>
          <p:nvSpPr>
            <p:cNvPr id="1308" name="Google Shape;1308;p71"/>
            <p:cNvSpPr/>
            <p:nvPr/>
          </p:nvSpPr>
          <p:spPr>
            <a:xfrm>
              <a:off x="3886200" y="3101181"/>
              <a:ext cx="4775662" cy="1928019"/>
            </a:xfrm>
            <a:prstGeom prst="rect">
              <a:avLst/>
            </a:prstGeom>
            <a:solidFill>
              <a:srgbClr val="81C099"/>
            </a:solidFill>
            <a:ln w="12700" cap="flat" cmpd="sng">
              <a:solidFill>
                <a:srgbClr val="0052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rgbClr val="363D3D"/>
                  </a:solidFill>
                  <a:latin typeface="Consolas"/>
                  <a:ea typeface="Consolas"/>
                  <a:cs typeface="Consolas"/>
                  <a:sym typeface="Consolas"/>
                </a:rPr>
                <a:t>int main() {</a:t>
              </a:r>
              <a:endParaRPr/>
            </a:p>
            <a:p>
              <a:pPr marL="0" marR="0" lvl="0" indent="0" algn="l" rtl="0">
                <a:spcBef>
                  <a:spcPts val="0"/>
                </a:spcBef>
                <a:spcAft>
                  <a:spcPts val="0"/>
                </a:spcAft>
                <a:buNone/>
              </a:pPr>
              <a:endParaRPr sz="2400">
                <a:solidFill>
                  <a:srgbClr val="363D3D"/>
                </a:solidFill>
                <a:latin typeface="Consolas"/>
                <a:ea typeface="Consolas"/>
                <a:cs typeface="Consolas"/>
                <a:sym typeface="Consolas"/>
              </a:endParaRPr>
            </a:p>
            <a:p>
              <a:pPr marL="0" marR="0" lvl="0" indent="0" algn="ctr" rtl="0">
                <a:spcBef>
                  <a:spcPts val="0"/>
                </a:spcBef>
                <a:spcAft>
                  <a:spcPts val="0"/>
                </a:spcAft>
                <a:buNone/>
              </a:pPr>
              <a:r>
                <a:rPr lang="en-US" sz="2400">
                  <a:solidFill>
                    <a:srgbClr val="363D3D"/>
                  </a:solidFill>
                  <a:latin typeface="Consolas"/>
                  <a:ea typeface="Consolas"/>
                  <a:cs typeface="Consolas"/>
                  <a:sym typeface="Consolas"/>
                </a:rPr>
                <a:t>Thân hàm chính</a:t>
              </a:r>
              <a:endParaRPr sz="2400">
                <a:solidFill>
                  <a:srgbClr val="363D3D"/>
                </a:solidFill>
                <a:latin typeface="Consolas"/>
                <a:ea typeface="Consolas"/>
                <a:cs typeface="Consolas"/>
                <a:sym typeface="Consolas"/>
              </a:endParaRPr>
            </a:p>
            <a:p>
              <a:pPr marL="0" marR="0" lvl="0" indent="0" algn="l" rtl="0">
                <a:spcBef>
                  <a:spcPts val="0"/>
                </a:spcBef>
                <a:spcAft>
                  <a:spcPts val="0"/>
                </a:spcAft>
                <a:buNone/>
              </a:pPr>
              <a:endParaRPr sz="2400">
                <a:solidFill>
                  <a:srgbClr val="363D3D"/>
                </a:solidFill>
                <a:latin typeface="Consolas"/>
                <a:ea typeface="Consolas"/>
                <a:cs typeface="Consolas"/>
                <a:sym typeface="Consolas"/>
              </a:endParaRPr>
            </a:p>
            <a:p>
              <a:pPr marL="0" marR="0" lvl="0" indent="0" algn="l" rtl="0">
                <a:spcBef>
                  <a:spcPts val="0"/>
                </a:spcBef>
                <a:spcAft>
                  <a:spcPts val="0"/>
                </a:spcAft>
                <a:buNone/>
              </a:pPr>
              <a:r>
                <a:rPr lang="en-US" sz="2400">
                  <a:solidFill>
                    <a:srgbClr val="363D3D"/>
                  </a:solidFill>
                  <a:latin typeface="Consolas"/>
                  <a:ea typeface="Consolas"/>
                  <a:cs typeface="Consolas"/>
                  <a:sym typeface="Consolas"/>
                </a:rPr>
                <a:t>}</a:t>
              </a:r>
              <a:endParaRPr/>
            </a:p>
          </p:txBody>
        </p:sp>
        <p:sp>
          <p:nvSpPr>
            <p:cNvPr id="1309" name="Google Shape;1309;p71"/>
            <p:cNvSpPr/>
            <p:nvPr/>
          </p:nvSpPr>
          <p:spPr>
            <a:xfrm>
              <a:off x="3868057" y="5410199"/>
              <a:ext cx="4775662" cy="457200"/>
            </a:xfrm>
            <a:prstGeom prst="rect">
              <a:avLst/>
            </a:prstGeom>
            <a:solidFill>
              <a:srgbClr val="66A9FF"/>
            </a:solidFill>
            <a:ln w="12700" cap="flat" cmpd="sng">
              <a:solidFill>
                <a:srgbClr val="0052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a:solidFill>
                    <a:srgbClr val="363D3D"/>
                  </a:solidFill>
                  <a:latin typeface="Consolas"/>
                  <a:ea typeface="Consolas"/>
                  <a:cs typeface="Consolas"/>
                  <a:sym typeface="Consolas"/>
                </a:rPr>
                <a:t>Định nghĩa hàm đã khai báo</a:t>
              </a:r>
              <a:endParaRPr sz="2400">
                <a:solidFill>
                  <a:srgbClr val="363D3D"/>
                </a:solidFill>
                <a:latin typeface="Consolas"/>
                <a:ea typeface="Consolas"/>
                <a:cs typeface="Consolas"/>
                <a:sym typeface="Consolas"/>
              </a:endParaRPr>
            </a:p>
          </p:txBody>
        </p:sp>
      </p:grpSp>
      <p:sp>
        <p:nvSpPr>
          <p:cNvPr id="1310" name="Google Shape;1310;p71"/>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Thực hiện bởi Trường Đại học Công nghệ Thông tin, ĐHQG-HCM</a:t>
            </a:r>
            <a:endParaRPr/>
          </a:p>
        </p:txBody>
      </p:sp>
      <p:sp>
        <p:nvSpPr>
          <p:cNvPr id="3" name="Date Placeholder 2">
            <a:extLst>
              <a:ext uri="{FF2B5EF4-FFF2-40B4-BE49-F238E27FC236}">
                <a16:creationId xmlns:a16="http://schemas.microsoft.com/office/drawing/2014/main" id="{1D6F1FA2-263C-4EA4-6BA6-C99D7AA56BE9}"/>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7330EB98-08D2-B849-806F-166AFA7761D5}"/>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08EB-5CBB-B8CE-7760-A817636B05D3}"/>
              </a:ext>
            </a:extLst>
          </p:cNvPr>
          <p:cNvSpPr>
            <a:spLocks noGrp="1"/>
          </p:cNvSpPr>
          <p:nvPr>
            <p:ph type="title"/>
          </p:nvPr>
        </p:nvSpPr>
        <p:spPr/>
        <p:txBody>
          <a:bodyPr>
            <a:normAutofit fontScale="90000"/>
          </a:bodyPr>
          <a:lstStyle/>
          <a:p>
            <a:r>
              <a:rPr lang="en-US"/>
              <a:t>3.3.8 Một số hàm hữu ích xử lý kiểu dữ liệu</a:t>
            </a:r>
          </a:p>
        </p:txBody>
      </p:sp>
      <p:sp>
        <p:nvSpPr>
          <p:cNvPr id="3" name="Content Placeholder 2">
            <a:extLst>
              <a:ext uri="{FF2B5EF4-FFF2-40B4-BE49-F238E27FC236}">
                <a16:creationId xmlns:a16="http://schemas.microsoft.com/office/drawing/2014/main" id="{2269FF4E-1F00-F99C-0616-20A5004BB481}"/>
              </a:ext>
            </a:extLst>
          </p:cNvPr>
          <p:cNvSpPr>
            <a:spLocks noGrp="1"/>
          </p:cNvSpPr>
          <p:nvPr>
            <p:ph idx="1"/>
          </p:nvPr>
        </p:nvSpPr>
        <p:spPr/>
        <p:txBody>
          <a:bodyPr>
            <a:noAutofit/>
          </a:bodyPr>
          <a:lstStyle/>
          <a:p>
            <a:pPr marL="0" indent="0" algn="l">
              <a:lnSpc>
                <a:spcPct val="100000"/>
              </a:lnSpc>
              <a:buNone/>
            </a:pPr>
            <a:r>
              <a:rPr lang="en-US" sz="1800" b="0">
                <a:solidFill>
                  <a:srgbClr val="AF00DB"/>
                </a:solidFill>
                <a:effectLst/>
                <a:highlight>
                  <a:srgbClr val="FFFFFF"/>
                </a:highlight>
                <a:latin typeface="PragmataPro Mono Liga" panose="02000509040000020004" pitchFamily="49" charset="0"/>
              </a:rPr>
              <a:t>#include</a:t>
            </a:r>
            <a:r>
              <a:rPr lang="en-US" sz="1800" b="0">
                <a:solidFill>
                  <a:srgbClr val="0000FF"/>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&lt;iostream&gt;</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800" b="0">
                <a:solidFill>
                  <a:srgbClr val="AF00DB"/>
                </a:solidFill>
                <a:effectLst/>
                <a:highlight>
                  <a:srgbClr val="FFFFFF"/>
                </a:highlight>
                <a:latin typeface="PragmataPro Mono Liga" panose="02000509040000020004" pitchFamily="49" charset="0"/>
              </a:rPr>
              <a:t>#include</a:t>
            </a:r>
            <a:r>
              <a:rPr lang="en-US" sz="1800" b="0">
                <a:solidFill>
                  <a:srgbClr val="0000FF"/>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&lt;limits&gt;</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main</a:t>
            </a:r>
            <a:r>
              <a:rPr lang="en-US" sz="18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1800" b="0">
                <a:solidFill>
                  <a:srgbClr val="008000"/>
                </a:solidFill>
                <a:effectLst/>
                <a:highlight>
                  <a:srgbClr val="FFFFFF"/>
                </a:highlight>
                <a:latin typeface="PragmataPro Mono Liga" panose="02000509040000020004" pitchFamily="49" charset="0"/>
              </a:rPr>
              <a:t>  // Khai báo biến long double</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long</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double</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value</a:t>
            </a:r>
            <a:r>
              <a:rPr lang="en-US" sz="1800" b="0">
                <a:solidFill>
                  <a:srgbClr val="000000"/>
                </a:solidFill>
                <a:effectLst/>
                <a:highlight>
                  <a:srgbClr val="FFFFFF"/>
                </a:highlight>
                <a:latin typeface="PragmataPro Mono Liga" panose="02000509040000020004" pitchFamily="49" charset="0"/>
              </a:rPr>
              <a:t> = </a:t>
            </a:r>
            <a:r>
              <a:rPr lang="en-US" sz="1800" b="0">
                <a:solidFill>
                  <a:srgbClr val="098658"/>
                </a:solidFill>
                <a:effectLst/>
                <a:highlight>
                  <a:srgbClr val="FFFFFF"/>
                </a:highlight>
                <a:latin typeface="PragmataPro Mono Liga" panose="02000509040000020004" pitchFamily="49" charset="0"/>
              </a:rPr>
              <a:t>3.14159265358979323846L</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8000"/>
                </a:solidFill>
                <a:effectLst/>
                <a:highlight>
                  <a:srgbClr val="FFFFFF"/>
                </a:highlight>
                <a:latin typeface="PragmataPro Mono Liga" panose="02000509040000020004" pitchFamily="49" charset="0"/>
              </a:rPr>
              <a:t>  // In ra giá trị của biến với định dạng khoa học</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cout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r>
              <a:rPr lang="en-US" sz="1800" b="0">
                <a:solidFill>
                  <a:srgbClr val="795E26"/>
                </a:solidFill>
                <a:effectLst/>
                <a:highlight>
                  <a:srgbClr val="FFFFFF"/>
                </a:highlight>
                <a:latin typeface="PragmataPro Mono Liga" panose="02000509040000020004" pitchFamily="49" charset="0"/>
              </a:rPr>
              <a:t>scientific</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value</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r>
              <a:rPr lang="en-US" sz="1800" b="0">
                <a:solidFill>
                  <a:srgbClr val="795E26"/>
                </a:solidFill>
                <a:effectLst/>
                <a:highlight>
                  <a:srgbClr val="FFFFFF"/>
                </a:highlight>
                <a:latin typeface="PragmataPro Mono Liga" panose="02000509040000020004" pitchFamily="49" charset="0"/>
              </a:rPr>
              <a:t>endl</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8000"/>
                </a:solidFill>
                <a:effectLst/>
                <a:highlight>
                  <a:srgbClr val="FFFFFF"/>
                </a:highlight>
                <a:latin typeface="PragmataPro Mono Liga" panose="02000509040000020004" pitchFamily="49" charset="0"/>
              </a:rPr>
              <a:t>  // Truy cập độ chính xác của long double</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cout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a:t>
            </a:r>
            <a:r>
              <a:rPr lang="en-US" sz="1800">
                <a:solidFill>
                  <a:srgbClr val="A31515"/>
                </a:solidFill>
                <a:highlight>
                  <a:srgbClr val="FFFFFF"/>
                </a:highlight>
                <a:latin typeface="PragmataPro Mono Liga" panose="02000509040000020004" pitchFamily="49" charset="0"/>
              </a:rPr>
              <a:t>Do</a:t>
            </a:r>
            <a:r>
              <a:rPr lang="en-US" sz="1800" b="0">
                <a:solidFill>
                  <a:srgbClr val="A31515"/>
                </a:solidFill>
                <a:effectLst/>
                <a:highlight>
                  <a:srgbClr val="FFFFFF"/>
                </a:highlight>
                <a:latin typeface="PragmataPro Mono Liga" panose="02000509040000020004" pitchFamily="49" charset="0"/>
              </a:rPr>
              <a:t> chinh xac c</a:t>
            </a:r>
            <a:r>
              <a:rPr lang="en-US" sz="1800">
                <a:solidFill>
                  <a:srgbClr val="A31515"/>
                </a:solidFill>
                <a:highlight>
                  <a:srgbClr val="FFFFFF"/>
                </a:highlight>
                <a:latin typeface="PragmataPro Mono Liga" panose="02000509040000020004" pitchFamily="49" charset="0"/>
              </a:rPr>
              <a:t>u</a:t>
            </a:r>
            <a:r>
              <a:rPr lang="en-US" sz="1800" b="0">
                <a:solidFill>
                  <a:srgbClr val="A31515"/>
                </a:solidFill>
                <a:effectLst/>
                <a:highlight>
                  <a:srgbClr val="FFFFFF"/>
                </a:highlight>
                <a:latin typeface="PragmataPro Mono Liga" panose="02000509040000020004" pitchFamily="49" charset="0"/>
              </a:rPr>
              <a:t>a kieu long double: "</a:t>
            </a:r>
            <a:r>
              <a:rPr lang="en-US" sz="18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1800">
                <a:solidFill>
                  <a:srgbClr val="000000"/>
                </a:solidFill>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r>
              <a:rPr lang="en-US" sz="1800" b="0">
                <a:solidFill>
                  <a:srgbClr val="267F99"/>
                </a:solidFill>
                <a:effectLst/>
                <a:highlight>
                  <a:srgbClr val="FFFFFF"/>
                </a:highlight>
                <a:latin typeface="PragmataPro Mono Liga" panose="02000509040000020004" pitchFamily="49" charset="0"/>
              </a:rPr>
              <a:t>numeric_limits</a:t>
            </a:r>
            <a:r>
              <a:rPr lang="en-US" sz="1800" b="0">
                <a:solidFill>
                  <a:srgbClr val="000000"/>
                </a:solidFill>
                <a:effectLst/>
                <a:highlight>
                  <a:srgbClr val="FFFFFF"/>
                </a:highlight>
                <a:latin typeface="PragmataPro Mono Liga" panose="02000509040000020004" pitchFamily="49" charset="0"/>
              </a:rPr>
              <a:t>&lt;</a:t>
            </a:r>
            <a:r>
              <a:rPr lang="en-US" sz="1800" b="0">
                <a:solidFill>
                  <a:srgbClr val="0000FF"/>
                </a:solidFill>
                <a:effectLst/>
                <a:highlight>
                  <a:srgbClr val="FFFFFF"/>
                </a:highlight>
                <a:latin typeface="PragmataPro Mono Liga" panose="02000509040000020004" pitchFamily="49" charset="0"/>
              </a:rPr>
              <a:t>long</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double</a:t>
            </a:r>
            <a:r>
              <a:rPr lang="en-US" sz="1800" b="0">
                <a:solidFill>
                  <a:srgbClr val="000000"/>
                </a:solidFill>
                <a:effectLst/>
                <a:highlight>
                  <a:srgbClr val="FFFFFF"/>
                </a:highlight>
                <a:latin typeface="PragmataPro Mono Liga" panose="02000509040000020004" pitchFamily="49" charset="0"/>
              </a:rPr>
              <a:t>&gt;::</a:t>
            </a:r>
            <a:r>
              <a:rPr lang="en-US" sz="1800" b="0">
                <a:solidFill>
                  <a:srgbClr val="001080"/>
                </a:solidFill>
                <a:effectLst/>
                <a:highlight>
                  <a:srgbClr val="FFFFFF"/>
                </a:highlight>
                <a:latin typeface="PragmataPro Mono Liga" panose="02000509040000020004" pitchFamily="49" charset="0"/>
              </a:rPr>
              <a:t>digits10</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&lt;&lt;</a:t>
            </a: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r>
              <a:rPr lang="en-US" sz="1800" b="0">
                <a:solidFill>
                  <a:srgbClr val="795E26"/>
                </a:solidFill>
                <a:effectLst/>
                <a:highlight>
                  <a:srgbClr val="FFFFFF"/>
                </a:highlight>
                <a:latin typeface="PragmataPro Mono Liga" panose="02000509040000020004" pitchFamily="49" charset="0"/>
              </a:rPr>
              <a:t>endl</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return</a:t>
            </a:r>
            <a:r>
              <a:rPr lang="en-US" sz="1800" b="0">
                <a:solidFill>
                  <a:srgbClr val="000000"/>
                </a:solidFill>
                <a:effectLst/>
                <a:highlight>
                  <a:srgbClr val="FFFFFF"/>
                </a:highlight>
                <a:latin typeface="PragmataPro Mono Liga" panose="02000509040000020004" pitchFamily="49" charset="0"/>
              </a:rPr>
              <a:t> </a:t>
            </a:r>
            <a:r>
              <a:rPr lang="en-US" sz="1800" b="0">
                <a:solidFill>
                  <a:srgbClr val="098658"/>
                </a:solidFill>
                <a:effectLst/>
                <a:highlight>
                  <a:srgbClr val="FFFFFF"/>
                </a:highlight>
                <a:latin typeface="PragmataPro Mono Liga" panose="02000509040000020004" pitchFamily="49" charset="0"/>
              </a:rPr>
              <a:t>0</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buNone/>
            </a:pPr>
            <a:br>
              <a:rPr lang="en-US" sz="1800" b="0">
                <a:solidFill>
                  <a:srgbClr val="000000"/>
                </a:solidFill>
                <a:effectLst/>
                <a:highlight>
                  <a:srgbClr val="FFFFFF"/>
                </a:highlight>
                <a:latin typeface="PragmataPro Mono Liga" panose="02000509040000020004" pitchFamily="49" charset="0"/>
              </a:rPr>
            </a:b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buNone/>
            </a:pPr>
            <a:endParaRPr lang="en-US" sz="1800"/>
          </a:p>
        </p:txBody>
      </p:sp>
      <p:sp>
        <p:nvSpPr>
          <p:cNvPr id="4" name="Footer Placeholder 3">
            <a:extLst>
              <a:ext uri="{FF2B5EF4-FFF2-40B4-BE49-F238E27FC236}">
                <a16:creationId xmlns:a16="http://schemas.microsoft.com/office/drawing/2014/main" id="{34BBCAB5-780D-9F9A-56A6-2B90ECA21A3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EA52779A-3AE6-087E-B58F-D1819AF044EF}"/>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F07AD7F0-9564-368E-9A60-7CC606CA580C}"/>
              </a:ext>
            </a:extLst>
          </p:cNvPr>
          <p:cNvSpPr txBox="1"/>
          <p:nvPr/>
        </p:nvSpPr>
        <p:spPr>
          <a:xfrm>
            <a:off x="7313544" y="1962835"/>
            <a:ext cx="4554606" cy="1446550"/>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en-US" sz="2200"/>
              <a:t>3.141593e+00</a:t>
            </a:r>
          </a:p>
          <a:p>
            <a:r>
              <a:rPr lang="en-US" sz="2200"/>
              <a:t>Do chinh xac cua kieu long double: 18</a:t>
            </a:r>
          </a:p>
        </p:txBody>
      </p:sp>
      <p:sp>
        <p:nvSpPr>
          <p:cNvPr id="7" name="Slide Number Placeholder 6">
            <a:extLst>
              <a:ext uri="{FF2B5EF4-FFF2-40B4-BE49-F238E27FC236}">
                <a16:creationId xmlns:a16="http://schemas.microsoft.com/office/drawing/2014/main" id="{760B6052-B814-0FCA-C7E6-9E894552A72A}"/>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Tree>
    <p:extLst>
      <p:ext uri="{BB962C8B-B14F-4D97-AF65-F5344CB8AC3E}">
        <p14:creationId xmlns:p14="http://schemas.microsoft.com/office/powerpoint/2010/main" val="2114438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FE7B-6CDB-5144-03DE-080424C8D868}"/>
              </a:ext>
            </a:extLst>
          </p:cNvPr>
          <p:cNvSpPr>
            <a:spLocks noGrp="1"/>
          </p:cNvSpPr>
          <p:nvPr>
            <p:ph type="title"/>
          </p:nvPr>
        </p:nvSpPr>
        <p:spPr/>
        <p:txBody>
          <a:bodyPr>
            <a:normAutofit fontScale="90000"/>
          </a:bodyPr>
          <a:lstStyle/>
          <a:p>
            <a:r>
              <a:rPr lang="en-US"/>
              <a:t>3.3.8 Một số hàm hữu ích xử lý kiểu dữ liệu</a:t>
            </a:r>
          </a:p>
        </p:txBody>
      </p:sp>
      <p:sp>
        <p:nvSpPr>
          <p:cNvPr id="3" name="Content Placeholder 2">
            <a:extLst>
              <a:ext uri="{FF2B5EF4-FFF2-40B4-BE49-F238E27FC236}">
                <a16:creationId xmlns:a16="http://schemas.microsoft.com/office/drawing/2014/main" id="{2E6E15C3-76DE-6C5C-7C01-3073B5A51D7F}"/>
              </a:ext>
            </a:extLst>
          </p:cNvPr>
          <p:cNvSpPr>
            <a:spLocks noGrp="1"/>
          </p:cNvSpPr>
          <p:nvPr>
            <p:ph idx="1"/>
          </p:nvPr>
        </p:nvSpPr>
        <p:spPr/>
        <p:txBody>
          <a:bodyPr>
            <a:noAutofit/>
          </a:bodyPr>
          <a:lstStyle/>
          <a:p>
            <a:pPr marL="0" indent="0" algn="l">
              <a:lnSpc>
                <a:spcPct val="100000"/>
              </a:lnSpc>
              <a:buNone/>
            </a:pPr>
            <a:r>
              <a:rPr lang="en-US" sz="1800" b="0">
                <a:solidFill>
                  <a:srgbClr val="AF00DB"/>
                </a:solidFill>
                <a:effectLst/>
                <a:highlight>
                  <a:srgbClr val="FFFFFF"/>
                </a:highlight>
                <a:latin typeface="PragmataPro Mono Liga" panose="02000509040000020004" pitchFamily="49" charset="0"/>
              </a:rPr>
              <a:t>#include</a:t>
            </a:r>
            <a:r>
              <a:rPr lang="en-US" sz="1800" b="0">
                <a:solidFill>
                  <a:srgbClr val="0000FF"/>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&lt;iostream&gt;</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800" b="0">
                <a:solidFill>
                  <a:srgbClr val="AF00DB"/>
                </a:solidFill>
                <a:effectLst/>
                <a:highlight>
                  <a:srgbClr val="FFFFFF"/>
                </a:highlight>
                <a:latin typeface="PragmataPro Mono Liga" panose="02000509040000020004" pitchFamily="49" charset="0"/>
              </a:rPr>
              <a:t>#include</a:t>
            </a:r>
            <a:r>
              <a:rPr lang="en-US" sz="1800" b="0">
                <a:solidFill>
                  <a:srgbClr val="0000FF"/>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&lt;limits&gt;</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main</a:t>
            </a:r>
            <a:r>
              <a:rPr lang="en-US" sz="18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1800" b="0">
                <a:solidFill>
                  <a:srgbClr val="008000"/>
                </a:solidFill>
                <a:effectLst/>
                <a:highlight>
                  <a:srgbClr val="FFFFFF"/>
                </a:highlight>
                <a:latin typeface="PragmataPro Mono Liga" panose="02000509040000020004" pitchFamily="49" charset="0"/>
              </a:rPr>
              <a:t>  // Khai báo biến float</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float</a:t>
            </a:r>
            <a:r>
              <a:rPr lang="en-US" sz="1800" b="0">
                <a:solidFill>
                  <a:srgbClr val="000000"/>
                </a:solidFill>
                <a:effectLst/>
                <a:highlight>
                  <a:srgbClr val="FFFFFF"/>
                </a:highlight>
                <a:latin typeface="PragmataPro Mono Liga" panose="02000509040000020004" pitchFamily="49" charset="0"/>
              </a:rPr>
              <a:t> value = </a:t>
            </a:r>
            <a:r>
              <a:rPr lang="en-US" sz="1800" b="0">
                <a:solidFill>
                  <a:srgbClr val="098658"/>
                </a:solidFill>
                <a:effectLst/>
                <a:highlight>
                  <a:srgbClr val="FFFFFF"/>
                </a:highlight>
                <a:latin typeface="PragmataPro Mono Liga" panose="02000509040000020004" pitchFamily="49" charset="0"/>
              </a:rPr>
              <a:t>3.14159265359</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1800" b="0">
                <a:solidFill>
                  <a:srgbClr val="008000"/>
                </a:solidFill>
                <a:effectLst/>
                <a:highlight>
                  <a:srgbClr val="FFFFFF"/>
                </a:highlight>
                <a:latin typeface="PragmataPro Mono Liga" panose="02000509040000020004" pitchFamily="49" charset="0"/>
              </a:rPr>
              <a:t>  // In ra giá trị của biến với định dạng cố định</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::cout &lt;&lt;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::fixed &lt;&lt; value &lt;&lt;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::endl;</a:t>
            </a:r>
          </a:p>
          <a:p>
            <a:pPr marL="0" indent="0" algn="l">
              <a:lnSpc>
                <a:spcPct val="100000"/>
              </a:lnSpc>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8000"/>
                </a:solidFill>
                <a:effectLst/>
                <a:highlight>
                  <a:srgbClr val="FFFFFF"/>
                </a:highlight>
                <a:latin typeface="PragmataPro Mono Liga" panose="02000509040000020004" pitchFamily="49" charset="0"/>
              </a:rPr>
              <a:t>  // Truy cập và in ra số chữ số thập phân tối đa mà float biểu diễn chính xác</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::cout &lt;&lt; </a:t>
            </a:r>
            <a:r>
              <a:rPr lang="en-US" sz="1800" b="0">
                <a:solidFill>
                  <a:srgbClr val="A31515"/>
                </a:solidFill>
                <a:effectLst/>
                <a:highlight>
                  <a:srgbClr val="FFFFFF"/>
                </a:highlight>
                <a:latin typeface="PragmataPro Mono Liga" panose="02000509040000020004" pitchFamily="49" charset="0"/>
              </a:rPr>
              <a:t>"Số chữ số thập phân tối đa của float: "</a:t>
            </a:r>
            <a:r>
              <a:rPr lang="en-US" sz="18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1800">
                <a:solidFill>
                  <a:srgbClr val="000000"/>
                </a:solidFill>
                <a:highlight>
                  <a:srgbClr val="FFFFFF"/>
                </a:highlight>
                <a:latin typeface="PragmataPro Mono Liga" panose="02000509040000020004" pitchFamily="49" charset="0"/>
              </a:rPr>
              <a:t>            </a:t>
            </a:r>
            <a:r>
              <a:rPr lang="en-US" sz="1800" b="0">
                <a:solidFill>
                  <a:srgbClr val="000000"/>
                </a:solidFill>
                <a:effectLst/>
                <a:highlight>
                  <a:srgbClr val="FFFFFF"/>
                </a:highlight>
                <a:latin typeface="PragmataPro Mono Liga" panose="02000509040000020004" pitchFamily="49" charset="0"/>
              </a:rPr>
              <a:t>&lt;&lt;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r>
              <a:rPr lang="en-US" sz="1800" b="0">
                <a:solidFill>
                  <a:srgbClr val="267F99"/>
                </a:solidFill>
                <a:effectLst/>
                <a:highlight>
                  <a:srgbClr val="FFFFFF"/>
                </a:highlight>
                <a:latin typeface="PragmataPro Mono Liga" panose="02000509040000020004" pitchFamily="49" charset="0"/>
              </a:rPr>
              <a:t>numeric_limits</a:t>
            </a:r>
            <a:r>
              <a:rPr lang="en-US" sz="1800" b="0">
                <a:solidFill>
                  <a:srgbClr val="000000"/>
                </a:solidFill>
                <a:effectLst/>
                <a:highlight>
                  <a:srgbClr val="FFFFFF"/>
                </a:highlight>
                <a:latin typeface="PragmataPro Mono Liga" panose="02000509040000020004" pitchFamily="49" charset="0"/>
              </a:rPr>
              <a:t>&lt;</a:t>
            </a:r>
            <a:r>
              <a:rPr lang="en-US" sz="1800" b="0">
                <a:solidFill>
                  <a:srgbClr val="0000FF"/>
                </a:solidFill>
                <a:effectLst/>
                <a:highlight>
                  <a:srgbClr val="FFFFFF"/>
                </a:highlight>
                <a:latin typeface="PragmataPro Mono Liga" panose="02000509040000020004" pitchFamily="49" charset="0"/>
              </a:rPr>
              <a:t>float</a:t>
            </a:r>
            <a:r>
              <a:rPr lang="en-US" sz="1800" b="0">
                <a:solidFill>
                  <a:srgbClr val="000000"/>
                </a:solidFill>
                <a:effectLst/>
                <a:highlight>
                  <a:srgbClr val="FFFFFF"/>
                </a:highlight>
                <a:latin typeface="PragmataPro Mono Liga" panose="02000509040000020004" pitchFamily="49" charset="0"/>
              </a:rPr>
              <a:t>&gt;::digits10 &lt;&lt;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::endl;</a:t>
            </a:r>
          </a:p>
          <a:p>
            <a:pPr marL="0" indent="0" algn="l">
              <a:lnSpc>
                <a:spcPct val="100000"/>
              </a:lnSpc>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return</a:t>
            </a:r>
            <a:r>
              <a:rPr lang="en-US" sz="1800" b="0">
                <a:solidFill>
                  <a:srgbClr val="000000"/>
                </a:solidFill>
                <a:effectLst/>
                <a:highlight>
                  <a:srgbClr val="FFFFFF"/>
                </a:highlight>
                <a:latin typeface="PragmataPro Mono Liga" panose="02000509040000020004" pitchFamily="49" charset="0"/>
              </a:rPr>
              <a:t> </a:t>
            </a:r>
            <a:r>
              <a:rPr lang="en-US" sz="1800" b="0">
                <a:solidFill>
                  <a:srgbClr val="098658"/>
                </a:solidFill>
                <a:effectLst/>
                <a:highlight>
                  <a:srgbClr val="FFFFFF"/>
                </a:highlight>
                <a:latin typeface="PragmataPro Mono Liga" panose="02000509040000020004" pitchFamily="49" charset="0"/>
              </a:rPr>
              <a:t>0</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buNone/>
            </a:pPr>
            <a:endParaRPr lang="en-US" sz="1800"/>
          </a:p>
        </p:txBody>
      </p:sp>
      <p:sp>
        <p:nvSpPr>
          <p:cNvPr id="4" name="Footer Placeholder 3">
            <a:extLst>
              <a:ext uri="{FF2B5EF4-FFF2-40B4-BE49-F238E27FC236}">
                <a16:creationId xmlns:a16="http://schemas.microsoft.com/office/drawing/2014/main" id="{2C5286F0-85B5-D7C9-286C-1628E814FC2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BBBDF308-B94A-62CB-954C-2756067F48B5}"/>
              </a:ext>
            </a:extLst>
          </p:cNvPr>
          <p:cNvSpPr>
            <a:spLocks noGrp="1"/>
          </p:cNvSpPr>
          <p:nvPr>
            <p:ph type="dt" sz="half" idx="13"/>
          </p:nvPr>
        </p:nvSpPr>
        <p:spPr/>
        <p:txBody>
          <a:bodyPr/>
          <a:lstStyle/>
          <a:p>
            <a:r>
              <a:rPr lang="en-US"/>
              <a:t>June 2024</a:t>
            </a:r>
            <a:endParaRPr lang="en-US" dirty="0"/>
          </a:p>
        </p:txBody>
      </p:sp>
      <p:sp>
        <p:nvSpPr>
          <p:cNvPr id="10" name="TextBox 9">
            <a:extLst>
              <a:ext uri="{FF2B5EF4-FFF2-40B4-BE49-F238E27FC236}">
                <a16:creationId xmlns:a16="http://schemas.microsoft.com/office/drawing/2014/main" id="{E16B69BF-B104-63EA-BCC8-D08E8B8D6F29}"/>
              </a:ext>
            </a:extLst>
          </p:cNvPr>
          <p:cNvSpPr txBox="1"/>
          <p:nvPr/>
        </p:nvSpPr>
        <p:spPr>
          <a:xfrm>
            <a:off x="6567280" y="1436061"/>
            <a:ext cx="4673876" cy="1446550"/>
          </a:xfrm>
          <a:prstGeom prst="rect">
            <a:avLst/>
          </a:prstGeom>
          <a:noFill/>
          <a:ln>
            <a:solidFill>
              <a:schemeClr val="tx1">
                <a:lumMod val="50000"/>
              </a:schemeClr>
            </a:solidFill>
          </a:ln>
        </p:spPr>
        <p:txBody>
          <a:bodyPr wrap="square">
            <a:spAutoFit/>
          </a:bodyPr>
          <a:lstStyle/>
          <a:p>
            <a:r>
              <a:rPr lang="en-US" sz="2200" b="1"/>
              <a:t>Kết quả thực thi:</a:t>
            </a:r>
            <a:br>
              <a:rPr lang="en-US" sz="2200" b="1"/>
            </a:br>
            <a:endParaRPr lang="en-US" sz="2200" b="1"/>
          </a:p>
          <a:p>
            <a:r>
              <a:rPr lang="en-US" sz="2200"/>
              <a:t>3.141593</a:t>
            </a:r>
          </a:p>
          <a:p>
            <a:r>
              <a:rPr lang="en-US" sz="2200"/>
              <a:t>Số chữ số thập phân tối đa của float: 6</a:t>
            </a:r>
          </a:p>
        </p:txBody>
      </p:sp>
      <p:sp>
        <p:nvSpPr>
          <p:cNvPr id="7" name="Slide Number Placeholder 6">
            <a:extLst>
              <a:ext uri="{FF2B5EF4-FFF2-40B4-BE49-F238E27FC236}">
                <a16:creationId xmlns:a16="http://schemas.microsoft.com/office/drawing/2014/main" id="{C2E0C556-B6BB-53BD-69C9-069F6851545C}"/>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Tree>
    <p:extLst>
      <p:ext uri="{BB962C8B-B14F-4D97-AF65-F5344CB8AC3E}">
        <p14:creationId xmlns:p14="http://schemas.microsoft.com/office/powerpoint/2010/main" val="3415888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a:t>3.4 Biến (Variable)</a:t>
            </a:r>
            <a:endParaRPr lang="en-US">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6902F325-6C45-42DE-28F4-EA91907CF795}"/>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0995B2F7-1647-C03E-842F-66471184D45F}"/>
              </a:ext>
            </a:extLst>
          </p:cNvPr>
          <p:cNvSpPr>
            <a:spLocks noGrp="1"/>
          </p:cNvSpPr>
          <p:nvPr>
            <p:ph type="sldNum" sz="quarter" idx="12"/>
          </p:nvPr>
        </p:nvSpPr>
        <p:spPr/>
        <p:txBody>
          <a:bodyPr/>
          <a:lstStyle/>
          <a:p>
            <a:fld id="{D8B0B3AC-44A8-D142-AAF6-9A453466E1A4}" type="slidenum">
              <a:rPr lang="en-VN" smtClean="0"/>
              <a:pPr/>
              <a:t>42</a:t>
            </a:fld>
            <a:endParaRPr lang="en-VN" dirty="0"/>
          </a:p>
        </p:txBody>
      </p:sp>
    </p:spTree>
    <p:extLst>
      <p:ext uri="{BB962C8B-B14F-4D97-AF65-F5344CB8AC3E}">
        <p14:creationId xmlns:p14="http://schemas.microsoft.com/office/powerpoint/2010/main" val="28030111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3.4 </a:t>
            </a:r>
            <a:r>
              <a:rPr lang="en-US" dirty="0" err="1"/>
              <a:t>Biến</a:t>
            </a:r>
            <a:r>
              <a:rPr lang="en-US" dirty="0"/>
              <a:t> </a:t>
            </a:r>
          </a:p>
        </p:txBody>
      </p:sp>
      <p:sp>
        <p:nvSpPr>
          <p:cNvPr id="3" name="Content Placeholder 2"/>
          <p:cNvSpPr>
            <a:spLocks noGrp="1"/>
          </p:cNvSpPr>
          <p:nvPr>
            <p:ph idx="1"/>
          </p:nvPr>
        </p:nvSpPr>
        <p:spPr/>
        <p:txBody>
          <a:bodyPr>
            <a:normAutofit/>
          </a:bodyPr>
          <a:lstStyle/>
          <a:p>
            <a:pPr marL="34290" indent="0">
              <a:buNone/>
            </a:pPr>
            <a:r>
              <a:rPr lang="en-US"/>
              <a:t>3.4.1 Khái niệm biến</a:t>
            </a:r>
            <a:endParaRPr lang="en-US" dirty="0"/>
          </a:p>
          <a:p>
            <a:pPr marL="34290" indent="0">
              <a:buNone/>
            </a:pPr>
            <a:r>
              <a:rPr lang="en-US"/>
              <a:t>3.4.2 Khai </a:t>
            </a:r>
            <a:r>
              <a:rPr lang="en-US" dirty="0" err="1"/>
              <a:t>báo</a:t>
            </a:r>
            <a:r>
              <a:rPr lang="en-US" dirty="0"/>
              <a:t> </a:t>
            </a:r>
            <a:r>
              <a:rPr lang="en-US" dirty="0" err="1"/>
              <a:t>biến</a:t>
            </a:r>
            <a:endParaRPr lang="en-US" dirty="0"/>
          </a:p>
          <a:p>
            <a:pPr marL="34290" indent="0">
              <a:buNone/>
            </a:pPr>
            <a:r>
              <a:rPr lang="en-US"/>
              <a:t>3.4.3 Địa </a:t>
            </a:r>
            <a:r>
              <a:rPr lang="en-US" dirty="0" err="1"/>
              <a:t>chỉ</a:t>
            </a:r>
            <a:r>
              <a:rPr lang="en-US" dirty="0"/>
              <a:t> </a:t>
            </a:r>
            <a:r>
              <a:rPr lang="en-US" err="1"/>
              <a:t>của</a:t>
            </a:r>
            <a:r>
              <a:rPr lang="en-US"/>
              <a:t> biến</a:t>
            </a:r>
          </a:p>
          <a:p>
            <a:pPr marL="34290" indent="0">
              <a:buNone/>
            </a:pPr>
            <a:r>
              <a:rPr lang="en-US"/>
              <a:t>3.4.4 Phạm vi biến</a:t>
            </a:r>
          </a:p>
          <a:p>
            <a:pPr marL="34290" indent="0">
              <a:buNone/>
            </a:pPr>
            <a:r>
              <a:rPr lang="en-US"/>
              <a:t>3.4.5 Các </a:t>
            </a:r>
            <a:r>
              <a:rPr lang="en-US" err="1"/>
              <a:t>loại</a:t>
            </a:r>
            <a:r>
              <a:rPr lang="en-US"/>
              <a:t> biến thường gặp</a:t>
            </a:r>
            <a:endParaRPr 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BE84176C-06A7-6067-2B6C-92D8B2F2DD89}"/>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B192415C-2152-3799-71AE-BA8B97FFC45D}"/>
              </a:ext>
            </a:extLst>
          </p:cNvPr>
          <p:cNvSpPr>
            <a:spLocks noGrp="1"/>
          </p:cNvSpPr>
          <p:nvPr>
            <p:ph type="sldNum" sz="quarter" idx="12"/>
          </p:nvPr>
        </p:nvSpPr>
        <p:spPr/>
        <p:txBody>
          <a:bodyPr/>
          <a:lstStyle/>
          <a:p>
            <a:fld id="{D8B0B3AC-44A8-D142-AAF6-9A453466E1A4}" type="slidenum">
              <a:rPr lang="en-VN" smtClean="0"/>
              <a:pPr/>
              <a:t>43</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 indent="0">
              <a:buNone/>
            </a:pPr>
            <a:r>
              <a:rPr lang="en-US"/>
              <a:t>3.4.1 Khái niệm biến</a:t>
            </a:r>
            <a:endParaRPr lang="en-US" dirty="0"/>
          </a:p>
        </p:txBody>
      </p:sp>
      <p:sp>
        <p:nvSpPr>
          <p:cNvPr id="3" name="Content Placeholder 2"/>
          <p:cNvSpPr>
            <a:spLocks noGrp="1"/>
          </p:cNvSpPr>
          <p:nvPr>
            <p:ph idx="1"/>
          </p:nvPr>
        </p:nvSpPr>
        <p:spPr/>
        <p:txBody>
          <a:bodyPr>
            <a:normAutofit/>
          </a:bodyPr>
          <a:lstStyle/>
          <a:p>
            <a:pPr marL="342900" indent="-342900">
              <a:lnSpc>
                <a:spcPct val="100000"/>
              </a:lnSpc>
              <a:spcBef>
                <a:spcPts val="1200"/>
              </a:spcBef>
              <a:spcAft>
                <a:spcPts val="600"/>
              </a:spcAft>
              <a:defRPr/>
            </a:pPr>
            <a:r>
              <a:rPr lang="en-US" sz="2400" dirty="0" err="1"/>
              <a:t>Biến</a:t>
            </a:r>
            <a:r>
              <a:rPr lang="en-US" sz="2400" dirty="0"/>
              <a:t> </a:t>
            </a:r>
            <a:r>
              <a:rPr lang="en-US" sz="2400" dirty="0" err="1"/>
              <a:t>là</a:t>
            </a:r>
            <a:r>
              <a:rPr lang="en-US" sz="2400" dirty="0"/>
              <a:t> </a:t>
            </a:r>
            <a:r>
              <a:rPr lang="en-US" sz="2400" b="1" dirty="0" err="1"/>
              <a:t>một</a:t>
            </a:r>
            <a:r>
              <a:rPr lang="en-US" sz="2400" b="1" dirty="0"/>
              <a:t> ô </a:t>
            </a:r>
            <a:r>
              <a:rPr lang="en-US" sz="2400" b="1" dirty="0" err="1"/>
              <a:t>nhớ</a:t>
            </a:r>
            <a:r>
              <a:rPr lang="en-US" sz="2400" b="1" dirty="0"/>
              <a:t> </a:t>
            </a:r>
            <a:r>
              <a:rPr lang="en-US" sz="2400" b="1" dirty="0" err="1"/>
              <a:t>hoặc</a:t>
            </a:r>
            <a:r>
              <a:rPr lang="en-US" sz="2400" b="1" dirty="0"/>
              <a:t> </a:t>
            </a:r>
            <a:r>
              <a:rPr lang="en-US" sz="2400" b="1" dirty="0" err="1"/>
              <a:t>một</a:t>
            </a:r>
            <a:r>
              <a:rPr lang="en-US" sz="2400" b="1" dirty="0"/>
              <a:t> </a:t>
            </a:r>
            <a:r>
              <a:rPr lang="en-US" sz="2400" b="1" dirty="0" err="1"/>
              <a:t>vùng</a:t>
            </a:r>
            <a:r>
              <a:rPr lang="en-US" sz="2400" b="1" dirty="0"/>
              <a:t> </a:t>
            </a:r>
            <a:r>
              <a:rPr lang="en-US" sz="2400" b="1" dirty="0" err="1"/>
              <a:t>nhớ</a:t>
            </a:r>
            <a:r>
              <a:rPr lang="en-US" sz="2400" b="1" dirty="0"/>
              <a:t> </a:t>
            </a:r>
            <a:r>
              <a:rPr lang="en-US" sz="2400" b="1" dirty="0" err="1"/>
              <a:t>dùng</a:t>
            </a:r>
            <a:r>
              <a:rPr lang="en-US" sz="2400" b="1" dirty="0"/>
              <a:t> </a:t>
            </a:r>
            <a:r>
              <a:rPr lang="en-US" sz="2400" b="1" dirty="0" err="1"/>
              <a:t>để</a:t>
            </a:r>
            <a:r>
              <a:rPr lang="en-US" sz="2400" b="1" dirty="0"/>
              <a:t> </a:t>
            </a:r>
            <a:r>
              <a:rPr lang="en-US" sz="2400" b="1" dirty="0" err="1"/>
              <a:t>chứa</a:t>
            </a:r>
            <a:r>
              <a:rPr lang="en-US" sz="2400" b="1" dirty="0"/>
              <a:t> </a:t>
            </a:r>
            <a:r>
              <a:rPr lang="en-US" sz="2400" b="1" dirty="0" err="1"/>
              <a:t>dữ</a:t>
            </a:r>
            <a:r>
              <a:rPr lang="en-US" sz="2400" b="1" dirty="0"/>
              <a:t> </a:t>
            </a:r>
            <a:r>
              <a:rPr lang="en-US" sz="2400" b="1" dirty="0" err="1"/>
              <a:t>liệu</a:t>
            </a:r>
            <a:r>
              <a:rPr lang="en-US" sz="2400" b="1" dirty="0"/>
              <a:t> </a:t>
            </a:r>
            <a:r>
              <a:rPr lang="en-US" sz="2400" b="1" dirty="0" err="1"/>
              <a:t>trong</a:t>
            </a:r>
            <a:r>
              <a:rPr lang="en-US" sz="2400" b="1" dirty="0"/>
              <a:t> </a:t>
            </a:r>
            <a:r>
              <a:rPr lang="en-US" sz="2400" b="1" dirty="0" err="1"/>
              <a:t>quá</a:t>
            </a:r>
            <a:r>
              <a:rPr lang="en-US" sz="2400" b="1" dirty="0"/>
              <a:t> </a:t>
            </a:r>
            <a:r>
              <a:rPr lang="en-US" sz="2400" b="1" dirty="0" err="1"/>
              <a:t>trình</a:t>
            </a:r>
            <a:r>
              <a:rPr lang="en-US" sz="2400" b="1" dirty="0"/>
              <a:t> </a:t>
            </a:r>
            <a:r>
              <a:rPr lang="en-US" sz="2400" b="1" dirty="0" err="1"/>
              <a:t>thực</a:t>
            </a:r>
            <a:r>
              <a:rPr lang="en-US" sz="2400" b="1" dirty="0"/>
              <a:t> </a:t>
            </a:r>
            <a:r>
              <a:rPr lang="en-US" sz="2400" b="1" dirty="0" err="1"/>
              <a:t>hiện</a:t>
            </a:r>
            <a:r>
              <a:rPr lang="en-US" sz="2400" b="1" dirty="0"/>
              <a:t> </a:t>
            </a:r>
            <a:r>
              <a:rPr lang="en-US" sz="2400" b="1" dirty="0" err="1"/>
              <a:t>chương</a:t>
            </a:r>
            <a:r>
              <a:rPr lang="en-US" sz="2400" b="1" dirty="0"/>
              <a:t> </a:t>
            </a:r>
            <a:r>
              <a:rPr lang="en-US" sz="2400" b="1" dirty="0" err="1"/>
              <a:t>trình</a:t>
            </a:r>
            <a:endParaRPr lang="en-US" sz="2400" b="1" dirty="0"/>
          </a:p>
          <a:p>
            <a:pPr marL="342900" indent="-342900">
              <a:lnSpc>
                <a:spcPct val="100000"/>
              </a:lnSpc>
              <a:spcBef>
                <a:spcPts val="1200"/>
              </a:spcBef>
              <a:spcAft>
                <a:spcPts val="600"/>
              </a:spcAft>
              <a:defRPr/>
            </a:pPr>
            <a:r>
              <a:rPr lang="en-US" sz="2400" dirty="0" err="1"/>
              <a:t>Mỗi</a:t>
            </a:r>
            <a:r>
              <a:rPr lang="en-US" sz="2400" dirty="0"/>
              <a:t> </a:t>
            </a:r>
            <a:r>
              <a:rPr lang="en-US" sz="2400" dirty="0" err="1"/>
              <a:t>biến</a:t>
            </a:r>
            <a:r>
              <a:rPr lang="en-US" sz="2400" dirty="0"/>
              <a:t> </a:t>
            </a:r>
            <a:r>
              <a:rPr lang="en-US" sz="2400" dirty="0" err="1"/>
              <a:t>có</a:t>
            </a:r>
            <a:r>
              <a:rPr lang="en-US" sz="2400" dirty="0"/>
              <a:t> </a:t>
            </a:r>
            <a:r>
              <a:rPr lang="en-US" sz="2400" dirty="0" err="1"/>
              <a:t>một</a:t>
            </a:r>
            <a:r>
              <a:rPr lang="en-US" sz="2400" dirty="0"/>
              <a:t> </a:t>
            </a:r>
            <a:r>
              <a:rPr lang="en-US" sz="2400" dirty="0" err="1"/>
              <a:t>kiểu</a:t>
            </a:r>
            <a:r>
              <a:rPr lang="en-US" sz="2400" dirty="0"/>
              <a:t> </a:t>
            </a:r>
            <a:r>
              <a:rPr lang="en-US" sz="2400" dirty="0" err="1"/>
              <a:t>dữ</a:t>
            </a:r>
            <a:r>
              <a:rPr lang="en-US" sz="2400" dirty="0"/>
              <a:t> </a:t>
            </a:r>
            <a:r>
              <a:rPr lang="en-US" sz="2400" dirty="0" err="1"/>
              <a:t>liệu</a:t>
            </a:r>
            <a:r>
              <a:rPr lang="en-US" sz="2400" dirty="0"/>
              <a:t> </a:t>
            </a:r>
            <a:r>
              <a:rPr lang="en-US" sz="2400" dirty="0" err="1"/>
              <a:t>cụ</a:t>
            </a:r>
            <a:r>
              <a:rPr lang="en-US" sz="2400" dirty="0"/>
              <a:t> </a:t>
            </a:r>
            <a:r>
              <a:rPr lang="en-US" sz="2400" dirty="0" err="1"/>
              <a:t>thể</a:t>
            </a:r>
            <a:r>
              <a:rPr lang="en-US" sz="2400" dirty="0"/>
              <a:t>, </a:t>
            </a:r>
            <a:r>
              <a:rPr lang="en-US" sz="2400" dirty="0" err="1"/>
              <a:t>kích</a:t>
            </a:r>
            <a:r>
              <a:rPr lang="en-US" sz="2400" dirty="0"/>
              <a:t> </a:t>
            </a:r>
            <a:r>
              <a:rPr lang="en-US" sz="2400" dirty="0" err="1"/>
              <a:t>thước</a:t>
            </a:r>
            <a:r>
              <a:rPr lang="en-US" sz="2400" dirty="0"/>
              <a:t> </a:t>
            </a:r>
            <a:r>
              <a:rPr lang="en-US" sz="2400" dirty="0" err="1"/>
              <a:t>của</a:t>
            </a:r>
            <a:r>
              <a:rPr lang="en-US" sz="2400" dirty="0"/>
              <a:t> </a:t>
            </a:r>
            <a:r>
              <a:rPr lang="en-US" sz="2400" dirty="0" err="1"/>
              <a:t>biến</a:t>
            </a:r>
            <a:r>
              <a:rPr lang="en-US" sz="2400" dirty="0"/>
              <a:t> </a:t>
            </a:r>
            <a:r>
              <a:rPr lang="en-US" sz="2400" dirty="0" err="1"/>
              <a:t>phụ</a:t>
            </a:r>
            <a:r>
              <a:rPr lang="en-US" sz="2400" dirty="0"/>
              <a:t> </a:t>
            </a:r>
            <a:r>
              <a:rPr lang="en-US" sz="2400" dirty="0" err="1"/>
              <a:t>thuộc</a:t>
            </a:r>
            <a:r>
              <a:rPr lang="en-US" sz="2400" dirty="0"/>
              <a:t> </a:t>
            </a:r>
            <a:r>
              <a:rPr lang="en-US" sz="2400" dirty="0" err="1"/>
              <a:t>vào</a:t>
            </a:r>
            <a:r>
              <a:rPr lang="en-US" sz="2400" dirty="0"/>
              <a:t> </a:t>
            </a:r>
            <a:r>
              <a:rPr lang="en-US" sz="2400" dirty="0" err="1"/>
              <a:t>kiểu</a:t>
            </a:r>
            <a:r>
              <a:rPr lang="en-US" sz="2400" dirty="0"/>
              <a:t> </a:t>
            </a:r>
            <a:r>
              <a:rPr lang="en-US" sz="2400" dirty="0" err="1"/>
              <a:t>dữ</a:t>
            </a:r>
            <a:r>
              <a:rPr lang="en-US" sz="2400" dirty="0"/>
              <a:t> </a:t>
            </a:r>
            <a:r>
              <a:rPr lang="en-US" sz="2400" dirty="0" err="1"/>
              <a:t>liệu</a:t>
            </a:r>
            <a:r>
              <a:rPr lang="en-US" sz="2400" dirty="0"/>
              <a:t>.</a:t>
            </a:r>
          </a:p>
          <a:p>
            <a:pPr marL="342900" indent="-342900">
              <a:lnSpc>
                <a:spcPct val="100000"/>
              </a:lnSpc>
              <a:spcBef>
                <a:spcPts val="1200"/>
              </a:spcBef>
              <a:spcAft>
                <a:spcPts val="600"/>
              </a:spcAft>
              <a:defRPr/>
            </a:pPr>
            <a:r>
              <a:rPr lang="en-US" sz="2400" dirty="0" err="1"/>
              <a:t>Giá</a:t>
            </a:r>
            <a:r>
              <a:rPr lang="en-US" sz="2400" dirty="0"/>
              <a:t> </a:t>
            </a:r>
            <a:r>
              <a:rPr lang="en-US" sz="2400" dirty="0" err="1"/>
              <a:t>trị</a:t>
            </a:r>
            <a:r>
              <a:rPr lang="en-US" sz="2400" dirty="0"/>
              <a:t> </a:t>
            </a:r>
            <a:r>
              <a:rPr lang="en-US" sz="2400" dirty="0" err="1"/>
              <a:t>của</a:t>
            </a:r>
            <a:r>
              <a:rPr lang="en-US" sz="2400" dirty="0"/>
              <a:t> </a:t>
            </a:r>
            <a:r>
              <a:rPr lang="en-US" sz="2400" dirty="0" err="1"/>
              <a:t>biến</a:t>
            </a:r>
            <a:r>
              <a:rPr lang="en-US" sz="2400" dirty="0"/>
              <a:t> </a:t>
            </a:r>
            <a:r>
              <a:rPr lang="en-US" sz="2400" dirty="0" err="1"/>
              <a:t>có</a:t>
            </a:r>
            <a:r>
              <a:rPr lang="en-US" sz="2400" dirty="0"/>
              <a:t> </a:t>
            </a:r>
            <a:r>
              <a:rPr lang="en-US" sz="2400" dirty="0" err="1"/>
              <a:t>thể</a:t>
            </a:r>
            <a:r>
              <a:rPr lang="en-US" sz="2400" dirty="0"/>
              <a:t> </a:t>
            </a:r>
            <a:r>
              <a:rPr lang="en-US" sz="2400" dirty="0" err="1"/>
              <a:t>được</a:t>
            </a:r>
            <a:r>
              <a:rPr lang="en-US" sz="2400" dirty="0"/>
              <a:t> </a:t>
            </a:r>
            <a:r>
              <a:rPr lang="en-US" sz="2400" dirty="0" err="1"/>
              <a:t>thay</a:t>
            </a:r>
            <a:r>
              <a:rPr lang="en-US" sz="2400" dirty="0"/>
              <a:t> </a:t>
            </a:r>
            <a:r>
              <a:rPr lang="en-US" sz="2400" dirty="0" err="1"/>
              <a:t>đổi</a:t>
            </a:r>
            <a:r>
              <a:rPr lang="en-US" sz="2400"/>
              <a:t>. </a:t>
            </a:r>
            <a:endParaRPr lang="en-US" sz="2400" dirty="0">
              <a:solidFill>
                <a:srgbClr val="FF0000"/>
              </a:solidFill>
            </a:endParaRPr>
          </a:p>
          <a:p>
            <a:pPr marL="342900" indent="-342900">
              <a:lnSpc>
                <a:spcPct val="100000"/>
              </a:lnSpc>
              <a:spcBef>
                <a:spcPts val="1200"/>
              </a:spcBef>
              <a:spcAft>
                <a:spcPts val="600"/>
              </a:spcAft>
              <a:defRPr/>
            </a:pPr>
            <a:r>
              <a:rPr lang="en-US" sz="2400" dirty="0" err="1"/>
              <a:t>Quy</a:t>
            </a:r>
            <a:r>
              <a:rPr lang="en-US" sz="2400" dirty="0"/>
              <a:t> </a:t>
            </a:r>
            <a:r>
              <a:rPr lang="en-US" sz="2400" dirty="0" err="1"/>
              <a:t>cách</a:t>
            </a:r>
            <a:r>
              <a:rPr lang="en-US" sz="2400" dirty="0"/>
              <a:t> </a:t>
            </a:r>
            <a:r>
              <a:rPr lang="en-US" sz="2400" dirty="0" err="1"/>
              <a:t>đặt</a:t>
            </a:r>
            <a:r>
              <a:rPr lang="en-US" sz="2400" dirty="0"/>
              <a:t> </a:t>
            </a:r>
            <a:r>
              <a:rPr lang="en-US" sz="2400" dirty="0" err="1"/>
              <a:t>tên</a:t>
            </a:r>
            <a:r>
              <a:rPr lang="en-US" sz="2400" dirty="0"/>
              <a:t> </a:t>
            </a:r>
            <a:r>
              <a:rPr lang="en-US" sz="2400" err="1"/>
              <a:t>biến</a:t>
            </a:r>
            <a:r>
              <a:rPr lang="en-US" sz="2400"/>
              <a:t>: tương tự như quy tắc đặt Tên và định danh </a:t>
            </a:r>
          </a:p>
          <a:p>
            <a:pPr marL="342900" indent="-342900">
              <a:lnSpc>
                <a:spcPct val="100000"/>
              </a:lnSpc>
              <a:spcBef>
                <a:spcPts val="1200"/>
              </a:spcBef>
              <a:spcAft>
                <a:spcPts val="600"/>
              </a:spcAft>
              <a:defRPr/>
            </a:pPr>
            <a:r>
              <a:rPr lang="en-US" sz="2400">
                <a:solidFill>
                  <a:schemeClr val="tx1">
                    <a:lumMod val="50000"/>
                  </a:schemeClr>
                </a:solidFill>
              </a:rPr>
              <a:t>Ví dụ:</a:t>
            </a:r>
          </a:p>
          <a:p>
            <a:pPr marL="914400" lvl="2" indent="0">
              <a:buNone/>
            </a:pP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so_nguyen</a:t>
            </a:r>
            <a:r>
              <a:rPr lang="en-US" sz="2400">
                <a:solidFill>
                  <a:srgbClr val="000000"/>
                </a:solidFill>
                <a:highlight>
                  <a:srgbClr val="FFFFFF"/>
                </a:highlight>
                <a:latin typeface="PragmataPro Mono Liga" panose="02000509040000020004" pitchFamily="49" charset="0"/>
              </a:rPr>
              <a:t>;</a:t>
            </a:r>
          </a:p>
          <a:p>
            <a:pPr marL="914400" lvl="2" indent="0">
              <a:buNone/>
            </a:pPr>
            <a:r>
              <a:rPr lang="en-US" sz="2400">
                <a:solidFill>
                  <a:srgbClr val="0000FF"/>
                </a:solidFill>
                <a:highlight>
                  <a:srgbClr val="FFFFFF"/>
                </a:highlight>
                <a:latin typeface="PragmataPro Mono Liga" panose="02000509040000020004" pitchFamily="49" charset="0"/>
              </a:rPr>
              <a:t>float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so_thuc</a:t>
            </a:r>
            <a:r>
              <a:rPr lang="en-US" sz="2400">
                <a:solidFill>
                  <a:srgbClr val="000000"/>
                </a:solidFill>
                <a:highlight>
                  <a:srgbClr val="FFFFFF"/>
                </a:highlight>
                <a:latin typeface="PragmataPro Mono Liga" panose="02000509040000020004" pitchFamily="49" charset="0"/>
              </a:rPr>
              <a:t>;</a:t>
            </a:r>
          </a:p>
          <a:p>
            <a:pPr marL="0" indent="0">
              <a:buNone/>
            </a:pPr>
            <a:endParaRPr lang="en-US" sz="2400"/>
          </a:p>
          <a:p>
            <a:pPr marL="582930" lvl="1" indent="-342900">
              <a:lnSpc>
                <a:spcPct val="100000"/>
              </a:lnSpc>
              <a:spcBef>
                <a:spcPts val="1200"/>
              </a:spcBef>
              <a:spcAft>
                <a:spcPts val="600"/>
              </a:spcAft>
              <a:defRPr/>
            </a:pPr>
            <a:endParaRPr 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026390F8-4688-8327-8705-BEA8D91C8769}"/>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D8B2B1B5-7C09-8D45-5C33-D237E9FD8745}"/>
              </a:ext>
            </a:extLst>
          </p:cNvPr>
          <p:cNvSpPr>
            <a:spLocks noGrp="1"/>
          </p:cNvSpPr>
          <p:nvPr>
            <p:ph type="sldNum" sz="quarter" idx="12"/>
          </p:nvPr>
        </p:nvSpPr>
        <p:spPr/>
        <p:txBody>
          <a:bodyPr/>
          <a:lstStyle/>
          <a:p>
            <a:fld id="{D8B0B3AC-44A8-D142-AAF6-9A453466E1A4}" type="slidenum">
              <a:rPr lang="en-VN" smtClean="0"/>
              <a:pPr/>
              <a:t>44</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B6BF-F832-5A53-54C4-C1D77D7CE24A}"/>
              </a:ext>
            </a:extLst>
          </p:cNvPr>
          <p:cNvSpPr>
            <a:spLocks noGrp="1"/>
          </p:cNvSpPr>
          <p:nvPr>
            <p:ph type="title"/>
          </p:nvPr>
        </p:nvSpPr>
        <p:spPr/>
        <p:txBody>
          <a:bodyPr>
            <a:normAutofit fontScale="90000"/>
          </a:bodyPr>
          <a:lstStyle/>
          <a:p>
            <a:r>
              <a:rPr lang="en-US"/>
              <a:t>Câu hỏi: Cách đặt tên biến nào sau đây đúng?</a:t>
            </a:r>
          </a:p>
        </p:txBody>
      </p:sp>
      <p:sp>
        <p:nvSpPr>
          <p:cNvPr id="4" name="Footer Placeholder 3">
            <a:extLst>
              <a:ext uri="{FF2B5EF4-FFF2-40B4-BE49-F238E27FC236}">
                <a16:creationId xmlns:a16="http://schemas.microsoft.com/office/drawing/2014/main" id="{673C6DA2-342A-EF31-12BF-91C1FA6909E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3EA43575-52E0-EE93-3EC9-D5ED20151928}"/>
              </a:ext>
            </a:extLst>
          </p:cNvPr>
          <p:cNvSpPr>
            <a:spLocks noGrp="1"/>
          </p:cNvSpPr>
          <p:nvPr>
            <p:ph type="dt" sz="half" idx="13"/>
          </p:nvPr>
        </p:nvSpPr>
        <p:spPr/>
        <p:txBody>
          <a:bodyPr/>
          <a:lstStyle/>
          <a:p>
            <a:r>
              <a:rPr lang="en-US"/>
              <a:t>June 2024</a:t>
            </a:r>
            <a:endParaRPr lang="en-US" dirty="0"/>
          </a:p>
        </p:txBody>
      </p:sp>
      <p:sp>
        <p:nvSpPr>
          <p:cNvPr id="7" name="TextBox 6">
            <a:extLst>
              <a:ext uri="{FF2B5EF4-FFF2-40B4-BE49-F238E27FC236}">
                <a16:creationId xmlns:a16="http://schemas.microsoft.com/office/drawing/2014/main" id="{988E0C73-6EB4-35C0-8740-1508159F123B}"/>
              </a:ext>
            </a:extLst>
          </p:cNvPr>
          <p:cNvSpPr txBox="1"/>
          <p:nvPr/>
        </p:nvSpPr>
        <p:spPr>
          <a:xfrm>
            <a:off x="774145" y="1233824"/>
            <a:ext cx="6217920" cy="4031873"/>
          </a:xfrm>
          <a:prstGeom prst="rect">
            <a:avLst/>
          </a:prstGeom>
          <a:noFill/>
          <a:ln>
            <a:solidFill>
              <a:schemeClr val="tx1">
                <a:lumMod val="50000"/>
              </a:schemeClr>
            </a:solidFill>
          </a:ln>
        </p:spPr>
        <p:txBody>
          <a:bodyPr wrap="square">
            <a:spAutoFit/>
          </a:bodyPr>
          <a:lstStyle/>
          <a:p>
            <a:pPr marL="0" indent="0" algn="l">
              <a:spcBef>
                <a:spcPts val="300"/>
              </a:spcBef>
              <a:spcAft>
                <a:spcPts val="300"/>
              </a:spcAft>
              <a:buNone/>
            </a:pP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double</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_</a:t>
            </a:r>
            <a:r>
              <a:rPr lang="en-US" sz="2400">
                <a:solidFill>
                  <a:srgbClr val="000000"/>
                </a:solidFill>
                <a:highlight>
                  <a:srgbClr val="FFFFFF"/>
                </a:highlight>
                <a:latin typeface="PragmataPro Mono Liga" panose="02000509040000020004" pitchFamily="49" charset="0"/>
              </a:rPr>
              <a:t>;</a:t>
            </a:r>
          </a:p>
          <a:p>
            <a:pPr marL="0" indent="0" algn="l">
              <a:spcBef>
                <a:spcPts val="300"/>
              </a:spcBef>
              <a:spcAft>
                <a:spcPts val="300"/>
              </a:spcAft>
              <a:buNone/>
            </a:pP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void</a:t>
            </a:r>
            <a:r>
              <a:rPr lang="en-US" sz="2400">
                <a:solidFill>
                  <a:srgbClr val="000000"/>
                </a:solidFill>
                <a:highlight>
                  <a:srgbClr val="FFFFFF"/>
                </a:highlight>
                <a:latin typeface="PragmataPro Mono Liga" panose="02000509040000020004" pitchFamily="49" charset="0"/>
              </a:rPr>
              <a:t>;</a:t>
            </a:r>
          </a:p>
          <a:p>
            <a:pPr marL="0" indent="0" algn="l">
              <a:spcBef>
                <a:spcPts val="300"/>
              </a:spcBef>
              <a:spcAft>
                <a:spcPts val="300"/>
              </a:spcAft>
              <a:buNone/>
            </a:pP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main</a:t>
            </a:r>
            <a:r>
              <a:rPr lang="en-US" sz="2400">
                <a:solidFill>
                  <a:srgbClr val="000000"/>
                </a:solidFill>
                <a:highlight>
                  <a:srgbClr val="FFFFFF"/>
                </a:highlight>
                <a:latin typeface="PragmataPro Mono Liga" panose="02000509040000020004" pitchFamily="49" charset="0"/>
              </a:rPr>
              <a:t>;</a:t>
            </a:r>
          </a:p>
          <a:p>
            <a:pPr marL="0" indent="0" algn="l">
              <a:spcBef>
                <a:spcPts val="300"/>
              </a:spcBef>
              <a:spcAft>
                <a:spcPts val="300"/>
              </a:spcAft>
              <a:buNone/>
            </a:pP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const</a:t>
            </a:r>
            <a:r>
              <a:rPr lang="en-US" sz="2400">
                <a:solidFill>
                  <a:srgbClr val="000000"/>
                </a:solidFill>
                <a:highlight>
                  <a:srgbClr val="FFFFFF"/>
                </a:highlight>
                <a:latin typeface="PragmataPro Mono Liga" panose="02000509040000020004" pitchFamily="49" charset="0"/>
              </a:rPr>
              <a:t>;</a:t>
            </a:r>
          </a:p>
          <a:p>
            <a:pPr marL="0" indent="0" algn="l">
              <a:spcBef>
                <a:spcPts val="300"/>
              </a:spcBef>
              <a:spcAft>
                <a:spcPts val="300"/>
              </a:spcAft>
              <a:buNone/>
            </a:pP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Const</a:t>
            </a:r>
            <a:r>
              <a:rPr lang="en-US" sz="2400">
                <a:solidFill>
                  <a:srgbClr val="000000"/>
                </a:solidFill>
                <a:highlight>
                  <a:srgbClr val="FFFFFF"/>
                </a:highlight>
                <a:latin typeface="PragmataPro Mono Liga" panose="02000509040000020004" pitchFamily="49" charset="0"/>
              </a:rPr>
              <a:t>;</a:t>
            </a:r>
          </a:p>
          <a:p>
            <a:pPr marL="0" indent="0" algn="l">
              <a:spcBef>
                <a:spcPts val="300"/>
              </a:spcBef>
              <a:spcAft>
                <a:spcPts val="300"/>
              </a:spcAft>
              <a:buNone/>
            </a:pP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Cin</a:t>
            </a:r>
            <a:r>
              <a:rPr lang="en-US" sz="2400">
                <a:solidFill>
                  <a:srgbClr val="000000"/>
                </a:solidFill>
                <a:highlight>
                  <a:srgbClr val="FFFFFF"/>
                </a:highlight>
                <a:latin typeface="PragmataPro Mono Liga" panose="02000509040000020004" pitchFamily="49" charset="0"/>
              </a:rPr>
              <a:t>;</a:t>
            </a:r>
          </a:p>
          <a:p>
            <a:pPr marL="0" indent="0" algn="l">
              <a:spcBef>
                <a:spcPts val="300"/>
              </a:spcBef>
              <a:spcAft>
                <a:spcPts val="300"/>
              </a:spcAft>
              <a:buNone/>
            </a:pP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cin</a:t>
            </a:r>
            <a:r>
              <a:rPr lang="en-US" sz="2400">
                <a:solidFill>
                  <a:srgbClr val="000000"/>
                </a:solidFill>
                <a:highlight>
                  <a:srgbClr val="FFFFFF"/>
                </a:highlight>
                <a:latin typeface="PragmataPro Mono Liga" panose="02000509040000020004" pitchFamily="49" charset="0"/>
              </a:rPr>
              <a:t>;</a:t>
            </a:r>
          </a:p>
          <a:p>
            <a:pPr marL="0" indent="0" algn="l">
              <a:spcBef>
                <a:spcPts val="300"/>
              </a:spcBef>
              <a:spcAft>
                <a:spcPts val="300"/>
              </a:spcAft>
              <a:buNone/>
            </a:pP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include</a:t>
            </a:r>
            <a:r>
              <a:rPr lang="en-US" sz="2400">
                <a:solidFill>
                  <a:srgbClr val="000000"/>
                </a:solidFill>
                <a:highlight>
                  <a:srgbClr val="FFFFFF"/>
                </a:highlight>
                <a:latin typeface="PragmataPro Mono Liga" panose="02000509040000020004" pitchFamily="49" charset="0"/>
              </a:rPr>
              <a:t>;</a:t>
            </a:r>
          </a:p>
          <a:p>
            <a:pPr marL="0" indent="0" algn="l">
              <a:spcBef>
                <a:spcPts val="300"/>
              </a:spcBef>
              <a:spcAft>
                <a:spcPts val="300"/>
              </a:spcAft>
              <a:buNone/>
            </a:pPr>
            <a:r>
              <a:rPr lang="en-US" sz="2400">
                <a:solidFill>
                  <a:srgbClr val="000000"/>
                </a:solidFill>
                <a:highlight>
                  <a:srgbClr val="FFFFFF"/>
                </a:highlight>
                <a:latin typeface="PragmataPro Mono Liga" panose="02000509040000020004" pitchFamily="49" charset="0"/>
              </a:rPr>
              <a:t>    </a:t>
            </a: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iostream</a:t>
            </a:r>
            <a:r>
              <a:rPr lang="en-US" sz="2400">
                <a:solidFill>
                  <a:srgbClr val="000000"/>
                </a:solidFill>
                <a:highlight>
                  <a:srgbClr val="FFFFFF"/>
                </a:highlight>
                <a:latin typeface="PragmataPro Mono Liga" panose="02000509040000020004" pitchFamily="49" charset="0"/>
              </a:rPr>
              <a:t>;</a:t>
            </a:r>
            <a:endParaRPr lang="en-US" sz="2400"/>
          </a:p>
        </p:txBody>
      </p:sp>
      <p:sp>
        <p:nvSpPr>
          <p:cNvPr id="3" name="Slide Number Placeholder 2">
            <a:extLst>
              <a:ext uri="{FF2B5EF4-FFF2-40B4-BE49-F238E27FC236}">
                <a16:creationId xmlns:a16="http://schemas.microsoft.com/office/drawing/2014/main" id="{2579AE96-F38F-7F2B-416E-0DF64A5ECAAA}"/>
              </a:ext>
            </a:extLst>
          </p:cNvPr>
          <p:cNvSpPr>
            <a:spLocks noGrp="1"/>
          </p:cNvSpPr>
          <p:nvPr>
            <p:ph type="sldNum" sz="quarter" idx="12"/>
          </p:nvPr>
        </p:nvSpPr>
        <p:spPr/>
        <p:txBody>
          <a:bodyPr/>
          <a:lstStyle/>
          <a:p>
            <a:fld id="{D8B0B3AC-44A8-D142-AAF6-9A453466E1A4}" type="slidenum">
              <a:rPr lang="en-VN" smtClean="0"/>
              <a:pPr/>
              <a:t>45</a:t>
            </a:fld>
            <a:endParaRPr lang="en-VN" dirty="0"/>
          </a:p>
        </p:txBody>
      </p:sp>
    </p:spTree>
    <p:extLst>
      <p:ext uri="{BB962C8B-B14F-4D97-AF65-F5344CB8AC3E}">
        <p14:creationId xmlns:p14="http://schemas.microsoft.com/office/powerpoint/2010/main" val="89182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en-US"/>
              <a:t>3.4.2 </a:t>
            </a:r>
            <a:r>
              <a:rPr lang="en-US" dirty="0" err="1"/>
              <a:t>Khai</a:t>
            </a:r>
            <a:r>
              <a:rPr lang="en-US" dirty="0"/>
              <a:t> </a:t>
            </a:r>
            <a:r>
              <a:rPr lang="en-US" dirty="0" err="1"/>
              <a:t>báo</a:t>
            </a:r>
            <a:r>
              <a:rPr lang="en-US" dirty="0"/>
              <a:t> </a:t>
            </a:r>
            <a:r>
              <a:rPr lang="en-US" dirty="0" err="1"/>
              <a:t>biến</a:t>
            </a:r>
            <a:endParaRPr lang="en-US" dirty="0"/>
          </a:p>
        </p:txBody>
      </p:sp>
      <p:sp>
        <p:nvSpPr>
          <p:cNvPr id="3" name="Content Placeholder 2"/>
          <p:cNvSpPr>
            <a:spLocks noGrp="1"/>
          </p:cNvSpPr>
          <p:nvPr>
            <p:ph idx="1"/>
          </p:nvPr>
        </p:nvSpPr>
        <p:spPr>
          <a:xfrm>
            <a:off x="609600" y="1233824"/>
            <a:ext cx="11096625" cy="4943139"/>
          </a:xfrm>
        </p:spPr>
        <p:txBody>
          <a:bodyPr>
            <a:noAutofit/>
          </a:bodyPr>
          <a:lstStyle/>
          <a:p>
            <a:pPr algn="l">
              <a:lnSpc>
                <a:spcPct val="100000"/>
              </a:lnSpc>
              <a:spcBef>
                <a:spcPts val="1200"/>
              </a:spcBef>
              <a:spcAft>
                <a:spcPts val="600"/>
              </a:spcAft>
              <a:defRPr/>
            </a:pPr>
            <a:r>
              <a:rPr lang="en-US" sz="2200" dirty="0" err="1"/>
              <a:t>Cú</a:t>
            </a:r>
            <a:r>
              <a:rPr lang="en-US" sz="2200" dirty="0"/>
              <a:t> </a:t>
            </a:r>
            <a:r>
              <a:rPr lang="en-US" sz="2200" dirty="0" err="1"/>
              <a:t>pháp</a:t>
            </a:r>
            <a:r>
              <a:rPr lang="en-US" sz="2200" dirty="0"/>
              <a:t> </a:t>
            </a:r>
            <a:r>
              <a:rPr lang="en-US" sz="2200" dirty="0" err="1"/>
              <a:t>khai</a:t>
            </a:r>
            <a:r>
              <a:rPr lang="en-US" sz="2200" dirty="0"/>
              <a:t> </a:t>
            </a:r>
            <a:r>
              <a:rPr lang="en-US" sz="2200" err="1"/>
              <a:t>báo</a:t>
            </a:r>
            <a:r>
              <a:rPr lang="en-US" sz="2200"/>
              <a:t> biến (có thể khai báo mỗi lần một biến hoặc nhiều biến):</a:t>
            </a:r>
            <a:endParaRPr lang="en-US" sz="2200" dirty="0"/>
          </a:p>
          <a:p>
            <a:pPr lvl="1" algn="l" eaLnBrk="0" fontAlgn="base" hangingPunct="0">
              <a:lnSpc>
                <a:spcPct val="100000"/>
              </a:lnSpc>
              <a:spcBef>
                <a:spcPct val="0"/>
              </a:spcBef>
              <a:spcAft>
                <a:spcPct val="0"/>
              </a:spcAft>
            </a:pPr>
            <a:r>
              <a:rPr lang="en-US" sz="2200" dirty="0" err="1"/>
              <a:t>Cách</a:t>
            </a:r>
            <a:r>
              <a:rPr lang="en-US" sz="2200" dirty="0"/>
              <a:t> 1</a:t>
            </a:r>
            <a:r>
              <a:rPr lang="en-US" sz="2200"/>
              <a:t>:  </a:t>
            </a:r>
          </a:p>
          <a:p>
            <a:pPr lvl="1" algn="l" eaLnBrk="0" fontAlgn="base" hangingPunct="0">
              <a:lnSpc>
                <a:spcPct val="100000"/>
              </a:lnSpc>
              <a:spcBef>
                <a:spcPct val="0"/>
              </a:spcBef>
              <a:spcAft>
                <a:spcPct val="0"/>
              </a:spcAft>
            </a:pPr>
            <a:endParaRPr lang="en-US" sz="2200"/>
          </a:p>
          <a:p>
            <a:pPr lvl="1" algn="l" eaLnBrk="0" fontAlgn="base" hangingPunct="0">
              <a:lnSpc>
                <a:spcPct val="100000"/>
              </a:lnSpc>
              <a:spcBef>
                <a:spcPct val="0"/>
              </a:spcBef>
              <a:spcAft>
                <a:spcPct val="0"/>
              </a:spcAft>
            </a:pPr>
            <a:endParaRPr lang="en-US" sz="2200"/>
          </a:p>
          <a:p>
            <a:pPr lvl="1" algn="l" eaLnBrk="0" fontAlgn="base" hangingPunct="0">
              <a:lnSpc>
                <a:spcPct val="100000"/>
              </a:lnSpc>
              <a:spcBef>
                <a:spcPct val="0"/>
              </a:spcBef>
              <a:spcAft>
                <a:spcPct val="0"/>
              </a:spcAft>
            </a:pPr>
            <a:r>
              <a:rPr lang="en-US" sz="2200"/>
              <a:t>Cách 2:</a:t>
            </a:r>
            <a:endParaRPr lang="en-US" sz="2200" b="1">
              <a:solidFill>
                <a:srgbClr val="363D3D"/>
              </a:solidFill>
            </a:endParaRPr>
          </a:p>
          <a:p>
            <a:pPr marL="125730" indent="-342900" algn="l">
              <a:lnSpc>
                <a:spcPct val="100000"/>
              </a:lnSpc>
              <a:spcBef>
                <a:spcPts val="1200"/>
              </a:spcBef>
              <a:spcAft>
                <a:spcPts val="600"/>
              </a:spcAft>
              <a:defRPr/>
            </a:pPr>
            <a:r>
              <a:rPr lang="en-US" sz="2200"/>
              <a:t>Ví dụ:</a:t>
            </a:r>
          </a:p>
          <a:p>
            <a:pPr marL="457200" lvl="1" indent="0" algn="l" eaLnBrk="0" fontAlgn="base" hangingPunct="0">
              <a:lnSpc>
                <a:spcPct val="100000"/>
              </a:lnSpc>
              <a:spcBef>
                <a:spcPct val="0"/>
              </a:spcBef>
              <a:spcAft>
                <a:spcPct val="0"/>
              </a:spcAft>
              <a:buNone/>
            </a:pPr>
            <a:r>
              <a:rPr lang="en-US" sz="2200">
                <a:solidFill>
                  <a:srgbClr val="0000FF"/>
                </a:solidFill>
                <a:latin typeface="Consolas" panose="020B0609020204030204" pitchFamily="49" charset="0"/>
              </a:rPr>
              <a:t>int </a:t>
            </a:r>
            <a:r>
              <a:rPr lang="en-US" sz="2200">
                <a:solidFill>
                  <a:prstClr val="black"/>
                </a:solidFill>
                <a:latin typeface="Consolas" panose="020B0609020204030204" pitchFamily="49" charset="0"/>
              </a:rPr>
              <a:t>i, j, k;</a:t>
            </a:r>
          </a:p>
          <a:p>
            <a:pPr marL="457200" lvl="1" indent="0" algn="l" eaLnBrk="0" fontAlgn="base" hangingPunct="0">
              <a:lnSpc>
                <a:spcPct val="100000"/>
              </a:lnSpc>
              <a:spcBef>
                <a:spcPct val="0"/>
              </a:spcBef>
              <a:spcAft>
                <a:spcPct val="0"/>
              </a:spcAft>
              <a:buNone/>
            </a:pPr>
            <a:r>
              <a:rPr lang="en-US" sz="2200">
                <a:solidFill>
                  <a:srgbClr val="0000FF"/>
                </a:solidFill>
                <a:latin typeface="Consolas" panose="020B0609020204030204" pitchFamily="49" charset="0"/>
              </a:rPr>
              <a:t>char </a:t>
            </a:r>
            <a:r>
              <a:rPr lang="en-US" sz="2200">
                <a:solidFill>
                  <a:prstClr val="black"/>
                </a:solidFill>
                <a:latin typeface="Consolas" panose="020B0609020204030204" pitchFamily="49" charset="0"/>
              </a:rPr>
              <a:t>c, ch;</a:t>
            </a:r>
          </a:p>
          <a:p>
            <a:pPr marL="457200" lvl="1" indent="0" algn="l" eaLnBrk="0" fontAlgn="base" hangingPunct="0">
              <a:lnSpc>
                <a:spcPct val="100000"/>
              </a:lnSpc>
              <a:spcBef>
                <a:spcPct val="0"/>
              </a:spcBef>
              <a:spcAft>
                <a:spcPct val="0"/>
              </a:spcAft>
              <a:buNone/>
            </a:pPr>
            <a:r>
              <a:rPr lang="en-US" sz="2200">
                <a:solidFill>
                  <a:srgbClr val="0000FF"/>
                </a:solidFill>
                <a:latin typeface="Consolas" panose="020B0609020204030204" pitchFamily="49" charset="0"/>
              </a:rPr>
              <a:t>float </a:t>
            </a:r>
            <a:r>
              <a:rPr lang="en-US" sz="2200">
                <a:solidFill>
                  <a:prstClr val="black"/>
                </a:solidFill>
                <a:latin typeface="Consolas" panose="020B0609020204030204" pitchFamily="49" charset="0"/>
              </a:rPr>
              <a:t>f, salary;</a:t>
            </a:r>
          </a:p>
          <a:p>
            <a:pPr marL="457200" lvl="1" indent="0" algn="l" eaLnBrk="0" fontAlgn="base" hangingPunct="0">
              <a:lnSpc>
                <a:spcPct val="100000"/>
              </a:lnSpc>
              <a:spcBef>
                <a:spcPct val="0"/>
              </a:spcBef>
              <a:spcAft>
                <a:spcPct val="0"/>
              </a:spcAft>
              <a:buNone/>
            </a:pPr>
            <a:r>
              <a:rPr lang="en-US" sz="2200">
                <a:solidFill>
                  <a:srgbClr val="0000FF"/>
                </a:solidFill>
                <a:latin typeface="Consolas" panose="020B0609020204030204" pitchFamily="49" charset="0"/>
              </a:rPr>
              <a:t>double </a:t>
            </a:r>
            <a:r>
              <a:rPr lang="en-US" sz="2200">
                <a:solidFill>
                  <a:prstClr val="black"/>
                </a:solidFill>
                <a:latin typeface="Consolas" panose="020B0609020204030204" pitchFamily="49" charset="0"/>
              </a:rPr>
              <a:t>d;</a:t>
            </a:r>
          </a:p>
          <a:p>
            <a:pPr marL="125730" indent="-342900" algn="l">
              <a:lnSpc>
                <a:spcPct val="100000"/>
              </a:lnSpc>
              <a:spcBef>
                <a:spcPts val="1200"/>
              </a:spcBef>
              <a:spcAft>
                <a:spcPts val="600"/>
              </a:spcAft>
              <a:defRPr/>
            </a:pPr>
            <a:r>
              <a:rPr lang="en-US" sz="2200"/>
              <a:t>Khai báo và khởi tạo: </a:t>
            </a:r>
            <a:r>
              <a:rPr lang="en-US" sz="2200" b="1">
                <a:solidFill>
                  <a:schemeClr val="accent6"/>
                </a:solidFill>
                <a:latin typeface="Consolas" panose="020B0609020204030204" pitchFamily="49" charset="0"/>
              </a:rPr>
              <a:t>kiểu_dữ_liệu</a:t>
            </a:r>
            <a:r>
              <a:rPr lang="en-US" sz="2200" b="1">
                <a:latin typeface="Consolas" panose="020B0609020204030204" pitchFamily="49" charset="0"/>
              </a:rPr>
              <a:t> tên_biến_1 = giá_trị;</a:t>
            </a:r>
            <a:endParaRPr lang="en-US" sz="2200" b="1"/>
          </a:p>
          <a:p>
            <a:pPr marL="457200" indent="0" algn="l">
              <a:lnSpc>
                <a:spcPct val="100000"/>
              </a:lnSpc>
              <a:spcBef>
                <a:spcPts val="0"/>
              </a:spcBef>
              <a:spcAft>
                <a:spcPts val="0"/>
              </a:spcAft>
              <a:buNone/>
            </a:pPr>
            <a:r>
              <a:rPr lang="en-US" sz="2200">
                <a:solidFill>
                  <a:srgbClr val="0000FF"/>
                </a:solidFill>
                <a:latin typeface="Consolas" panose="020B0609020204030204" pitchFamily="49" charset="0"/>
              </a:rPr>
              <a:t>int </a:t>
            </a:r>
            <a:r>
              <a:rPr lang="en-US" sz="2200">
                <a:solidFill>
                  <a:prstClr val="black"/>
                </a:solidFill>
                <a:latin typeface="Consolas" panose="020B0609020204030204" pitchFamily="49" charset="0"/>
              </a:rPr>
              <a:t>d = 3;</a:t>
            </a:r>
          </a:p>
          <a:p>
            <a:pPr marL="457200" indent="0" algn="l">
              <a:lnSpc>
                <a:spcPct val="100000"/>
              </a:lnSpc>
              <a:spcBef>
                <a:spcPts val="0"/>
              </a:spcBef>
              <a:spcAft>
                <a:spcPts val="0"/>
              </a:spcAft>
              <a:buNone/>
            </a:pPr>
            <a:r>
              <a:rPr lang="en-US" sz="2200">
                <a:solidFill>
                  <a:srgbClr val="0000FF"/>
                </a:solidFill>
                <a:latin typeface="Consolas" panose="020B0609020204030204" pitchFamily="49" charset="0"/>
              </a:rPr>
              <a:t>char </a:t>
            </a:r>
            <a:r>
              <a:rPr lang="en-US" sz="2200">
                <a:solidFill>
                  <a:prstClr val="black"/>
                </a:solidFill>
                <a:latin typeface="Consolas" panose="020B0609020204030204" pitchFamily="49" charset="0"/>
              </a:rPr>
              <a:t>x = </a:t>
            </a:r>
            <a:r>
              <a:rPr lang="en-US" sz="2200">
                <a:solidFill>
                  <a:srgbClr val="A31515"/>
                </a:solidFill>
                <a:latin typeface="Consolas" panose="020B0609020204030204" pitchFamily="49" charset="0"/>
              </a:rPr>
              <a:t>'x’</a:t>
            </a:r>
            <a:r>
              <a:rPr lang="en-US" sz="2200">
                <a:solidFill>
                  <a:prstClr val="black"/>
                </a:solidFill>
                <a:latin typeface="Consolas" panose="020B0609020204030204" pitchFamily="49" charset="0"/>
              </a:rPr>
              <a:t>;</a:t>
            </a:r>
          </a:p>
          <a:p>
            <a:pPr marL="457200" indent="0" algn="l">
              <a:lnSpc>
                <a:spcPct val="100000"/>
              </a:lnSpc>
              <a:spcBef>
                <a:spcPts val="0"/>
              </a:spcBef>
              <a:spcAft>
                <a:spcPts val="0"/>
              </a:spcAft>
              <a:buNone/>
            </a:pPr>
            <a:r>
              <a:rPr lang="en-US" sz="2200">
                <a:solidFill>
                  <a:srgbClr val="0000FF"/>
                </a:solidFill>
                <a:latin typeface="Consolas" panose="020B0609020204030204" pitchFamily="49" charset="0"/>
              </a:rPr>
              <a:t>float </a:t>
            </a:r>
            <a:r>
              <a:rPr lang="en-US" sz="2200">
                <a:solidFill>
                  <a:prstClr val="black"/>
                </a:solidFill>
                <a:latin typeface="Consolas" panose="020B0609020204030204" pitchFamily="49" charset="0"/>
              </a:rPr>
              <a:t>f = 2.1;</a:t>
            </a:r>
          </a:p>
          <a:p>
            <a:pPr marL="457200" indent="0" algn="l">
              <a:lnSpc>
                <a:spcPct val="100000"/>
              </a:lnSpc>
              <a:spcBef>
                <a:spcPts val="0"/>
              </a:spcBef>
              <a:spcAft>
                <a:spcPts val="0"/>
              </a:spcAft>
              <a:buNone/>
            </a:pPr>
            <a:endParaRPr lang="en-US" sz="2200"/>
          </a:p>
          <a:p>
            <a:pPr marL="342900" indent="-342900" algn="l">
              <a:lnSpc>
                <a:spcPct val="100000"/>
              </a:lnSpc>
              <a:spcBef>
                <a:spcPts val="0"/>
              </a:spcBef>
              <a:buFontTx/>
              <a:buChar char="-"/>
              <a:defRPr/>
            </a:pPr>
            <a:endParaRPr lang="en-US" sz="2200" dirty="0"/>
          </a:p>
          <a:p>
            <a:pPr marL="342900" indent="-342900" algn="l">
              <a:lnSpc>
                <a:spcPct val="100000"/>
              </a:lnSpc>
              <a:spcBef>
                <a:spcPts val="0"/>
              </a:spcBef>
              <a:buFontTx/>
              <a:buChar char="-"/>
              <a:defRPr/>
            </a:pPr>
            <a:endParaRPr lang="en-US" sz="2200" dirty="0"/>
          </a:p>
          <a:p>
            <a:pPr marL="342900" indent="-342900" algn="l">
              <a:lnSpc>
                <a:spcPct val="100000"/>
              </a:lnSpc>
              <a:spcBef>
                <a:spcPts val="0"/>
              </a:spcBef>
              <a:buFontTx/>
              <a:buChar char="-"/>
              <a:defRPr/>
            </a:pPr>
            <a:endParaRPr lang="en-US" sz="2200" dirty="0"/>
          </a:p>
          <a:p>
            <a:pPr algn="l">
              <a:lnSpc>
                <a:spcPct val="100000"/>
              </a:lnSpc>
            </a:pPr>
            <a:endParaRPr lang="en-US" sz="2200"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Date Placeholder 5">
            <a:extLst>
              <a:ext uri="{FF2B5EF4-FFF2-40B4-BE49-F238E27FC236}">
                <a16:creationId xmlns:a16="http://schemas.microsoft.com/office/drawing/2014/main" id="{472E770F-26B2-C230-658D-A5A5FCBA4584}"/>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D66E7A08-A56A-9E42-F0A5-89A4CD76733D}"/>
              </a:ext>
            </a:extLst>
          </p:cNvPr>
          <p:cNvSpPr txBox="1"/>
          <p:nvPr/>
        </p:nvSpPr>
        <p:spPr>
          <a:xfrm>
            <a:off x="2819400" y="2647432"/>
            <a:ext cx="6096000" cy="430887"/>
          </a:xfrm>
          <a:prstGeom prst="rect">
            <a:avLst/>
          </a:prstGeom>
          <a:noFill/>
          <a:ln>
            <a:solidFill>
              <a:schemeClr val="tx1">
                <a:lumMod val="50000"/>
              </a:schemeClr>
            </a:solidFill>
          </a:ln>
        </p:spPr>
        <p:txBody>
          <a:bodyPr wrap="square">
            <a:spAutoFit/>
          </a:bodyPr>
          <a:lstStyle/>
          <a:p>
            <a:r>
              <a:rPr lang="en-US" sz="2200" b="0">
                <a:solidFill>
                  <a:srgbClr val="000000"/>
                </a:solidFill>
                <a:effectLst/>
                <a:highlight>
                  <a:srgbClr val="FFFFFF"/>
                </a:highlight>
                <a:latin typeface="PragmataPro Mono Liga" panose="02000509040000020004" pitchFamily="49" charset="0"/>
              </a:rPr>
              <a:t>&lt;Kiểu_dữ_liệu&gt; &lt;Tên_biến_1&gt;, &lt;Tên_biến_2&gt;;</a:t>
            </a:r>
          </a:p>
        </p:txBody>
      </p:sp>
      <p:sp>
        <p:nvSpPr>
          <p:cNvPr id="10" name="TextBox 9">
            <a:extLst>
              <a:ext uri="{FF2B5EF4-FFF2-40B4-BE49-F238E27FC236}">
                <a16:creationId xmlns:a16="http://schemas.microsoft.com/office/drawing/2014/main" id="{B23CD779-BB17-A3FC-FCF8-744E77DE8707}"/>
              </a:ext>
            </a:extLst>
          </p:cNvPr>
          <p:cNvSpPr txBox="1"/>
          <p:nvPr/>
        </p:nvSpPr>
        <p:spPr>
          <a:xfrm>
            <a:off x="2819400" y="1701491"/>
            <a:ext cx="6096000" cy="769441"/>
          </a:xfrm>
          <a:prstGeom prst="rect">
            <a:avLst/>
          </a:prstGeom>
          <a:noFill/>
          <a:ln>
            <a:solidFill>
              <a:schemeClr val="tx1">
                <a:lumMod val="50000"/>
              </a:schemeClr>
            </a:solidFill>
          </a:ln>
        </p:spPr>
        <p:txBody>
          <a:bodyPr wrap="square">
            <a:spAutoFit/>
          </a:bodyPr>
          <a:lstStyle/>
          <a:p>
            <a:r>
              <a:rPr lang="en-US" sz="2200" b="0">
                <a:solidFill>
                  <a:srgbClr val="000000"/>
                </a:solidFill>
                <a:effectLst/>
                <a:highlight>
                  <a:srgbClr val="FFFFFF"/>
                </a:highlight>
                <a:latin typeface="PragmataPro Mono Liga" panose="02000509040000020004" pitchFamily="49" charset="0"/>
              </a:rPr>
              <a:t>&lt;Kiểu_dữ_liệu&gt; &lt;Tên_biến_1&gt;;</a:t>
            </a:r>
          </a:p>
          <a:p>
            <a:r>
              <a:rPr lang="en-US" sz="2200" b="0">
                <a:solidFill>
                  <a:srgbClr val="000000"/>
                </a:solidFill>
                <a:effectLst/>
                <a:highlight>
                  <a:srgbClr val="FFFFFF"/>
                </a:highlight>
                <a:latin typeface="PragmataPro Mono Liga" panose="02000509040000020004" pitchFamily="49" charset="0"/>
              </a:rPr>
              <a:t>&lt;Kiểu_dữ_liệu&gt; &lt;Tên_biến_2&gt;;</a:t>
            </a:r>
          </a:p>
        </p:txBody>
      </p:sp>
      <p:sp>
        <p:nvSpPr>
          <p:cNvPr id="7" name="Slide Number Placeholder 6">
            <a:extLst>
              <a:ext uri="{FF2B5EF4-FFF2-40B4-BE49-F238E27FC236}">
                <a16:creationId xmlns:a16="http://schemas.microsoft.com/office/drawing/2014/main" id="{C96785E2-A17D-29DE-6419-12F6F888685D}"/>
              </a:ext>
            </a:extLst>
          </p:cNvPr>
          <p:cNvSpPr>
            <a:spLocks noGrp="1"/>
          </p:cNvSpPr>
          <p:nvPr>
            <p:ph type="sldNum" sz="quarter" idx="12"/>
          </p:nvPr>
        </p:nvSpPr>
        <p:spPr/>
        <p:txBody>
          <a:bodyPr/>
          <a:lstStyle/>
          <a:p>
            <a:fld id="{D8B0B3AC-44A8-D142-AAF6-9A453466E1A4}" type="slidenum">
              <a:rPr lang="en-VN" smtClean="0"/>
              <a:pPr/>
              <a:t>46</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a:t>3.4.2 </a:t>
            </a:r>
            <a:r>
              <a:rPr lang="en-US" dirty="0" err="1"/>
              <a:t>Khai</a:t>
            </a:r>
            <a:r>
              <a:rPr lang="en-US" dirty="0"/>
              <a:t> </a:t>
            </a:r>
            <a:r>
              <a:rPr lang="en-US" dirty="0" err="1"/>
              <a:t>báo</a:t>
            </a:r>
            <a:r>
              <a:rPr lang="en-US" dirty="0"/>
              <a:t> </a:t>
            </a:r>
            <a:r>
              <a:rPr lang="en-US" dirty="0" err="1"/>
              <a:t>biến</a:t>
            </a:r>
            <a:endParaRPr lang="en-US" dirty="0"/>
          </a:p>
        </p:txBody>
      </p:sp>
      <p:sp>
        <p:nvSpPr>
          <p:cNvPr id="17411" name="Rectangle 3"/>
          <p:cNvSpPr>
            <a:spLocks noGrp="1" noChangeArrowheads="1"/>
          </p:cNvSpPr>
          <p:nvPr>
            <p:ph type="body" idx="1"/>
          </p:nvPr>
        </p:nvSpPr>
        <p:spPr/>
        <p:txBody>
          <a:bodyPr>
            <a:noAutofit/>
          </a:bodyPr>
          <a:lstStyle/>
          <a:p>
            <a:pPr marL="377190" indent="-342900" algn="l"/>
            <a:r>
              <a:rPr lang="en-US" sz="2400" b="1" dirty="0" err="1"/>
              <a:t>Ví</a:t>
            </a:r>
            <a:r>
              <a:rPr lang="en-US" sz="2400" b="1" dirty="0"/>
              <a:t> </a:t>
            </a:r>
            <a:r>
              <a:rPr lang="en-US" sz="2400" b="1" dirty="0" err="1"/>
              <a:t>dụ</a:t>
            </a:r>
            <a:r>
              <a:rPr lang="en-US" sz="2400" b="1" dirty="0"/>
              <a:t>: </a:t>
            </a:r>
            <a:br>
              <a:rPr lang="en-US" sz="2400" b="1" dirty="0"/>
            </a:br>
            <a:r>
              <a:rPr lang="en-US" sz="2400" dirty="0" err="1"/>
              <a:t>Viết</a:t>
            </a:r>
            <a:r>
              <a:rPr lang="en-US" sz="2400" dirty="0"/>
              <a:t> </a:t>
            </a:r>
            <a:r>
              <a:rPr lang="en-US" sz="2400" dirty="0" err="1"/>
              <a:t>chương</a:t>
            </a:r>
            <a:r>
              <a:rPr lang="en-US" sz="2400" dirty="0"/>
              <a:t> </a:t>
            </a:r>
            <a:r>
              <a:rPr lang="en-US" sz="2400" dirty="0" err="1"/>
              <a:t>trình</a:t>
            </a:r>
            <a:r>
              <a:rPr lang="en-US" sz="2400" dirty="0"/>
              <a:t> </a:t>
            </a:r>
            <a:r>
              <a:rPr lang="en-US" sz="2400" dirty="0" err="1"/>
              <a:t>nhập</a:t>
            </a:r>
            <a:r>
              <a:rPr lang="en-US" sz="2400" dirty="0"/>
              <a:t> </a:t>
            </a:r>
            <a:r>
              <a:rPr lang="en-US" sz="2400" dirty="0" err="1"/>
              <a:t>vào</a:t>
            </a:r>
            <a:r>
              <a:rPr lang="en-US" sz="2400" dirty="0"/>
              <a:t> </a:t>
            </a:r>
            <a:r>
              <a:rPr lang="en-US" sz="2400"/>
              <a:t>3 số nguyên </a:t>
            </a:r>
            <a:r>
              <a:rPr lang="en-US" sz="2400" err="1"/>
              <a:t>a</a:t>
            </a:r>
            <a:r>
              <a:rPr lang="en-US" sz="2400"/>
              <a:t>, b </a:t>
            </a:r>
            <a:r>
              <a:rPr lang="en-US" sz="2400" dirty="0" err="1"/>
              <a:t>và</a:t>
            </a:r>
            <a:r>
              <a:rPr lang="en-US" sz="2400" dirty="0"/>
              <a:t> c. </a:t>
            </a:r>
            <a:br>
              <a:rPr lang="en-US" sz="2400" dirty="0"/>
            </a:br>
            <a:r>
              <a:rPr lang="en-US" sz="2400" dirty="0"/>
              <a:t>Cho </a:t>
            </a:r>
            <a:r>
              <a:rPr lang="en-US" sz="2400" dirty="0" err="1"/>
              <a:t>biết</a:t>
            </a:r>
            <a:r>
              <a:rPr lang="en-US" sz="2400" dirty="0"/>
              <a:t> a</a:t>
            </a:r>
            <a:r>
              <a:rPr lang="en-US" sz="2400"/>
              <a:t>, b, c </a:t>
            </a:r>
            <a:r>
              <a:rPr lang="en-US" sz="2400" dirty="0" err="1"/>
              <a:t>có</a:t>
            </a:r>
            <a:r>
              <a:rPr lang="en-US" sz="2400" dirty="0"/>
              <a:t> </a:t>
            </a:r>
            <a:r>
              <a:rPr lang="en-US" sz="2400" dirty="0" err="1"/>
              <a:t>tạo</a:t>
            </a:r>
            <a:r>
              <a:rPr lang="en-US" sz="2400" dirty="0"/>
              <a:t> </a:t>
            </a:r>
            <a:r>
              <a:rPr lang="en-US" sz="2400" dirty="0" err="1"/>
              <a:t>thành</a:t>
            </a:r>
            <a:r>
              <a:rPr lang="en-US" sz="2400" dirty="0"/>
              <a:t> 3 </a:t>
            </a:r>
            <a:r>
              <a:rPr lang="en-US" sz="2400" dirty="0" err="1"/>
              <a:t>cạnh</a:t>
            </a:r>
            <a:r>
              <a:rPr lang="en-US" sz="2400" dirty="0"/>
              <a:t> </a:t>
            </a:r>
            <a:r>
              <a:rPr lang="en-US" sz="2400" dirty="0" err="1"/>
              <a:t>của</a:t>
            </a:r>
            <a:r>
              <a:rPr lang="en-US" sz="2400" dirty="0"/>
              <a:t> tam </a:t>
            </a:r>
            <a:r>
              <a:rPr lang="en-US" sz="2400" dirty="0" err="1"/>
              <a:t>giác</a:t>
            </a:r>
            <a:r>
              <a:rPr lang="en-US" sz="2400" dirty="0"/>
              <a:t> </a:t>
            </a:r>
            <a:r>
              <a:rPr lang="en-US" sz="2400" dirty="0" err="1"/>
              <a:t>không</a:t>
            </a:r>
            <a:r>
              <a:rPr lang="en-US" sz="2400" dirty="0"/>
              <a:t> ?</a:t>
            </a:r>
          </a:p>
          <a:p>
            <a:pPr algn="l">
              <a:lnSpc>
                <a:spcPct val="90000"/>
              </a:lnSpc>
              <a:buFont typeface="Wingdings" panose="05000000000000000000" pitchFamily="2" charset="2"/>
              <a:buNone/>
            </a:pPr>
            <a:endParaRPr lang="en-US" sz="2400" b="1" dirty="0">
              <a:sym typeface="Wingdings" panose="05000000000000000000" pitchFamily="2" charset="2"/>
            </a:endParaRPr>
          </a:p>
          <a:p>
            <a:pPr algn="l">
              <a:lnSpc>
                <a:spcPct val="90000"/>
              </a:lnSpc>
              <a:buFont typeface="Wingdings" panose="05000000000000000000" pitchFamily="2" charset="2"/>
              <a:buNone/>
            </a:pPr>
            <a:r>
              <a:rPr lang="en-US" sz="2400" b="1">
                <a:sym typeface="Wingdings" panose="05000000000000000000" pitchFamily="2" charset="2"/>
              </a:rPr>
              <a:t> Cần </a:t>
            </a:r>
            <a:r>
              <a:rPr lang="en-US" sz="2400" b="1" dirty="0" err="1">
                <a:sym typeface="Wingdings" panose="05000000000000000000" pitchFamily="2" charset="2"/>
              </a:rPr>
              <a:t>khai</a:t>
            </a:r>
            <a:r>
              <a:rPr lang="en-US" sz="2400" b="1" dirty="0">
                <a:sym typeface="Wingdings" panose="05000000000000000000" pitchFamily="2" charset="2"/>
              </a:rPr>
              <a:t> </a:t>
            </a:r>
            <a:r>
              <a:rPr lang="en-US" sz="2400" b="1" dirty="0" err="1">
                <a:sym typeface="Wingdings" panose="05000000000000000000" pitchFamily="2" charset="2"/>
              </a:rPr>
              <a:t>báo</a:t>
            </a:r>
            <a:r>
              <a:rPr lang="en-US" sz="2400" b="1" dirty="0">
                <a:sym typeface="Wingdings" panose="05000000000000000000" pitchFamily="2" charset="2"/>
              </a:rPr>
              <a:t> </a:t>
            </a:r>
            <a:r>
              <a:rPr lang="en-US" sz="2400" b="1" dirty="0" err="1">
                <a:sym typeface="Wingdings" panose="05000000000000000000" pitchFamily="2" charset="2"/>
              </a:rPr>
              <a:t>bao</a:t>
            </a:r>
            <a:r>
              <a:rPr lang="en-US" sz="2400" b="1" dirty="0">
                <a:sym typeface="Wingdings" panose="05000000000000000000" pitchFamily="2" charset="2"/>
              </a:rPr>
              <a:t> </a:t>
            </a:r>
            <a:r>
              <a:rPr lang="en-US" sz="2400" b="1" dirty="0" err="1">
                <a:sym typeface="Wingdings" panose="05000000000000000000" pitchFamily="2" charset="2"/>
              </a:rPr>
              <a:t>nhiêu</a:t>
            </a:r>
            <a:r>
              <a:rPr lang="en-US" sz="2400" b="1" dirty="0">
                <a:sym typeface="Wingdings" panose="05000000000000000000" pitchFamily="2" charset="2"/>
              </a:rPr>
              <a:t> </a:t>
            </a:r>
            <a:r>
              <a:rPr lang="en-US" sz="2400" b="1" dirty="0" err="1">
                <a:sym typeface="Wingdings" panose="05000000000000000000" pitchFamily="2" charset="2"/>
              </a:rPr>
              <a:t>biến</a:t>
            </a:r>
            <a:r>
              <a:rPr lang="en-US" sz="2400" b="1" dirty="0">
                <a:sym typeface="Wingdings" panose="05000000000000000000" pitchFamily="2" charset="2"/>
              </a:rPr>
              <a:t>?</a:t>
            </a:r>
          </a:p>
          <a:p>
            <a:pPr algn="l">
              <a:lnSpc>
                <a:spcPct val="90000"/>
              </a:lnSpc>
              <a:buFont typeface="Wingdings" panose="05000000000000000000" pitchFamily="2" charset="2"/>
              <a:buNone/>
            </a:pPr>
            <a:endParaRPr lang="en-US" sz="2400" dirty="0">
              <a:sym typeface="Wingdings" panose="05000000000000000000" pitchFamily="2" charset="2"/>
            </a:endParaRPr>
          </a:p>
        </p:txBody>
      </p:sp>
      <p:sp>
        <p:nvSpPr>
          <p:cNvPr id="3" name="Rectangle 2"/>
          <p:cNvSpPr/>
          <p:nvPr/>
        </p:nvSpPr>
        <p:spPr>
          <a:xfrm>
            <a:off x="1881277" y="3875357"/>
            <a:ext cx="2654115" cy="1200329"/>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eaLnBrk="0" fontAlgn="base" hangingPunct="0">
              <a:spcBef>
                <a:spcPct val="0"/>
              </a:spcBef>
              <a:spcAft>
                <a:spcPct val="0"/>
              </a:spcAft>
            </a:pPr>
            <a:r>
              <a:rPr lang="en-US" sz="2400" err="1">
                <a:solidFill>
                  <a:srgbClr val="0000FF"/>
                </a:solidFill>
                <a:latin typeface="Consolas" panose="020B0609020204030204" pitchFamily="49" charset="0"/>
              </a:rPr>
              <a:t>int</a:t>
            </a:r>
            <a:r>
              <a:rPr lang="en-US" sz="2400">
                <a:solidFill>
                  <a:prstClr val="black"/>
                </a:solidFill>
                <a:latin typeface="Consolas" panose="020B0609020204030204" pitchFamily="49" charset="0"/>
              </a:rPr>
              <a:t> a;</a:t>
            </a:r>
          </a:p>
          <a:p>
            <a:pPr eaLnBrk="0" fontAlgn="base" hangingPunct="0">
              <a:spcBef>
                <a:spcPct val="0"/>
              </a:spcBef>
              <a:spcAft>
                <a:spcPct val="0"/>
              </a:spcAft>
            </a:pPr>
            <a:r>
              <a:rPr lang="en-US" sz="2400" err="1">
                <a:solidFill>
                  <a:srgbClr val="0000FF"/>
                </a:solidFill>
                <a:latin typeface="Consolas" panose="020B0609020204030204" pitchFamily="49" charset="0"/>
              </a:rPr>
              <a:t>int</a:t>
            </a:r>
            <a:r>
              <a:rPr lang="en-US" sz="2400">
                <a:solidFill>
                  <a:prstClr val="black"/>
                </a:solidFill>
                <a:latin typeface="Consolas" panose="020B0609020204030204" pitchFamily="49" charset="0"/>
              </a:rPr>
              <a:t> b;</a:t>
            </a:r>
          </a:p>
          <a:p>
            <a:pPr eaLnBrk="0" fontAlgn="base" hangingPunct="0">
              <a:spcBef>
                <a:spcPct val="0"/>
              </a:spcBef>
              <a:spcAft>
                <a:spcPct val="0"/>
              </a:spcAft>
            </a:pPr>
            <a:r>
              <a:rPr lang="en-US" sz="2400" err="1">
                <a:solidFill>
                  <a:srgbClr val="0000FF"/>
                </a:solidFill>
                <a:latin typeface="Consolas" panose="020B0609020204030204" pitchFamily="49" charset="0"/>
              </a:rPr>
              <a:t>int</a:t>
            </a:r>
            <a:r>
              <a:rPr lang="en-US" sz="2400">
                <a:solidFill>
                  <a:prstClr val="black"/>
                </a:solidFill>
                <a:latin typeface="Consolas" panose="020B0609020204030204" pitchFamily="49" charset="0"/>
              </a:rPr>
              <a:t> c;</a:t>
            </a:r>
          </a:p>
        </p:txBody>
      </p:sp>
      <p:sp>
        <p:nvSpPr>
          <p:cNvPr id="4" name="Rectangle 3"/>
          <p:cNvSpPr/>
          <p:nvPr/>
        </p:nvSpPr>
        <p:spPr>
          <a:xfrm>
            <a:off x="5720909" y="4125420"/>
            <a:ext cx="2223686" cy="461665"/>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none">
            <a:spAutoFit/>
          </a:bodyPr>
          <a:lstStyle/>
          <a:p>
            <a:pPr eaLnBrk="0" fontAlgn="base" hangingPunct="0">
              <a:spcBef>
                <a:spcPct val="0"/>
              </a:spcBef>
              <a:spcAft>
                <a:spcPct val="0"/>
              </a:spcAft>
            </a:pPr>
            <a:r>
              <a:rPr lang="en-US" sz="2400" err="1">
                <a:solidFill>
                  <a:srgbClr val="0000FF"/>
                </a:solidFill>
                <a:latin typeface="Consolas" panose="020B0609020204030204" pitchFamily="49" charset="0"/>
              </a:rPr>
              <a:t>int</a:t>
            </a:r>
            <a:r>
              <a:rPr lang="en-US" sz="2400">
                <a:solidFill>
                  <a:prstClr val="black"/>
                </a:solidFill>
                <a:latin typeface="Consolas" panose="020B0609020204030204" pitchFamily="49" charset="0"/>
              </a:rPr>
              <a:t> </a:t>
            </a:r>
            <a:r>
              <a:rPr lang="en-US" sz="2400" err="1">
                <a:solidFill>
                  <a:prstClr val="black"/>
                </a:solidFill>
                <a:latin typeface="Consolas" panose="020B0609020204030204" pitchFamily="49" charset="0"/>
              </a:rPr>
              <a:t>a</a:t>
            </a:r>
            <a:r>
              <a:rPr lang="en-US" sz="2400">
                <a:solidFill>
                  <a:prstClr val="black"/>
                </a:solidFill>
                <a:latin typeface="Consolas" panose="020B0609020204030204" pitchFamily="49" charset="0"/>
              </a:rPr>
              <a:t>, b, c;</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776A9ACD-E451-574E-B65A-7070C4404634}"/>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C3478B3B-0248-06D9-3032-AC54C4AFE81F}"/>
              </a:ext>
            </a:extLst>
          </p:cNvPr>
          <p:cNvSpPr>
            <a:spLocks noGrp="1"/>
          </p:cNvSpPr>
          <p:nvPr>
            <p:ph type="sldNum" sz="quarter" idx="12"/>
          </p:nvPr>
        </p:nvSpPr>
        <p:spPr/>
        <p:txBody>
          <a:bodyPr/>
          <a:lstStyle/>
          <a:p>
            <a:fld id="{D8B0B3AC-44A8-D142-AAF6-9A453466E1A4}" type="slidenum">
              <a:rPr lang="en-VN" smtClean="0"/>
              <a:pPr/>
              <a:t>47</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3.4.2 </a:t>
            </a:r>
            <a:r>
              <a:rPr lang="en-US" dirty="0" err="1"/>
              <a:t>Khai</a:t>
            </a:r>
            <a:r>
              <a:rPr lang="en-US" dirty="0"/>
              <a:t> </a:t>
            </a:r>
            <a:r>
              <a:rPr lang="en-US" dirty="0" err="1"/>
              <a:t>báo</a:t>
            </a:r>
            <a:r>
              <a:rPr lang="en-US" dirty="0"/>
              <a:t> </a:t>
            </a:r>
            <a:r>
              <a:rPr lang="en-US" dirty="0" err="1"/>
              <a:t>biến</a:t>
            </a:r>
            <a:endParaRPr lang="en-US" dirty="0"/>
          </a:p>
        </p:txBody>
      </p:sp>
      <p:sp>
        <p:nvSpPr>
          <p:cNvPr id="3" name="Content Placeholder 2"/>
          <p:cNvSpPr>
            <a:spLocks noGrp="1"/>
          </p:cNvSpPr>
          <p:nvPr>
            <p:ph idx="1"/>
          </p:nvPr>
        </p:nvSpPr>
        <p:spPr/>
        <p:txBody>
          <a:bodyPr>
            <a:noAutofit/>
          </a:bodyPr>
          <a:lstStyle/>
          <a:p>
            <a:pPr algn="l"/>
            <a:r>
              <a:rPr lang="en-US" sz="2400" dirty="0" err="1"/>
              <a:t>Trong</a:t>
            </a:r>
            <a:r>
              <a:rPr lang="en-US" sz="2400" dirty="0"/>
              <a:t> C++ </a:t>
            </a:r>
            <a:r>
              <a:rPr lang="en-US" sz="2400" dirty="0" err="1"/>
              <a:t>có</a:t>
            </a:r>
            <a:r>
              <a:rPr lang="en-US" sz="2400" dirty="0"/>
              <a:t> 3 </a:t>
            </a:r>
            <a:r>
              <a:rPr lang="en-US" sz="2400" dirty="0" err="1"/>
              <a:t>cách</a:t>
            </a:r>
            <a:r>
              <a:rPr lang="en-US" sz="2400" dirty="0"/>
              <a:t> </a:t>
            </a:r>
            <a:r>
              <a:rPr lang="en-US" sz="2400" b="1" dirty="0" err="1"/>
              <a:t>khởi</a:t>
            </a:r>
            <a:r>
              <a:rPr lang="en-US" sz="2400" b="1" dirty="0"/>
              <a:t> </a:t>
            </a:r>
            <a:r>
              <a:rPr lang="en-US" sz="2400" b="1" dirty="0" err="1"/>
              <a:t>tạo</a:t>
            </a:r>
            <a:r>
              <a:rPr lang="en-US" sz="2400" b="1" dirty="0"/>
              <a:t> </a:t>
            </a:r>
            <a:r>
              <a:rPr lang="en-US" sz="2400" b="1" dirty="0" err="1"/>
              <a:t>giá</a:t>
            </a:r>
            <a:r>
              <a:rPr lang="en-US" sz="2400" b="1" dirty="0"/>
              <a:t> </a:t>
            </a:r>
            <a:r>
              <a:rPr lang="en-US" sz="2400" b="1" dirty="0" err="1"/>
              <a:t>trị</a:t>
            </a:r>
            <a:r>
              <a:rPr lang="en-US" sz="2400" b="1" dirty="0"/>
              <a:t> </a:t>
            </a:r>
            <a:r>
              <a:rPr lang="en-US" sz="2400" dirty="0" err="1"/>
              <a:t>cho</a:t>
            </a:r>
            <a:r>
              <a:rPr lang="en-US" sz="2400" dirty="0"/>
              <a:t> </a:t>
            </a:r>
            <a:r>
              <a:rPr lang="en-US" sz="2400" err="1"/>
              <a:t>biến</a:t>
            </a:r>
            <a:r>
              <a:rPr lang="en-US" sz="2400"/>
              <a:t>:</a:t>
            </a:r>
            <a:br>
              <a:rPr lang="en-US" sz="2400">
                <a:solidFill>
                  <a:srgbClr val="0000B0"/>
                </a:solidFill>
              </a:rPr>
            </a:br>
            <a:r>
              <a:rPr lang="en-US" sz="2400">
                <a:solidFill>
                  <a:srgbClr val="0000B0"/>
                </a:solidFill>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NamSinh</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1997</a:t>
            </a:r>
            <a:r>
              <a:rPr lang="en-US" sz="2400" b="0">
                <a:solidFill>
                  <a:srgbClr val="000000"/>
                </a:solidFill>
                <a:effectLst/>
                <a:highlight>
                  <a:srgbClr val="FFFFFF"/>
                </a:highlight>
                <a:latin typeface="PragmataPro Mono Liga" panose="02000509040000020004" pitchFamily="49" charset="0"/>
              </a:rPr>
              <a:t>;</a:t>
            </a:r>
            <a:r>
              <a:rPr lang="en-US" sz="2400" b="0">
                <a:solidFill>
                  <a:srgbClr val="008000"/>
                </a:solidFill>
                <a:effectLst/>
                <a:highlight>
                  <a:srgbClr val="FFFFFF"/>
                </a:highlight>
                <a:latin typeface="PragmataPro Mono Liga" panose="02000509040000020004" pitchFamily="49" charset="0"/>
              </a:rPr>
              <a:t> // Copy initialization</a:t>
            </a:r>
            <a:endParaRPr lang="en-US" sz="2400" b="0">
              <a:solidFill>
                <a:srgbClr val="000000"/>
              </a:solidFill>
              <a:effectLst/>
              <a:highlight>
                <a:srgbClr val="FFFFFF"/>
              </a:highlight>
              <a:latin typeface="PragmataPro Mono Liga" panose="02000509040000020004" pitchFamily="49" charset="0"/>
            </a:endParaRPr>
          </a:p>
          <a:p>
            <a:pPr marL="0" indent="0" algn="l">
              <a:buNone/>
            </a:pPr>
            <a:r>
              <a:rPr lang="en-US" sz="2400" b="0">
                <a:solidFill>
                  <a:srgbClr val="0000FF"/>
                </a:solidFill>
                <a:effectLst/>
                <a:highlight>
                  <a:srgbClr val="FFFFFF"/>
                </a:highlight>
                <a:latin typeface="PragmataPro Mono Liga" panose="02000509040000020004" pitchFamily="49" charset="0"/>
              </a:rPr>
              <a:t>	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NamSinh</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1997</a:t>
            </a:r>
            <a:r>
              <a:rPr lang="en-US" sz="2400" b="0">
                <a:solidFill>
                  <a:srgbClr val="000000"/>
                </a:solidFill>
                <a:effectLst/>
                <a:highlight>
                  <a:srgbClr val="FFFFFF"/>
                </a:highlight>
                <a:latin typeface="PragmataPro Mono Liga" panose="02000509040000020004" pitchFamily="49" charset="0"/>
              </a:rPr>
              <a:t>);</a:t>
            </a:r>
            <a:r>
              <a:rPr lang="en-US" sz="2400" b="0">
                <a:solidFill>
                  <a:srgbClr val="008000"/>
                </a:solidFill>
                <a:effectLst/>
                <a:highlight>
                  <a:srgbClr val="FFFFFF"/>
                </a:highlight>
                <a:latin typeface="PragmataPro Mono Liga" panose="02000509040000020004" pitchFamily="49" charset="0"/>
              </a:rPr>
              <a:t> //direct initialization</a:t>
            </a:r>
            <a:endParaRPr lang="en-US" sz="2400" b="0">
              <a:solidFill>
                <a:srgbClr val="000000"/>
              </a:solidFill>
              <a:effectLst/>
              <a:highlight>
                <a:srgbClr val="FFFFFF"/>
              </a:highlight>
              <a:latin typeface="PragmataPro Mono Liga" panose="02000509040000020004" pitchFamily="49" charset="0"/>
            </a:endParaRPr>
          </a:p>
          <a:p>
            <a:pPr marL="0" indent="0" algn="l">
              <a:buNone/>
            </a:pPr>
            <a:r>
              <a:rPr lang="en-US" sz="2400" b="0">
                <a:solidFill>
                  <a:srgbClr val="0000FF"/>
                </a:solidFill>
                <a:effectLst/>
                <a:highlight>
                  <a:srgbClr val="FFFFFF"/>
                </a:highlight>
                <a:latin typeface="PragmataPro Mono Liga" panose="02000509040000020004" pitchFamily="49" charset="0"/>
              </a:rPr>
              <a:t>	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NamSinh</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1997</a:t>
            </a:r>
            <a:r>
              <a:rPr lang="en-US" sz="2400" b="0">
                <a:solidFill>
                  <a:srgbClr val="000000"/>
                </a:solidFill>
                <a:effectLst/>
                <a:highlight>
                  <a:srgbClr val="FFFFFF"/>
                </a:highlight>
                <a:latin typeface="PragmataPro Mono Liga" panose="02000509040000020004" pitchFamily="49" charset="0"/>
              </a:rPr>
              <a:t>};</a:t>
            </a:r>
            <a:r>
              <a:rPr lang="en-US" sz="2400" b="0">
                <a:solidFill>
                  <a:srgbClr val="008000"/>
                </a:solidFill>
                <a:effectLst/>
                <a:highlight>
                  <a:srgbClr val="FFFFFF"/>
                </a:highlight>
                <a:latin typeface="PragmataPro Mono Liga" panose="02000509040000020004" pitchFamily="49" charset="0"/>
              </a:rPr>
              <a:t> // Uniform initialization C++11</a:t>
            </a:r>
            <a:br>
              <a:rPr lang="en-US" sz="2400" b="0">
                <a:solidFill>
                  <a:srgbClr val="000000"/>
                </a:solidFill>
                <a:effectLst/>
                <a:highlight>
                  <a:srgbClr val="FFFFFF"/>
                </a:highlight>
                <a:latin typeface="PragmataPro Mono Liga" panose="02000509040000020004" pitchFamily="49" charset="0"/>
              </a:rPr>
            </a:br>
            <a:endParaRPr lang="en-US" sz="2400" dirty="0"/>
          </a:p>
          <a:p>
            <a:pPr marL="173355" lvl="2" algn="l"/>
            <a:r>
              <a:rPr lang="en-US" sz="2400" dirty="0" err="1"/>
              <a:t>Phép</a:t>
            </a:r>
            <a:r>
              <a:rPr lang="en-US" sz="2400" dirty="0"/>
              <a:t> </a:t>
            </a:r>
            <a:r>
              <a:rPr lang="en-US" sz="2400" dirty="0" err="1"/>
              <a:t>gán</a:t>
            </a:r>
            <a:r>
              <a:rPr lang="en-US" sz="2400" dirty="0"/>
              <a:t>: </a:t>
            </a:r>
            <a:r>
              <a:rPr lang="en-US" sz="2400" dirty="0" err="1"/>
              <a:t>Sử</a:t>
            </a:r>
            <a:r>
              <a:rPr lang="en-US" sz="2400" dirty="0"/>
              <a:t> </a:t>
            </a:r>
            <a:r>
              <a:rPr lang="en-US" sz="2400" dirty="0" err="1"/>
              <a:t>dụng</a:t>
            </a:r>
            <a:r>
              <a:rPr lang="en-US" sz="2400" dirty="0"/>
              <a:t> </a:t>
            </a:r>
            <a:r>
              <a:rPr lang="en-US" sz="2400" dirty="0" err="1"/>
              <a:t>toán</a:t>
            </a:r>
            <a:r>
              <a:rPr lang="en-US" sz="2400" dirty="0"/>
              <a:t> </a:t>
            </a:r>
            <a:r>
              <a:rPr lang="en-US" sz="2400" dirty="0" err="1"/>
              <a:t>tử</a:t>
            </a:r>
            <a:r>
              <a:rPr lang="en-US" sz="2400" dirty="0"/>
              <a:t> </a:t>
            </a:r>
            <a:r>
              <a:rPr lang="en-US" sz="2400" dirty="0" err="1"/>
              <a:t>gán</a:t>
            </a:r>
            <a:endParaRPr lang="en-US" sz="2400" dirty="0"/>
          </a:p>
          <a:p>
            <a:pPr marL="0" indent="0">
              <a:buNone/>
            </a:pPr>
            <a:r>
              <a:rPr lang="en-US" sz="2400" b="0">
                <a:solidFill>
                  <a:srgbClr val="0000FF"/>
                </a:solidFill>
                <a:effectLst/>
                <a:highlight>
                  <a:srgbClr val="FFFFFF"/>
                </a:highlight>
                <a:latin typeface="PragmataPro Mono Liga" panose="02000509040000020004" pitchFamily="49" charset="0"/>
              </a:rPr>
              <a:t>	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NamSinh</a:t>
            </a:r>
            <a:r>
              <a:rPr lang="en-US" sz="2400" b="0">
                <a:solidFill>
                  <a:srgbClr val="000000"/>
                </a:solidFill>
                <a:effectLst/>
                <a:highlight>
                  <a:srgbClr val="FFFFFF"/>
                </a:highlight>
                <a:latin typeface="PragmataPro Mono Liga" panose="02000509040000020004" pitchFamily="49" charset="0"/>
              </a:rPr>
              <a:t>;</a:t>
            </a:r>
          </a:p>
          <a:p>
            <a:pPr marL="0" indent="0">
              <a:buNone/>
            </a:pPr>
            <a:r>
              <a:rPr lang="en-US" sz="2400" b="0">
                <a:solidFill>
                  <a:srgbClr val="001080"/>
                </a:solidFill>
                <a:effectLst/>
                <a:highlight>
                  <a:srgbClr val="FFFFFF"/>
                </a:highlight>
                <a:latin typeface="PragmataPro Mono Liga" panose="02000509040000020004" pitchFamily="49" charset="0"/>
              </a:rPr>
              <a:t>	NamSinh</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1997</a:t>
            </a:r>
            <a:r>
              <a:rPr lang="en-US" sz="2400" b="0">
                <a:solidFill>
                  <a:srgbClr val="000000"/>
                </a:solidFill>
                <a:effectLst/>
                <a:highlight>
                  <a:srgbClr val="FFFFFF"/>
                </a:highlight>
                <a:latin typeface="PragmataPro Mono Liga" panose="02000509040000020004" pitchFamily="49" charset="0"/>
              </a:rPr>
              <a:t>;</a:t>
            </a:r>
          </a:p>
          <a:p>
            <a:pPr algn="l"/>
            <a:endParaRPr lang="en-US" sz="2400" dirty="0"/>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697F02D5-39E6-8CD6-2B37-B4A64171A2A8}"/>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B9083F54-DFC3-3827-EC1B-6B7775E8AAD9}"/>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3.4.3 </a:t>
            </a:r>
            <a:r>
              <a:rPr lang="en-US" dirty="0" err="1"/>
              <a:t>Địa</a:t>
            </a:r>
            <a:r>
              <a:rPr lang="en-US" dirty="0"/>
              <a:t> </a:t>
            </a:r>
            <a:r>
              <a:rPr lang="en-US" dirty="0" err="1"/>
              <a:t>chỉ</a:t>
            </a:r>
            <a:r>
              <a:rPr lang="en-US" dirty="0"/>
              <a:t> </a:t>
            </a:r>
            <a:r>
              <a:rPr lang="en-US" dirty="0" err="1"/>
              <a:t>của</a:t>
            </a:r>
            <a:r>
              <a:rPr lang="en-US" dirty="0"/>
              <a:t> </a:t>
            </a:r>
            <a:r>
              <a:rPr lang="en-US" dirty="0" err="1"/>
              <a:t>biến</a:t>
            </a:r>
            <a:endParaRPr lang="en-US" dirty="0"/>
          </a:p>
        </p:txBody>
      </p:sp>
      <p:sp>
        <p:nvSpPr>
          <p:cNvPr id="3" name="Content Placeholder 2"/>
          <p:cNvSpPr>
            <a:spLocks noGrp="1"/>
          </p:cNvSpPr>
          <p:nvPr>
            <p:ph idx="1"/>
          </p:nvPr>
        </p:nvSpPr>
        <p:spPr>
          <a:xfrm>
            <a:off x="774145" y="1233824"/>
            <a:ext cx="8741330" cy="4943139"/>
          </a:xfrm>
        </p:spPr>
        <p:txBody>
          <a:bodyPr>
            <a:normAutofit/>
          </a:bodyPr>
          <a:lstStyle/>
          <a:p>
            <a:pPr marL="377190" indent="-342900">
              <a:lnSpc>
                <a:spcPct val="150000"/>
              </a:lnSpc>
            </a:pPr>
            <a:r>
              <a:rPr lang="en-US" sz="2400" dirty="0"/>
              <a:t>RAM </a:t>
            </a:r>
            <a:r>
              <a:rPr lang="en-US" sz="2400" dirty="0" err="1"/>
              <a:t>được</a:t>
            </a:r>
            <a:r>
              <a:rPr lang="en-US" sz="2400" dirty="0"/>
              <a:t> </a:t>
            </a:r>
            <a:r>
              <a:rPr lang="en-US" sz="2400" dirty="0" err="1"/>
              <a:t>tạo</a:t>
            </a:r>
            <a:r>
              <a:rPr lang="en-US" sz="2400" dirty="0"/>
              <a:t> </a:t>
            </a:r>
            <a:r>
              <a:rPr lang="en-US" sz="2400" dirty="0" err="1"/>
              <a:t>nên</a:t>
            </a:r>
            <a:r>
              <a:rPr lang="en-US" sz="2400" dirty="0"/>
              <a:t> </a:t>
            </a:r>
            <a:r>
              <a:rPr lang="en-US" sz="2400" dirty="0" err="1"/>
              <a:t>bởi</a:t>
            </a:r>
            <a:r>
              <a:rPr lang="en-US" sz="2400" dirty="0"/>
              <a:t> </a:t>
            </a:r>
            <a:r>
              <a:rPr lang="en-US" sz="2400" dirty="0" err="1"/>
              <a:t>nhiều</a:t>
            </a:r>
            <a:r>
              <a:rPr lang="en-US" sz="2400" dirty="0"/>
              <a:t> ô </a:t>
            </a:r>
            <a:r>
              <a:rPr lang="en-US" sz="2400" dirty="0" err="1"/>
              <a:t>nhớ</a:t>
            </a:r>
            <a:r>
              <a:rPr lang="en-US" sz="2400" dirty="0"/>
              <a:t>. </a:t>
            </a:r>
          </a:p>
          <a:p>
            <a:pPr marL="377190" indent="-342900">
              <a:lnSpc>
                <a:spcPct val="150000"/>
              </a:lnSpc>
            </a:pPr>
            <a:r>
              <a:rPr lang="en-US" sz="2400" dirty="0" err="1"/>
              <a:t>Mỗi</a:t>
            </a:r>
            <a:r>
              <a:rPr lang="en-US" sz="2400" dirty="0"/>
              <a:t> ô </a:t>
            </a:r>
            <a:r>
              <a:rPr lang="en-US" sz="2400" dirty="0" err="1"/>
              <a:t>nhớ</a:t>
            </a:r>
            <a:r>
              <a:rPr lang="en-US" sz="2400" dirty="0"/>
              <a:t> </a:t>
            </a:r>
            <a:r>
              <a:rPr lang="en-US" sz="2400" dirty="0" err="1"/>
              <a:t>có</a:t>
            </a:r>
            <a:r>
              <a:rPr lang="en-US" sz="2400" dirty="0"/>
              <a:t> </a:t>
            </a:r>
            <a:r>
              <a:rPr lang="en-US" sz="2400" dirty="0" err="1"/>
              <a:t>kích</a:t>
            </a:r>
            <a:r>
              <a:rPr lang="en-US" sz="2400" dirty="0"/>
              <a:t> </a:t>
            </a:r>
            <a:r>
              <a:rPr lang="en-US" sz="2400" dirty="0" err="1"/>
              <a:t>thước</a:t>
            </a:r>
            <a:r>
              <a:rPr lang="en-US" sz="2400" dirty="0"/>
              <a:t> 1 byte. </a:t>
            </a:r>
          </a:p>
          <a:p>
            <a:pPr marL="377190" indent="-342900">
              <a:lnSpc>
                <a:spcPct val="150000"/>
              </a:lnSpc>
            </a:pPr>
            <a:r>
              <a:rPr lang="en-US" sz="2400" dirty="0" err="1"/>
              <a:t>Mỗi</a:t>
            </a:r>
            <a:r>
              <a:rPr lang="en-US" sz="2400" dirty="0"/>
              <a:t> ô </a:t>
            </a:r>
            <a:r>
              <a:rPr lang="en-US" sz="2400" dirty="0" err="1"/>
              <a:t>nhớ</a:t>
            </a:r>
            <a:r>
              <a:rPr lang="en-US" sz="2400" dirty="0"/>
              <a:t> </a:t>
            </a:r>
            <a:r>
              <a:rPr lang="en-US" sz="2400" dirty="0" err="1"/>
              <a:t>có</a:t>
            </a:r>
            <a:r>
              <a:rPr lang="en-US" sz="2400" dirty="0"/>
              <a:t> </a:t>
            </a:r>
            <a:r>
              <a:rPr lang="en-US" sz="2400" dirty="0" err="1"/>
              <a:t>địa</a:t>
            </a:r>
            <a:r>
              <a:rPr lang="en-US" sz="2400" dirty="0"/>
              <a:t> </a:t>
            </a:r>
            <a:r>
              <a:rPr lang="en-US" sz="2400" dirty="0" err="1"/>
              <a:t>chỉ</a:t>
            </a:r>
            <a:r>
              <a:rPr lang="en-US" sz="2400" dirty="0"/>
              <a:t> </a:t>
            </a:r>
            <a:r>
              <a:rPr lang="en-US" sz="2400" dirty="0" err="1"/>
              <a:t>duy</a:t>
            </a:r>
            <a:r>
              <a:rPr lang="en-US" sz="2400" dirty="0"/>
              <a:t> </a:t>
            </a:r>
            <a:r>
              <a:rPr lang="en-US" sz="2400" dirty="0" err="1"/>
              <a:t>nhất</a:t>
            </a:r>
            <a:r>
              <a:rPr lang="en-US" sz="2400" dirty="0"/>
              <a:t> </a:t>
            </a:r>
            <a:r>
              <a:rPr lang="en-US" sz="2400" dirty="0" err="1"/>
              <a:t>và</a:t>
            </a:r>
            <a:r>
              <a:rPr lang="en-US" sz="2400" dirty="0"/>
              <a:t> </a:t>
            </a:r>
            <a:r>
              <a:rPr lang="en-US" sz="2400" dirty="0" err="1"/>
              <a:t>được</a:t>
            </a:r>
            <a:r>
              <a:rPr lang="en-US" sz="2400" dirty="0"/>
              <a:t> </a:t>
            </a:r>
            <a:r>
              <a:rPr lang="en-US" sz="2400" dirty="0" err="1"/>
              <a:t>đánh</a:t>
            </a:r>
            <a:r>
              <a:rPr lang="en-US" sz="2400" dirty="0"/>
              <a:t> </a:t>
            </a:r>
            <a:r>
              <a:rPr lang="en-US" sz="2400" dirty="0" err="1"/>
              <a:t>số</a:t>
            </a:r>
            <a:r>
              <a:rPr lang="en-US" sz="2400" dirty="0"/>
              <a:t> </a:t>
            </a:r>
            <a:r>
              <a:rPr lang="en-US" sz="2400" dirty="0" err="1"/>
              <a:t>từ</a:t>
            </a:r>
            <a:r>
              <a:rPr lang="en-US" sz="2400" dirty="0"/>
              <a:t> 0 </a:t>
            </a:r>
            <a:r>
              <a:rPr lang="en-US" sz="2400" dirty="0" err="1"/>
              <a:t>trở</a:t>
            </a:r>
            <a:r>
              <a:rPr lang="en-US" sz="2400" dirty="0"/>
              <a:t> </a:t>
            </a:r>
            <a:r>
              <a:rPr lang="en-US" sz="2400" dirty="0" err="1"/>
              <a:t>đi</a:t>
            </a:r>
            <a:r>
              <a:rPr lang="en-US" sz="2400" dirty="0"/>
              <a:t>.</a:t>
            </a:r>
          </a:p>
          <a:p>
            <a:pPr marL="377190" indent="-342900">
              <a:lnSpc>
                <a:spcPct val="150000"/>
              </a:lnSpc>
            </a:pPr>
            <a:r>
              <a:rPr lang="en-US" sz="2400" dirty="0" err="1"/>
              <a:t>Mỗi</a:t>
            </a:r>
            <a:r>
              <a:rPr lang="en-US" sz="2400" dirty="0"/>
              <a:t> 1 </a:t>
            </a:r>
            <a:r>
              <a:rPr lang="en-US" sz="2400" dirty="0" err="1"/>
              <a:t>biến</a:t>
            </a:r>
            <a:r>
              <a:rPr lang="en-US" sz="2400" dirty="0"/>
              <a:t> </a:t>
            </a:r>
            <a:r>
              <a:rPr lang="en-US" sz="2400" dirty="0" err="1"/>
              <a:t>khi</a:t>
            </a:r>
            <a:r>
              <a:rPr lang="en-US" sz="2400" dirty="0"/>
              <a:t> </a:t>
            </a:r>
            <a:r>
              <a:rPr lang="en-US" sz="2400" dirty="0" err="1"/>
              <a:t>được</a:t>
            </a:r>
            <a:r>
              <a:rPr lang="en-US" sz="2400" dirty="0"/>
              <a:t> </a:t>
            </a:r>
            <a:r>
              <a:rPr lang="en-US" sz="2400" dirty="0" err="1"/>
              <a:t>khai</a:t>
            </a:r>
            <a:r>
              <a:rPr lang="en-US" sz="2400" dirty="0"/>
              <a:t> </a:t>
            </a:r>
            <a:r>
              <a:rPr lang="en-US" sz="2400" dirty="0" err="1"/>
              <a:t>báo</a:t>
            </a:r>
            <a:r>
              <a:rPr lang="en-US" sz="2400" dirty="0"/>
              <a:t> </a:t>
            </a:r>
            <a:r>
              <a:rPr lang="en-US" sz="2400" dirty="0" err="1"/>
              <a:t>sẽ</a:t>
            </a:r>
            <a:r>
              <a:rPr lang="en-US" sz="2400" dirty="0"/>
              <a:t> </a:t>
            </a:r>
            <a:r>
              <a:rPr lang="en-US" sz="2400" dirty="0" err="1"/>
              <a:t>được</a:t>
            </a:r>
            <a:r>
              <a:rPr lang="en-US" sz="2400" dirty="0"/>
              <a:t> </a:t>
            </a:r>
            <a:r>
              <a:rPr lang="en-US" sz="2400" dirty="0" err="1"/>
              <a:t>cấp</a:t>
            </a:r>
            <a:r>
              <a:rPr lang="en-US" sz="2400" dirty="0"/>
              <a:t> 1 </a:t>
            </a:r>
            <a:r>
              <a:rPr lang="en-US" sz="2400" dirty="0" err="1"/>
              <a:t>vùng</a:t>
            </a:r>
            <a:r>
              <a:rPr lang="en-US" sz="2400" dirty="0"/>
              <a:t> </a:t>
            </a:r>
            <a:r>
              <a:rPr lang="en-US" sz="2400" dirty="0" err="1"/>
              <a:t>nhớ</a:t>
            </a:r>
            <a:r>
              <a:rPr lang="en-US" sz="2400" dirty="0"/>
              <a:t> </a:t>
            </a:r>
            <a:r>
              <a:rPr lang="en-US" sz="2400" dirty="0" err="1"/>
              <a:t>với</a:t>
            </a:r>
            <a:r>
              <a:rPr lang="en-US" sz="2400" dirty="0"/>
              <a:t> </a:t>
            </a:r>
            <a:r>
              <a:rPr lang="en-US" sz="2400" dirty="0" err="1"/>
              <a:t>địa</a:t>
            </a:r>
            <a:r>
              <a:rPr lang="en-US" sz="2400" dirty="0"/>
              <a:t> </a:t>
            </a:r>
            <a:r>
              <a:rPr lang="en-US" sz="2400" dirty="0" err="1"/>
              <a:t>chỉ</a:t>
            </a:r>
            <a:r>
              <a:rPr lang="en-US" sz="2400" dirty="0"/>
              <a:t> </a:t>
            </a:r>
            <a:r>
              <a:rPr lang="en-US" sz="2400" dirty="0" err="1"/>
              <a:t>duy</a:t>
            </a:r>
            <a:r>
              <a:rPr lang="en-US" sz="2400" dirty="0"/>
              <a:t> </a:t>
            </a:r>
            <a:r>
              <a:rPr lang="en-US" sz="2400" dirty="0" err="1"/>
              <a:t>nhất</a:t>
            </a:r>
            <a:r>
              <a:rPr lang="en-US" sz="2400" dirty="0"/>
              <a:t> </a:t>
            </a:r>
            <a:r>
              <a:rPr lang="en-US" sz="2400" dirty="0" err="1"/>
              <a:t>để</a:t>
            </a:r>
            <a:r>
              <a:rPr lang="en-US" sz="2400" dirty="0"/>
              <a:t> </a:t>
            </a:r>
            <a:r>
              <a:rPr lang="en-US" sz="2400" dirty="0" err="1"/>
              <a:t>lưu</a:t>
            </a:r>
            <a:r>
              <a:rPr lang="en-US" sz="2400" dirty="0"/>
              <a:t> </a:t>
            </a:r>
            <a:r>
              <a:rPr lang="en-US" sz="2400" dirty="0" err="1"/>
              <a:t>trữ</a:t>
            </a:r>
            <a:r>
              <a:rPr lang="en-US" sz="2400" dirty="0"/>
              <a:t> </a:t>
            </a:r>
            <a:r>
              <a:rPr lang="en-US" sz="2400" dirty="0" err="1"/>
              <a:t>biến</a:t>
            </a:r>
            <a:r>
              <a:rPr lang="en-US" sz="2400" dirty="0"/>
              <a:t> </a:t>
            </a:r>
            <a:r>
              <a:rPr lang="en-US" sz="2400" dirty="0" err="1"/>
              <a:t>đó</a:t>
            </a:r>
            <a:r>
              <a:rPr lang="en-US" sz="2400" dirty="0"/>
              <a:t>. </a:t>
            </a:r>
          </a:p>
          <a:p>
            <a:pPr marL="377190" indent="-342900">
              <a:lnSpc>
                <a:spcPct val="150000"/>
              </a:lnSpc>
            </a:pPr>
            <a:r>
              <a:rPr lang="en-US" sz="2400" dirty="0" err="1"/>
              <a:t>Để</a:t>
            </a:r>
            <a:r>
              <a:rPr lang="en-US" sz="2400" dirty="0"/>
              <a:t> </a:t>
            </a:r>
            <a:r>
              <a:rPr lang="en-US" sz="2400" dirty="0" err="1"/>
              <a:t>truy</a:t>
            </a:r>
            <a:r>
              <a:rPr lang="en-US" sz="2400" dirty="0"/>
              <a:t> </a:t>
            </a:r>
            <a:r>
              <a:rPr lang="en-US" sz="2400" dirty="0" err="1"/>
              <a:t>cập</a:t>
            </a:r>
            <a:r>
              <a:rPr lang="en-US" sz="2400" dirty="0"/>
              <a:t> </a:t>
            </a:r>
            <a:r>
              <a:rPr lang="en-US" sz="2400" dirty="0" err="1"/>
              <a:t>vào</a:t>
            </a:r>
            <a:r>
              <a:rPr lang="en-US" sz="2400" dirty="0"/>
              <a:t> </a:t>
            </a:r>
            <a:r>
              <a:rPr lang="en-US" sz="2400" dirty="0" err="1"/>
              <a:t>địa</a:t>
            </a:r>
            <a:r>
              <a:rPr lang="en-US" sz="2400" dirty="0"/>
              <a:t> </a:t>
            </a:r>
            <a:r>
              <a:rPr lang="en-US" sz="2400" dirty="0" err="1"/>
              <a:t>chỉ</a:t>
            </a:r>
            <a:r>
              <a:rPr lang="en-US" sz="2400" dirty="0"/>
              <a:t> </a:t>
            </a:r>
            <a:r>
              <a:rPr lang="en-US" sz="2400" dirty="0" err="1"/>
              <a:t>của</a:t>
            </a:r>
            <a:r>
              <a:rPr lang="en-US" sz="2400" dirty="0"/>
              <a:t> </a:t>
            </a:r>
            <a:r>
              <a:rPr lang="en-US" sz="2400" dirty="0" err="1"/>
              <a:t>một</a:t>
            </a:r>
            <a:r>
              <a:rPr lang="en-US" sz="2400" dirty="0"/>
              <a:t> </a:t>
            </a:r>
            <a:r>
              <a:rPr lang="en-US" sz="2400" dirty="0" err="1"/>
              <a:t>biến</a:t>
            </a:r>
            <a:r>
              <a:rPr lang="en-US" sz="2400" dirty="0"/>
              <a:t> ta </a:t>
            </a:r>
            <a:r>
              <a:rPr lang="en-US" sz="2400" dirty="0" err="1"/>
              <a:t>sử</a:t>
            </a:r>
            <a:r>
              <a:rPr lang="en-US" sz="2400" dirty="0"/>
              <a:t> </a:t>
            </a:r>
            <a:r>
              <a:rPr lang="en-US" sz="2400" dirty="0" err="1"/>
              <a:t>dụng</a:t>
            </a:r>
            <a:r>
              <a:rPr lang="en-US" sz="2400" dirty="0"/>
              <a:t> </a:t>
            </a:r>
            <a:r>
              <a:rPr lang="en-US" sz="2400" dirty="0" err="1"/>
              <a:t>toán</a:t>
            </a:r>
            <a:r>
              <a:rPr lang="en-US" sz="2400" dirty="0"/>
              <a:t> </a:t>
            </a:r>
            <a:r>
              <a:rPr lang="en-US" sz="2400" err="1"/>
              <a:t>tử</a:t>
            </a:r>
            <a:r>
              <a:rPr lang="en-US" sz="2400"/>
              <a:t> </a:t>
            </a:r>
            <a:r>
              <a:rPr lang="en-US" sz="2400">
                <a:solidFill>
                  <a:srgbClr val="FF0000"/>
                </a:solidFill>
              </a:rPr>
              <a:t>&amp;</a:t>
            </a:r>
            <a:r>
              <a:rPr lang="en-US" sz="2400"/>
              <a:t>.</a:t>
            </a:r>
            <a:endParaRPr lang="en-US" sz="2400" dirty="0">
              <a:solidFill>
                <a:srgbClr val="FF0000"/>
              </a:solidFill>
            </a:endParaRPr>
          </a:p>
        </p:txBody>
      </p:sp>
      <p:sp>
        <p:nvSpPr>
          <p:cNvPr id="11" name="Footer Placeholder 10"/>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10" name="Date Placeholder 9">
            <a:extLst>
              <a:ext uri="{FF2B5EF4-FFF2-40B4-BE49-F238E27FC236}">
                <a16:creationId xmlns:a16="http://schemas.microsoft.com/office/drawing/2014/main" id="{50173B0D-8196-16E2-7D87-172CDA529F83}"/>
              </a:ext>
            </a:extLst>
          </p:cNvPr>
          <p:cNvSpPr>
            <a:spLocks noGrp="1"/>
          </p:cNvSpPr>
          <p:nvPr>
            <p:ph type="dt" sz="half" idx="13"/>
          </p:nvPr>
        </p:nvSpPr>
        <p:spPr/>
        <p:txBody>
          <a:bodyPr/>
          <a:lstStyle/>
          <a:p>
            <a:r>
              <a:rPr lang="en-US"/>
              <a:t>June 2024</a:t>
            </a:r>
            <a:endParaRPr lang="en-US" dirty="0"/>
          </a:p>
        </p:txBody>
      </p:sp>
      <p:graphicFrame>
        <p:nvGraphicFramePr>
          <p:cNvPr id="13" name="Google Shape;485;p11">
            <a:extLst>
              <a:ext uri="{FF2B5EF4-FFF2-40B4-BE49-F238E27FC236}">
                <a16:creationId xmlns:a16="http://schemas.microsoft.com/office/drawing/2014/main" id="{8B4CBB92-8DCA-16A8-1425-E9917A2D8C8D}"/>
              </a:ext>
            </a:extLst>
          </p:cNvPr>
          <p:cNvGraphicFramePr/>
          <p:nvPr>
            <p:extLst>
              <p:ext uri="{D42A27DB-BD31-4B8C-83A1-F6EECF244321}">
                <p14:modId xmlns:p14="http://schemas.microsoft.com/office/powerpoint/2010/main" val="1911245857"/>
              </p:ext>
            </p:extLst>
          </p:nvPr>
        </p:nvGraphicFramePr>
        <p:xfrm>
          <a:off x="9787890" y="763023"/>
          <a:ext cx="2004548" cy="5395100"/>
        </p:xfrm>
        <a:graphic>
          <a:graphicData uri="http://schemas.openxmlformats.org/drawingml/2006/table">
            <a:tbl>
              <a:tblPr firstRow="1" bandRow="1">
                <a:noFill/>
              </a:tblPr>
              <a:tblGrid>
                <a:gridCol w="1002274">
                  <a:extLst>
                    <a:ext uri="{9D8B030D-6E8A-4147-A177-3AD203B41FA5}">
                      <a16:colId xmlns:a16="http://schemas.microsoft.com/office/drawing/2014/main" val="20000"/>
                    </a:ext>
                  </a:extLst>
                </a:gridCol>
                <a:gridCol w="1002274">
                  <a:extLst>
                    <a:ext uri="{9D8B030D-6E8A-4147-A177-3AD203B41FA5}">
                      <a16:colId xmlns:a16="http://schemas.microsoft.com/office/drawing/2014/main" val="20001"/>
                    </a:ext>
                  </a:extLst>
                </a:gridCol>
              </a:tblGrid>
              <a:tr h="271887">
                <a:tc>
                  <a:txBody>
                    <a:bodyPr/>
                    <a:lstStyle/>
                    <a:p>
                      <a:pPr marL="0" marR="0" lvl="0" indent="0" algn="r" rtl="0">
                        <a:spcBef>
                          <a:spcPts val="0"/>
                        </a:spcBef>
                        <a:spcAft>
                          <a:spcPts val="0"/>
                        </a:spcAft>
                        <a:buNone/>
                      </a:pPr>
                      <a:r>
                        <a:rPr lang="en-US" sz="1800" b="0" u="none" strike="noStrike" cap="none">
                          <a:solidFill>
                            <a:srgbClr val="141727"/>
                          </a:solidFill>
                          <a:latin typeface="Times New Roman"/>
                          <a:ea typeface="Times New Roman"/>
                          <a:cs typeface="Times New Roman"/>
                          <a:sym typeface="Times New Roman"/>
                        </a:rPr>
                        <a:t>.</a:t>
                      </a:r>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141727"/>
                          </a:solidFill>
                          <a:latin typeface="Times New Roman"/>
                          <a:ea typeface="Times New Roman"/>
                          <a:cs typeface="Times New Roman"/>
                          <a:sym typeface="Times New Roman"/>
                        </a:rPr>
                        <a:t>.</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71887">
                <a:tc>
                  <a:txBody>
                    <a:bodyPr/>
                    <a:lstStyle/>
                    <a:p>
                      <a:pPr marL="0" marR="0" lvl="0" indent="0" algn="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a:t>
                      </a:r>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71887">
                <a:tc>
                  <a:txBody>
                    <a:bodyPr/>
                    <a:lstStyle/>
                    <a:p>
                      <a:pPr marL="0" marR="0" lvl="0" indent="0" algn="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a:t>
                      </a:r>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71887">
                <a:tc>
                  <a:txBody>
                    <a:bodyPr/>
                    <a:lstStyle/>
                    <a:p>
                      <a:pPr marL="0" marR="0" lvl="0" indent="0" algn="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1000</a:t>
                      </a:r>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9C6FE"/>
                    </a:solidFill>
                  </a:tcPr>
                </a:tc>
                <a:extLst>
                  <a:ext uri="{0D108BD9-81ED-4DB2-BD59-A6C34878D82A}">
                    <a16:rowId xmlns:a16="http://schemas.microsoft.com/office/drawing/2014/main" val="10003"/>
                  </a:ext>
                </a:extLst>
              </a:tr>
              <a:tr h="271887">
                <a:tc>
                  <a:txBody>
                    <a:bodyPr/>
                    <a:lstStyle/>
                    <a:p>
                      <a:pPr marL="0" marR="0" lvl="0" indent="0" algn="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1001</a:t>
                      </a:r>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A</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DDCC7"/>
                    </a:solidFill>
                  </a:tcPr>
                </a:tc>
                <a:extLst>
                  <a:ext uri="{0D108BD9-81ED-4DB2-BD59-A6C34878D82A}">
                    <a16:rowId xmlns:a16="http://schemas.microsoft.com/office/drawing/2014/main" val="10004"/>
                  </a:ext>
                </a:extLst>
              </a:tr>
              <a:tr h="271887">
                <a:tc>
                  <a:txBody>
                    <a:bodyPr/>
                    <a:lstStyle/>
                    <a:p>
                      <a:pPr marL="0" marR="0" lvl="0" indent="0" algn="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a:t>
                      </a:r>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271887">
                <a:tc>
                  <a:txBody>
                    <a:bodyPr/>
                    <a:lstStyle/>
                    <a:p>
                      <a:pPr marL="0" marR="0" lvl="0" indent="0" algn="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a:t>
                      </a:r>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271887">
                <a:tc>
                  <a:txBody>
                    <a:bodyPr/>
                    <a:lstStyle/>
                    <a:p>
                      <a:pPr marL="0" marR="0" lvl="0" indent="0" algn="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a:t>
                      </a:r>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271887">
                <a:tc>
                  <a:txBody>
                    <a:bodyPr/>
                    <a:lstStyle/>
                    <a:p>
                      <a:pPr marL="0" marR="0" lvl="0" indent="0" algn="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2000</a:t>
                      </a:r>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u="none" strike="noStrike" cap="none">
                        <a:solidFill>
                          <a:srgbClr val="141727"/>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EBAF"/>
                    </a:solidFill>
                  </a:tcPr>
                </a:tc>
                <a:extLst>
                  <a:ext uri="{0D108BD9-81ED-4DB2-BD59-A6C34878D82A}">
                    <a16:rowId xmlns:a16="http://schemas.microsoft.com/office/drawing/2014/main" val="10008"/>
                  </a:ext>
                </a:extLst>
              </a:tr>
              <a:tr h="271887">
                <a:tc>
                  <a:txBody>
                    <a:bodyPr/>
                    <a:lstStyle/>
                    <a:p>
                      <a:pPr marL="0" marR="0" lvl="0" indent="0" algn="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2001</a:t>
                      </a:r>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u="none" strike="noStrike" cap="none">
                        <a:solidFill>
                          <a:srgbClr val="141727"/>
                        </a:solidFill>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EDE2"/>
                    </a:solidFill>
                  </a:tcPr>
                </a:tc>
                <a:extLst>
                  <a:ext uri="{0D108BD9-81ED-4DB2-BD59-A6C34878D82A}">
                    <a16:rowId xmlns:a16="http://schemas.microsoft.com/office/drawing/2014/main" val="10009"/>
                  </a:ext>
                </a:extLst>
              </a:tr>
              <a:tr h="271887">
                <a:tc>
                  <a:txBody>
                    <a:bodyPr/>
                    <a:lstStyle/>
                    <a:p>
                      <a:pPr marL="0" marR="0" lvl="0" indent="0" algn="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a:t>
                      </a:r>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271887">
                <a:tc>
                  <a:txBody>
                    <a:bodyPr/>
                    <a:lstStyle/>
                    <a:p>
                      <a:pPr marL="0" marR="0" lvl="0" indent="0" algn="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a:t>
                      </a:r>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r h="271887">
                <a:tc>
                  <a:txBody>
                    <a:bodyPr/>
                    <a:lstStyle/>
                    <a:p>
                      <a:pPr marL="0" marR="0" lvl="0" indent="0" algn="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a:t>
                      </a:r>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rgbClr val="141727"/>
                          </a:solidFill>
                          <a:latin typeface="Times New Roman"/>
                          <a:ea typeface="Times New Roman"/>
                          <a:cs typeface="Times New Roman"/>
                          <a:sym typeface="Times New Roman"/>
                        </a:rPr>
                        <a:t>.</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12"/>
                  </a:ext>
                </a:extLst>
              </a:tr>
              <a:tr h="475797">
                <a:tc gridSpan="2">
                  <a:txBody>
                    <a:bodyPr/>
                    <a:lstStyle/>
                    <a:p>
                      <a:pPr marL="0" marR="0" lvl="0" indent="0" algn="ctr" rtl="0">
                        <a:lnSpc>
                          <a:spcPct val="100000"/>
                        </a:lnSpc>
                        <a:spcBef>
                          <a:spcPts val="0"/>
                        </a:spcBef>
                        <a:spcAft>
                          <a:spcPts val="0"/>
                        </a:spcAft>
                        <a:buClr>
                          <a:srgbClr val="141727"/>
                        </a:buClr>
                        <a:buSzPts val="1800"/>
                        <a:buFont typeface="Times New Roman"/>
                        <a:buNone/>
                      </a:pPr>
                      <a:r>
                        <a:rPr lang="en-US" sz="1800" b="0" i="1" u="none" strike="noStrike" cap="none">
                          <a:solidFill>
                            <a:srgbClr val="141727"/>
                          </a:solidFill>
                          <a:latin typeface="Times New Roman"/>
                          <a:ea typeface="Times New Roman"/>
                          <a:cs typeface="Times New Roman"/>
                          <a:sym typeface="Times New Roman"/>
                        </a:rPr>
                        <a:t>Main Memory with some data</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13"/>
                  </a:ext>
                </a:extLst>
              </a:tr>
            </a:tbl>
          </a:graphicData>
        </a:graphic>
      </p:graphicFrame>
      <p:sp>
        <p:nvSpPr>
          <p:cNvPr id="5" name="Slide Number Placeholder 4">
            <a:extLst>
              <a:ext uri="{FF2B5EF4-FFF2-40B4-BE49-F238E27FC236}">
                <a16:creationId xmlns:a16="http://schemas.microsoft.com/office/drawing/2014/main" id="{554CC079-3617-77E8-9931-6D1439C38976}"/>
              </a:ext>
            </a:extLst>
          </p:cNvPr>
          <p:cNvSpPr>
            <a:spLocks noGrp="1"/>
          </p:cNvSpPr>
          <p:nvPr>
            <p:ph type="sldNum" sz="quarter" idx="12"/>
          </p:nvPr>
        </p:nvSpPr>
        <p:spPr/>
        <p:txBody>
          <a:bodyPr/>
          <a:lstStyle/>
          <a:p>
            <a:fld id="{D8B0B3AC-44A8-D142-AAF6-9A453466E1A4}" type="slidenum">
              <a:rPr lang="en-VN" smtClean="0"/>
              <a:pPr/>
              <a:t>49</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4"/>
        <p:cNvGrpSpPr/>
        <p:nvPr/>
      </p:nvGrpSpPr>
      <p:grpSpPr>
        <a:xfrm>
          <a:off x="0" y="0"/>
          <a:ext cx="0" cy="0"/>
          <a:chOff x="0" y="0"/>
          <a:chExt cx="0" cy="0"/>
        </a:xfrm>
      </p:grpSpPr>
      <p:sp>
        <p:nvSpPr>
          <p:cNvPr id="1315" name="Google Shape;1315;p72"/>
          <p:cNvSpPr txBox="1">
            <a:spLocks noGrp="1"/>
          </p:cNvSpPr>
          <p:nvPr>
            <p:ph type="title"/>
          </p:nvPr>
        </p:nvSpPr>
        <p:spPr>
          <a:xfrm>
            <a:off x="774145" y="223964"/>
            <a:ext cx="10579655" cy="785896"/>
          </a:xfrm>
          <a:prstGeom prst="rect">
            <a:avLst/>
          </a:prstGeom>
          <a:noFill/>
          <a:ln>
            <a:noFill/>
          </a:ln>
        </p:spPr>
        <p:txBody>
          <a:bodyPr spcFirstLastPara="1" wrap="square" lIns="91425" tIns="45700" rIns="91425" bIns="45700" anchor="ctr" anchorCtr="0">
            <a:normAutofit fontScale="90000"/>
          </a:bodyPr>
          <a:lstStyle/>
          <a:p>
            <a:r>
              <a:rPr lang="en-US"/>
              <a:t>3.1 </a:t>
            </a:r>
            <a:r>
              <a:rPr lang="vi-VN"/>
              <a:t>Cấu trúc chương trình C++</a:t>
            </a:r>
          </a:p>
        </p:txBody>
      </p:sp>
      <p:sp>
        <p:nvSpPr>
          <p:cNvPr id="1317" name="Google Shape;1317;p72"/>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E8F8F"/>
                </a:solidFill>
                <a:latin typeface="Arial"/>
                <a:ea typeface="Arial"/>
                <a:cs typeface="Arial"/>
                <a:sym typeface="Arial"/>
              </a:rPr>
              <a:t>Thực hiện bởi Trường Đại học Công nghệ Thông tin, ĐHQG-HCM</a:t>
            </a:r>
            <a:endParaRPr>
              <a:solidFill>
                <a:srgbClr val="8E8F8F"/>
              </a:solidFill>
              <a:latin typeface="Arial"/>
              <a:ea typeface="Arial"/>
              <a:cs typeface="Arial"/>
              <a:sym typeface="Arial"/>
            </a:endParaRPr>
          </a:p>
        </p:txBody>
      </p:sp>
      <p:sp>
        <p:nvSpPr>
          <p:cNvPr id="1320" name="Google Shape;1320;p72"/>
          <p:cNvSpPr/>
          <p:nvPr/>
        </p:nvSpPr>
        <p:spPr>
          <a:xfrm>
            <a:off x="979835" y="924103"/>
            <a:ext cx="9067800" cy="62478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a:solidFill>
                  <a:srgbClr val="008000"/>
                </a:solidFill>
                <a:highlight>
                  <a:srgbClr val="FFFFFF"/>
                </a:highlight>
                <a:latin typeface="Consolas" panose="020B0609020204030204" pitchFamily="49" charset="0"/>
                <a:ea typeface="Taprom"/>
                <a:cs typeface="Taprom"/>
                <a:sym typeface="Taprom"/>
              </a:rPr>
              <a:t>// Chương trình tính diện tích hình tròn</a:t>
            </a:r>
            <a:endParaRPr sz="2000" b="0">
              <a:solidFill>
                <a:srgbClr val="008000"/>
              </a:solidFill>
              <a:highlight>
                <a:srgbClr val="FFFFFF"/>
              </a:highlight>
              <a:latin typeface="Consolas" panose="020B0609020204030204" pitchFamily="49" charset="0"/>
              <a:ea typeface="Taprom"/>
              <a:cs typeface="Taprom"/>
              <a:sym typeface="Taprom"/>
            </a:endParaRPr>
          </a:p>
          <a:p>
            <a:pPr marL="0" marR="0" lvl="0" indent="0" algn="l" rtl="0">
              <a:spcBef>
                <a:spcPts val="0"/>
              </a:spcBef>
              <a:spcAft>
                <a:spcPts val="0"/>
              </a:spcAft>
              <a:buNone/>
            </a:pPr>
            <a:endParaRPr sz="2000" b="0">
              <a:solidFill>
                <a:srgbClr val="000000"/>
              </a:solidFill>
              <a:highlight>
                <a:srgbClr val="FFFFFF"/>
              </a:highlight>
              <a:latin typeface="Consolas" panose="020B0609020204030204" pitchFamily="49" charset="0"/>
              <a:ea typeface="Taprom"/>
              <a:cs typeface="Taprom"/>
              <a:sym typeface="Taprom"/>
            </a:endParaRPr>
          </a:p>
          <a:p>
            <a:pPr marL="0" marR="0" lvl="0" indent="0" algn="l" rtl="0">
              <a:spcBef>
                <a:spcPts val="0"/>
              </a:spcBef>
              <a:spcAft>
                <a:spcPts val="0"/>
              </a:spcAft>
              <a:buNone/>
            </a:pPr>
            <a:r>
              <a:rPr lang="en-US" sz="2000" b="0">
                <a:solidFill>
                  <a:srgbClr val="AF00DB"/>
                </a:solidFill>
                <a:highlight>
                  <a:srgbClr val="FFFFFF"/>
                </a:highlight>
                <a:latin typeface="Consolas" panose="020B0609020204030204" pitchFamily="49" charset="0"/>
                <a:ea typeface="Taprom"/>
                <a:cs typeface="Taprom"/>
                <a:sym typeface="Taprom"/>
              </a:rPr>
              <a:t>#include</a:t>
            </a:r>
            <a:r>
              <a:rPr lang="en-US" sz="2000" b="0">
                <a:solidFill>
                  <a:srgbClr val="A31515"/>
                </a:solidFill>
                <a:highlight>
                  <a:srgbClr val="FFFFFF"/>
                </a:highlight>
                <a:latin typeface="Consolas" panose="020B0609020204030204" pitchFamily="49" charset="0"/>
                <a:ea typeface="Taprom"/>
                <a:cs typeface="Taprom"/>
                <a:sym typeface="Taprom"/>
              </a:rPr>
              <a:t>&lt;iostream&gt;</a:t>
            </a:r>
            <a:endParaRPr sz="2000" b="0">
              <a:solidFill>
                <a:srgbClr val="000000"/>
              </a:solidFill>
              <a:highlight>
                <a:srgbClr val="FFFFFF"/>
              </a:highlight>
              <a:latin typeface="Consolas" panose="020B0609020204030204" pitchFamily="49" charset="0"/>
              <a:ea typeface="Taprom"/>
              <a:cs typeface="Taprom"/>
              <a:sym typeface="Taprom"/>
            </a:endParaRPr>
          </a:p>
          <a:p>
            <a:pPr marL="0" marR="0" lvl="0" indent="0" algn="l" rtl="0">
              <a:spcBef>
                <a:spcPts val="0"/>
              </a:spcBef>
              <a:spcAft>
                <a:spcPts val="0"/>
              </a:spcAft>
              <a:buNone/>
            </a:pPr>
            <a:r>
              <a:rPr lang="en-US" sz="2000" b="0">
                <a:solidFill>
                  <a:srgbClr val="AF00DB"/>
                </a:solidFill>
                <a:highlight>
                  <a:srgbClr val="FFFFFF"/>
                </a:highlight>
                <a:latin typeface="Consolas" panose="020B0609020204030204" pitchFamily="49" charset="0"/>
                <a:ea typeface="Taprom"/>
                <a:cs typeface="Taprom"/>
                <a:sym typeface="Taprom"/>
              </a:rPr>
              <a:t>using</a:t>
            </a:r>
            <a:r>
              <a:rPr lang="en-US" sz="2000" b="0">
                <a:solidFill>
                  <a:srgbClr val="000000"/>
                </a:solidFill>
                <a:highlight>
                  <a:srgbClr val="FFFFFF"/>
                </a:highlight>
                <a:latin typeface="Consolas" panose="020B0609020204030204" pitchFamily="49" charset="0"/>
                <a:ea typeface="Taprom"/>
                <a:cs typeface="Taprom"/>
                <a:sym typeface="Taprom"/>
              </a:rPr>
              <a:t> </a:t>
            </a:r>
            <a:r>
              <a:rPr lang="en-US" sz="2000" b="0">
                <a:solidFill>
                  <a:srgbClr val="0000FF"/>
                </a:solidFill>
                <a:highlight>
                  <a:srgbClr val="FFFFFF"/>
                </a:highlight>
                <a:latin typeface="Consolas" panose="020B0609020204030204" pitchFamily="49" charset="0"/>
                <a:ea typeface="Taprom"/>
                <a:cs typeface="Taprom"/>
                <a:sym typeface="Taprom"/>
              </a:rPr>
              <a:t>namespace</a:t>
            </a:r>
            <a:r>
              <a:rPr lang="en-US" sz="2000" b="0">
                <a:solidFill>
                  <a:srgbClr val="000000"/>
                </a:solidFill>
                <a:highlight>
                  <a:srgbClr val="FFFFFF"/>
                </a:highlight>
                <a:latin typeface="Consolas" panose="020B0609020204030204" pitchFamily="49" charset="0"/>
                <a:ea typeface="Taprom"/>
                <a:cs typeface="Taprom"/>
                <a:sym typeface="Taprom"/>
              </a:rPr>
              <a:t> </a:t>
            </a:r>
            <a:r>
              <a:rPr lang="en-US" sz="2000" b="0">
                <a:solidFill>
                  <a:srgbClr val="267F99"/>
                </a:solidFill>
                <a:highlight>
                  <a:srgbClr val="FFFFFF"/>
                </a:highlight>
                <a:latin typeface="Consolas" panose="020B0609020204030204" pitchFamily="49" charset="0"/>
                <a:ea typeface="Taprom"/>
                <a:cs typeface="Taprom"/>
                <a:sym typeface="Taprom"/>
              </a:rPr>
              <a:t>std</a:t>
            </a:r>
            <a:r>
              <a:rPr lang="en-US" sz="2000" b="0">
                <a:solidFill>
                  <a:srgbClr val="000000"/>
                </a:solidFill>
                <a:highlight>
                  <a:srgbClr val="FFFFFF"/>
                </a:highlight>
                <a:latin typeface="Consolas" panose="020B0609020204030204" pitchFamily="49" charset="0"/>
                <a:ea typeface="Taprom"/>
                <a:cs typeface="Taprom"/>
                <a:sym typeface="Taprom"/>
              </a:rPr>
              <a:t>;</a:t>
            </a:r>
            <a:endParaRPr>
              <a:latin typeface="Consolas" panose="020B0609020204030204" pitchFamily="49" charset="0"/>
            </a:endParaRPr>
          </a:p>
          <a:p>
            <a:pPr marL="0" marR="0" lvl="0" indent="0" algn="l" rtl="0">
              <a:spcBef>
                <a:spcPts val="0"/>
              </a:spcBef>
              <a:spcAft>
                <a:spcPts val="0"/>
              </a:spcAft>
              <a:buNone/>
            </a:pPr>
            <a:r>
              <a:rPr lang="en-US" sz="2000" b="0">
                <a:solidFill>
                  <a:srgbClr val="AF00DB"/>
                </a:solidFill>
                <a:highlight>
                  <a:srgbClr val="FFFFFF"/>
                </a:highlight>
                <a:latin typeface="Consolas" panose="020B0609020204030204" pitchFamily="49" charset="0"/>
                <a:ea typeface="Taprom"/>
                <a:cs typeface="Taprom"/>
                <a:sym typeface="Taprom"/>
              </a:rPr>
              <a:t>#define</a:t>
            </a:r>
            <a:r>
              <a:rPr lang="en-US" sz="2000" b="0">
                <a:solidFill>
                  <a:srgbClr val="0000FF"/>
                </a:solidFill>
                <a:highlight>
                  <a:srgbClr val="FFFFFF"/>
                </a:highlight>
                <a:latin typeface="Consolas" panose="020B0609020204030204" pitchFamily="49" charset="0"/>
                <a:ea typeface="Taprom"/>
                <a:cs typeface="Taprom"/>
                <a:sym typeface="Taprom"/>
              </a:rPr>
              <a:t> PI </a:t>
            </a:r>
            <a:r>
              <a:rPr lang="en-US" sz="2000" b="0">
                <a:solidFill>
                  <a:srgbClr val="098658"/>
                </a:solidFill>
                <a:highlight>
                  <a:srgbClr val="FFFFFF"/>
                </a:highlight>
                <a:latin typeface="Consolas" panose="020B0609020204030204" pitchFamily="49" charset="0"/>
                <a:ea typeface="Taprom"/>
                <a:cs typeface="Taprom"/>
                <a:sym typeface="Taprom"/>
              </a:rPr>
              <a:t>3.14</a:t>
            </a:r>
            <a:endParaRPr sz="2000" b="0">
              <a:solidFill>
                <a:srgbClr val="000000"/>
              </a:solidFill>
              <a:highlight>
                <a:srgbClr val="FFFFFF"/>
              </a:highlight>
              <a:latin typeface="Consolas" panose="020B0609020204030204" pitchFamily="49" charset="0"/>
              <a:ea typeface="Taprom"/>
              <a:cs typeface="Taprom"/>
              <a:sym typeface="Taprom"/>
            </a:endParaRPr>
          </a:p>
          <a:p>
            <a:pPr marL="0" marR="0" lvl="0" indent="0" algn="l" rtl="0">
              <a:spcBef>
                <a:spcPts val="0"/>
              </a:spcBef>
              <a:spcAft>
                <a:spcPts val="0"/>
              </a:spcAft>
              <a:buNone/>
            </a:pPr>
            <a:br>
              <a:rPr lang="en-US" sz="2000" b="0">
                <a:solidFill>
                  <a:srgbClr val="000000"/>
                </a:solidFill>
                <a:highlight>
                  <a:srgbClr val="FFFFFF"/>
                </a:highlight>
                <a:latin typeface="Consolas" panose="020B0609020204030204" pitchFamily="49" charset="0"/>
                <a:ea typeface="Taprom"/>
                <a:cs typeface="Taprom"/>
                <a:sym typeface="Taprom"/>
              </a:rPr>
            </a:br>
            <a:r>
              <a:rPr lang="en-US" sz="2000" b="0">
                <a:solidFill>
                  <a:srgbClr val="0000FF"/>
                </a:solidFill>
                <a:highlight>
                  <a:srgbClr val="FFFFFF"/>
                </a:highlight>
                <a:latin typeface="Consolas" panose="020B0609020204030204" pitchFamily="49" charset="0"/>
                <a:ea typeface="Taprom"/>
                <a:cs typeface="Taprom"/>
                <a:sym typeface="Taprom"/>
              </a:rPr>
              <a:t>float</a:t>
            </a:r>
            <a:r>
              <a:rPr lang="en-US" sz="2000" b="0">
                <a:solidFill>
                  <a:srgbClr val="000000"/>
                </a:solidFill>
                <a:highlight>
                  <a:srgbClr val="FFFFFF"/>
                </a:highlight>
                <a:latin typeface="Consolas" panose="020B0609020204030204" pitchFamily="49" charset="0"/>
                <a:ea typeface="Taprom"/>
                <a:cs typeface="Taprom"/>
                <a:sym typeface="Taprom"/>
              </a:rPr>
              <a:t> </a:t>
            </a:r>
            <a:r>
              <a:rPr lang="en-US" sz="2000" b="0">
                <a:solidFill>
                  <a:srgbClr val="795E26"/>
                </a:solidFill>
                <a:highlight>
                  <a:srgbClr val="FFFFFF"/>
                </a:highlight>
                <a:latin typeface="Consolas" panose="020B0609020204030204" pitchFamily="49" charset="0"/>
                <a:ea typeface="Taprom"/>
                <a:cs typeface="Taprom"/>
                <a:sym typeface="Taprom"/>
              </a:rPr>
              <a:t>TinhDienTich</a:t>
            </a:r>
            <a:r>
              <a:rPr lang="en-US" sz="2000" b="0">
                <a:solidFill>
                  <a:srgbClr val="000000"/>
                </a:solidFill>
                <a:highlight>
                  <a:srgbClr val="FFFFFF"/>
                </a:highlight>
                <a:latin typeface="Consolas" panose="020B0609020204030204" pitchFamily="49" charset="0"/>
                <a:ea typeface="Taprom"/>
                <a:cs typeface="Taprom"/>
                <a:sym typeface="Taprom"/>
              </a:rPr>
              <a:t>(</a:t>
            </a:r>
            <a:r>
              <a:rPr lang="en-US" sz="2000" b="0">
                <a:solidFill>
                  <a:srgbClr val="0000FF"/>
                </a:solidFill>
                <a:highlight>
                  <a:srgbClr val="FFFFFF"/>
                </a:highlight>
                <a:latin typeface="Consolas" panose="020B0609020204030204" pitchFamily="49" charset="0"/>
                <a:ea typeface="Taprom"/>
                <a:cs typeface="Taprom"/>
                <a:sym typeface="Taprom"/>
              </a:rPr>
              <a:t>int</a:t>
            </a:r>
            <a:r>
              <a:rPr lang="en-US" sz="2000" b="0">
                <a:solidFill>
                  <a:srgbClr val="000000"/>
                </a:solidFill>
                <a:highlight>
                  <a:srgbClr val="FFFFFF"/>
                </a:highlight>
                <a:latin typeface="Consolas" panose="020B0609020204030204" pitchFamily="49" charset="0"/>
                <a:ea typeface="Taprom"/>
                <a:cs typeface="Taprom"/>
                <a:sym typeface="Taprom"/>
              </a:rPr>
              <a:t>);</a:t>
            </a:r>
            <a:endParaRPr>
              <a:latin typeface="Consolas" panose="020B0609020204030204" pitchFamily="49" charset="0"/>
            </a:endParaRPr>
          </a:p>
          <a:p>
            <a:pPr marL="0" marR="0" lvl="0" indent="0" algn="l" rtl="0">
              <a:spcBef>
                <a:spcPts val="0"/>
              </a:spcBef>
              <a:spcAft>
                <a:spcPts val="0"/>
              </a:spcAft>
              <a:buNone/>
            </a:pPr>
            <a:br>
              <a:rPr lang="en-US" sz="2000" b="0">
                <a:solidFill>
                  <a:srgbClr val="000000"/>
                </a:solidFill>
                <a:highlight>
                  <a:srgbClr val="FFFFFF"/>
                </a:highlight>
                <a:latin typeface="Consolas" panose="020B0609020204030204" pitchFamily="49" charset="0"/>
                <a:ea typeface="Taprom"/>
                <a:cs typeface="Taprom"/>
                <a:sym typeface="Taprom"/>
              </a:rPr>
            </a:br>
            <a:r>
              <a:rPr lang="en-US" sz="2000" b="0">
                <a:solidFill>
                  <a:srgbClr val="0000FF"/>
                </a:solidFill>
                <a:highlight>
                  <a:srgbClr val="FFFFFF"/>
                </a:highlight>
                <a:latin typeface="Consolas" panose="020B0609020204030204" pitchFamily="49" charset="0"/>
                <a:ea typeface="Taprom"/>
                <a:cs typeface="Taprom"/>
                <a:sym typeface="Taprom"/>
              </a:rPr>
              <a:t>int</a:t>
            </a:r>
            <a:r>
              <a:rPr lang="en-US" sz="2000" b="0">
                <a:solidFill>
                  <a:srgbClr val="000000"/>
                </a:solidFill>
                <a:highlight>
                  <a:srgbClr val="FFFFFF"/>
                </a:highlight>
                <a:latin typeface="Consolas" panose="020B0609020204030204" pitchFamily="49" charset="0"/>
                <a:ea typeface="Taprom"/>
                <a:cs typeface="Taprom"/>
                <a:sym typeface="Taprom"/>
              </a:rPr>
              <a:t> </a:t>
            </a:r>
            <a:r>
              <a:rPr lang="en-US" sz="2000" b="0">
                <a:solidFill>
                  <a:srgbClr val="795E26"/>
                </a:solidFill>
                <a:highlight>
                  <a:srgbClr val="FFFFFF"/>
                </a:highlight>
                <a:latin typeface="Consolas" panose="020B0609020204030204" pitchFamily="49" charset="0"/>
                <a:ea typeface="Taprom"/>
                <a:cs typeface="Taprom"/>
                <a:sym typeface="Taprom"/>
              </a:rPr>
              <a:t>main</a:t>
            </a:r>
            <a:r>
              <a:rPr lang="en-US" sz="2000" b="0">
                <a:solidFill>
                  <a:srgbClr val="000000"/>
                </a:solidFill>
                <a:highlight>
                  <a:srgbClr val="FFFFFF"/>
                </a:highlight>
                <a:latin typeface="Consolas" panose="020B0609020204030204" pitchFamily="49" charset="0"/>
                <a:ea typeface="Taprom"/>
                <a:cs typeface="Taprom"/>
                <a:sym typeface="Taprom"/>
              </a:rPr>
              <a:t>() {</a:t>
            </a:r>
            <a:endParaRPr>
              <a:latin typeface="Consolas" panose="020B0609020204030204" pitchFamily="49" charset="0"/>
            </a:endParaRPr>
          </a:p>
          <a:p>
            <a:pPr marL="0" marR="0" lvl="0" indent="0" algn="l" rtl="0">
              <a:spcBef>
                <a:spcPts val="0"/>
              </a:spcBef>
              <a:spcAft>
                <a:spcPts val="0"/>
              </a:spcAft>
              <a:buNone/>
            </a:pPr>
            <a:r>
              <a:rPr lang="en-US" sz="2000" b="0">
                <a:solidFill>
                  <a:srgbClr val="000000"/>
                </a:solidFill>
                <a:highlight>
                  <a:srgbClr val="FFFFFF"/>
                </a:highlight>
                <a:latin typeface="Consolas" panose="020B0609020204030204" pitchFamily="49" charset="0"/>
                <a:ea typeface="Taprom"/>
                <a:cs typeface="Taprom"/>
                <a:sym typeface="Taprom"/>
              </a:rPr>
              <a:t>    </a:t>
            </a:r>
            <a:r>
              <a:rPr lang="en-US" sz="2000" b="0">
                <a:solidFill>
                  <a:srgbClr val="0000FF"/>
                </a:solidFill>
                <a:highlight>
                  <a:srgbClr val="FFFFFF"/>
                </a:highlight>
                <a:latin typeface="Consolas" panose="020B0609020204030204" pitchFamily="49" charset="0"/>
                <a:ea typeface="Taprom"/>
                <a:cs typeface="Taprom"/>
                <a:sym typeface="Taprom"/>
              </a:rPr>
              <a:t>float</a:t>
            </a:r>
            <a:r>
              <a:rPr lang="en-US" sz="2000" b="0">
                <a:solidFill>
                  <a:srgbClr val="000000"/>
                </a:solidFill>
                <a:highlight>
                  <a:srgbClr val="FFFFFF"/>
                </a:highlight>
                <a:latin typeface="Consolas" panose="020B0609020204030204" pitchFamily="49" charset="0"/>
                <a:ea typeface="Taprom"/>
                <a:cs typeface="Taprom"/>
                <a:sym typeface="Taprom"/>
              </a:rPr>
              <a:t> </a:t>
            </a:r>
            <a:r>
              <a:rPr lang="en-US" sz="2000" b="0">
                <a:solidFill>
                  <a:srgbClr val="001080"/>
                </a:solidFill>
                <a:highlight>
                  <a:srgbClr val="FFFFFF"/>
                </a:highlight>
                <a:latin typeface="Consolas" panose="020B0609020204030204" pitchFamily="49" charset="0"/>
                <a:ea typeface="Taprom"/>
                <a:cs typeface="Taprom"/>
                <a:sym typeface="Taprom"/>
              </a:rPr>
              <a:t>r</a:t>
            </a:r>
            <a:r>
              <a:rPr lang="en-US" sz="2000" b="0">
                <a:solidFill>
                  <a:srgbClr val="000000"/>
                </a:solidFill>
                <a:highlight>
                  <a:srgbClr val="FFFFFF"/>
                </a:highlight>
                <a:latin typeface="Consolas" panose="020B0609020204030204" pitchFamily="49" charset="0"/>
                <a:ea typeface="Taprom"/>
                <a:cs typeface="Taprom"/>
                <a:sym typeface="Taprom"/>
              </a:rPr>
              <a:t>;</a:t>
            </a:r>
            <a:endParaRPr>
              <a:latin typeface="Consolas" panose="020B0609020204030204" pitchFamily="49" charset="0"/>
            </a:endParaRPr>
          </a:p>
          <a:p>
            <a:pPr marL="0" marR="0" lvl="0" indent="0" algn="l" rtl="0">
              <a:spcBef>
                <a:spcPts val="0"/>
              </a:spcBef>
              <a:spcAft>
                <a:spcPts val="0"/>
              </a:spcAft>
              <a:buNone/>
            </a:pPr>
            <a:r>
              <a:rPr lang="en-US" sz="2000" b="0">
                <a:solidFill>
                  <a:srgbClr val="000000"/>
                </a:solidFill>
                <a:highlight>
                  <a:srgbClr val="FFFFFF"/>
                </a:highlight>
                <a:latin typeface="Consolas" panose="020B0609020204030204" pitchFamily="49" charset="0"/>
                <a:ea typeface="Taprom"/>
                <a:cs typeface="Taprom"/>
                <a:sym typeface="Taprom"/>
              </a:rPr>
              <a:t>    </a:t>
            </a:r>
            <a:r>
              <a:rPr lang="en-US" sz="2000" b="0">
                <a:solidFill>
                  <a:srgbClr val="001080"/>
                </a:solidFill>
                <a:highlight>
                  <a:srgbClr val="FFFFFF"/>
                </a:highlight>
                <a:latin typeface="Consolas" panose="020B0609020204030204" pitchFamily="49" charset="0"/>
                <a:ea typeface="Taprom"/>
                <a:cs typeface="Taprom"/>
                <a:sym typeface="Taprom"/>
              </a:rPr>
              <a:t>cin</a:t>
            </a:r>
            <a:r>
              <a:rPr lang="en-US" sz="2000" b="0">
                <a:solidFill>
                  <a:srgbClr val="000000"/>
                </a:solidFill>
                <a:highlight>
                  <a:srgbClr val="FFFFFF"/>
                </a:highlight>
                <a:latin typeface="Consolas" panose="020B0609020204030204" pitchFamily="49" charset="0"/>
                <a:ea typeface="Taprom"/>
                <a:cs typeface="Taprom"/>
                <a:sym typeface="Taprom"/>
              </a:rPr>
              <a:t> </a:t>
            </a:r>
            <a:r>
              <a:rPr lang="en-US" sz="2000" b="0">
                <a:solidFill>
                  <a:srgbClr val="795E26"/>
                </a:solidFill>
                <a:highlight>
                  <a:srgbClr val="FFFFFF"/>
                </a:highlight>
                <a:latin typeface="Consolas" panose="020B0609020204030204" pitchFamily="49" charset="0"/>
                <a:ea typeface="Taprom"/>
                <a:cs typeface="Taprom"/>
                <a:sym typeface="Taprom"/>
              </a:rPr>
              <a:t>&gt;&gt;</a:t>
            </a:r>
            <a:r>
              <a:rPr lang="en-US" sz="2000" b="0">
                <a:solidFill>
                  <a:srgbClr val="000000"/>
                </a:solidFill>
                <a:highlight>
                  <a:srgbClr val="FFFFFF"/>
                </a:highlight>
                <a:latin typeface="Consolas" panose="020B0609020204030204" pitchFamily="49" charset="0"/>
                <a:ea typeface="Taprom"/>
                <a:cs typeface="Taprom"/>
                <a:sym typeface="Taprom"/>
              </a:rPr>
              <a:t> </a:t>
            </a:r>
            <a:r>
              <a:rPr lang="en-US" sz="2000" b="0">
                <a:solidFill>
                  <a:srgbClr val="001080"/>
                </a:solidFill>
                <a:highlight>
                  <a:srgbClr val="FFFFFF"/>
                </a:highlight>
                <a:latin typeface="Consolas" panose="020B0609020204030204" pitchFamily="49" charset="0"/>
                <a:ea typeface="Taprom"/>
                <a:cs typeface="Taprom"/>
                <a:sym typeface="Taprom"/>
              </a:rPr>
              <a:t>r</a:t>
            </a:r>
            <a:r>
              <a:rPr lang="en-US" sz="2000" b="0">
                <a:solidFill>
                  <a:srgbClr val="000000"/>
                </a:solidFill>
                <a:highlight>
                  <a:srgbClr val="FFFFFF"/>
                </a:highlight>
                <a:latin typeface="Consolas" panose="020B0609020204030204" pitchFamily="49" charset="0"/>
                <a:ea typeface="Taprom"/>
                <a:cs typeface="Taprom"/>
                <a:sym typeface="Taprom"/>
              </a:rPr>
              <a:t>;</a:t>
            </a:r>
            <a:endParaRPr>
              <a:latin typeface="Consolas" panose="020B0609020204030204" pitchFamily="49" charset="0"/>
            </a:endParaRPr>
          </a:p>
          <a:p>
            <a:pPr marL="0" marR="0" lvl="0" indent="0" algn="l" rtl="0">
              <a:spcBef>
                <a:spcPts val="0"/>
              </a:spcBef>
              <a:spcAft>
                <a:spcPts val="0"/>
              </a:spcAft>
              <a:buNone/>
            </a:pPr>
            <a:r>
              <a:rPr lang="en-US" sz="2000" b="0">
                <a:solidFill>
                  <a:srgbClr val="000000"/>
                </a:solidFill>
                <a:highlight>
                  <a:srgbClr val="FFFFFF"/>
                </a:highlight>
                <a:latin typeface="Consolas" panose="020B0609020204030204" pitchFamily="49" charset="0"/>
                <a:ea typeface="Taprom"/>
                <a:cs typeface="Taprom"/>
                <a:sym typeface="Taprom"/>
              </a:rPr>
              <a:t>    </a:t>
            </a:r>
            <a:r>
              <a:rPr lang="en-US" sz="2000" b="0">
                <a:solidFill>
                  <a:srgbClr val="001080"/>
                </a:solidFill>
                <a:highlight>
                  <a:srgbClr val="FFFFFF"/>
                </a:highlight>
                <a:latin typeface="Consolas" panose="020B0609020204030204" pitchFamily="49" charset="0"/>
                <a:ea typeface="Taprom"/>
                <a:cs typeface="Taprom"/>
                <a:sym typeface="Taprom"/>
              </a:rPr>
              <a:t>cout</a:t>
            </a:r>
            <a:r>
              <a:rPr lang="en-US" sz="2000" b="0">
                <a:solidFill>
                  <a:srgbClr val="000000"/>
                </a:solidFill>
                <a:highlight>
                  <a:srgbClr val="FFFFFF"/>
                </a:highlight>
                <a:latin typeface="Consolas" panose="020B0609020204030204" pitchFamily="49" charset="0"/>
                <a:ea typeface="Taprom"/>
                <a:cs typeface="Taprom"/>
                <a:sym typeface="Taprom"/>
              </a:rPr>
              <a:t> </a:t>
            </a:r>
            <a:r>
              <a:rPr lang="en-US" sz="2000" b="0">
                <a:solidFill>
                  <a:srgbClr val="795E26"/>
                </a:solidFill>
                <a:highlight>
                  <a:srgbClr val="FFFFFF"/>
                </a:highlight>
                <a:latin typeface="Consolas" panose="020B0609020204030204" pitchFamily="49" charset="0"/>
                <a:ea typeface="Taprom"/>
                <a:cs typeface="Taprom"/>
                <a:sym typeface="Taprom"/>
              </a:rPr>
              <a:t>&lt;&lt;</a:t>
            </a:r>
            <a:r>
              <a:rPr lang="en-US" sz="2000" b="0">
                <a:solidFill>
                  <a:srgbClr val="000000"/>
                </a:solidFill>
                <a:highlight>
                  <a:srgbClr val="FFFFFF"/>
                </a:highlight>
                <a:latin typeface="Consolas" panose="020B0609020204030204" pitchFamily="49" charset="0"/>
                <a:ea typeface="Taprom"/>
                <a:cs typeface="Taprom"/>
                <a:sym typeface="Taprom"/>
              </a:rPr>
              <a:t> </a:t>
            </a:r>
            <a:r>
              <a:rPr lang="en-US" sz="2000" b="0">
                <a:solidFill>
                  <a:srgbClr val="795E26"/>
                </a:solidFill>
                <a:highlight>
                  <a:srgbClr val="FFFFFF"/>
                </a:highlight>
                <a:latin typeface="Consolas" panose="020B0609020204030204" pitchFamily="49" charset="0"/>
                <a:ea typeface="Taprom"/>
                <a:cs typeface="Taprom"/>
                <a:sym typeface="Taprom"/>
              </a:rPr>
              <a:t>TinhDienTich</a:t>
            </a:r>
            <a:r>
              <a:rPr lang="en-US" sz="2000" b="0">
                <a:solidFill>
                  <a:srgbClr val="000000"/>
                </a:solidFill>
                <a:highlight>
                  <a:srgbClr val="FFFFFF"/>
                </a:highlight>
                <a:latin typeface="Consolas" panose="020B0609020204030204" pitchFamily="49" charset="0"/>
                <a:ea typeface="Taprom"/>
                <a:cs typeface="Taprom"/>
                <a:sym typeface="Taprom"/>
              </a:rPr>
              <a:t>(</a:t>
            </a:r>
            <a:r>
              <a:rPr lang="en-US" sz="2000" b="0">
                <a:solidFill>
                  <a:srgbClr val="001080"/>
                </a:solidFill>
                <a:highlight>
                  <a:srgbClr val="FFFFFF"/>
                </a:highlight>
                <a:latin typeface="Consolas" panose="020B0609020204030204" pitchFamily="49" charset="0"/>
                <a:ea typeface="Taprom"/>
                <a:cs typeface="Taprom"/>
                <a:sym typeface="Taprom"/>
              </a:rPr>
              <a:t>r</a:t>
            </a:r>
            <a:r>
              <a:rPr lang="en-US" sz="2000" b="0">
                <a:solidFill>
                  <a:srgbClr val="000000"/>
                </a:solidFill>
                <a:highlight>
                  <a:srgbClr val="FFFFFF"/>
                </a:highlight>
                <a:latin typeface="Consolas" panose="020B0609020204030204" pitchFamily="49" charset="0"/>
                <a:ea typeface="Taprom"/>
                <a:cs typeface="Taprom"/>
                <a:sym typeface="Taprom"/>
              </a:rPr>
              <a:t>) </a:t>
            </a:r>
            <a:r>
              <a:rPr lang="en-US" sz="2000" b="0">
                <a:solidFill>
                  <a:srgbClr val="795E26"/>
                </a:solidFill>
                <a:highlight>
                  <a:srgbClr val="FFFFFF"/>
                </a:highlight>
                <a:latin typeface="Consolas" panose="020B0609020204030204" pitchFamily="49" charset="0"/>
                <a:ea typeface="Taprom"/>
                <a:cs typeface="Taprom"/>
                <a:sym typeface="Taprom"/>
              </a:rPr>
              <a:t>&lt;&lt;</a:t>
            </a:r>
            <a:r>
              <a:rPr lang="en-US" sz="2000" b="0">
                <a:solidFill>
                  <a:srgbClr val="000000"/>
                </a:solidFill>
                <a:highlight>
                  <a:srgbClr val="FFFFFF"/>
                </a:highlight>
                <a:latin typeface="Consolas" panose="020B0609020204030204" pitchFamily="49" charset="0"/>
                <a:ea typeface="Taprom"/>
                <a:cs typeface="Taprom"/>
                <a:sym typeface="Taprom"/>
              </a:rPr>
              <a:t> </a:t>
            </a:r>
            <a:r>
              <a:rPr lang="en-US" sz="2000" b="0">
                <a:solidFill>
                  <a:srgbClr val="795E26"/>
                </a:solidFill>
                <a:highlight>
                  <a:srgbClr val="FFFFFF"/>
                </a:highlight>
                <a:latin typeface="Consolas" panose="020B0609020204030204" pitchFamily="49" charset="0"/>
                <a:ea typeface="Taprom"/>
                <a:cs typeface="Taprom"/>
                <a:sym typeface="Taprom"/>
              </a:rPr>
              <a:t>endl</a:t>
            </a:r>
            <a:r>
              <a:rPr lang="en-US" sz="2000" b="0">
                <a:solidFill>
                  <a:srgbClr val="000000"/>
                </a:solidFill>
                <a:highlight>
                  <a:srgbClr val="FFFFFF"/>
                </a:highlight>
                <a:latin typeface="Consolas" panose="020B0609020204030204" pitchFamily="49" charset="0"/>
                <a:ea typeface="Taprom"/>
                <a:cs typeface="Taprom"/>
                <a:sym typeface="Taprom"/>
              </a:rPr>
              <a:t>;</a:t>
            </a:r>
          </a:p>
          <a:p>
            <a:pPr marL="0" marR="0" lvl="0" indent="0" algn="l" rtl="0">
              <a:spcBef>
                <a:spcPts val="0"/>
              </a:spcBef>
              <a:spcAft>
                <a:spcPts val="0"/>
              </a:spcAft>
              <a:buNone/>
            </a:pPr>
            <a:r>
              <a:rPr lang="en-US" sz="2000">
                <a:solidFill>
                  <a:srgbClr val="000000"/>
                </a:solidFill>
                <a:highlight>
                  <a:srgbClr val="FFFFFF"/>
                </a:highlight>
                <a:latin typeface="Consolas" panose="020B0609020204030204" pitchFamily="49" charset="0"/>
                <a:sym typeface="Taprom"/>
              </a:rPr>
              <a:t>    return 0;</a:t>
            </a:r>
            <a:endParaRPr>
              <a:latin typeface="Consolas" panose="020B0609020204030204" pitchFamily="49" charset="0"/>
            </a:endParaRPr>
          </a:p>
          <a:p>
            <a:pPr marL="0" marR="0" lvl="0" indent="0" algn="l" rtl="0">
              <a:spcBef>
                <a:spcPts val="0"/>
              </a:spcBef>
              <a:spcAft>
                <a:spcPts val="0"/>
              </a:spcAft>
              <a:buNone/>
            </a:pPr>
            <a:r>
              <a:rPr lang="en-US" sz="2000" b="0">
                <a:solidFill>
                  <a:srgbClr val="000000"/>
                </a:solidFill>
                <a:highlight>
                  <a:srgbClr val="FFFFFF"/>
                </a:highlight>
                <a:latin typeface="Consolas" panose="020B0609020204030204" pitchFamily="49" charset="0"/>
                <a:ea typeface="Taprom"/>
                <a:cs typeface="Taprom"/>
                <a:sym typeface="Taprom"/>
              </a:rPr>
              <a:t>}</a:t>
            </a:r>
          </a:p>
          <a:p>
            <a:pPr marL="0" marR="0" lvl="0" indent="0" algn="l" rtl="0">
              <a:spcBef>
                <a:spcPts val="0"/>
              </a:spcBef>
              <a:spcAft>
                <a:spcPts val="0"/>
              </a:spcAft>
              <a:buNone/>
            </a:pPr>
            <a:endParaRPr sz="2000" b="0">
              <a:solidFill>
                <a:srgbClr val="000000"/>
              </a:solidFill>
              <a:highlight>
                <a:srgbClr val="FFFFFF"/>
              </a:highlight>
              <a:latin typeface="Consolas" panose="020B0609020204030204" pitchFamily="49" charset="0"/>
              <a:ea typeface="Taprom"/>
              <a:cs typeface="Taprom"/>
              <a:sym typeface="Taprom"/>
            </a:endParaRPr>
          </a:p>
          <a:p>
            <a:pPr marL="0" marR="0" lvl="0" indent="0" algn="l" rtl="0">
              <a:spcBef>
                <a:spcPts val="0"/>
              </a:spcBef>
              <a:spcAft>
                <a:spcPts val="0"/>
              </a:spcAft>
              <a:buNone/>
            </a:pPr>
            <a:r>
              <a:rPr lang="en-US" sz="2000" b="0">
                <a:solidFill>
                  <a:srgbClr val="0000FF"/>
                </a:solidFill>
                <a:highlight>
                  <a:srgbClr val="FFFFFF"/>
                </a:highlight>
                <a:latin typeface="Consolas" panose="020B0609020204030204" pitchFamily="49" charset="0"/>
                <a:ea typeface="Taprom"/>
                <a:cs typeface="Taprom"/>
                <a:sym typeface="Taprom"/>
              </a:rPr>
              <a:t>float</a:t>
            </a:r>
            <a:r>
              <a:rPr lang="en-US" sz="2000" b="0">
                <a:solidFill>
                  <a:srgbClr val="000000"/>
                </a:solidFill>
                <a:highlight>
                  <a:srgbClr val="FFFFFF"/>
                </a:highlight>
                <a:latin typeface="Consolas" panose="020B0609020204030204" pitchFamily="49" charset="0"/>
                <a:ea typeface="Taprom"/>
                <a:cs typeface="Taprom"/>
                <a:sym typeface="Taprom"/>
              </a:rPr>
              <a:t> </a:t>
            </a:r>
            <a:r>
              <a:rPr lang="en-US" sz="2000" b="0">
                <a:solidFill>
                  <a:srgbClr val="795E26"/>
                </a:solidFill>
                <a:highlight>
                  <a:srgbClr val="FFFFFF"/>
                </a:highlight>
                <a:latin typeface="Consolas" panose="020B0609020204030204" pitchFamily="49" charset="0"/>
                <a:ea typeface="Taprom"/>
                <a:cs typeface="Taprom"/>
                <a:sym typeface="Taprom"/>
              </a:rPr>
              <a:t>TinhDienTich</a:t>
            </a:r>
            <a:r>
              <a:rPr lang="en-US" sz="2000" b="0">
                <a:solidFill>
                  <a:srgbClr val="000000"/>
                </a:solidFill>
                <a:highlight>
                  <a:srgbClr val="FFFFFF"/>
                </a:highlight>
                <a:latin typeface="Consolas" panose="020B0609020204030204" pitchFamily="49" charset="0"/>
                <a:ea typeface="Taprom"/>
                <a:cs typeface="Taprom"/>
                <a:sym typeface="Taprom"/>
              </a:rPr>
              <a:t>(</a:t>
            </a:r>
            <a:r>
              <a:rPr lang="en-US" sz="2000" b="0">
                <a:solidFill>
                  <a:srgbClr val="0000FF"/>
                </a:solidFill>
                <a:highlight>
                  <a:srgbClr val="FFFFFF"/>
                </a:highlight>
                <a:latin typeface="Consolas" panose="020B0609020204030204" pitchFamily="49" charset="0"/>
                <a:ea typeface="Taprom"/>
                <a:cs typeface="Taprom"/>
                <a:sym typeface="Taprom"/>
              </a:rPr>
              <a:t>int</a:t>
            </a:r>
            <a:r>
              <a:rPr lang="en-US" sz="2000" b="0">
                <a:solidFill>
                  <a:srgbClr val="000000"/>
                </a:solidFill>
                <a:highlight>
                  <a:srgbClr val="FFFFFF"/>
                </a:highlight>
                <a:latin typeface="Consolas" panose="020B0609020204030204" pitchFamily="49" charset="0"/>
                <a:ea typeface="Taprom"/>
                <a:cs typeface="Taprom"/>
                <a:sym typeface="Taprom"/>
              </a:rPr>
              <a:t> </a:t>
            </a:r>
            <a:r>
              <a:rPr lang="en-US" sz="2000" b="0">
                <a:solidFill>
                  <a:srgbClr val="001080"/>
                </a:solidFill>
                <a:highlight>
                  <a:srgbClr val="FFFFFF"/>
                </a:highlight>
                <a:latin typeface="Consolas" panose="020B0609020204030204" pitchFamily="49" charset="0"/>
                <a:ea typeface="Taprom"/>
                <a:cs typeface="Taprom"/>
                <a:sym typeface="Taprom"/>
              </a:rPr>
              <a:t>r</a:t>
            </a:r>
            <a:r>
              <a:rPr lang="en-US" sz="2000" b="0">
                <a:solidFill>
                  <a:srgbClr val="000000"/>
                </a:solidFill>
                <a:highlight>
                  <a:srgbClr val="FFFFFF"/>
                </a:highlight>
                <a:latin typeface="Consolas" panose="020B0609020204030204" pitchFamily="49" charset="0"/>
                <a:ea typeface="Taprom"/>
                <a:cs typeface="Taprom"/>
                <a:sym typeface="Taprom"/>
              </a:rPr>
              <a:t>){</a:t>
            </a:r>
            <a:endParaRPr>
              <a:latin typeface="Consolas" panose="020B0609020204030204" pitchFamily="49" charset="0"/>
            </a:endParaRPr>
          </a:p>
          <a:p>
            <a:pPr marL="0" marR="0" lvl="0" indent="0" algn="l" rtl="0">
              <a:spcBef>
                <a:spcPts val="0"/>
              </a:spcBef>
              <a:spcAft>
                <a:spcPts val="0"/>
              </a:spcAft>
              <a:buNone/>
            </a:pPr>
            <a:r>
              <a:rPr lang="en-US" sz="2000" b="0">
                <a:solidFill>
                  <a:srgbClr val="000000"/>
                </a:solidFill>
                <a:highlight>
                  <a:srgbClr val="FFFFFF"/>
                </a:highlight>
                <a:latin typeface="Consolas" panose="020B0609020204030204" pitchFamily="49" charset="0"/>
                <a:ea typeface="Taprom"/>
                <a:cs typeface="Taprom"/>
                <a:sym typeface="Taprom"/>
              </a:rPr>
              <a:t>    </a:t>
            </a:r>
            <a:r>
              <a:rPr lang="en-US" sz="2000" b="0">
                <a:solidFill>
                  <a:srgbClr val="AF00DB"/>
                </a:solidFill>
                <a:highlight>
                  <a:srgbClr val="FFFFFF"/>
                </a:highlight>
                <a:latin typeface="Consolas" panose="020B0609020204030204" pitchFamily="49" charset="0"/>
                <a:ea typeface="Taprom"/>
                <a:cs typeface="Taprom"/>
                <a:sym typeface="Taprom"/>
              </a:rPr>
              <a:t>return</a:t>
            </a:r>
            <a:r>
              <a:rPr lang="en-US" sz="2000" b="0">
                <a:solidFill>
                  <a:srgbClr val="000000"/>
                </a:solidFill>
                <a:highlight>
                  <a:srgbClr val="FFFFFF"/>
                </a:highlight>
                <a:latin typeface="Consolas" panose="020B0609020204030204" pitchFamily="49" charset="0"/>
                <a:ea typeface="Taprom"/>
                <a:cs typeface="Taprom"/>
                <a:sym typeface="Taprom"/>
              </a:rPr>
              <a:t> </a:t>
            </a:r>
            <a:r>
              <a:rPr lang="en-US" sz="2000" b="0">
                <a:solidFill>
                  <a:srgbClr val="001080"/>
                </a:solidFill>
                <a:highlight>
                  <a:srgbClr val="FFFFFF"/>
                </a:highlight>
                <a:latin typeface="Consolas" panose="020B0609020204030204" pitchFamily="49" charset="0"/>
                <a:ea typeface="Taprom"/>
                <a:cs typeface="Taprom"/>
                <a:sym typeface="Taprom"/>
              </a:rPr>
              <a:t>r</a:t>
            </a:r>
            <a:r>
              <a:rPr lang="en-US" sz="2000" b="0">
                <a:solidFill>
                  <a:srgbClr val="000000"/>
                </a:solidFill>
                <a:highlight>
                  <a:srgbClr val="FFFFFF"/>
                </a:highlight>
                <a:latin typeface="Consolas" panose="020B0609020204030204" pitchFamily="49" charset="0"/>
                <a:ea typeface="Taprom"/>
                <a:cs typeface="Taprom"/>
                <a:sym typeface="Taprom"/>
              </a:rPr>
              <a:t>*</a:t>
            </a:r>
            <a:r>
              <a:rPr lang="en-US" sz="2000" b="0">
                <a:solidFill>
                  <a:srgbClr val="001080"/>
                </a:solidFill>
                <a:highlight>
                  <a:srgbClr val="FFFFFF"/>
                </a:highlight>
                <a:latin typeface="Consolas" panose="020B0609020204030204" pitchFamily="49" charset="0"/>
                <a:ea typeface="Taprom"/>
                <a:cs typeface="Taprom"/>
                <a:sym typeface="Taprom"/>
              </a:rPr>
              <a:t>r</a:t>
            </a:r>
            <a:r>
              <a:rPr lang="en-US" sz="2000" b="0">
                <a:solidFill>
                  <a:srgbClr val="000000"/>
                </a:solidFill>
                <a:highlight>
                  <a:srgbClr val="FFFFFF"/>
                </a:highlight>
                <a:latin typeface="Consolas" panose="020B0609020204030204" pitchFamily="49" charset="0"/>
                <a:ea typeface="Taprom"/>
                <a:cs typeface="Taprom"/>
                <a:sym typeface="Taprom"/>
              </a:rPr>
              <a:t>*</a:t>
            </a:r>
            <a:r>
              <a:rPr lang="en-US" sz="2000" b="0">
                <a:solidFill>
                  <a:srgbClr val="0000FF"/>
                </a:solidFill>
                <a:highlight>
                  <a:srgbClr val="FFFFFF"/>
                </a:highlight>
                <a:latin typeface="Consolas" panose="020B0609020204030204" pitchFamily="49" charset="0"/>
                <a:ea typeface="Taprom"/>
                <a:cs typeface="Taprom"/>
                <a:sym typeface="Taprom"/>
              </a:rPr>
              <a:t>PI</a:t>
            </a:r>
            <a:r>
              <a:rPr lang="en-US" sz="2000" b="0">
                <a:solidFill>
                  <a:srgbClr val="000000"/>
                </a:solidFill>
                <a:highlight>
                  <a:srgbClr val="FFFFFF"/>
                </a:highlight>
                <a:latin typeface="Consolas" panose="020B0609020204030204" pitchFamily="49" charset="0"/>
                <a:ea typeface="Taprom"/>
                <a:cs typeface="Taprom"/>
                <a:sym typeface="Taprom"/>
              </a:rPr>
              <a:t>;</a:t>
            </a:r>
            <a:endParaRPr>
              <a:latin typeface="Consolas" panose="020B0609020204030204" pitchFamily="49" charset="0"/>
            </a:endParaRPr>
          </a:p>
          <a:p>
            <a:pPr marL="0" marR="0" lvl="0" indent="0" algn="l" rtl="0">
              <a:spcBef>
                <a:spcPts val="0"/>
              </a:spcBef>
              <a:spcAft>
                <a:spcPts val="0"/>
              </a:spcAft>
              <a:buNone/>
            </a:pPr>
            <a:r>
              <a:rPr lang="en-US" sz="2000" b="0">
                <a:solidFill>
                  <a:srgbClr val="000000"/>
                </a:solidFill>
                <a:highlight>
                  <a:srgbClr val="FFFFFF"/>
                </a:highlight>
                <a:latin typeface="Consolas" panose="020B0609020204030204" pitchFamily="49" charset="0"/>
                <a:ea typeface="Taprom"/>
                <a:cs typeface="Taprom"/>
                <a:sym typeface="Taprom"/>
              </a:rPr>
              <a:t>}</a:t>
            </a:r>
            <a:endParaRPr>
              <a:latin typeface="Consolas" panose="020B0609020204030204" pitchFamily="49" charset="0"/>
            </a:endParaRPr>
          </a:p>
          <a:p>
            <a:pPr marL="0" marR="0" lvl="0" indent="0" algn="l" rtl="0">
              <a:spcBef>
                <a:spcPts val="0"/>
              </a:spcBef>
              <a:spcAft>
                <a:spcPts val="0"/>
              </a:spcAft>
              <a:buNone/>
            </a:pPr>
            <a:br>
              <a:rPr lang="en-US" sz="2000" b="0">
                <a:solidFill>
                  <a:srgbClr val="000000"/>
                </a:solidFill>
                <a:highlight>
                  <a:srgbClr val="FFFFFF"/>
                </a:highlight>
                <a:latin typeface="Consolas" panose="020B0609020204030204" pitchFamily="49" charset="0"/>
                <a:ea typeface="Taprom"/>
                <a:cs typeface="Taprom"/>
                <a:sym typeface="Taprom"/>
              </a:rPr>
            </a:br>
            <a:endParaRPr sz="2000" b="0">
              <a:solidFill>
                <a:srgbClr val="000000"/>
              </a:solidFill>
              <a:highlight>
                <a:srgbClr val="FFFFFF"/>
              </a:highlight>
              <a:latin typeface="Consolas" panose="020B0609020204030204" pitchFamily="49" charset="0"/>
              <a:ea typeface="Taprom"/>
              <a:cs typeface="Taprom"/>
              <a:sym typeface="Taprom"/>
            </a:endParaRPr>
          </a:p>
        </p:txBody>
      </p:sp>
      <p:sp>
        <p:nvSpPr>
          <p:cNvPr id="1321" name="Google Shape;1321;p72"/>
          <p:cNvSpPr/>
          <p:nvPr/>
        </p:nvSpPr>
        <p:spPr>
          <a:xfrm>
            <a:off x="951259" y="1437750"/>
            <a:ext cx="5270638" cy="1197873"/>
          </a:xfrm>
          <a:prstGeom prst="rect">
            <a:avLst/>
          </a:prstGeom>
          <a:noFill/>
          <a:ln w="12700" cap="flat" cmpd="sng">
            <a:solidFill>
              <a:schemeClr val="tx1">
                <a:lumMod val="5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22" name="Google Shape;1322;p72"/>
          <p:cNvSpPr txBox="1"/>
          <p:nvPr/>
        </p:nvSpPr>
        <p:spPr>
          <a:xfrm>
            <a:off x="7687224" y="1789285"/>
            <a:ext cx="2649475" cy="461624"/>
          </a:xfrm>
          <a:prstGeom prst="rect">
            <a:avLst/>
          </a:prstGeom>
          <a:noFill/>
          <a:ln w="28575" cap="flat" cmpd="sng">
            <a:noFill/>
            <a:prstDash val="sysDot"/>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tx1">
                    <a:lumMod val="50000"/>
                  </a:schemeClr>
                </a:solidFill>
                <a:latin typeface="Consolas" panose="020B0609020204030204" pitchFamily="49" charset="0"/>
                <a:ea typeface="Arial"/>
                <a:cs typeface="Arial"/>
                <a:sym typeface="Arial"/>
              </a:rPr>
              <a:t>Tiền xử lý</a:t>
            </a:r>
            <a:endParaRPr sz="2400">
              <a:solidFill>
                <a:schemeClr val="tx1">
                  <a:lumMod val="50000"/>
                </a:schemeClr>
              </a:solidFill>
              <a:latin typeface="Consolas" panose="020B0609020204030204" pitchFamily="49" charset="0"/>
              <a:ea typeface="Arial"/>
              <a:cs typeface="Arial"/>
              <a:sym typeface="Arial"/>
            </a:endParaRPr>
          </a:p>
        </p:txBody>
      </p:sp>
      <p:sp>
        <p:nvSpPr>
          <p:cNvPr id="1323" name="Google Shape;1323;p72"/>
          <p:cNvSpPr/>
          <p:nvPr/>
        </p:nvSpPr>
        <p:spPr>
          <a:xfrm>
            <a:off x="951259" y="3348219"/>
            <a:ext cx="5270639" cy="1925577"/>
          </a:xfrm>
          <a:prstGeom prst="rect">
            <a:avLst/>
          </a:prstGeom>
          <a:noFill/>
          <a:ln w="12700" cap="flat" cmpd="sng">
            <a:solidFill>
              <a:schemeClr val="tx1">
                <a:lumMod val="5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cxnSp>
        <p:nvCxnSpPr>
          <p:cNvPr id="1324" name="Google Shape;1324;p72"/>
          <p:cNvCxnSpPr>
            <a:cxnSpLocks/>
            <a:stCxn id="1321" idx="3"/>
            <a:endCxn id="1322" idx="1"/>
          </p:cNvCxnSpPr>
          <p:nvPr/>
        </p:nvCxnSpPr>
        <p:spPr>
          <a:xfrm flipV="1">
            <a:off x="6221897" y="2020097"/>
            <a:ext cx="1465327" cy="16590"/>
          </a:xfrm>
          <a:prstGeom prst="straightConnector1">
            <a:avLst/>
          </a:prstGeom>
          <a:noFill/>
          <a:ln w="28575" cap="flat" cmpd="sng">
            <a:solidFill>
              <a:schemeClr val="tx1">
                <a:lumMod val="50000"/>
              </a:schemeClr>
            </a:solidFill>
            <a:prstDash val="solid"/>
            <a:miter lim="800000"/>
            <a:headEnd type="none" w="sm" len="sm"/>
            <a:tailEnd type="triangle" w="lg" len="lg"/>
          </a:ln>
        </p:spPr>
      </p:cxnSp>
      <p:sp>
        <p:nvSpPr>
          <p:cNvPr id="1325" name="Google Shape;1325;p72"/>
          <p:cNvSpPr txBox="1"/>
          <p:nvPr/>
        </p:nvSpPr>
        <p:spPr>
          <a:xfrm>
            <a:off x="7680487" y="4077642"/>
            <a:ext cx="2656212" cy="461624"/>
          </a:xfrm>
          <a:prstGeom prst="rect">
            <a:avLst/>
          </a:prstGeom>
          <a:noFill/>
          <a:ln w="28575" cap="flat" cmpd="sng">
            <a:noFill/>
            <a:prstDash val="sysDot"/>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tx1">
                    <a:lumMod val="50000"/>
                  </a:schemeClr>
                </a:solidFill>
                <a:latin typeface="Consolas" panose="020B0609020204030204" pitchFamily="49" charset="0"/>
                <a:ea typeface="Arial"/>
                <a:cs typeface="Arial"/>
                <a:sym typeface="Arial"/>
              </a:rPr>
              <a:t>Thân hàm chính</a:t>
            </a:r>
            <a:endParaRPr sz="2400">
              <a:solidFill>
                <a:schemeClr val="tx1">
                  <a:lumMod val="50000"/>
                </a:schemeClr>
              </a:solidFill>
              <a:latin typeface="Consolas" panose="020B0609020204030204" pitchFamily="49" charset="0"/>
              <a:ea typeface="Arial"/>
              <a:cs typeface="Arial"/>
              <a:sym typeface="Arial"/>
            </a:endParaRPr>
          </a:p>
        </p:txBody>
      </p:sp>
      <p:cxnSp>
        <p:nvCxnSpPr>
          <p:cNvPr id="1326" name="Google Shape;1326;p72"/>
          <p:cNvCxnSpPr>
            <a:cxnSpLocks/>
            <a:stCxn id="1323" idx="3"/>
            <a:endCxn id="1325" idx="1"/>
          </p:cNvCxnSpPr>
          <p:nvPr/>
        </p:nvCxnSpPr>
        <p:spPr>
          <a:xfrm flipV="1">
            <a:off x="6221898" y="4308454"/>
            <a:ext cx="1458589" cy="2554"/>
          </a:xfrm>
          <a:prstGeom prst="straightConnector1">
            <a:avLst/>
          </a:prstGeom>
          <a:noFill/>
          <a:ln w="28575" cap="flat" cmpd="sng">
            <a:solidFill>
              <a:schemeClr val="tx1">
                <a:lumMod val="50000"/>
              </a:schemeClr>
            </a:solidFill>
            <a:prstDash val="solid"/>
            <a:miter lim="800000"/>
            <a:headEnd type="none" w="sm" len="sm"/>
            <a:tailEnd type="triangle" w="lg" len="lg"/>
          </a:ln>
        </p:spPr>
      </p:cxnSp>
      <p:sp>
        <p:nvSpPr>
          <p:cNvPr id="1327" name="Google Shape;1327;p72"/>
          <p:cNvSpPr/>
          <p:nvPr/>
        </p:nvSpPr>
        <p:spPr>
          <a:xfrm>
            <a:off x="936893" y="5324561"/>
            <a:ext cx="5285005" cy="1151058"/>
          </a:xfrm>
          <a:prstGeom prst="rect">
            <a:avLst/>
          </a:prstGeom>
          <a:noFill/>
          <a:ln w="12700" cap="flat" cmpd="sng">
            <a:solidFill>
              <a:schemeClr val="tx1">
                <a:lumMod val="5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28" name="Google Shape;1328;p72"/>
          <p:cNvSpPr/>
          <p:nvPr/>
        </p:nvSpPr>
        <p:spPr>
          <a:xfrm>
            <a:off x="951258" y="2682953"/>
            <a:ext cx="5270639" cy="618232"/>
          </a:xfrm>
          <a:prstGeom prst="rect">
            <a:avLst/>
          </a:prstGeom>
          <a:noFill/>
          <a:ln w="12700" cap="flat" cmpd="sng">
            <a:solidFill>
              <a:schemeClr val="tx1">
                <a:lumMod val="50000"/>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29" name="Google Shape;1329;p72"/>
          <p:cNvSpPr txBox="1"/>
          <p:nvPr/>
        </p:nvSpPr>
        <p:spPr>
          <a:xfrm>
            <a:off x="7723797" y="5659157"/>
            <a:ext cx="2612902" cy="461624"/>
          </a:xfrm>
          <a:prstGeom prst="rect">
            <a:avLst/>
          </a:prstGeom>
          <a:noFill/>
          <a:ln w="28575" cap="flat" cmpd="sng">
            <a:noFill/>
            <a:prstDash val="sysDot"/>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tx1">
                    <a:lumMod val="50000"/>
                  </a:schemeClr>
                </a:solidFill>
                <a:latin typeface="Consolas" panose="020B0609020204030204" pitchFamily="49" charset="0"/>
                <a:ea typeface="Arial"/>
                <a:cs typeface="Arial"/>
                <a:sym typeface="Arial"/>
              </a:rPr>
              <a:t>Định nghĩa hàm</a:t>
            </a:r>
            <a:endParaRPr sz="2400">
              <a:solidFill>
                <a:schemeClr val="tx1">
                  <a:lumMod val="50000"/>
                </a:schemeClr>
              </a:solidFill>
              <a:latin typeface="Consolas" panose="020B0609020204030204" pitchFamily="49" charset="0"/>
              <a:ea typeface="Arial"/>
              <a:cs typeface="Arial"/>
              <a:sym typeface="Arial"/>
            </a:endParaRPr>
          </a:p>
        </p:txBody>
      </p:sp>
      <p:cxnSp>
        <p:nvCxnSpPr>
          <p:cNvPr id="1330" name="Google Shape;1330;p72"/>
          <p:cNvCxnSpPr>
            <a:cxnSpLocks/>
            <a:stCxn id="1327" idx="3"/>
            <a:endCxn id="1329" idx="1"/>
          </p:cNvCxnSpPr>
          <p:nvPr/>
        </p:nvCxnSpPr>
        <p:spPr>
          <a:xfrm flipV="1">
            <a:off x="6221898" y="5889969"/>
            <a:ext cx="1501899" cy="10121"/>
          </a:xfrm>
          <a:prstGeom prst="straightConnector1">
            <a:avLst/>
          </a:prstGeom>
          <a:noFill/>
          <a:ln w="28575" cap="flat" cmpd="sng">
            <a:solidFill>
              <a:schemeClr val="tx1">
                <a:lumMod val="50000"/>
              </a:schemeClr>
            </a:solidFill>
            <a:prstDash val="solid"/>
            <a:miter lim="800000"/>
            <a:headEnd type="none" w="sm" len="sm"/>
            <a:tailEnd type="triangle" w="lg" len="lg"/>
          </a:ln>
        </p:spPr>
      </p:cxnSp>
      <p:sp>
        <p:nvSpPr>
          <p:cNvPr id="1331" name="Google Shape;1331;p72"/>
          <p:cNvSpPr txBox="1"/>
          <p:nvPr/>
        </p:nvSpPr>
        <p:spPr>
          <a:xfrm>
            <a:off x="7680487" y="2753765"/>
            <a:ext cx="2656212" cy="461624"/>
          </a:xfrm>
          <a:prstGeom prst="rect">
            <a:avLst/>
          </a:prstGeom>
          <a:noFill/>
          <a:ln w="28575" cap="flat" cmpd="sng">
            <a:noFill/>
            <a:prstDash val="sysDot"/>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tx1">
                    <a:lumMod val="50000"/>
                  </a:schemeClr>
                </a:solidFill>
                <a:latin typeface="Consolas" panose="020B0609020204030204" pitchFamily="49" charset="0"/>
                <a:ea typeface="Arial"/>
                <a:cs typeface="Arial"/>
                <a:sym typeface="Arial"/>
              </a:rPr>
              <a:t>Nguyên mẫu hàm</a:t>
            </a:r>
            <a:endParaRPr sz="2400">
              <a:solidFill>
                <a:schemeClr val="tx1">
                  <a:lumMod val="50000"/>
                </a:schemeClr>
              </a:solidFill>
              <a:latin typeface="Consolas" panose="020B0609020204030204" pitchFamily="49" charset="0"/>
              <a:ea typeface="Arial"/>
              <a:cs typeface="Arial"/>
              <a:sym typeface="Arial"/>
            </a:endParaRPr>
          </a:p>
        </p:txBody>
      </p:sp>
      <p:cxnSp>
        <p:nvCxnSpPr>
          <p:cNvPr id="1332" name="Google Shape;1332;p72"/>
          <p:cNvCxnSpPr>
            <a:cxnSpLocks/>
            <a:stCxn id="1328" idx="3"/>
            <a:endCxn id="1331" idx="1"/>
          </p:cNvCxnSpPr>
          <p:nvPr/>
        </p:nvCxnSpPr>
        <p:spPr>
          <a:xfrm flipV="1">
            <a:off x="6221897" y="2984577"/>
            <a:ext cx="1458590" cy="7492"/>
          </a:xfrm>
          <a:prstGeom prst="straightConnector1">
            <a:avLst/>
          </a:prstGeom>
          <a:noFill/>
          <a:ln w="28575" cap="flat" cmpd="sng">
            <a:solidFill>
              <a:schemeClr val="tx1">
                <a:lumMod val="50000"/>
              </a:schemeClr>
            </a:solidFill>
            <a:prstDash val="solid"/>
            <a:miter lim="800000"/>
            <a:headEnd type="none" w="sm" len="sm"/>
            <a:tailEnd type="triangle" w="lg" len="lg"/>
          </a:ln>
        </p:spPr>
      </p:cxnSp>
      <p:sp>
        <p:nvSpPr>
          <p:cNvPr id="3" name="Date Placeholder 2">
            <a:extLst>
              <a:ext uri="{FF2B5EF4-FFF2-40B4-BE49-F238E27FC236}">
                <a16:creationId xmlns:a16="http://schemas.microsoft.com/office/drawing/2014/main" id="{473513A6-0944-9717-F80B-78A5E48ACB50}"/>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B8330E5A-0E17-F05C-C9BF-5D84BF4BBB82}"/>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1"/>
                                        </p:tgtEl>
                                        <p:attrNameLst>
                                          <p:attrName>style.visibility</p:attrName>
                                        </p:attrNameLst>
                                      </p:cBhvr>
                                      <p:to>
                                        <p:strVal val="visible"/>
                                      </p:to>
                                    </p:set>
                                    <p:animEffect transition="in" filter="fade">
                                      <p:cBhvr>
                                        <p:cTn id="7" dur="500"/>
                                        <p:tgtEl>
                                          <p:spTgt spid="1321"/>
                                        </p:tgtEl>
                                      </p:cBhvr>
                                    </p:animEffect>
                                  </p:childTnLst>
                                </p:cTn>
                              </p:par>
                              <p:par>
                                <p:cTn id="8" presetID="10" presetClass="entr" presetSubtype="0" fill="hold" nodeType="withEffect">
                                  <p:stCondLst>
                                    <p:cond delay="0"/>
                                  </p:stCondLst>
                                  <p:childTnLst>
                                    <p:set>
                                      <p:cBhvr>
                                        <p:cTn id="9" dur="1" fill="hold">
                                          <p:stCondLst>
                                            <p:cond delay="0"/>
                                          </p:stCondLst>
                                        </p:cTn>
                                        <p:tgtEl>
                                          <p:spTgt spid="1324"/>
                                        </p:tgtEl>
                                        <p:attrNameLst>
                                          <p:attrName>style.visibility</p:attrName>
                                        </p:attrNameLst>
                                      </p:cBhvr>
                                      <p:to>
                                        <p:strVal val="visible"/>
                                      </p:to>
                                    </p:set>
                                    <p:animEffect transition="in" filter="fade">
                                      <p:cBhvr>
                                        <p:cTn id="10" dur="500"/>
                                        <p:tgtEl>
                                          <p:spTgt spid="1324"/>
                                        </p:tgtEl>
                                      </p:cBhvr>
                                    </p:animEffect>
                                  </p:childTnLst>
                                </p:cTn>
                              </p:par>
                              <p:par>
                                <p:cTn id="11" presetID="10" presetClass="entr" presetSubtype="0" fill="hold" nodeType="withEffect">
                                  <p:stCondLst>
                                    <p:cond delay="0"/>
                                  </p:stCondLst>
                                  <p:childTnLst>
                                    <p:set>
                                      <p:cBhvr>
                                        <p:cTn id="12" dur="1" fill="hold">
                                          <p:stCondLst>
                                            <p:cond delay="0"/>
                                          </p:stCondLst>
                                        </p:cTn>
                                        <p:tgtEl>
                                          <p:spTgt spid="1322"/>
                                        </p:tgtEl>
                                        <p:attrNameLst>
                                          <p:attrName>style.visibility</p:attrName>
                                        </p:attrNameLst>
                                      </p:cBhvr>
                                      <p:to>
                                        <p:strVal val="visible"/>
                                      </p:to>
                                    </p:set>
                                    <p:animEffect transition="in" filter="fade">
                                      <p:cBhvr>
                                        <p:cTn id="13" dur="500"/>
                                        <p:tgtEl>
                                          <p:spTgt spid="13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23"/>
                                        </p:tgtEl>
                                        <p:attrNameLst>
                                          <p:attrName>style.visibility</p:attrName>
                                        </p:attrNameLst>
                                      </p:cBhvr>
                                      <p:to>
                                        <p:strVal val="visible"/>
                                      </p:to>
                                    </p:set>
                                    <p:animEffect transition="in" filter="fade">
                                      <p:cBhvr>
                                        <p:cTn id="18" dur="500"/>
                                        <p:tgtEl>
                                          <p:spTgt spid="1323"/>
                                        </p:tgtEl>
                                      </p:cBhvr>
                                    </p:animEffect>
                                  </p:childTnLst>
                                </p:cTn>
                              </p:par>
                              <p:par>
                                <p:cTn id="19" presetID="10" presetClass="entr" presetSubtype="0" fill="hold" nodeType="withEffect">
                                  <p:stCondLst>
                                    <p:cond delay="0"/>
                                  </p:stCondLst>
                                  <p:childTnLst>
                                    <p:set>
                                      <p:cBhvr>
                                        <p:cTn id="20" dur="1" fill="hold">
                                          <p:stCondLst>
                                            <p:cond delay="0"/>
                                          </p:stCondLst>
                                        </p:cTn>
                                        <p:tgtEl>
                                          <p:spTgt spid="1326"/>
                                        </p:tgtEl>
                                        <p:attrNameLst>
                                          <p:attrName>style.visibility</p:attrName>
                                        </p:attrNameLst>
                                      </p:cBhvr>
                                      <p:to>
                                        <p:strVal val="visible"/>
                                      </p:to>
                                    </p:set>
                                    <p:animEffect transition="in" filter="fade">
                                      <p:cBhvr>
                                        <p:cTn id="21" dur="500"/>
                                        <p:tgtEl>
                                          <p:spTgt spid="1326"/>
                                        </p:tgtEl>
                                      </p:cBhvr>
                                    </p:animEffect>
                                  </p:childTnLst>
                                </p:cTn>
                              </p:par>
                              <p:par>
                                <p:cTn id="22" presetID="10" presetClass="entr" presetSubtype="0" fill="hold" nodeType="withEffect">
                                  <p:stCondLst>
                                    <p:cond delay="0"/>
                                  </p:stCondLst>
                                  <p:childTnLst>
                                    <p:set>
                                      <p:cBhvr>
                                        <p:cTn id="23" dur="1" fill="hold">
                                          <p:stCondLst>
                                            <p:cond delay="0"/>
                                          </p:stCondLst>
                                        </p:cTn>
                                        <p:tgtEl>
                                          <p:spTgt spid="1325"/>
                                        </p:tgtEl>
                                        <p:attrNameLst>
                                          <p:attrName>style.visibility</p:attrName>
                                        </p:attrNameLst>
                                      </p:cBhvr>
                                      <p:to>
                                        <p:strVal val="visible"/>
                                      </p:to>
                                    </p:set>
                                    <p:animEffect transition="in" filter="fade">
                                      <p:cBhvr>
                                        <p:cTn id="24" dur="500"/>
                                        <p:tgtEl>
                                          <p:spTgt spid="132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328"/>
                                        </p:tgtEl>
                                        <p:attrNameLst>
                                          <p:attrName>style.visibility</p:attrName>
                                        </p:attrNameLst>
                                      </p:cBhvr>
                                      <p:to>
                                        <p:strVal val="visible"/>
                                      </p:to>
                                    </p:set>
                                    <p:animEffect transition="in" filter="fade">
                                      <p:cBhvr>
                                        <p:cTn id="29" dur="500"/>
                                        <p:tgtEl>
                                          <p:spTgt spid="1328"/>
                                        </p:tgtEl>
                                      </p:cBhvr>
                                    </p:animEffect>
                                  </p:childTnLst>
                                </p:cTn>
                              </p:par>
                              <p:par>
                                <p:cTn id="30" presetID="10" presetClass="entr" presetSubtype="0" fill="hold" nodeType="withEffect">
                                  <p:stCondLst>
                                    <p:cond delay="0"/>
                                  </p:stCondLst>
                                  <p:childTnLst>
                                    <p:set>
                                      <p:cBhvr>
                                        <p:cTn id="31" dur="1" fill="hold">
                                          <p:stCondLst>
                                            <p:cond delay="0"/>
                                          </p:stCondLst>
                                        </p:cTn>
                                        <p:tgtEl>
                                          <p:spTgt spid="1332"/>
                                        </p:tgtEl>
                                        <p:attrNameLst>
                                          <p:attrName>style.visibility</p:attrName>
                                        </p:attrNameLst>
                                      </p:cBhvr>
                                      <p:to>
                                        <p:strVal val="visible"/>
                                      </p:to>
                                    </p:set>
                                    <p:animEffect transition="in" filter="fade">
                                      <p:cBhvr>
                                        <p:cTn id="32" dur="500"/>
                                        <p:tgtEl>
                                          <p:spTgt spid="1332"/>
                                        </p:tgtEl>
                                      </p:cBhvr>
                                    </p:animEffect>
                                  </p:childTnLst>
                                </p:cTn>
                              </p:par>
                              <p:par>
                                <p:cTn id="33" presetID="10" presetClass="entr" presetSubtype="0" fill="hold" nodeType="withEffect">
                                  <p:stCondLst>
                                    <p:cond delay="0"/>
                                  </p:stCondLst>
                                  <p:childTnLst>
                                    <p:set>
                                      <p:cBhvr>
                                        <p:cTn id="34" dur="1" fill="hold">
                                          <p:stCondLst>
                                            <p:cond delay="0"/>
                                          </p:stCondLst>
                                        </p:cTn>
                                        <p:tgtEl>
                                          <p:spTgt spid="1331"/>
                                        </p:tgtEl>
                                        <p:attrNameLst>
                                          <p:attrName>style.visibility</p:attrName>
                                        </p:attrNameLst>
                                      </p:cBhvr>
                                      <p:to>
                                        <p:strVal val="visible"/>
                                      </p:to>
                                    </p:set>
                                    <p:animEffect transition="in" filter="fade">
                                      <p:cBhvr>
                                        <p:cTn id="35" dur="500"/>
                                        <p:tgtEl>
                                          <p:spTgt spid="13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27"/>
                                        </p:tgtEl>
                                        <p:attrNameLst>
                                          <p:attrName>style.visibility</p:attrName>
                                        </p:attrNameLst>
                                      </p:cBhvr>
                                      <p:to>
                                        <p:strVal val="visible"/>
                                      </p:to>
                                    </p:set>
                                    <p:animEffect transition="in" filter="fade">
                                      <p:cBhvr>
                                        <p:cTn id="40" dur="500"/>
                                        <p:tgtEl>
                                          <p:spTgt spid="1327"/>
                                        </p:tgtEl>
                                      </p:cBhvr>
                                    </p:animEffect>
                                  </p:childTnLst>
                                </p:cTn>
                              </p:par>
                              <p:par>
                                <p:cTn id="41" presetID="10" presetClass="entr" presetSubtype="0" fill="hold" nodeType="withEffect">
                                  <p:stCondLst>
                                    <p:cond delay="0"/>
                                  </p:stCondLst>
                                  <p:childTnLst>
                                    <p:set>
                                      <p:cBhvr>
                                        <p:cTn id="42" dur="1" fill="hold">
                                          <p:stCondLst>
                                            <p:cond delay="0"/>
                                          </p:stCondLst>
                                        </p:cTn>
                                        <p:tgtEl>
                                          <p:spTgt spid="1330"/>
                                        </p:tgtEl>
                                        <p:attrNameLst>
                                          <p:attrName>style.visibility</p:attrName>
                                        </p:attrNameLst>
                                      </p:cBhvr>
                                      <p:to>
                                        <p:strVal val="visible"/>
                                      </p:to>
                                    </p:set>
                                    <p:animEffect transition="in" filter="fade">
                                      <p:cBhvr>
                                        <p:cTn id="43" dur="500"/>
                                        <p:tgtEl>
                                          <p:spTgt spid="1330"/>
                                        </p:tgtEl>
                                      </p:cBhvr>
                                    </p:animEffect>
                                  </p:childTnLst>
                                </p:cTn>
                              </p:par>
                              <p:par>
                                <p:cTn id="44" presetID="10" presetClass="entr" presetSubtype="0" fill="hold" nodeType="withEffect">
                                  <p:stCondLst>
                                    <p:cond delay="0"/>
                                  </p:stCondLst>
                                  <p:childTnLst>
                                    <p:set>
                                      <p:cBhvr>
                                        <p:cTn id="45" dur="1" fill="hold">
                                          <p:stCondLst>
                                            <p:cond delay="0"/>
                                          </p:stCondLst>
                                        </p:cTn>
                                        <p:tgtEl>
                                          <p:spTgt spid="1329"/>
                                        </p:tgtEl>
                                        <p:attrNameLst>
                                          <p:attrName>style.visibility</p:attrName>
                                        </p:attrNameLst>
                                      </p:cBhvr>
                                      <p:to>
                                        <p:strVal val="visible"/>
                                      </p:to>
                                    </p:set>
                                    <p:animEffect transition="in" filter="fade">
                                      <p:cBhvr>
                                        <p:cTn id="46" dur="500"/>
                                        <p:tgtEl>
                                          <p:spTgt spid="1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Quy</a:t>
            </a:r>
            <a:r>
              <a:rPr lang="en-US" dirty="0"/>
              <a:t> </a:t>
            </a:r>
            <a:r>
              <a:rPr lang="en-US" dirty="0" err="1"/>
              <a:t>trình</a:t>
            </a:r>
            <a:r>
              <a:rPr lang="en-US" dirty="0"/>
              <a:t> </a:t>
            </a:r>
            <a:r>
              <a:rPr lang="en-US" dirty="0" err="1"/>
              <a:t>xử</a:t>
            </a:r>
            <a:r>
              <a:rPr lang="en-US" dirty="0"/>
              <a:t> </a:t>
            </a:r>
            <a:r>
              <a:rPr lang="en-US" dirty="0" err="1"/>
              <a:t>lý</a:t>
            </a:r>
            <a:r>
              <a:rPr lang="en-US" dirty="0"/>
              <a:t> </a:t>
            </a:r>
            <a:r>
              <a:rPr lang="en-US" dirty="0" err="1"/>
              <a:t>biến</a:t>
            </a:r>
            <a:r>
              <a:rPr lang="en-US" dirty="0"/>
              <a:t> </a:t>
            </a:r>
            <a:r>
              <a:rPr lang="en-US" dirty="0" err="1"/>
              <a:t>của</a:t>
            </a:r>
            <a:r>
              <a:rPr lang="en-US" dirty="0"/>
              <a:t> </a:t>
            </a:r>
            <a:r>
              <a:rPr lang="en-US" dirty="0" err="1"/>
              <a:t>Trình</a:t>
            </a:r>
            <a:r>
              <a:rPr lang="en-US" dirty="0"/>
              <a:t> </a:t>
            </a:r>
            <a:r>
              <a:rPr lang="en-US" dirty="0" err="1"/>
              <a:t>biên</a:t>
            </a:r>
            <a:r>
              <a:rPr lang="en-US" dirty="0"/>
              <a:t> </a:t>
            </a:r>
            <a:r>
              <a:rPr lang="en-US" dirty="0" err="1"/>
              <a:t>dịch</a:t>
            </a:r>
            <a:endParaRPr lang="en-US" dirty="0"/>
          </a:p>
        </p:txBody>
      </p:sp>
      <p:sp>
        <p:nvSpPr>
          <p:cNvPr id="3" name="Content Placeholder 2"/>
          <p:cNvSpPr>
            <a:spLocks noGrp="1"/>
          </p:cNvSpPr>
          <p:nvPr>
            <p:ph idx="1"/>
          </p:nvPr>
        </p:nvSpPr>
        <p:spPr/>
        <p:txBody>
          <a:bodyPr/>
          <a:lstStyle/>
          <a:p>
            <a:r>
              <a:rPr lang="en-US" dirty="0" err="1"/>
              <a:t>Dành</a:t>
            </a:r>
            <a:r>
              <a:rPr lang="en-US" dirty="0"/>
              <a:t> </a:t>
            </a:r>
            <a:r>
              <a:rPr lang="en-US" dirty="0" err="1"/>
              <a:t>riêng</a:t>
            </a:r>
            <a:r>
              <a:rPr lang="en-US" dirty="0"/>
              <a:t> </a:t>
            </a:r>
            <a:r>
              <a:rPr lang="en-US" dirty="0" err="1"/>
              <a:t>một</a:t>
            </a:r>
            <a:r>
              <a:rPr lang="en-US" dirty="0"/>
              <a:t> </a:t>
            </a:r>
            <a:r>
              <a:rPr lang="en-US" dirty="0" err="1"/>
              <a:t>vùng</a:t>
            </a:r>
            <a:r>
              <a:rPr lang="en-US" dirty="0"/>
              <a:t> </a:t>
            </a:r>
            <a:r>
              <a:rPr lang="en-US" dirty="0" err="1"/>
              <a:t>nhớ</a:t>
            </a:r>
            <a:r>
              <a:rPr lang="en-US" dirty="0"/>
              <a:t> </a:t>
            </a:r>
            <a:r>
              <a:rPr lang="en-US" dirty="0" err="1"/>
              <a:t>với</a:t>
            </a:r>
            <a:r>
              <a:rPr lang="en-US" dirty="0"/>
              <a:t> </a:t>
            </a:r>
            <a:r>
              <a:rPr lang="en-US" dirty="0" err="1"/>
              <a:t>địa</a:t>
            </a:r>
            <a:r>
              <a:rPr lang="en-US" dirty="0"/>
              <a:t> </a:t>
            </a:r>
            <a:r>
              <a:rPr lang="en-US" dirty="0" err="1"/>
              <a:t>chỉ</a:t>
            </a:r>
            <a:r>
              <a:rPr lang="en-US" dirty="0"/>
              <a:t> </a:t>
            </a:r>
            <a:r>
              <a:rPr lang="en-US" dirty="0" err="1"/>
              <a:t>duy</a:t>
            </a:r>
            <a:r>
              <a:rPr lang="en-US" dirty="0"/>
              <a:t> </a:t>
            </a:r>
            <a:r>
              <a:rPr lang="en-US" dirty="0" err="1"/>
              <a:t>nhất</a:t>
            </a:r>
            <a:r>
              <a:rPr lang="en-US" dirty="0"/>
              <a:t> </a:t>
            </a:r>
            <a:r>
              <a:rPr lang="en-US" dirty="0" err="1"/>
              <a:t>để</a:t>
            </a:r>
            <a:r>
              <a:rPr lang="en-US" dirty="0"/>
              <a:t> </a:t>
            </a:r>
            <a:r>
              <a:rPr lang="en-US" dirty="0" err="1"/>
              <a:t>lưu</a:t>
            </a:r>
            <a:r>
              <a:rPr lang="en-US" dirty="0"/>
              <a:t> </a:t>
            </a:r>
            <a:r>
              <a:rPr lang="en-US" dirty="0" err="1"/>
              <a:t>biến</a:t>
            </a:r>
            <a:r>
              <a:rPr lang="en-US" dirty="0"/>
              <a:t> </a:t>
            </a:r>
            <a:r>
              <a:rPr lang="en-US" dirty="0" err="1"/>
              <a:t>đó</a:t>
            </a:r>
            <a:endParaRPr lang="en-US" dirty="0"/>
          </a:p>
          <a:p>
            <a:r>
              <a:rPr lang="en-US" dirty="0" err="1"/>
              <a:t>Liên</a:t>
            </a:r>
            <a:r>
              <a:rPr lang="en-US" dirty="0"/>
              <a:t> </a:t>
            </a:r>
            <a:r>
              <a:rPr lang="en-US" dirty="0" err="1"/>
              <a:t>kết</a:t>
            </a:r>
            <a:r>
              <a:rPr lang="en-US" dirty="0"/>
              <a:t> </a:t>
            </a:r>
            <a:r>
              <a:rPr lang="en-US" dirty="0" err="1"/>
              <a:t>địa</a:t>
            </a:r>
            <a:r>
              <a:rPr lang="en-US" dirty="0"/>
              <a:t> </a:t>
            </a:r>
            <a:r>
              <a:rPr lang="en-US" dirty="0" err="1"/>
              <a:t>chỉ</a:t>
            </a:r>
            <a:r>
              <a:rPr lang="en-US" dirty="0"/>
              <a:t> </a:t>
            </a:r>
            <a:r>
              <a:rPr lang="en-US" dirty="0" err="1"/>
              <a:t>vùng</a:t>
            </a:r>
            <a:r>
              <a:rPr lang="en-US" dirty="0"/>
              <a:t> </a:t>
            </a:r>
            <a:r>
              <a:rPr lang="en-US" dirty="0" err="1"/>
              <a:t>nhớ</a:t>
            </a:r>
            <a:r>
              <a:rPr lang="en-US" dirty="0"/>
              <a:t> </a:t>
            </a:r>
            <a:r>
              <a:rPr lang="en-US" dirty="0" err="1"/>
              <a:t>đó</a:t>
            </a:r>
            <a:r>
              <a:rPr lang="en-US" dirty="0"/>
              <a:t> </a:t>
            </a:r>
            <a:r>
              <a:rPr lang="en-US" dirty="0" err="1"/>
              <a:t>với</a:t>
            </a:r>
            <a:r>
              <a:rPr lang="en-US" dirty="0"/>
              <a:t> </a:t>
            </a:r>
            <a:r>
              <a:rPr lang="en-US" dirty="0" err="1"/>
              <a:t>tên</a:t>
            </a:r>
            <a:r>
              <a:rPr lang="en-US" dirty="0"/>
              <a:t> </a:t>
            </a:r>
            <a:r>
              <a:rPr lang="en-US" dirty="0" err="1"/>
              <a:t>biến</a:t>
            </a:r>
            <a:endParaRPr lang="en-US" dirty="0"/>
          </a:p>
          <a:p>
            <a:r>
              <a:rPr lang="en-US" dirty="0" err="1"/>
              <a:t>Khi</a:t>
            </a:r>
            <a:r>
              <a:rPr lang="en-US" dirty="0"/>
              <a:t> </a:t>
            </a:r>
            <a:r>
              <a:rPr lang="en-US" dirty="0" err="1"/>
              <a:t>gọi</a:t>
            </a:r>
            <a:r>
              <a:rPr lang="en-US" dirty="0"/>
              <a:t> </a:t>
            </a:r>
            <a:r>
              <a:rPr lang="en-US" dirty="0" err="1"/>
              <a:t>tên</a:t>
            </a:r>
            <a:r>
              <a:rPr lang="en-US" dirty="0"/>
              <a:t> </a:t>
            </a:r>
            <a:r>
              <a:rPr lang="en-US" dirty="0" err="1"/>
              <a:t>biến</a:t>
            </a:r>
            <a:r>
              <a:rPr lang="en-US" dirty="0"/>
              <a:t>, </a:t>
            </a:r>
            <a:r>
              <a:rPr lang="en-US" dirty="0" err="1"/>
              <a:t>nó</a:t>
            </a:r>
            <a:r>
              <a:rPr lang="en-US" dirty="0"/>
              <a:t> </a:t>
            </a:r>
            <a:r>
              <a:rPr lang="en-US" dirty="0" err="1"/>
              <a:t>sẽ</a:t>
            </a:r>
            <a:r>
              <a:rPr lang="en-US" dirty="0"/>
              <a:t> </a:t>
            </a:r>
            <a:r>
              <a:rPr lang="en-US" dirty="0" err="1"/>
              <a:t>truy</a:t>
            </a:r>
            <a:r>
              <a:rPr lang="en-US" dirty="0"/>
              <a:t> </a:t>
            </a:r>
            <a:r>
              <a:rPr lang="en-US" dirty="0" err="1"/>
              <a:t>xuất</a:t>
            </a:r>
            <a:r>
              <a:rPr lang="en-US" dirty="0"/>
              <a:t> </a:t>
            </a:r>
            <a:r>
              <a:rPr lang="en-US" dirty="0" err="1"/>
              <a:t>tự</a:t>
            </a:r>
            <a:r>
              <a:rPr lang="en-US" dirty="0"/>
              <a:t> </a:t>
            </a:r>
            <a:r>
              <a:rPr lang="en-US" dirty="0" err="1"/>
              <a:t>động</a:t>
            </a:r>
            <a:r>
              <a:rPr lang="en-US" dirty="0"/>
              <a:t> </a:t>
            </a:r>
            <a:r>
              <a:rPr lang="en-US" dirty="0" err="1"/>
              <a:t>đến</a:t>
            </a:r>
            <a:r>
              <a:rPr lang="en-US" dirty="0"/>
              <a:t> </a:t>
            </a:r>
            <a:r>
              <a:rPr lang="en-US" dirty="0" err="1"/>
              <a:t>vùng</a:t>
            </a:r>
            <a:r>
              <a:rPr lang="en-US" dirty="0"/>
              <a:t> </a:t>
            </a:r>
            <a:r>
              <a:rPr lang="en-US" dirty="0" err="1"/>
              <a:t>nhớ</a:t>
            </a:r>
            <a:r>
              <a:rPr lang="en-US" dirty="0"/>
              <a:t> </a:t>
            </a:r>
            <a:r>
              <a:rPr lang="en-US" dirty="0" err="1"/>
              <a:t>đã</a:t>
            </a:r>
            <a:r>
              <a:rPr lang="en-US" dirty="0"/>
              <a:t> </a:t>
            </a:r>
            <a:r>
              <a:rPr lang="en-US" dirty="0" err="1"/>
              <a:t>liên</a:t>
            </a:r>
            <a:r>
              <a:rPr lang="en-US" dirty="0"/>
              <a:t> </a:t>
            </a:r>
            <a:r>
              <a:rPr lang="en-US" dirty="0" err="1"/>
              <a:t>kết</a:t>
            </a:r>
            <a:r>
              <a:rPr lang="en-US" dirty="0"/>
              <a:t> </a:t>
            </a:r>
            <a:r>
              <a:rPr lang="en-US" dirty="0" err="1"/>
              <a:t>với</a:t>
            </a:r>
            <a:r>
              <a:rPr lang="en-US" dirty="0"/>
              <a:t> </a:t>
            </a:r>
            <a:r>
              <a:rPr lang="en-US" dirty="0" err="1"/>
              <a:t>tên</a:t>
            </a:r>
            <a:r>
              <a:rPr lang="en-US" dirty="0"/>
              <a:t> </a:t>
            </a:r>
            <a:r>
              <a:rPr lang="en-US" dirty="0" err="1"/>
              <a:t>biến</a:t>
            </a:r>
            <a:endParaRPr 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77A54431-4D03-5FB6-1DDA-93D440B61CB1}"/>
              </a:ext>
            </a:extLst>
          </p:cNvPr>
          <p:cNvSpPr>
            <a:spLocks noGrp="1"/>
          </p:cNvSpPr>
          <p:nvPr>
            <p:ph type="dt" sz="half" idx="13"/>
          </p:nvPr>
        </p:nvSpPr>
        <p:spPr/>
        <p:txBody>
          <a:bodyPr/>
          <a:lstStyle/>
          <a:p>
            <a:r>
              <a:rPr lang="en-US"/>
              <a:t>June 2024</a:t>
            </a:r>
            <a:endParaRPr lang="en-US" dirty="0"/>
          </a:p>
        </p:txBody>
      </p:sp>
      <p:sp>
        <p:nvSpPr>
          <p:cNvPr id="4" name="Rectangle 3"/>
          <p:cNvSpPr/>
          <p:nvPr/>
        </p:nvSpPr>
        <p:spPr>
          <a:xfrm>
            <a:off x="933648" y="3938714"/>
            <a:ext cx="7699620" cy="2462213"/>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eaLnBrk="0" fontAlgn="base" hangingPunct="0">
              <a:spcBef>
                <a:spcPct val="0"/>
              </a:spcBef>
              <a:spcAft>
                <a:spcPct val="0"/>
              </a:spcAft>
            </a:pPr>
            <a:r>
              <a:rPr lang="en-US" sz="2200" dirty="0">
                <a:solidFill>
                  <a:srgbClr val="0000FF"/>
                </a:solidFill>
                <a:latin typeface="Consolas" panose="020B0609020204030204" pitchFamily="49" charset="0"/>
              </a:rPr>
              <a:t>#include</a:t>
            </a:r>
            <a:r>
              <a:rPr lang="en-US" sz="2200" dirty="0">
                <a:solidFill>
                  <a:prstClr val="black"/>
                </a:solidFill>
                <a:latin typeface="Consolas" panose="020B0609020204030204" pitchFamily="49" charset="0"/>
              </a:rPr>
              <a:t> </a:t>
            </a:r>
            <a:r>
              <a:rPr lang="en-US" sz="2200" dirty="0">
                <a:solidFill>
                  <a:srgbClr val="A31515"/>
                </a:solidFill>
                <a:latin typeface="Consolas" panose="020B0609020204030204" pitchFamily="49" charset="0"/>
              </a:rPr>
              <a:t>&lt;</a:t>
            </a:r>
            <a:r>
              <a:rPr lang="en-US" sz="2200" dirty="0" err="1">
                <a:solidFill>
                  <a:srgbClr val="A31515"/>
                </a:solidFill>
                <a:latin typeface="Consolas" panose="020B0609020204030204" pitchFamily="49" charset="0"/>
              </a:rPr>
              <a:t>iostream</a:t>
            </a:r>
            <a:r>
              <a:rPr lang="en-US" sz="2200" dirty="0">
                <a:solidFill>
                  <a:srgbClr val="A31515"/>
                </a:solidFill>
                <a:latin typeface="Consolas" panose="020B0609020204030204" pitchFamily="49" charset="0"/>
              </a:rPr>
              <a:t>&gt;</a:t>
            </a:r>
            <a:endParaRPr lang="en-US" sz="2200" dirty="0">
              <a:solidFill>
                <a:prstClr val="black"/>
              </a:solidFill>
              <a:latin typeface="Consolas" panose="020B0609020204030204" pitchFamily="49" charset="0"/>
            </a:endParaRPr>
          </a:p>
          <a:p>
            <a:pPr eaLnBrk="0" fontAlgn="base" hangingPunct="0">
              <a:spcBef>
                <a:spcPct val="0"/>
              </a:spcBef>
              <a:spcAft>
                <a:spcPct val="0"/>
              </a:spcAft>
            </a:pPr>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main() {</a:t>
            </a:r>
          </a:p>
          <a:p>
            <a:pPr lvl="1" eaLnBrk="0" fontAlgn="base" hangingPunct="0">
              <a:spcBef>
                <a:spcPct val="0"/>
              </a:spcBef>
              <a:spcAft>
                <a:spcPct val="0"/>
              </a:spcAft>
            </a:pPr>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a = 5;</a:t>
            </a:r>
          </a:p>
          <a:p>
            <a:pPr lvl="1" eaLnBrk="0" fontAlgn="base" hangingPunct="0">
              <a:spcBef>
                <a:spcPct val="0"/>
              </a:spcBef>
              <a:spcAft>
                <a:spcPct val="0"/>
              </a:spcAft>
            </a:pPr>
            <a:r>
              <a:rPr lang="it-IT" sz="2200" dirty="0">
                <a:solidFill>
                  <a:prstClr val="black"/>
                </a:solidFill>
                <a:latin typeface="Consolas" panose="020B0609020204030204" pitchFamily="49" charset="0"/>
              </a:rPr>
              <a:t>std::cout &lt;&lt; </a:t>
            </a:r>
            <a:r>
              <a:rPr lang="it-IT" sz="2200" dirty="0">
                <a:solidFill>
                  <a:srgbClr val="A31515"/>
                </a:solidFill>
                <a:latin typeface="Consolas" panose="020B0609020204030204" pitchFamily="49" charset="0"/>
              </a:rPr>
              <a:t>"Gia tri cua a</a:t>
            </a:r>
            <a:r>
              <a:rPr lang="it-IT" sz="2200">
                <a:solidFill>
                  <a:srgbClr val="A31515"/>
                </a:solidFill>
                <a:latin typeface="Consolas" panose="020B0609020204030204" pitchFamily="49" charset="0"/>
              </a:rPr>
              <a:t>: " </a:t>
            </a:r>
            <a:r>
              <a:rPr lang="it-IT" sz="2200" dirty="0">
                <a:solidFill>
                  <a:prstClr val="black"/>
                </a:solidFill>
                <a:latin typeface="Consolas" panose="020B0609020204030204" pitchFamily="49" charset="0"/>
              </a:rPr>
              <a:t>&lt;&lt; </a:t>
            </a:r>
            <a:r>
              <a:rPr lang="it-IT" sz="2200">
                <a:solidFill>
                  <a:prstClr val="black"/>
                </a:solidFill>
                <a:latin typeface="Consolas" panose="020B0609020204030204" pitchFamily="49" charset="0"/>
              </a:rPr>
              <a:t>a  &lt;&lt; </a:t>
            </a:r>
            <a:r>
              <a:rPr lang="it-IT" sz="2200" dirty="0">
                <a:solidFill>
                  <a:srgbClr val="A31515"/>
                </a:solidFill>
                <a:latin typeface="Consolas" panose="020B0609020204030204" pitchFamily="49" charset="0"/>
              </a:rPr>
              <a:t>'\n'</a:t>
            </a:r>
            <a:r>
              <a:rPr lang="it-IT" sz="2200" dirty="0">
                <a:solidFill>
                  <a:prstClr val="black"/>
                </a:solidFill>
                <a:latin typeface="Consolas" panose="020B0609020204030204" pitchFamily="49" charset="0"/>
              </a:rPr>
              <a:t>;</a:t>
            </a:r>
          </a:p>
          <a:p>
            <a:pPr lvl="1" eaLnBrk="0" fontAlgn="base" hangingPunct="0">
              <a:spcBef>
                <a:spcPct val="0"/>
              </a:spcBef>
              <a:spcAft>
                <a:spcPct val="0"/>
              </a:spcAft>
            </a:pPr>
            <a:r>
              <a:rPr lang="it-IT" sz="2200" dirty="0">
                <a:solidFill>
                  <a:prstClr val="black"/>
                </a:solidFill>
                <a:latin typeface="Consolas" panose="020B0609020204030204" pitchFamily="49" charset="0"/>
              </a:rPr>
              <a:t>std::cout &lt;&lt; </a:t>
            </a:r>
            <a:r>
              <a:rPr lang="it-IT" sz="2200" dirty="0">
                <a:solidFill>
                  <a:srgbClr val="A31515"/>
                </a:solidFill>
                <a:latin typeface="Consolas" panose="020B0609020204030204" pitchFamily="49" charset="0"/>
              </a:rPr>
              <a:t>"Dia chi cua a</a:t>
            </a:r>
            <a:r>
              <a:rPr lang="it-IT" sz="2200">
                <a:solidFill>
                  <a:srgbClr val="A31515"/>
                </a:solidFill>
                <a:latin typeface="Consolas" panose="020B0609020204030204" pitchFamily="49" charset="0"/>
              </a:rPr>
              <a:t>: " </a:t>
            </a:r>
            <a:r>
              <a:rPr lang="it-IT" sz="2200" dirty="0">
                <a:solidFill>
                  <a:prstClr val="black"/>
                </a:solidFill>
                <a:latin typeface="Consolas" panose="020B0609020204030204" pitchFamily="49" charset="0"/>
              </a:rPr>
              <a:t>&lt;&lt; </a:t>
            </a:r>
            <a:r>
              <a:rPr lang="it-IT" sz="2200">
                <a:solidFill>
                  <a:prstClr val="black"/>
                </a:solidFill>
                <a:latin typeface="Consolas" panose="020B0609020204030204" pitchFamily="49" charset="0"/>
              </a:rPr>
              <a:t>&amp;a &lt;&lt; </a:t>
            </a:r>
            <a:r>
              <a:rPr lang="it-IT" sz="2200" dirty="0">
                <a:solidFill>
                  <a:srgbClr val="A31515"/>
                </a:solidFill>
                <a:latin typeface="Consolas" panose="020B0609020204030204" pitchFamily="49" charset="0"/>
              </a:rPr>
              <a:t>'\n'</a:t>
            </a:r>
            <a:r>
              <a:rPr lang="it-IT" sz="2200" dirty="0">
                <a:solidFill>
                  <a:prstClr val="black"/>
                </a:solidFill>
                <a:latin typeface="Consolas" panose="020B0609020204030204" pitchFamily="49" charset="0"/>
              </a:rPr>
              <a:t>;</a:t>
            </a:r>
          </a:p>
          <a:p>
            <a:pPr lvl="1" eaLnBrk="0" fontAlgn="base" hangingPunct="0">
              <a:spcBef>
                <a:spcPct val="0"/>
              </a:spcBef>
              <a:spcAft>
                <a:spcPct val="0"/>
              </a:spcAft>
            </a:pPr>
            <a:r>
              <a:rPr lang="en-US" sz="2200" dirty="0">
                <a:solidFill>
                  <a:srgbClr val="0000FF"/>
                </a:solidFill>
                <a:latin typeface="Consolas" panose="020B0609020204030204" pitchFamily="49" charset="0"/>
              </a:rPr>
              <a:t>return</a:t>
            </a:r>
            <a:r>
              <a:rPr lang="en-US" sz="2200" dirty="0">
                <a:solidFill>
                  <a:prstClr val="black"/>
                </a:solidFill>
                <a:latin typeface="Consolas" panose="020B0609020204030204" pitchFamily="49" charset="0"/>
              </a:rPr>
              <a:t> 0;</a:t>
            </a:r>
          </a:p>
          <a:p>
            <a:pPr eaLnBrk="0" fontAlgn="base" hangingPunct="0">
              <a:spcBef>
                <a:spcPct val="0"/>
              </a:spcBef>
              <a:spcAft>
                <a:spcPct val="0"/>
              </a:spcAft>
            </a:pPr>
            <a:r>
              <a:rPr lang="en-US" sz="2200" dirty="0">
                <a:solidFill>
                  <a:prstClr val="black"/>
                </a:solidFill>
                <a:latin typeface="Consolas" panose="020B0609020204030204" pitchFamily="49" charset="0"/>
              </a:rPr>
              <a:t>}</a:t>
            </a:r>
          </a:p>
        </p:txBody>
      </p:sp>
      <p:sp>
        <p:nvSpPr>
          <p:cNvPr id="8" name="TextBox 7"/>
          <p:cNvSpPr txBox="1"/>
          <p:nvPr/>
        </p:nvSpPr>
        <p:spPr>
          <a:xfrm>
            <a:off x="8677690" y="5232580"/>
            <a:ext cx="3390485" cy="76944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eaLnBrk="0" fontAlgn="base" hangingPunct="0">
              <a:spcBef>
                <a:spcPct val="0"/>
              </a:spcBef>
              <a:spcAft>
                <a:spcPct val="0"/>
              </a:spcAft>
            </a:pPr>
            <a:r>
              <a:rPr lang="en-US" sz="2200" dirty="0">
                <a:solidFill>
                  <a:srgbClr val="363D3D"/>
                </a:solidFill>
                <a:latin typeface="Arial" panose="020B0604020202020204" pitchFamily="34" charset="0"/>
                <a:cs typeface="Arial" panose="020B0604020202020204" pitchFamily="34" charset="0"/>
              </a:rPr>
              <a:t>Gia tri </a:t>
            </a:r>
            <a:r>
              <a:rPr lang="en-US" sz="2200" dirty="0" err="1">
                <a:solidFill>
                  <a:srgbClr val="363D3D"/>
                </a:solidFill>
                <a:latin typeface="Arial" panose="020B0604020202020204" pitchFamily="34" charset="0"/>
                <a:cs typeface="Arial" panose="020B0604020202020204" pitchFamily="34" charset="0"/>
              </a:rPr>
              <a:t>cua</a:t>
            </a:r>
            <a:r>
              <a:rPr lang="en-US" sz="2200" dirty="0">
                <a:solidFill>
                  <a:srgbClr val="363D3D"/>
                </a:solidFill>
                <a:latin typeface="Arial" panose="020B0604020202020204" pitchFamily="34" charset="0"/>
                <a:cs typeface="Arial" panose="020B0604020202020204" pitchFamily="34" charset="0"/>
              </a:rPr>
              <a:t> a: 5</a:t>
            </a:r>
          </a:p>
          <a:p>
            <a:pPr algn="ctr" eaLnBrk="0" fontAlgn="base" hangingPunct="0">
              <a:spcBef>
                <a:spcPct val="0"/>
              </a:spcBef>
              <a:spcAft>
                <a:spcPct val="0"/>
              </a:spcAft>
            </a:pPr>
            <a:r>
              <a:rPr lang="en-US" sz="2200" dirty="0" err="1">
                <a:solidFill>
                  <a:srgbClr val="363D3D"/>
                </a:solidFill>
                <a:latin typeface="Arial" panose="020B0604020202020204" pitchFamily="34" charset="0"/>
                <a:cs typeface="Arial" panose="020B0604020202020204" pitchFamily="34" charset="0"/>
              </a:rPr>
              <a:t>Dia</a:t>
            </a:r>
            <a:r>
              <a:rPr lang="en-US" sz="2200" dirty="0">
                <a:solidFill>
                  <a:srgbClr val="363D3D"/>
                </a:solidFill>
                <a:latin typeface="Arial" panose="020B0604020202020204" pitchFamily="34" charset="0"/>
                <a:cs typeface="Arial" panose="020B0604020202020204" pitchFamily="34" charset="0"/>
              </a:rPr>
              <a:t> chi </a:t>
            </a:r>
            <a:r>
              <a:rPr lang="en-US" sz="2200" dirty="0" err="1">
                <a:solidFill>
                  <a:srgbClr val="363D3D"/>
                </a:solidFill>
                <a:latin typeface="Arial" panose="020B0604020202020204" pitchFamily="34" charset="0"/>
                <a:cs typeface="Arial" panose="020B0604020202020204" pitchFamily="34" charset="0"/>
              </a:rPr>
              <a:t>cua</a:t>
            </a:r>
            <a:r>
              <a:rPr lang="en-US" sz="2200" dirty="0">
                <a:solidFill>
                  <a:srgbClr val="363D3D"/>
                </a:solidFill>
                <a:latin typeface="Arial" panose="020B0604020202020204" pitchFamily="34" charset="0"/>
                <a:cs typeface="Arial" panose="020B0604020202020204" pitchFamily="34" charset="0"/>
              </a:rPr>
              <a:t> </a:t>
            </a:r>
            <a:r>
              <a:rPr lang="en-US" sz="2200">
                <a:solidFill>
                  <a:srgbClr val="363D3D"/>
                </a:solidFill>
                <a:latin typeface="Arial" panose="020B0604020202020204" pitchFamily="34" charset="0"/>
                <a:cs typeface="Arial" panose="020B0604020202020204" pitchFamily="34" charset="0"/>
              </a:rPr>
              <a:t>a: 008FF82C</a:t>
            </a:r>
            <a:endParaRPr lang="en-US" sz="2200" dirty="0">
              <a:solidFill>
                <a:srgbClr val="363D3D"/>
              </a:solidFill>
              <a:latin typeface="Arial" panose="020B0604020202020204" pitchFamily="34" charset="0"/>
              <a:cs typeface="Arial" panose="020B0604020202020204" pitchFamily="34" charset="0"/>
            </a:endParaRPr>
          </a:p>
        </p:txBody>
      </p:sp>
      <p:sp>
        <p:nvSpPr>
          <p:cNvPr id="9" name="Rectangle 8"/>
          <p:cNvSpPr/>
          <p:nvPr/>
        </p:nvSpPr>
        <p:spPr>
          <a:xfrm>
            <a:off x="9804918" y="4615138"/>
            <a:ext cx="1453435" cy="484619"/>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2200" dirty="0">
                <a:solidFill>
                  <a:schemeClr val="tx1">
                    <a:lumMod val="50000"/>
                  </a:schemeClr>
                </a:solidFill>
                <a:latin typeface="Arial" panose="020B0604020202020204" pitchFamily="34" charset="0"/>
                <a:cs typeface="Arial" panose="020B0604020202020204" pitchFamily="34" charset="0"/>
              </a:rPr>
              <a:t>5</a:t>
            </a:r>
          </a:p>
        </p:txBody>
      </p:sp>
      <p:sp>
        <p:nvSpPr>
          <p:cNvPr id="10" name="TextBox 9"/>
          <p:cNvSpPr txBox="1"/>
          <p:nvPr/>
        </p:nvSpPr>
        <p:spPr>
          <a:xfrm>
            <a:off x="9463592" y="4648994"/>
            <a:ext cx="341760" cy="430886"/>
          </a:xfrm>
          <a:prstGeom prst="rect">
            <a:avLst/>
          </a:prstGeom>
          <a:noFill/>
          <a:ln>
            <a:noFill/>
          </a:ln>
        </p:spPr>
        <p:txBody>
          <a:bodyPr wrap="none" rtlCol="0">
            <a:spAutoFit/>
          </a:bodyPr>
          <a:lstStyle/>
          <a:p>
            <a:pPr eaLnBrk="0" fontAlgn="base" hangingPunct="0">
              <a:spcBef>
                <a:spcPct val="0"/>
              </a:spcBef>
              <a:spcAft>
                <a:spcPct val="0"/>
              </a:spcAft>
            </a:pPr>
            <a:r>
              <a:rPr lang="en-US" sz="2200" dirty="0">
                <a:solidFill>
                  <a:srgbClr val="363D3D"/>
                </a:solidFill>
                <a:latin typeface="Arial" panose="020B0604020202020204" pitchFamily="34" charset="0"/>
                <a:cs typeface="Arial" panose="020B0604020202020204" pitchFamily="34" charset="0"/>
              </a:rPr>
              <a:t>a</a:t>
            </a:r>
          </a:p>
        </p:txBody>
      </p:sp>
      <p:sp>
        <p:nvSpPr>
          <p:cNvPr id="11" name="TextBox 10"/>
          <p:cNvSpPr txBox="1"/>
          <p:nvPr/>
        </p:nvSpPr>
        <p:spPr>
          <a:xfrm>
            <a:off x="9748443" y="4196302"/>
            <a:ext cx="1519968" cy="430886"/>
          </a:xfrm>
          <a:prstGeom prst="rect">
            <a:avLst/>
          </a:prstGeom>
          <a:noFill/>
          <a:ln>
            <a:noFill/>
          </a:ln>
        </p:spPr>
        <p:txBody>
          <a:bodyPr wrap="none" rtlCol="0">
            <a:spAutoFit/>
          </a:bodyPr>
          <a:lstStyle/>
          <a:p>
            <a:pPr eaLnBrk="0" fontAlgn="base" hangingPunct="0">
              <a:spcBef>
                <a:spcPct val="0"/>
              </a:spcBef>
              <a:spcAft>
                <a:spcPct val="0"/>
              </a:spcAft>
            </a:pPr>
            <a:r>
              <a:rPr lang="en-US" sz="2200" dirty="0">
                <a:solidFill>
                  <a:srgbClr val="363D3D"/>
                </a:solidFill>
                <a:latin typeface="Arial" panose="020B0604020202020204" pitchFamily="34" charset="0"/>
                <a:cs typeface="Arial" panose="020B0604020202020204" pitchFamily="34" charset="0"/>
              </a:rPr>
              <a:t>008FF82C</a:t>
            </a:r>
          </a:p>
        </p:txBody>
      </p:sp>
      <p:cxnSp>
        <p:nvCxnSpPr>
          <p:cNvPr id="12" name="Straight Arrow Connector 11"/>
          <p:cNvCxnSpPr/>
          <p:nvPr/>
        </p:nvCxnSpPr>
        <p:spPr>
          <a:xfrm flipV="1">
            <a:off x="6369336" y="4857069"/>
            <a:ext cx="3030784" cy="1"/>
          </a:xfrm>
          <a:prstGeom prst="straightConnector1">
            <a:avLst/>
          </a:prstGeom>
          <a:ln w="28575">
            <a:solidFill>
              <a:srgbClr val="FF0000"/>
            </a:solidFill>
            <a:tailEnd type="triangle"/>
          </a:ln>
        </p:spPr>
        <p:style>
          <a:lnRef idx="3">
            <a:schemeClr val="accent5"/>
          </a:lnRef>
          <a:fillRef idx="0">
            <a:schemeClr val="accent5"/>
          </a:fillRef>
          <a:effectRef idx="2">
            <a:schemeClr val="accent5"/>
          </a:effectRef>
          <a:fontRef idx="minor">
            <a:schemeClr val="tx1"/>
          </a:fontRef>
        </p:style>
      </p:cxnSp>
      <p:sp>
        <p:nvSpPr>
          <p:cNvPr id="13" name="Slide Number Placeholder 12">
            <a:extLst>
              <a:ext uri="{FF2B5EF4-FFF2-40B4-BE49-F238E27FC236}">
                <a16:creationId xmlns:a16="http://schemas.microsoft.com/office/drawing/2014/main" id="{A7940549-EC08-7A22-8783-849192E7CF1A}"/>
              </a:ext>
            </a:extLst>
          </p:cNvPr>
          <p:cNvSpPr>
            <a:spLocks noGrp="1"/>
          </p:cNvSpPr>
          <p:nvPr>
            <p:ph type="sldNum" sz="quarter" idx="12"/>
          </p:nvPr>
        </p:nvSpPr>
        <p:spPr/>
        <p:txBody>
          <a:bodyPr/>
          <a:lstStyle/>
          <a:p>
            <a:fld id="{D8B0B3AC-44A8-D142-AAF6-9A453466E1A4}" type="slidenum">
              <a:rPr lang="en-VN" smtClean="0"/>
              <a:pPr/>
              <a:t>50</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animBg="1"/>
      <p:bldP spid="10"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3.4.4 Phạm vi biến</a:t>
            </a:r>
            <a:endParaRPr lang="en-US" dirty="0"/>
          </a:p>
        </p:txBody>
      </p:sp>
      <p:sp>
        <p:nvSpPr>
          <p:cNvPr id="3" name="Content Placeholder 2"/>
          <p:cNvSpPr>
            <a:spLocks noGrp="1"/>
          </p:cNvSpPr>
          <p:nvPr>
            <p:ph idx="1"/>
          </p:nvPr>
        </p:nvSpPr>
        <p:spPr/>
        <p:txBody>
          <a:bodyPr>
            <a:noAutofit/>
          </a:bodyPr>
          <a:lstStyle/>
          <a:p>
            <a:pPr>
              <a:lnSpc>
                <a:spcPct val="150000"/>
              </a:lnSpc>
            </a:pPr>
            <a:r>
              <a:rPr lang="en-US" sz="2400"/>
              <a:t>C bắt buộc khai báo tất cả các biến ở đầu một hàm.</a:t>
            </a:r>
          </a:p>
          <a:p>
            <a:pPr>
              <a:lnSpc>
                <a:spcPct val="150000"/>
              </a:lnSpc>
            </a:pPr>
            <a:r>
              <a:rPr lang="en-US" sz="2400"/>
              <a:t>C++ có thể định nghĩa các biến ở bất kỳ vị trí nào trong hàm.</a:t>
            </a:r>
          </a:p>
          <a:p>
            <a:pPr>
              <a:lnSpc>
                <a:spcPct val="150000"/>
              </a:lnSpc>
            </a:pPr>
            <a:r>
              <a:rPr lang="en-US" sz="2400"/>
              <a:t>Dựa trên phạm vi hoạt động của biến, có thể chia làm 2 loại:</a:t>
            </a:r>
          </a:p>
          <a:p>
            <a:pPr lvl="1">
              <a:lnSpc>
                <a:spcPct val="150000"/>
              </a:lnSpc>
            </a:pPr>
            <a:r>
              <a:rPr lang="en-US"/>
              <a:t>Biến toàn cục (global variable)</a:t>
            </a:r>
          </a:p>
          <a:p>
            <a:pPr lvl="1">
              <a:lnSpc>
                <a:spcPct val="150000"/>
              </a:lnSpc>
            </a:pPr>
            <a:r>
              <a:rPr lang="en-US"/>
              <a:t>Biến cục bộ (local variable)</a:t>
            </a: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6EFA8915-FBFE-9374-4182-05B1CEB67EC4}"/>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8FF86D90-423F-2937-D565-38DE1DAA913B}"/>
              </a:ext>
            </a:extLst>
          </p:cNvPr>
          <p:cNvSpPr>
            <a:spLocks noGrp="1"/>
          </p:cNvSpPr>
          <p:nvPr>
            <p:ph type="sldNum" sz="quarter" idx="12"/>
          </p:nvPr>
        </p:nvSpPr>
        <p:spPr/>
        <p:txBody>
          <a:bodyPr/>
          <a:lstStyle/>
          <a:p>
            <a:fld id="{D8B0B3AC-44A8-D142-AAF6-9A453466E1A4}" type="slidenum">
              <a:rPr lang="en-VN" smtClean="0"/>
              <a:pPr/>
              <a:t>51</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Biến </a:t>
            </a:r>
            <a:r>
              <a:rPr lang="en-US" err="1"/>
              <a:t>cục</a:t>
            </a:r>
            <a:r>
              <a:rPr lang="en-US"/>
              <a:t> bộ (local variable)</a:t>
            </a:r>
            <a:endParaRPr lang="en-US" dirty="0"/>
          </a:p>
        </p:txBody>
      </p:sp>
      <p:sp>
        <p:nvSpPr>
          <p:cNvPr id="3" name="Content Placeholder 2"/>
          <p:cNvSpPr>
            <a:spLocks noGrp="1"/>
          </p:cNvSpPr>
          <p:nvPr>
            <p:ph idx="1"/>
          </p:nvPr>
        </p:nvSpPr>
        <p:spPr/>
        <p:txBody>
          <a:bodyPr>
            <a:normAutofit/>
          </a:bodyPr>
          <a:lstStyle/>
          <a:p>
            <a:pPr>
              <a:buFontTx/>
              <a:buChar char="-"/>
            </a:pPr>
            <a:r>
              <a:rPr lang="en-US" sz="2400" dirty="0" err="1"/>
              <a:t>Biến</a:t>
            </a:r>
            <a:r>
              <a:rPr lang="en-US" sz="2400" dirty="0"/>
              <a:t> </a:t>
            </a:r>
            <a:r>
              <a:rPr lang="en-US" sz="2400" dirty="0" err="1"/>
              <a:t>được</a:t>
            </a:r>
            <a:r>
              <a:rPr lang="en-US" sz="2400" dirty="0"/>
              <a:t> </a:t>
            </a:r>
            <a:r>
              <a:rPr lang="en-US" sz="2400" b="1" dirty="0" err="1"/>
              <a:t>định</a:t>
            </a:r>
            <a:r>
              <a:rPr lang="en-US" sz="2400" b="1" dirty="0"/>
              <a:t> </a:t>
            </a:r>
            <a:r>
              <a:rPr lang="en-US" sz="2400" b="1" dirty="0" err="1"/>
              <a:t>nghĩa</a:t>
            </a:r>
            <a:r>
              <a:rPr lang="en-US" sz="2400" b="1" dirty="0"/>
              <a:t> </a:t>
            </a:r>
            <a:r>
              <a:rPr lang="en-US" sz="2400" dirty="0" err="1"/>
              <a:t>trong</a:t>
            </a:r>
            <a:r>
              <a:rPr lang="en-US" sz="2400" dirty="0"/>
              <a:t> </a:t>
            </a:r>
            <a:r>
              <a:rPr lang="en-US" sz="2400" dirty="0" err="1"/>
              <a:t>một</a:t>
            </a:r>
            <a:r>
              <a:rPr lang="en-US" sz="2400" dirty="0"/>
              <a:t> </a:t>
            </a:r>
            <a:r>
              <a:rPr lang="en-US" sz="2400" dirty="0" err="1"/>
              <a:t>hàm</a:t>
            </a:r>
            <a:r>
              <a:rPr lang="en-US" sz="2400" dirty="0"/>
              <a:t> </a:t>
            </a:r>
            <a:r>
              <a:rPr lang="en-US" sz="2400" err="1"/>
              <a:t>hoặc</a:t>
            </a:r>
            <a:r>
              <a:rPr lang="en-US" sz="2400"/>
              <a:t> một khối lệnh</a:t>
            </a:r>
          </a:p>
          <a:p>
            <a:pPr>
              <a:buFontTx/>
              <a:buChar char="-"/>
            </a:pPr>
            <a:r>
              <a:rPr lang="en-US" sz="2400"/>
              <a:t>Biến </a:t>
            </a:r>
            <a:r>
              <a:rPr lang="en-US" sz="2400" dirty="0" err="1"/>
              <a:t>cục</a:t>
            </a:r>
            <a:r>
              <a:rPr lang="en-US" sz="2400" dirty="0"/>
              <a:t> </a:t>
            </a:r>
            <a:r>
              <a:rPr lang="en-US" sz="2400" dirty="0" err="1"/>
              <a:t>bộ</a:t>
            </a:r>
            <a:r>
              <a:rPr lang="en-US" sz="2400" dirty="0"/>
              <a:t> </a:t>
            </a:r>
            <a:r>
              <a:rPr lang="en-US" sz="2400" dirty="0" err="1"/>
              <a:t>chỉ</a:t>
            </a:r>
            <a:r>
              <a:rPr lang="en-US" sz="2400" dirty="0"/>
              <a:t> </a:t>
            </a:r>
            <a:r>
              <a:rPr lang="en-US" sz="2400" dirty="0" err="1"/>
              <a:t>được</a:t>
            </a:r>
            <a:r>
              <a:rPr lang="en-US" sz="2400" dirty="0"/>
              <a:t> </a:t>
            </a:r>
            <a:r>
              <a:rPr lang="en-US" sz="2400" dirty="0" err="1"/>
              <a:t>sử</a:t>
            </a:r>
            <a:r>
              <a:rPr lang="en-US" sz="2400" dirty="0"/>
              <a:t> </a:t>
            </a:r>
            <a:r>
              <a:rPr lang="en-US" sz="2400" dirty="0" err="1"/>
              <a:t>dụng</a:t>
            </a:r>
            <a:r>
              <a:rPr lang="en-US" sz="2400" dirty="0"/>
              <a:t> </a:t>
            </a:r>
            <a:r>
              <a:rPr lang="en-US" sz="2400" dirty="0" err="1"/>
              <a:t>bên</a:t>
            </a:r>
            <a:r>
              <a:rPr lang="en-US" sz="2400" dirty="0"/>
              <a:t> </a:t>
            </a:r>
            <a:r>
              <a:rPr lang="en-US" sz="2400" dirty="0" err="1"/>
              <a:t>trong</a:t>
            </a:r>
            <a:r>
              <a:rPr lang="en-US" sz="2400" dirty="0"/>
              <a:t> </a:t>
            </a:r>
            <a:r>
              <a:rPr lang="en-US" sz="2400" dirty="0" err="1"/>
              <a:t>hàm</a:t>
            </a:r>
            <a:r>
              <a:rPr lang="en-US" sz="2400" dirty="0"/>
              <a:t> </a:t>
            </a:r>
            <a:r>
              <a:rPr lang="en-US" sz="2400" err="1"/>
              <a:t>hoặc</a:t>
            </a:r>
            <a:r>
              <a:rPr lang="en-US" sz="2400"/>
              <a:t> khối lệnh</a:t>
            </a:r>
            <a:endParaRPr lang="en-US" sz="2400" dirty="0"/>
          </a:p>
          <a:p>
            <a:pPr>
              <a:buFontTx/>
              <a:buChar char="-"/>
            </a:pPr>
            <a:r>
              <a:rPr lang="en-US" sz="2400" dirty="0" err="1"/>
              <a:t>Các</a:t>
            </a:r>
            <a:r>
              <a:rPr lang="en-US" sz="2400" dirty="0"/>
              <a:t> </a:t>
            </a:r>
            <a:r>
              <a:rPr lang="en-US" sz="2400" dirty="0" err="1"/>
              <a:t>hàm</a:t>
            </a:r>
            <a:r>
              <a:rPr lang="en-US" sz="2400" dirty="0"/>
              <a:t> </a:t>
            </a:r>
            <a:r>
              <a:rPr lang="en-US" sz="2400" dirty="0" err="1"/>
              <a:t>bên</a:t>
            </a:r>
            <a:r>
              <a:rPr lang="en-US" sz="2400" dirty="0"/>
              <a:t> </a:t>
            </a:r>
            <a:r>
              <a:rPr lang="en-US" sz="2400" dirty="0" err="1"/>
              <a:t>ngoài</a:t>
            </a:r>
            <a:r>
              <a:rPr lang="en-US" sz="2400" dirty="0"/>
              <a:t> </a:t>
            </a:r>
            <a:r>
              <a:rPr lang="en-US" sz="2400" dirty="0" err="1"/>
              <a:t>khác</a:t>
            </a:r>
            <a:r>
              <a:rPr lang="en-US" sz="2400" dirty="0"/>
              <a:t> </a:t>
            </a:r>
            <a:r>
              <a:rPr lang="en-US" sz="2400" dirty="0" err="1"/>
              <a:t>sẽ</a:t>
            </a:r>
            <a:r>
              <a:rPr lang="en-US" sz="2400" dirty="0"/>
              <a:t> </a:t>
            </a:r>
            <a:r>
              <a:rPr lang="en-US" sz="2400" dirty="0" err="1"/>
              <a:t>không</a:t>
            </a:r>
            <a:r>
              <a:rPr lang="en-US" sz="2400" dirty="0"/>
              <a:t> </a:t>
            </a:r>
            <a:r>
              <a:rPr lang="en-US" sz="2400" dirty="0" err="1"/>
              <a:t>truy</a:t>
            </a:r>
            <a:r>
              <a:rPr lang="en-US" sz="2400" dirty="0"/>
              <a:t> </a:t>
            </a:r>
            <a:r>
              <a:rPr lang="en-US" sz="2400" dirty="0" err="1"/>
              <a:t>cập</a:t>
            </a:r>
            <a:r>
              <a:rPr lang="en-US" sz="2400" dirty="0"/>
              <a:t> </a:t>
            </a:r>
            <a:r>
              <a:rPr lang="en-US" sz="2400" dirty="0" err="1"/>
              <a:t>được</a:t>
            </a:r>
            <a:r>
              <a:rPr lang="en-US" sz="2400" dirty="0"/>
              <a:t> </a:t>
            </a:r>
            <a:r>
              <a:rPr lang="en-US" sz="2400" dirty="0" err="1"/>
              <a:t>biến</a:t>
            </a:r>
            <a:r>
              <a:rPr lang="en-US" sz="2400" dirty="0"/>
              <a:t> </a:t>
            </a:r>
            <a:r>
              <a:rPr lang="en-US" sz="2400" err="1"/>
              <a:t>cục</a:t>
            </a:r>
            <a:r>
              <a:rPr lang="en-US" sz="2400"/>
              <a:t> bộ</a:t>
            </a:r>
          </a:p>
          <a:p>
            <a:pPr>
              <a:buFontTx/>
              <a:buChar char="-"/>
            </a:pPr>
            <a:r>
              <a:rPr lang="en-US" sz="2400"/>
              <a:t>Ví dụ:</a:t>
            </a:r>
            <a:endParaRPr lang="en-US" sz="2400" dirty="0"/>
          </a:p>
          <a:p>
            <a:pPr>
              <a:buFontTx/>
              <a:buChar char="-"/>
            </a:pPr>
            <a:endParaRPr lang="en-US" sz="2400" dirty="0"/>
          </a:p>
        </p:txBody>
      </p:sp>
      <p:sp>
        <p:nvSpPr>
          <p:cNvPr id="5" name="Rectangle 4"/>
          <p:cNvSpPr/>
          <p:nvPr/>
        </p:nvSpPr>
        <p:spPr>
          <a:xfrm>
            <a:off x="2044895" y="3074253"/>
            <a:ext cx="4186939" cy="3046988"/>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eaLnBrk="0" fontAlgn="base" hangingPunct="0">
              <a:spcBef>
                <a:spcPct val="0"/>
              </a:spcBef>
              <a:spcAft>
                <a:spcPct val="0"/>
              </a:spcAft>
            </a:pPr>
            <a:r>
              <a:rPr lang="en-US" sz="2400" dirty="0">
                <a:solidFill>
                  <a:srgbClr val="0000FF"/>
                </a:solidFill>
                <a:latin typeface="Consolas" panose="020B0609020204030204" pitchFamily="49" charset="0"/>
              </a:rPr>
              <a:t>#include</a:t>
            </a:r>
            <a:r>
              <a:rPr lang="en-US" sz="2400" dirty="0">
                <a:solidFill>
                  <a:prstClr val="black"/>
                </a:solidFill>
                <a:latin typeface="Consolas" panose="020B0609020204030204" pitchFamily="49" charset="0"/>
              </a:rPr>
              <a:t> </a:t>
            </a:r>
            <a:r>
              <a:rPr lang="en-US" sz="2400" dirty="0">
                <a:solidFill>
                  <a:srgbClr val="A31515"/>
                </a:solidFill>
                <a:latin typeface="Consolas" panose="020B0609020204030204" pitchFamily="49" charset="0"/>
              </a:rPr>
              <a:t>&lt;</a:t>
            </a:r>
            <a:r>
              <a:rPr lang="en-US" sz="2400" dirty="0" err="1">
                <a:solidFill>
                  <a:srgbClr val="A31515"/>
                </a:solidFill>
                <a:latin typeface="Consolas" panose="020B0609020204030204" pitchFamily="49" charset="0"/>
              </a:rPr>
              <a:t>iostream</a:t>
            </a:r>
            <a:r>
              <a:rPr lang="en-US" sz="2400" dirty="0">
                <a:solidFill>
                  <a:srgbClr val="A31515"/>
                </a:solidFill>
                <a:latin typeface="Consolas" panose="020B0609020204030204" pitchFamily="49" charset="0"/>
              </a:rPr>
              <a:t>&gt;</a:t>
            </a:r>
            <a:endParaRPr lang="en-US" sz="2400" dirty="0">
              <a:solidFill>
                <a:prstClr val="black"/>
              </a:solidFill>
              <a:latin typeface="Consolas" panose="020B0609020204030204" pitchFamily="49" charset="0"/>
            </a:endParaRPr>
          </a:p>
          <a:p>
            <a:pPr eaLnBrk="0" fontAlgn="base" hangingPunct="0">
              <a:spcBef>
                <a:spcPct val="0"/>
              </a:spcBef>
              <a:spcAft>
                <a:spcPct val="0"/>
              </a:spcAft>
            </a:pP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main() {</a:t>
            </a:r>
          </a:p>
          <a:p>
            <a:pPr lvl="1" eaLnBrk="0" fontAlgn="base" hangingPunct="0">
              <a:spcBef>
                <a:spcPct val="0"/>
              </a:spcBef>
              <a:spcAft>
                <a:spcPct val="0"/>
              </a:spcAft>
            </a:pP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a = 2, b = 3;</a:t>
            </a:r>
          </a:p>
          <a:p>
            <a:pPr lvl="1" eaLnBrk="0" fontAlgn="base" hangingPunct="0">
              <a:spcBef>
                <a:spcPct val="0"/>
              </a:spcBef>
              <a:spcAft>
                <a:spcPct val="0"/>
              </a:spcAft>
            </a:pP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c;</a:t>
            </a:r>
          </a:p>
          <a:p>
            <a:pPr lvl="1" eaLnBrk="0" fontAlgn="base" hangingPunct="0">
              <a:spcBef>
                <a:spcPct val="0"/>
              </a:spcBef>
              <a:spcAft>
                <a:spcPct val="0"/>
              </a:spcAft>
            </a:pPr>
            <a:r>
              <a:rPr lang="en-US" sz="2400" dirty="0">
                <a:solidFill>
                  <a:prstClr val="black"/>
                </a:solidFill>
                <a:latin typeface="Consolas" panose="020B0609020204030204" pitchFamily="49" charset="0"/>
              </a:rPr>
              <a:t>c = a + b;</a:t>
            </a:r>
          </a:p>
          <a:p>
            <a:pPr lvl="1" eaLnBrk="0" fontAlgn="base" hangingPunct="0">
              <a:spcBef>
                <a:spcPct val="0"/>
              </a:spcBef>
              <a:spcAft>
                <a:spcPct val="0"/>
              </a:spcAft>
            </a:pPr>
            <a:r>
              <a:rPr lang="en-US" sz="2400" dirty="0" err="1">
                <a:solidFill>
                  <a:prstClr val="black"/>
                </a:solidFill>
                <a:latin typeface="Consolas" panose="020B0609020204030204" pitchFamily="49" charset="0"/>
              </a:rPr>
              <a:t>std</a:t>
            </a:r>
            <a:r>
              <a:rPr lang="en-US" sz="2400" dirty="0">
                <a:solidFill>
                  <a:prstClr val="black"/>
                </a:solidFill>
                <a:latin typeface="Consolas" panose="020B0609020204030204" pitchFamily="49" charset="0"/>
              </a:rPr>
              <a:t>::</a:t>
            </a:r>
            <a:r>
              <a:rPr lang="en-US" sz="2400" dirty="0" err="1">
                <a:solidFill>
                  <a:prstClr val="black"/>
                </a:solidFill>
                <a:latin typeface="Consolas" panose="020B0609020204030204" pitchFamily="49" charset="0"/>
              </a:rPr>
              <a:t>cout</a:t>
            </a:r>
            <a:r>
              <a:rPr lang="en-US" sz="2400" dirty="0">
                <a:solidFill>
                  <a:prstClr val="black"/>
                </a:solidFill>
                <a:latin typeface="Consolas" panose="020B0609020204030204" pitchFamily="49" charset="0"/>
              </a:rPr>
              <a:t> &lt;&lt; c;</a:t>
            </a:r>
          </a:p>
          <a:p>
            <a:pPr lvl="1" eaLnBrk="0" fontAlgn="base" hangingPunct="0">
              <a:spcBef>
                <a:spcPct val="0"/>
              </a:spcBef>
              <a:spcAft>
                <a:spcPct val="0"/>
              </a:spcAft>
            </a:pPr>
            <a:r>
              <a:rPr lang="en-US" sz="2400" dirty="0">
                <a:solidFill>
                  <a:srgbClr val="0000FF"/>
                </a:solidFill>
                <a:latin typeface="Consolas" panose="020B0609020204030204" pitchFamily="49" charset="0"/>
              </a:rPr>
              <a:t>return</a:t>
            </a:r>
            <a:r>
              <a:rPr lang="en-US" sz="2400" dirty="0">
                <a:solidFill>
                  <a:prstClr val="black"/>
                </a:solidFill>
                <a:latin typeface="Consolas" panose="020B0609020204030204" pitchFamily="49" charset="0"/>
              </a:rPr>
              <a:t> 0;</a:t>
            </a:r>
          </a:p>
          <a:p>
            <a:pPr eaLnBrk="0" fontAlgn="base" hangingPunct="0">
              <a:spcBef>
                <a:spcPct val="0"/>
              </a:spcBef>
              <a:spcAft>
                <a:spcPct val="0"/>
              </a:spcAft>
            </a:pPr>
            <a:r>
              <a:rPr lang="en-US" sz="2400" dirty="0">
                <a:solidFill>
                  <a:prstClr val="black"/>
                </a:solidFill>
                <a:latin typeface="Consolas" panose="020B0609020204030204" pitchFamily="49" charset="0"/>
              </a:rPr>
              <a:t>}</a:t>
            </a:r>
          </a:p>
        </p:txBody>
      </p:sp>
      <p:sp>
        <p:nvSpPr>
          <p:cNvPr id="7" name="Footer Placeholder 6"/>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Date Placeholder 5">
            <a:extLst>
              <a:ext uri="{FF2B5EF4-FFF2-40B4-BE49-F238E27FC236}">
                <a16:creationId xmlns:a16="http://schemas.microsoft.com/office/drawing/2014/main" id="{FE403BFC-B90B-3598-DFCD-0FCCAF953EBF}"/>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C0584037-E975-58CC-9F2A-A197A3832E38}"/>
              </a:ext>
            </a:extLst>
          </p:cNvPr>
          <p:cNvSpPr>
            <a:spLocks noGrp="1"/>
          </p:cNvSpPr>
          <p:nvPr>
            <p:ph type="sldNum" sz="quarter" idx="12"/>
          </p:nvPr>
        </p:nvSpPr>
        <p:spPr/>
        <p:txBody>
          <a:bodyPr/>
          <a:lstStyle/>
          <a:p>
            <a:fld id="{D8B0B3AC-44A8-D142-AAF6-9A453466E1A4}" type="slidenum">
              <a:rPr lang="en-VN" smtClean="0"/>
              <a:pPr/>
              <a:t>52</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Biến </a:t>
            </a:r>
            <a:r>
              <a:rPr lang="en-US" err="1"/>
              <a:t>toàn</a:t>
            </a:r>
            <a:r>
              <a:rPr lang="en-US"/>
              <a:t> cục (global variable)</a:t>
            </a:r>
            <a:endParaRPr lang="en-US" dirty="0"/>
          </a:p>
        </p:txBody>
      </p:sp>
      <p:sp>
        <p:nvSpPr>
          <p:cNvPr id="3" name="Content Placeholder 2"/>
          <p:cNvSpPr>
            <a:spLocks noGrp="1"/>
          </p:cNvSpPr>
          <p:nvPr>
            <p:ph idx="1"/>
          </p:nvPr>
        </p:nvSpPr>
        <p:spPr>
          <a:xfrm>
            <a:off x="774145" y="1233824"/>
            <a:ext cx="10951130" cy="4943139"/>
          </a:xfrm>
        </p:spPr>
        <p:txBody>
          <a:bodyPr>
            <a:normAutofit/>
          </a:bodyPr>
          <a:lstStyle/>
          <a:p>
            <a:r>
              <a:rPr lang="en-US" sz="2400" dirty="0" err="1"/>
              <a:t>Biến</a:t>
            </a:r>
            <a:r>
              <a:rPr lang="en-US" sz="2400" dirty="0"/>
              <a:t> </a:t>
            </a:r>
            <a:r>
              <a:rPr lang="en-US" sz="2400" dirty="0" err="1"/>
              <a:t>toàn</a:t>
            </a:r>
            <a:r>
              <a:rPr lang="en-US" sz="2400" dirty="0"/>
              <a:t> </a:t>
            </a:r>
            <a:r>
              <a:rPr lang="en-US" sz="2400" dirty="0" err="1"/>
              <a:t>cục</a:t>
            </a:r>
            <a:r>
              <a:rPr lang="en-US" sz="2400" dirty="0"/>
              <a:t> </a:t>
            </a:r>
            <a:r>
              <a:rPr lang="en-US" sz="2400" dirty="0" err="1"/>
              <a:t>được</a:t>
            </a:r>
            <a:r>
              <a:rPr lang="en-US" sz="2400" dirty="0"/>
              <a:t> </a:t>
            </a:r>
            <a:r>
              <a:rPr lang="en-US" sz="2400" dirty="0" err="1"/>
              <a:t>định</a:t>
            </a:r>
            <a:r>
              <a:rPr lang="en-US" sz="2400" dirty="0"/>
              <a:t> </a:t>
            </a:r>
            <a:r>
              <a:rPr lang="en-US" sz="2400" dirty="0" err="1"/>
              <a:t>nghĩa</a:t>
            </a:r>
            <a:r>
              <a:rPr lang="en-US" sz="2400" dirty="0"/>
              <a:t> </a:t>
            </a:r>
            <a:r>
              <a:rPr lang="en-US" sz="2400" dirty="0" err="1"/>
              <a:t>bên</a:t>
            </a:r>
            <a:r>
              <a:rPr lang="en-US" sz="2400" dirty="0"/>
              <a:t> </a:t>
            </a:r>
            <a:r>
              <a:rPr lang="en-US" sz="2400" dirty="0" err="1"/>
              <a:t>ngoài</a:t>
            </a:r>
            <a:r>
              <a:rPr lang="en-US" sz="2400" dirty="0"/>
              <a:t> </a:t>
            </a:r>
            <a:r>
              <a:rPr lang="en-US" sz="2400" dirty="0" err="1"/>
              <a:t>các</a:t>
            </a:r>
            <a:r>
              <a:rPr lang="en-US" sz="2400" dirty="0"/>
              <a:t> </a:t>
            </a:r>
            <a:r>
              <a:rPr lang="en-US" sz="2400" dirty="0" err="1"/>
              <a:t>hàm</a:t>
            </a:r>
            <a:r>
              <a:rPr lang="en-US" sz="2400" dirty="0"/>
              <a:t>, </a:t>
            </a:r>
            <a:r>
              <a:rPr lang="en-US" sz="2400" dirty="0" err="1"/>
              <a:t>và</a:t>
            </a:r>
            <a:r>
              <a:rPr lang="en-US" sz="2400" dirty="0"/>
              <a:t> </a:t>
            </a:r>
            <a:r>
              <a:rPr lang="en-US" sz="2400" dirty="0" err="1"/>
              <a:t>thường</a:t>
            </a:r>
            <a:r>
              <a:rPr lang="en-US" sz="2400" dirty="0"/>
              <a:t> </a:t>
            </a:r>
            <a:r>
              <a:rPr lang="en-US" sz="2400" dirty="0" err="1"/>
              <a:t>được</a:t>
            </a:r>
            <a:r>
              <a:rPr lang="en-US" sz="2400" dirty="0"/>
              <a:t> </a:t>
            </a:r>
            <a:r>
              <a:rPr lang="en-US" sz="2400" dirty="0" err="1"/>
              <a:t>định</a:t>
            </a:r>
            <a:r>
              <a:rPr lang="en-US" sz="2400" dirty="0"/>
              <a:t> </a:t>
            </a:r>
            <a:r>
              <a:rPr lang="en-US" sz="2400" dirty="0" err="1"/>
              <a:t>nghĩa</a:t>
            </a:r>
            <a:r>
              <a:rPr lang="en-US" sz="2400" dirty="0"/>
              <a:t> ở </a:t>
            </a:r>
            <a:r>
              <a:rPr lang="en-US" sz="2400" err="1"/>
              <a:t>phần</a:t>
            </a:r>
            <a:r>
              <a:rPr lang="en-US" sz="2400"/>
              <a:t> đầu tiền xử lý. </a:t>
            </a:r>
            <a:endParaRPr lang="en-US" sz="2400" dirty="0"/>
          </a:p>
          <a:p>
            <a:r>
              <a:rPr lang="en-US" sz="2400" dirty="0" err="1"/>
              <a:t>Biến</a:t>
            </a:r>
            <a:r>
              <a:rPr lang="en-US" sz="2400" dirty="0"/>
              <a:t> </a:t>
            </a:r>
            <a:r>
              <a:rPr lang="en-US" sz="2400" dirty="0" err="1"/>
              <a:t>toàn</a:t>
            </a:r>
            <a:r>
              <a:rPr lang="en-US" sz="2400" dirty="0"/>
              <a:t> </a:t>
            </a:r>
            <a:r>
              <a:rPr lang="en-US" sz="2400" dirty="0" err="1"/>
              <a:t>cục</a:t>
            </a:r>
            <a:r>
              <a:rPr lang="en-US" sz="2400" dirty="0"/>
              <a:t> </a:t>
            </a:r>
            <a:r>
              <a:rPr lang="en-US" sz="2400" dirty="0" err="1"/>
              <a:t>sẽ</a:t>
            </a:r>
            <a:r>
              <a:rPr lang="en-US" sz="2400" dirty="0"/>
              <a:t> </a:t>
            </a:r>
            <a:r>
              <a:rPr lang="en-US" sz="2400" dirty="0" err="1"/>
              <a:t>giữ</a:t>
            </a:r>
            <a:r>
              <a:rPr lang="en-US" sz="2400" dirty="0"/>
              <a:t> </a:t>
            </a:r>
            <a:r>
              <a:rPr lang="en-US" sz="2400" dirty="0" err="1"/>
              <a:t>giá</a:t>
            </a:r>
            <a:r>
              <a:rPr lang="en-US" sz="2400" dirty="0"/>
              <a:t> </a:t>
            </a:r>
            <a:r>
              <a:rPr lang="en-US" sz="2400" dirty="0" err="1"/>
              <a:t>trị</a:t>
            </a:r>
            <a:r>
              <a:rPr lang="en-US" sz="2400" dirty="0"/>
              <a:t> </a:t>
            </a:r>
            <a:r>
              <a:rPr lang="en-US" sz="2400" dirty="0" err="1"/>
              <a:t>của</a:t>
            </a:r>
            <a:r>
              <a:rPr lang="en-US" sz="2400" dirty="0"/>
              <a:t> </a:t>
            </a:r>
            <a:r>
              <a:rPr lang="en-US" sz="2400" dirty="0" err="1"/>
              <a:t>biến</a:t>
            </a:r>
            <a:r>
              <a:rPr lang="en-US" sz="2400" dirty="0"/>
              <a:t> </a:t>
            </a:r>
            <a:r>
              <a:rPr lang="en-US" sz="2400" dirty="0" err="1"/>
              <a:t>xuyên</a:t>
            </a:r>
            <a:r>
              <a:rPr lang="en-US" sz="2400" dirty="0"/>
              <a:t> </a:t>
            </a:r>
            <a:r>
              <a:rPr lang="en-US" sz="2400" dirty="0" err="1"/>
              <a:t>suốt</a:t>
            </a:r>
            <a:r>
              <a:rPr lang="en-US" sz="2400" dirty="0"/>
              <a:t> </a:t>
            </a:r>
            <a:r>
              <a:rPr lang="en-US" sz="2400" dirty="0" err="1"/>
              <a:t>chương</a:t>
            </a:r>
            <a:r>
              <a:rPr lang="en-US" sz="2400" dirty="0"/>
              <a:t> </a:t>
            </a:r>
            <a:r>
              <a:rPr lang="en-US" sz="2400" dirty="0" err="1"/>
              <a:t>trình</a:t>
            </a:r>
            <a:r>
              <a:rPr lang="en-US" sz="2400" dirty="0"/>
              <a:t>.</a:t>
            </a:r>
          </a:p>
          <a:p>
            <a:r>
              <a:rPr lang="en-US" sz="2400" dirty="0" err="1"/>
              <a:t>Tất</a:t>
            </a:r>
            <a:r>
              <a:rPr lang="en-US" sz="2400" dirty="0"/>
              <a:t> </a:t>
            </a:r>
            <a:r>
              <a:rPr lang="en-US" sz="2400" dirty="0" err="1"/>
              <a:t>cả</a:t>
            </a:r>
            <a:r>
              <a:rPr lang="en-US" sz="2400" dirty="0"/>
              <a:t> </a:t>
            </a:r>
            <a:r>
              <a:rPr lang="en-US" sz="2400" dirty="0" err="1"/>
              <a:t>các</a:t>
            </a:r>
            <a:r>
              <a:rPr lang="en-US" sz="2400" dirty="0"/>
              <a:t> </a:t>
            </a:r>
            <a:r>
              <a:rPr lang="en-US" sz="2400" dirty="0" err="1"/>
              <a:t>hàm</a:t>
            </a:r>
            <a:r>
              <a:rPr lang="en-US" sz="2400" dirty="0"/>
              <a:t> </a:t>
            </a:r>
            <a:r>
              <a:rPr lang="en-US" sz="2400" dirty="0" err="1"/>
              <a:t>đều</a:t>
            </a:r>
            <a:r>
              <a:rPr lang="en-US" sz="2400" dirty="0"/>
              <a:t> </a:t>
            </a:r>
            <a:r>
              <a:rPr lang="en-US" sz="2400" dirty="0" err="1"/>
              <a:t>có</a:t>
            </a:r>
            <a:r>
              <a:rPr lang="en-US" sz="2400" dirty="0"/>
              <a:t> </a:t>
            </a:r>
            <a:r>
              <a:rPr lang="en-US" sz="2400" dirty="0" err="1"/>
              <a:t>thể</a:t>
            </a:r>
            <a:r>
              <a:rPr lang="en-US" sz="2400" dirty="0"/>
              <a:t> </a:t>
            </a:r>
            <a:r>
              <a:rPr lang="en-US" sz="2400" dirty="0" err="1"/>
              <a:t>truy</a:t>
            </a:r>
            <a:r>
              <a:rPr lang="en-US" sz="2400" dirty="0"/>
              <a:t> </a:t>
            </a:r>
            <a:r>
              <a:rPr lang="en-US" sz="2400" dirty="0" err="1"/>
              <a:t>cập</a:t>
            </a:r>
            <a:r>
              <a:rPr lang="en-US" sz="2400" dirty="0"/>
              <a:t> </a:t>
            </a:r>
            <a:r>
              <a:rPr lang="en-US" sz="2400" dirty="0" err="1"/>
              <a:t>biến</a:t>
            </a:r>
            <a:r>
              <a:rPr lang="en-US" sz="2400" dirty="0"/>
              <a:t> </a:t>
            </a:r>
            <a:r>
              <a:rPr lang="en-US" sz="2400" err="1"/>
              <a:t>toàn</a:t>
            </a:r>
            <a:r>
              <a:rPr lang="en-US" sz="2400"/>
              <a:t> cục từ vị trí nó được khai báo.</a:t>
            </a:r>
          </a:p>
          <a:p>
            <a:r>
              <a:rPr lang="en-US" sz="2400"/>
              <a:t>Ví dụ:</a:t>
            </a:r>
            <a:endParaRPr lang="en-US" sz="2400" dirty="0"/>
          </a:p>
          <a:p>
            <a:endParaRPr lang="en-US" sz="2400" dirty="0"/>
          </a:p>
        </p:txBody>
      </p:sp>
      <p:sp>
        <p:nvSpPr>
          <p:cNvPr id="6" name="Rectangle 5"/>
          <p:cNvSpPr/>
          <p:nvPr/>
        </p:nvSpPr>
        <p:spPr>
          <a:xfrm>
            <a:off x="2350076" y="3682579"/>
            <a:ext cx="3899634" cy="2800767"/>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eaLnBrk="0" fontAlgn="base" hangingPunct="0">
              <a:spcBef>
                <a:spcPct val="0"/>
              </a:spcBef>
              <a:spcAft>
                <a:spcPct val="0"/>
              </a:spcAft>
            </a:pPr>
            <a:r>
              <a:rPr lang="en-US" sz="2200" dirty="0">
                <a:solidFill>
                  <a:srgbClr val="0000FF"/>
                </a:solidFill>
                <a:latin typeface="Consolas" panose="020B0609020204030204" pitchFamily="49" charset="0"/>
              </a:rPr>
              <a:t>#include</a:t>
            </a:r>
            <a:r>
              <a:rPr lang="en-US" sz="2200" dirty="0">
                <a:solidFill>
                  <a:prstClr val="black"/>
                </a:solidFill>
                <a:latin typeface="Consolas" panose="020B0609020204030204" pitchFamily="49" charset="0"/>
              </a:rPr>
              <a:t> </a:t>
            </a:r>
            <a:r>
              <a:rPr lang="en-US" sz="2200" dirty="0">
                <a:solidFill>
                  <a:srgbClr val="A31515"/>
                </a:solidFill>
                <a:latin typeface="Consolas" panose="020B0609020204030204" pitchFamily="49" charset="0"/>
              </a:rPr>
              <a:t>&lt;</a:t>
            </a:r>
            <a:r>
              <a:rPr lang="en-US" sz="2200" dirty="0" err="1">
                <a:solidFill>
                  <a:srgbClr val="A31515"/>
                </a:solidFill>
                <a:latin typeface="Consolas" panose="020B0609020204030204" pitchFamily="49" charset="0"/>
              </a:rPr>
              <a:t>iostream</a:t>
            </a:r>
            <a:r>
              <a:rPr lang="en-US" sz="2200" dirty="0">
                <a:solidFill>
                  <a:srgbClr val="A31515"/>
                </a:solidFill>
                <a:latin typeface="Consolas" panose="020B0609020204030204" pitchFamily="49" charset="0"/>
              </a:rPr>
              <a:t>&gt;</a:t>
            </a:r>
            <a:endParaRPr lang="en-US" sz="2200" dirty="0">
              <a:solidFill>
                <a:prstClr val="black"/>
              </a:solidFill>
              <a:latin typeface="Consolas" panose="020B0609020204030204" pitchFamily="49" charset="0"/>
            </a:endParaRPr>
          </a:p>
          <a:p>
            <a:pPr eaLnBrk="0" fontAlgn="base" hangingPunct="0">
              <a:spcBef>
                <a:spcPct val="0"/>
              </a:spcBef>
              <a:spcAft>
                <a:spcPct val="0"/>
              </a:spcAft>
            </a:pPr>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g;</a:t>
            </a:r>
          </a:p>
          <a:p>
            <a:pPr eaLnBrk="0" fontAlgn="base" hangingPunct="0">
              <a:spcBef>
                <a:spcPct val="0"/>
              </a:spcBef>
              <a:spcAft>
                <a:spcPct val="0"/>
              </a:spcAft>
            </a:pPr>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main() {</a:t>
            </a:r>
          </a:p>
          <a:p>
            <a:pPr lvl="1" eaLnBrk="0" fontAlgn="base" hangingPunct="0">
              <a:spcBef>
                <a:spcPct val="0"/>
              </a:spcBef>
              <a:spcAft>
                <a:spcPct val="0"/>
              </a:spcAft>
            </a:pPr>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a = 2, b = 3;</a:t>
            </a:r>
          </a:p>
          <a:p>
            <a:pPr lvl="1" eaLnBrk="0" fontAlgn="base" hangingPunct="0">
              <a:spcBef>
                <a:spcPct val="0"/>
              </a:spcBef>
              <a:spcAft>
                <a:spcPct val="0"/>
              </a:spcAft>
            </a:pPr>
            <a:r>
              <a:rPr lang="en-US" sz="2200" dirty="0">
                <a:solidFill>
                  <a:prstClr val="black"/>
                </a:solidFill>
                <a:latin typeface="Consolas" panose="020B0609020204030204" pitchFamily="49" charset="0"/>
              </a:rPr>
              <a:t>g = a + b;</a:t>
            </a:r>
          </a:p>
          <a:p>
            <a:pPr lvl="1" eaLnBrk="0" fontAlgn="base" hangingPunct="0">
              <a:spcBef>
                <a:spcPct val="0"/>
              </a:spcBef>
              <a:spcAft>
                <a:spcPct val="0"/>
              </a:spcAft>
            </a:pPr>
            <a:r>
              <a:rPr lang="en-US" sz="2200" dirty="0" err="1">
                <a:solidFill>
                  <a:prstClr val="black"/>
                </a:solidFill>
                <a:latin typeface="Consolas" panose="020B0609020204030204" pitchFamily="49" charset="0"/>
              </a:rPr>
              <a:t>std</a:t>
            </a:r>
            <a:r>
              <a:rPr lang="en-US" sz="2200" dirty="0">
                <a:solidFill>
                  <a:prstClr val="black"/>
                </a:solidFill>
                <a:latin typeface="Consolas" panose="020B0609020204030204" pitchFamily="49" charset="0"/>
              </a:rPr>
              <a:t>::</a:t>
            </a:r>
            <a:r>
              <a:rPr lang="en-US" sz="2200" dirty="0" err="1">
                <a:solidFill>
                  <a:prstClr val="black"/>
                </a:solidFill>
                <a:latin typeface="Consolas" panose="020B0609020204030204" pitchFamily="49" charset="0"/>
              </a:rPr>
              <a:t>cout</a:t>
            </a:r>
            <a:r>
              <a:rPr lang="en-US" sz="2200" dirty="0">
                <a:solidFill>
                  <a:prstClr val="black"/>
                </a:solidFill>
                <a:latin typeface="Consolas" panose="020B0609020204030204" pitchFamily="49" charset="0"/>
              </a:rPr>
              <a:t> &lt;&lt; g;</a:t>
            </a:r>
          </a:p>
          <a:p>
            <a:pPr lvl="1" eaLnBrk="0" fontAlgn="base" hangingPunct="0">
              <a:spcBef>
                <a:spcPct val="0"/>
              </a:spcBef>
              <a:spcAft>
                <a:spcPct val="0"/>
              </a:spcAft>
            </a:pPr>
            <a:r>
              <a:rPr lang="en-US" sz="2200" dirty="0">
                <a:solidFill>
                  <a:srgbClr val="0000FF"/>
                </a:solidFill>
                <a:latin typeface="Consolas" panose="020B0609020204030204" pitchFamily="49" charset="0"/>
              </a:rPr>
              <a:t>return</a:t>
            </a:r>
            <a:r>
              <a:rPr lang="en-US" sz="2200" dirty="0">
                <a:solidFill>
                  <a:prstClr val="black"/>
                </a:solidFill>
                <a:latin typeface="Consolas" panose="020B0609020204030204" pitchFamily="49" charset="0"/>
              </a:rPr>
              <a:t> 0;</a:t>
            </a:r>
          </a:p>
          <a:p>
            <a:pPr eaLnBrk="0" fontAlgn="base" hangingPunct="0">
              <a:spcBef>
                <a:spcPct val="0"/>
              </a:spcBef>
              <a:spcAft>
                <a:spcPct val="0"/>
              </a:spcAft>
            </a:pPr>
            <a:r>
              <a:rPr lang="en-US" sz="2200" dirty="0">
                <a:solidFill>
                  <a:prstClr val="black"/>
                </a:solidFill>
                <a:latin typeface="Consolas" panose="020B0609020204030204" pitchFamily="49" charset="0"/>
              </a:rPr>
              <a:t>}</a:t>
            </a:r>
          </a:p>
        </p:txBody>
      </p:sp>
      <p:sp>
        <p:nvSpPr>
          <p:cNvPr id="8" name="Rectangle 7"/>
          <p:cNvSpPr/>
          <p:nvPr/>
        </p:nvSpPr>
        <p:spPr>
          <a:xfrm>
            <a:off x="7250483" y="3674852"/>
            <a:ext cx="3975110" cy="2800767"/>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eaLnBrk="0" fontAlgn="base" hangingPunct="0">
              <a:spcBef>
                <a:spcPct val="0"/>
              </a:spcBef>
              <a:spcAft>
                <a:spcPct val="0"/>
              </a:spcAft>
            </a:pPr>
            <a:r>
              <a:rPr lang="en-US" sz="2200" dirty="0">
                <a:solidFill>
                  <a:srgbClr val="0000FF"/>
                </a:solidFill>
                <a:latin typeface="Consolas" panose="020B0609020204030204" pitchFamily="49" charset="0"/>
              </a:rPr>
              <a:t>#include</a:t>
            </a:r>
            <a:r>
              <a:rPr lang="en-US" sz="2200" dirty="0">
                <a:solidFill>
                  <a:prstClr val="black"/>
                </a:solidFill>
                <a:latin typeface="Consolas" panose="020B0609020204030204" pitchFamily="49" charset="0"/>
              </a:rPr>
              <a:t> </a:t>
            </a:r>
            <a:r>
              <a:rPr lang="en-US" sz="2200" dirty="0">
                <a:solidFill>
                  <a:srgbClr val="A31515"/>
                </a:solidFill>
                <a:latin typeface="Consolas" panose="020B0609020204030204" pitchFamily="49" charset="0"/>
              </a:rPr>
              <a:t>&lt;</a:t>
            </a:r>
            <a:r>
              <a:rPr lang="en-US" sz="2200" dirty="0" err="1">
                <a:solidFill>
                  <a:srgbClr val="A31515"/>
                </a:solidFill>
                <a:latin typeface="Consolas" panose="020B0609020204030204" pitchFamily="49" charset="0"/>
              </a:rPr>
              <a:t>iostream</a:t>
            </a:r>
            <a:r>
              <a:rPr lang="en-US" sz="2200" dirty="0">
                <a:solidFill>
                  <a:srgbClr val="A31515"/>
                </a:solidFill>
                <a:latin typeface="Consolas" panose="020B0609020204030204" pitchFamily="49" charset="0"/>
              </a:rPr>
              <a:t>&gt;</a:t>
            </a:r>
            <a:endParaRPr lang="en-US" sz="2200" dirty="0">
              <a:solidFill>
                <a:prstClr val="black"/>
              </a:solidFill>
              <a:latin typeface="Consolas" panose="020B0609020204030204" pitchFamily="49" charset="0"/>
            </a:endParaRPr>
          </a:p>
          <a:p>
            <a:pPr eaLnBrk="0" fontAlgn="base" hangingPunct="0">
              <a:spcBef>
                <a:spcPct val="0"/>
              </a:spcBef>
              <a:spcAft>
                <a:spcPct val="0"/>
              </a:spcAft>
            </a:pPr>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g = 20;</a:t>
            </a:r>
          </a:p>
          <a:p>
            <a:pPr eaLnBrk="0" fontAlgn="base" hangingPunct="0">
              <a:spcBef>
                <a:spcPct val="0"/>
              </a:spcBef>
              <a:spcAft>
                <a:spcPct val="0"/>
              </a:spcAft>
            </a:pPr>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main() {</a:t>
            </a:r>
          </a:p>
          <a:p>
            <a:pPr lvl="1" eaLnBrk="0" fontAlgn="base" hangingPunct="0">
              <a:spcBef>
                <a:spcPct val="0"/>
              </a:spcBef>
              <a:spcAft>
                <a:spcPct val="0"/>
              </a:spcAft>
            </a:pPr>
            <a:r>
              <a:rPr lang="en-US" sz="2200" dirty="0" err="1">
                <a:solidFill>
                  <a:srgbClr val="0000FF"/>
                </a:solidFill>
                <a:latin typeface="Consolas" panose="020B0609020204030204" pitchFamily="49" charset="0"/>
              </a:rPr>
              <a:t>int</a:t>
            </a:r>
            <a:r>
              <a:rPr lang="en-US" sz="2200" dirty="0">
                <a:solidFill>
                  <a:prstClr val="black"/>
                </a:solidFill>
                <a:latin typeface="Consolas" panose="020B0609020204030204" pitchFamily="49" charset="0"/>
              </a:rPr>
              <a:t> a = 2, b = 3;</a:t>
            </a:r>
          </a:p>
          <a:p>
            <a:pPr lvl="1" eaLnBrk="0" fontAlgn="base" hangingPunct="0">
              <a:spcBef>
                <a:spcPct val="0"/>
              </a:spcBef>
              <a:spcAft>
                <a:spcPct val="0"/>
              </a:spcAft>
            </a:pPr>
            <a:r>
              <a:rPr lang="en-US" sz="2200" dirty="0">
                <a:solidFill>
                  <a:prstClr val="black"/>
                </a:solidFill>
                <a:latin typeface="Consolas" panose="020B0609020204030204" pitchFamily="49" charset="0"/>
              </a:rPr>
              <a:t>g = a + b;</a:t>
            </a:r>
          </a:p>
          <a:p>
            <a:pPr lvl="1" eaLnBrk="0" fontAlgn="base" hangingPunct="0">
              <a:spcBef>
                <a:spcPct val="0"/>
              </a:spcBef>
              <a:spcAft>
                <a:spcPct val="0"/>
              </a:spcAft>
            </a:pPr>
            <a:r>
              <a:rPr lang="en-US" sz="2200" dirty="0" err="1">
                <a:solidFill>
                  <a:prstClr val="black"/>
                </a:solidFill>
                <a:latin typeface="Consolas" panose="020B0609020204030204" pitchFamily="49" charset="0"/>
              </a:rPr>
              <a:t>std</a:t>
            </a:r>
            <a:r>
              <a:rPr lang="en-US" sz="2200" dirty="0">
                <a:solidFill>
                  <a:prstClr val="black"/>
                </a:solidFill>
                <a:latin typeface="Consolas" panose="020B0609020204030204" pitchFamily="49" charset="0"/>
              </a:rPr>
              <a:t>::</a:t>
            </a:r>
            <a:r>
              <a:rPr lang="en-US" sz="2200" dirty="0" err="1">
                <a:solidFill>
                  <a:prstClr val="black"/>
                </a:solidFill>
                <a:latin typeface="Consolas" panose="020B0609020204030204" pitchFamily="49" charset="0"/>
              </a:rPr>
              <a:t>cout</a:t>
            </a:r>
            <a:r>
              <a:rPr lang="en-US" sz="2200" dirty="0">
                <a:solidFill>
                  <a:prstClr val="black"/>
                </a:solidFill>
                <a:latin typeface="Consolas" panose="020B0609020204030204" pitchFamily="49" charset="0"/>
              </a:rPr>
              <a:t> &lt;&lt; g;</a:t>
            </a:r>
          </a:p>
          <a:p>
            <a:pPr lvl="1" eaLnBrk="0" fontAlgn="base" hangingPunct="0">
              <a:spcBef>
                <a:spcPct val="0"/>
              </a:spcBef>
              <a:spcAft>
                <a:spcPct val="0"/>
              </a:spcAft>
            </a:pPr>
            <a:r>
              <a:rPr lang="en-US" sz="2200" dirty="0">
                <a:solidFill>
                  <a:srgbClr val="0000FF"/>
                </a:solidFill>
                <a:latin typeface="Consolas" panose="020B0609020204030204" pitchFamily="49" charset="0"/>
              </a:rPr>
              <a:t>return</a:t>
            </a:r>
            <a:r>
              <a:rPr lang="en-US" sz="2200" dirty="0">
                <a:solidFill>
                  <a:prstClr val="black"/>
                </a:solidFill>
                <a:latin typeface="Consolas" panose="020B0609020204030204" pitchFamily="49" charset="0"/>
              </a:rPr>
              <a:t> 0;</a:t>
            </a:r>
          </a:p>
          <a:p>
            <a:pPr eaLnBrk="0" fontAlgn="base" hangingPunct="0">
              <a:spcBef>
                <a:spcPct val="0"/>
              </a:spcBef>
              <a:spcAft>
                <a:spcPct val="0"/>
              </a:spcAft>
            </a:pPr>
            <a:r>
              <a:rPr lang="en-US" sz="2200" dirty="0">
                <a:solidFill>
                  <a:prstClr val="black"/>
                </a:solidFill>
                <a:latin typeface="Consolas" panose="020B0609020204030204" pitchFamily="49" charset="0"/>
              </a:rPr>
              <a:t>}</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517687AA-69A5-DDE6-459B-5022E11EF4DC}"/>
              </a:ext>
            </a:extLst>
          </p:cNvPr>
          <p:cNvSpPr>
            <a:spLocks noGrp="1"/>
          </p:cNvSpPr>
          <p:nvPr>
            <p:ph type="dt" sz="half" idx="13"/>
          </p:nvPr>
        </p:nvSpPr>
        <p:spPr/>
        <p:txBody>
          <a:bodyPr/>
          <a:lstStyle/>
          <a:p>
            <a:r>
              <a:rPr lang="en-US"/>
              <a:t>June 2024</a:t>
            </a:r>
            <a:endParaRPr lang="en-US" dirty="0"/>
          </a:p>
        </p:txBody>
      </p:sp>
      <p:sp>
        <p:nvSpPr>
          <p:cNvPr id="9" name="Slide Number Placeholder 8">
            <a:extLst>
              <a:ext uri="{FF2B5EF4-FFF2-40B4-BE49-F238E27FC236}">
                <a16:creationId xmlns:a16="http://schemas.microsoft.com/office/drawing/2014/main" id="{EF18A7ED-C2EB-83E8-53AF-D6F907CACC38}"/>
              </a:ext>
            </a:extLst>
          </p:cNvPr>
          <p:cNvSpPr>
            <a:spLocks noGrp="1"/>
          </p:cNvSpPr>
          <p:nvPr>
            <p:ph type="sldNum" sz="quarter" idx="12"/>
          </p:nvPr>
        </p:nvSpPr>
        <p:spPr/>
        <p:txBody>
          <a:bodyPr/>
          <a:lstStyle/>
          <a:p>
            <a:fld id="{D8B0B3AC-44A8-D142-AAF6-9A453466E1A4}" type="slidenum">
              <a:rPr lang="en-VN" smtClean="0"/>
              <a:pPr/>
              <a:t>53</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3.4.5 </a:t>
            </a:r>
            <a:r>
              <a:rPr lang="en-US" dirty="0" err="1"/>
              <a:t>Các</a:t>
            </a:r>
            <a:r>
              <a:rPr lang="en-US" dirty="0"/>
              <a:t> </a:t>
            </a:r>
            <a:r>
              <a:rPr lang="en-US" dirty="0" err="1"/>
              <a:t>loại</a:t>
            </a:r>
            <a:r>
              <a:rPr lang="en-US" dirty="0"/>
              <a:t> </a:t>
            </a:r>
            <a:r>
              <a:rPr lang="en-US" dirty="0" err="1"/>
              <a:t>biến</a:t>
            </a:r>
            <a:endParaRPr lang="en-US" dirty="0"/>
          </a:p>
        </p:txBody>
      </p:sp>
      <p:sp>
        <p:nvSpPr>
          <p:cNvPr id="3" name="Content Placeholder 2"/>
          <p:cNvSpPr>
            <a:spLocks noGrp="1"/>
          </p:cNvSpPr>
          <p:nvPr>
            <p:ph idx="1"/>
          </p:nvPr>
        </p:nvSpPr>
        <p:spPr/>
        <p:txBody>
          <a:bodyPr>
            <a:noAutofit/>
          </a:bodyPr>
          <a:lstStyle/>
          <a:p>
            <a:pPr>
              <a:lnSpc>
                <a:spcPct val="100000"/>
              </a:lnSpc>
              <a:spcBef>
                <a:spcPts val="600"/>
              </a:spcBef>
              <a:spcAft>
                <a:spcPts val="600"/>
              </a:spcAft>
            </a:pPr>
            <a:r>
              <a:rPr lang="en-US" sz="2400" dirty="0" err="1"/>
              <a:t>Các</a:t>
            </a:r>
            <a:r>
              <a:rPr lang="en-US" sz="2400" dirty="0"/>
              <a:t> </a:t>
            </a:r>
            <a:r>
              <a:rPr lang="en-US" sz="2400" dirty="0" err="1"/>
              <a:t>loại</a:t>
            </a:r>
            <a:r>
              <a:rPr lang="en-US" sz="2400" dirty="0"/>
              <a:t> </a:t>
            </a:r>
            <a:r>
              <a:rPr lang="en-US" sz="2400" dirty="0" err="1"/>
              <a:t>biến</a:t>
            </a:r>
            <a:r>
              <a:rPr lang="en-US" sz="2400"/>
              <a:t>: </a:t>
            </a:r>
            <a:endParaRPr lang="en-US" sz="2400" dirty="0"/>
          </a:p>
          <a:p>
            <a:pPr lvl="1">
              <a:lnSpc>
                <a:spcPct val="100000"/>
              </a:lnSpc>
              <a:spcBef>
                <a:spcPts val="600"/>
              </a:spcBef>
              <a:spcAft>
                <a:spcPts val="600"/>
              </a:spcAft>
            </a:pPr>
            <a:r>
              <a:rPr lang="en-US" b="1"/>
              <a:t>Biến thường:</a:t>
            </a:r>
            <a:r>
              <a:rPr lang="en-US"/>
              <a:t> (biến này không phải là biến con trỏ) nó</a:t>
            </a:r>
            <a:r>
              <a:rPr lang="vi-VN"/>
              <a:t> được dùng để lưu giá trị </a:t>
            </a:r>
            <a:r>
              <a:rPr lang="en-US"/>
              <a:t>dữ liệu (không phải địa chỉ)</a:t>
            </a:r>
            <a:r>
              <a:rPr lang="vi-VN"/>
              <a:t>.</a:t>
            </a:r>
            <a:endParaRPr lang="en-US"/>
          </a:p>
          <a:p>
            <a:pPr marL="457200" lvl="1" indent="0">
              <a:lnSpc>
                <a:spcPct val="100000"/>
              </a:lnSpc>
              <a:spcBef>
                <a:spcPts val="600"/>
              </a:spcBef>
              <a:spcAft>
                <a:spcPts val="600"/>
              </a:spcAft>
              <a:buNone/>
            </a:pPr>
            <a:r>
              <a:rPr lang="en-US"/>
              <a:t>Ví dụ: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a:t>
            </a:r>
            <a:endParaRPr lang="en-US"/>
          </a:p>
          <a:p>
            <a:pPr lvl="1">
              <a:lnSpc>
                <a:spcPct val="100000"/>
              </a:lnSpc>
              <a:spcBef>
                <a:spcPts val="600"/>
              </a:spcBef>
              <a:spcAft>
                <a:spcPts val="600"/>
              </a:spcAft>
            </a:pPr>
            <a:r>
              <a:rPr lang="en-US" b="1"/>
              <a:t>Biến con trỏ</a:t>
            </a:r>
            <a:r>
              <a:rPr lang="en-US"/>
              <a:t>: Biến này dùng để lưu trữ địa chỉ của vùng nhớ khác.</a:t>
            </a:r>
          </a:p>
          <a:p>
            <a:pPr marL="457200" lvl="1" indent="0">
              <a:lnSpc>
                <a:spcPct val="100000"/>
              </a:lnSpc>
              <a:spcBef>
                <a:spcPts val="600"/>
              </a:spcBef>
              <a:spcAft>
                <a:spcPts val="600"/>
              </a:spcAft>
              <a:buNone/>
            </a:pPr>
            <a:r>
              <a:rPr lang="en-US"/>
              <a:t>Ví dụ: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a:solidFill>
                  <a:srgbClr val="001080"/>
                </a:solidFill>
                <a:highlight>
                  <a:srgbClr val="FFFFFF"/>
                </a:highlight>
                <a:latin typeface="PragmataPro Mono Liga" panose="02000509040000020004" pitchFamily="49" charset="0"/>
              </a:rPr>
              <a:t>p</a:t>
            </a:r>
            <a:r>
              <a:rPr lang="en-US" b="0">
                <a:solidFill>
                  <a:srgbClr val="000000"/>
                </a:solidFill>
                <a:effectLst/>
                <a:highlight>
                  <a:srgbClr val="FFFFFF"/>
                </a:highlight>
                <a:latin typeface="PragmataPro Mono Liga" panose="02000509040000020004" pitchFamily="49" charset="0"/>
              </a:rPr>
              <a:t>;</a:t>
            </a:r>
            <a:endParaRPr lang="en-US"/>
          </a:p>
          <a:p>
            <a:pPr lvl="1">
              <a:lnSpc>
                <a:spcPct val="100000"/>
              </a:lnSpc>
              <a:spcBef>
                <a:spcPts val="600"/>
              </a:spcBef>
              <a:spcAft>
                <a:spcPts val="600"/>
              </a:spcAft>
            </a:pPr>
            <a:r>
              <a:rPr lang="en-US" b="1"/>
              <a:t>Biến </a:t>
            </a:r>
            <a:r>
              <a:rPr lang="en-US" b="1" err="1"/>
              <a:t>tham</a:t>
            </a:r>
            <a:r>
              <a:rPr lang="en-US" b="1"/>
              <a:t> chiếu</a:t>
            </a:r>
            <a:r>
              <a:rPr lang="en-US"/>
              <a:t>: Không </a:t>
            </a:r>
            <a:r>
              <a:rPr lang="en-US" dirty="0" err="1"/>
              <a:t>được</a:t>
            </a:r>
            <a:r>
              <a:rPr lang="en-US" dirty="0"/>
              <a:t> </a:t>
            </a:r>
            <a:r>
              <a:rPr lang="en-US" dirty="0" err="1"/>
              <a:t>cấp</a:t>
            </a:r>
            <a:r>
              <a:rPr lang="en-US" dirty="0"/>
              <a:t> </a:t>
            </a:r>
            <a:r>
              <a:rPr lang="en-US" dirty="0" err="1"/>
              <a:t>phát</a:t>
            </a:r>
            <a:r>
              <a:rPr lang="en-US" dirty="0"/>
              <a:t> ô </a:t>
            </a:r>
            <a:r>
              <a:rPr lang="en-US" dirty="0" err="1"/>
              <a:t>nhớ</a:t>
            </a:r>
            <a:r>
              <a:rPr lang="en-US" dirty="0"/>
              <a:t> </a:t>
            </a:r>
            <a:r>
              <a:rPr lang="en-US" err="1"/>
              <a:t>riêng</a:t>
            </a:r>
            <a:r>
              <a:rPr lang="en-US"/>
              <a:t> mà dùng </a:t>
            </a:r>
            <a:r>
              <a:rPr lang="en-US" dirty="0" err="1"/>
              <a:t>chung</a:t>
            </a:r>
            <a:r>
              <a:rPr lang="en-US" dirty="0"/>
              <a:t> ô </a:t>
            </a:r>
            <a:r>
              <a:rPr lang="en-US" dirty="0" err="1"/>
              <a:t>nhớ</a:t>
            </a:r>
            <a:r>
              <a:rPr lang="en-US" dirty="0"/>
              <a:t> </a:t>
            </a:r>
            <a:r>
              <a:rPr lang="en-US" err="1"/>
              <a:t>với</a:t>
            </a:r>
            <a:r>
              <a:rPr lang="en-US"/>
              <a:t> biến được tham chiếu.</a:t>
            </a:r>
          </a:p>
          <a:p>
            <a:pPr marL="457200" lvl="1" indent="0">
              <a:lnSpc>
                <a:spcPct val="100000"/>
              </a:lnSpc>
              <a:spcBef>
                <a:spcPts val="600"/>
              </a:spcBef>
              <a:spcAft>
                <a:spcPts val="600"/>
              </a:spcAft>
              <a:buNone/>
            </a:pPr>
            <a:r>
              <a:rPr lang="en-US"/>
              <a:t>Ví dụ: </a:t>
            </a:r>
          </a:p>
          <a:p>
            <a:pPr marL="457200" lvl="1" indent="0">
              <a:lnSpc>
                <a:spcPct val="100000"/>
              </a:lnSpc>
              <a:spcBef>
                <a:spcPts val="600"/>
              </a:spcBef>
              <a:spcAft>
                <a:spcPts val="600"/>
              </a:spcAft>
              <a:buNone/>
            </a:pPr>
            <a:r>
              <a:rPr lang="en-US" b="0">
                <a:solidFill>
                  <a:srgbClr val="0000FF"/>
                </a:solidFill>
                <a:effectLst/>
                <a:highlight>
                  <a:srgbClr val="FFFFFF"/>
                </a:highlight>
                <a:latin typeface="PragmataPro Mono Liga" panose="02000509040000020004" pitchFamily="49" charset="0"/>
              </a:rPr>
              <a:t>	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a:t>
            </a:r>
          </a:p>
          <a:p>
            <a:pPr marL="0" indent="0">
              <a:lnSpc>
                <a:spcPct val="100000"/>
              </a:lnSpc>
              <a:spcBef>
                <a:spcPts val="600"/>
              </a:spcBef>
              <a:spcAft>
                <a:spcPts val="600"/>
              </a:spcAft>
              <a:buNone/>
            </a:pPr>
            <a:r>
              <a:rPr lang="en-US" sz="2400" b="0">
                <a:solidFill>
                  <a:srgbClr val="0000FF"/>
                </a:solidFill>
                <a:effectLst/>
                <a:highlight>
                  <a:srgbClr val="FFFFFF"/>
                </a:highlight>
                <a:latin typeface="PragmataPro Mono Liga" panose="02000509040000020004" pitchFamily="49" charset="0"/>
              </a:rPr>
              <a:t>	int</a:t>
            </a:r>
            <a:r>
              <a:rPr lang="en-US" sz="2400" b="0">
                <a:solidFill>
                  <a:srgbClr val="000000"/>
                </a:solidFill>
                <a:effectLst/>
                <a:highlight>
                  <a:srgbClr val="FFFFFF"/>
                </a:highlight>
                <a:latin typeface="PragmataPro Mono Liga" panose="02000509040000020004" pitchFamily="49" charset="0"/>
              </a:rPr>
              <a:t> &amp;</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=a;</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9081F960-3662-39FE-8C6B-4A53ACA5510C}"/>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6FD28446-17A2-E21F-095B-AEA9615B233C}"/>
              </a:ext>
            </a:extLst>
          </p:cNvPr>
          <p:cNvSpPr>
            <a:spLocks noGrp="1"/>
          </p:cNvSpPr>
          <p:nvPr>
            <p:ph type="sldNum" sz="quarter" idx="12"/>
          </p:nvPr>
        </p:nvSpPr>
        <p:spPr/>
        <p:txBody>
          <a:bodyPr/>
          <a:lstStyle/>
          <a:p>
            <a:fld id="{D8B0B3AC-44A8-D142-AAF6-9A453466E1A4}" type="slidenum">
              <a:rPr lang="en-VN" smtClean="0"/>
              <a:pPr/>
              <a:t>54</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a:xfrm>
            <a:off x="774145" y="1233824"/>
            <a:ext cx="7346125" cy="4943139"/>
          </a:xfrm>
        </p:spPr>
        <p:txBody>
          <a:bodyPr>
            <a:noAutofit/>
          </a:bodyPr>
          <a:lstStyle/>
          <a:p>
            <a:pPr marL="0" indent="0">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r>
              <a:rPr lang="en-US" sz="2000" b="0">
                <a:solidFill>
                  <a:srgbClr val="0000FF"/>
                </a:solidFill>
                <a:effectLst/>
                <a:highlight>
                  <a:srgbClr val="FFFFFF"/>
                </a:highlight>
                <a:latin typeface="PragmataPro Mono Liga" panose="02000509040000020004" pitchFamily="49" charset="0"/>
              </a:rPr>
              <a:t> </a:t>
            </a:r>
            <a:endParaRPr lang="en-US" sz="20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using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namespace</a:t>
            </a: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2000" b="0">
                <a:solidFill>
                  <a:srgbClr val="000000"/>
                </a:solidFill>
                <a:effectLst/>
                <a:highlight>
                  <a:srgbClr val="FFFF00"/>
                </a:highlight>
                <a:latin typeface="PragmataPro Mono Liga" panose="02000509040000020004" pitchFamily="49" charset="0"/>
              </a:rPr>
              <a:t>    </a:t>
            </a:r>
            <a:r>
              <a:rPr lang="en-US" sz="2000" b="0">
                <a:solidFill>
                  <a:srgbClr val="0000FF"/>
                </a:solidFill>
                <a:effectLst/>
                <a:highlight>
                  <a:srgbClr val="FFFF00"/>
                </a:highlight>
                <a:latin typeface="PragmataPro Mono Liga" panose="02000509040000020004" pitchFamily="49" charset="0"/>
              </a:rPr>
              <a:t>int</a:t>
            </a: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x</a:t>
            </a: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y</a:t>
            </a:r>
            <a:r>
              <a:rPr lang="en-US" sz="2000" b="0">
                <a:solidFill>
                  <a:srgbClr val="000000"/>
                </a:solidFill>
                <a:effectLst/>
                <a:highlight>
                  <a:srgbClr val="FFFF00"/>
                </a:highlight>
                <a:latin typeface="PragmataPro Mono Liga" panose="02000509040000020004" pitchFamily="49" charset="0"/>
              </a:rPr>
              <a:t> = </a:t>
            </a:r>
            <a:r>
              <a:rPr lang="en-US" sz="2000" b="0">
                <a:solidFill>
                  <a:srgbClr val="098658"/>
                </a:solidFill>
                <a:effectLst/>
                <a:highlight>
                  <a:srgbClr val="FFFF00"/>
                </a:highlight>
                <a:latin typeface="PragmataPro Mono Liga" panose="02000509040000020004" pitchFamily="49" charset="0"/>
              </a:rPr>
              <a:t>5</a:t>
            </a: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z</a:t>
            </a:r>
            <a:r>
              <a:rPr lang="en-US" sz="2000" b="0">
                <a:solidFill>
                  <a:srgbClr val="000000"/>
                </a:solidFill>
                <a:effectLst/>
                <a:highlight>
                  <a:srgbClr val="FFFF00"/>
                </a:highlight>
                <a:latin typeface="PragmataPro Mono Liga" panose="02000509040000020004" pitchFamily="49" charset="0"/>
              </a:rPr>
              <a:t> = </a:t>
            </a:r>
            <a:r>
              <a:rPr lang="en-US" sz="2000" b="0">
                <a:solidFill>
                  <a:srgbClr val="001080"/>
                </a:solidFill>
                <a:effectLst/>
                <a:highlight>
                  <a:srgbClr val="FFFF00"/>
                </a:highlight>
                <a:latin typeface="PragmataPro Mono Liga" panose="02000509040000020004" pitchFamily="49" charset="0"/>
              </a:rPr>
              <a:t>y</a:t>
            </a:r>
            <a:r>
              <a:rPr lang="en-US" sz="2000" b="0">
                <a:solidFill>
                  <a:srgbClr val="000000"/>
                </a:solidFill>
                <a:effectLst/>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p</a:t>
            </a:r>
            <a:r>
              <a:rPr lang="en-US" sz="2000" b="0">
                <a:solidFill>
                  <a:srgbClr val="000000"/>
                </a:solidFill>
                <a:effectLst/>
                <a:highlight>
                  <a:srgbClr val="FFFFFF"/>
                </a:highlight>
                <a:latin typeface="PragmataPro Mono Liga" panose="02000509040000020004" pitchFamily="49" charset="0"/>
              </a:rPr>
              <a:t> = &amp;</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6</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"x: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&amp;x: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"y: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&amp;y: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"z: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z</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&amp;z: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z</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"p: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p</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a:t>
            </a:r>
            <a:r>
              <a:rPr lang="en-US" sz="2000" b="0">
                <a:solidFill>
                  <a:srgbClr val="A31515"/>
                </a:solidFill>
                <a:effectLst/>
                <a:highlight>
                  <a:srgbClr val="FFFFFF"/>
                </a:highlight>
                <a:latin typeface="PragmataPro Mono Liga" panose="02000509040000020004" pitchFamily="49" charset="0"/>
              </a:rPr>
              <a:t> &amp;p: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p</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"m: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&amp;m: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Rectangle 6">
            <a:extLst>
              <a:ext uri="{FF2B5EF4-FFF2-40B4-BE49-F238E27FC236}">
                <a16:creationId xmlns:a16="http://schemas.microsoft.com/office/drawing/2014/main" id="{73D9D85A-8EFD-8E39-21F4-D9F69E58CC80}"/>
              </a:ext>
            </a:extLst>
          </p:cNvPr>
          <p:cNvSpPr/>
          <p:nvPr/>
        </p:nvSpPr>
        <p:spPr>
          <a:xfrm>
            <a:off x="8210484" y="1294344"/>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8" name="TextBox 7">
            <a:extLst>
              <a:ext uri="{FF2B5EF4-FFF2-40B4-BE49-F238E27FC236}">
                <a16:creationId xmlns:a16="http://schemas.microsoft.com/office/drawing/2014/main" id="{41BB1165-73FE-601A-C017-65E9C2B8C5E3}"/>
              </a:ext>
            </a:extLst>
          </p:cNvPr>
          <p:cNvSpPr txBox="1"/>
          <p:nvPr/>
        </p:nvSpPr>
        <p:spPr>
          <a:xfrm>
            <a:off x="8783726" y="1772966"/>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x</a:t>
            </a:r>
            <a:endParaRPr lang="en-US" sz="2200" dirty="0">
              <a:latin typeface="Consolas" panose="020B0609020204030204" pitchFamily="49" charset="0"/>
              <a:cs typeface="Arial" panose="020B0604020202020204" pitchFamily="34" charset="0"/>
            </a:endParaRPr>
          </a:p>
        </p:txBody>
      </p:sp>
      <p:sp>
        <p:nvSpPr>
          <p:cNvPr id="9" name="TextBox 8">
            <a:extLst>
              <a:ext uri="{FF2B5EF4-FFF2-40B4-BE49-F238E27FC236}">
                <a16:creationId xmlns:a16="http://schemas.microsoft.com/office/drawing/2014/main" id="{0F1E3262-F63D-6811-56FA-B2990E5E2051}"/>
              </a:ext>
            </a:extLst>
          </p:cNvPr>
          <p:cNvSpPr txBox="1"/>
          <p:nvPr/>
        </p:nvSpPr>
        <p:spPr>
          <a:xfrm>
            <a:off x="8239507" y="840521"/>
            <a:ext cx="1428596" cy="469552"/>
          </a:xfrm>
          <a:prstGeom prst="rect">
            <a:avLst/>
          </a:prstGeom>
          <a:noFill/>
        </p:spPr>
        <p:txBody>
          <a:bodyPr wrap="none" rtlCol="0">
            <a:spAutoFit/>
          </a:bodyPr>
          <a:lstStyle/>
          <a:p>
            <a:pPr algn="just">
              <a:lnSpc>
                <a:spcPct val="120000"/>
              </a:lnSpc>
              <a:spcBef>
                <a:spcPts val="200"/>
              </a:spcBef>
              <a:spcAft>
                <a:spcPts val="200"/>
              </a:spcAft>
            </a:pPr>
            <a:r>
              <a:rPr lang="en-US" sz="2200">
                <a:solidFill>
                  <a:schemeClr val="tx1">
                    <a:lumMod val="50000"/>
                  </a:schemeClr>
                </a:solidFill>
                <a:latin typeface="Consolas" panose="020B0609020204030204" pitchFamily="49" charset="0"/>
              </a:rPr>
              <a:t>0x61fe14</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16" name="Rectangle 15">
            <a:extLst>
              <a:ext uri="{FF2B5EF4-FFF2-40B4-BE49-F238E27FC236}">
                <a16:creationId xmlns:a16="http://schemas.microsoft.com/office/drawing/2014/main" id="{82F4D237-FA6C-C451-4847-08D0FDC4EFDA}"/>
              </a:ext>
            </a:extLst>
          </p:cNvPr>
          <p:cNvSpPr/>
          <p:nvPr/>
        </p:nvSpPr>
        <p:spPr>
          <a:xfrm>
            <a:off x="10083459" y="1284405"/>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lumMod val="50000"/>
                  </a:schemeClr>
                </a:solidFill>
                <a:latin typeface="Consolas" panose="020B0609020204030204" pitchFamily="49" charset="0"/>
                <a:cs typeface="Arial" panose="020B0604020202020204" pitchFamily="34" charset="0"/>
              </a:rPr>
              <a:t>5</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17" name="TextBox 16">
            <a:extLst>
              <a:ext uri="{FF2B5EF4-FFF2-40B4-BE49-F238E27FC236}">
                <a16:creationId xmlns:a16="http://schemas.microsoft.com/office/drawing/2014/main" id="{F30FAFD4-6DC5-5269-6951-D925340D8676}"/>
              </a:ext>
            </a:extLst>
          </p:cNvPr>
          <p:cNvSpPr txBox="1"/>
          <p:nvPr/>
        </p:nvSpPr>
        <p:spPr>
          <a:xfrm>
            <a:off x="10653842" y="1741606"/>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y</a:t>
            </a:r>
            <a:endParaRPr lang="en-US" sz="2200" dirty="0">
              <a:latin typeface="Consolas" panose="020B0609020204030204" pitchFamily="49" charset="0"/>
              <a:cs typeface="Arial" panose="020B0604020202020204" pitchFamily="34" charset="0"/>
            </a:endParaRPr>
          </a:p>
        </p:txBody>
      </p:sp>
      <p:sp>
        <p:nvSpPr>
          <p:cNvPr id="18" name="TextBox 17">
            <a:extLst>
              <a:ext uri="{FF2B5EF4-FFF2-40B4-BE49-F238E27FC236}">
                <a16:creationId xmlns:a16="http://schemas.microsoft.com/office/drawing/2014/main" id="{3CE8937D-0319-7FA1-0AB7-F4954D88C0AC}"/>
              </a:ext>
            </a:extLst>
          </p:cNvPr>
          <p:cNvSpPr txBox="1"/>
          <p:nvPr/>
        </p:nvSpPr>
        <p:spPr>
          <a:xfrm>
            <a:off x="10158808" y="830582"/>
            <a:ext cx="1335943" cy="505523"/>
          </a:xfrm>
          <a:prstGeom prst="rect">
            <a:avLst/>
          </a:prstGeom>
          <a:noFill/>
        </p:spPr>
        <p:txBody>
          <a:bodyPr wrap="none" rtlCol="0">
            <a:spAutoFit/>
          </a:bodyPr>
          <a:lstStyle/>
          <a:p>
            <a:pPr algn="just">
              <a:lnSpc>
                <a:spcPct val="120000"/>
              </a:lnSpc>
              <a:spcBef>
                <a:spcPts val="200"/>
              </a:spcBef>
              <a:spcAft>
                <a:spcPts val="200"/>
              </a:spcAft>
            </a:pPr>
            <a:r>
              <a:rPr lang="en-US" sz="2400"/>
              <a:t>0x61fe10</a:t>
            </a:r>
            <a:endParaRPr lang="en-US" sz="2200" dirty="0">
              <a:latin typeface="Consolas" panose="020B0609020204030204" pitchFamily="49" charset="0"/>
              <a:cs typeface="Arial" panose="020B0604020202020204" pitchFamily="34" charset="0"/>
            </a:endParaRPr>
          </a:p>
        </p:txBody>
      </p:sp>
      <p:sp>
        <p:nvSpPr>
          <p:cNvPr id="19" name="Rectangle 18">
            <a:extLst>
              <a:ext uri="{FF2B5EF4-FFF2-40B4-BE49-F238E27FC236}">
                <a16:creationId xmlns:a16="http://schemas.microsoft.com/office/drawing/2014/main" id="{45E26612-1BC9-C460-6621-5468B4B00338}"/>
              </a:ext>
            </a:extLst>
          </p:cNvPr>
          <p:cNvSpPr/>
          <p:nvPr/>
        </p:nvSpPr>
        <p:spPr>
          <a:xfrm>
            <a:off x="10256397" y="3158328"/>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lumMod val="50000"/>
                  </a:schemeClr>
                </a:solidFill>
                <a:latin typeface="Consolas" panose="020B0609020204030204" pitchFamily="49" charset="0"/>
                <a:cs typeface="Arial" panose="020B0604020202020204" pitchFamily="34" charset="0"/>
              </a:rPr>
              <a:t>5</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20" name="TextBox 19">
            <a:extLst>
              <a:ext uri="{FF2B5EF4-FFF2-40B4-BE49-F238E27FC236}">
                <a16:creationId xmlns:a16="http://schemas.microsoft.com/office/drawing/2014/main" id="{CA0AB89E-0DE3-243A-E03F-B367373F3F33}"/>
              </a:ext>
            </a:extLst>
          </p:cNvPr>
          <p:cNvSpPr txBox="1"/>
          <p:nvPr/>
        </p:nvSpPr>
        <p:spPr>
          <a:xfrm>
            <a:off x="10826780" y="3615529"/>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z</a:t>
            </a:r>
            <a:endParaRPr lang="en-US" sz="2200" dirty="0">
              <a:latin typeface="Consolas" panose="020B0609020204030204" pitchFamily="49" charset="0"/>
              <a:cs typeface="Arial" panose="020B0604020202020204" pitchFamily="34" charset="0"/>
            </a:endParaRPr>
          </a:p>
        </p:txBody>
      </p:sp>
      <p:sp>
        <p:nvSpPr>
          <p:cNvPr id="21" name="TextBox 20">
            <a:extLst>
              <a:ext uri="{FF2B5EF4-FFF2-40B4-BE49-F238E27FC236}">
                <a16:creationId xmlns:a16="http://schemas.microsoft.com/office/drawing/2014/main" id="{CD3253DC-3EC2-6724-A701-4DD67E96E4F4}"/>
              </a:ext>
            </a:extLst>
          </p:cNvPr>
          <p:cNvSpPr txBox="1"/>
          <p:nvPr/>
        </p:nvSpPr>
        <p:spPr>
          <a:xfrm>
            <a:off x="10344570" y="2704505"/>
            <a:ext cx="1310295" cy="505523"/>
          </a:xfrm>
          <a:prstGeom prst="rect">
            <a:avLst/>
          </a:prstGeom>
          <a:noFill/>
        </p:spPr>
        <p:txBody>
          <a:bodyPr wrap="none" rtlCol="0">
            <a:spAutoFit/>
          </a:bodyPr>
          <a:lstStyle/>
          <a:p>
            <a:pPr algn="just">
              <a:lnSpc>
                <a:spcPct val="120000"/>
              </a:lnSpc>
              <a:spcBef>
                <a:spcPts val="200"/>
              </a:spcBef>
              <a:spcAft>
                <a:spcPts val="200"/>
              </a:spcAft>
            </a:pPr>
            <a:r>
              <a:rPr lang="en-US" sz="2400"/>
              <a:t>0x61fe0c</a:t>
            </a:r>
            <a:endParaRPr lang="en-US" sz="2200" dirty="0">
              <a:latin typeface="Consolas" panose="020B0609020204030204" pitchFamily="49" charset="0"/>
              <a:cs typeface="Arial" panose="020B0604020202020204" pitchFamily="34" charset="0"/>
            </a:endParaRPr>
          </a:p>
        </p:txBody>
      </p:sp>
      <p:sp>
        <p:nvSpPr>
          <p:cNvPr id="10" name="Date Placeholder 9">
            <a:extLst>
              <a:ext uri="{FF2B5EF4-FFF2-40B4-BE49-F238E27FC236}">
                <a16:creationId xmlns:a16="http://schemas.microsoft.com/office/drawing/2014/main" id="{96920742-FFE9-D169-BB5D-E88E50E88A85}"/>
              </a:ext>
            </a:extLst>
          </p:cNvPr>
          <p:cNvSpPr>
            <a:spLocks noGrp="1"/>
          </p:cNvSpPr>
          <p:nvPr>
            <p:ph type="dt" sz="half" idx="13"/>
          </p:nvPr>
        </p:nvSpPr>
        <p:spPr/>
        <p:txBody>
          <a:bodyPr/>
          <a:lstStyle/>
          <a:p>
            <a:r>
              <a:rPr lang="en-US"/>
              <a:t>June 2024</a:t>
            </a:r>
            <a:endParaRPr lang="en-US" dirty="0"/>
          </a:p>
        </p:txBody>
      </p:sp>
      <p:sp>
        <p:nvSpPr>
          <p:cNvPr id="4" name="Rectangle 3">
            <a:extLst>
              <a:ext uri="{FF2B5EF4-FFF2-40B4-BE49-F238E27FC236}">
                <a16:creationId xmlns:a16="http://schemas.microsoft.com/office/drawing/2014/main" id="{316B50BA-5F1B-9DCD-8463-37F35CF0C55D}"/>
              </a:ext>
            </a:extLst>
          </p:cNvPr>
          <p:cNvSpPr/>
          <p:nvPr/>
        </p:nvSpPr>
        <p:spPr>
          <a:xfrm>
            <a:off x="7600950" y="830582"/>
            <a:ext cx="4391025" cy="3379468"/>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BB43244-5F65-C86D-18F0-6BCF37B8CB77}"/>
              </a:ext>
            </a:extLst>
          </p:cNvPr>
          <p:cNvSpPr txBox="1"/>
          <p:nvPr/>
        </p:nvSpPr>
        <p:spPr>
          <a:xfrm>
            <a:off x="8925236" y="4249721"/>
            <a:ext cx="1697901" cy="394210"/>
          </a:xfrm>
          <a:prstGeom prst="rect">
            <a:avLst/>
          </a:prstGeom>
          <a:noFill/>
        </p:spPr>
        <p:txBody>
          <a:bodyPr wrap="none" rtlCol="0">
            <a:spAutoFit/>
          </a:bodyPr>
          <a:lstStyle/>
          <a:p>
            <a:pPr algn="just">
              <a:lnSpc>
                <a:spcPct val="120000"/>
              </a:lnSpc>
              <a:spcBef>
                <a:spcPts val="200"/>
              </a:spcBef>
              <a:spcAft>
                <a:spcPts val="200"/>
              </a:spcAft>
            </a:pPr>
            <a:r>
              <a:rPr lang="en-US">
                <a:latin typeface="Arial" panose="020B0604020202020204" pitchFamily="34" charset="0"/>
                <a:cs typeface="Arial" panose="020B0604020202020204" pitchFamily="34" charset="0"/>
              </a:rPr>
              <a:t>Memory layout</a:t>
            </a:r>
            <a:endParaRPr lang="en-US" dirty="0">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499CF153-8ED4-7C9C-3FE6-93873E42A9CE}"/>
              </a:ext>
            </a:extLst>
          </p:cNvPr>
          <p:cNvSpPr>
            <a:spLocks noGrp="1"/>
          </p:cNvSpPr>
          <p:nvPr>
            <p:ph type="sldNum" sz="quarter" idx="12"/>
          </p:nvPr>
        </p:nvSpPr>
        <p:spPr/>
        <p:txBody>
          <a:bodyPr/>
          <a:lstStyle/>
          <a:p>
            <a:fld id="{D8B0B3AC-44A8-D142-AAF6-9A453466E1A4}" type="slidenum">
              <a:rPr lang="en-VN" smtClean="0"/>
              <a:pPr/>
              <a:t>55</a:t>
            </a:fld>
            <a:endParaRPr lang="en-VN" dirty="0"/>
          </a:p>
        </p:txBody>
      </p:sp>
    </p:spTree>
    <p:extLst>
      <p:ext uri="{BB962C8B-B14F-4D97-AF65-F5344CB8AC3E}">
        <p14:creationId xmlns:p14="http://schemas.microsoft.com/office/powerpoint/2010/main" val="390480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a:xfrm>
            <a:off x="774145" y="1233824"/>
            <a:ext cx="7346125" cy="4943139"/>
          </a:xfrm>
        </p:spPr>
        <p:txBody>
          <a:bodyPr>
            <a:noAutofit/>
          </a:bodyPr>
          <a:lstStyle/>
          <a:p>
            <a:pPr marL="0" indent="0">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r>
              <a:rPr lang="en-US" sz="2000" b="0">
                <a:solidFill>
                  <a:srgbClr val="0000FF"/>
                </a:solidFill>
                <a:effectLst/>
                <a:highlight>
                  <a:srgbClr val="FFFFFF"/>
                </a:highlight>
                <a:latin typeface="PragmataPro Mono Liga" panose="02000509040000020004" pitchFamily="49" charset="0"/>
              </a:rPr>
              <a:t> </a:t>
            </a:r>
            <a:endParaRPr lang="en-US" sz="20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using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namespace</a:t>
            </a: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z</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x</a:t>
            </a:r>
            <a:r>
              <a:rPr lang="en-US" sz="2000" b="0">
                <a:solidFill>
                  <a:srgbClr val="000000"/>
                </a:solidFill>
                <a:effectLst/>
                <a:highlight>
                  <a:srgbClr val="FFFF00"/>
                </a:highlight>
                <a:latin typeface="PragmataPro Mono Liga" panose="02000509040000020004" pitchFamily="49" charset="0"/>
              </a:rPr>
              <a:t> = </a:t>
            </a:r>
            <a:r>
              <a:rPr lang="en-US" sz="2000" b="0">
                <a:solidFill>
                  <a:srgbClr val="001080"/>
                </a:solidFill>
                <a:effectLst/>
                <a:highlight>
                  <a:srgbClr val="FFFF00"/>
                </a:highlight>
                <a:latin typeface="PragmataPro Mono Liga" panose="02000509040000020004" pitchFamily="49" charset="0"/>
              </a:rPr>
              <a:t>y</a:t>
            </a:r>
            <a:r>
              <a:rPr lang="en-US" sz="2000" b="0">
                <a:solidFill>
                  <a:srgbClr val="000000"/>
                </a:solidFill>
                <a:effectLst/>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p</a:t>
            </a:r>
            <a:r>
              <a:rPr lang="en-US" sz="2000" b="0">
                <a:solidFill>
                  <a:srgbClr val="000000"/>
                </a:solidFill>
                <a:effectLst/>
                <a:highlight>
                  <a:srgbClr val="FFFFFF"/>
                </a:highlight>
                <a:latin typeface="PragmataPro Mono Liga" panose="02000509040000020004" pitchFamily="49" charset="0"/>
              </a:rPr>
              <a:t> = &amp;</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6</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"x: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&amp;x: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"y: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&amp;y: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"z: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z</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&amp;z: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z</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"p: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p</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a:t>
            </a:r>
            <a:r>
              <a:rPr lang="en-US" sz="2000" b="0">
                <a:solidFill>
                  <a:srgbClr val="A31515"/>
                </a:solidFill>
                <a:effectLst/>
                <a:highlight>
                  <a:srgbClr val="FFFFFF"/>
                </a:highlight>
                <a:latin typeface="PragmataPro Mono Liga" panose="02000509040000020004" pitchFamily="49" charset="0"/>
              </a:rPr>
              <a:t> &amp;p: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p</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"m: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&amp;m: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Rectangle 6">
            <a:extLst>
              <a:ext uri="{FF2B5EF4-FFF2-40B4-BE49-F238E27FC236}">
                <a16:creationId xmlns:a16="http://schemas.microsoft.com/office/drawing/2014/main" id="{73D9D85A-8EFD-8E39-21F4-D9F69E58CC80}"/>
              </a:ext>
            </a:extLst>
          </p:cNvPr>
          <p:cNvSpPr/>
          <p:nvPr/>
        </p:nvSpPr>
        <p:spPr>
          <a:xfrm>
            <a:off x="8210484" y="1294344"/>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lumMod val="50000"/>
                  </a:schemeClr>
                </a:solidFill>
                <a:latin typeface="Consolas" panose="020B0609020204030204" pitchFamily="49" charset="0"/>
                <a:cs typeface="Arial" panose="020B0604020202020204" pitchFamily="34" charset="0"/>
              </a:rPr>
              <a:t>5</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8" name="TextBox 7">
            <a:extLst>
              <a:ext uri="{FF2B5EF4-FFF2-40B4-BE49-F238E27FC236}">
                <a16:creationId xmlns:a16="http://schemas.microsoft.com/office/drawing/2014/main" id="{41BB1165-73FE-601A-C017-65E9C2B8C5E3}"/>
              </a:ext>
            </a:extLst>
          </p:cNvPr>
          <p:cNvSpPr txBox="1"/>
          <p:nvPr/>
        </p:nvSpPr>
        <p:spPr>
          <a:xfrm>
            <a:off x="8800750" y="1771423"/>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x</a:t>
            </a:r>
            <a:endParaRPr lang="en-US" sz="2200" dirty="0">
              <a:latin typeface="Consolas" panose="020B0609020204030204" pitchFamily="49" charset="0"/>
              <a:cs typeface="Arial" panose="020B0604020202020204" pitchFamily="34" charset="0"/>
            </a:endParaRPr>
          </a:p>
        </p:txBody>
      </p:sp>
      <p:sp>
        <p:nvSpPr>
          <p:cNvPr id="9" name="TextBox 8">
            <a:extLst>
              <a:ext uri="{FF2B5EF4-FFF2-40B4-BE49-F238E27FC236}">
                <a16:creationId xmlns:a16="http://schemas.microsoft.com/office/drawing/2014/main" id="{0F1E3262-F63D-6811-56FA-B2990E5E2051}"/>
              </a:ext>
            </a:extLst>
          </p:cNvPr>
          <p:cNvSpPr txBox="1"/>
          <p:nvPr/>
        </p:nvSpPr>
        <p:spPr>
          <a:xfrm>
            <a:off x="8239507" y="840521"/>
            <a:ext cx="1428596" cy="469552"/>
          </a:xfrm>
          <a:prstGeom prst="rect">
            <a:avLst/>
          </a:prstGeom>
          <a:noFill/>
        </p:spPr>
        <p:txBody>
          <a:bodyPr wrap="none" rtlCol="0">
            <a:spAutoFit/>
          </a:bodyPr>
          <a:lstStyle/>
          <a:p>
            <a:pPr algn="just">
              <a:lnSpc>
                <a:spcPct val="120000"/>
              </a:lnSpc>
              <a:spcBef>
                <a:spcPts val="200"/>
              </a:spcBef>
              <a:spcAft>
                <a:spcPts val="200"/>
              </a:spcAft>
            </a:pPr>
            <a:r>
              <a:rPr lang="en-US" sz="2200">
                <a:solidFill>
                  <a:schemeClr val="tx1">
                    <a:lumMod val="50000"/>
                  </a:schemeClr>
                </a:solidFill>
                <a:latin typeface="Consolas" panose="020B0609020204030204" pitchFamily="49" charset="0"/>
              </a:rPr>
              <a:t>0x61fe14</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16" name="Rectangle 15">
            <a:extLst>
              <a:ext uri="{FF2B5EF4-FFF2-40B4-BE49-F238E27FC236}">
                <a16:creationId xmlns:a16="http://schemas.microsoft.com/office/drawing/2014/main" id="{82F4D237-FA6C-C451-4847-08D0FDC4EFDA}"/>
              </a:ext>
            </a:extLst>
          </p:cNvPr>
          <p:cNvSpPr/>
          <p:nvPr/>
        </p:nvSpPr>
        <p:spPr>
          <a:xfrm>
            <a:off x="10083459" y="1284405"/>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lumMod val="50000"/>
                  </a:schemeClr>
                </a:solidFill>
                <a:latin typeface="Consolas" panose="020B0609020204030204" pitchFamily="49" charset="0"/>
                <a:cs typeface="Arial" panose="020B0604020202020204" pitchFamily="34" charset="0"/>
              </a:rPr>
              <a:t>5</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17" name="TextBox 16">
            <a:extLst>
              <a:ext uri="{FF2B5EF4-FFF2-40B4-BE49-F238E27FC236}">
                <a16:creationId xmlns:a16="http://schemas.microsoft.com/office/drawing/2014/main" id="{F30FAFD4-6DC5-5269-6951-D925340D8676}"/>
              </a:ext>
            </a:extLst>
          </p:cNvPr>
          <p:cNvSpPr txBox="1"/>
          <p:nvPr/>
        </p:nvSpPr>
        <p:spPr>
          <a:xfrm>
            <a:off x="10653842" y="1741606"/>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y</a:t>
            </a:r>
            <a:endParaRPr lang="en-US" sz="2200" dirty="0">
              <a:latin typeface="Consolas" panose="020B0609020204030204" pitchFamily="49" charset="0"/>
              <a:cs typeface="Arial" panose="020B0604020202020204" pitchFamily="34" charset="0"/>
            </a:endParaRPr>
          </a:p>
        </p:txBody>
      </p:sp>
      <p:sp>
        <p:nvSpPr>
          <p:cNvPr id="18" name="TextBox 17">
            <a:extLst>
              <a:ext uri="{FF2B5EF4-FFF2-40B4-BE49-F238E27FC236}">
                <a16:creationId xmlns:a16="http://schemas.microsoft.com/office/drawing/2014/main" id="{3CE8937D-0319-7FA1-0AB7-F4954D88C0AC}"/>
              </a:ext>
            </a:extLst>
          </p:cNvPr>
          <p:cNvSpPr txBox="1"/>
          <p:nvPr/>
        </p:nvSpPr>
        <p:spPr>
          <a:xfrm>
            <a:off x="10158808" y="830582"/>
            <a:ext cx="1335943" cy="505523"/>
          </a:xfrm>
          <a:prstGeom prst="rect">
            <a:avLst/>
          </a:prstGeom>
          <a:noFill/>
        </p:spPr>
        <p:txBody>
          <a:bodyPr wrap="none" rtlCol="0">
            <a:spAutoFit/>
          </a:bodyPr>
          <a:lstStyle/>
          <a:p>
            <a:pPr algn="just">
              <a:lnSpc>
                <a:spcPct val="120000"/>
              </a:lnSpc>
              <a:spcBef>
                <a:spcPts val="200"/>
              </a:spcBef>
              <a:spcAft>
                <a:spcPts val="200"/>
              </a:spcAft>
            </a:pPr>
            <a:r>
              <a:rPr lang="en-US" sz="2400"/>
              <a:t>0x61fe10</a:t>
            </a:r>
            <a:endParaRPr lang="en-US" sz="2200" dirty="0">
              <a:latin typeface="Consolas" panose="020B0609020204030204" pitchFamily="49" charset="0"/>
              <a:cs typeface="Arial" panose="020B0604020202020204" pitchFamily="34" charset="0"/>
            </a:endParaRPr>
          </a:p>
        </p:txBody>
      </p:sp>
      <p:sp>
        <p:nvSpPr>
          <p:cNvPr id="19" name="Rectangle 18">
            <a:extLst>
              <a:ext uri="{FF2B5EF4-FFF2-40B4-BE49-F238E27FC236}">
                <a16:creationId xmlns:a16="http://schemas.microsoft.com/office/drawing/2014/main" id="{45E26612-1BC9-C460-6621-5468B4B00338}"/>
              </a:ext>
            </a:extLst>
          </p:cNvPr>
          <p:cNvSpPr/>
          <p:nvPr/>
        </p:nvSpPr>
        <p:spPr>
          <a:xfrm>
            <a:off x="10256397" y="3158328"/>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lumMod val="50000"/>
                  </a:schemeClr>
                </a:solidFill>
                <a:latin typeface="Consolas" panose="020B0609020204030204" pitchFamily="49" charset="0"/>
                <a:cs typeface="Arial" panose="020B0604020202020204" pitchFamily="34" charset="0"/>
              </a:rPr>
              <a:t>5</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20" name="TextBox 19">
            <a:extLst>
              <a:ext uri="{FF2B5EF4-FFF2-40B4-BE49-F238E27FC236}">
                <a16:creationId xmlns:a16="http://schemas.microsoft.com/office/drawing/2014/main" id="{CA0AB89E-0DE3-243A-E03F-B367373F3F33}"/>
              </a:ext>
            </a:extLst>
          </p:cNvPr>
          <p:cNvSpPr txBox="1"/>
          <p:nvPr/>
        </p:nvSpPr>
        <p:spPr>
          <a:xfrm>
            <a:off x="10826780" y="3615529"/>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z</a:t>
            </a:r>
            <a:endParaRPr lang="en-US" sz="2200" dirty="0">
              <a:latin typeface="Consolas" panose="020B0609020204030204" pitchFamily="49" charset="0"/>
              <a:cs typeface="Arial" panose="020B0604020202020204" pitchFamily="34" charset="0"/>
            </a:endParaRPr>
          </a:p>
        </p:txBody>
      </p:sp>
      <p:sp>
        <p:nvSpPr>
          <p:cNvPr id="21" name="TextBox 20">
            <a:extLst>
              <a:ext uri="{FF2B5EF4-FFF2-40B4-BE49-F238E27FC236}">
                <a16:creationId xmlns:a16="http://schemas.microsoft.com/office/drawing/2014/main" id="{CD3253DC-3EC2-6724-A701-4DD67E96E4F4}"/>
              </a:ext>
            </a:extLst>
          </p:cNvPr>
          <p:cNvSpPr txBox="1"/>
          <p:nvPr/>
        </p:nvSpPr>
        <p:spPr>
          <a:xfrm>
            <a:off x="10344570" y="2704505"/>
            <a:ext cx="1310295" cy="505523"/>
          </a:xfrm>
          <a:prstGeom prst="rect">
            <a:avLst/>
          </a:prstGeom>
          <a:noFill/>
        </p:spPr>
        <p:txBody>
          <a:bodyPr wrap="none" rtlCol="0">
            <a:spAutoFit/>
          </a:bodyPr>
          <a:lstStyle/>
          <a:p>
            <a:pPr algn="just">
              <a:lnSpc>
                <a:spcPct val="120000"/>
              </a:lnSpc>
              <a:spcBef>
                <a:spcPts val="200"/>
              </a:spcBef>
              <a:spcAft>
                <a:spcPts val="200"/>
              </a:spcAft>
            </a:pPr>
            <a:r>
              <a:rPr lang="en-US" sz="2400"/>
              <a:t>0x61fe0c</a:t>
            </a:r>
            <a:endParaRPr lang="en-US" sz="2200" dirty="0">
              <a:latin typeface="Consolas" panose="020B0609020204030204" pitchFamily="49" charset="0"/>
              <a:cs typeface="Arial" panose="020B0604020202020204" pitchFamily="34" charset="0"/>
            </a:endParaRPr>
          </a:p>
        </p:txBody>
      </p:sp>
      <p:sp>
        <p:nvSpPr>
          <p:cNvPr id="10" name="Date Placeholder 9">
            <a:extLst>
              <a:ext uri="{FF2B5EF4-FFF2-40B4-BE49-F238E27FC236}">
                <a16:creationId xmlns:a16="http://schemas.microsoft.com/office/drawing/2014/main" id="{80310775-2941-863A-45AF-3002F6005555}"/>
              </a:ext>
            </a:extLst>
          </p:cNvPr>
          <p:cNvSpPr>
            <a:spLocks noGrp="1"/>
          </p:cNvSpPr>
          <p:nvPr>
            <p:ph type="dt" sz="half" idx="13"/>
          </p:nvPr>
        </p:nvSpPr>
        <p:spPr/>
        <p:txBody>
          <a:bodyPr/>
          <a:lstStyle/>
          <a:p>
            <a:r>
              <a:rPr lang="en-US"/>
              <a:t>June 2024</a:t>
            </a:r>
            <a:endParaRPr lang="en-US" dirty="0"/>
          </a:p>
        </p:txBody>
      </p:sp>
      <p:sp>
        <p:nvSpPr>
          <p:cNvPr id="4" name="Rectangle 3">
            <a:extLst>
              <a:ext uri="{FF2B5EF4-FFF2-40B4-BE49-F238E27FC236}">
                <a16:creationId xmlns:a16="http://schemas.microsoft.com/office/drawing/2014/main" id="{37818690-430C-D68B-BBD9-DA4E9193D0A9}"/>
              </a:ext>
            </a:extLst>
          </p:cNvPr>
          <p:cNvSpPr/>
          <p:nvPr/>
        </p:nvSpPr>
        <p:spPr>
          <a:xfrm>
            <a:off x="7600950" y="830582"/>
            <a:ext cx="4391025" cy="3379468"/>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79B5F13-6BEB-71ED-8DEB-7A3EA98A67D2}"/>
              </a:ext>
            </a:extLst>
          </p:cNvPr>
          <p:cNvSpPr txBox="1"/>
          <p:nvPr/>
        </p:nvSpPr>
        <p:spPr>
          <a:xfrm>
            <a:off x="8925236" y="4249721"/>
            <a:ext cx="1697901" cy="394210"/>
          </a:xfrm>
          <a:prstGeom prst="rect">
            <a:avLst/>
          </a:prstGeom>
          <a:noFill/>
        </p:spPr>
        <p:txBody>
          <a:bodyPr wrap="none" rtlCol="0">
            <a:spAutoFit/>
          </a:bodyPr>
          <a:lstStyle/>
          <a:p>
            <a:pPr algn="just">
              <a:lnSpc>
                <a:spcPct val="120000"/>
              </a:lnSpc>
              <a:spcBef>
                <a:spcPts val="200"/>
              </a:spcBef>
              <a:spcAft>
                <a:spcPts val="200"/>
              </a:spcAft>
            </a:pPr>
            <a:r>
              <a:rPr lang="en-US">
                <a:latin typeface="Arial" panose="020B0604020202020204" pitchFamily="34" charset="0"/>
                <a:cs typeface="Arial" panose="020B0604020202020204" pitchFamily="34" charset="0"/>
              </a:rPr>
              <a:t>Memory layout</a:t>
            </a:r>
            <a:endParaRPr lang="en-US" dirty="0">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24C4F23E-6ED6-E5A0-26D7-911CCDB7D77E}"/>
              </a:ext>
            </a:extLst>
          </p:cNvPr>
          <p:cNvSpPr>
            <a:spLocks noGrp="1"/>
          </p:cNvSpPr>
          <p:nvPr>
            <p:ph type="sldNum" sz="quarter" idx="12"/>
          </p:nvPr>
        </p:nvSpPr>
        <p:spPr/>
        <p:txBody>
          <a:bodyPr/>
          <a:lstStyle/>
          <a:p>
            <a:fld id="{D8B0B3AC-44A8-D142-AAF6-9A453466E1A4}" type="slidenum">
              <a:rPr lang="en-VN" smtClean="0"/>
              <a:pPr/>
              <a:t>56</a:t>
            </a:fld>
            <a:endParaRPr lang="en-VN" dirty="0"/>
          </a:p>
        </p:txBody>
      </p:sp>
    </p:spTree>
    <p:extLst>
      <p:ext uri="{BB962C8B-B14F-4D97-AF65-F5344CB8AC3E}">
        <p14:creationId xmlns:p14="http://schemas.microsoft.com/office/powerpoint/2010/main" val="340802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a:xfrm>
            <a:off x="774145" y="1233824"/>
            <a:ext cx="7346125" cy="4943139"/>
          </a:xfrm>
        </p:spPr>
        <p:txBody>
          <a:bodyPr>
            <a:noAutofit/>
          </a:bodyPr>
          <a:lstStyle/>
          <a:p>
            <a:pPr marL="0" indent="0">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r>
              <a:rPr lang="en-US" sz="2000" b="0">
                <a:solidFill>
                  <a:srgbClr val="0000FF"/>
                </a:solidFill>
                <a:effectLst/>
                <a:highlight>
                  <a:srgbClr val="FFFFFF"/>
                </a:highlight>
                <a:latin typeface="PragmataPro Mono Liga" panose="02000509040000020004" pitchFamily="49" charset="0"/>
              </a:rPr>
              <a:t> </a:t>
            </a:r>
            <a:endParaRPr lang="en-US" sz="20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using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namespace</a:t>
            </a: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z</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00"/>
                </a:highlight>
                <a:latin typeface="PragmataPro Mono Liga" panose="02000509040000020004" pitchFamily="49" charset="0"/>
              </a:rPr>
              <a:t>    </a:t>
            </a:r>
            <a:r>
              <a:rPr lang="en-US" sz="2000" b="0">
                <a:solidFill>
                  <a:srgbClr val="0000FF"/>
                </a:solidFill>
                <a:effectLst/>
                <a:highlight>
                  <a:srgbClr val="FFFF00"/>
                </a:highlight>
                <a:latin typeface="PragmataPro Mono Liga" panose="02000509040000020004" pitchFamily="49" charset="0"/>
              </a:rPr>
              <a:t>int</a:t>
            </a: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p</a:t>
            </a:r>
            <a:r>
              <a:rPr lang="en-US" sz="2000" b="0">
                <a:solidFill>
                  <a:srgbClr val="000000"/>
                </a:solidFill>
                <a:effectLst/>
                <a:highlight>
                  <a:srgbClr val="FFFF00"/>
                </a:highlight>
                <a:latin typeface="PragmataPro Mono Liga" panose="02000509040000020004" pitchFamily="49" charset="0"/>
              </a:rPr>
              <a:t> = &amp;</a:t>
            </a:r>
            <a:r>
              <a:rPr lang="en-US" sz="2000" b="0">
                <a:solidFill>
                  <a:srgbClr val="001080"/>
                </a:solidFill>
                <a:effectLst/>
                <a:highlight>
                  <a:srgbClr val="FFFF00"/>
                </a:highlight>
                <a:latin typeface="PragmataPro Mono Liga" panose="02000509040000020004" pitchFamily="49" charset="0"/>
              </a:rPr>
              <a:t>x</a:t>
            </a:r>
            <a:r>
              <a:rPr lang="en-US" sz="2000" b="0">
                <a:solidFill>
                  <a:srgbClr val="000000"/>
                </a:solidFill>
                <a:effectLst/>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6</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"x: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&amp;x: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"y: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&amp;y: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"z: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z</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&amp;z: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z</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"p: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p</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a:t>
            </a:r>
            <a:r>
              <a:rPr lang="en-US" sz="2000" b="0">
                <a:solidFill>
                  <a:srgbClr val="A31515"/>
                </a:solidFill>
                <a:effectLst/>
                <a:highlight>
                  <a:srgbClr val="FFFFFF"/>
                </a:highlight>
                <a:latin typeface="PragmataPro Mono Liga" panose="02000509040000020004" pitchFamily="49" charset="0"/>
              </a:rPr>
              <a:t> &amp;p: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p</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"m: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&amp;m: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Rectangle 6">
            <a:extLst>
              <a:ext uri="{FF2B5EF4-FFF2-40B4-BE49-F238E27FC236}">
                <a16:creationId xmlns:a16="http://schemas.microsoft.com/office/drawing/2014/main" id="{73D9D85A-8EFD-8E39-21F4-D9F69E58CC80}"/>
              </a:ext>
            </a:extLst>
          </p:cNvPr>
          <p:cNvSpPr/>
          <p:nvPr/>
        </p:nvSpPr>
        <p:spPr>
          <a:xfrm>
            <a:off x="8210484" y="1294344"/>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lumMod val="50000"/>
                  </a:schemeClr>
                </a:solidFill>
                <a:latin typeface="Consolas" panose="020B0609020204030204" pitchFamily="49" charset="0"/>
                <a:cs typeface="Arial" panose="020B0604020202020204" pitchFamily="34" charset="0"/>
              </a:rPr>
              <a:t>5</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8" name="TextBox 7">
            <a:extLst>
              <a:ext uri="{FF2B5EF4-FFF2-40B4-BE49-F238E27FC236}">
                <a16:creationId xmlns:a16="http://schemas.microsoft.com/office/drawing/2014/main" id="{41BB1165-73FE-601A-C017-65E9C2B8C5E3}"/>
              </a:ext>
            </a:extLst>
          </p:cNvPr>
          <p:cNvSpPr txBox="1"/>
          <p:nvPr/>
        </p:nvSpPr>
        <p:spPr>
          <a:xfrm>
            <a:off x="8601965" y="1771423"/>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x</a:t>
            </a:r>
            <a:endParaRPr lang="en-US" sz="2200" dirty="0">
              <a:latin typeface="Consolas" panose="020B0609020204030204" pitchFamily="49" charset="0"/>
              <a:cs typeface="Arial" panose="020B0604020202020204" pitchFamily="34" charset="0"/>
            </a:endParaRPr>
          </a:p>
        </p:txBody>
      </p:sp>
      <p:sp>
        <p:nvSpPr>
          <p:cNvPr id="9" name="TextBox 8">
            <a:extLst>
              <a:ext uri="{FF2B5EF4-FFF2-40B4-BE49-F238E27FC236}">
                <a16:creationId xmlns:a16="http://schemas.microsoft.com/office/drawing/2014/main" id="{0F1E3262-F63D-6811-56FA-B2990E5E2051}"/>
              </a:ext>
            </a:extLst>
          </p:cNvPr>
          <p:cNvSpPr txBox="1"/>
          <p:nvPr/>
        </p:nvSpPr>
        <p:spPr>
          <a:xfrm>
            <a:off x="8239507" y="840521"/>
            <a:ext cx="1428596" cy="469552"/>
          </a:xfrm>
          <a:prstGeom prst="rect">
            <a:avLst/>
          </a:prstGeom>
          <a:noFill/>
        </p:spPr>
        <p:txBody>
          <a:bodyPr wrap="none" rtlCol="0">
            <a:spAutoFit/>
          </a:bodyPr>
          <a:lstStyle/>
          <a:p>
            <a:pPr algn="just">
              <a:lnSpc>
                <a:spcPct val="120000"/>
              </a:lnSpc>
              <a:spcBef>
                <a:spcPts val="200"/>
              </a:spcBef>
              <a:spcAft>
                <a:spcPts val="200"/>
              </a:spcAft>
            </a:pPr>
            <a:r>
              <a:rPr lang="en-US" sz="2200">
                <a:solidFill>
                  <a:srgbClr val="FF0000"/>
                </a:solidFill>
                <a:latin typeface="Consolas" panose="020B0609020204030204" pitchFamily="49" charset="0"/>
              </a:rPr>
              <a:t>0x61fe14</a:t>
            </a:r>
            <a:endParaRPr lang="en-US" sz="2200" dirty="0">
              <a:solidFill>
                <a:srgbClr val="FF0000"/>
              </a:solidFill>
              <a:latin typeface="Consolas" panose="020B0609020204030204" pitchFamily="49" charset="0"/>
              <a:cs typeface="Arial" panose="020B0604020202020204" pitchFamily="34" charset="0"/>
            </a:endParaRPr>
          </a:p>
        </p:txBody>
      </p:sp>
      <p:sp>
        <p:nvSpPr>
          <p:cNvPr id="16" name="Rectangle 15">
            <a:extLst>
              <a:ext uri="{FF2B5EF4-FFF2-40B4-BE49-F238E27FC236}">
                <a16:creationId xmlns:a16="http://schemas.microsoft.com/office/drawing/2014/main" id="{82F4D237-FA6C-C451-4847-08D0FDC4EFDA}"/>
              </a:ext>
            </a:extLst>
          </p:cNvPr>
          <p:cNvSpPr/>
          <p:nvPr/>
        </p:nvSpPr>
        <p:spPr>
          <a:xfrm>
            <a:off x="10083459" y="1284405"/>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lumMod val="50000"/>
                  </a:schemeClr>
                </a:solidFill>
                <a:latin typeface="Consolas" panose="020B0609020204030204" pitchFamily="49" charset="0"/>
                <a:cs typeface="Arial" panose="020B0604020202020204" pitchFamily="34" charset="0"/>
              </a:rPr>
              <a:t>5</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17" name="TextBox 16">
            <a:extLst>
              <a:ext uri="{FF2B5EF4-FFF2-40B4-BE49-F238E27FC236}">
                <a16:creationId xmlns:a16="http://schemas.microsoft.com/office/drawing/2014/main" id="{F30FAFD4-6DC5-5269-6951-D925340D8676}"/>
              </a:ext>
            </a:extLst>
          </p:cNvPr>
          <p:cNvSpPr txBox="1"/>
          <p:nvPr/>
        </p:nvSpPr>
        <p:spPr>
          <a:xfrm>
            <a:off x="10653842" y="1741606"/>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y</a:t>
            </a:r>
            <a:endParaRPr lang="en-US" sz="2200" dirty="0">
              <a:latin typeface="Consolas" panose="020B0609020204030204" pitchFamily="49" charset="0"/>
              <a:cs typeface="Arial" panose="020B0604020202020204" pitchFamily="34" charset="0"/>
            </a:endParaRPr>
          </a:p>
        </p:txBody>
      </p:sp>
      <p:sp>
        <p:nvSpPr>
          <p:cNvPr id="18" name="TextBox 17">
            <a:extLst>
              <a:ext uri="{FF2B5EF4-FFF2-40B4-BE49-F238E27FC236}">
                <a16:creationId xmlns:a16="http://schemas.microsoft.com/office/drawing/2014/main" id="{3CE8937D-0319-7FA1-0AB7-F4954D88C0AC}"/>
              </a:ext>
            </a:extLst>
          </p:cNvPr>
          <p:cNvSpPr txBox="1"/>
          <p:nvPr/>
        </p:nvSpPr>
        <p:spPr>
          <a:xfrm>
            <a:off x="10158808" y="830582"/>
            <a:ext cx="1335943" cy="505523"/>
          </a:xfrm>
          <a:prstGeom prst="rect">
            <a:avLst/>
          </a:prstGeom>
          <a:noFill/>
        </p:spPr>
        <p:txBody>
          <a:bodyPr wrap="none" rtlCol="0">
            <a:spAutoFit/>
          </a:bodyPr>
          <a:lstStyle/>
          <a:p>
            <a:pPr algn="just">
              <a:lnSpc>
                <a:spcPct val="120000"/>
              </a:lnSpc>
              <a:spcBef>
                <a:spcPts val="200"/>
              </a:spcBef>
              <a:spcAft>
                <a:spcPts val="200"/>
              </a:spcAft>
            </a:pPr>
            <a:r>
              <a:rPr lang="en-US" sz="2400"/>
              <a:t>0x61fe10</a:t>
            </a:r>
            <a:endParaRPr lang="en-US" sz="2200" dirty="0">
              <a:latin typeface="Consolas" panose="020B0609020204030204" pitchFamily="49" charset="0"/>
              <a:cs typeface="Arial" panose="020B0604020202020204" pitchFamily="34" charset="0"/>
            </a:endParaRPr>
          </a:p>
        </p:txBody>
      </p:sp>
      <p:sp>
        <p:nvSpPr>
          <p:cNvPr id="19" name="Rectangle 18">
            <a:extLst>
              <a:ext uri="{FF2B5EF4-FFF2-40B4-BE49-F238E27FC236}">
                <a16:creationId xmlns:a16="http://schemas.microsoft.com/office/drawing/2014/main" id="{45E26612-1BC9-C460-6621-5468B4B00338}"/>
              </a:ext>
            </a:extLst>
          </p:cNvPr>
          <p:cNvSpPr/>
          <p:nvPr/>
        </p:nvSpPr>
        <p:spPr>
          <a:xfrm>
            <a:off x="10256397" y="3158328"/>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lumMod val="50000"/>
                  </a:schemeClr>
                </a:solidFill>
                <a:latin typeface="Consolas" panose="020B0609020204030204" pitchFamily="49" charset="0"/>
                <a:cs typeface="Arial" panose="020B0604020202020204" pitchFamily="34" charset="0"/>
              </a:rPr>
              <a:t>5</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20" name="TextBox 19">
            <a:extLst>
              <a:ext uri="{FF2B5EF4-FFF2-40B4-BE49-F238E27FC236}">
                <a16:creationId xmlns:a16="http://schemas.microsoft.com/office/drawing/2014/main" id="{CA0AB89E-0DE3-243A-E03F-B367373F3F33}"/>
              </a:ext>
            </a:extLst>
          </p:cNvPr>
          <p:cNvSpPr txBox="1"/>
          <p:nvPr/>
        </p:nvSpPr>
        <p:spPr>
          <a:xfrm>
            <a:off x="10826780" y="3615529"/>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z</a:t>
            </a:r>
            <a:endParaRPr lang="en-US" sz="2200" dirty="0">
              <a:latin typeface="Consolas" panose="020B0609020204030204" pitchFamily="49" charset="0"/>
              <a:cs typeface="Arial" panose="020B0604020202020204" pitchFamily="34" charset="0"/>
            </a:endParaRPr>
          </a:p>
        </p:txBody>
      </p:sp>
      <p:sp>
        <p:nvSpPr>
          <p:cNvPr id="21" name="TextBox 20">
            <a:extLst>
              <a:ext uri="{FF2B5EF4-FFF2-40B4-BE49-F238E27FC236}">
                <a16:creationId xmlns:a16="http://schemas.microsoft.com/office/drawing/2014/main" id="{CD3253DC-3EC2-6724-A701-4DD67E96E4F4}"/>
              </a:ext>
            </a:extLst>
          </p:cNvPr>
          <p:cNvSpPr txBox="1"/>
          <p:nvPr/>
        </p:nvSpPr>
        <p:spPr>
          <a:xfrm>
            <a:off x="10344570" y="2704505"/>
            <a:ext cx="1310295" cy="505523"/>
          </a:xfrm>
          <a:prstGeom prst="rect">
            <a:avLst/>
          </a:prstGeom>
          <a:noFill/>
        </p:spPr>
        <p:txBody>
          <a:bodyPr wrap="none" rtlCol="0">
            <a:spAutoFit/>
          </a:bodyPr>
          <a:lstStyle/>
          <a:p>
            <a:pPr algn="just">
              <a:lnSpc>
                <a:spcPct val="120000"/>
              </a:lnSpc>
              <a:spcBef>
                <a:spcPts val="200"/>
              </a:spcBef>
              <a:spcAft>
                <a:spcPts val="200"/>
              </a:spcAft>
            </a:pPr>
            <a:r>
              <a:rPr lang="en-US" sz="2400"/>
              <a:t>0x61fe0c</a:t>
            </a:r>
            <a:endParaRPr lang="en-US" sz="2200" dirty="0">
              <a:latin typeface="Consolas" panose="020B0609020204030204" pitchFamily="49" charset="0"/>
              <a:cs typeface="Arial" panose="020B0604020202020204" pitchFamily="34" charset="0"/>
            </a:endParaRPr>
          </a:p>
        </p:txBody>
      </p:sp>
      <p:sp>
        <p:nvSpPr>
          <p:cNvPr id="22" name="Rectangle 21">
            <a:extLst>
              <a:ext uri="{FF2B5EF4-FFF2-40B4-BE49-F238E27FC236}">
                <a16:creationId xmlns:a16="http://schemas.microsoft.com/office/drawing/2014/main" id="{6B1C9C85-6ECB-08CB-9EE2-97E031AE391D}"/>
              </a:ext>
            </a:extLst>
          </p:cNvPr>
          <p:cNvSpPr/>
          <p:nvPr/>
        </p:nvSpPr>
        <p:spPr>
          <a:xfrm>
            <a:off x="8246011" y="3158328"/>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rgbClr val="FF0000"/>
                </a:solidFill>
                <a:latin typeface="Consolas" panose="020B0609020204030204" pitchFamily="49" charset="0"/>
              </a:rPr>
              <a:t>0x61fe14</a:t>
            </a:r>
            <a:endParaRPr lang="en-US" sz="2200" dirty="0">
              <a:solidFill>
                <a:srgbClr val="FF0000"/>
              </a:solidFill>
              <a:latin typeface="Consolas" panose="020B0609020204030204" pitchFamily="49" charset="0"/>
              <a:cs typeface="Arial" panose="020B0604020202020204" pitchFamily="34" charset="0"/>
            </a:endParaRPr>
          </a:p>
        </p:txBody>
      </p:sp>
      <p:sp>
        <p:nvSpPr>
          <p:cNvPr id="23" name="TextBox 22">
            <a:extLst>
              <a:ext uri="{FF2B5EF4-FFF2-40B4-BE49-F238E27FC236}">
                <a16:creationId xmlns:a16="http://schemas.microsoft.com/office/drawing/2014/main" id="{F834A3E8-B6EF-857F-439F-2A5F4C5AA85C}"/>
              </a:ext>
            </a:extLst>
          </p:cNvPr>
          <p:cNvSpPr txBox="1"/>
          <p:nvPr/>
        </p:nvSpPr>
        <p:spPr>
          <a:xfrm>
            <a:off x="8816394" y="3615529"/>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p</a:t>
            </a:r>
            <a:endParaRPr lang="en-US" sz="2200" dirty="0">
              <a:latin typeface="Consolas" panose="020B0609020204030204" pitchFamily="49" charset="0"/>
              <a:cs typeface="Arial" panose="020B0604020202020204" pitchFamily="34" charset="0"/>
            </a:endParaRPr>
          </a:p>
        </p:txBody>
      </p:sp>
      <p:sp>
        <p:nvSpPr>
          <p:cNvPr id="24" name="TextBox 23">
            <a:extLst>
              <a:ext uri="{FF2B5EF4-FFF2-40B4-BE49-F238E27FC236}">
                <a16:creationId xmlns:a16="http://schemas.microsoft.com/office/drawing/2014/main" id="{1B1D4F55-24A2-64BB-EED1-00E951528C78}"/>
              </a:ext>
            </a:extLst>
          </p:cNvPr>
          <p:cNvSpPr txBox="1"/>
          <p:nvPr/>
        </p:nvSpPr>
        <p:spPr>
          <a:xfrm>
            <a:off x="8321360" y="2704505"/>
            <a:ext cx="1335943" cy="505523"/>
          </a:xfrm>
          <a:prstGeom prst="rect">
            <a:avLst/>
          </a:prstGeom>
          <a:noFill/>
        </p:spPr>
        <p:txBody>
          <a:bodyPr wrap="none" rtlCol="0">
            <a:spAutoFit/>
          </a:bodyPr>
          <a:lstStyle/>
          <a:p>
            <a:pPr algn="just">
              <a:lnSpc>
                <a:spcPct val="120000"/>
              </a:lnSpc>
              <a:spcBef>
                <a:spcPts val="200"/>
              </a:spcBef>
              <a:spcAft>
                <a:spcPts val="200"/>
              </a:spcAft>
            </a:pPr>
            <a:r>
              <a:rPr lang="en-US" sz="2400">
                <a:solidFill>
                  <a:schemeClr val="tx1">
                    <a:lumMod val="50000"/>
                  </a:schemeClr>
                </a:solidFill>
              </a:rPr>
              <a:t>0x61fe00</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26" name="TextBox 25">
            <a:extLst>
              <a:ext uri="{FF2B5EF4-FFF2-40B4-BE49-F238E27FC236}">
                <a16:creationId xmlns:a16="http://schemas.microsoft.com/office/drawing/2014/main" id="{651784A1-64E0-D047-BB8B-22DD64842104}"/>
              </a:ext>
            </a:extLst>
          </p:cNvPr>
          <p:cNvSpPr txBox="1"/>
          <p:nvPr/>
        </p:nvSpPr>
        <p:spPr>
          <a:xfrm>
            <a:off x="8999108" y="1776393"/>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m</a:t>
            </a:r>
            <a:endParaRPr lang="en-US" sz="2200" dirty="0">
              <a:latin typeface="Consolas" panose="020B0609020204030204" pitchFamily="49" charset="0"/>
              <a:cs typeface="Arial" panose="020B0604020202020204" pitchFamily="34" charset="0"/>
            </a:endParaRPr>
          </a:p>
        </p:txBody>
      </p:sp>
      <p:cxnSp>
        <p:nvCxnSpPr>
          <p:cNvPr id="29" name="Connector: Curved 28">
            <a:extLst>
              <a:ext uri="{FF2B5EF4-FFF2-40B4-BE49-F238E27FC236}">
                <a16:creationId xmlns:a16="http://schemas.microsoft.com/office/drawing/2014/main" id="{F6FFD7D4-4265-BD9E-DD8C-A16F0F8ED07C}"/>
              </a:ext>
            </a:extLst>
          </p:cNvPr>
          <p:cNvCxnSpPr>
            <a:cxnSpLocks/>
            <a:stCxn id="22" idx="1"/>
            <a:endCxn id="7" idx="1"/>
          </p:cNvCxnSpPr>
          <p:nvPr/>
        </p:nvCxnSpPr>
        <p:spPr>
          <a:xfrm rot="10800000">
            <a:off x="8210485" y="1547792"/>
            <a:ext cx="35527" cy="1863984"/>
          </a:xfrm>
          <a:prstGeom prst="curvedConnector3">
            <a:avLst>
              <a:gd name="adj1" fmla="val 74345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Date Placeholder 9">
            <a:extLst>
              <a:ext uri="{FF2B5EF4-FFF2-40B4-BE49-F238E27FC236}">
                <a16:creationId xmlns:a16="http://schemas.microsoft.com/office/drawing/2014/main" id="{454E136D-C6B1-7293-EEC2-B1836CCA0B8E}"/>
              </a:ext>
            </a:extLst>
          </p:cNvPr>
          <p:cNvSpPr>
            <a:spLocks noGrp="1"/>
          </p:cNvSpPr>
          <p:nvPr>
            <p:ph type="dt" sz="half" idx="13"/>
          </p:nvPr>
        </p:nvSpPr>
        <p:spPr/>
        <p:txBody>
          <a:bodyPr/>
          <a:lstStyle/>
          <a:p>
            <a:r>
              <a:rPr lang="en-US"/>
              <a:t>June 2024</a:t>
            </a:r>
            <a:endParaRPr lang="en-US" dirty="0"/>
          </a:p>
        </p:txBody>
      </p:sp>
      <p:sp>
        <p:nvSpPr>
          <p:cNvPr id="4" name="Rectangle 3">
            <a:extLst>
              <a:ext uri="{FF2B5EF4-FFF2-40B4-BE49-F238E27FC236}">
                <a16:creationId xmlns:a16="http://schemas.microsoft.com/office/drawing/2014/main" id="{24177006-BFEC-6804-8586-4D87935DC5B3}"/>
              </a:ext>
            </a:extLst>
          </p:cNvPr>
          <p:cNvSpPr/>
          <p:nvPr/>
        </p:nvSpPr>
        <p:spPr>
          <a:xfrm>
            <a:off x="7600950" y="830582"/>
            <a:ext cx="4391025" cy="3379468"/>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D5856B8-61C4-3710-72C0-D890511ED719}"/>
              </a:ext>
            </a:extLst>
          </p:cNvPr>
          <p:cNvSpPr txBox="1"/>
          <p:nvPr/>
        </p:nvSpPr>
        <p:spPr>
          <a:xfrm>
            <a:off x="8925236" y="4249721"/>
            <a:ext cx="1697901" cy="394210"/>
          </a:xfrm>
          <a:prstGeom prst="rect">
            <a:avLst/>
          </a:prstGeom>
          <a:noFill/>
        </p:spPr>
        <p:txBody>
          <a:bodyPr wrap="none" rtlCol="0">
            <a:spAutoFit/>
          </a:bodyPr>
          <a:lstStyle/>
          <a:p>
            <a:pPr algn="just">
              <a:lnSpc>
                <a:spcPct val="120000"/>
              </a:lnSpc>
              <a:spcBef>
                <a:spcPts val="200"/>
              </a:spcBef>
              <a:spcAft>
                <a:spcPts val="200"/>
              </a:spcAft>
            </a:pPr>
            <a:r>
              <a:rPr lang="en-US">
                <a:latin typeface="Arial" panose="020B0604020202020204" pitchFamily="34" charset="0"/>
                <a:cs typeface="Arial" panose="020B0604020202020204" pitchFamily="34" charset="0"/>
              </a:rPr>
              <a:t>Memory layout</a:t>
            </a:r>
            <a:endParaRPr lang="en-US" dirty="0">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6BB80A94-1C73-6924-D7A5-18A474313830}"/>
              </a:ext>
            </a:extLst>
          </p:cNvPr>
          <p:cNvSpPr>
            <a:spLocks noGrp="1"/>
          </p:cNvSpPr>
          <p:nvPr>
            <p:ph type="sldNum" sz="quarter" idx="12"/>
          </p:nvPr>
        </p:nvSpPr>
        <p:spPr/>
        <p:txBody>
          <a:bodyPr/>
          <a:lstStyle/>
          <a:p>
            <a:fld id="{D8B0B3AC-44A8-D142-AAF6-9A453466E1A4}" type="slidenum">
              <a:rPr lang="en-VN" smtClean="0"/>
              <a:pPr/>
              <a:t>57</a:t>
            </a:fld>
            <a:endParaRPr lang="en-VN" dirty="0"/>
          </a:p>
        </p:txBody>
      </p:sp>
    </p:spTree>
    <p:extLst>
      <p:ext uri="{BB962C8B-B14F-4D97-AF65-F5344CB8AC3E}">
        <p14:creationId xmlns:p14="http://schemas.microsoft.com/office/powerpoint/2010/main" val="181462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a:xfrm>
            <a:off x="774145" y="1233824"/>
            <a:ext cx="7346125" cy="4943139"/>
          </a:xfrm>
        </p:spPr>
        <p:txBody>
          <a:bodyPr>
            <a:noAutofit/>
          </a:bodyPr>
          <a:lstStyle/>
          <a:p>
            <a:pPr marL="0" indent="0">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r>
              <a:rPr lang="en-US" sz="2000" b="0">
                <a:solidFill>
                  <a:srgbClr val="0000FF"/>
                </a:solidFill>
                <a:effectLst/>
                <a:highlight>
                  <a:srgbClr val="FFFFFF"/>
                </a:highlight>
                <a:latin typeface="PragmataPro Mono Liga" panose="02000509040000020004" pitchFamily="49" charset="0"/>
              </a:rPr>
              <a:t> </a:t>
            </a:r>
            <a:endParaRPr lang="en-US" sz="20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using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namespace</a:t>
            </a: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z</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p</a:t>
            </a:r>
            <a:r>
              <a:rPr lang="en-US" sz="2000" b="0">
                <a:solidFill>
                  <a:srgbClr val="000000"/>
                </a:solidFill>
                <a:effectLst/>
                <a:highlight>
                  <a:srgbClr val="FFFFFF"/>
                </a:highlight>
                <a:latin typeface="PragmataPro Mono Liga" panose="02000509040000020004" pitchFamily="49" charset="0"/>
              </a:rPr>
              <a:t> = &amp;</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00"/>
                </a:highlight>
                <a:latin typeface="PragmataPro Mono Liga" panose="02000509040000020004" pitchFamily="49" charset="0"/>
              </a:rPr>
              <a:t>    </a:t>
            </a:r>
            <a:r>
              <a:rPr lang="en-US" sz="2000" b="0">
                <a:solidFill>
                  <a:srgbClr val="0000FF"/>
                </a:solidFill>
                <a:effectLst/>
                <a:highlight>
                  <a:srgbClr val="FFFF00"/>
                </a:highlight>
                <a:latin typeface="PragmataPro Mono Liga" panose="02000509040000020004" pitchFamily="49" charset="0"/>
              </a:rPr>
              <a:t>int</a:t>
            </a:r>
            <a:r>
              <a:rPr lang="en-US" sz="2000" b="0">
                <a:solidFill>
                  <a:srgbClr val="000000"/>
                </a:solidFill>
                <a:effectLst/>
                <a:highlight>
                  <a:srgbClr val="FFFF00"/>
                </a:highlight>
                <a:latin typeface="PragmataPro Mono Liga" panose="02000509040000020004" pitchFamily="49" charset="0"/>
              </a:rPr>
              <a:t> &amp;</a:t>
            </a:r>
            <a:r>
              <a:rPr lang="en-US" sz="2000" b="0">
                <a:solidFill>
                  <a:srgbClr val="001080"/>
                </a:solidFill>
                <a:effectLst/>
                <a:highlight>
                  <a:srgbClr val="FFFF00"/>
                </a:highlight>
                <a:latin typeface="PragmataPro Mono Liga" panose="02000509040000020004" pitchFamily="49" charset="0"/>
              </a:rPr>
              <a:t>m</a:t>
            </a:r>
            <a:r>
              <a:rPr lang="en-US" sz="2000" b="0">
                <a:solidFill>
                  <a:srgbClr val="000000"/>
                </a:solidFill>
                <a:effectLst/>
                <a:highlight>
                  <a:srgbClr val="FFFF00"/>
                </a:highlight>
                <a:latin typeface="PragmataPro Mono Liga" panose="02000509040000020004" pitchFamily="49" charset="0"/>
              </a:rPr>
              <a:t> = </a:t>
            </a:r>
            <a:r>
              <a:rPr lang="en-US" sz="2000" b="0">
                <a:solidFill>
                  <a:srgbClr val="001080"/>
                </a:solidFill>
                <a:effectLst/>
                <a:highlight>
                  <a:srgbClr val="FFFF00"/>
                </a:highlight>
                <a:latin typeface="PragmataPro Mono Liga" panose="02000509040000020004" pitchFamily="49" charset="0"/>
              </a:rPr>
              <a:t>x</a:t>
            </a:r>
            <a:r>
              <a:rPr lang="en-US" sz="2000" b="0">
                <a:solidFill>
                  <a:srgbClr val="000000"/>
                </a:solidFill>
                <a:effectLst/>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6</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"x: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&amp;x: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"y: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&amp;y: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"z: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z</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&amp;z: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z</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"p: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p</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a:t>
            </a:r>
            <a:r>
              <a:rPr lang="en-US" sz="2000" b="0">
                <a:solidFill>
                  <a:srgbClr val="A31515"/>
                </a:solidFill>
                <a:effectLst/>
                <a:highlight>
                  <a:srgbClr val="FFFFFF"/>
                </a:highlight>
                <a:latin typeface="PragmataPro Mono Liga" panose="02000509040000020004" pitchFamily="49" charset="0"/>
              </a:rPr>
              <a:t> &amp;p: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p</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"m: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&amp;m: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Rectangle 6">
            <a:extLst>
              <a:ext uri="{FF2B5EF4-FFF2-40B4-BE49-F238E27FC236}">
                <a16:creationId xmlns:a16="http://schemas.microsoft.com/office/drawing/2014/main" id="{73D9D85A-8EFD-8E39-21F4-D9F69E58CC80}"/>
              </a:ext>
            </a:extLst>
          </p:cNvPr>
          <p:cNvSpPr/>
          <p:nvPr/>
        </p:nvSpPr>
        <p:spPr>
          <a:xfrm>
            <a:off x="8210484" y="1294344"/>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lumMod val="50000"/>
                  </a:schemeClr>
                </a:solidFill>
                <a:latin typeface="Consolas" panose="020B0609020204030204" pitchFamily="49" charset="0"/>
                <a:cs typeface="Arial" panose="020B0604020202020204" pitchFamily="34" charset="0"/>
              </a:rPr>
              <a:t>5</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8" name="TextBox 7">
            <a:extLst>
              <a:ext uri="{FF2B5EF4-FFF2-40B4-BE49-F238E27FC236}">
                <a16:creationId xmlns:a16="http://schemas.microsoft.com/office/drawing/2014/main" id="{41BB1165-73FE-601A-C017-65E9C2B8C5E3}"/>
              </a:ext>
            </a:extLst>
          </p:cNvPr>
          <p:cNvSpPr txBox="1"/>
          <p:nvPr/>
        </p:nvSpPr>
        <p:spPr>
          <a:xfrm>
            <a:off x="8601965" y="1771423"/>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x</a:t>
            </a:r>
            <a:endParaRPr lang="en-US" sz="2200" dirty="0">
              <a:latin typeface="Consolas" panose="020B0609020204030204" pitchFamily="49" charset="0"/>
              <a:cs typeface="Arial" panose="020B0604020202020204" pitchFamily="34" charset="0"/>
            </a:endParaRPr>
          </a:p>
        </p:txBody>
      </p:sp>
      <p:sp>
        <p:nvSpPr>
          <p:cNvPr id="9" name="TextBox 8">
            <a:extLst>
              <a:ext uri="{FF2B5EF4-FFF2-40B4-BE49-F238E27FC236}">
                <a16:creationId xmlns:a16="http://schemas.microsoft.com/office/drawing/2014/main" id="{0F1E3262-F63D-6811-56FA-B2990E5E2051}"/>
              </a:ext>
            </a:extLst>
          </p:cNvPr>
          <p:cNvSpPr txBox="1"/>
          <p:nvPr/>
        </p:nvSpPr>
        <p:spPr>
          <a:xfrm>
            <a:off x="8239507" y="840521"/>
            <a:ext cx="1428596" cy="469552"/>
          </a:xfrm>
          <a:prstGeom prst="rect">
            <a:avLst/>
          </a:prstGeom>
          <a:noFill/>
        </p:spPr>
        <p:txBody>
          <a:bodyPr wrap="none" rtlCol="0">
            <a:spAutoFit/>
          </a:bodyPr>
          <a:lstStyle/>
          <a:p>
            <a:pPr algn="just">
              <a:lnSpc>
                <a:spcPct val="120000"/>
              </a:lnSpc>
              <a:spcBef>
                <a:spcPts val="200"/>
              </a:spcBef>
              <a:spcAft>
                <a:spcPts val="200"/>
              </a:spcAft>
            </a:pPr>
            <a:r>
              <a:rPr lang="en-US" sz="2200">
                <a:solidFill>
                  <a:srgbClr val="FF0000"/>
                </a:solidFill>
                <a:latin typeface="Consolas" panose="020B0609020204030204" pitchFamily="49" charset="0"/>
              </a:rPr>
              <a:t>0x61fe14</a:t>
            </a:r>
            <a:endParaRPr lang="en-US" sz="2200" dirty="0">
              <a:solidFill>
                <a:srgbClr val="FF0000"/>
              </a:solidFill>
              <a:latin typeface="Consolas" panose="020B0609020204030204" pitchFamily="49" charset="0"/>
              <a:cs typeface="Arial" panose="020B0604020202020204" pitchFamily="34" charset="0"/>
            </a:endParaRPr>
          </a:p>
        </p:txBody>
      </p:sp>
      <p:sp>
        <p:nvSpPr>
          <p:cNvPr id="16" name="Rectangle 15">
            <a:extLst>
              <a:ext uri="{FF2B5EF4-FFF2-40B4-BE49-F238E27FC236}">
                <a16:creationId xmlns:a16="http://schemas.microsoft.com/office/drawing/2014/main" id="{82F4D237-FA6C-C451-4847-08D0FDC4EFDA}"/>
              </a:ext>
            </a:extLst>
          </p:cNvPr>
          <p:cNvSpPr/>
          <p:nvPr/>
        </p:nvSpPr>
        <p:spPr>
          <a:xfrm>
            <a:off x="10083459" y="1284405"/>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lumMod val="50000"/>
                  </a:schemeClr>
                </a:solidFill>
                <a:latin typeface="Consolas" panose="020B0609020204030204" pitchFamily="49" charset="0"/>
                <a:cs typeface="Arial" panose="020B0604020202020204" pitchFamily="34" charset="0"/>
              </a:rPr>
              <a:t>5</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17" name="TextBox 16">
            <a:extLst>
              <a:ext uri="{FF2B5EF4-FFF2-40B4-BE49-F238E27FC236}">
                <a16:creationId xmlns:a16="http://schemas.microsoft.com/office/drawing/2014/main" id="{F30FAFD4-6DC5-5269-6951-D925340D8676}"/>
              </a:ext>
            </a:extLst>
          </p:cNvPr>
          <p:cNvSpPr txBox="1"/>
          <p:nvPr/>
        </p:nvSpPr>
        <p:spPr>
          <a:xfrm>
            <a:off x="10653842" y="1741606"/>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y</a:t>
            </a:r>
            <a:endParaRPr lang="en-US" sz="2200" dirty="0">
              <a:latin typeface="Consolas" panose="020B0609020204030204" pitchFamily="49" charset="0"/>
              <a:cs typeface="Arial" panose="020B0604020202020204" pitchFamily="34" charset="0"/>
            </a:endParaRPr>
          </a:p>
        </p:txBody>
      </p:sp>
      <p:sp>
        <p:nvSpPr>
          <p:cNvPr id="18" name="TextBox 17">
            <a:extLst>
              <a:ext uri="{FF2B5EF4-FFF2-40B4-BE49-F238E27FC236}">
                <a16:creationId xmlns:a16="http://schemas.microsoft.com/office/drawing/2014/main" id="{3CE8937D-0319-7FA1-0AB7-F4954D88C0AC}"/>
              </a:ext>
            </a:extLst>
          </p:cNvPr>
          <p:cNvSpPr txBox="1"/>
          <p:nvPr/>
        </p:nvSpPr>
        <p:spPr>
          <a:xfrm>
            <a:off x="10158808" y="830582"/>
            <a:ext cx="1335943" cy="505523"/>
          </a:xfrm>
          <a:prstGeom prst="rect">
            <a:avLst/>
          </a:prstGeom>
          <a:noFill/>
        </p:spPr>
        <p:txBody>
          <a:bodyPr wrap="none" rtlCol="0">
            <a:spAutoFit/>
          </a:bodyPr>
          <a:lstStyle/>
          <a:p>
            <a:pPr algn="just">
              <a:lnSpc>
                <a:spcPct val="120000"/>
              </a:lnSpc>
              <a:spcBef>
                <a:spcPts val="200"/>
              </a:spcBef>
              <a:spcAft>
                <a:spcPts val="200"/>
              </a:spcAft>
            </a:pPr>
            <a:r>
              <a:rPr lang="en-US" sz="2400"/>
              <a:t>0x61fe10</a:t>
            </a:r>
            <a:endParaRPr lang="en-US" sz="2200" dirty="0">
              <a:latin typeface="Consolas" panose="020B0609020204030204" pitchFamily="49" charset="0"/>
              <a:cs typeface="Arial" panose="020B0604020202020204" pitchFamily="34" charset="0"/>
            </a:endParaRPr>
          </a:p>
        </p:txBody>
      </p:sp>
      <p:sp>
        <p:nvSpPr>
          <p:cNvPr id="19" name="Rectangle 18">
            <a:extLst>
              <a:ext uri="{FF2B5EF4-FFF2-40B4-BE49-F238E27FC236}">
                <a16:creationId xmlns:a16="http://schemas.microsoft.com/office/drawing/2014/main" id="{45E26612-1BC9-C460-6621-5468B4B00338}"/>
              </a:ext>
            </a:extLst>
          </p:cNvPr>
          <p:cNvSpPr/>
          <p:nvPr/>
        </p:nvSpPr>
        <p:spPr>
          <a:xfrm>
            <a:off x="10256397" y="3158328"/>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lumMod val="50000"/>
                  </a:schemeClr>
                </a:solidFill>
                <a:latin typeface="Consolas" panose="020B0609020204030204" pitchFamily="49" charset="0"/>
                <a:cs typeface="Arial" panose="020B0604020202020204" pitchFamily="34" charset="0"/>
              </a:rPr>
              <a:t>5</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20" name="TextBox 19">
            <a:extLst>
              <a:ext uri="{FF2B5EF4-FFF2-40B4-BE49-F238E27FC236}">
                <a16:creationId xmlns:a16="http://schemas.microsoft.com/office/drawing/2014/main" id="{CA0AB89E-0DE3-243A-E03F-B367373F3F33}"/>
              </a:ext>
            </a:extLst>
          </p:cNvPr>
          <p:cNvSpPr txBox="1"/>
          <p:nvPr/>
        </p:nvSpPr>
        <p:spPr>
          <a:xfrm>
            <a:off x="10826780" y="3615529"/>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z</a:t>
            </a:r>
            <a:endParaRPr lang="en-US" sz="2200" dirty="0">
              <a:latin typeface="Consolas" panose="020B0609020204030204" pitchFamily="49" charset="0"/>
              <a:cs typeface="Arial" panose="020B0604020202020204" pitchFamily="34" charset="0"/>
            </a:endParaRPr>
          </a:p>
        </p:txBody>
      </p:sp>
      <p:sp>
        <p:nvSpPr>
          <p:cNvPr id="21" name="TextBox 20">
            <a:extLst>
              <a:ext uri="{FF2B5EF4-FFF2-40B4-BE49-F238E27FC236}">
                <a16:creationId xmlns:a16="http://schemas.microsoft.com/office/drawing/2014/main" id="{CD3253DC-3EC2-6724-A701-4DD67E96E4F4}"/>
              </a:ext>
            </a:extLst>
          </p:cNvPr>
          <p:cNvSpPr txBox="1"/>
          <p:nvPr/>
        </p:nvSpPr>
        <p:spPr>
          <a:xfrm>
            <a:off x="10344570" y="2704505"/>
            <a:ext cx="1310295" cy="505523"/>
          </a:xfrm>
          <a:prstGeom prst="rect">
            <a:avLst/>
          </a:prstGeom>
          <a:noFill/>
        </p:spPr>
        <p:txBody>
          <a:bodyPr wrap="none" rtlCol="0">
            <a:spAutoFit/>
          </a:bodyPr>
          <a:lstStyle/>
          <a:p>
            <a:pPr algn="just">
              <a:lnSpc>
                <a:spcPct val="120000"/>
              </a:lnSpc>
              <a:spcBef>
                <a:spcPts val="200"/>
              </a:spcBef>
              <a:spcAft>
                <a:spcPts val="200"/>
              </a:spcAft>
            </a:pPr>
            <a:r>
              <a:rPr lang="en-US" sz="2400"/>
              <a:t>0x61fe0c</a:t>
            </a:r>
            <a:endParaRPr lang="en-US" sz="2200" dirty="0">
              <a:latin typeface="Consolas" panose="020B0609020204030204" pitchFamily="49" charset="0"/>
              <a:cs typeface="Arial" panose="020B0604020202020204" pitchFamily="34" charset="0"/>
            </a:endParaRPr>
          </a:p>
        </p:txBody>
      </p:sp>
      <p:sp>
        <p:nvSpPr>
          <p:cNvPr id="22" name="Rectangle 21">
            <a:extLst>
              <a:ext uri="{FF2B5EF4-FFF2-40B4-BE49-F238E27FC236}">
                <a16:creationId xmlns:a16="http://schemas.microsoft.com/office/drawing/2014/main" id="{6B1C9C85-6ECB-08CB-9EE2-97E031AE391D}"/>
              </a:ext>
            </a:extLst>
          </p:cNvPr>
          <p:cNvSpPr/>
          <p:nvPr/>
        </p:nvSpPr>
        <p:spPr>
          <a:xfrm>
            <a:off x="8246011" y="3158328"/>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rgbClr val="FF0000"/>
                </a:solidFill>
                <a:latin typeface="Consolas" panose="020B0609020204030204" pitchFamily="49" charset="0"/>
              </a:rPr>
              <a:t>0x61fe14</a:t>
            </a:r>
            <a:endParaRPr lang="en-US" sz="2200" dirty="0">
              <a:solidFill>
                <a:srgbClr val="FF0000"/>
              </a:solidFill>
              <a:latin typeface="Consolas" panose="020B0609020204030204" pitchFamily="49" charset="0"/>
              <a:cs typeface="Arial" panose="020B0604020202020204" pitchFamily="34" charset="0"/>
            </a:endParaRPr>
          </a:p>
        </p:txBody>
      </p:sp>
      <p:sp>
        <p:nvSpPr>
          <p:cNvPr id="23" name="TextBox 22">
            <a:extLst>
              <a:ext uri="{FF2B5EF4-FFF2-40B4-BE49-F238E27FC236}">
                <a16:creationId xmlns:a16="http://schemas.microsoft.com/office/drawing/2014/main" id="{F834A3E8-B6EF-857F-439F-2A5F4C5AA85C}"/>
              </a:ext>
            </a:extLst>
          </p:cNvPr>
          <p:cNvSpPr txBox="1"/>
          <p:nvPr/>
        </p:nvSpPr>
        <p:spPr>
          <a:xfrm>
            <a:off x="8816394" y="3615529"/>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p</a:t>
            </a:r>
            <a:endParaRPr lang="en-US" sz="2200" dirty="0">
              <a:latin typeface="Consolas" panose="020B0609020204030204" pitchFamily="49" charset="0"/>
              <a:cs typeface="Arial" panose="020B0604020202020204" pitchFamily="34" charset="0"/>
            </a:endParaRPr>
          </a:p>
        </p:txBody>
      </p:sp>
      <p:sp>
        <p:nvSpPr>
          <p:cNvPr id="24" name="TextBox 23">
            <a:extLst>
              <a:ext uri="{FF2B5EF4-FFF2-40B4-BE49-F238E27FC236}">
                <a16:creationId xmlns:a16="http://schemas.microsoft.com/office/drawing/2014/main" id="{1B1D4F55-24A2-64BB-EED1-00E951528C78}"/>
              </a:ext>
            </a:extLst>
          </p:cNvPr>
          <p:cNvSpPr txBox="1"/>
          <p:nvPr/>
        </p:nvSpPr>
        <p:spPr>
          <a:xfrm>
            <a:off x="8321360" y="2704505"/>
            <a:ext cx="1335943" cy="505523"/>
          </a:xfrm>
          <a:prstGeom prst="rect">
            <a:avLst/>
          </a:prstGeom>
          <a:noFill/>
        </p:spPr>
        <p:txBody>
          <a:bodyPr wrap="none" rtlCol="0">
            <a:spAutoFit/>
          </a:bodyPr>
          <a:lstStyle/>
          <a:p>
            <a:pPr algn="just">
              <a:lnSpc>
                <a:spcPct val="120000"/>
              </a:lnSpc>
              <a:spcBef>
                <a:spcPts val="200"/>
              </a:spcBef>
              <a:spcAft>
                <a:spcPts val="200"/>
              </a:spcAft>
            </a:pPr>
            <a:r>
              <a:rPr lang="en-US" sz="2400">
                <a:solidFill>
                  <a:schemeClr val="tx1">
                    <a:lumMod val="50000"/>
                  </a:schemeClr>
                </a:solidFill>
              </a:rPr>
              <a:t>0x61fe00</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26" name="TextBox 25">
            <a:extLst>
              <a:ext uri="{FF2B5EF4-FFF2-40B4-BE49-F238E27FC236}">
                <a16:creationId xmlns:a16="http://schemas.microsoft.com/office/drawing/2014/main" id="{651784A1-64E0-D047-BB8B-22DD64842104}"/>
              </a:ext>
            </a:extLst>
          </p:cNvPr>
          <p:cNvSpPr txBox="1"/>
          <p:nvPr/>
        </p:nvSpPr>
        <p:spPr>
          <a:xfrm>
            <a:off x="8999108" y="1776393"/>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highlight>
                  <a:srgbClr val="FFFF00"/>
                </a:highlight>
                <a:latin typeface="Consolas" panose="020B0609020204030204" pitchFamily="49" charset="0"/>
                <a:cs typeface="Arial" panose="020B0604020202020204" pitchFamily="34" charset="0"/>
              </a:rPr>
              <a:t>m</a:t>
            </a:r>
            <a:endParaRPr lang="en-US" sz="2200" dirty="0">
              <a:highlight>
                <a:srgbClr val="FFFF00"/>
              </a:highlight>
              <a:latin typeface="Consolas" panose="020B0609020204030204" pitchFamily="49" charset="0"/>
              <a:cs typeface="Arial" panose="020B0604020202020204" pitchFamily="34" charset="0"/>
            </a:endParaRPr>
          </a:p>
        </p:txBody>
      </p:sp>
      <p:cxnSp>
        <p:nvCxnSpPr>
          <p:cNvPr id="29" name="Connector: Curved 28">
            <a:extLst>
              <a:ext uri="{FF2B5EF4-FFF2-40B4-BE49-F238E27FC236}">
                <a16:creationId xmlns:a16="http://schemas.microsoft.com/office/drawing/2014/main" id="{F6FFD7D4-4265-BD9E-DD8C-A16F0F8ED07C}"/>
              </a:ext>
            </a:extLst>
          </p:cNvPr>
          <p:cNvCxnSpPr>
            <a:cxnSpLocks/>
            <a:stCxn id="22" idx="1"/>
            <a:endCxn id="7" idx="1"/>
          </p:cNvCxnSpPr>
          <p:nvPr/>
        </p:nvCxnSpPr>
        <p:spPr>
          <a:xfrm rot="10800000">
            <a:off x="8210485" y="1547792"/>
            <a:ext cx="35527" cy="1863984"/>
          </a:xfrm>
          <a:prstGeom prst="curvedConnector3">
            <a:avLst>
              <a:gd name="adj1" fmla="val 74345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Date Placeholder 9">
            <a:extLst>
              <a:ext uri="{FF2B5EF4-FFF2-40B4-BE49-F238E27FC236}">
                <a16:creationId xmlns:a16="http://schemas.microsoft.com/office/drawing/2014/main" id="{6DB6D974-E96D-7BB1-0E47-3FAEDA9322B8}"/>
              </a:ext>
            </a:extLst>
          </p:cNvPr>
          <p:cNvSpPr>
            <a:spLocks noGrp="1"/>
          </p:cNvSpPr>
          <p:nvPr>
            <p:ph type="dt" sz="half" idx="13"/>
          </p:nvPr>
        </p:nvSpPr>
        <p:spPr/>
        <p:txBody>
          <a:bodyPr/>
          <a:lstStyle/>
          <a:p>
            <a:r>
              <a:rPr lang="en-US"/>
              <a:t>June 2024</a:t>
            </a:r>
            <a:endParaRPr lang="en-US" dirty="0"/>
          </a:p>
        </p:txBody>
      </p:sp>
      <p:sp>
        <p:nvSpPr>
          <p:cNvPr id="4" name="Rectangle 3">
            <a:extLst>
              <a:ext uri="{FF2B5EF4-FFF2-40B4-BE49-F238E27FC236}">
                <a16:creationId xmlns:a16="http://schemas.microsoft.com/office/drawing/2014/main" id="{67CBC210-76A4-1899-AA87-912544110C40}"/>
              </a:ext>
            </a:extLst>
          </p:cNvPr>
          <p:cNvSpPr/>
          <p:nvPr/>
        </p:nvSpPr>
        <p:spPr>
          <a:xfrm>
            <a:off x="7600950" y="830582"/>
            <a:ext cx="4391025" cy="3379468"/>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FF5C38B-7D3D-174E-5D29-CE89FBE1E2BB}"/>
              </a:ext>
            </a:extLst>
          </p:cNvPr>
          <p:cNvSpPr txBox="1"/>
          <p:nvPr/>
        </p:nvSpPr>
        <p:spPr>
          <a:xfrm>
            <a:off x="8925236" y="4249721"/>
            <a:ext cx="1697901" cy="394210"/>
          </a:xfrm>
          <a:prstGeom prst="rect">
            <a:avLst/>
          </a:prstGeom>
          <a:noFill/>
        </p:spPr>
        <p:txBody>
          <a:bodyPr wrap="none" rtlCol="0">
            <a:spAutoFit/>
          </a:bodyPr>
          <a:lstStyle/>
          <a:p>
            <a:pPr algn="just">
              <a:lnSpc>
                <a:spcPct val="120000"/>
              </a:lnSpc>
              <a:spcBef>
                <a:spcPts val="200"/>
              </a:spcBef>
              <a:spcAft>
                <a:spcPts val="200"/>
              </a:spcAft>
            </a:pPr>
            <a:r>
              <a:rPr lang="en-US">
                <a:latin typeface="Arial" panose="020B0604020202020204" pitchFamily="34" charset="0"/>
                <a:cs typeface="Arial" panose="020B0604020202020204" pitchFamily="34" charset="0"/>
              </a:rPr>
              <a:t>Memory layout</a:t>
            </a:r>
            <a:endParaRPr lang="en-US" dirty="0">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9032F949-6330-2DEE-58A0-7F12211EB388}"/>
              </a:ext>
            </a:extLst>
          </p:cNvPr>
          <p:cNvSpPr>
            <a:spLocks noGrp="1"/>
          </p:cNvSpPr>
          <p:nvPr>
            <p:ph type="sldNum" sz="quarter" idx="12"/>
          </p:nvPr>
        </p:nvSpPr>
        <p:spPr/>
        <p:txBody>
          <a:bodyPr/>
          <a:lstStyle/>
          <a:p>
            <a:fld id="{D8B0B3AC-44A8-D142-AAF6-9A453466E1A4}" type="slidenum">
              <a:rPr lang="en-VN" smtClean="0"/>
              <a:pPr/>
              <a:t>58</a:t>
            </a:fld>
            <a:endParaRPr lang="en-VN" dirty="0"/>
          </a:p>
        </p:txBody>
      </p:sp>
    </p:spTree>
    <p:extLst>
      <p:ext uri="{BB962C8B-B14F-4D97-AF65-F5344CB8AC3E}">
        <p14:creationId xmlns:p14="http://schemas.microsoft.com/office/powerpoint/2010/main" val="593076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a:xfrm>
            <a:off x="774145" y="1233824"/>
            <a:ext cx="7346125" cy="4943139"/>
          </a:xfrm>
        </p:spPr>
        <p:txBody>
          <a:bodyPr>
            <a:noAutofit/>
          </a:bodyPr>
          <a:lstStyle/>
          <a:p>
            <a:pPr marL="0" indent="0">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r>
              <a:rPr lang="en-US" sz="2000" b="0">
                <a:solidFill>
                  <a:srgbClr val="0000FF"/>
                </a:solidFill>
                <a:effectLst/>
                <a:highlight>
                  <a:srgbClr val="FFFFFF"/>
                </a:highlight>
                <a:latin typeface="PragmataPro Mono Liga" panose="02000509040000020004" pitchFamily="49" charset="0"/>
              </a:rPr>
              <a:t> </a:t>
            </a:r>
            <a:endParaRPr lang="en-US" sz="20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using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namespace</a:t>
            </a: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z</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p</a:t>
            </a:r>
            <a:r>
              <a:rPr lang="en-US" sz="2000" b="0">
                <a:solidFill>
                  <a:srgbClr val="000000"/>
                </a:solidFill>
                <a:effectLst/>
                <a:highlight>
                  <a:srgbClr val="FFFFFF"/>
                </a:highlight>
                <a:latin typeface="PragmataPro Mono Liga" panose="02000509040000020004" pitchFamily="49" charset="0"/>
              </a:rPr>
              <a:t> = &amp;</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x</a:t>
            </a:r>
            <a:r>
              <a:rPr lang="en-US" sz="2000" b="0">
                <a:solidFill>
                  <a:srgbClr val="000000"/>
                </a:solidFill>
                <a:effectLst/>
                <a:highlight>
                  <a:srgbClr val="FFFF00"/>
                </a:highlight>
                <a:latin typeface="PragmataPro Mono Liga" panose="02000509040000020004" pitchFamily="49" charset="0"/>
              </a:rPr>
              <a:t>=</a:t>
            </a:r>
            <a:r>
              <a:rPr lang="en-US" sz="2000" b="0">
                <a:solidFill>
                  <a:srgbClr val="098658"/>
                </a:solidFill>
                <a:effectLst/>
                <a:highlight>
                  <a:srgbClr val="FFFF00"/>
                </a:highlight>
                <a:latin typeface="PragmataPro Mono Liga" panose="02000509040000020004" pitchFamily="49" charset="0"/>
              </a:rPr>
              <a:t>6</a:t>
            </a:r>
            <a:r>
              <a:rPr lang="en-US" sz="2000" b="0">
                <a:solidFill>
                  <a:srgbClr val="000000"/>
                </a:solidFill>
                <a:effectLst/>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"x: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&amp;x: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"y: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&amp;y: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"z: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z</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&amp;z: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z</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"p: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p</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a:t>
            </a:r>
            <a:r>
              <a:rPr lang="en-US" sz="2000" b="0">
                <a:solidFill>
                  <a:srgbClr val="A31515"/>
                </a:solidFill>
                <a:effectLst/>
                <a:highlight>
                  <a:srgbClr val="FFFFFF"/>
                </a:highlight>
                <a:latin typeface="PragmataPro Mono Liga" panose="02000509040000020004" pitchFamily="49" charset="0"/>
              </a:rPr>
              <a:t> &amp;p: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p</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"m: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\t\t</a:t>
            </a:r>
            <a:r>
              <a:rPr lang="en-US" sz="2000" b="0">
                <a:solidFill>
                  <a:srgbClr val="A31515"/>
                </a:solidFill>
                <a:effectLst/>
                <a:highlight>
                  <a:srgbClr val="FFFFFF"/>
                </a:highlight>
                <a:latin typeface="PragmataPro Mono Liga" panose="02000509040000020004" pitchFamily="49" charset="0"/>
              </a:rPr>
              <a:t> &amp;m: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&amp;</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Rectangle 6">
            <a:extLst>
              <a:ext uri="{FF2B5EF4-FFF2-40B4-BE49-F238E27FC236}">
                <a16:creationId xmlns:a16="http://schemas.microsoft.com/office/drawing/2014/main" id="{73D9D85A-8EFD-8E39-21F4-D9F69E58CC80}"/>
              </a:ext>
            </a:extLst>
          </p:cNvPr>
          <p:cNvSpPr/>
          <p:nvPr/>
        </p:nvSpPr>
        <p:spPr>
          <a:xfrm>
            <a:off x="8210484" y="1294344"/>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lumMod val="50000"/>
                  </a:schemeClr>
                </a:solidFill>
                <a:highlight>
                  <a:srgbClr val="FFFF00"/>
                </a:highlight>
                <a:latin typeface="Consolas" panose="020B0609020204030204" pitchFamily="49" charset="0"/>
                <a:cs typeface="Arial" panose="020B0604020202020204" pitchFamily="34" charset="0"/>
              </a:rPr>
              <a:t>6</a:t>
            </a:r>
            <a:endParaRPr lang="en-US" sz="2200" dirty="0">
              <a:solidFill>
                <a:schemeClr val="tx1">
                  <a:lumMod val="50000"/>
                </a:schemeClr>
              </a:solidFill>
              <a:highlight>
                <a:srgbClr val="FFFF00"/>
              </a:highlight>
              <a:latin typeface="Consolas" panose="020B0609020204030204" pitchFamily="49" charset="0"/>
              <a:cs typeface="Arial" panose="020B0604020202020204" pitchFamily="34" charset="0"/>
            </a:endParaRPr>
          </a:p>
        </p:txBody>
      </p:sp>
      <p:sp>
        <p:nvSpPr>
          <p:cNvPr id="8" name="TextBox 7">
            <a:extLst>
              <a:ext uri="{FF2B5EF4-FFF2-40B4-BE49-F238E27FC236}">
                <a16:creationId xmlns:a16="http://schemas.microsoft.com/office/drawing/2014/main" id="{41BB1165-73FE-601A-C017-65E9C2B8C5E3}"/>
              </a:ext>
            </a:extLst>
          </p:cNvPr>
          <p:cNvSpPr txBox="1"/>
          <p:nvPr/>
        </p:nvSpPr>
        <p:spPr>
          <a:xfrm>
            <a:off x="8601965" y="1771423"/>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x</a:t>
            </a:r>
            <a:endParaRPr lang="en-US" sz="2200" dirty="0">
              <a:latin typeface="Consolas" panose="020B0609020204030204" pitchFamily="49" charset="0"/>
              <a:cs typeface="Arial" panose="020B0604020202020204" pitchFamily="34" charset="0"/>
            </a:endParaRPr>
          </a:p>
        </p:txBody>
      </p:sp>
      <p:sp>
        <p:nvSpPr>
          <p:cNvPr id="9" name="TextBox 8">
            <a:extLst>
              <a:ext uri="{FF2B5EF4-FFF2-40B4-BE49-F238E27FC236}">
                <a16:creationId xmlns:a16="http://schemas.microsoft.com/office/drawing/2014/main" id="{0F1E3262-F63D-6811-56FA-B2990E5E2051}"/>
              </a:ext>
            </a:extLst>
          </p:cNvPr>
          <p:cNvSpPr txBox="1"/>
          <p:nvPr/>
        </p:nvSpPr>
        <p:spPr>
          <a:xfrm>
            <a:off x="8239507" y="840521"/>
            <a:ext cx="1428596" cy="469552"/>
          </a:xfrm>
          <a:prstGeom prst="rect">
            <a:avLst/>
          </a:prstGeom>
          <a:noFill/>
        </p:spPr>
        <p:txBody>
          <a:bodyPr wrap="none" rtlCol="0">
            <a:spAutoFit/>
          </a:bodyPr>
          <a:lstStyle/>
          <a:p>
            <a:pPr algn="just">
              <a:lnSpc>
                <a:spcPct val="120000"/>
              </a:lnSpc>
              <a:spcBef>
                <a:spcPts val="200"/>
              </a:spcBef>
              <a:spcAft>
                <a:spcPts val="200"/>
              </a:spcAft>
            </a:pPr>
            <a:r>
              <a:rPr lang="en-US" sz="2200">
                <a:solidFill>
                  <a:srgbClr val="FF0000"/>
                </a:solidFill>
                <a:latin typeface="Consolas" panose="020B0609020204030204" pitchFamily="49" charset="0"/>
              </a:rPr>
              <a:t>0x61fe14</a:t>
            </a:r>
            <a:endParaRPr lang="en-US" sz="2200" dirty="0">
              <a:solidFill>
                <a:srgbClr val="FF0000"/>
              </a:solidFill>
              <a:latin typeface="Consolas" panose="020B0609020204030204" pitchFamily="49" charset="0"/>
              <a:cs typeface="Arial" panose="020B0604020202020204" pitchFamily="34" charset="0"/>
            </a:endParaRPr>
          </a:p>
        </p:txBody>
      </p:sp>
      <p:sp>
        <p:nvSpPr>
          <p:cNvPr id="16" name="Rectangle 15">
            <a:extLst>
              <a:ext uri="{FF2B5EF4-FFF2-40B4-BE49-F238E27FC236}">
                <a16:creationId xmlns:a16="http://schemas.microsoft.com/office/drawing/2014/main" id="{82F4D237-FA6C-C451-4847-08D0FDC4EFDA}"/>
              </a:ext>
            </a:extLst>
          </p:cNvPr>
          <p:cNvSpPr/>
          <p:nvPr/>
        </p:nvSpPr>
        <p:spPr>
          <a:xfrm>
            <a:off x="10083459" y="1284405"/>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lumMod val="50000"/>
                  </a:schemeClr>
                </a:solidFill>
                <a:latin typeface="Consolas" panose="020B0609020204030204" pitchFamily="49" charset="0"/>
                <a:cs typeface="Arial" panose="020B0604020202020204" pitchFamily="34" charset="0"/>
              </a:rPr>
              <a:t>5</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17" name="TextBox 16">
            <a:extLst>
              <a:ext uri="{FF2B5EF4-FFF2-40B4-BE49-F238E27FC236}">
                <a16:creationId xmlns:a16="http://schemas.microsoft.com/office/drawing/2014/main" id="{F30FAFD4-6DC5-5269-6951-D925340D8676}"/>
              </a:ext>
            </a:extLst>
          </p:cNvPr>
          <p:cNvSpPr txBox="1"/>
          <p:nvPr/>
        </p:nvSpPr>
        <p:spPr>
          <a:xfrm>
            <a:off x="10653842" y="1741606"/>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y</a:t>
            </a:r>
            <a:endParaRPr lang="en-US" sz="2200" dirty="0">
              <a:latin typeface="Consolas" panose="020B0609020204030204" pitchFamily="49" charset="0"/>
              <a:cs typeface="Arial" panose="020B0604020202020204" pitchFamily="34" charset="0"/>
            </a:endParaRPr>
          </a:p>
        </p:txBody>
      </p:sp>
      <p:sp>
        <p:nvSpPr>
          <p:cNvPr id="18" name="TextBox 17">
            <a:extLst>
              <a:ext uri="{FF2B5EF4-FFF2-40B4-BE49-F238E27FC236}">
                <a16:creationId xmlns:a16="http://schemas.microsoft.com/office/drawing/2014/main" id="{3CE8937D-0319-7FA1-0AB7-F4954D88C0AC}"/>
              </a:ext>
            </a:extLst>
          </p:cNvPr>
          <p:cNvSpPr txBox="1"/>
          <p:nvPr/>
        </p:nvSpPr>
        <p:spPr>
          <a:xfrm>
            <a:off x="10158808" y="830582"/>
            <a:ext cx="1335943" cy="505523"/>
          </a:xfrm>
          <a:prstGeom prst="rect">
            <a:avLst/>
          </a:prstGeom>
          <a:noFill/>
        </p:spPr>
        <p:txBody>
          <a:bodyPr wrap="none" rtlCol="0">
            <a:spAutoFit/>
          </a:bodyPr>
          <a:lstStyle/>
          <a:p>
            <a:pPr algn="just">
              <a:lnSpc>
                <a:spcPct val="120000"/>
              </a:lnSpc>
              <a:spcBef>
                <a:spcPts val="200"/>
              </a:spcBef>
              <a:spcAft>
                <a:spcPts val="200"/>
              </a:spcAft>
            </a:pPr>
            <a:r>
              <a:rPr lang="en-US" sz="2400"/>
              <a:t>0x61fe10</a:t>
            </a:r>
            <a:endParaRPr lang="en-US" sz="2200" dirty="0">
              <a:latin typeface="Consolas" panose="020B0609020204030204" pitchFamily="49" charset="0"/>
              <a:cs typeface="Arial" panose="020B0604020202020204" pitchFamily="34" charset="0"/>
            </a:endParaRPr>
          </a:p>
        </p:txBody>
      </p:sp>
      <p:sp>
        <p:nvSpPr>
          <p:cNvPr id="19" name="Rectangle 18">
            <a:extLst>
              <a:ext uri="{FF2B5EF4-FFF2-40B4-BE49-F238E27FC236}">
                <a16:creationId xmlns:a16="http://schemas.microsoft.com/office/drawing/2014/main" id="{45E26612-1BC9-C460-6621-5468B4B00338}"/>
              </a:ext>
            </a:extLst>
          </p:cNvPr>
          <p:cNvSpPr/>
          <p:nvPr/>
        </p:nvSpPr>
        <p:spPr>
          <a:xfrm>
            <a:off x="10256397" y="3158328"/>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lumMod val="50000"/>
                  </a:schemeClr>
                </a:solidFill>
                <a:latin typeface="Consolas" panose="020B0609020204030204" pitchFamily="49" charset="0"/>
                <a:cs typeface="Arial" panose="020B0604020202020204" pitchFamily="34" charset="0"/>
              </a:rPr>
              <a:t>5</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20" name="TextBox 19">
            <a:extLst>
              <a:ext uri="{FF2B5EF4-FFF2-40B4-BE49-F238E27FC236}">
                <a16:creationId xmlns:a16="http://schemas.microsoft.com/office/drawing/2014/main" id="{CA0AB89E-0DE3-243A-E03F-B367373F3F33}"/>
              </a:ext>
            </a:extLst>
          </p:cNvPr>
          <p:cNvSpPr txBox="1"/>
          <p:nvPr/>
        </p:nvSpPr>
        <p:spPr>
          <a:xfrm>
            <a:off x="10826780" y="3615529"/>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z</a:t>
            </a:r>
            <a:endParaRPr lang="en-US" sz="2200" dirty="0">
              <a:latin typeface="Consolas" panose="020B0609020204030204" pitchFamily="49" charset="0"/>
              <a:cs typeface="Arial" panose="020B0604020202020204" pitchFamily="34" charset="0"/>
            </a:endParaRPr>
          </a:p>
        </p:txBody>
      </p:sp>
      <p:sp>
        <p:nvSpPr>
          <p:cNvPr id="21" name="TextBox 20">
            <a:extLst>
              <a:ext uri="{FF2B5EF4-FFF2-40B4-BE49-F238E27FC236}">
                <a16:creationId xmlns:a16="http://schemas.microsoft.com/office/drawing/2014/main" id="{CD3253DC-3EC2-6724-A701-4DD67E96E4F4}"/>
              </a:ext>
            </a:extLst>
          </p:cNvPr>
          <p:cNvSpPr txBox="1"/>
          <p:nvPr/>
        </p:nvSpPr>
        <p:spPr>
          <a:xfrm>
            <a:off x="10344570" y="2704505"/>
            <a:ext cx="1310295" cy="505523"/>
          </a:xfrm>
          <a:prstGeom prst="rect">
            <a:avLst/>
          </a:prstGeom>
          <a:noFill/>
        </p:spPr>
        <p:txBody>
          <a:bodyPr wrap="none" rtlCol="0">
            <a:spAutoFit/>
          </a:bodyPr>
          <a:lstStyle/>
          <a:p>
            <a:pPr algn="just">
              <a:lnSpc>
                <a:spcPct val="120000"/>
              </a:lnSpc>
              <a:spcBef>
                <a:spcPts val="200"/>
              </a:spcBef>
              <a:spcAft>
                <a:spcPts val="200"/>
              </a:spcAft>
            </a:pPr>
            <a:r>
              <a:rPr lang="en-US" sz="2400"/>
              <a:t>0x61fe0c</a:t>
            </a:r>
            <a:endParaRPr lang="en-US" sz="2200" dirty="0">
              <a:latin typeface="Consolas" panose="020B0609020204030204" pitchFamily="49" charset="0"/>
              <a:cs typeface="Arial" panose="020B0604020202020204" pitchFamily="34" charset="0"/>
            </a:endParaRPr>
          </a:p>
        </p:txBody>
      </p:sp>
      <p:sp>
        <p:nvSpPr>
          <p:cNvPr id="22" name="Rectangle 21">
            <a:extLst>
              <a:ext uri="{FF2B5EF4-FFF2-40B4-BE49-F238E27FC236}">
                <a16:creationId xmlns:a16="http://schemas.microsoft.com/office/drawing/2014/main" id="{6B1C9C85-6ECB-08CB-9EE2-97E031AE391D}"/>
              </a:ext>
            </a:extLst>
          </p:cNvPr>
          <p:cNvSpPr/>
          <p:nvPr/>
        </p:nvSpPr>
        <p:spPr>
          <a:xfrm>
            <a:off x="8246011" y="3158328"/>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rgbClr val="FF0000"/>
                </a:solidFill>
                <a:latin typeface="Consolas" panose="020B0609020204030204" pitchFamily="49" charset="0"/>
              </a:rPr>
              <a:t>0x61fe14</a:t>
            </a:r>
            <a:endParaRPr lang="en-US" sz="2200" dirty="0">
              <a:solidFill>
                <a:srgbClr val="FF0000"/>
              </a:solidFill>
              <a:latin typeface="Consolas" panose="020B0609020204030204" pitchFamily="49" charset="0"/>
              <a:cs typeface="Arial" panose="020B0604020202020204" pitchFamily="34" charset="0"/>
            </a:endParaRPr>
          </a:p>
        </p:txBody>
      </p:sp>
      <p:sp>
        <p:nvSpPr>
          <p:cNvPr id="23" name="TextBox 22">
            <a:extLst>
              <a:ext uri="{FF2B5EF4-FFF2-40B4-BE49-F238E27FC236}">
                <a16:creationId xmlns:a16="http://schemas.microsoft.com/office/drawing/2014/main" id="{F834A3E8-B6EF-857F-439F-2A5F4C5AA85C}"/>
              </a:ext>
            </a:extLst>
          </p:cNvPr>
          <p:cNvSpPr txBox="1"/>
          <p:nvPr/>
        </p:nvSpPr>
        <p:spPr>
          <a:xfrm>
            <a:off x="8816394" y="3615529"/>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p</a:t>
            </a:r>
            <a:endParaRPr lang="en-US" sz="2200" dirty="0">
              <a:latin typeface="Consolas" panose="020B0609020204030204" pitchFamily="49" charset="0"/>
              <a:cs typeface="Arial" panose="020B0604020202020204" pitchFamily="34" charset="0"/>
            </a:endParaRPr>
          </a:p>
        </p:txBody>
      </p:sp>
      <p:sp>
        <p:nvSpPr>
          <p:cNvPr id="24" name="TextBox 23">
            <a:extLst>
              <a:ext uri="{FF2B5EF4-FFF2-40B4-BE49-F238E27FC236}">
                <a16:creationId xmlns:a16="http://schemas.microsoft.com/office/drawing/2014/main" id="{1B1D4F55-24A2-64BB-EED1-00E951528C78}"/>
              </a:ext>
            </a:extLst>
          </p:cNvPr>
          <p:cNvSpPr txBox="1"/>
          <p:nvPr/>
        </p:nvSpPr>
        <p:spPr>
          <a:xfrm>
            <a:off x="8321360" y="2704505"/>
            <a:ext cx="1335943" cy="505523"/>
          </a:xfrm>
          <a:prstGeom prst="rect">
            <a:avLst/>
          </a:prstGeom>
          <a:noFill/>
        </p:spPr>
        <p:txBody>
          <a:bodyPr wrap="none" rtlCol="0">
            <a:spAutoFit/>
          </a:bodyPr>
          <a:lstStyle/>
          <a:p>
            <a:pPr algn="just">
              <a:lnSpc>
                <a:spcPct val="120000"/>
              </a:lnSpc>
              <a:spcBef>
                <a:spcPts val="200"/>
              </a:spcBef>
              <a:spcAft>
                <a:spcPts val="200"/>
              </a:spcAft>
            </a:pPr>
            <a:r>
              <a:rPr lang="en-US" sz="2400">
                <a:solidFill>
                  <a:schemeClr val="tx1">
                    <a:lumMod val="50000"/>
                  </a:schemeClr>
                </a:solidFill>
              </a:rPr>
              <a:t>0x61fe00</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26" name="TextBox 25">
            <a:extLst>
              <a:ext uri="{FF2B5EF4-FFF2-40B4-BE49-F238E27FC236}">
                <a16:creationId xmlns:a16="http://schemas.microsoft.com/office/drawing/2014/main" id="{651784A1-64E0-D047-BB8B-22DD64842104}"/>
              </a:ext>
            </a:extLst>
          </p:cNvPr>
          <p:cNvSpPr txBox="1"/>
          <p:nvPr/>
        </p:nvSpPr>
        <p:spPr>
          <a:xfrm>
            <a:off x="8999108" y="1776393"/>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m</a:t>
            </a:r>
            <a:endParaRPr lang="en-US" sz="2200" dirty="0">
              <a:latin typeface="Consolas" panose="020B0609020204030204" pitchFamily="49" charset="0"/>
              <a:cs typeface="Arial" panose="020B0604020202020204" pitchFamily="34" charset="0"/>
            </a:endParaRPr>
          </a:p>
        </p:txBody>
      </p:sp>
      <p:cxnSp>
        <p:nvCxnSpPr>
          <p:cNvPr id="29" name="Connector: Curved 28">
            <a:extLst>
              <a:ext uri="{FF2B5EF4-FFF2-40B4-BE49-F238E27FC236}">
                <a16:creationId xmlns:a16="http://schemas.microsoft.com/office/drawing/2014/main" id="{F6FFD7D4-4265-BD9E-DD8C-A16F0F8ED07C}"/>
              </a:ext>
            </a:extLst>
          </p:cNvPr>
          <p:cNvCxnSpPr>
            <a:cxnSpLocks/>
            <a:stCxn id="22" idx="1"/>
            <a:endCxn id="7" idx="1"/>
          </p:cNvCxnSpPr>
          <p:nvPr/>
        </p:nvCxnSpPr>
        <p:spPr>
          <a:xfrm rot="10800000">
            <a:off x="8210485" y="1547792"/>
            <a:ext cx="35527" cy="1863984"/>
          </a:xfrm>
          <a:prstGeom prst="curvedConnector3">
            <a:avLst>
              <a:gd name="adj1" fmla="val 74345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Date Placeholder 9">
            <a:extLst>
              <a:ext uri="{FF2B5EF4-FFF2-40B4-BE49-F238E27FC236}">
                <a16:creationId xmlns:a16="http://schemas.microsoft.com/office/drawing/2014/main" id="{2CE00DAC-8B68-A229-58C1-AEFAC69A7258}"/>
              </a:ext>
            </a:extLst>
          </p:cNvPr>
          <p:cNvSpPr>
            <a:spLocks noGrp="1"/>
          </p:cNvSpPr>
          <p:nvPr>
            <p:ph type="dt" sz="half" idx="13"/>
          </p:nvPr>
        </p:nvSpPr>
        <p:spPr/>
        <p:txBody>
          <a:bodyPr/>
          <a:lstStyle/>
          <a:p>
            <a:r>
              <a:rPr lang="en-US"/>
              <a:t>June 2024</a:t>
            </a:r>
            <a:endParaRPr lang="en-US" dirty="0"/>
          </a:p>
        </p:txBody>
      </p:sp>
      <p:sp>
        <p:nvSpPr>
          <p:cNvPr id="4" name="Rectangle 3">
            <a:extLst>
              <a:ext uri="{FF2B5EF4-FFF2-40B4-BE49-F238E27FC236}">
                <a16:creationId xmlns:a16="http://schemas.microsoft.com/office/drawing/2014/main" id="{A837697A-9339-6DDF-B100-CFB7E3473C09}"/>
              </a:ext>
            </a:extLst>
          </p:cNvPr>
          <p:cNvSpPr/>
          <p:nvPr/>
        </p:nvSpPr>
        <p:spPr>
          <a:xfrm>
            <a:off x="7600950" y="830582"/>
            <a:ext cx="4391025" cy="3379468"/>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E2613FD-8DE9-F57B-E9E3-35724D6622E5}"/>
              </a:ext>
            </a:extLst>
          </p:cNvPr>
          <p:cNvSpPr txBox="1"/>
          <p:nvPr/>
        </p:nvSpPr>
        <p:spPr>
          <a:xfrm>
            <a:off x="8925236" y="4249721"/>
            <a:ext cx="1697901" cy="394210"/>
          </a:xfrm>
          <a:prstGeom prst="rect">
            <a:avLst/>
          </a:prstGeom>
          <a:noFill/>
        </p:spPr>
        <p:txBody>
          <a:bodyPr wrap="none" rtlCol="0">
            <a:spAutoFit/>
          </a:bodyPr>
          <a:lstStyle/>
          <a:p>
            <a:pPr algn="just">
              <a:lnSpc>
                <a:spcPct val="120000"/>
              </a:lnSpc>
              <a:spcBef>
                <a:spcPts val="200"/>
              </a:spcBef>
              <a:spcAft>
                <a:spcPts val="200"/>
              </a:spcAft>
            </a:pPr>
            <a:r>
              <a:rPr lang="en-US">
                <a:latin typeface="Arial" panose="020B0604020202020204" pitchFamily="34" charset="0"/>
                <a:cs typeface="Arial" panose="020B0604020202020204" pitchFamily="34" charset="0"/>
              </a:rPr>
              <a:t>Memory layout</a:t>
            </a:r>
            <a:endParaRPr lang="en-US" dirty="0">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53184DC6-CEB4-0464-F5A6-802749CFDEF5}"/>
              </a:ext>
            </a:extLst>
          </p:cNvPr>
          <p:cNvSpPr>
            <a:spLocks noGrp="1"/>
          </p:cNvSpPr>
          <p:nvPr>
            <p:ph type="sldNum" sz="quarter" idx="12"/>
          </p:nvPr>
        </p:nvSpPr>
        <p:spPr/>
        <p:txBody>
          <a:bodyPr/>
          <a:lstStyle/>
          <a:p>
            <a:fld id="{D8B0B3AC-44A8-D142-AAF6-9A453466E1A4}" type="slidenum">
              <a:rPr lang="en-VN" smtClean="0"/>
              <a:pPr/>
              <a:t>59</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4"/>
        <p:cNvGrpSpPr/>
        <p:nvPr/>
      </p:nvGrpSpPr>
      <p:grpSpPr>
        <a:xfrm>
          <a:off x="0" y="0"/>
          <a:ext cx="0" cy="0"/>
          <a:chOff x="0" y="0"/>
          <a:chExt cx="0" cy="0"/>
        </a:xfrm>
      </p:grpSpPr>
      <p:sp>
        <p:nvSpPr>
          <p:cNvPr id="1315" name="Google Shape;1315;p72"/>
          <p:cNvSpPr txBox="1">
            <a:spLocks noGrp="1"/>
          </p:cNvSpPr>
          <p:nvPr>
            <p:ph type="title"/>
          </p:nvPr>
        </p:nvSpPr>
        <p:spPr>
          <a:xfrm>
            <a:off x="774145" y="223964"/>
            <a:ext cx="10579655" cy="785896"/>
          </a:xfrm>
          <a:prstGeom prst="rect">
            <a:avLst/>
          </a:prstGeom>
          <a:noFill/>
          <a:ln>
            <a:noFill/>
          </a:ln>
        </p:spPr>
        <p:txBody>
          <a:bodyPr spcFirstLastPara="1" wrap="square" lIns="91425" tIns="45700" rIns="91425" bIns="45700" anchor="ctr" anchorCtr="0">
            <a:normAutofit fontScale="90000"/>
          </a:bodyPr>
          <a:lstStyle/>
          <a:p>
            <a:r>
              <a:rPr lang="en-US"/>
              <a:t>3.1 </a:t>
            </a:r>
            <a:r>
              <a:rPr lang="vi-VN"/>
              <a:t>Cấu trúc chương trình C++</a:t>
            </a:r>
          </a:p>
        </p:txBody>
      </p:sp>
      <p:sp>
        <p:nvSpPr>
          <p:cNvPr id="1317" name="Google Shape;1317;p72"/>
          <p:cNvSpPr txBox="1">
            <a:spLocks noGrp="1"/>
          </p:cNvSpPr>
          <p:nvPr>
            <p:ph type="ftr" idx="11"/>
          </p:nvPr>
        </p:nvSpPr>
        <p:spPr>
          <a:xfrm>
            <a:off x="774146" y="6475620"/>
            <a:ext cx="4311788" cy="26311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solidFill>
                  <a:srgbClr val="8E8F8F"/>
                </a:solidFill>
                <a:latin typeface="Arial"/>
                <a:ea typeface="Arial"/>
                <a:cs typeface="Arial"/>
                <a:sym typeface="Arial"/>
              </a:rPr>
              <a:t>Thực hiện bởi Trường Đại học Công nghệ Thông tin, ĐHQG-HCM</a:t>
            </a:r>
            <a:endParaRPr>
              <a:solidFill>
                <a:srgbClr val="8E8F8F"/>
              </a:solidFill>
              <a:latin typeface="Arial"/>
              <a:ea typeface="Arial"/>
              <a:cs typeface="Arial"/>
              <a:sym typeface="Arial"/>
            </a:endParaRPr>
          </a:p>
        </p:txBody>
      </p:sp>
      <p:graphicFrame>
        <p:nvGraphicFramePr>
          <p:cNvPr id="10" name="Table 9">
            <a:extLst>
              <a:ext uri="{FF2B5EF4-FFF2-40B4-BE49-F238E27FC236}">
                <a16:creationId xmlns:a16="http://schemas.microsoft.com/office/drawing/2014/main" id="{74633B09-D9DD-2E1A-51D5-51D7D995C3F6}"/>
              </a:ext>
            </a:extLst>
          </p:cNvPr>
          <p:cNvGraphicFramePr>
            <a:graphicFrameLocks noGrp="1"/>
          </p:cNvGraphicFramePr>
          <p:nvPr>
            <p:extLst>
              <p:ext uri="{D42A27DB-BD31-4B8C-83A1-F6EECF244321}">
                <p14:modId xmlns:p14="http://schemas.microsoft.com/office/powerpoint/2010/main" val="549149119"/>
              </p:ext>
            </p:extLst>
          </p:nvPr>
        </p:nvGraphicFramePr>
        <p:xfrm>
          <a:off x="675861" y="1009860"/>
          <a:ext cx="11380303" cy="5523001"/>
        </p:xfrm>
        <a:graphic>
          <a:graphicData uri="http://schemas.openxmlformats.org/drawingml/2006/table">
            <a:tbl>
              <a:tblPr firstRow="1" bandRow="1">
                <a:tableStyleId>{5C22544A-7EE6-4342-B048-85BDC9FD1C3A}</a:tableStyleId>
              </a:tblPr>
              <a:tblGrid>
                <a:gridCol w="606287">
                  <a:extLst>
                    <a:ext uri="{9D8B030D-6E8A-4147-A177-3AD203B41FA5}">
                      <a16:colId xmlns:a16="http://schemas.microsoft.com/office/drawing/2014/main" val="1704262411"/>
                    </a:ext>
                  </a:extLst>
                </a:gridCol>
                <a:gridCol w="4667990">
                  <a:extLst>
                    <a:ext uri="{9D8B030D-6E8A-4147-A177-3AD203B41FA5}">
                      <a16:colId xmlns:a16="http://schemas.microsoft.com/office/drawing/2014/main" val="2570669680"/>
                    </a:ext>
                  </a:extLst>
                </a:gridCol>
                <a:gridCol w="6106026">
                  <a:extLst>
                    <a:ext uri="{9D8B030D-6E8A-4147-A177-3AD203B41FA5}">
                      <a16:colId xmlns:a16="http://schemas.microsoft.com/office/drawing/2014/main" val="255030972"/>
                    </a:ext>
                  </a:extLst>
                </a:gridCol>
              </a:tblGrid>
              <a:tr h="5523001">
                <a:tc>
                  <a:txBody>
                    <a:bodyPr/>
                    <a:lstStyle/>
                    <a:p>
                      <a:pPr>
                        <a:lnSpc>
                          <a:spcPct val="100000"/>
                        </a:lnSpc>
                        <a:spcBef>
                          <a:spcPts val="300"/>
                        </a:spcBef>
                        <a:spcAft>
                          <a:spcPts val="300"/>
                        </a:spcAft>
                      </a:pPr>
                      <a:r>
                        <a:rPr lang="en-US" sz="1800" b="0">
                          <a:solidFill>
                            <a:schemeClr val="tx1">
                              <a:lumMod val="50000"/>
                            </a:schemeClr>
                          </a:solidFill>
                          <a:latin typeface="Consolas" panose="020B0609020204030204" pitchFamily="49" charset="0"/>
                        </a:rPr>
                        <a:t>1. </a:t>
                      </a:r>
                    </a:p>
                    <a:p>
                      <a:pPr>
                        <a:lnSpc>
                          <a:spcPct val="100000"/>
                        </a:lnSpc>
                        <a:spcBef>
                          <a:spcPts val="300"/>
                        </a:spcBef>
                        <a:spcAft>
                          <a:spcPts val="300"/>
                        </a:spcAft>
                      </a:pPr>
                      <a:r>
                        <a:rPr lang="en-US" sz="1800" b="0">
                          <a:solidFill>
                            <a:schemeClr val="tx1">
                              <a:lumMod val="50000"/>
                            </a:schemeClr>
                          </a:solidFill>
                          <a:latin typeface="Consolas" panose="020B0609020204030204" pitchFamily="49" charset="0"/>
                        </a:rPr>
                        <a:t>2.</a:t>
                      </a:r>
                    </a:p>
                    <a:p>
                      <a:pPr>
                        <a:lnSpc>
                          <a:spcPct val="100000"/>
                        </a:lnSpc>
                        <a:spcBef>
                          <a:spcPts val="300"/>
                        </a:spcBef>
                        <a:spcAft>
                          <a:spcPts val="300"/>
                        </a:spcAft>
                      </a:pPr>
                      <a:r>
                        <a:rPr lang="en-US" sz="1800" b="0">
                          <a:solidFill>
                            <a:schemeClr val="tx1">
                              <a:lumMod val="50000"/>
                            </a:schemeClr>
                          </a:solidFill>
                          <a:latin typeface="Consolas" panose="020B0609020204030204" pitchFamily="49" charset="0"/>
                        </a:rPr>
                        <a:t>3.</a:t>
                      </a:r>
                    </a:p>
                    <a:p>
                      <a:pPr>
                        <a:lnSpc>
                          <a:spcPct val="100000"/>
                        </a:lnSpc>
                        <a:spcBef>
                          <a:spcPts val="300"/>
                        </a:spcBef>
                        <a:spcAft>
                          <a:spcPts val="300"/>
                        </a:spcAft>
                      </a:pPr>
                      <a:r>
                        <a:rPr lang="en-US" sz="1800" b="0">
                          <a:solidFill>
                            <a:schemeClr val="tx1">
                              <a:lumMod val="50000"/>
                            </a:schemeClr>
                          </a:solidFill>
                          <a:latin typeface="Consolas" panose="020B0609020204030204" pitchFamily="49" charset="0"/>
                        </a:rPr>
                        <a:t>4.</a:t>
                      </a:r>
                    </a:p>
                    <a:p>
                      <a:pPr>
                        <a:lnSpc>
                          <a:spcPct val="100000"/>
                        </a:lnSpc>
                        <a:spcBef>
                          <a:spcPts val="300"/>
                        </a:spcBef>
                        <a:spcAft>
                          <a:spcPts val="300"/>
                        </a:spcAft>
                      </a:pPr>
                      <a:r>
                        <a:rPr lang="en-US" sz="1800" b="0">
                          <a:solidFill>
                            <a:schemeClr val="tx1">
                              <a:lumMod val="50000"/>
                            </a:schemeClr>
                          </a:solidFill>
                          <a:latin typeface="Consolas" panose="020B0609020204030204" pitchFamily="49" charset="0"/>
                        </a:rPr>
                        <a:t>5.</a:t>
                      </a:r>
                    </a:p>
                    <a:p>
                      <a:pPr>
                        <a:lnSpc>
                          <a:spcPct val="100000"/>
                        </a:lnSpc>
                        <a:spcBef>
                          <a:spcPts val="300"/>
                        </a:spcBef>
                        <a:spcAft>
                          <a:spcPts val="300"/>
                        </a:spcAft>
                      </a:pPr>
                      <a:r>
                        <a:rPr lang="en-US" sz="1800" b="0">
                          <a:solidFill>
                            <a:schemeClr val="tx1">
                              <a:lumMod val="50000"/>
                            </a:schemeClr>
                          </a:solidFill>
                          <a:latin typeface="Consolas" panose="020B0609020204030204" pitchFamily="49" charset="0"/>
                        </a:rPr>
                        <a:t>6.</a:t>
                      </a:r>
                    </a:p>
                    <a:p>
                      <a:pPr>
                        <a:lnSpc>
                          <a:spcPct val="100000"/>
                        </a:lnSpc>
                        <a:spcBef>
                          <a:spcPts val="300"/>
                        </a:spcBef>
                        <a:spcAft>
                          <a:spcPts val="300"/>
                        </a:spcAft>
                      </a:pPr>
                      <a:r>
                        <a:rPr lang="en-US" sz="1800" b="0">
                          <a:solidFill>
                            <a:schemeClr val="tx1">
                              <a:lumMod val="50000"/>
                            </a:schemeClr>
                          </a:solidFill>
                          <a:latin typeface="Consolas" panose="020B0609020204030204" pitchFamily="49" charset="0"/>
                        </a:rPr>
                        <a:t>7.</a:t>
                      </a:r>
                    </a:p>
                    <a:p>
                      <a:pPr>
                        <a:lnSpc>
                          <a:spcPct val="100000"/>
                        </a:lnSpc>
                        <a:spcBef>
                          <a:spcPts val="300"/>
                        </a:spcBef>
                        <a:spcAft>
                          <a:spcPts val="300"/>
                        </a:spcAft>
                      </a:pPr>
                      <a:r>
                        <a:rPr lang="en-US" sz="1800" b="0">
                          <a:solidFill>
                            <a:schemeClr val="tx1">
                              <a:lumMod val="50000"/>
                            </a:schemeClr>
                          </a:solidFill>
                          <a:latin typeface="Consolas" panose="020B0609020204030204" pitchFamily="49" charset="0"/>
                        </a:rPr>
                        <a:t>8.</a:t>
                      </a:r>
                    </a:p>
                    <a:p>
                      <a:pPr>
                        <a:lnSpc>
                          <a:spcPct val="100000"/>
                        </a:lnSpc>
                        <a:spcBef>
                          <a:spcPts val="300"/>
                        </a:spcBef>
                        <a:spcAft>
                          <a:spcPts val="300"/>
                        </a:spcAft>
                      </a:pPr>
                      <a:r>
                        <a:rPr lang="en-US" sz="1800" b="0">
                          <a:solidFill>
                            <a:schemeClr val="tx1">
                              <a:lumMod val="50000"/>
                            </a:schemeClr>
                          </a:solidFill>
                          <a:latin typeface="Consolas" panose="020B0609020204030204" pitchFamily="49" charset="0"/>
                        </a:rPr>
                        <a:t>9.</a:t>
                      </a:r>
                    </a:p>
                    <a:p>
                      <a:pPr>
                        <a:lnSpc>
                          <a:spcPct val="100000"/>
                        </a:lnSpc>
                        <a:spcBef>
                          <a:spcPts val="300"/>
                        </a:spcBef>
                        <a:spcAft>
                          <a:spcPts val="300"/>
                        </a:spcAft>
                      </a:pPr>
                      <a:r>
                        <a:rPr lang="en-US" sz="1800" b="0">
                          <a:solidFill>
                            <a:schemeClr val="tx1">
                              <a:lumMod val="50000"/>
                            </a:schemeClr>
                          </a:solidFill>
                          <a:latin typeface="Consolas" panose="020B0609020204030204" pitchFamily="49" charset="0"/>
                        </a:rPr>
                        <a:t>10.</a:t>
                      </a:r>
                    </a:p>
                    <a:p>
                      <a:pPr>
                        <a:lnSpc>
                          <a:spcPct val="100000"/>
                        </a:lnSpc>
                        <a:spcBef>
                          <a:spcPts val="300"/>
                        </a:spcBef>
                        <a:spcAft>
                          <a:spcPts val="300"/>
                        </a:spcAft>
                      </a:pPr>
                      <a:r>
                        <a:rPr lang="en-US" sz="1800" b="0">
                          <a:solidFill>
                            <a:schemeClr val="tx1">
                              <a:lumMod val="50000"/>
                            </a:schemeClr>
                          </a:solidFill>
                          <a:latin typeface="Consolas" panose="020B0609020204030204" pitchFamily="49" charset="0"/>
                        </a:rPr>
                        <a:t>11.</a:t>
                      </a:r>
                    </a:p>
                    <a:p>
                      <a:pPr>
                        <a:lnSpc>
                          <a:spcPct val="100000"/>
                        </a:lnSpc>
                        <a:spcBef>
                          <a:spcPts val="300"/>
                        </a:spcBef>
                        <a:spcAft>
                          <a:spcPts val="300"/>
                        </a:spcAft>
                      </a:pPr>
                      <a:r>
                        <a:rPr lang="en-US" sz="1800" b="0">
                          <a:solidFill>
                            <a:schemeClr val="tx1">
                              <a:lumMod val="50000"/>
                            </a:schemeClr>
                          </a:solidFill>
                          <a:latin typeface="Consolas" panose="020B0609020204030204" pitchFamily="49" charset="0"/>
                        </a:rPr>
                        <a:t>12.</a:t>
                      </a:r>
                    </a:p>
                    <a:p>
                      <a:pPr>
                        <a:lnSpc>
                          <a:spcPct val="100000"/>
                        </a:lnSpc>
                        <a:spcBef>
                          <a:spcPts val="300"/>
                        </a:spcBef>
                        <a:spcAft>
                          <a:spcPts val="300"/>
                        </a:spcAft>
                      </a:pPr>
                      <a:r>
                        <a:rPr lang="en-US" sz="1800" b="0">
                          <a:solidFill>
                            <a:schemeClr val="tx1">
                              <a:lumMod val="50000"/>
                            </a:schemeClr>
                          </a:solidFill>
                          <a:latin typeface="Consolas" panose="020B0609020204030204" pitchFamily="49" charset="0"/>
                        </a:rPr>
                        <a:t>13.</a:t>
                      </a:r>
                    </a:p>
                    <a:p>
                      <a:pPr>
                        <a:lnSpc>
                          <a:spcPct val="100000"/>
                        </a:lnSpc>
                        <a:spcBef>
                          <a:spcPts val="300"/>
                        </a:spcBef>
                        <a:spcAft>
                          <a:spcPts val="300"/>
                        </a:spcAft>
                      </a:pPr>
                      <a:r>
                        <a:rPr lang="en-US" sz="1800" b="0">
                          <a:solidFill>
                            <a:schemeClr val="tx1">
                              <a:lumMod val="50000"/>
                            </a:schemeClr>
                          </a:solidFill>
                          <a:latin typeface="Consolas" panose="020B0609020204030204" pitchFamily="49" charset="0"/>
                        </a:rPr>
                        <a:t>14.</a:t>
                      </a:r>
                    </a:p>
                    <a:p>
                      <a:pPr marL="0" marR="0" lvl="0" indent="0" algn="l" defTabSz="914400" rtl="0" eaLnBrk="1" fontAlgn="auto" latinLnBrk="0" hangingPunct="1">
                        <a:lnSpc>
                          <a:spcPct val="100000"/>
                        </a:lnSpc>
                        <a:spcBef>
                          <a:spcPts val="300"/>
                        </a:spcBef>
                        <a:spcAft>
                          <a:spcPts val="300"/>
                        </a:spcAft>
                        <a:buClrTx/>
                        <a:buSzTx/>
                        <a:buFontTx/>
                        <a:buNone/>
                        <a:tabLst/>
                        <a:defRPr/>
                      </a:pPr>
                      <a:r>
                        <a:rPr lang="en-US" sz="1800" b="0">
                          <a:solidFill>
                            <a:schemeClr val="tx1">
                              <a:lumMod val="50000"/>
                            </a:schemeClr>
                          </a:solidFill>
                          <a:latin typeface="Consolas" panose="020B0609020204030204" pitchFamily="49" charset="0"/>
                        </a:rPr>
                        <a:t>15.</a:t>
                      </a:r>
                      <a:endParaRPr lang="en-US" sz="1800"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spcBef>
                          <a:spcPts val="300"/>
                        </a:spcBef>
                        <a:spcAft>
                          <a:spcPts val="300"/>
                        </a:spcAft>
                      </a:pPr>
                      <a:r>
                        <a:rPr lang="vi-VN" sz="1800" b="0">
                          <a:solidFill>
                            <a:srgbClr val="008000"/>
                          </a:solidFill>
                          <a:highlight>
                            <a:srgbClr val="FFFFFF"/>
                          </a:highlight>
                          <a:latin typeface="Consolas" panose="020B0609020204030204" pitchFamily="49" charset="0"/>
                          <a:ea typeface="Taprom"/>
                          <a:cs typeface="Taprom"/>
                          <a:sym typeface="Taprom"/>
                        </a:rPr>
                        <a:t>/</a:t>
                      </a:r>
                      <a:r>
                        <a:rPr lang="en-US" sz="1800" b="0">
                          <a:solidFill>
                            <a:srgbClr val="008000"/>
                          </a:solidFill>
                          <a:highlight>
                            <a:srgbClr val="FFFFFF"/>
                          </a:highlight>
                          <a:latin typeface="Consolas" panose="020B0609020204030204" pitchFamily="49" charset="0"/>
                          <a:ea typeface="Taprom"/>
                          <a:cs typeface="Taprom"/>
                          <a:sym typeface="Taprom"/>
                        </a:rPr>
                        <a:t>/</a:t>
                      </a:r>
                      <a:r>
                        <a:rPr lang="vi-VN" sz="1800" b="0">
                          <a:solidFill>
                            <a:srgbClr val="008000"/>
                          </a:solidFill>
                          <a:highlight>
                            <a:srgbClr val="FFFFFF"/>
                          </a:highlight>
                          <a:latin typeface="Consolas" panose="020B0609020204030204" pitchFamily="49" charset="0"/>
                          <a:ea typeface="Taprom"/>
                          <a:cs typeface="Taprom"/>
                          <a:sym typeface="Taprom"/>
                        </a:rPr>
                        <a:t> </a:t>
                      </a:r>
                      <a:r>
                        <a:rPr lang="en-US" sz="1800" b="0">
                          <a:solidFill>
                            <a:srgbClr val="008000"/>
                          </a:solidFill>
                          <a:highlight>
                            <a:srgbClr val="FFFFFF"/>
                          </a:highlight>
                          <a:latin typeface="Consolas" panose="020B0609020204030204" pitchFamily="49" charset="0"/>
                          <a:ea typeface="Taprom"/>
                          <a:cs typeface="Taprom"/>
                          <a:sym typeface="Taprom"/>
                        </a:rPr>
                        <a:t>T</a:t>
                      </a:r>
                      <a:r>
                        <a:rPr lang="vi-VN" sz="1800" b="0">
                          <a:solidFill>
                            <a:srgbClr val="008000"/>
                          </a:solidFill>
                          <a:highlight>
                            <a:srgbClr val="FFFFFF"/>
                          </a:highlight>
                          <a:latin typeface="Consolas" panose="020B0609020204030204" pitchFamily="49" charset="0"/>
                          <a:ea typeface="Taprom"/>
                          <a:cs typeface="Taprom"/>
                          <a:sym typeface="Taprom"/>
                        </a:rPr>
                        <a:t>ính diện tích hình tròn</a:t>
                      </a:r>
                      <a:endParaRPr lang="en-US" sz="1800" b="0">
                        <a:solidFill>
                          <a:srgbClr val="000000"/>
                        </a:solidFill>
                        <a:highlight>
                          <a:srgbClr val="FFFFFF"/>
                        </a:highlight>
                        <a:latin typeface="Consolas" panose="020B0609020204030204" pitchFamily="49" charset="0"/>
                        <a:ea typeface="Taprom"/>
                        <a:cs typeface="Taprom"/>
                        <a:sym typeface="Taprom"/>
                      </a:endParaRPr>
                    </a:p>
                    <a:p>
                      <a:pPr lvl="0">
                        <a:spcBef>
                          <a:spcPts val="300"/>
                        </a:spcBef>
                        <a:spcAft>
                          <a:spcPts val="300"/>
                        </a:spcAft>
                      </a:pPr>
                      <a:r>
                        <a:rPr lang="vi-VN" sz="1800" b="0">
                          <a:solidFill>
                            <a:srgbClr val="AF00DB"/>
                          </a:solidFill>
                          <a:highlight>
                            <a:srgbClr val="FFFFFF"/>
                          </a:highlight>
                          <a:latin typeface="Consolas" panose="020B0609020204030204" pitchFamily="49" charset="0"/>
                          <a:ea typeface="Taprom"/>
                          <a:cs typeface="Taprom"/>
                          <a:sym typeface="Taprom"/>
                        </a:rPr>
                        <a:t>#include</a:t>
                      </a:r>
                      <a:r>
                        <a:rPr lang="vi-VN" sz="1800" b="0">
                          <a:solidFill>
                            <a:srgbClr val="A31515"/>
                          </a:solidFill>
                          <a:highlight>
                            <a:srgbClr val="FFFFFF"/>
                          </a:highlight>
                          <a:latin typeface="Consolas" panose="020B0609020204030204" pitchFamily="49" charset="0"/>
                          <a:ea typeface="Taprom"/>
                          <a:cs typeface="Taprom"/>
                          <a:sym typeface="Taprom"/>
                        </a:rPr>
                        <a:t>&lt;iostream&gt;</a:t>
                      </a:r>
                      <a:endParaRPr lang="en-US" sz="1800" b="0">
                        <a:solidFill>
                          <a:srgbClr val="000000"/>
                        </a:solidFill>
                        <a:highlight>
                          <a:srgbClr val="FFFFFF"/>
                        </a:highlight>
                        <a:latin typeface="Consolas" panose="020B0609020204030204" pitchFamily="49" charset="0"/>
                        <a:ea typeface="Taprom"/>
                        <a:cs typeface="Taprom"/>
                        <a:sym typeface="Taprom"/>
                      </a:endParaRPr>
                    </a:p>
                    <a:p>
                      <a:pPr lvl="0">
                        <a:spcBef>
                          <a:spcPts val="300"/>
                        </a:spcBef>
                        <a:spcAft>
                          <a:spcPts val="300"/>
                        </a:spcAft>
                      </a:pPr>
                      <a:r>
                        <a:rPr lang="vi-VN" sz="1800" b="0">
                          <a:solidFill>
                            <a:srgbClr val="AF00DB"/>
                          </a:solidFill>
                          <a:highlight>
                            <a:srgbClr val="FFFFFF"/>
                          </a:highlight>
                          <a:latin typeface="Consolas" panose="020B0609020204030204" pitchFamily="49" charset="0"/>
                          <a:ea typeface="Taprom"/>
                          <a:cs typeface="Taprom"/>
                          <a:sym typeface="Taprom"/>
                        </a:rPr>
                        <a:t>using</a:t>
                      </a:r>
                      <a:r>
                        <a:rPr lang="vi-VN" sz="1800" b="0">
                          <a:solidFill>
                            <a:srgbClr val="000000"/>
                          </a:solidFill>
                          <a:highlight>
                            <a:srgbClr val="FFFFFF"/>
                          </a:highlight>
                          <a:latin typeface="Consolas" panose="020B0609020204030204" pitchFamily="49" charset="0"/>
                          <a:ea typeface="Taprom"/>
                          <a:cs typeface="Taprom"/>
                          <a:sym typeface="Taprom"/>
                        </a:rPr>
                        <a:t> </a:t>
                      </a:r>
                      <a:r>
                        <a:rPr lang="vi-VN" sz="1800" b="0">
                          <a:solidFill>
                            <a:srgbClr val="0000FF"/>
                          </a:solidFill>
                          <a:highlight>
                            <a:srgbClr val="FFFFFF"/>
                          </a:highlight>
                          <a:latin typeface="Consolas" panose="020B0609020204030204" pitchFamily="49" charset="0"/>
                          <a:ea typeface="Taprom"/>
                          <a:cs typeface="Taprom"/>
                          <a:sym typeface="Taprom"/>
                        </a:rPr>
                        <a:t>namespace</a:t>
                      </a:r>
                      <a:r>
                        <a:rPr lang="vi-VN" sz="1800" b="0">
                          <a:solidFill>
                            <a:srgbClr val="000000"/>
                          </a:solidFill>
                          <a:highlight>
                            <a:srgbClr val="FFFFFF"/>
                          </a:highlight>
                          <a:latin typeface="Consolas" panose="020B0609020204030204" pitchFamily="49" charset="0"/>
                          <a:ea typeface="Taprom"/>
                          <a:cs typeface="Taprom"/>
                          <a:sym typeface="Taprom"/>
                        </a:rPr>
                        <a:t> </a:t>
                      </a:r>
                      <a:r>
                        <a:rPr lang="vi-VN" sz="1800" b="0">
                          <a:solidFill>
                            <a:srgbClr val="267F99"/>
                          </a:solidFill>
                          <a:highlight>
                            <a:srgbClr val="FFFFFF"/>
                          </a:highlight>
                          <a:latin typeface="Consolas" panose="020B0609020204030204" pitchFamily="49" charset="0"/>
                          <a:ea typeface="Taprom"/>
                          <a:cs typeface="Taprom"/>
                          <a:sym typeface="Taprom"/>
                        </a:rPr>
                        <a:t>std</a:t>
                      </a:r>
                      <a:r>
                        <a:rPr lang="vi-VN" sz="1800" b="0">
                          <a:solidFill>
                            <a:srgbClr val="000000"/>
                          </a:solidFill>
                          <a:highlight>
                            <a:srgbClr val="FFFFFF"/>
                          </a:highlight>
                          <a:latin typeface="Consolas" panose="020B0609020204030204" pitchFamily="49" charset="0"/>
                          <a:ea typeface="Taprom"/>
                          <a:cs typeface="Taprom"/>
                          <a:sym typeface="Taprom"/>
                        </a:rPr>
                        <a:t>;</a:t>
                      </a:r>
                      <a:endParaRPr lang="en-US" sz="1800" b="0">
                        <a:solidFill>
                          <a:schemeClr val="lt1"/>
                        </a:solidFill>
                        <a:highlight>
                          <a:srgbClr val="FFFFFF"/>
                        </a:highlight>
                        <a:latin typeface="Consolas" panose="020B0609020204030204" pitchFamily="49" charset="0"/>
                        <a:ea typeface="+mn-ea"/>
                        <a:cs typeface="+mn-cs"/>
                        <a:sym typeface="Taprom"/>
                      </a:endParaRPr>
                    </a:p>
                    <a:p>
                      <a:pPr lvl="0">
                        <a:spcBef>
                          <a:spcPts val="300"/>
                        </a:spcBef>
                        <a:spcAft>
                          <a:spcPts val="300"/>
                        </a:spcAft>
                      </a:pPr>
                      <a:r>
                        <a:rPr lang="vi-VN" sz="1800" b="0">
                          <a:solidFill>
                            <a:srgbClr val="AF00DB"/>
                          </a:solidFill>
                          <a:highlight>
                            <a:srgbClr val="FFFFFF"/>
                          </a:highlight>
                          <a:latin typeface="Consolas" panose="020B0609020204030204" pitchFamily="49" charset="0"/>
                          <a:ea typeface="Taprom"/>
                          <a:cs typeface="Taprom"/>
                          <a:sym typeface="Taprom"/>
                        </a:rPr>
                        <a:t>#define</a:t>
                      </a:r>
                      <a:r>
                        <a:rPr lang="vi-VN" sz="1800" b="0">
                          <a:solidFill>
                            <a:srgbClr val="0000FF"/>
                          </a:solidFill>
                          <a:highlight>
                            <a:srgbClr val="FFFFFF"/>
                          </a:highlight>
                          <a:latin typeface="Consolas" panose="020B0609020204030204" pitchFamily="49" charset="0"/>
                          <a:ea typeface="Taprom"/>
                          <a:cs typeface="Taprom"/>
                          <a:sym typeface="Taprom"/>
                        </a:rPr>
                        <a:t> PI </a:t>
                      </a:r>
                      <a:r>
                        <a:rPr lang="vi-VN" sz="1800" b="0">
                          <a:solidFill>
                            <a:srgbClr val="098658"/>
                          </a:solidFill>
                          <a:highlight>
                            <a:srgbClr val="FFFFFF"/>
                          </a:highlight>
                          <a:latin typeface="Consolas" panose="020B0609020204030204" pitchFamily="49" charset="0"/>
                          <a:ea typeface="Taprom"/>
                          <a:cs typeface="Taprom"/>
                          <a:sym typeface="Taprom"/>
                        </a:rPr>
                        <a:t>3.14</a:t>
                      </a:r>
                      <a:endParaRPr lang="en-US" sz="1800" b="0">
                        <a:solidFill>
                          <a:srgbClr val="098658"/>
                        </a:solidFill>
                        <a:highlight>
                          <a:srgbClr val="FFFFFF"/>
                        </a:highlight>
                        <a:latin typeface="Consolas" panose="020B0609020204030204" pitchFamily="49" charset="0"/>
                        <a:ea typeface="Taprom"/>
                        <a:cs typeface="Taprom"/>
                        <a:sym typeface="Taprom"/>
                      </a:endParaRPr>
                    </a:p>
                    <a:p>
                      <a:pPr lvl="0">
                        <a:spcBef>
                          <a:spcPts val="300"/>
                        </a:spcBef>
                        <a:spcAft>
                          <a:spcPts val="300"/>
                        </a:spcAft>
                      </a:pPr>
                      <a:endParaRPr lang="en-US" sz="1800" b="0">
                        <a:solidFill>
                          <a:srgbClr val="000000"/>
                        </a:solidFill>
                        <a:highlight>
                          <a:srgbClr val="FFFFFF"/>
                        </a:highlight>
                        <a:latin typeface="Consolas" panose="020B0609020204030204" pitchFamily="49" charset="0"/>
                        <a:ea typeface="Taprom"/>
                        <a:cs typeface="Taprom"/>
                        <a:sym typeface="Taprom"/>
                      </a:endParaRPr>
                    </a:p>
                    <a:p>
                      <a:pPr lvl="0">
                        <a:spcBef>
                          <a:spcPts val="300"/>
                        </a:spcBef>
                        <a:spcAft>
                          <a:spcPts val="300"/>
                        </a:spcAft>
                      </a:pPr>
                      <a:r>
                        <a:rPr lang="vi-VN" sz="1800" b="0">
                          <a:solidFill>
                            <a:srgbClr val="0000FF"/>
                          </a:solidFill>
                          <a:highlight>
                            <a:srgbClr val="FFFFFF"/>
                          </a:highlight>
                          <a:latin typeface="Consolas" panose="020B0609020204030204" pitchFamily="49" charset="0"/>
                          <a:ea typeface="Taprom"/>
                          <a:cs typeface="Taprom"/>
                          <a:sym typeface="Taprom"/>
                        </a:rPr>
                        <a:t>float</a:t>
                      </a:r>
                      <a:r>
                        <a:rPr lang="vi-VN" sz="1800" b="0">
                          <a:solidFill>
                            <a:srgbClr val="000000"/>
                          </a:solidFill>
                          <a:highlight>
                            <a:srgbClr val="FFFFFF"/>
                          </a:highlight>
                          <a:latin typeface="Consolas" panose="020B0609020204030204" pitchFamily="49" charset="0"/>
                          <a:ea typeface="Taprom"/>
                          <a:cs typeface="Taprom"/>
                          <a:sym typeface="Taprom"/>
                        </a:rPr>
                        <a:t> </a:t>
                      </a:r>
                      <a:r>
                        <a:rPr lang="vi-VN" sz="1800" b="0">
                          <a:solidFill>
                            <a:srgbClr val="795E26"/>
                          </a:solidFill>
                          <a:highlight>
                            <a:srgbClr val="FFFFFF"/>
                          </a:highlight>
                          <a:latin typeface="Consolas" panose="020B0609020204030204" pitchFamily="49" charset="0"/>
                          <a:ea typeface="Taprom"/>
                          <a:cs typeface="Taprom"/>
                          <a:sym typeface="Taprom"/>
                        </a:rPr>
                        <a:t>TinhDienTich</a:t>
                      </a:r>
                      <a:r>
                        <a:rPr lang="vi-VN" sz="1800" b="0">
                          <a:solidFill>
                            <a:srgbClr val="000000"/>
                          </a:solidFill>
                          <a:highlight>
                            <a:srgbClr val="FFFFFF"/>
                          </a:highlight>
                          <a:latin typeface="Consolas" panose="020B0609020204030204" pitchFamily="49" charset="0"/>
                          <a:ea typeface="Taprom"/>
                          <a:cs typeface="Taprom"/>
                          <a:sym typeface="Taprom"/>
                        </a:rPr>
                        <a:t>(</a:t>
                      </a:r>
                      <a:r>
                        <a:rPr lang="vi-VN" sz="1800" b="0">
                          <a:solidFill>
                            <a:srgbClr val="0000FF"/>
                          </a:solidFill>
                          <a:highlight>
                            <a:srgbClr val="FFFFFF"/>
                          </a:highlight>
                          <a:latin typeface="Consolas" panose="020B0609020204030204" pitchFamily="49" charset="0"/>
                          <a:ea typeface="Taprom"/>
                          <a:cs typeface="Taprom"/>
                          <a:sym typeface="Taprom"/>
                        </a:rPr>
                        <a:t>int</a:t>
                      </a:r>
                      <a:r>
                        <a:rPr lang="vi-VN" sz="1800" b="0">
                          <a:solidFill>
                            <a:srgbClr val="000000"/>
                          </a:solidFill>
                          <a:highlight>
                            <a:srgbClr val="FFFFFF"/>
                          </a:highlight>
                          <a:latin typeface="Consolas" panose="020B0609020204030204" pitchFamily="49" charset="0"/>
                          <a:ea typeface="Taprom"/>
                          <a:cs typeface="Taprom"/>
                          <a:sym typeface="Taprom"/>
                        </a:rPr>
                        <a:t>);</a:t>
                      </a:r>
                      <a:endParaRPr lang="en-US" sz="1800" b="0">
                        <a:solidFill>
                          <a:srgbClr val="000000"/>
                        </a:solidFill>
                        <a:highlight>
                          <a:srgbClr val="FFFFFF"/>
                        </a:highlight>
                        <a:latin typeface="Consolas" panose="020B0609020204030204" pitchFamily="49" charset="0"/>
                        <a:ea typeface="Taprom"/>
                        <a:cs typeface="Taprom"/>
                        <a:sym typeface="Taprom"/>
                      </a:endParaRPr>
                    </a:p>
                    <a:p>
                      <a:pPr lvl="0">
                        <a:spcBef>
                          <a:spcPts val="300"/>
                        </a:spcBef>
                        <a:spcAft>
                          <a:spcPts val="300"/>
                        </a:spcAft>
                      </a:pPr>
                      <a:r>
                        <a:rPr lang="vi-VN" sz="1800" b="0">
                          <a:solidFill>
                            <a:srgbClr val="0000FF"/>
                          </a:solidFill>
                          <a:highlight>
                            <a:srgbClr val="FFFFFF"/>
                          </a:highlight>
                          <a:latin typeface="Consolas" panose="020B0609020204030204" pitchFamily="49" charset="0"/>
                          <a:ea typeface="Taprom"/>
                          <a:cs typeface="Taprom"/>
                          <a:sym typeface="Taprom"/>
                        </a:rPr>
                        <a:t>int</a:t>
                      </a:r>
                      <a:r>
                        <a:rPr lang="vi-VN" sz="1800" b="0">
                          <a:solidFill>
                            <a:srgbClr val="000000"/>
                          </a:solidFill>
                          <a:highlight>
                            <a:srgbClr val="FFFFFF"/>
                          </a:highlight>
                          <a:latin typeface="Consolas" panose="020B0609020204030204" pitchFamily="49" charset="0"/>
                          <a:ea typeface="Taprom"/>
                          <a:cs typeface="Taprom"/>
                          <a:sym typeface="Taprom"/>
                        </a:rPr>
                        <a:t> </a:t>
                      </a:r>
                      <a:r>
                        <a:rPr lang="vi-VN" sz="1800" b="0">
                          <a:solidFill>
                            <a:srgbClr val="795E26"/>
                          </a:solidFill>
                          <a:highlight>
                            <a:srgbClr val="FFFFFF"/>
                          </a:highlight>
                          <a:latin typeface="Consolas" panose="020B0609020204030204" pitchFamily="49" charset="0"/>
                          <a:ea typeface="Taprom"/>
                          <a:cs typeface="Taprom"/>
                          <a:sym typeface="Taprom"/>
                        </a:rPr>
                        <a:t>main</a:t>
                      </a:r>
                      <a:r>
                        <a:rPr lang="vi-VN" sz="1800" b="0">
                          <a:solidFill>
                            <a:srgbClr val="000000"/>
                          </a:solidFill>
                          <a:highlight>
                            <a:srgbClr val="FFFFFF"/>
                          </a:highlight>
                          <a:latin typeface="Consolas" panose="020B0609020204030204" pitchFamily="49" charset="0"/>
                          <a:ea typeface="Taprom"/>
                          <a:cs typeface="Taprom"/>
                          <a:sym typeface="Taprom"/>
                        </a:rPr>
                        <a:t>() {</a:t>
                      </a:r>
                      <a:endParaRPr lang="en-US" sz="1800" b="0">
                        <a:solidFill>
                          <a:schemeClr val="lt1"/>
                        </a:solidFill>
                        <a:highlight>
                          <a:srgbClr val="FFFFFF"/>
                        </a:highlight>
                        <a:latin typeface="Consolas" panose="020B0609020204030204" pitchFamily="49" charset="0"/>
                        <a:ea typeface="+mn-ea"/>
                        <a:cs typeface="+mn-cs"/>
                        <a:sym typeface="Taprom"/>
                      </a:endParaRPr>
                    </a:p>
                    <a:p>
                      <a:pPr lvl="0">
                        <a:spcBef>
                          <a:spcPts val="300"/>
                        </a:spcBef>
                        <a:spcAft>
                          <a:spcPts val="300"/>
                        </a:spcAft>
                      </a:pPr>
                      <a:r>
                        <a:rPr lang="vi-VN" sz="1800" b="0">
                          <a:solidFill>
                            <a:srgbClr val="000000"/>
                          </a:solidFill>
                          <a:highlight>
                            <a:srgbClr val="FFFFFF"/>
                          </a:highlight>
                          <a:latin typeface="Consolas" panose="020B0609020204030204" pitchFamily="49" charset="0"/>
                          <a:ea typeface="Taprom"/>
                          <a:cs typeface="Taprom"/>
                          <a:sym typeface="Taprom"/>
                        </a:rPr>
                        <a:t>    </a:t>
                      </a:r>
                      <a:r>
                        <a:rPr lang="vi-VN" sz="1800" b="0">
                          <a:solidFill>
                            <a:srgbClr val="0000FF"/>
                          </a:solidFill>
                          <a:highlight>
                            <a:srgbClr val="FFFFFF"/>
                          </a:highlight>
                          <a:latin typeface="Consolas" panose="020B0609020204030204" pitchFamily="49" charset="0"/>
                          <a:ea typeface="Taprom"/>
                          <a:cs typeface="Taprom"/>
                          <a:sym typeface="Taprom"/>
                        </a:rPr>
                        <a:t>float</a:t>
                      </a:r>
                      <a:r>
                        <a:rPr lang="vi-VN" sz="1800" b="0">
                          <a:solidFill>
                            <a:srgbClr val="000000"/>
                          </a:solidFill>
                          <a:highlight>
                            <a:srgbClr val="FFFFFF"/>
                          </a:highlight>
                          <a:latin typeface="Consolas" panose="020B0609020204030204" pitchFamily="49" charset="0"/>
                          <a:ea typeface="Taprom"/>
                          <a:cs typeface="Taprom"/>
                          <a:sym typeface="Taprom"/>
                        </a:rPr>
                        <a:t> </a:t>
                      </a:r>
                      <a:r>
                        <a:rPr lang="vi-VN" sz="1800" b="0">
                          <a:solidFill>
                            <a:srgbClr val="001080"/>
                          </a:solidFill>
                          <a:highlight>
                            <a:srgbClr val="FFFFFF"/>
                          </a:highlight>
                          <a:latin typeface="Consolas" panose="020B0609020204030204" pitchFamily="49" charset="0"/>
                          <a:ea typeface="Taprom"/>
                          <a:cs typeface="Taprom"/>
                          <a:sym typeface="Taprom"/>
                        </a:rPr>
                        <a:t>r</a:t>
                      </a:r>
                      <a:r>
                        <a:rPr lang="vi-VN" sz="1800" b="0">
                          <a:solidFill>
                            <a:srgbClr val="000000"/>
                          </a:solidFill>
                          <a:highlight>
                            <a:srgbClr val="FFFFFF"/>
                          </a:highlight>
                          <a:latin typeface="Consolas" panose="020B0609020204030204" pitchFamily="49" charset="0"/>
                          <a:ea typeface="Taprom"/>
                          <a:cs typeface="Taprom"/>
                          <a:sym typeface="Taprom"/>
                        </a:rPr>
                        <a:t>;</a:t>
                      </a:r>
                      <a:endParaRPr lang="en-US" sz="1800" b="0">
                        <a:solidFill>
                          <a:schemeClr val="lt1"/>
                        </a:solidFill>
                        <a:highlight>
                          <a:srgbClr val="FFFFFF"/>
                        </a:highlight>
                        <a:latin typeface="Consolas" panose="020B0609020204030204" pitchFamily="49" charset="0"/>
                        <a:ea typeface="+mn-ea"/>
                        <a:cs typeface="+mn-cs"/>
                        <a:sym typeface="Taprom"/>
                      </a:endParaRPr>
                    </a:p>
                    <a:p>
                      <a:pPr lvl="0">
                        <a:spcBef>
                          <a:spcPts val="300"/>
                        </a:spcBef>
                        <a:spcAft>
                          <a:spcPts val="300"/>
                        </a:spcAft>
                      </a:pPr>
                      <a:r>
                        <a:rPr lang="vi-VN" sz="1800" b="0">
                          <a:solidFill>
                            <a:srgbClr val="000000"/>
                          </a:solidFill>
                          <a:highlight>
                            <a:srgbClr val="FFFFFF"/>
                          </a:highlight>
                          <a:latin typeface="Consolas" panose="020B0609020204030204" pitchFamily="49" charset="0"/>
                          <a:ea typeface="Taprom"/>
                          <a:cs typeface="Taprom"/>
                          <a:sym typeface="Taprom"/>
                        </a:rPr>
                        <a:t>    </a:t>
                      </a:r>
                      <a:r>
                        <a:rPr lang="vi-VN" sz="1800" b="0">
                          <a:solidFill>
                            <a:srgbClr val="001080"/>
                          </a:solidFill>
                          <a:highlight>
                            <a:srgbClr val="FFFFFF"/>
                          </a:highlight>
                          <a:latin typeface="Consolas" panose="020B0609020204030204" pitchFamily="49" charset="0"/>
                          <a:ea typeface="Taprom"/>
                          <a:cs typeface="Taprom"/>
                          <a:sym typeface="Taprom"/>
                        </a:rPr>
                        <a:t>cin</a:t>
                      </a:r>
                      <a:r>
                        <a:rPr lang="vi-VN" sz="1800" b="0">
                          <a:solidFill>
                            <a:srgbClr val="000000"/>
                          </a:solidFill>
                          <a:highlight>
                            <a:srgbClr val="FFFFFF"/>
                          </a:highlight>
                          <a:latin typeface="Consolas" panose="020B0609020204030204" pitchFamily="49" charset="0"/>
                          <a:ea typeface="Taprom"/>
                          <a:cs typeface="Taprom"/>
                          <a:sym typeface="Taprom"/>
                        </a:rPr>
                        <a:t> </a:t>
                      </a:r>
                      <a:r>
                        <a:rPr lang="vi-VN" sz="1800" b="0">
                          <a:solidFill>
                            <a:srgbClr val="795E26"/>
                          </a:solidFill>
                          <a:highlight>
                            <a:srgbClr val="FFFFFF"/>
                          </a:highlight>
                          <a:latin typeface="Consolas" panose="020B0609020204030204" pitchFamily="49" charset="0"/>
                          <a:ea typeface="Taprom"/>
                          <a:cs typeface="Taprom"/>
                          <a:sym typeface="Taprom"/>
                        </a:rPr>
                        <a:t>&gt;&gt;</a:t>
                      </a:r>
                      <a:r>
                        <a:rPr lang="vi-VN" sz="1800" b="0">
                          <a:solidFill>
                            <a:srgbClr val="000000"/>
                          </a:solidFill>
                          <a:highlight>
                            <a:srgbClr val="FFFFFF"/>
                          </a:highlight>
                          <a:latin typeface="Consolas" panose="020B0609020204030204" pitchFamily="49" charset="0"/>
                          <a:ea typeface="Taprom"/>
                          <a:cs typeface="Taprom"/>
                          <a:sym typeface="Taprom"/>
                        </a:rPr>
                        <a:t> </a:t>
                      </a:r>
                      <a:r>
                        <a:rPr lang="vi-VN" sz="1800" b="0">
                          <a:solidFill>
                            <a:srgbClr val="001080"/>
                          </a:solidFill>
                          <a:highlight>
                            <a:srgbClr val="FFFFFF"/>
                          </a:highlight>
                          <a:latin typeface="Consolas" panose="020B0609020204030204" pitchFamily="49" charset="0"/>
                          <a:ea typeface="Taprom"/>
                          <a:cs typeface="Taprom"/>
                          <a:sym typeface="Taprom"/>
                        </a:rPr>
                        <a:t>r</a:t>
                      </a:r>
                      <a:r>
                        <a:rPr lang="vi-VN" sz="1800" b="0">
                          <a:solidFill>
                            <a:srgbClr val="000000"/>
                          </a:solidFill>
                          <a:highlight>
                            <a:srgbClr val="FFFFFF"/>
                          </a:highlight>
                          <a:latin typeface="Consolas" panose="020B0609020204030204" pitchFamily="49" charset="0"/>
                          <a:ea typeface="Taprom"/>
                          <a:cs typeface="Taprom"/>
                          <a:sym typeface="Taprom"/>
                        </a:rPr>
                        <a:t>;</a:t>
                      </a:r>
                      <a:endParaRPr lang="en-US" sz="1800" b="0">
                        <a:solidFill>
                          <a:schemeClr val="lt1"/>
                        </a:solidFill>
                        <a:highlight>
                          <a:srgbClr val="FFFFFF"/>
                        </a:highlight>
                        <a:latin typeface="Consolas" panose="020B0609020204030204" pitchFamily="49" charset="0"/>
                        <a:ea typeface="+mn-ea"/>
                        <a:cs typeface="+mn-cs"/>
                        <a:sym typeface="Taprom"/>
                      </a:endParaRPr>
                    </a:p>
                    <a:p>
                      <a:pPr lvl="0">
                        <a:spcBef>
                          <a:spcPts val="300"/>
                        </a:spcBef>
                        <a:spcAft>
                          <a:spcPts val="300"/>
                        </a:spcAft>
                      </a:pPr>
                      <a:r>
                        <a:rPr lang="vi-VN" sz="1800" b="0">
                          <a:solidFill>
                            <a:srgbClr val="000000"/>
                          </a:solidFill>
                          <a:highlight>
                            <a:srgbClr val="FFFFFF"/>
                          </a:highlight>
                          <a:latin typeface="Consolas" panose="020B0609020204030204" pitchFamily="49" charset="0"/>
                          <a:ea typeface="Taprom"/>
                          <a:cs typeface="Taprom"/>
                          <a:sym typeface="Taprom"/>
                        </a:rPr>
                        <a:t>    </a:t>
                      </a:r>
                      <a:r>
                        <a:rPr lang="vi-VN" sz="1800" b="0">
                          <a:solidFill>
                            <a:srgbClr val="001080"/>
                          </a:solidFill>
                          <a:highlight>
                            <a:srgbClr val="FFFFFF"/>
                          </a:highlight>
                          <a:latin typeface="Consolas" panose="020B0609020204030204" pitchFamily="49" charset="0"/>
                          <a:ea typeface="Taprom"/>
                          <a:cs typeface="Taprom"/>
                          <a:sym typeface="Taprom"/>
                        </a:rPr>
                        <a:t>cout</a:t>
                      </a:r>
                      <a:r>
                        <a:rPr lang="vi-VN" sz="1800" b="0">
                          <a:solidFill>
                            <a:srgbClr val="000000"/>
                          </a:solidFill>
                          <a:highlight>
                            <a:srgbClr val="FFFFFF"/>
                          </a:highlight>
                          <a:latin typeface="Consolas" panose="020B0609020204030204" pitchFamily="49" charset="0"/>
                          <a:ea typeface="Taprom"/>
                          <a:cs typeface="Taprom"/>
                          <a:sym typeface="Taprom"/>
                        </a:rPr>
                        <a:t> </a:t>
                      </a:r>
                      <a:r>
                        <a:rPr lang="vi-VN" sz="1800" b="0">
                          <a:solidFill>
                            <a:srgbClr val="795E26"/>
                          </a:solidFill>
                          <a:highlight>
                            <a:srgbClr val="FFFFFF"/>
                          </a:highlight>
                          <a:latin typeface="Consolas" panose="020B0609020204030204" pitchFamily="49" charset="0"/>
                          <a:ea typeface="Taprom"/>
                          <a:cs typeface="Taprom"/>
                          <a:sym typeface="Taprom"/>
                        </a:rPr>
                        <a:t>&lt;&lt;</a:t>
                      </a:r>
                      <a:r>
                        <a:rPr lang="vi-VN" sz="1800" b="0">
                          <a:solidFill>
                            <a:srgbClr val="000000"/>
                          </a:solidFill>
                          <a:highlight>
                            <a:srgbClr val="FFFFFF"/>
                          </a:highlight>
                          <a:latin typeface="Consolas" panose="020B0609020204030204" pitchFamily="49" charset="0"/>
                          <a:ea typeface="Taprom"/>
                          <a:cs typeface="Taprom"/>
                          <a:sym typeface="Taprom"/>
                        </a:rPr>
                        <a:t> </a:t>
                      </a:r>
                      <a:r>
                        <a:rPr lang="vi-VN" sz="1800" b="0">
                          <a:solidFill>
                            <a:srgbClr val="795E26"/>
                          </a:solidFill>
                          <a:highlight>
                            <a:srgbClr val="FFFFFF"/>
                          </a:highlight>
                          <a:latin typeface="Consolas" panose="020B0609020204030204" pitchFamily="49" charset="0"/>
                          <a:ea typeface="Taprom"/>
                          <a:cs typeface="Taprom"/>
                          <a:sym typeface="Taprom"/>
                        </a:rPr>
                        <a:t>TinhDienTich</a:t>
                      </a:r>
                      <a:r>
                        <a:rPr lang="vi-VN" sz="1800" b="0">
                          <a:solidFill>
                            <a:srgbClr val="000000"/>
                          </a:solidFill>
                          <a:highlight>
                            <a:srgbClr val="FFFFFF"/>
                          </a:highlight>
                          <a:latin typeface="Consolas" panose="020B0609020204030204" pitchFamily="49" charset="0"/>
                          <a:ea typeface="Taprom"/>
                          <a:cs typeface="Taprom"/>
                          <a:sym typeface="Taprom"/>
                        </a:rPr>
                        <a:t>(</a:t>
                      </a:r>
                      <a:r>
                        <a:rPr lang="vi-VN" sz="1800" b="0">
                          <a:solidFill>
                            <a:srgbClr val="001080"/>
                          </a:solidFill>
                          <a:highlight>
                            <a:srgbClr val="FFFFFF"/>
                          </a:highlight>
                          <a:latin typeface="Consolas" panose="020B0609020204030204" pitchFamily="49" charset="0"/>
                          <a:ea typeface="Taprom"/>
                          <a:cs typeface="Taprom"/>
                          <a:sym typeface="Taprom"/>
                        </a:rPr>
                        <a:t>r</a:t>
                      </a:r>
                      <a:r>
                        <a:rPr lang="vi-VN" sz="1800" b="0">
                          <a:solidFill>
                            <a:srgbClr val="000000"/>
                          </a:solidFill>
                          <a:highlight>
                            <a:srgbClr val="FFFFFF"/>
                          </a:highlight>
                          <a:latin typeface="Consolas" panose="020B0609020204030204" pitchFamily="49" charset="0"/>
                          <a:ea typeface="Taprom"/>
                          <a:cs typeface="Taprom"/>
                          <a:sym typeface="Taprom"/>
                        </a:rPr>
                        <a:t>);</a:t>
                      </a:r>
                      <a:endParaRPr lang="en-US" sz="1800" b="0">
                        <a:solidFill>
                          <a:srgbClr val="000000"/>
                        </a:solidFill>
                        <a:highlight>
                          <a:srgbClr val="FFFFFF"/>
                        </a:highlight>
                        <a:latin typeface="Consolas" panose="020B0609020204030204" pitchFamily="49" charset="0"/>
                        <a:ea typeface="Taprom"/>
                        <a:cs typeface="Taprom"/>
                        <a:sym typeface="Taprom"/>
                      </a:endParaRPr>
                    </a:p>
                    <a:p>
                      <a:pPr lvl="0">
                        <a:spcBef>
                          <a:spcPts val="300"/>
                        </a:spcBef>
                        <a:spcAft>
                          <a:spcPts val="300"/>
                        </a:spcAft>
                      </a:pPr>
                      <a:r>
                        <a:rPr lang="vi-VN" sz="1800" b="0">
                          <a:solidFill>
                            <a:srgbClr val="000000"/>
                          </a:solidFill>
                          <a:highlight>
                            <a:srgbClr val="FFFFFF"/>
                          </a:highlight>
                          <a:latin typeface="Consolas" panose="020B0609020204030204" pitchFamily="49" charset="0"/>
                          <a:sym typeface="Taprom"/>
                        </a:rPr>
                        <a:t>    return 0;</a:t>
                      </a:r>
                      <a:endParaRPr lang="en-US" sz="1800" b="0">
                        <a:solidFill>
                          <a:schemeClr val="lt1"/>
                        </a:solidFill>
                        <a:highlight>
                          <a:srgbClr val="FFFFFF"/>
                        </a:highlight>
                        <a:latin typeface="Consolas" panose="020B0609020204030204" pitchFamily="49" charset="0"/>
                        <a:ea typeface="+mn-ea"/>
                        <a:cs typeface="+mn-cs"/>
                        <a:sym typeface="Taprom"/>
                      </a:endParaRPr>
                    </a:p>
                    <a:p>
                      <a:pPr lvl="0">
                        <a:spcBef>
                          <a:spcPts val="300"/>
                        </a:spcBef>
                        <a:spcAft>
                          <a:spcPts val="300"/>
                        </a:spcAft>
                      </a:pPr>
                      <a:r>
                        <a:rPr lang="vi-VN" sz="1800" b="0">
                          <a:solidFill>
                            <a:srgbClr val="000000"/>
                          </a:solidFill>
                          <a:highlight>
                            <a:srgbClr val="FFFFFF"/>
                          </a:highlight>
                          <a:latin typeface="Consolas" panose="020B0609020204030204" pitchFamily="49" charset="0"/>
                          <a:ea typeface="Taprom"/>
                          <a:cs typeface="Taprom"/>
                          <a:sym typeface="Taprom"/>
                        </a:rPr>
                        <a:t>}</a:t>
                      </a:r>
                      <a:endParaRPr lang="en-US" sz="1800" b="0">
                        <a:solidFill>
                          <a:srgbClr val="000000"/>
                        </a:solidFill>
                        <a:highlight>
                          <a:srgbClr val="FFFFFF"/>
                        </a:highlight>
                        <a:latin typeface="Consolas" panose="020B0609020204030204" pitchFamily="49" charset="0"/>
                        <a:ea typeface="Taprom"/>
                        <a:cs typeface="Taprom"/>
                        <a:sym typeface="Taprom"/>
                      </a:endParaRPr>
                    </a:p>
                    <a:p>
                      <a:pPr lvl="0">
                        <a:spcBef>
                          <a:spcPts val="300"/>
                        </a:spcBef>
                        <a:spcAft>
                          <a:spcPts val="300"/>
                        </a:spcAft>
                      </a:pPr>
                      <a:r>
                        <a:rPr lang="vi-VN" sz="1800" b="0">
                          <a:solidFill>
                            <a:srgbClr val="0000FF"/>
                          </a:solidFill>
                          <a:highlight>
                            <a:srgbClr val="FFFFFF"/>
                          </a:highlight>
                          <a:latin typeface="Consolas" panose="020B0609020204030204" pitchFamily="49" charset="0"/>
                          <a:ea typeface="Taprom"/>
                          <a:cs typeface="Taprom"/>
                          <a:sym typeface="Taprom"/>
                        </a:rPr>
                        <a:t>float</a:t>
                      </a:r>
                      <a:r>
                        <a:rPr lang="vi-VN" sz="1800" b="0">
                          <a:solidFill>
                            <a:srgbClr val="000000"/>
                          </a:solidFill>
                          <a:highlight>
                            <a:srgbClr val="FFFFFF"/>
                          </a:highlight>
                          <a:latin typeface="Consolas" panose="020B0609020204030204" pitchFamily="49" charset="0"/>
                          <a:ea typeface="Taprom"/>
                          <a:cs typeface="Taprom"/>
                          <a:sym typeface="Taprom"/>
                        </a:rPr>
                        <a:t> </a:t>
                      </a:r>
                      <a:r>
                        <a:rPr lang="vi-VN" sz="1800" b="0">
                          <a:solidFill>
                            <a:srgbClr val="795E26"/>
                          </a:solidFill>
                          <a:highlight>
                            <a:srgbClr val="FFFFFF"/>
                          </a:highlight>
                          <a:latin typeface="Consolas" panose="020B0609020204030204" pitchFamily="49" charset="0"/>
                          <a:ea typeface="Taprom"/>
                          <a:cs typeface="Taprom"/>
                          <a:sym typeface="Taprom"/>
                        </a:rPr>
                        <a:t>TinhDienTich</a:t>
                      </a:r>
                      <a:r>
                        <a:rPr lang="vi-VN" sz="1800" b="0">
                          <a:solidFill>
                            <a:srgbClr val="000000"/>
                          </a:solidFill>
                          <a:highlight>
                            <a:srgbClr val="FFFFFF"/>
                          </a:highlight>
                          <a:latin typeface="Consolas" panose="020B0609020204030204" pitchFamily="49" charset="0"/>
                          <a:ea typeface="Taprom"/>
                          <a:cs typeface="Taprom"/>
                          <a:sym typeface="Taprom"/>
                        </a:rPr>
                        <a:t>(</a:t>
                      </a:r>
                      <a:r>
                        <a:rPr lang="vi-VN" sz="1800" b="0">
                          <a:solidFill>
                            <a:srgbClr val="0000FF"/>
                          </a:solidFill>
                          <a:highlight>
                            <a:srgbClr val="FFFFFF"/>
                          </a:highlight>
                          <a:latin typeface="Consolas" panose="020B0609020204030204" pitchFamily="49" charset="0"/>
                          <a:ea typeface="Taprom"/>
                          <a:cs typeface="Taprom"/>
                          <a:sym typeface="Taprom"/>
                        </a:rPr>
                        <a:t>int</a:t>
                      </a:r>
                      <a:r>
                        <a:rPr lang="vi-VN" sz="1800" b="0">
                          <a:solidFill>
                            <a:srgbClr val="000000"/>
                          </a:solidFill>
                          <a:highlight>
                            <a:srgbClr val="FFFFFF"/>
                          </a:highlight>
                          <a:latin typeface="Consolas" panose="020B0609020204030204" pitchFamily="49" charset="0"/>
                          <a:ea typeface="Taprom"/>
                          <a:cs typeface="Taprom"/>
                          <a:sym typeface="Taprom"/>
                        </a:rPr>
                        <a:t> </a:t>
                      </a:r>
                      <a:r>
                        <a:rPr lang="vi-VN" sz="1800" b="0">
                          <a:solidFill>
                            <a:srgbClr val="001080"/>
                          </a:solidFill>
                          <a:highlight>
                            <a:srgbClr val="FFFFFF"/>
                          </a:highlight>
                          <a:latin typeface="Consolas" panose="020B0609020204030204" pitchFamily="49" charset="0"/>
                          <a:ea typeface="Taprom"/>
                          <a:cs typeface="Taprom"/>
                          <a:sym typeface="Taprom"/>
                        </a:rPr>
                        <a:t>r</a:t>
                      </a:r>
                      <a:r>
                        <a:rPr lang="vi-VN" sz="1800" b="0">
                          <a:solidFill>
                            <a:srgbClr val="000000"/>
                          </a:solidFill>
                          <a:highlight>
                            <a:srgbClr val="FFFFFF"/>
                          </a:highlight>
                          <a:latin typeface="Consolas" panose="020B0609020204030204" pitchFamily="49" charset="0"/>
                          <a:ea typeface="Taprom"/>
                          <a:cs typeface="Taprom"/>
                          <a:sym typeface="Taprom"/>
                        </a:rPr>
                        <a:t>){</a:t>
                      </a:r>
                      <a:endParaRPr lang="en-US" sz="1800" b="0">
                        <a:solidFill>
                          <a:schemeClr val="lt1"/>
                        </a:solidFill>
                        <a:highlight>
                          <a:srgbClr val="FFFFFF"/>
                        </a:highlight>
                        <a:latin typeface="Consolas" panose="020B0609020204030204" pitchFamily="49" charset="0"/>
                        <a:ea typeface="+mn-ea"/>
                        <a:cs typeface="+mn-cs"/>
                        <a:sym typeface="Taprom"/>
                      </a:endParaRPr>
                    </a:p>
                    <a:p>
                      <a:pPr lvl="0">
                        <a:spcBef>
                          <a:spcPts val="300"/>
                        </a:spcBef>
                        <a:spcAft>
                          <a:spcPts val="300"/>
                        </a:spcAft>
                      </a:pPr>
                      <a:r>
                        <a:rPr lang="vi-VN" sz="1800" b="0">
                          <a:solidFill>
                            <a:srgbClr val="000000"/>
                          </a:solidFill>
                          <a:highlight>
                            <a:srgbClr val="FFFFFF"/>
                          </a:highlight>
                          <a:latin typeface="Consolas" panose="020B0609020204030204" pitchFamily="49" charset="0"/>
                          <a:ea typeface="Taprom"/>
                          <a:cs typeface="Taprom"/>
                          <a:sym typeface="Taprom"/>
                        </a:rPr>
                        <a:t>    </a:t>
                      </a:r>
                      <a:r>
                        <a:rPr lang="vi-VN" sz="1800" b="0">
                          <a:solidFill>
                            <a:srgbClr val="AF00DB"/>
                          </a:solidFill>
                          <a:highlight>
                            <a:srgbClr val="FFFFFF"/>
                          </a:highlight>
                          <a:latin typeface="Consolas" panose="020B0609020204030204" pitchFamily="49" charset="0"/>
                          <a:ea typeface="Taprom"/>
                          <a:cs typeface="Taprom"/>
                          <a:sym typeface="Taprom"/>
                        </a:rPr>
                        <a:t>return</a:t>
                      </a:r>
                      <a:r>
                        <a:rPr lang="vi-VN" sz="1800" b="0">
                          <a:solidFill>
                            <a:srgbClr val="000000"/>
                          </a:solidFill>
                          <a:highlight>
                            <a:srgbClr val="FFFFFF"/>
                          </a:highlight>
                          <a:latin typeface="Consolas" panose="020B0609020204030204" pitchFamily="49" charset="0"/>
                          <a:ea typeface="Taprom"/>
                          <a:cs typeface="Taprom"/>
                          <a:sym typeface="Taprom"/>
                        </a:rPr>
                        <a:t> </a:t>
                      </a:r>
                      <a:r>
                        <a:rPr lang="vi-VN" sz="1800" b="0">
                          <a:solidFill>
                            <a:srgbClr val="001080"/>
                          </a:solidFill>
                          <a:highlight>
                            <a:srgbClr val="FFFFFF"/>
                          </a:highlight>
                          <a:latin typeface="Consolas" panose="020B0609020204030204" pitchFamily="49" charset="0"/>
                          <a:ea typeface="Taprom"/>
                          <a:cs typeface="Taprom"/>
                          <a:sym typeface="Taprom"/>
                        </a:rPr>
                        <a:t>r</a:t>
                      </a:r>
                      <a:r>
                        <a:rPr lang="vi-VN" sz="1800" b="0">
                          <a:solidFill>
                            <a:srgbClr val="000000"/>
                          </a:solidFill>
                          <a:highlight>
                            <a:srgbClr val="FFFFFF"/>
                          </a:highlight>
                          <a:latin typeface="Consolas" panose="020B0609020204030204" pitchFamily="49" charset="0"/>
                          <a:ea typeface="Taprom"/>
                          <a:cs typeface="Taprom"/>
                          <a:sym typeface="Taprom"/>
                        </a:rPr>
                        <a:t>*</a:t>
                      </a:r>
                      <a:r>
                        <a:rPr lang="vi-VN" sz="1800" b="0">
                          <a:solidFill>
                            <a:srgbClr val="001080"/>
                          </a:solidFill>
                          <a:highlight>
                            <a:srgbClr val="FFFFFF"/>
                          </a:highlight>
                          <a:latin typeface="Consolas" panose="020B0609020204030204" pitchFamily="49" charset="0"/>
                          <a:ea typeface="Taprom"/>
                          <a:cs typeface="Taprom"/>
                          <a:sym typeface="Taprom"/>
                        </a:rPr>
                        <a:t>r</a:t>
                      </a:r>
                      <a:r>
                        <a:rPr lang="vi-VN" sz="1800" b="0">
                          <a:solidFill>
                            <a:srgbClr val="000000"/>
                          </a:solidFill>
                          <a:highlight>
                            <a:srgbClr val="FFFFFF"/>
                          </a:highlight>
                          <a:latin typeface="Consolas" panose="020B0609020204030204" pitchFamily="49" charset="0"/>
                          <a:ea typeface="Taprom"/>
                          <a:cs typeface="Taprom"/>
                          <a:sym typeface="Taprom"/>
                        </a:rPr>
                        <a:t>*</a:t>
                      </a:r>
                      <a:r>
                        <a:rPr lang="vi-VN" sz="1800" b="0">
                          <a:solidFill>
                            <a:srgbClr val="0000FF"/>
                          </a:solidFill>
                          <a:highlight>
                            <a:srgbClr val="FFFFFF"/>
                          </a:highlight>
                          <a:latin typeface="Consolas" panose="020B0609020204030204" pitchFamily="49" charset="0"/>
                          <a:ea typeface="Taprom"/>
                          <a:cs typeface="Taprom"/>
                          <a:sym typeface="Taprom"/>
                        </a:rPr>
                        <a:t>PI</a:t>
                      </a:r>
                      <a:r>
                        <a:rPr lang="vi-VN" sz="1800" b="0">
                          <a:solidFill>
                            <a:srgbClr val="000000"/>
                          </a:solidFill>
                          <a:highlight>
                            <a:srgbClr val="FFFFFF"/>
                          </a:highlight>
                          <a:latin typeface="Consolas" panose="020B0609020204030204" pitchFamily="49" charset="0"/>
                          <a:ea typeface="Taprom"/>
                          <a:cs typeface="Taprom"/>
                          <a:sym typeface="Taprom"/>
                        </a:rPr>
                        <a:t>;</a:t>
                      </a:r>
                      <a:endParaRPr lang="en-US" sz="1800" b="0">
                        <a:solidFill>
                          <a:schemeClr val="lt1"/>
                        </a:solidFill>
                        <a:highlight>
                          <a:srgbClr val="FFFFFF"/>
                        </a:highlight>
                        <a:latin typeface="Consolas" panose="020B0609020204030204" pitchFamily="49" charset="0"/>
                        <a:ea typeface="+mn-ea"/>
                        <a:cs typeface="+mn-cs"/>
                        <a:sym typeface="Taprom"/>
                      </a:endParaRPr>
                    </a:p>
                    <a:p>
                      <a:pPr lvl="0">
                        <a:spcBef>
                          <a:spcPts val="300"/>
                        </a:spcBef>
                        <a:spcAft>
                          <a:spcPts val="300"/>
                        </a:spcAft>
                      </a:pPr>
                      <a:r>
                        <a:rPr lang="vi-VN" sz="1800" b="0">
                          <a:solidFill>
                            <a:srgbClr val="000000"/>
                          </a:solidFill>
                          <a:highlight>
                            <a:srgbClr val="FFFFFF"/>
                          </a:highlight>
                          <a:latin typeface="Consolas" panose="020B0609020204030204" pitchFamily="49" charset="0"/>
                          <a:ea typeface="Taprom"/>
                          <a:cs typeface="Taprom"/>
                          <a:sym typeface="Taprom"/>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spcBef>
                          <a:spcPts val="300"/>
                        </a:spcBef>
                        <a:spcAft>
                          <a:spcPts val="300"/>
                        </a:spcAft>
                      </a:pPr>
                      <a:r>
                        <a:rPr lang="en-US" sz="1800" b="0">
                          <a:solidFill>
                            <a:srgbClr val="000000"/>
                          </a:solidFill>
                          <a:highlight>
                            <a:srgbClr val="FFFFFF"/>
                          </a:highlight>
                          <a:latin typeface="Consolas" panose="020B0609020204030204" pitchFamily="49" charset="0"/>
                          <a:ea typeface="Taprom"/>
                          <a:cs typeface="Times New Roman" panose="02020603050405020304" pitchFamily="18" charset="0"/>
                          <a:sym typeface="Taprom"/>
                        </a:rPr>
                        <a:t>Dòng 1: dòng ghi chú</a:t>
                      </a:r>
                    </a:p>
                    <a:p>
                      <a:pPr lvl="0">
                        <a:spcBef>
                          <a:spcPts val="300"/>
                        </a:spcBef>
                        <a:spcAft>
                          <a:spcPts val="300"/>
                        </a:spcAft>
                      </a:pPr>
                      <a:r>
                        <a:rPr lang="en-US" sz="1800" b="0">
                          <a:solidFill>
                            <a:srgbClr val="000000"/>
                          </a:solidFill>
                          <a:highlight>
                            <a:srgbClr val="FFFFFF"/>
                          </a:highlight>
                          <a:latin typeface="Consolas" panose="020B0609020204030204" pitchFamily="49" charset="0"/>
                          <a:ea typeface="Taprom"/>
                          <a:cs typeface="Times New Roman" panose="02020603050405020304" pitchFamily="18" charset="0"/>
                          <a:sym typeface="Taprom"/>
                        </a:rPr>
                        <a:t>Dòng 2: Thư viện nhập xuất iostream (cin, cout)</a:t>
                      </a:r>
                    </a:p>
                    <a:p>
                      <a:pPr lvl="0">
                        <a:spcBef>
                          <a:spcPts val="300"/>
                        </a:spcBef>
                        <a:spcAft>
                          <a:spcPts val="300"/>
                        </a:spcAft>
                      </a:pPr>
                      <a:r>
                        <a:rPr lang="en-US" sz="1800" b="0">
                          <a:solidFill>
                            <a:srgbClr val="000000"/>
                          </a:solidFill>
                          <a:highlight>
                            <a:srgbClr val="FFFFFF"/>
                          </a:highlight>
                          <a:latin typeface="Consolas" panose="020B0609020204030204" pitchFamily="49" charset="0"/>
                          <a:ea typeface="Taprom"/>
                          <a:cs typeface="Times New Roman" panose="02020603050405020304" pitchFamily="18" charset="0"/>
                          <a:sym typeface="Taprom"/>
                        </a:rPr>
                        <a:t>Dòng 3: Khai báo namespace std (cout, cin)</a:t>
                      </a:r>
                    </a:p>
                    <a:p>
                      <a:pPr lvl="0">
                        <a:spcBef>
                          <a:spcPts val="300"/>
                        </a:spcBef>
                        <a:spcAft>
                          <a:spcPts val="300"/>
                        </a:spcAft>
                      </a:pPr>
                      <a:r>
                        <a:rPr lang="en-US" sz="1800" b="0">
                          <a:solidFill>
                            <a:srgbClr val="000000"/>
                          </a:solidFill>
                          <a:highlight>
                            <a:srgbClr val="FFFFFF"/>
                          </a:highlight>
                          <a:latin typeface="Consolas" panose="020B0609020204030204" pitchFamily="49" charset="0"/>
                          <a:ea typeface="Taprom"/>
                          <a:cs typeface="Times New Roman" panose="02020603050405020304" pitchFamily="18" charset="0"/>
                          <a:sym typeface="Taprom"/>
                        </a:rPr>
                        <a:t>Dòng 4: Định nghĩa macro PI với giá trị 3.14</a:t>
                      </a:r>
                    </a:p>
                    <a:p>
                      <a:pPr lvl="0">
                        <a:spcBef>
                          <a:spcPts val="300"/>
                        </a:spcBef>
                        <a:spcAft>
                          <a:spcPts val="300"/>
                        </a:spcAft>
                      </a:pPr>
                      <a:r>
                        <a:rPr lang="en-US" sz="1800" b="0">
                          <a:solidFill>
                            <a:srgbClr val="000000"/>
                          </a:solidFill>
                          <a:highlight>
                            <a:srgbClr val="FFFFFF"/>
                          </a:highlight>
                          <a:latin typeface="Consolas" panose="020B0609020204030204" pitchFamily="49" charset="0"/>
                          <a:ea typeface="Taprom"/>
                          <a:cs typeface="Times New Roman" panose="02020603050405020304" pitchFamily="18" charset="0"/>
                          <a:sym typeface="Taprom"/>
                        </a:rPr>
                        <a:t>Dòng 5: Dòng trống sẽ được bỏ qua khi khi dịch</a:t>
                      </a:r>
                    </a:p>
                    <a:p>
                      <a:pPr lvl="0">
                        <a:spcBef>
                          <a:spcPts val="300"/>
                        </a:spcBef>
                        <a:spcAft>
                          <a:spcPts val="300"/>
                        </a:spcAft>
                      </a:pPr>
                      <a:r>
                        <a:rPr lang="en-US" sz="1800" b="0">
                          <a:solidFill>
                            <a:srgbClr val="000000"/>
                          </a:solidFill>
                          <a:highlight>
                            <a:srgbClr val="FFFFFF"/>
                          </a:highlight>
                          <a:latin typeface="Consolas" panose="020B0609020204030204" pitchFamily="49" charset="0"/>
                          <a:ea typeface="Taprom"/>
                          <a:cs typeface="Times New Roman" panose="02020603050405020304" pitchFamily="18" charset="0"/>
                          <a:sym typeface="Taprom"/>
                        </a:rPr>
                        <a:t>Dòng 6: Nguyên mẫu hàm TinhDienTich</a:t>
                      </a:r>
                    </a:p>
                    <a:p>
                      <a:pPr lvl="0">
                        <a:spcBef>
                          <a:spcPts val="300"/>
                        </a:spcBef>
                        <a:spcAft>
                          <a:spcPts val="300"/>
                        </a:spcAft>
                      </a:pPr>
                      <a:r>
                        <a:rPr lang="en-US" sz="1800" b="0">
                          <a:solidFill>
                            <a:srgbClr val="000000"/>
                          </a:solidFill>
                          <a:highlight>
                            <a:srgbClr val="FFFFFF"/>
                          </a:highlight>
                          <a:latin typeface="Consolas" panose="020B0609020204030204" pitchFamily="49" charset="0"/>
                          <a:ea typeface="Taprom"/>
                          <a:cs typeface="Times New Roman" panose="02020603050405020304" pitchFamily="18" charset="0"/>
                          <a:sym typeface="Taprom"/>
                        </a:rPr>
                        <a:t>Dòng 7: Bắt đầu hàm main</a:t>
                      </a:r>
                    </a:p>
                    <a:p>
                      <a:pPr lvl="0">
                        <a:spcBef>
                          <a:spcPts val="300"/>
                        </a:spcBef>
                        <a:spcAft>
                          <a:spcPts val="300"/>
                        </a:spcAft>
                      </a:pPr>
                      <a:r>
                        <a:rPr lang="en-US" sz="1800" b="0">
                          <a:solidFill>
                            <a:srgbClr val="000000"/>
                          </a:solidFill>
                          <a:highlight>
                            <a:srgbClr val="FFFFFF"/>
                          </a:highlight>
                          <a:latin typeface="Consolas" panose="020B0609020204030204" pitchFamily="49" charset="0"/>
                          <a:ea typeface="Taprom"/>
                          <a:cs typeface="Times New Roman" panose="02020603050405020304" pitchFamily="18" charset="0"/>
                          <a:sym typeface="Taprom"/>
                        </a:rPr>
                        <a:t>Dòng 8: Khai báo biến r có kiểu float</a:t>
                      </a:r>
                    </a:p>
                    <a:p>
                      <a:pPr lvl="0">
                        <a:spcBef>
                          <a:spcPts val="300"/>
                        </a:spcBef>
                        <a:spcAft>
                          <a:spcPts val="300"/>
                        </a:spcAft>
                      </a:pPr>
                      <a:r>
                        <a:rPr lang="en-US" sz="1800" b="0">
                          <a:solidFill>
                            <a:srgbClr val="000000"/>
                          </a:solidFill>
                          <a:highlight>
                            <a:srgbClr val="FFFFFF"/>
                          </a:highlight>
                          <a:latin typeface="Consolas" panose="020B0609020204030204" pitchFamily="49" charset="0"/>
                          <a:ea typeface="Taprom"/>
                          <a:cs typeface="Times New Roman" panose="02020603050405020304" pitchFamily="18" charset="0"/>
                          <a:sym typeface="Taprom"/>
                        </a:rPr>
                        <a:t>Dòng 9: Nhập r</a:t>
                      </a:r>
                    </a:p>
                    <a:p>
                      <a:pPr lvl="0">
                        <a:spcBef>
                          <a:spcPts val="300"/>
                        </a:spcBef>
                        <a:spcAft>
                          <a:spcPts val="300"/>
                        </a:spcAft>
                      </a:pPr>
                      <a:r>
                        <a:rPr lang="en-US" sz="1800" b="0">
                          <a:solidFill>
                            <a:srgbClr val="000000"/>
                          </a:solidFill>
                          <a:highlight>
                            <a:srgbClr val="FFFFFF"/>
                          </a:highlight>
                          <a:latin typeface="Consolas" panose="020B0609020204030204" pitchFamily="49" charset="0"/>
                          <a:ea typeface="Taprom"/>
                          <a:cs typeface="Times New Roman" panose="02020603050405020304" pitchFamily="18" charset="0"/>
                          <a:sym typeface="Taprom"/>
                        </a:rPr>
                        <a:t>Dòng 10: Gọi hàm TinhDienTich và in kết quả</a:t>
                      </a:r>
                    </a:p>
                    <a:p>
                      <a:pPr lvl="0">
                        <a:spcBef>
                          <a:spcPts val="300"/>
                        </a:spcBef>
                        <a:spcAft>
                          <a:spcPts val="300"/>
                        </a:spcAft>
                      </a:pPr>
                      <a:r>
                        <a:rPr lang="en-US" sz="1800" b="0">
                          <a:solidFill>
                            <a:srgbClr val="000000"/>
                          </a:solidFill>
                          <a:highlight>
                            <a:srgbClr val="FFFFFF"/>
                          </a:highlight>
                          <a:latin typeface="Consolas" panose="020B0609020204030204" pitchFamily="49" charset="0"/>
                          <a:ea typeface="Taprom"/>
                          <a:cs typeface="Times New Roman" panose="02020603050405020304" pitchFamily="18" charset="0"/>
                          <a:sym typeface="Taprom"/>
                        </a:rPr>
                        <a:t>Dòng 11: Lệnh return kết thực hàm main</a:t>
                      </a:r>
                    </a:p>
                    <a:p>
                      <a:pPr lvl="0">
                        <a:spcBef>
                          <a:spcPts val="300"/>
                        </a:spcBef>
                        <a:spcAft>
                          <a:spcPts val="300"/>
                        </a:spcAft>
                      </a:pPr>
                      <a:r>
                        <a:rPr lang="en-US" sz="1800" b="0">
                          <a:solidFill>
                            <a:srgbClr val="000000"/>
                          </a:solidFill>
                          <a:highlight>
                            <a:srgbClr val="FFFFFF"/>
                          </a:highlight>
                          <a:latin typeface="Consolas" panose="020B0609020204030204" pitchFamily="49" charset="0"/>
                          <a:ea typeface="Taprom"/>
                          <a:cs typeface="Times New Roman" panose="02020603050405020304" pitchFamily="18" charset="0"/>
                          <a:sym typeface="Taprom"/>
                        </a:rPr>
                        <a:t>Dòng 12: Kết thúc hàm main</a:t>
                      </a:r>
                    </a:p>
                    <a:p>
                      <a:pPr lvl="0">
                        <a:spcBef>
                          <a:spcPts val="300"/>
                        </a:spcBef>
                        <a:spcAft>
                          <a:spcPts val="300"/>
                        </a:spcAft>
                      </a:pPr>
                      <a:r>
                        <a:rPr lang="en-US" sz="1800" b="0">
                          <a:solidFill>
                            <a:srgbClr val="000000"/>
                          </a:solidFill>
                          <a:highlight>
                            <a:srgbClr val="FFFFFF"/>
                          </a:highlight>
                          <a:latin typeface="Consolas" panose="020B0609020204030204" pitchFamily="49" charset="0"/>
                          <a:ea typeface="Taprom"/>
                          <a:cs typeface="Times New Roman" panose="02020603050405020304" pitchFamily="18" charset="0"/>
                          <a:sym typeface="Taprom"/>
                        </a:rPr>
                        <a:t>Dòng 13, 14, 15: Định nghĩa hàm TinhDienTich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0731305"/>
                  </a:ext>
                </a:extLst>
              </a:tr>
            </a:tbl>
          </a:graphicData>
        </a:graphic>
      </p:graphicFrame>
      <p:sp>
        <p:nvSpPr>
          <p:cNvPr id="3" name="Date Placeholder 2">
            <a:extLst>
              <a:ext uri="{FF2B5EF4-FFF2-40B4-BE49-F238E27FC236}">
                <a16:creationId xmlns:a16="http://schemas.microsoft.com/office/drawing/2014/main" id="{7F2FC2A8-787D-E23F-CB33-D4965A9260C9}"/>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B19125BD-6A39-E279-C066-02CF02C6D122}"/>
              </a:ext>
            </a:extLst>
          </p:cNvPr>
          <p:cNvSpPr>
            <a:spLocks noGrp="1"/>
          </p:cNvSpPr>
          <p:nvPr>
            <p:ph type="sldNum" sz="quarter" idx="12"/>
          </p:nvPr>
        </p:nvSpPr>
        <p:spPr/>
        <p:txBody>
          <a:bodyPr/>
          <a:lstStyle/>
          <a:p>
            <a:fld id="{D8B0B3AC-44A8-D142-AAF6-9A453466E1A4}" type="slidenum">
              <a:rPr lang="en-VN" smtClean="0"/>
              <a:pPr/>
              <a:t>6</a:t>
            </a:fld>
            <a:endParaRPr lang="en-VN" dirty="0"/>
          </a:p>
        </p:txBody>
      </p:sp>
    </p:spTree>
    <p:extLst>
      <p:ext uri="{BB962C8B-B14F-4D97-AF65-F5344CB8AC3E}">
        <p14:creationId xmlns:p14="http://schemas.microsoft.com/office/powerpoint/2010/main" val="408889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Ví</a:t>
            </a:r>
            <a:r>
              <a:rPr lang="en-US" dirty="0"/>
              <a:t> </a:t>
            </a:r>
            <a:r>
              <a:rPr lang="en-US" dirty="0" err="1"/>
              <a:t>dụ</a:t>
            </a:r>
            <a:endParaRPr lang="en-US" dirty="0"/>
          </a:p>
        </p:txBody>
      </p:sp>
      <p:sp>
        <p:nvSpPr>
          <p:cNvPr id="3" name="Content Placeholder 2"/>
          <p:cNvSpPr>
            <a:spLocks noGrp="1"/>
          </p:cNvSpPr>
          <p:nvPr>
            <p:ph idx="1"/>
          </p:nvPr>
        </p:nvSpPr>
        <p:spPr>
          <a:xfrm>
            <a:off x="774145" y="1233824"/>
            <a:ext cx="7346125" cy="4943139"/>
          </a:xfrm>
        </p:spPr>
        <p:txBody>
          <a:bodyPr>
            <a:noAutofit/>
          </a:bodyPr>
          <a:lstStyle/>
          <a:p>
            <a:pPr marL="0" indent="0">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r>
              <a:rPr lang="en-US" sz="2000" b="0">
                <a:solidFill>
                  <a:srgbClr val="0000FF"/>
                </a:solidFill>
                <a:effectLst/>
                <a:highlight>
                  <a:srgbClr val="FFFFFF"/>
                </a:highlight>
                <a:latin typeface="PragmataPro Mono Liga" panose="02000509040000020004" pitchFamily="49" charset="0"/>
              </a:rPr>
              <a:t> </a:t>
            </a:r>
            <a:endParaRPr lang="en-US" sz="20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using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namespace</a:t>
            </a: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z</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p</a:t>
            </a:r>
            <a:r>
              <a:rPr lang="en-US" sz="2000" b="0">
                <a:solidFill>
                  <a:srgbClr val="000000"/>
                </a:solidFill>
                <a:effectLst/>
                <a:highlight>
                  <a:srgbClr val="FFFFFF"/>
                </a:highlight>
                <a:latin typeface="PragmataPro Mono Liga" panose="02000509040000020004" pitchFamily="49" charset="0"/>
              </a:rPr>
              <a:t> = &amp;</a:t>
            </a:r>
            <a:r>
              <a:rPr lang="en-US" sz="2000" b="0">
                <a:solidFill>
                  <a:srgbClr val="001080"/>
                </a:solidFill>
                <a:effectLst/>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&amp;</a:t>
            </a:r>
            <a:r>
              <a:rPr lang="en-US" sz="2000" b="0">
                <a:solidFill>
                  <a:srgbClr val="001080"/>
                </a:solidFill>
                <a:effectLst/>
                <a:latin typeface="PragmataPro Mono Liga" panose="02000509040000020004" pitchFamily="49" charset="0"/>
              </a:rPr>
              <a:t>m</a:t>
            </a:r>
            <a:r>
              <a:rPr lang="en-US" sz="2000" b="0">
                <a:solidFill>
                  <a:srgbClr val="000000"/>
                </a:solidFill>
                <a:effectLst/>
                <a:latin typeface="PragmataPro Mono Liga" panose="02000509040000020004" pitchFamily="49" charset="0"/>
              </a:rPr>
              <a:t> = </a:t>
            </a:r>
            <a:r>
              <a:rPr lang="en-US" sz="2000" b="0">
                <a:solidFill>
                  <a:srgbClr val="001080"/>
                </a:solidFill>
                <a:effectLst/>
                <a:latin typeface="PragmataPro Mono Liga" panose="02000509040000020004" pitchFamily="49" charset="0"/>
              </a:rPr>
              <a:t>x</a:t>
            </a:r>
            <a:r>
              <a:rPr lang="en-US" sz="2000" b="0">
                <a:solidFill>
                  <a:srgbClr val="000000"/>
                </a:solidFill>
                <a:effectLs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latin typeface="PragmataPro Mono Liga" panose="02000509040000020004" pitchFamily="49" charset="0"/>
              </a:rPr>
              <a:t>    </a:t>
            </a:r>
            <a:r>
              <a:rPr lang="en-US" sz="2000" b="0">
                <a:solidFill>
                  <a:srgbClr val="001080"/>
                </a:solidFill>
                <a:effectLst/>
                <a:latin typeface="PragmataPro Mono Liga" panose="02000509040000020004" pitchFamily="49" charset="0"/>
              </a:rPr>
              <a:t>x</a:t>
            </a:r>
            <a:r>
              <a:rPr lang="en-US" sz="2000" b="0">
                <a:solidFill>
                  <a:srgbClr val="000000"/>
                </a:solidFill>
                <a:effectLst/>
                <a:latin typeface="PragmataPro Mono Liga" panose="02000509040000020004" pitchFamily="49" charset="0"/>
              </a:rPr>
              <a:t>=</a:t>
            </a:r>
            <a:r>
              <a:rPr lang="en-US" sz="2000" b="0">
                <a:solidFill>
                  <a:srgbClr val="098658"/>
                </a:solidFill>
                <a:effectLst/>
                <a:latin typeface="PragmataPro Mono Liga" panose="02000509040000020004" pitchFamily="49" charset="0"/>
              </a:rPr>
              <a:t>6</a:t>
            </a:r>
            <a:r>
              <a:rPr lang="en-US" sz="2000" b="0">
                <a:solidFill>
                  <a:srgbClr val="000000"/>
                </a:solidFill>
                <a:effectLs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cout</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A31515"/>
                </a:solidFill>
                <a:effectLst/>
                <a:highlight>
                  <a:srgbClr val="FFFF00"/>
                </a:highlight>
                <a:latin typeface="PragmataPro Mono Liga" panose="02000509040000020004" pitchFamily="49" charset="0"/>
              </a:rPr>
              <a:t>"x: "</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x</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A31515"/>
                </a:solidFill>
                <a:effectLst/>
                <a:highlight>
                  <a:srgbClr val="FFFF00"/>
                </a:highlight>
                <a:latin typeface="PragmataPro Mono Liga" panose="02000509040000020004" pitchFamily="49" charset="0"/>
              </a:rPr>
              <a:t>"</a:t>
            </a:r>
            <a:r>
              <a:rPr lang="en-US" sz="2000" b="0">
                <a:solidFill>
                  <a:srgbClr val="EE0000"/>
                </a:solidFill>
                <a:effectLst/>
                <a:highlight>
                  <a:srgbClr val="FFFF00"/>
                </a:highlight>
                <a:latin typeface="PragmataPro Mono Liga" panose="02000509040000020004" pitchFamily="49" charset="0"/>
              </a:rPr>
              <a:t>\t\t</a:t>
            </a:r>
            <a:r>
              <a:rPr lang="en-US" sz="2000" b="0">
                <a:solidFill>
                  <a:srgbClr val="A31515"/>
                </a:solidFill>
                <a:effectLst/>
                <a:highlight>
                  <a:srgbClr val="FFFF00"/>
                </a:highlight>
                <a:latin typeface="PragmataPro Mono Liga" panose="02000509040000020004" pitchFamily="49" charset="0"/>
              </a:rPr>
              <a:t> &amp;x: "</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&amp;</a:t>
            </a:r>
            <a:r>
              <a:rPr lang="en-US" sz="2000" b="0">
                <a:solidFill>
                  <a:srgbClr val="001080"/>
                </a:solidFill>
                <a:effectLst/>
                <a:highlight>
                  <a:srgbClr val="FFFF00"/>
                </a:highlight>
                <a:latin typeface="PragmataPro Mono Liga" panose="02000509040000020004" pitchFamily="49" charset="0"/>
              </a:rPr>
              <a:t>x</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endl</a:t>
            </a:r>
            <a:r>
              <a:rPr lang="en-US" sz="2000" b="0">
                <a:solidFill>
                  <a:srgbClr val="000000"/>
                </a:solidFill>
                <a:effectLst/>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cout</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A31515"/>
                </a:solidFill>
                <a:effectLst/>
                <a:highlight>
                  <a:srgbClr val="FFFF00"/>
                </a:highlight>
                <a:latin typeface="PragmataPro Mono Liga" panose="02000509040000020004" pitchFamily="49" charset="0"/>
              </a:rPr>
              <a:t>"y: "</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y</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A31515"/>
                </a:solidFill>
                <a:effectLst/>
                <a:highlight>
                  <a:srgbClr val="FFFF00"/>
                </a:highlight>
                <a:latin typeface="PragmataPro Mono Liga" panose="02000509040000020004" pitchFamily="49" charset="0"/>
              </a:rPr>
              <a:t>"</a:t>
            </a:r>
            <a:r>
              <a:rPr lang="en-US" sz="2000" b="0">
                <a:solidFill>
                  <a:srgbClr val="EE0000"/>
                </a:solidFill>
                <a:effectLst/>
                <a:highlight>
                  <a:srgbClr val="FFFF00"/>
                </a:highlight>
                <a:latin typeface="PragmataPro Mono Liga" panose="02000509040000020004" pitchFamily="49" charset="0"/>
              </a:rPr>
              <a:t>\t\t</a:t>
            </a:r>
            <a:r>
              <a:rPr lang="en-US" sz="2000" b="0">
                <a:solidFill>
                  <a:srgbClr val="A31515"/>
                </a:solidFill>
                <a:effectLst/>
                <a:highlight>
                  <a:srgbClr val="FFFF00"/>
                </a:highlight>
                <a:latin typeface="PragmataPro Mono Liga" panose="02000509040000020004" pitchFamily="49" charset="0"/>
              </a:rPr>
              <a:t> &amp;y: "</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&amp;</a:t>
            </a:r>
            <a:r>
              <a:rPr lang="en-US" sz="2000" b="0">
                <a:solidFill>
                  <a:srgbClr val="001080"/>
                </a:solidFill>
                <a:effectLst/>
                <a:highlight>
                  <a:srgbClr val="FFFF00"/>
                </a:highlight>
                <a:latin typeface="PragmataPro Mono Liga" panose="02000509040000020004" pitchFamily="49" charset="0"/>
              </a:rPr>
              <a:t>y</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endl</a:t>
            </a:r>
            <a:r>
              <a:rPr lang="en-US" sz="2000" b="0">
                <a:solidFill>
                  <a:srgbClr val="000000"/>
                </a:solidFill>
                <a:effectLst/>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cout</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A31515"/>
                </a:solidFill>
                <a:effectLst/>
                <a:highlight>
                  <a:srgbClr val="FFFF00"/>
                </a:highlight>
                <a:latin typeface="PragmataPro Mono Liga" panose="02000509040000020004" pitchFamily="49" charset="0"/>
              </a:rPr>
              <a:t>"z: "</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z</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A31515"/>
                </a:solidFill>
                <a:effectLst/>
                <a:highlight>
                  <a:srgbClr val="FFFF00"/>
                </a:highlight>
                <a:latin typeface="PragmataPro Mono Liga" panose="02000509040000020004" pitchFamily="49" charset="0"/>
              </a:rPr>
              <a:t>"</a:t>
            </a:r>
            <a:r>
              <a:rPr lang="en-US" sz="2000" b="0">
                <a:solidFill>
                  <a:srgbClr val="EE0000"/>
                </a:solidFill>
                <a:effectLst/>
                <a:highlight>
                  <a:srgbClr val="FFFF00"/>
                </a:highlight>
                <a:latin typeface="PragmataPro Mono Liga" panose="02000509040000020004" pitchFamily="49" charset="0"/>
              </a:rPr>
              <a:t>\t\t</a:t>
            </a:r>
            <a:r>
              <a:rPr lang="en-US" sz="2000" b="0">
                <a:solidFill>
                  <a:srgbClr val="A31515"/>
                </a:solidFill>
                <a:effectLst/>
                <a:highlight>
                  <a:srgbClr val="FFFF00"/>
                </a:highlight>
                <a:latin typeface="PragmataPro Mono Liga" panose="02000509040000020004" pitchFamily="49" charset="0"/>
              </a:rPr>
              <a:t> &amp;z: "</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&amp;</a:t>
            </a:r>
            <a:r>
              <a:rPr lang="en-US" sz="2000" b="0">
                <a:solidFill>
                  <a:srgbClr val="001080"/>
                </a:solidFill>
                <a:effectLst/>
                <a:highlight>
                  <a:srgbClr val="FFFF00"/>
                </a:highlight>
                <a:latin typeface="PragmataPro Mono Liga" panose="02000509040000020004" pitchFamily="49" charset="0"/>
              </a:rPr>
              <a:t>z</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endl</a:t>
            </a:r>
            <a:r>
              <a:rPr lang="en-US" sz="2000" b="0">
                <a:solidFill>
                  <a:srgbClr val="000000"/>
                </a:solidFill>
                <a:effectLst/>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cout</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A31515"/>
                </a:solidFill>
                <a:effectLst/>
                <a:highlight>
                  <a:srgbClr val="FFFF00"/>
                </a:highlight>
                <a:latin typeface="PragmataPro Mono Liga" panose="02000509040000020004" pitchFamily="49" charset="0"/>
              </a:rPr>
              <a:t>"p: "</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p</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A31515"/>
                </a:solidFill>
                <a:effectLst/>
                <a:highlight>
                  <a:srgbClr val="FFFF00"/>
                </a:highlight>
                <a:latin typeface="PragmataPro Mono Liga" panose="02000509040000020004" pitchFamily="49" charset="0"/>
              </a:rPr>
              <a:t>"</a:t>
            </a:r>
            <a:r>
              <a:rPr lang="en-US" sz="2000" b="0">
                <a:solidFill>
                  <a:srgbClr val="EE0000"/>
                </a:solidFill>
                <a:effectLst/>
                <a:highlight>
                  <a:srgbClr val="FFFF00"/>
                </a:highlight>
                <a:latin typeface="PragmataPro Mono Liga" panose="02000509040000020004" pitchFamily="49" charset="0"/>
              </a:rPr>
              <a:t>\t</a:t>
            </a:r>
            <a:r>
              <a:rPr lang="en-US" sz="2000" b="0">
                <a:solidFill>
                  <a:srgbClr val="A31515"/>
                </a:solidFill>
                <a:effectLst/>
                <a:highlight>
                  <a:srgbClr val="FFFF00"/>
                </a:highlight>
                <a:latin typeface="PragmataPro Mono Liga" panose="02000509040000020004" pitchFamily="49" charset="0"/>
              </a:rPr>
              <a:t> &amp;p: "</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&amp;</a:t>
            </a:r>
            <a:r>
              <a:rPr lang="en-US" sz="2000" b="0">
                <a:solidFill>
                  <a:srgbClr val="001080"/>
                </a:solidFill>
                <a:effectLst/>
                <a:highlight>
                  <a:srgbClr val="FFFF00"/>
                </a:highlight>
                <a:latin typeface="PragmataPro Mono Liga" panose="02000509040000020004" pitchFamily="49" charset="0"/>
              </a:rPr>
              <a:t>p</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endl</a:t>
            </a:r>
            <a:r>
              <a:rPr lang="en-US" sz="2000" b="0">
                <a:solidFill>
                  <a:srgbClr val="000000"/>
                </a:solidFill>
                <a:effectLst/>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cout</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A31515"/>
                </a:solidFill>
                <a:effectLst/>
                <a:highlight>
                  <a:srgbClr val="FFFF00"/>
                </a:highlight>
                <a:latin typeface="PragmataPro Mono Liga" panose="02000509040000020004" pitchFamily="49" charset="0"/>
              </a:rPr>
              <a:t>"m: "</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m</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A31515"/>
                </a:solidFill>
                <a:effectLst/>
                <a:highlight>
                  <a:srgbClr val="FFFF00"/>
                </a:highlight>
                <a:latin typeface="PragmataPro Mono Liga" panose="02000509040000020004" pitchFamily="49" charset="0"/>
              </a:rPr>
              <a:t>"</a:t>
            </a:r>
            <a:r>
              <a:rPr lang="en-US" sz="2000" b="0">
                <a:solidFill>
                  <a:srgbClr val="EE0000"/>
                </a:solidFill>
                <a:effectLst/>
                <a:highlight>
                  <a:srgbClr val="FFFF00"/>
                </a:highlight>
                <a:latin typeface="PragmataPro Mono Liga" panose="02000509040000020004" pitchFamily="49" charset="0"/>
              </a:rPr>
              <a:t>\t\t</a:t>
            </a:r>
            <a:r>
              <a:rPr lang="en-US" sz="2000" b="0">
                <a:solidFill>
                  <a:srgbClr val="A31515"/>
                </a:solidFill>
                <a:effectLst/>
                <a:highlight>
                  <a:srgbClr val="FFFF00"/>
                </a:highlight>
                <a:latin typeface="PragmataPro Mono Liga" panose="02000509040000020004" pitchFamily="49" charset="0"/>
              </a:rPr>
              <a:t> &amp;m: "</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&amp;</a:t>
            </a:r>
            <a:r>
              <a:rPr lang="en-US" sz="2000" b="0">
                <a:solidFill>
                  <a:srgbClr val="001080"/>
                </a:solidFill>
                <a:effectLst/>
                <a:highlight>
                  <a:srgbClr val="FFFF00"/>
                </a:highlight>
                <a:latin typeface="PragmataPro Mono Liga" panose="02000509040000020004" pitchFamily="49" charset="0"/>
              </a:rPr>
              <a:t>m</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&lt;&lt;</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endl</a:t>
            </a:r>
            <a:r>
              <a:rPr lang="en-US" sz="2000" b="0">
                <a:solidFill>
                  <a:srgbClr val="000000"/>
                </a:solidFill>
                <a:effectLst/>
                <a:highlight>
                  <a:srgbClr val="FFFF00"/>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Rectangle 6">
            <a:extLst>
              <a:ext uri="{FF2B5EF4-FFF2-40B4-BE49-F238E27FC236}">
                <a16:creationId xmlns:a16="http://schemas.microsoft.com/office/drawing/2014/main" id="{73D9D85A-8EFD-8E39-21F4-D9F69E58CC80}"/>
              </a:ext>
            </a:extLst>
          </p:cNvPr>
          <p:cNvSpPr/>
          <p:nvPr/>
        </p:nvSpPr>
        <p:spPr>
          <a:xfrm>
            <a:off x="8210484" y="1294344"/>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lumMod val="50000"/>
                  </a:schemeClr>
                </a:solidFill>
                <a:latin typeface="Consolas" panose="020B0609020204030204" pitchFamily="49" charset="0"/>
                <a:cs typeface="Arial" panose="020B0604020202020204" pitchFamily="34" charset="0"/>
              </a:rPr>
              <a:t>6</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8" name="TextBox 7">
            <a:extLst>
              <a:ext uri="{FF2B5EF4-FFF2-40B4-BE49-F238E27FC236}">
                <a16:creationId xmlns:a16="http://schemas.microsoft.com/office/drawing/2014/main" id="{41BB1165-73FE-601A-C017-65E9C2B8C5E3}"/>
              </a:ext>
            </a:extLst>
          </p:cNvPr>
          <p:cNvSpPr txBox="1"/>
          <p:nvPr/>
        </p:nvSpPr>
        <p:spPr>
          <a:xfrm>
            <a:off x="8601965" y="1771423"/>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x</a:t>
            </a:r>
            <a:endParaRPr lang="en-US" sz="2200" dirty="0">
              <a:latin typeface="Consolas" panose="020B0609020204030204" pitchFamily="49" charset="0"/>
              <a:cs typeface="Arial" panose="020B0604020202020204" pitchFamily="34" charset="0"/>
            </a:endParaRPr>
          </a:p>
        </p:txBody>
      </p:sp>
      <p:sp>
        <p:nvSpPr>
          <p:cNvPr id="9" name="TextBox 8">
            <a:extLst>
              <a:ext uri="{FF2B5EF4-FFF2-40B4-BE49-F238E27FC236}">
                <a16:creationId xmlns:a16="http://schemas.microsoft.com/office/drawing/2014/main" id="{0F1E3262-F63D-6811-56FA-B2990E5E2051}"/>
              </a:ext>
            </a:extLst>
          </p:cNvPr>
          <p:cNvSpPr txBox="1"/>
          <p:nvPr/>
        </p:nvSpPr>
        <p:spPr>
          <a:xfrm>
            <a:off x="8239507" y="840521"/>
            <a:ext cx="1428596" cy="469552"/>
          </a:xfrm>
          <a:prstGeom prst="rect">
            <a:avLst/>
          </a:prstGeom>
          <a:noFill/>
        </p:spPr>
        <p:txBody>
          <a:bodyPr wrap="none" rtlCol="0">
            <a:spAutoFit/>
          </a:bodyPr>
          <a:lstStyle/>
          <a:p>
            <a:pPr algn="just">
              <a:lnSpc>
                <a:spcPct val="120000"/>
              </a:lnSpc>
              <a:spcBef>
                <a:spcPts val="200"/>
              </a:spcBef>
              <a:spcAft>
                <a:spcPts val="200"/>
              </a:spcAft>
            </a:pPr>
            <a:r>
              <a:rPr lang="en-US" sz="2200">
                <a:solidFill>
                  <a:srgbClr val="FF0000"/>
                </a:solidFill>
                <a:latin typeface="Consolas" panose="020B0609020204030204" pitchFamily="49" charset="0"/>
              </a:rPr>
              <a:t>0x61fe14</a:t>
            </a:r>
            <a:endParaRPr lang="en-US" sz="2200" dirty="0">
              <a:solidFill>
                <a:srgbClr val="FF0000"/>
              </a:solidFill>
              <a:latin typeface="Consolas" panose="020B0609020204030204" pitchFamily="49" charset="0"/>
              <a:cs typeface="Arial" panose="020B0604020202020204" pitchFamily="34" charset="0"/>
            </a:endParaRPr>
          </a:p>
        </p:txBody>
      </p:sp>
      <p:sp>
        <p:nvSpPr>
          <p:cNvPr id="16" name="Rectangle 15">
            <a:extLst>
              <a:ext uri="{FF2B5EF4-FFF2-40B4-BE49-F238E27FC236}">
                <a16:creationId xmlns:a16="http://schemas.microsoft.com/office/drawing/2014/main" id="{82F4D237-FA6C-C451-4847-08D0FDC4EFDA}"/>
              </a:ext>
            </a:extLst>
          </p:cNvPr>
          <p:cNvSpPr/>
          <p:nvPr/>
        </p:nvSpPr>
        <p:spPr>
          <a:xfrm>
            <a:off x="10083459" y="1284405"/>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lumMod val="50000"/>
                  </a:schemeClr>
                </a:solidFill>
                <a:latin typeface="Consolas" panose="020B0609020204030204" pitchFamily="49" charset="0"/>
                <a:cs typeface="Arial" panose="020B0604020202020204" pitchFamily="34" charset="0"/>
              </a:rPr>
              <a:t>5</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17" name="TextBox 16">
            <a:extLst>
              <a:ext uri="{FF2B5EF4-FFF2-40B4-BE49-F238E27FC236}">
                <a16:creationId xmlns:a16="http://schemas.microsoft.com/office/drawing/2014/main" id="{F30FAFD4-6DC5-5269-6951-D925340D8676}"/>
              </a:ext>
            </a:extLst>
          </p:cNvPr>
          <p:cNvSpPr txBox="1"/>
          <p:nvPr/>
        </p:nvSpPr>
        <p:spPr>
          <a:xfrm>
            <a:off x="10653842" y="1741606"/>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y</a:t>
            </a:r>
            <a:endParaRPr lang="en-US" sz="2200" dirty="0">
              <a:latin typeface="Consolas" panose="020B0609020204030204" pitchFamily="49" charset="0"/>
              <a:cs typeface="Arial" panose="020B0604020202020204" pitchFamily="34" charset="0"/>
            </a:endParaRPr>
          </a:p>
        </p:txBody>
      </p:sp>
      <p:sp>
        <p:nvSpPr>
          <p:cNvPr id="18" name="TextBox 17">
            <a:extLst>
              <a:ext uri="{FF2B5EF4-FFF2-40B4-BE49-F238E27FC236}">
                <a16:creationId xmlns:a16="http://schemas.microsoft.com/office/drawing/2014/main" id="{3CE8937D-0319-7FA1-0AB7-F4954D88C0AC}"/>
              </a:ext>
            </a:extLst>
          </p:cNvPr>
          <p:cNvSpPr txBox="1"/>
          <p:nvPr/>
        </p:nvSpPr>
        <p:spPr>
          <a:xfrm>
            <a:off x="10158808" y="830582"/>
            <a:ext cx="1335943" cy="505523"/>
          </a:xfrm>
          <a:prstGeom prst="rect">
            <a:avLst/>
          </a:prstGeom>
          <a:noFill/>
        </p:spPr>
        <p:txBody>
          <a:bodyPr wrap="none" rtlCol="0">
            <a:spAutoFit/>
          </a:bodyPr>
          <a:lstStyle/>
          <a:p>
            <a:pPr algn="just">
              <a:lnSpc>
                <a:spcPct val="120000"/>
              </a:lnSpc>
              <a:spcBef>
                <a:spcPts val="200"/>
              </a:spcBef>
              <a:spcAft>
                <a:spcPts val="200"/>
              </a:spcAft>
            </a:pPr>
            <a:r>
              <a:rPr lang="en-US" sz="2400"/>
              <a:t>0x61fe10</a:t>
            </a:r>
            <a:endParaRPr lang="en-US" sz="2200" dirty="0">
              <a:latin typeface="Consolas" panose="020B0609020204030204" pitchFamily="49" charset="0"/>
              <a:cs typeface="Arial" panose="020B0604020202020204" pitchFamily="34" charset="0"/>
            </a:endParaRPr>
          </a:p>
        </p:txBody>
      </p:sp>
      <p:sp>
        <p:nvSpPr>
          <p:cNvPr id="19" name="Rectangle 18">
            <a:extLst>
              <a:ext uri="{FF2B5EF4-FFF2-40B4-BE49-F238E27FC236}">
                <a16:creationId xmlns:a16="http://schemas.microsoft.com/office/drawing/2014/main" id="{45E26612-1BC9-C460-6621-5468B4B00338}"/>
              </a:ext>
            </a:extLst>
          </p:cNvPr>
          <p:cNvSpPr/>
          <p:nvPr/>
        </p:nvSpPr>
        <p:spPr>
          <a:xfrm>
            <a:off x="10256397" y="3158328"/>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chemeClr val="tx1">
                    <a:lumMod val="50000"/>
                  </a:schemeClr>
                </a:solidFill>
                <a:latin typeface="Consolas" panose="020B0609020204030204" pitchFamily="49" charset="0"/>
                <a:cs typeface="Arial" panose="020B0604020202020204" pitchFamily="34" charset="0"/>
              </a:rPr>
              <a:t>5</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20" name="TextBox 19">
            <a:extLst>
              <a:ext uri="{FF2B5EF4-FFF2-40B4-BE49-F238E27FC236}">
                <a16:creationId xmlns:a16="http://schemas.microsoft.com/office/drawing/2014/main" id="{CA0AB89E-0DE3-243A-E03F-B367373F3F33}"/>
              </a:ext>
            </a:extLst>
          </p:cNvPr>
          <p:cNvSpPr txBox="1"/>
          <p:nvPr/>
        </p:nvSpPr>
        <p:spPr>
          <a:xfrm>
            <a:off x="10826780" y="3615529"/>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z</a:t>
            </a:r>
            <a:endParaRPr lang="en-US" sz="2200" dirty="0">
              <a:latin typeface="Consolas" panose="020B0609020204030204" pitchFamily="49" charset="0"/>
              <a:cs typeface="Arial" panose="020B0604020202020204" pitchFamily="34" charset="0"/>
            </a:endParaRPr>
          </a:p>
        </p:txBody>
      </p:sp>
      <p:sp>
        <p:nvSpPr>
          <p:cNvPr id="21" name="TextBox 20">
            <a:extLst>
              <a:ext uri="{FF2B5EF4-FFF2-40B4-BE49-F238E27FC236}">
                <a16:creationId xmlns:a16="http://schemas.microsoft.com/office/drawing/2014/main" id="{CD3253DC-3EC2-6724-A701-4DD67E96E4F4}"/>
              </a:ext>
            </a:extLst>
          </p:cNvPr>
          <p:cNvSpPr txBox="1"/>
          <p:nvPr/>
        </p:nvSpPr>
        <p:spPr>
          <a:xfrm>
            <a:off x="10344570" y="2704505"/>
            <a:ext cx="1310295" cy="505523"/>
          </a:xfrm>
          <a:prstGeom prst="rect">
            <a:avLst/>
          </a:prstGeom>
          <a:noFill/>
        </p:spPr>
        <p:txBody>
          <a:bodyPr wrap="none" rtlCol="0">
            <a:spAutoFit/>
          </a:bodyPr>
          <a:lstStyle/>
          <a:p>
            <a:pPr algn="just">
              <a:lnSpc>
                <a:spcPct val="120000"/>
              </a:lnSpc>
              <a:spcBef>
                <a:spcPts val="200"/>
              </a:spcBef>
              <a:spcAft>
                <a:spcPts val="200"/>
              </a:spcAft>
            </a:pPr>
            <a:r>
              <a:rPr lang="en-US" sz="2400"/>
              <a:t>0x61fe0c</a:t>
            </a:r>
            <a:endParaRPr lang="en-US" sz="2200" dirty="0">
              <a:latin typeface="Consolas" panose="020B0609020204030204" pitchFamily="49" charset="0"/>
              <a:cs typeface="Arial" panose="020B0604020202020204" pitchFamily="34" charset="0"/>
            </a:endParaRPr>
          </a:p>
        </p:txBody>
      </p:sp>
      <p:sp>
        <p:nvSpPr>
          <p:cNvPr id="22" name="Rectangle 21">
            <a:extLst>
              <a:ext uri="{FF2B5EF4-FFF2-40B4-BE49-F238E27FC236}">
                <a16:creationId xmlns:a16="http://schemas.microsoft.com/office/drawing/2014/main" id="{6B1C9C85-6ECB-08CB-9EE2-97E031AE391D}"/>
              </a:ext>
            </a:extLst>
          </p:cNvPr>
          <p:cNvSpPr/>
          <p:nvPr/>
        </p:nvSpPr>
        <p:spPr>
          <a:xfrm>
            <a:off x="8246011" y="3158328"/>
            <a:ext cx="1528176" cy="506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solidFill>
                  <a:srgbClr val="FF0000"/>
                </a:solidFill>
                <a:latin typeface="Consolas" panose="020B0609020204030204" pitchFamily="49" charset="0"/>
              </a:rPr>
              <a:t>0x61fe14</a:t>
            </a:r>
            <a:endParaRPr lang="en-US" sz="2200" dirty="0">
              <a:solidFill>
                <a:srgbClr val="FF0000"/>
              </a:solidFill>
              <a:latin typeface="Consolas" panose="020B0609020204030204" pitchFamily="49" charset="0"/>
              <a:cs typeface="Arial" panose="020B0604020202020204" pitchFamily="34" charset="0"/>
            </a:endParaRPr>
          </a:p>
        </p:txBody>
      </p:sp>
      <p:sp>
        <p:nvSpPr>
          <p:cNvPr id="23" name="TextBox 22">
            <a:extLst>
              <a:ext uri="{FF2B5EF4-FFF2-40B4-BE49-F238E27FC236}">
                <a16:creationId xmlns:a16="http://schemas.microsoft.com/office/drawing/2014/main" id="{F834A3E8-B6EF-857F-439F-2A5F4C5AA85C}"/>
              </a:ext>
            </a:extLst>
          </p:cNvPr>
          <p:cNvSpPr txBox="1"/>
          <p:nvPr/>
        </p:nvSpPr>
        <p:spPr>
          <a:xfrm>
            <a:off x="8816394" y="3615529"/>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p</a:t>
            </a:r>
            <a:endParaRPr lang="en-US" sz="2200" dirty="0">
              <a:latin typeface="Consolas" panose="020B0609020204030204" pitchFamily="49" charset="0"/>
              <a:cs typeface="Arial" panose="020B0604020202020204" pitchFamily="34" charset="0"/>
            </a:endParaRPr>
          </a:p>
        </p:txBody>
      </p:sp>
      <p:sp>
        <p:nvSpPr>
          <p:cNvPr id="24" name="TextBox 23">
            <a:extLst>
              <a:ext uri="{FF2B5EF4-FFF2-40B4-BE49-F238E27FC236}">
                <a16:creationId xmlns:a16="http://schemas.microsoft.com/office/drawing/2014/main" id="{1B1D4F55-24A2-64BB-EED1-00E951528C78}"/>
              </a:ext>
            </a:extLst>
          </p:cNvPr>
          <p:cNvSpPr txBox="1"/>
          <p:nvPr/>
        </p:nvSpPr>
        <p:spPr>
          <a:xfrm>
            <a:off x="8321360" y="2704505"/>
            <a:ext cx="1335943" cy="505523"/>
          </a:xfrm>
          <a:prstGeom prst="rect">
            <a:avLst/>
          </a:prstGeom>
          <a:noFill/>
        </p:spPr>
        <p:txBody>
          <a:bodyPr wrap="none" rtlCol="0">
            <a:spAutoFit/>
          </a:bodyPr>
          <a:lstStyle/>
          <a:p>
            <a:pPr algn="just">
              <a:lnSpc>
                <a:spcPct val="120000"/>
              </a:lnSpc>
              <a:spcBef>
                <a:spcPts val="200"/>
              </a:spcBef>
              <a:spcAft>
                <a:spcPts val="200"/>
              </a:spcAft>
            </a:pPr>
            <a:r>
              <a:rPr lang="en-US" sz="2400">
                <a:solidFill>
                  <a:schemeClr val="tx1">
                    <a:lumMod val="50000"/>
                  </a:schemeClr>
                </a:solidFill>
              </a:rPr>
              <a:t>0x61fe00</a:t>
            </a:r>
            <a:endParaRPr lang="en-US" sz="2200" dirty="0">
              <a:solidFill>
                <a:schemeClr val="tx1">
                  <a:lumMod val="50000"/>
                </a:schemeClr>
              </a:solidFill>
              <a:latin typeface="Consolas" panose="020B0609020204030204" pitchFamily="49" charset="0"/>
              <a:cs typeface="Arial" panose="020B0604020202020204" pitchFamily="34" charset="0"/>
            </a:endParaRPr>
          </a:p>
        </p:txBody>
      </p:sp>
      <p:sp>
        <p:nvSpPr>
          <p:cNvPr id="26" name="TextBox 25">
            <a:extLst>
              <a:ext uri="{FF2B5EF4-FFF2-40B4-BE49-F238E27FC236}">
                <a16:creationId xmlns:a16="http://schemas.microsoft.com/office/drawing/2014/main" id="{651784A1-64E0-D047-BB8B-22DD64842104}"/>
              </a:ext>
            </a:extLst>
          </p:cNvPr>
          <p:cNvSpPr txBox="1"/>
          <p:nvPr/>
        </p:nvSpPr>
        <p:spPr>
          <a:xfrm>
            <a:off x="8999108" y="1776393"/>
            <a:ext cx="340158" cy="469552"/>
          </a:xfrm>
          <a:prstGeom prst="rect">
            <a:avLst/>
          </a:prstGeom>
          <a:noFill/>
        </p:spPr>
        <p:txBody>
          <a:bodyPr wrap="none" rtlCol="0">
            <a:spAutoFit/>
          </a:bodyPr>
          <a:lstStyle/>
          <a:p>
            <a:pPr algn="just">
              <a:lnSpc>
                <a:spcPct val="120000"/>
              </a:lnSpc>
              <a:spcBef>
                <a:spcPts val="200"/>
              </a:spcBef>
              <a:spcAft>
                <a:spcPts val="200"/>
              </a:spcAft>
            </a:pPr>
            <a:r>
              <a:rPr lang="en-US" sz="2200">
                <a:latin typeface="Consolas" panose="020B0609020204030204" pitchFamily="49" charset="0"/>
                <a:cs typeface="Arial" panose="020B0604020202020204" pitchFamily="34" charset="0"/>
              </a:rPr>
              <a:t>m</a:t>
            </a:r>
            <a:endParaRPr lang="en-US" sz="2200" dirty="0">
              <a:latin typeface="Consolas" panose="020B0609020204030204" pitchFamily="49" charset="0"/>
              <a:cs typeface="Arial" panose="020B0604020202020204" pitchFamily="34" charset="0"/>
            </a:endParaRPr>
          </a:p>
        </p:txBody>
      </p:sp>
      <p:cxnSp>
        <p:nvCxnSpPr>
          <p:cNvPr id="29" name="Connector: Curved 28">
            <a:extLst>
              <a:ext uri="{FF2B5EF4-FFF2-40B4-BE49-F238E27FC236}">
                <a16:creationId xmlns:a16="http://schemas.microsoft.com/office/drawing/2014/main" id="{F6FFD7D4-4265-BD9E-DD8C-A16F0F8ED07C}"/>
              </a:ext>
            </a:extLst>
          </p:cNvPr>
          <p:cNvCxnSpPr>
            <a:cxnSpLocks/>
            <a:stCxn id="22" idx="1"/>
            <a:endCxn id="7" idx="1"/>
          </p:cNvCxnSpPr>
          <p:nvPr/>
        </p:nvCxnSpPr>
        <p:spPr>
          <a:xfrm rot="10800000">
            <a:off x="8210485" y="1547792"/>
            <a:ext cx="35527" cy="1863984"/>
          </a:xfrm>
          <a:prstGeom prst="curvedConnector3">
            <a:avLst>
              <a:gd name="adj1" fmla="val 743454"/>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8626D43E-6FAE-FD01-D57E-D8D6F5A67D85}"/>
              </a:ext>
            </a:extLst>
          </p:cNvPr>
          <p:cNvPicPr>
            <a:picLocks noChangeAspect="1"/>
          </p:cNvPicPr>
          <p:nvPr/>
        </p:nvPicPr>
        <p:blipFill>
          <a:blip r:embed="rId2"/>
          <a:stretch>
            <a:fillRect/>
          </a:stretch>
        </p:blipFill>
        <p:spPr>
          <a:xfrm>
            <a:off x="7891965" y="4868949"/>
            <a:ext cx="3892608" cy="1481702"/>
          </a:xfrm>
          <a:prstGeom prst="rect">
            <a:avLst/>
          </a:prstGeom>
        </p:spPr>
      </p:pic>
      <p:sp>
        <p:nvSpPr>
          <p:cNvPr id="10" name="Date Placeholder 9">
            <a:extLst>
              <a:ext uri="{FF2B5EF4-FFF2-40B4-BE49-F238E27FC236}">
                <a16:creationId xmlns:a16="http://schemas.microsoft.com/office/drawing/2014/main" id="{4E25EF2F-EA10-E0CE-A028-D411356A6B65}"/>
              </a:ext>
            </a:extLst>
          </p:cNvPr>
          <p:cNvSpPr>
            <a:spLocks noGrp="1"/>
          </p:cNvSpPr>
          <p:nvPr>
            <p:ph type="dt" sz="half" idx="13"/>
          </p:nvPr>
        </p:nvSpPr>
        <p:spPr/>
        <p:txBody>
          <a:bodyPr/>
          <a:lstStyle/>
          <a:p>
            <a:r>
              <a:rPr lang="en-US"/>
              <a:t>June 2024</a:t>
            </a:r>
            <a:endParaRPr lang="en-US" dirty="0"/>
          </a:p>
        </p:txBody>
      </p:sp>
      <p:sp>
        <p:nvSpPr>
          <p:cNvPr id="4" name="Rectangle 3">
            <a:extLst>
              <a:ext uri="{FF2B5EF4-FFF2-40B4-BE49-F238E27FC236}">
                <a16:creationId xmlns:a16="http://schemas.microsoft.com/office/drawing/2014/main" id="{FAB99296-EAA6-B0BC-FBD2-883066505135}"/>
              </a:ext>
            </a:extLst>
          </p:cNvPr>
          <p:cNvSpPr/>
          <p:nvPr/>
        </p:nvSpPr>
        <p:spPr>
          <a:xfrm>
            <a:off x="7600950" y="830582"/>
            <a:ext cx="4391025" cy="3379468"/>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0E57142-5CB0-B209-74E7-C009F9D66584}"/>
              </a:ext>
            </a:extLst>
          </p:cNvPr>
          <p:cNvSpPr txBox="1"/>
          <p:nvPr/>
        </p:nvSpPr>
        <p:spPr>
          <a:xfrm>
            <a:off x="8925236" y="4249721"/>
            <a:ext cx="1697901" cy="394210"/>
          </a:xfrm>
          <a:prstGeom prst="rect">
            <a:avLst/>
          </a:prstGeom>
          <a:noFill/>
        </p:spPr>
        <p:txBody>
          <a:bodyPr wrap="none" rtlCol="0">
            <a:spAutoFit/>
          </a:bodyPr>
          <a:lstStyle/>
          <a:p>
            <a:pPr algn="just">
              <a:lnSpc>
                <a:spcPct val="120000"/>
              </a:lnSpc>
              <a:spcBef>
                <a:spcPts val="200"/>
              </a:spcBef>
              <a:spcAft>
                <a:spcPts val="200"/>
              </a:spcAft>
            </a:pPr>
            <a:r>
              <a:rPr lang="en-US">
                <a:latin typeface="Arial" panose="020B0604020202020204" pitchFamily="34" charset="0"/>
                <a:cs typeface="Arial" panose="020B0604020202020204" pitchFamily="34" charset="0"/>
              </a:rPr>
              <a:t>Memory layout</a:t>
            </a:r>
            <a:endParaRPr lang="en-US" dirty="0">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F55ECDFB-A1F2-B2E3-0427-7144E3BAAABA}"/>
              </a:ext>
            </a:extLst>
          </p:cNvPr>
          <p:cNvSpPr>
            <a:spLocks noGrp="1"/>
          </p:cNvSpPr>
          <p:nvPr>
            <p:ph type="sldNum" sz="quarter" idx="12"/>
          </p:nvPr>
        </p:nvSpPr>
        <p:spPr/>
        <p:txBody>
          <a:bodyPr/>
          <a:lstStyle/>
          <a:p>
            <a:fld id="{D8B0B3AC-44A8-D142-AAF6-9A453466E1A4}" type="slidenum">
              <a:rPr lang="en-VN" smtClean="0"/>
              <a:pPr/>
              <a:t>60</a:t>
            </a:fld>
            <a:endParaRPr lang="en-VN" dirty="0"/>
          </a:p>
        </p:txBody>
      </p:sp>
    </p:spTree>
    <p:extLst>
      <p:ext uri="{BB962C8B-B14F-4D97-AF65-F5344CB8AC3E}">
        <p14:creationId xmlns:p14="http://schemas.microsoft.com/office/powerpoint/2010/main" val="19775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a:t>3.5 Hằng (constant) </a:t>
            </a:r>
            <a:endParaRPr lang="en-US">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F45512E3-C078-5C80-35B0-F9EF8FE85810}"/>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D2814DC1-2DB9-9E74-4C63-44C71C3EAD0C}"/>
              </a:ext>
            </a:extLst>
          </p:cNvPr>
          <p:cNvSpPr>
            <a:spLocks noGrp="1"/>
          </p:cNvSpPr>
          <p:nvPr>
            <p:ph type="sldNum" sz="quarter" idx="12"/>
          </p:nvPr>
        </p:nvSpPr>
        <p:spPr/>
        <p:txBody>
          <a:bodyPr/>
          <a:lstStyle/>
          <a:p>
            <a:fld id="{D8B0B3AC-44A8-D142-AAF6-9A453466E1A4}" type="slidenum">
              <a:rPr lang="en-VN" smtClean="0"/>
              <a:pPr/>
              <a:t>61</a:t>
            </a:fld>
            <a:endParaRPr lang="en-VN" dirty="0"/>
          </a:p>
        </p:txBody>
      </p:sp>
    </p:spTree>
    <p:extLst>
      <p:ext uri="{BB962C8B-B14F-4D97-AF65-F5344CB8AC3E}">
        <p14:creationId xmlns:p14="http://schemas.microsoft.com/office/powerpoint/2010/main" val="26200096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C2CB-B3FC-DD8C-9963-91BC43AEEFF6}"/>
              </a:ext>
            </a:extLst>
          </p:cNvPr>
          <p:cNvSpPr>
            <a:spLocks noGrp="1"/>
          </p:cNvSpPr>
          <p:nvPr>
            <p:ph type="title"/>
          </p:nvPr>
        </p:nvSpPr>
        <p:spPr/>
        <p:txBody>
          <a:bodyPr>
            <a:normAutofit fontScale="90000"/>
          </a:bodyPr>
          <a:lstStyle/>
          <a:p>
            <a:r>
              <a:rPr lang="en-US"/>
              <a:t>3.5 Hằng (constant) </a:t>
            </a:r>
            <a:endParaRPr lang="en-US">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E1BB2FAF-64FD-A00B-F360-5F9C20DC84B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8656545C-4F5B-6259-7DAC-0EDADF90711F}"/>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E9586EFA-C881-04D2-7983-121BE14FEAFB}"/>
              </a:ext>
            </a:extLst>
          </p:cNvPr>
          <p:cNvSpPr txBox="1"/>
          <p:nvPr/>
        </p:nvSpPr>
        <p:spPr>
          <a:xfrm>
            <a:off x="497339" y="1060589"/>
            <a:ext cx="11137687" cy="5432256"/>
          </a:xfrm>
          <a:prstGeom prst="rect">
            <a:avLst/>
          </a:prstGeom>
          <a:noFill/>
        </p:spPr>
        <p:txBody>
          <a:bodyPr wrap="square">
            <a:spAutoFit/>
          </a:bodyPr>
          <a:lstStyle/>
          <a:p>
            <a:pPr marL="285750" indent="-285750">
              <a:spcBef>
                <a:spcPts val="600"/>
              </a:spcBef>
              <a:spcAft>
                <a:spcPts val="0"/>
              </a:spcAft>
              <a:buFont typeface="Arial" panose="020B0604020202020204" pitchFamily="34" charset="0"/>
              <a:buChar char="•"/>
            </a:pPr>
            <a:r>
              <a:rPr lang="en-US" sz="2400">
                <a:latin typeface="Arial" panose="020B0604020202020204" pitchFamily="34" charset="0"/>
                <a:cs typeface="Arial" panose="020B0604020202020204" pitchFamily="34" charset="0"/>
              </a:rPr>
              <a:t>H</a:t>
            </a:r>
            <a:r>
              <a:rPr lang="vi-VN" sz="2400">
                <a:latin typeface="Arial" panose="020B0604020202020204" pitchFamily="34" charset="0"/>
                <a:cs typeface="Arial" panose="020B0604020202020204" pitchFamily="34" charset="0"/>
              </a:rPr>
              <a:t>ằng số (</a:t>
            </a:r>
            <a:r>
              <a:rPr lang="vi-VN" sz="2400" b="1">
                <a:latin typeface="Arial" panose="020B0604020202020204" pitchFamily="34" charset="0"/>
                <a:cs typeface="Arial" panose="020B0604020202020204" pitchFamily="34" charset="0"/>
              </a:rPr>
              <a:t>constants</a:t>
            </a:r>
            <a:r>
              <a:rPr lang="vi-VN" sz="2400">
                <a:latin typeface="Arial" panose="020B0604020202020204" pitchFamily="34" charset="0"/>
                <a:cs typeface="Arial" panose="020B0604020202020204" pitchFamily="34" charset="0"/>
              </a:rPr>
              <a:t>) là những giá trị </a:t>
            </a:r>
            <a:r>
              <a:rPr lang="vi-VN" sz="2400" b="1">
                <a:latin typeface="Arial" panose="020B0604020202020204" pitchFamily="34" charset="0"/>
                <a:cs typeface="Arial" panose="020B0604020202020204" pitchFamily="34" charset="0"/>
              </a:rPr>
              <a:t>không thay đổi </a:t>
            </a:r>
            <a:r>
              <a:rPr lang="vi-VN" sz="2400">
                <a:latin typeface="Arial" panose="020B0604020202020204" pitchFamily="34" charset="0"/>
                <a:cs typeface="Arial" panose="020B0604020202020204" pitchFamily="34" charset="0"/>
              </a:rPr>
              <a:t>trong suốt quá trình thực thi của chương trình. </a:t>
            </a:r>
            <a:endParaRPr lang="en-US" sz="2400">
              <a:latin typeface="Arial" panose="020B0604020202020204" pitchFamily="34" charset="0"/>
              <a:cs typeface="Arial" panose="020B0604020202020204" pitchFamily="34" charset="0"/>
            </a:endParaRPr>
          </a:p>
          <a:p>
            <a:pPr marL="285750" indent="-285750">
              <a:spcBef>
                <a:spcPts val="600"/>
              </a:spcBef>
              <a:spcAft>
                <a:spcPts val="0"/>
              </a:spcAft>
              <a:buFont typeface="Arial" panose="020B0604020202020204" pitchFamily="34" charset="0"/>
              <a:buChar char="•"/>
            </a:pPr>
            <a:r>
              <a:rPr lang="vi-VN" sz="2400" b="1">
                <a:latin typeface="Arial" panose="020B0604020202020204" pitchFamily="34" charset="0"/>
                <a:cs typeface="Arial" panose="020B0604020202020204" pitchFamily="34" charset="0"/>
              </a:rPr>
              <a:t>Literal</a:t>
            </a:r>
            <a:r>
              <a:rPr lang="vi-VN" sz="240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a:t>
            </a:r>
            <a:r>
              <a:rPr lang="vi-VN" sz="2400">
                <a:latin typeface="Arial" panose="020B0604020202020204" pitchFamily="34" charset="0"/>
                <a:cs typeface="Arial" panose="020B0604020202020204" pitchFamily="34" charset="0"/>
              </a:rPr>
              <a:t>giá trị trực tiếp</a:t>
            </a:r>
            <a:r>
              <a:rPr lang="en-US" sz="240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là loại hằng số rõ ràng nhất. Chúng được sử dụng để thể hiện các giá trị cụ thể trong mã nguồn của chương trình.</a:t>
            </a:r>
            <a:endParaRPr lang="en-US" sz="2400">
              <a:latin typeface="Arial" panose="020B0604020202020204" pitchFamily="34" charset="0"/>
              <a:cs typeface="Arial" panose="020B0604020202020204" pitchFamily="34" charset="0"/>
            </a:endParaRPr>
          </a:p>
          <a:p>
            <a:pPr marL="285750" indent="-285750">
              <a:spcBef>
                <a:spcPts val="600"/>
              </a:spcBef>
              <a:spcAft>
                <a:spcPts val="0"/>
              </a:spcAft>
              <a:buFont typeface="Arial" panose="020B0604020202020204" pitchFamily="34" charset="0"/>
              <a:buChar char="•"/>
            </a:pPr>
            <a:r>
              <a:rPr lang="vi-VN" sz="2400">
                <a:latin typeface="Arial" panose="020B0604020202020204" pitchFamily="34" charset="0"/>
                <a:cs typeface="Arial" panose="020B0604020202020204" pitchFamily="34" charset="0"/>
              </a:rPr>
              <a:t>Các hằng số </a:t>
            </a:r>
            <a:r>
              <a:rPr lang="vi-VN" sz="2400" b="1">
                <a:latin typeface="Arial" panose="020B0604020202020204" pitchFamily="34" charset="0"/>
                <a:cs typeface="Arial" panose="020B0604020202020204" pitchFamily="34" charset="0"/>
              </a:rPr>
              <a:t>Literal</a:t>
            </a:r>
            <a:r>
              <a:rPr lang="en-US" sz="240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có thể được phân loại thành: Boolean</a:t>
            </a:r>
            <a:r>
              <a:rPr lang="en-US" sz="2400">
                <a:latin typeface="Arial" panose="020B0604020202020204" pitchFamily="34" charset="0"/>
                <a:cs typeface="Arial" panose="020B0604020202020204" pitchFamily="34" charset="0"/>
              </a:rPr>
              <a:t>, </a:t>
            </a:r>
            <a:r>
              <a:rPr lang="vi-VN" sz="2400">
                <a:latin typeface="Arial" panose="020B0604020202020204" pitchFamily="34" charset="0"/>
                <a:cs typeface="Arial" panose="020B0604020202020204" pitchFamily="34" charset="0"/>
              </a:rPr>
              <a:t>số nguyên, </a:t>
            </a:r>
            <a:r>
              <a:rPr lang="en-US" sz="2400">
                <a:latin typeface="Arial" panose="020B0604020202020204" pitchFamily="34" charset="0"/>
                <a:cs typeface="Arial" panose="020B0604020202020204" pitchFamily="34" charset="0"/>
              </a:rPr>
              <a:t>số thực</a:t>
            </a:r>
            <a:r>
              <a:rPr lang="vi-VN" sz="2400">
                <a:latin typeface="Arial" panose="020B0604020202020204" pitchFamily="34" charset="0"/>
                <a:cs typeface="Arial" panose="020B0604020202020204" pitchFamily="34" charset="0"/>
              </a:rPr>
              <a:t>, ký tự, chuỗi, con trỏ và do người dùng định nghĩa.</a:t>
            </a:r>
            <a:endParaRPr lang="en-US" sz="2400">
              <a:latin typeface="Arial" panose="020B0604020202020204" pitchFamily="34" charset="0"/>
              <a:cs typeface="Arial" panose="020B0604020202020204" pitchFamily="34" charset="0"/>
            </a:endParaRPr>
          </a:p>
          <a:p>
            <a:pPr marL="285750" indent="-285750">
              <a:spcBef>
                <a:spcPts val="600"/>
              </a:spcBef>
              <a:spcAft>
                <a:spcPts val="0"/>
              </a:spcAft>
              <a:buFont typeface="Arial" panose="020B0604020202020204" pitchFamily="34" charset="0"/>
              <a:buChar char="•"/>
            </a:pPr>
            <a:r>
              <a:rPr lang="en-US" sz="2400">
                <a:latin typeface="Arial" panose="020B0604020202020204" pitchFamily="34" charset="0"/>
                <a:cs typeface="Arial" panose="020B0604020202020204" pitchFamily="34" charset="0"/>
              </a:rPr>
              <a:t>Ví dụ:</a:t>
            </a:r>
          </a:p>
          <a:p>
            <a:pPr lvl="1">
              <a:spcBef>
                <a:spcPts val="600"/>
              </a:spcBef>
            </a:pPr>
            <a:r>
              <a:rPr lang="en-US" sz="2200" b="0">
                <a:solidFill>
                  <a:srgbClr val="0000FF"/>
                </a:solidFill>
                <a:effectLst/>
                <a:highlight>
                  <a:srgbClr val="FFFFFF"/>
                </a:highlight>
                <a:latin typeface="PragmataPro Mono Liga" panose="02000509040000020004" pitchFamily="49" charset="0"/>
              </a:rPr>
              <a:t>bool</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 = </a:t>
            </a:r>
            <a:r>
              <a:rPr lang="en-US" sz="2200" b="0">
                <a:solidFill>
                  <a:srgbClr val="0000FF"/>
                </a:solidFill>
                <a:effectLst/>
                <a:highlight>
                  <a:srgbClr val="FFFF00"/>
                </a:highlight>
                <a:latin typeface="PragmataPro Mono Liga" panose="02000509040000020004" pitchFamily="49" charset="0"/>
              </a:rPr>
              <a:t>true</a:t>
            </a:r>
            <a:r>
              <a:rPr lang="en-US" sz="2200" b="0">
                <a:solidFill>
                  <a:srgbClr val="000000"/>
                </a:solidFill>
                <a:effectLst/>
                <a:highlight>
                  <a:srgbClr val="FFFFFF"/>
                </a:highlight>
                <a:latin typeface="PragmataPro Mono Liga" panose="02000509040000020004" pitchFamily="49" charset="0"/>
              </a:rPr>
              <a:t>;</a:t>
            </a:r>
          </a:p>
          <a:p>
            <a:pPr lvl="1">
              <a:spcBef>
                <a:spcPts val="600"/>
              </a:spcBef>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00"/>
                </a:highlight>
                <a:latin typeface="PragmataPro Mono Liga" panose="02000509040000020004" pitchFamily="49" charset="0"/>
              </a:rPr>
              <a:t>1000</a:t>
            </a:r>
            <a:r>
              <a:rPr lang="en-US" sz="2200" b="0">
                <a:solidFill>
                  <a:srgbClr val="000000"/>
                </a:solidFill>
                <a:effectLst/>
                <a:highlight>
                  <a:srgbClr val="FFFFFF"/>
                </a:highlight>
                <a:latin typeface="PragmataPro Mono Liga" panose="02000509040000020004" pitchFamily="49" charset="0"/>
              </a:rPr>
              <a:t>;</a:t>
            </a:r>
          </a:p>
          <a:p>
            <a:pPr lvl="1">
              <a:spcBef>
                <a:spcPts val="600"/>
              </a:spcBef>
            </a:pPr>
            <a:r>
              <a:rPr lang="en-US" sz="2200" b="0">
                <a:solidFill>
                  <a:srgbClr val="0000FF"/>
                </a:solidFill>
                <a:effectLst/>
                <a:highlight>
                  <a:srgbClr val="FFFFFF"/>
                </a:highlight>
                <a:latin typeface="PragmataPro Mono Liga" panose="02000509040000020004" pitchFamily="49" charset="0"/>
              </a:rPr>
              <a:t>double</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r</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00"/>
                </a:highlight>
                <a:latin typeface="PragmataPro Mono Liga" panose="02000509040000020004" pitchFamily="49" charset="0"/>
              </a:rPr>
              <a:t>10e2</a:t>
            </a:r>
            <a:r>
              <a:rPr lang="en-US" sz="2200" b="0">
                <a:solidFill>
                  <a:srgbClr val="000000"/>
                </a:solidFill>
                <a:effectLst/>
                <a:highlight>
                  <a:srgbClr val="FFFFFF"/>
                </a:highlight>
                <a:latin typeface="PragmataPro Mono Liga" panose="02000509040000020004" pitchFamily="49" charset="0"/>
              </a:rPr>
              <a:t>;</a:t>
            </a:r>
          </a:p>
          <a:p>
            <a:pPr lvl="1">
              <a:spcBef>
                <a:spcPts val="600"/>
              </a:spcBef>
            </a:pPr>
            <a:r>
              <a:rPr lang="en-US" sz="2200" b="0">
                <a:solidFill>
                  <a:srgbClr val="0000FF"/>
                </a:solidFill>
                <a:effectLst/>
                <a:highlight>
                  <a:srgbClr val="FFFFFF"/>
                </a:highlight>
                <a:latin typeface="PragmataPro Mono Liga" panose="02000509040000020004" pitchFamily="49" charset="0"/>
              </a:rPr>
              <a:t>char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newline</a:t>
            </a:r>
            <a:r>
              <a:rPr lang="en-US" sz="2200" b="0">
                <a:solidFill>
                  <a:srgbClr val="000000"/>
                </a:solidFill>
                <a:effectLst/>
                <a:highlight>
                  <a:srgbClr val="FFFFFF"/>
                </a:highlight>
                <a:latin typeface="PragmataPro Mono Liga" panose="02000509040000020004" pitchFamily="49" charset="0"/>
              </a:rPr>
              <a:t> = </a:t>
            </a:r>
            <a:r>
              <a:rPr lang="en-US" sz="2200" b="0">
                <a:solidFill>
                  <a:srgbClr val="A31515"/>
                </a:solidFill>
                <a:effectLst/>
                <a:highlight>
                  <a:srgbClr val="FFFF00"/>
                </a:highlight>
                <a:latin typeface="PragmataPro Mono Liga" panose="02000509040000020004" pitchFamily="49" charset="0"/>
              </a:rPr>
              <a:t>'</a:t>
            </a:r>
            <a:r>
              <a:rPr lang="en-US" sz="2200" b="0">
                <a:solidFill>
                  <a:srgbClr val="EE0000"/>
                </a:solidFill>
                <a:effectLst/>
                <a:highlight>
                  <a:srgbClr val="FFFF00"/>
                </a:highlight>
                <a:latin typeface="PragmataPro Mono Liga" panose="02000509040000020004" pitchFamily="49" charset="0"/>
              </a:rPr>
              <a:t>\n</a:t>
            </a:r>
            <a:r>
              <a:rPr lang="en-US" sz="2200" b="0">
                <a:solidFill>
                  <a:srgbClr val="A31515"/>
                </a:solidFill>
                <a:effectLst/>
                <a:highlight>
                  <a:srgbClr val="FFFF00"/>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a:t>
            </a:r>
          </a:p>
          <a:p>
            <a:pPr lvl="1">
              <a:spcBef>
                <a:spcPts val="600"/>
              </a:spcBef>
            </a:pPr>
            <a:r>
              <a:rPr lang="en-US" sz="2200" b="0">
                <a:solidFill>
                  <a:srgbClr val="000000"/>
                </a:solidFill>
                <a:effectLst/>
                <a:highlight>
                  <a:srgbClr val="FFFFFF"/>
                </a:highlight>
                <a:latin typeface="PragmataPro Mono Liga" panose="02000509040000020004" pitchFamily="49" charset="0"/>
              </a:rPr>
              <a:t>string </a:t>
            </a:r>
            <a:r>
              <a:rPr lang="en-US" sz="2200" b="0">
                <a:solidFill>
                  <a:srgbClr val="001080"/>
                </a:solidFill>
                <a:effectLst/>
                <a:highlight>
                  <a:srgbClr val="FFFFFF"/>
                </a:highlight>
                <a:latin typeface="PragmataPro Mono Liga" panose="02000509040000020004" pitchFamily="49" charset="0"/>
              </a:rPr>
              <a:t>str</a:t>
            </a:r>
            <a:r>
              <a:rPr lang="en-US" sz="2200" b="0">
                <a:solidFill>
                  <a:srgbClr val="000000"/>
                </a:solidFill>
                <a:effectLst/>
                <a:highlight>
                  <a:srgbClr val="FFFFFF"/>
                </a:highlight>
                <a:latin typeface="PragmataPro Mono Liga" panose="02000509040000020004" pitchFamily="49" charset="0"/>
              </a:rPr>
              <a:t> = </a:t>
            </a:r>
            <a:r>
              <a:rPr lang="en-US" sz="2200" b="0">
                <a:solidFill>
                  <a:srgbClr val="A31515"/>
                </a:solidFill>
                <a:effectLst/>
                <a:highlight>
                  <a:srgbClr val="FFFF00"/>
                </a:highlight>
                <a:latin typeface="PragmataPro Mono Liga" panose="02000509040000020004" pitchFamily="49" charset="0"/>
              </a:rPr>
              <a:t>"Chao ca lop."</a:t>
            </a:r>
            <a:r>
              <a:rPr lang="en-US" sz="2200" b="0">
                <a:solidFill>
                  <a:srgbClr val="000000"/>
                </a:solidFill>
                <a:effectLst/>
                <a:latin typeface="PragmataPro Mono Liga" panose="02000509040000020004" pitchFamily="49" charset="0"/>
              </a:rPr>
              <a:t>;</a:t>
            </a:r>
          </a:p>
          <a:p>
            <a:pPr lvl="1">
              <a:spcBef>
                <a:spcPts val="600"/>
              </a:spcBef>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p</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00"/>
                </a:highlight>
                <a:latin typeface="PragmataPro Mono Liga" panose="02000509040000020004" pitchFamily="49" charset="0"/>
              </a:rPr>
              <a:t>nullptr</a:t>
            </a:r>
            <a:r>
              <a:rPr lang="en-US" sz="2200" b="0">
                <a:solidFill>
                  <a:srgbClr val="000000"/>
                </a:solidFill>
                <a:effectLst/>
                <a:latin typeface="PragmataPro Mono Liga" panose="02000509040000020004" pitchFamily="49" charset="0"/>
              </a:rPr>
              <a:t>;</a:t>
            </a:r>
          </a:p>
        </p:txBody>
      </p:sp>
      <p:sp>
        <p:nvSpPr>
          <p:cNvPr id="11" name="TextBox 10">
            <a:extLst>
              <a:ext uri="{FF2B5EF4-FFF2-40B4-BE49-F238E27FC236}">
                <a16:creationId xmlns:a16="http://schemas.microsoft.com/office/drawing/2014/main" id="{C4D5E8AB-298F-E2B1-39C6-6DFEE13745BD}"/>
              </a:ext>
            </a:extLst>
          </p:cNvPr>
          <p:cNvSpPr txBox="1"/>
          <p:nvPr/>
        </p:nvSpPr>
        <p:spPr>
          <a:xfrm>
            <a:off x="5595778" y="3667125"/>
            <a:ext cx="2791149" cy="2647904"/>
          </a:xfrm>
          <a:prstGeom prst="rect">
            <a:avLst/>
          </a:prstGeom>
          <a:noFill/>
          <a:ln>
            <a:solidFill>
              <a:schemeClr val="tx1">
                <a:lumMod val="50000"/>
              </a:schemeClr>
            </a:solidFill>
          </a:ln>
        </p:spPr>
        <p:txBody>
          <a:bodyPr wrap="none" rtlCol="0">
            <a:spAutoFit/>
          </a:bodyPr>
          <a:lstStyle/>
          <a:p>
            <a:pPr algn="just">
              <a:lnSpc>
                <a:spcPct val="120000"/>
              </a:lnSpc>
              <a:spcBef>
                <a:spcPts val="200"/>
              </a:spcBef>
              <a:spcAft>
                <a:spcPts val="200"/>
              </a:spcAft>
            </a:pPr>
            <a:r>
              <a:rPr lang="en-US" sz="2200" b="1">
                <a:latin typeface="Arial" panose="020B0604020202020204" pitchFamily="34" charset="0"/>
                <a:cs typeface="Arial" panose="020B0604020202020204" pitchFamily="34" charset="0"/>
              </a:rPr>
              <a:t>Các giá trị literal là:</a:t>
            </a:r>
          </a:p>
          <a:p>
            <a:pPr marL="228600" lvl="1">
              <a:spcBef>
                <a:spcPts val="600"/>
              </a:spcBef>
            </a:pPr>
            <a:r>
              <a:rPr lang="en-US" sz="1800" b="0">
                <a:solidFill>
                  <a:srgbClr val="0000FF"/>
                </a:solidFill>
                <a:effectLst/>
                <a:highlight>
                  <a:srgbClr val="FFFF00"/>
                </a:highlight>
                <a:latin typeface="PragmataPro Mono Liga" panose="02000509040000020004" pitchFamily="49" charset="0"/>
              </a:rPr>
              <a:t>true</a:t>
            </a:r>
            <a:endParaRPr lang="en-US" sz="1800" b="0">
              <a:solidFill>
                <a:srgbClr val="000000"/>
              </a:solidFill>
              <a:effectLst/>
              <a:highlight>
                <a:srgbClr val="FFFFFF"/>
              </a:highlight>
              <a:latin typeface="PragmataPro Mono Liga" panose="02000509040000020004" pitchFamily="49" charset="0"/>
            </a:endParaRPr>
          </a:p>
          <a:p>
            <a:pPr marL="228600" lvl="1">
              <a:spcBef>
                <a:spcPts val="600"/>
              </a:spcBef>
            </a:pPr>
            <a:r>
              <a:rPr lang="en-US" sz="1800" b="0">
                <a:solidFill>
                  <a:srgbClr val="098658"/>
                </a:solidFill>
                <a:effectLst/>
                <a:highlight>
                  <a:srgbClr val="FFFF00"/>
                </a:highlight>
                <a:latin typeface="PragmataPro Mono Liga" panose="02000509040000020004" pitchFamily="49" charset="0"/>
              </a:rPr>
              <a:t>1000</a:t>
            </a:r>
            <a:endParaRPr lang="en-US" sz="1800" b="0">
              <a:solidFill>
                <a:srgbClr val="000000"/>
              </a:solidFill>
              <a:effectLst/>
              <a:highlight>
                <a:srgbClr val="FFFFFF"/>
              </a:highlight>
              <a:latin typeface="PragmataPro Mono Liga" panose="02000509040000020004" pitchFamily="49" charset="0"/>
            </a:endParaRPr>
          </a:p>
          <a:p>
            <a:pPr marL="228600" lvl="1">
              <a:spcBef>
                <a:spcPts val="600"/>
              </a:spcBef>
            </a:pPr>
            <a:r>
              <a:rPr lang="en-US" sz="1800" b="0">
                <a:solidFill>
                  <a:srgbClr val="098658"/>
                </a:solidFill>
                <a:effectLst/>
                <a:highlight>
                  <a:srgbClr val="FFFF00"/>
                </a:highlight>
                <a:latin typeface="PragmataPro Mono Liga" panose="02000509040000020004" pitchFamily="49" charset="0"/>
              </a:rPr>
              <a:t>10e2</a:t>
            </a:r>
            <a:endParaRPr lang="en-US" sz="1800" b="0">
              <a:solidFill>
                <a:srgbClr val="000000"/>
              </a:solidFill>
              <a:effectLst/>
              <a:highlight>
                <a:srgbClr val="FFFFFF"/>
              </a:highlight>
              <a:latin typeface="PragmataPro Mono Liga" panose="02000509040000020004" pitchFamily="49" charset="0"/>
            </a:endParaRPr>
          </a:p>
          <a:p>
            <a:pPr marL="228600" lvl="1">
              <a:spcBef>
                <a:spcPts val="600"/>
              </a:spcBef>
            </a:pPr>
            <a:r>
              <a:rPr lang="en-US" sz="1800" b="0">
                <a:solidFill>
                  <a:srgbClr val="A31515"/>
                </a:solidFill>
                <a:effectLst/>
                <a:highlight>
                  <a:srgbClr val="FFFF00"/>
                </a:highlight>
                <a:latin typeface="PragmataPro Mono Liga" panose="02000509040000020004" pitchFamily="49" charset="0"/>
              </a:rPr>
              <a:t>'</a:t>
            </a:r>
            <a:r>
              <a:rPr lang="en-US" sz="1800" b="0">
                <a:solidFill>
                  <a:srgbClr val="EE0000"/>
                </a:solidFill>
                <a:effectLst/>
                <a:highlight>
                  <a:srgbClr val="FFFF00"/>
                </a:highlight>
                <a:latin typeface="PragmataPro Mono Liga" panose="02000509040000020004" pitchFamily="49" charset="0"/>
              </a:rPr>
              <a:t>\n</a:t>
            </a:r>
            <a:r>
              <a:rPr lang="en-US" sz="1800" b="0">
                <a:solidFill>
                  <a:srgbClr val="A31515"/>
                </a:solidFill>
                <a:effectLst/>
                <a:highlight>
                  <a:srgbClr val="FFFF00"/>
                </a:highlight>
                <a:latin typeface="PragmataPro Mono Liga" panose="02000509040000020004" pitchFamily="49" charset="0"/>
              </a:rPr>
              <a:t>'</a:t>
            </a:r>
            <a:endParaRPr lang="en-US" sz="1800" b="0">
              <a:solidFill>
                <a:srgbClr val="000000"/>
              </a:solidFill>
              <a:effectLst/>
              <a:highlight>
                <a:srgbClr val="FFFFFF"/>
              </a:highlight>
              <a:latin typeface="PragmataPro Mono Liga" panose="02000509040000020004" pitchFamily="49" charset="0"/>
            </a:endParaRPr>
          </a:p>
          <a:p>
            <a:pPr marL="228600" lvl="1">
              <a:spcBef>
                <a:spcPts val="600"/>
              </a:spcBef>
            </a:pPr>
            <a:r>
              <a:rPr lang="en-US" sz="1800" b="0">
                <a:solidFill>
                  <a:srgbClr val="A31515"/>
                </a:solidFill>
                <a:effectLst/>
                <a:highlight>
                  <a:srgbClr val="FFFF00"/>
                </a:highlight>
                <a:latin typeface="PragmataPro Mono Liga" panose="02000509040000020004" pitchFamily="49" charset="0"/>
              </a:rPr>
              <a:t>"Chao ca lop.“</a:t>
            </a:r>
          </a:p>
          <a:p>
            <a:pPr marL="228600" lvl="1">
              <a:spcBef>
                <a:spcPts val="600"/>
              </a:spcBef>
            </a:pPr>
            <a:r>
              <a:rPr lang="en-US" sz="1800" b="0">
                <a:solidFill>
                  <a:srgbClr val="0000FF"/>
                </a:solidFill>
                <a:effectLst/>
                <a:highlight>
                  <a:srgbClr val="FFFF00"/>
                </a:highlight>
                <a:latin typeface="PragmataPro Mono Liga" panose="02000509040000020004" pitchFamily="49" charset="0"/>
              </a:rPr>
              <a:t>nullptr</a:t>
            </a:r>
            <a:endParaRPr lang="en-US" sz="1800">
              <a:highlight>
                <a:srgbClr val="FFFF00"/>
              </a:highlight>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BEEDC900-E452-4427-40F3-241BBF46AA97}"/>
              </a:ext>
            </a:extLst>
          </p:cNvPr>
          <p:cNvSpPr>
            <a:spLocks noGrp="1"/>
          </p:cNvSpPr>
          <p:nvPr>
            <p:ph type="sldNum" sz="quarter" idx="12"/>
          </p:nvPr>
        </p:nvSpPr>
        <p:spPr/>
        <p:txBody>
          <a:bodyPr/>
          <a:lstStyle/>
          <a:p>
            <a:fld id="{D8B0B3AC-44A8-D142-AAF6-9A453466E1A4}" type="slidenum">
              <a:rPr lang="en-VN" smtClean="0"/>
              <a:pPr/>
              <a:t>62</a:t>
            </a:fld>
            <a:endParaRPr lang="en-VN" dirty="0"/>
          </a:p>
        </p:txBody>
      </p:sp>
    </p:spTree>
    <p:extLst>
      <p:ext uri="{BB962C8B-B14F-4D97-AF65-F5344CB8AC3E}">
        <p14:creationId xmlns:p14="http://schemas.microsoft.com/office/powerpoint/2010/main" val="27612422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63E5-CD86-0BCC-259F-3D6B74082E0D}"/>
              </a:ext>
            </a:extLst>
          </p:cNvPr>
          <p:cNvSpPr>
            <a:spLocks noGrp="1"/>
          </p:cNvSpPr>
          <p:nvPr>
            <p:ph type="title"/>
          </p:nvPr>
        </p:nvSpPr>
        <p:spPr/>
        <p:txBody>
          <a:bodyPr>
            <a:normAutofit fontScale="90000"/>
          </a:bodyPr>
          <a:lstStyle/>
          <a:p>
            <a:r>
              <a:rPr lang="en-US"/>
              <a:t>3.5 Hằng (constant) </a:t>
            </a:r>
          </a:p>
        </p:txBody>
      </p:sp>
      <p:sp>
        <p:nvSpPr>
          <p:cNvPr id="4" name="Footer Placeholder 3">
            <a:extLst>
              <a:ext uri="{FF2B5EF4-FFF2-40B4-BE49-F238E27FC236}">
                <a16:creationId xmlns:a16="http://schemas.microsoft.com/office/drawing/2014/main" id="{A57EEE4D-6A0B-4B98-1193-CB4ABAEF6E5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4841D5EE-B92A-C494-5816-502D6522F4F8}"/>
              </a:ext>
            </a:extLst>
          </p:cNvPr>
          <p:cNvSpPr>
            <a:spLocks noGrp="1"/>
          </p:cNvSpPr>
          <p:nvPr>
            <p:ph type="dt" sz="half" idx="13"/>
          </p:nvPr>
        </p:nvSpPr>
        <p:spPr/>
        <p:txBody>
          <a:bodyPr/>
          <a:lstStyle/>
          <a:p>
            <a:r>
              <a:rPr lang="en-US"/>
              <a:t>June 2024</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49651450"/>
              </p:ext>
            </p:extLst>
          </p:nvPr>
        </p:nvGraphicFramePr>
        <p:xfrm>
          <a:off x="529947" y="1704504"/>
          <a:ext cx="11132105" cy="4700631"/>
        </p:xfrm>
        <a:graphic>
          <a:graphicData uri="http://schemas.openxmlformats.org/drawingml/2006/table">
            <a:tbl>
              <a:tblPr firstRow="1" bandRow="1">
                <a:tableStyleId>{5C22544A-7EE6-4342-B048-85BDC9FD1C3A}</a:tableStyleId>
              </a:tblPr>
              <a:tblGrid>
                <a:gridCol w="3826430">
                  <a:extLst>
                    <a:ext uri="{9D8B030D-6E8A-4147-A177-3AD203B41FA5}">
                      <a16:colId xmlns:a16="http://schemas.microsoft.com/office/drawing/2014/main" val="20000"/>
                    </a:ext>
                  </a:extLst>
                </a:gridCol>
                <a:gridCol w="7305675">
                  <a:extLst>
                    <a:ext uri="{9D8B030D-6E8A-4147-A177-3AD203B41FA5}">
                      <a16:colId xmlns:a16="http://schemas.microsoft.com/office/drawing/2014/main" val="20001"/>
                    </a:ext>
                  </a:extLst>
                </a:gridCol>
              </a:tblGrid>
              <a:tr h="235000">
                <a:tc>
                  <a:txBody>
                    <a:bodyPr/>
                    <a:lstStyle/>
                    <a:p>
                      <a:pPr algn="ctr"/>
                      <a:r>
                        <a:rPr lang="en-US" sz="1800" dirty="0" err="1">
                          <a:solidFill>
                            <a:schemeClr val="tx1">
                              <a:lumMod val="50000"/>
                            </a:schemeClr>
                          </a:solidFill>
                          <a:latin typeface="Arial" panose="020B0604020202020204" pitchFamily="34" charset="0"/>
                          <a:cs typeface="Arial" panose="020B0604020202020204" pitchFamily="34" charset="0"/>
                        </a:rPr>
                        <a:t>Loại</a:t>
                      </a:r>
                      <a:r>
                        <a:rPr lang="en-US" sz="1800" baseline="0" dirty="0">
                          <a:solidFill>
                            <a:schemeClr val="tx1">
                              <a:lumMod val="50000"/>
                            </a:schemeClr>
                          </a:solidFill>
                          <a:latin typeface="Arial" panose="020B0604020202020204" pitchFamily="34" charset="0"/>
                          <a:cs typeface="Arial" panose="020B0604020202020204" pitchFamily="34" charset="0"/>
                        </a:rPr>
                        <a:t> </a:t>
                      </a:r>
                      <a:r>
                        <a:rPr lang="en-US" sz="1800" baseline="0" dirty="0" err="1">
                          <a:solidFill>
                            <a:schemeClr val="tx1">
                              <a:lumMod val="50000"/>
                            </a:schemeClr>
                          </a:solidFill>
                          <a:latin typeface="Arial" panose="020B0604020202020204" pitchFamily="34" charset="0"/>
                          <a:cs typeface="Arial" panose="020B0604020202020204" pitchFamily="34" charset="0"/>
                        </a:rPr>
                        <a:t>hằng</a:t>
                      </a:r>
                      <a:endParaRPr lang="en-US" sz="18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err="1">
                          <a:solidFill>
                            <a:schemeClr val="tx1">
                              <a:lumMod val="50000"/>
                            </a:schemeClr>
                          </a:solidFill>
                          <a:latin typeface="Arial" panose="020B0604020202020204" pitchFamily="34" charset="0"/>
                          <a:cs typeface="Arial" panose="020B0604020202020204" pitchFamily="34" charset="0"/>
                        </a:rPr>
                        <a:t>Ví</a:t>
                      </a:r>
                      <a:r>
                        <a:rPr lang="en-US" sz="1800" baseline="0">
                          <a:solidFill>
                            <a:schemeClr val="tx1">
                              <a:lumMod val="50000"/>
                            </a:schemeClr>
                          </a:solidFill>
                          <a:latin typeface="Arial" panose="020B0604020202020204" pitchFamily="34" charset="0"/>
                          <a:cs typeface="Arial" panose="020B0604020202020204" pitchFamily="34" charset="0"/>
                        </a:rPr>
                        <a:t> dụ</a:t>
                      </a:r>
                      <a:endParaRPr lang="en-US" sz="18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785244">
                <a:tc>
                  <a:txBody>
                    <a:bodyPr/>
                    <a:lstStyle/>
                    <a:p>
                      <a:pPr marL="57150" marR="0" indent="0" algn="l" defTabSz="685800" rtl="0" eaLnBrk="1" fontAlgn="auto" latinLnBrk="0" hangingPunct="1">
                        <a:lnSpc>
                          <a:spcPct val="100000"/>
                        </a:lnSpc>
                        <a:spcBef>
                          <a:spcPts val="0"/>
                        </a:spcBef>
                        <a:spcAft>
                          <a:spcPts val="0"/>
                        </a:spcAft>
                        <a:buClrTx/>
                        <a:buSzTx/>
                        <a:buFontTx/>
                        <a:buNone/>
                        <a:defRPr/>
                      </a:pPr>
                      <a:r>
                        <a:rPr lang="en-US" sz="1800" dirty="0" err="1">
                          <a:solidFill>
                            <a:schemeClr val="tx1">
                              <a:lumMod val="50000"/>
                            </a:schemeClr>
                          </a:solidFill>
                          <a:latin typeface="Arial" panose="020B0604020202020204" pitchFamily="34" charset="0"/>
                          <a:cs typeface="Arial" panose="020B0604020202020204" pitchFamily="34" charset="0"/>
                        </a:rPr>
                        <a:t>Hằng</a:t>
                      </a:r>
                      <a:r>
                        <a:rPr lang="en-US" sz="1800" dirty="0">
                          <a:solidFill>
                            <a:schemeClr val="tx1">
                              <a:lumMod val="50000"/>
                            </a:schemeClr>
                          </a:solidFill>
                          <a:latin typeface="Arial" panose="020B0604020202020204" pitchFamily="34" charset="0"/>
                          <a:cs typeface="Arial" panose="020B0604020202020204" pitchFamily="34" charset="0"/>
                        </a:rPr>
                        <a:t> </a:t>
                      </a:r>
                      <a:r>
                        <a:rPr lang="en-US" sz="1800" dirty="0" err="1">
                          <a:solidFill>
                            <a:schemeClr val="tx1">
                              <a:lumMod val="50000"/>
                            </a:schemeClr>
                          </a:solidFill>
                          <a:latin typeface="Arial" panose="020B0604020202020204" pitchFamily="34" charset="0"/>
                          <a:cs typeface="Arial" panose="020B0604020202020204" pitchFamily="34" charset="0"/>
                        </a:rPr>
                        <a:t>số</a:t>
                      </a:r>
                      <a:r>
                        <a:rPr lang="en-US" sz="1800" dirty="0">
                          <a:solidFill>
                            <a:schemeClr val="tx1">
                              <a:lumMod val="50000"/>
                            </a:schemeClr>
                          </a:solidFill>
                          <a:latin typeface="Arial" panose="020B0604020202020204" pitchFamily="34" charset="0"/>
                          <a:cs typeface="Arial" panose="020B0604020202020204" pitchFamily="34" charset="0"/>
                        </a:rPr>
                        <a:t> </a:t>
                      </a:r>
                      <a:r>
                        <a:rPr lang="en-US" sz="1800" err="1">
                          <a:solidFill>
                            <a:schemeClr val="tx1">
                              <a:lumMod val="50000"/>
                            </a:schemeClr>
                          </a:solidFill>
                          <a:latin typeface="Arial" panose="020B0604020202020204" pitchFamily="34" charset="0"/>
                          <a:cs typeface="Arial" panose="020B0604020202020204" pitchFamily="34" charset="0"/>
                        </a:rPr>
                        <a:t>nguyên</a:t>
                      </a:r>
                      <a:r>
                        <a:rPr lang="en-US" sz="1800">
                          <a:solidFill>
                            <a:schemeClr val="tx1">
                              <a:lumMod val="50000"/>
                            </a:schemeClr>
                          </a:solidFill>
                          <a:latin typeface="Arial" panose="020B0604020202020204" pitchFamily="34" charset="0"/>
                          <a:cs typeface="Arial" panose="020B0604020202020204" pitchFamily="34" charset="0"/>
                        </a:rPr>
                        <a:t> (Integer literal)</a:t>
                      </a:r>
                      <a:endParaRPr lang="en-US" sz="18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685800" rtl="0" eaLnBrk="1" fontAlgn="auto" latinLnBrk="0" hangingPunct="1">
                        <a:lnSpc>
                          <a:spcPct val="100000"/>
                        </a:lnSpc>
                        <a:spcBef>
                          <a:spcPts val="0"/>
                        </a:spcBef>
                        <a:spcAft>
                          <a:spcPts val="0"/>
                        </a:spcAft>
                        <a:buClrTx/>
                        <a:buSzTx/>
                        <a:buFontTx/>
                        <a:buNone/>
                        <a:defRPr/>
                      </a:pPr>
                      <a:r>
                        <a:rPr lang="en-US" sz="1800" b="0" kern="1200">
                          <a:solidFill>
                            <a:schemeClr val="tx1">
                              <a:lumMod val="50000"/>
                            </a:schemeClr>
                          </a:solidFill>
                          <a:effectLst/>
                          <a:latin typeface="PragmataPro Mono Liga" panose="02000509040000020004" pitchFamily="49" charset="0"/>
                          <a:ea typeface="+mn-ea"/>
                          <a:cs typeface="+mn-cs"/>
                        </a:rPr>
                        <a:t>-212, 0213, 0x4b, 18L, 18u, 18l, 18ll, 18ul, 18ull </a:t>
                      </a:r>
                    </a:p>
                    <a:p>
                      <a:pPr marL="0" marR="0" lvl="1" indent="0" algn="l" defTabSz="685800" rtl="0" eaLnBrk="1" fontAlgn="auto" latinLnBrk="0" hangingPunct="1">
                        <a:lnSpc>
                          <a:spcPct val="100000"/>
                        </a:lnSpc>
                        <a:spcBef>
                          <a:spcPts val="0"/>
                        </a:spcBef>
                        <a:spcAft>
                          <a:spcPts val="0"/>
                        </a:spcAft>
                        <a:buClrTx/>
                        <a:buSzTx/>
                        <a:buFontTx/>
                        <a:buNone/>
                        <a:defRPr/>
                      </a:pPr>
                      <a:r>
                        <a:rPr lang="en-US" sz="1800" b="0" kern="1200">
                          <a:solidFill>
                            <a:schemeClr val="tx1">
                              <a:lumMod val="50000"/>
                            </a:schemeClr>
                          </a:solidFill>
                          <a:effectLst/>
                          <a:latin typeface="PragmataPro Mono Liga" panose="02000509040000020004" pitchFamily="49" charset="0"/>
                          <a:ea typeface="+mn-ea"/>
                          <a:cs typeface="+mn-cs"/>
                        </a:rPr>
                        <a:t>// Integer literal mặc định là int, u or U: unsigned, l or L: long, ll or LL: long long (không phân biệt hoa thường)</a:t>
                      </a:r>
                      <a:endParaRPr lang="en-US" sz="1800" b="0" kern="1200" dirty="0">
                        <a:solidFill>
                          <a:schemeClr val="tx1">
                            <a:lumMod val="50000"/>
                          </a:schemeClr>
                        </a:solidFill>
                        <a:effectLst/>
                        <a:latin typeface="PragmataPro Mono Liga" panose="02000509040000020004" pitchFamily="49" charset="0"/>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785244">
                <a:tc>
                  <a:txBody>
                    <a:bodyPr/>
                    <a:lstStyle/>
                    <a:p>
                      <a:pPr marL="57150" indent="0"/>
                      <a:r>
                        <a:rPr lang="en-US" sz="1800" kern="1200" dirty="0" err="1">
                          <a:solidFill>
                            <a:schemeClr val="tx1">
                              <a:lumMod val="50000"/>
                            </a:schemeClr>
                          </a:solidFill>
                          <a:latin typeface="Arial" panose="020B0604020202020204" pitchFamily="34" charset="0"/>
                          <a:ea typeface="+mn-ea"/>
                          <a:cs typeface="Arial" panose="020B0604020202020204" pitchFamily="34" charset="0"/>
                        </a:rPr>
                        <a:t>Hằng</a:t>
                      </a:r>
                      <a:r>
                        <a:rPr lang="en-US" sz="1800" kern="1200" dirty="0">
                          <a:solidFill>
                            <a:schemeClr val="tx1">
                              <a:lumMod val="50000"/>
                            </a:schemeClr>
                          </a:solidFill>
                          <a:latin typeface="Arial" panose="020B0604020202020204" pitchFamily="34" charset="0"/>
                          <a:ea typeface="+mn-ea"/>
                          <a:cs typeface="Arial" panose="020B0604020202020204" pitchFamily="34" charset="0"/>
                        </a:rPr>
                        <a:t> </a:t>
                      </a:r>
                      <a:r>
                        <a:rPr lang="en-US" sz="1800" kern="1200" dirty="0" err="1">
                          <a:solidFill>
                            <a:schemeClr val="tx1">
                              <a:lumMod val="50000"/>
                            </a:schemeClr>
                          </a:solidFill>
                          <a:latin typeface="Arial" panose="020B0604020202020204" pitchFamily="34" charset="0"/>
                          <a:ea typeface="+mn-ea"/>
                          <a:cs typeface="Arial" panose="020B0604020202020204" pitchFamily="34" charset="0"/>
                        </a:rPr>
                        <a:t>số</a:t>
                      </a:r>
                      <a:r>
                        <a:rPr lang="en-US" sz="1800" kern="1200" dirty="0">
                          <a:solidFill>
                            <a:schemeClr val="tx1">
                              <a:lumMod val="50000"/>
                            </a:schemeClr>
                          </a:solidFill>
                          <a:latin typeface="Arial" panose="020B0604020202020204" pitchFamily="34" charset="0"/>
                          <a:ea typeface="+mn-ea"/>
                          <a:cs typeface="Arial" panose="020B0604020202020204" pitchFamily="34" charset="0"/>
                        </a:rPr>
                        <a:t> </a:t>
                      </a:r>
                      <a:r>
                        <a:rPr lang="en-US" sz="1800" kern="1200">
                          <a:solidFill>
                            <a:schemeClr val="tx1">
                              <a:lumMod val="50000"/>
                            </a:schemeClr>
                          </a:solidFill>
                          <a:latin typeface="Arial" panose="020B0604020202020204" pitchFamily="34" charset="0"/>
                          <a:ea typeface="+mn-ea"/>
                          <a:cs typeface="Arial" panose="020B0604020202020204" pitchFamily="34" charset="0"/>
                        </a:rPr>
                        <a:t>thực (Floating-point literal)</a:t>
                      </a:r>
                      <a:endParaRPr lang="en-US" sz="1800" kern="1200" dirty="0">
                        <a:solidFill>
                          <a:schemeClr val="tx1">
                            <a:lumMod val="50000"/>
                          </a:schemeClr>
                        </a:solidFill>
                        <a:latin typeface="Arial" panose="020B0604020202020204" pitchFamily="34" charset="0"/>
                        <a:ea typeface="+mn-ea"/>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685800" rtl="0" eaLnBrk="1" fontAlgn="auto" latinLnBrk="0" hangingPunct="1">
                        <a:lnSpc>
                          <a:spcPct val="100000"/>
                        </a:lnSpc>
                        <a:spcBef>
                          <a:spcPts val="0"/>
                        </a:spcBef>
                        <a:spcAft>
                          <a:spcPts val="0"/>
                        </a:spcAft>
                        <a:buClrTx/>
                        <a:buSzTx/>
                        <a:buFontTx/>
                        <a:buNone/>
                        <a:defRPr/>
                      </a:pPr>
                      <a:r>
                        <a:rPr lang="en-US" sz="1800" b="0" kern="1200">
                          <a:solidFill>
                            <a:schemeClr val="tx1">
                              <a:lumMod val="50000"/>
                            </a:schemeClr>
                          </a:solidFill>
                          <a:effectLst/>
                          <a:latin typeface="PragmataPro Mono Liga" panose="02000509040000020004" pitchFamily="49" charset="0"/>
                          <a:ea typeface="+mn-ea"/>
                          <a:cs typeface="+mn-cs"/>
                        </a:rPr>
                        <a:t>3.14159, 6.02e23, 1.6e-19, …, 3.24159L</a:t>
                      </a:r>
                      <a:r>
                        <a:rPr lang="en-US" sz="1800" b="0" kern="1200" dirty="0">
                          <a:solidFill>
                            <a:schemeClr val="tx1">
                              <a:lumMod val="50000"/>
                            </a:schemeClr>
                          </a:solidFill>
                          <a:effectLst/>
                          <a:latin typeface="PragmataPro Mono Liga" panose="02000509040000020004" pitchFamily="49" charset="0"/>
                          <a:ea typeface="+mn-ea"/>
                          <a:cs typeface="+mn-cs"/>
                        </a:rPr>
                        <a:t>, 6.02e23f   </a:t>
                      </a:r>
                    </a:p>
                    <a:p>
                      <a:pPr marL="0" marR="0" lvl="1" indent="0" algn="l" defTabSz="685800" rtl="0" eaLnBrk="1" fontAlgn="auto" latinLnBrk="0" hangingPunct="1">
                        <a:lnSpc>
                          <a:spcPct val="100000"/>
                        </a:lnSpc>
                        <a:spcBef>
                          <a:spcPts val="0"/>
                        </a:spcBef>
                        <a:spcAft>
                          <a:spcPts val="0"/>
                        </a:spcAft>
                        <a:buClrTx/>
                        <a:buSzTx/>
                        <a:buFontTx/>
                        <a:buNone/>
                        <a:defRPr/>
                      </a:pPr>
                      <a:r>
                        <a:rPr lang="en-US" sz="1800" b="0" kern="1200">
                          <a:solidFill>
                            <a:schemeClr val="tx1">
                              <a:lumMod val="50000"/>
                            </a:schemeClr>
                          </a:solidFill>
                          <a:effectLst/>
                          <a:latin typeface="PragmataPro Mono Liga" panose="02000509040000020004" pitchFamily="49" charset="0"/>
                          <a:ea typeface="+mn-ea"/>
                          <a:cs typeface="+mn-cs"/>
                        </a:rPr>
                        <a:t>// Floating-point literal mặc định là double, l </a:t>
                      </a:r>
                      <a:r>
                        <a:rPr lang="en-US" sz="1800" b="0" kern="1200" dirty="0">
                          <a:solidFill>
                            <a:schemeClr val="tx1">
                              <a:lumMod val="50000"/>
                            </a:schemeClr>
                          </a:solidFill>
                          <a:effectLst/>
                          <a:latin typeface="PragmataPro Mono Liga" panose="02000509040000020004" pitchFamily="49" charset="0"/>
                          <a:ea typeface="+mn-ea"/>
                          <a:cs typeface="+mn-cs"/>
                        </a:rPr>
                        <a:t>or L: long double, f or F</a:t>
                      </a:r>
                      <a:r>
                        <a:rPr lang="en-US" sz="1800" b="0" kern="1200">
                          <a:solidFill>
                            <a:schemeClr val="tx1">
                              <a:lumMod val="50000"/>
                            </a:schemeClr>
                          </a:solidFill>
                          <a:effectLst/>
                          <a:latin typeface="PragmataPro Mono Liga" panose="02000509040000020004" pitchFamily="49" charset="0"/>
                          <a:ea typeface="+mn-ea"/>
                          <a:cs typeface="+mn-cs"/>
                        </a:rPr>
                        <a:t>: float (không phân biệt hoa thường)</a:t>
                      </a:r>
                      <a:endParaRPr lang="en-US" sz="1800" b="0" kern="1200" dirty="0">
                        <a:solidFill>
                          <a:schemeClr val="tx1">
                            <a:lumMod val="50000"/>
                          </a:schemeClr>
                        </a:solidFill>
                        <a:effectLst/>
                        <a:latin typeface="PragmataPro Mono Liga" panose="02000509040000020004" pitchFamily="49" charset="0"/>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43396">
                <a:tc>
                  <a:txBody>
                    <a:bodyPr/>
                    <a:lstStyle/>
                    <a:p>
                      <a:pPr marL="57150" indent="0"/>
                      <a:r>
                        <a:rPr lang="en-US" sz="1800" dirty="0" err="1">
                          <a:solidFill>
                            <a:schemeClr val="tx1">
                              <a:lumMod val="50000"/>
                            </a:schemeClr>
                          </a:solidFill>
                          <a:latin typeface="Arial" panose="020B0604020202020204" pitchFamily="34" charset="0"/>
                          <a:cs typeface="Arial" panose="020B0604020202020204" pitchFamily="34" charset="0"/>
                        </a:rPr>
                        <a:t>Hằng</a:t>
                      </a:r>
                      <a:r>
                        <a:rPr lang="en-US" sz="1800" dirty="0">
                          <a:solidFill>
                            <a:schemeClr val="tx1">
                              <a:lumMod val="50000"/>
                            </a:schemeClr>
                          </a:solidFill>
                          <a:latin typeface="Arial" panose="020B0604020202020204" pitchFamily="34" charset="0"/>
                          <a:cs typeface="Arial" panose="020B0604020202020204" pitchFamily="34" charset="0"/>
                        </a:rPr>
                        <a:t> </a:t>
                      </a:r>
                      <a:r>
                        <a:rPr lang="en-US" sz="1800" err="1">
                          <a:solidFill>
                            <a:schemeClr val="tx1">
                              <a:lumMod val="50000"/>
                            </a:schemeClr>
                          </a:solidFill>
                          <a:latin typeface="Arial" panose="020B0604020202020204" pitchFamily="34" charset="0"/>
                          <a:cs typeface="Arial" panose="020B0604020202020204" pitchFamily="34" charset="0"/>
                        </a:rPr>
                        <a:t>luận</a:t>
                      </a:r>
                      <a:r>
                        <a:rPr lang="en-US" sz="1800">
                          <a:solidFill>
                            <a:schemeClr val="tx1">
                              <a:lumMod val="50000"/>
                            </a:schemeClr>
                          </a:solidFill>
                          <a:latin typeface="Arial" panose="020B0604020202020204" pitchFamily="34" charset="0"/>
                          <a:cs typeface="Arial" panose="020B0604020202020204" pitchFamily="34" charset="0"/>
                        </a:rPr>
                        <a:t> lý (Boolean literal)</a:t>
                      </a:r>
                      <a:endParaRPr lang="en-US" sz="18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 indent="0">
                        <a:buNone/>
                      </a:pPr>
                      <a:r>
                        <a:rPr lang="en-US" sz="1800" b="0" kern="1200" dirty="0">
                          <a:solidFill>
                            <a:schemeClr val="tx1">
                              <a:lumMod val="50000"/>
                            </a:schemeClr>
                          </a:solidFill>
                          <a:effectLst/>
                          <a:latin typeface="PragmataPro Mono Liga" panose="02000509040000020004" pitchFamily="49" charset="0"/>
                          <a:ea typeface="+mn-ea"/>
                          <a:cs typeface="+mn-cs"/>
                        </a:rPr>
                        <a:t>true, false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98610">
                <a:tc>
                  <a:txBody>
                    <a:bodyPr/>
                    <a:lstStyle/>
                    <a:p>
                      <a:pPr marL="34290" indent="0">
                        <a:buNone/>
                      </a:pPr>
                      <a:r>
                        <a:rPr lang="en-US" sz="1800">
                          <a:solidFill>
                            <a:schemeClr val="tx1">
                              <a:lumMod val="50000"/>
                            </a:schemeClr>
                          </a:solidFill>
                          <a:latin typeface="Arial" panose="020B0604020202020204" pitchFamily="34" charset="0"/>
                          <a:cs typeface="Arial" panose="020B0604020202020204" pitchFamily="34" charset="0"/>
                        </a:rPr>
                        <a:t>Hằng ký tự (Char literal)</a:t>
                      </a:r>
                      <a:endParaRPr lang="en-US" sz="18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 marR="0" lvl="0" indent="0" algn="l" defTabSz="914400" rtl="0" eaLnBrk="1" fontAlgn="auto" latinLnBrk="0" hangingPunct="1">
                        <a:lnSpc>
                          <a:spcPct val="100000"/>
                        </a:lnSpc>
                        <a:spcBef>
                          <a:spcPts val="0"/>
                        </a:spcBef>
                        <a:spcAft>
                          <a:spcPts val="0"/>
                        </a:spcAft>
                        <a:buClrTx/>
                        <a:buSzTx/>
                        <a:buFontTx/>
                        <a:buNone/>
                        <a:tabLst/>
                        <a:defRPr/>
                      </a:pPr>
                      <a:r>
                        <a:rPr lang="en-US" sz="1800" b="0" kern="1200">
                          <a:solidFill>
                            <a:schemeClr val="tx1">
                              <a:lumMod val="50000"/>
                            </a:schemeClr>
                          </a:solidFill>
                          <a:effectLst/>
                          <a:latin typeface="PragmataPro Mono Liga" panose="02000509040000020004" pitchFamily="49" charset="0"/>
                          <a:ea typeface="+mn-ea"/>
                          <a:cs typeface="+mn-cs"/>
                        </a:rPr>
                        <a:t>‘y’, ‘h’, …</a:t>
                      </a:r>
                    </a:p>
                    <a:p>
                      <a:pPr marL="34290" marR="0" lvl="0" indent="0" algn="l" defTabSz="914400" rtl="0" eaLnBrk="1" fontAlgn="auto" latinLnBrk="0" hangingPunct="1">
                        <a:lnSpc>
                          <a:spcPct val="100000"/>
                        </a:lnSpc>
                        <a:spcBef>
                          <a:spcPts val="0"/>
                        </a:spcBef>
                        <a:spcAft>
                          <a:spcPts val="0"/>
                        </a:spcAft>
                        <a:buClrTx/>
                        <a:buSzTx/>
                        <a:buFontTx/>
                        <a:buNone/>
                        <a:tabLst/>
                        <a:defRPr/>
                      </a:pPr>
                      <a:r>
                        <a:rPr lang="en-US" sz="1800" b="0" kern="1200">
                          <a:solidFill>
                            <a:schemeClr val="tx1">
                              <a:lumMod val="50000"/>
                            </a:schemeClr>
                          </a:solidFill>
                          <a:effectLst/>
                          <a:latin typeface="PragmataPro Mono Liga" panose="02000509040000020004" pitchFamily="49" charset="0"/>
                          <a:ea typeface="+mn-ea"/>
                          <a:cs typeface="+mn-cs"/>
                        </a:rPr>
                        <a:t>Escape code: ‘\0’, ‘\n’, ‘\t’, '\x41’ (hằng ký tự ‘A’ mã hexa),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004915"/>
                  </a:ext>
                </a:extLst>
              </a:tr>
              <a:tr h="380091">
                <a:tc>
                  <a:txBody>
                    <a:bodyPr/>
                    <a:lstStyle/>
                    <a:p>
                      <a:pPr marL="34290" indent="0">
                        <a:buNone/>
                      </a:pPr>
                      <a:r>
                        <a:rPr lang="en-US" sz="1800">
                          <a:solidFill>
                            <a:schemeClr val="tx1">
                              <a:lumMod val="50000"/>
                            </a:schemeClr>
                          </a:solidFill>
                          <a:latin typeface="Arial" panose="020B0604020202020204" pitchFamily="34" charset="0"/>
                          <a:cs typeface="Arial" panose="020B0604020202020204" pitchFamily="34" charset="0"/>
                        </a:rPr>
                        <a:t>Hằng chuỗi </a:t>
                      </a:r>
                      <a:r>
                        <a:rPr lang="en-US" sz="1800" dirty="0">
                          <a:solidFill>
                            <a:schemeClr val="tx1">
                              <a:lumMod val="50000"/>
                            </a:schemeClr>
                          </a:solidFill>
                          <a:latin typeface="Arial" panose="020B0604020202020204" pitchFamily="34" charset="0"/>
                          <a:cs typeface="Arial" panose="020B0604020202020204" pitchFamily="34" charset="0"/>
                        </a:rPr>
                        <a:t>(</a:t>
                      </a:r>
                      <a:r>
                        <a:rPr lang="en-US" sz="1800">
                          <a:solidFill>
                            <a:schemeClr val="tx1">
                              <a:lumMod val="50000"/>
                            </a:schemeClr>
                          </a:solidFill>
                          <a:latin typeface="Arial" panose="020B0604020202020204" pitchFamily="34" charset="0"/>
                          <a:cs typeface="Arial" panose="020B0604020202020204" pitchFamily="34" charset="0"/>
                        </a:rPr>
                        <a:t>String literal)</a:t>
                      </a:r>
                      <a:endParaRPr lang="en-US" sz="18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34290" indent="0">
                        <a:buNone/>
                      </a:pPr>
                      <a:r>
                        <a:rPr lang="en-US" sz="1800" b="0" kern="1200">
                          <a:solidFill>
                            <a:schemeClr val="tx1">
                              <a:lumMod val="50000"/>
                            </a:schemeClr>
                          </a:solidFill>
                          <a:effectLst/>
                          <a:latin typeface="PragmataPro Mono Liga" panose="02000509040000020004" pitchFamily="49" charset="0"/>
                          <a:ea typeface="+mn-ea"/>
                          <a:cs typeface="+mn-cs"/>
                        </a:rPr>
                        <a:t>“</a:t>
                      </a:r>
                      <a:r>
                        <a:rPr lang="en-US" sz="1800" b="0" kern="1200" dirty="0">
                          <a:solidFill>
                            <a:schemeClr val="tx1">
                              <a:lumMod val="50000"/>
                            </a:schemeClr>
                          </a:solidFill>
                          <a:effectLst/>
                          <a:latin typeface="PragmataPro Mono Liga" panose="02000509040000020004" pitchFamily="49" charset="0"/>
                          <a:ea typeface="+mn-ea"/>
                          <a:cs typeface="+mn-cs"/>
                        </a:rPr>
                        <a:t>C:\user\username\local”,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58916">
                <a:tc>
                  <a:txBody>
                    <a:bodyPr/>
                    <a:lstStyle/>
                    <a:p>
                      <a:pPr marL="34290" marR="0" indent="0" algn="l" defTabSz="685800" rtl="0" eaLnBrk="1" fontAlgn="auto" latinLnBrk="0" hangingPunct="1">
                        <a:lnSpc>
                          <a:spcPct val="100000"/>
                        </a:lnSpc>
                        <a:spcBef>
                          <a:spcPts val="0"/>
                        </a:spcBef>
                        <a:spcAft>
                          <a:spcPts val="0"/>
                        </a:spcAft>
                        <a:buClrTx/>
                        <a:buSzTx/>
                        <a:buFontTx/>
                        <a:buNone/>
                        <a:defRPr/>
                      </a:pPr>
                      <a:r>
                        <a:rPr lang="en-US" sz="1800" dirty="0" err="1">
                          <a:solidFill>
                            <a:schemeClr val="tx1">
                              <a:lumMod val="50000"/>
                            </a:schemeClr>
                          </a:solidFill>
                          <a:latin typeface="Arial" panose="020B0604020202020204" pitchFamily="34" charset="0"/>
                          <a:cs typeface="Arial" panose="020B0604020202020204" pitchFamily="34" charset="0"/>
                        </a:rPr>
                        <a:t>Hằng</a:t>
                      </a:r>
                      <a:r>
                        <a:rPr lang="en-US" sz="1800" dirty="0">
                          <a:solidFill>
                            <a:schemeClr val="tx1">
                              <a:lumMod val="50000"/>
                            </a:schemeClr>
                          </a:solidFill>
                          <a:latin typeface="Arial" panose="020B0604020202020204" pitchFamily="34" charset="0"/>
                          <a:cs typeface="Arial" panose="020B0604020202020204" pitchFamily="34" charset="0"/>
                        </a:rPr>
                        <a:t> </a:t>
                      </a:r>
                      <a:r>
                        <a:rPr lang="en-US" sz="1800">
                          <a:solidFill>
                            <a:schemeClr val="tx1">
                              <a:lumMod val="50000"/>
                            </a:schemeClr>
                          </a:solidFill>
                          <a:latin typeface="Arial" panose="020B0604020202020204" pitchFamily="34" charset="0"/>
                          <a:cs typeface="Arial" panose="020B0604020202020204" pitchFamily="34" charset="0"/>
                        </a:rPr>
                        <a:t>con trỏ Poiter </a:t>
                      </a:r>
                      <a:r>
                        <a:rPr lang="en-US" sz="1800" dirty="0">
                          <a:solidFill>
                            <a:schemeClr val="tx1">
                              <a:lumMod val="50000"/>
                            </a:schemeClr>
                          </a:solidFill>
                          <a:latin typeface="Arial" panose="020B0604020202020204" pitchFamily="34" charset="0"/>
                          <a:cs typeface="Arial" panose="020B0604020202020204" pitchFamily="34" charset="0"/>
                        </a:rPr>
                        <a:t>literal</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kern="1200">
                          <a:solidFill>
                            <a:schemeClr val="tx1">
                              <a:lumMod val="50000"/>
                            </a:schemeClr>
                          </a:solidFill>
                          <a:effectLst/>
                          <a:latin typeface="PragmataPro Mono Liga" panose="02000509040000020004" pitchFamily="49" charset="0"/>
                          <a:ea typeface="+mn-ea"/>
                          <a:cs typeface="+mn-cs"/>
                        </a:rPr>
                        <a:t>nullptr</a:t>
                      </a:r>
                      <a:endParaRPr lang="en-US" sz="1800" b="0" kern="1200" dirty="0">
                        <a:solidFill>
                          <a:schemeClr val="tx1">
                            <a:lumMod val="50000"/>
                          </a:schemeClr>
                        </a:solidFill>
                        <a:effectLst/>
                        <a:latin typeface="PragmataPro Mono Liga" panose="02000509040000020004" pitchFamily="49" charset="0"/>
                        <a:ea typeface="+mn-ea"/>
                        <a:cs typeface="+mn-cs"/>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45221">
                <a:tc>
                  <a:txBody>
                    <a:bodyPr/>
                    <a:lstStyle/>
                    <a:p>
                      <a:pPr marL="34290" indent="0">
                        <a:buNone/>
                      </a:pPr>
                      <a:r>
                        <a:rPr lang="en-US" sz="1800" dirty="0" err="1">
                          <a:solidFill>
                            <a:schemeClr val="tx1">
                              <a:lumMod val="50000"/>
                            </a:schemeClr>
                          </a:solidFill>
                          <a:latin typeface="Arial" panose="020B0604020202020204" pitchFamily="34" charset="0"/>
                          <a:cs typeface="Arial" panose="020B0604020202020204" pitchFamily="34" charset="0"/>
                        </a:rPr>
                        <a:t>Hằng</a:t>
                      </a:r>
                      <a:r>
                        <a:rPr lang="en-US" sz="1800" dirty="0">
                          <a:solidFill>
                            <a:schemeClr val="tx1">
                              <a:lumMod val="50000"/>
                            </a:schemeClr>
                          </a:solidFill>
                          <a:latin typeface="Arial" panose="020B0604020202020204" pitchFamily="34" charset="0"/>
                          <a:cs typeface="Arial" panose="020B0604020202020204" pitchFamily="34" charset="0"/>
                        </a:rPr>
                        <a:t> </a:t>
                      </a:r>
                      <a:r>
                        <a:rPr lang="en-US" sz="1800" dirty="0" err="1">
                          <a:solidFill>
                            <a:schemeClr val="tx1">
                              <a:lumMod val="50000"/>
                            </a:schemeClr>
                          </a:solidFill>
                          <a:latin typeface="Arial" panose="020B0604020202020204" pitchFamily="34" charset="0"/>
                          <a:cs typeface="Arial" panose="020B0604020202020204" pitchFamily="34" charset="0"/>
                        </a:rPr>
                        <a:t>kiểu</a:t>
                      </a:r>
                      <a:r>
                        <a:rPr lang="en-US" sz="1800" dirty="0">
                          <a:solidFill>
                            <a:schemeClr val="tx1">
                              <a:lumMod val="50000"/>
                            </a:schemeClr>
                          </a:solidFill>
                          <a:latin typeface="Arial" panose="020B0604020202020204" pitchFamily="34" charset="0"/>
                          <a:cs typeface="Arial" panose="020B0604020202020204" pitchFamily="34" charset="0"/>
                        </a:rPr>
                        <a:t> </a:t>
                      </a:r>
                      <a:r>
                        <a:rPr lang="en-US" sz="1800" dirty="0" err="1">
                          <a:solidFill>
                            <a:schemeClr val="tx1">
                              <a:lumMod val="50000"/>
                            </a:schemeClr>
                          </a:solidFill>
                          <a:latin typeface="Arial" panose="020B0604020202020204" pitchFamily="34" charset="0"/>
                          <a:cs typeface="Arial" panose="020B0604020202020204" pitchFamily="34" charset="0"/>
                        </a:rPr>
                        <a:t>dữ</a:t>
                      </a:r>
                      <a:r>
                        <a:rPr lang="en-US" sz="1800" dirty="0">
                          <a:solidFill>
                            <a:schemeClr val="tx1">
                              <a:lumMod val="50000"/>
                            </a:schemeClr>
                          </a:solidFill>
                          <a:latin typeface="Arial" panose="020B0604020202020204" pitchFamily="34" charset="0"/>
                          <a:cs typeface="Arial" panose="020B0604020202020204" pitchFamily="34" charset="0"/>
                        </a:rPr>
                        <a:t> </a:t>
                      </a:r>
                      <a:r>
                        <a:rPr lang="en-US" sz="1800" dirty="0" err="1">
                          <a:solidFill>
                            <a:schemeClr val="tx1">
                              <a:lumMod val="50000"/>
                            </a:schemeClr>
                          </a:solidFill>
                          <a:latin typeface="Arial" panose="020B0604020202020204" pitchFamily="34" charset="0"/>
                          <a:cs typeface="Arial" panose="020B0604020202020204" pitchFamily="34" charset="0"/>
                        </a:rPr>
                        <a:t>liệu</a:t>
                      </a:r>
                      <a:r>
                        <a:rPr lang="en-US" sz="1800" dirty="0">
                          <a:solidFill>
                            <a:schemeClr val="tx1">
                              <a:lumMod val="50000"/>
                            </a:schemeClr>
                          </a:solidFill>
                          <a:latin typeface="Arial" panose="020B0604020202020204" pitchFamily="34" charset="0"/>
                          <a:cs typeface="Arial" panose="020B0604020202020204" pitchFamily="34" charset="0"/>
                        </a:rPr>
                        <a:t> </a:t>
                      </a:r>
                      <a:r>
                        <a:rPr lang="en-US" sz="1800" dirty="0" err="1">
                          <a:solidFill>
                            <a:schemeClr val="tx1">
                              <a:lumMod val="50000"/>
                            </a:schemeClr>
                          </a:solidFill>
                          <a:latin typeface="Arial" panose="020B0604020202020204" pitchFamily="34" charset="0"/>
                          <a:cs typeface="Arial" panose="020B0604020202020204" pitchFamily="34" charset="0"/>
                        </a:rPr>
                        <a:t>được</a:t>
                      </a:r>
                      <a:r>
                        <a:rPr lang="en-US" sz="1800" dirty="0">
                          <a:solidFill>
                            <a:schemeClr val="tx1">
                              <a:lumMod val="50000"/>
                            </a:schemeClr>
                          </a:solidFill>
                          <a:latin typeface="Arial" panose="020B0604020202020204" pitchFamily="34" charset="0"/>
                          <a:cs typeface="Arial" panose="020B0604020202020204" pitchFamily="34" charset="0"/>
                        </a:rPr>
                        <a:t> </a:t>
                      </a:r>
                      <a:r>
                        <a:rPr lang="en-US" sz="1800" err="1">
                          <a:solidFill>
                            <a:schemeClr val="tx1">
                              <a:lumMod val="50000"/>
                            </a:schemeClr>
                          </a:solidFill>
                          <a:latin typeface="Arial" panose="020B0604020202020204" pitchFamily="34" charset="0"/>
                          <a:cs typeface="Arial" panose="020B0604020202020204" pitchFamily="34" charset="0"/>
                        </a:rPr>
                        <a:t>định</a:t>
                      </a:r>
                      <a:r>
                        <a:rPr lang="en-US" sz="1800">
                          <a:solidFill>
                            <a:schemeClr val="tx1">
                              <a:lumMod val="50000"/>
                            </a:schemeClr>
                          </a:solidFill>
                          <a:latin typeface="Arial" panose="020B0604020202020204" pitchFamily="34" charset="0"/>
                          <a:cs typeface="Arial" panose="020B0604020202020204" pitchFamily="34" charset="0"/>
                        </a:rPr>
                        <a:t> nghĩa</a:t>
                      </a:r>
                    </a:p>
                    <a:p>
                      <a:pPr marL="34290" indent="0">
                        <a:buNone/>
                      </a:pPr>
                      <a:r>
                        <a:rPr lang="en-US" sz="1800">
                          <a:solidFill>
                            <a:schemeClr val="tx1">
                              <a:lumMod val="50000"/>
                            </a:schemeClr>
                          </a:solidFill>
                          <a:latin typeface="Arial" panose="020B0604020202020204" pitchFamily="34" charset="0"/>
                          <a:cs typeface="Arial" panose="020B0604020202020204" pitchFamily="34" charset="0"/>
                        </a:rPr>
                        <a:t>User-defined literal</a:t>
                      </a:r>
                      <a:endParaRPr lang="en-US" sz="1800" dirty="0">
                        <a:solidFill>
                          <a:schemeClr val="tx1">
                            <a:lumMod val="50000"/>
                          </a:schemeClr>
                        </a:solidFill>
                        <a:latin typeface="Arial" panose="020B0604020202020204" pitchFamily="34" charset="0"/>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lumMod val="50000"/>
                            </a:schemeClr>
                          </a:solidFill>
                          <a:effectLst/>
                          <a:latin typeface="PragmataPro Mono Liga" panose="02000509040000020004" pitchFamily="49" charset="0"/>
                          <a:ea typeface="+mn-ea"/>
                          <a:cs typeface="+mn-cs"/>
                        </a:rPr>
                        <a: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11" name="TextBox 10">
            <a:extLst>
              <a:ext uri="{FF2B5EF4-FFF2-40B4-BE49-F238E27FC236}">
                <a16:creationId xmlns:a16="http://schemas.microsoft.com/office/drawing/2014/main" id="{97D6FAB3-6F53-10F9-A76A-81C5D2781553}"/>
              </a:ext>
            </a:extLst>
          </p:cNvPr>
          <p:cNvSpPr txBox="1"/>
          <p:nvPr/>
        </p:nvSpPr>
        <p:spPr>
          <a:xfrm>
            <a:off x="529947" y="1126349"/>
            <a:ext cx="6096000" cy="461665"/>
          </a:xfrm>
          <a:prstGeom prst="rect">
            <a:avLst/>
          </a:prstGeom>
          <a:noFill/>
        </p:spPr>
        <p:txBody>
          <a:bodyPr wrap="square">
            <a:spAutoFit/>
          </a:bodyPr>
          <a:lstStyle/>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Bảng ví dụ về các loại literal:</a:t>
            </a:r>
            <a:endParaRPr lang="en-US" sz="2400"/>
          </a:p>
        </p:txBody>
      </p:sp>
      <p:sp>
        <p:nvSpPr>
          <p:cNvPr id="3" name="Slide Number Placeholder 2">
            <a:extLst>
              <a:ext uri="{FF2B5EF4-FFF2-40B4-BE49-F238E27FC236}">
                <a16:creationId xmlns:a16="http://schemas.microsoft.com/office/drawing/2014/main" id="{33A296E1-92A6-8A58-B5FB-838AACE61AD9}"/>
              </a:ext>
            </a:extLst>
          </p:cNvPr>
          <p:cNvSpPr>
            <a:spLocks noGrp="1"/>
          </p:cNvSpPr>
          <p:nvPr>
            <p:ph type="sldNum" sz="quarter" idx="12"/>
          </p:nvPr>
        </p:nvSpPr>
        <p:spPr/>
        <p:txBody>
          <a:bodyPr/>
          <a:lstStyle/>
          <a:p>
            <a:fld id="{D8B0B3AC-44A8-D142-AAF6-9A453466E1A4}" type="slidenum">
              <a:rPr lang="en-VN" smtClean="0"/>
              <a:pPr/>
              <a:t>63</a:t>
            </a:fld>
            <a:endParaRPr lang="en-VN" dirty="0"/>
          </a:p>
        </p:txBody>
      </p:sp>
    </p:spTree>
    <p:extLst>
      <p:ext uri="{BB962C8B-B14F-4D97-AF65-F5344CB8AC3E}">
        <p14:creationId xmlns:p14="http://schemas.microsoft.com/office/powerpoint/2010/main" val="13448823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Hằng số với từ chỉ thị #define</a:t>
            </a:r>
            <a:endParaRPr lang="en-US">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74144" y="1233824"/>
            <a:ext cx="10893599" cy="4943139"/>
          </a:xfrm>
        </p:spPr>
        <p:txBody>
          <a:bodyPr>
            <a:normAutofit/>
          </a:bodyPr>
          <a:lstStyle/>
          <a:p>
            <a:pPr marL="377190" indent="-342900">
              <a:lnSpc>
                <a:spcPct val="150000"/>
              </a:lnSpc>
              <a:spcBef>
                <a:spcPts val="600"/>
              </a:spcBef>
              <a:spcAft>
                <a:spcPts val="0"/>
              </a:spcAft>
            </a:pPr>
            <a:r>
              <a:rPr lang="en-US" sz="2400" b="1"/>
              <a:t>Cú pháp</a:t>
            </a:r>
            <a:r>
              <a:rPr lang="en-US" sz="2400"/>
              <a:t>:</a:t>
            </a:r>
          </a:p>
          <a:p>
            <a:pPr marL="377190" indent="-342900">
              <a:lnSpc>
                <a:spcPct val="150000"/>
              </a:lnSpc>
              <a:spcBef>
                <a:spcPts val="600"/>
              </a:spcBef>
              <a:spcAft>
                <a:spcPts val="0"/>
              </a:spcAft>
            </a:pPr>
            <a:r>
              <a:rPr lang="en-US" sz="2400" b="1">
                <a:solidFill>
                  <a:schemeClr val="tx1">
                    <a:lumMod val="50000"/>
                  </a:schemeClr>
                </a:solidFill>
              </a:rPr>
              <a:t>Lưu ý</a:t>
            </a:r>
            <a:r>
              <a:rPr lang="en-US" sz="2400">
                <a:solidFill>
                  <a:schemeClr val="tx1">
                    <a:lumMod val="50000"/>
                  </a:schemeClr>
                </a:solidFill>
              </a:rPr>
              <a:t>:</a:t>
            </a:r>
            <a:r>
              <a:rPr lang="en-US" sz="2400" b="1">
                <a:solidFill>
                  <a:schemeClr val="tx1">
                    <a:lumMod val="50000"/>
                  </a:schemeClr>
                </a:solidFill>
              </a:rPr>
              <a:t> </a:t>
            </a:r>
          </a:p>
          <a:p>
            <a:pPr marL="834390" lvl="1" indent="-342900">
              <a:lnSpc>
                <a:spcPct val="150000"/>
              </a:lnSpc>
              <a:spcBef>
                <a:spcPts val="600"/>
              </a:spcBef>
              <a:spcAft>
                <a:spcPts val="0"/>
              </a:spcAft>
            </a:pPr>
            <a:r>
              <a:rPr lang="en-US" b="0">
                <a:solidFill>
                  <a:srgbClr val="000000"/>
                </a:solidFill>
                <a:effectLst/>
                <a:highlight>
                  <a:srgbClr val="FFFFFF"/>
                </a:highlight>
                <a:latin typeface="PragmataPro Mono Liga" panose="02000509040000020004" pitchFamily="49" charset="0"/>
              </a:rPr>
              <a:t>&lt;giá_trị&gt;:</a:t>
            </a:r>
            <a:r>
              <a:rPr lang="en-US">
                <a:solidFill>
                  <a:schemeClr val="tx1">
                    <a:lumMod val="50000"/>
                  </a:schemeClr>
                </a:solidFill>
              </a:rPr>
              <a:t> literal (giá trị cố định), các câu lệnh, các biểu thức, …</a:t>
            </a:r>
          </a:p>
          <a:p>
            <a:pPr marL="834390" lvl="1" indent="-342900">
              <a:lnSpc>
                <a:spcPct val="150000"/>
              </a:lnSpc>
              <a:spcBef>
                <a:spcPts val="600"/>
              </a:spcBef>
              <a:spcAft>
                <a:spcPts val="0"/>
              </a:spcAft>
            </a:pPr>
            <a:r>
              <a:rPr lang="vi-VN">
                <a:solidFill>
                  <a:schemeClr val="tx1">
                    <a:lumMod val="50000"/>
                  </a:schemeClr>
                </a:solidFill>
              </a:rPr>
              <a:t>#define là một chỉ thị tiền xử lý, nên nó sẽ thay nơi nào có </a:t>
            </a:r>
            <a:r>
              <a:rPr lang="en-US" b="0">
                <a:solidFill>
                  <a:srgbClr val="000000"/>
                </a:solidFill>
                <a:effectLst/>
                <a:highlight>
                  <a:srgbClr val="FFFFFF"/>
                </a:highlight>
                <a:latin typeface="PragmataPro Mono Liga" panose="02000509040000020004" pitchFamily="49" charset="0"/>
              </a:rPr>
              <a:t>&lt;</a:t>
            </a:r>
            <a:r>
              <a:rPr lang="en-US" b="0">
                <a:solidFill>
                  <a:srgbClr val="0000FF"/>
                </a:solidFill>
                <a:effectLst/>
                <a:highlight>
                  <a:srgbClr val="FFFFFF"/>
                </a:highlight>
                <a:latin typeface="PragmataPro Mono Liga" panose="02000509040000020004" pitchFamily="49" charset="0"/>
              </a:rPr>
              <a:t>tên_hằng&gt;</a:t>
            </a:r>
            <a:r>
              <a:rPr lang="en-US" b="0">
                <a:solidFill>
                  <a:srgbClr val="000000"/>
                </a:solidFill>
                <a:effectLst/>
                <a:highlight>
                  <a:srgbClr val="FFFFFF"/>
                </a:highlight>
                <a:latin typeface="PragmataPro Mono Liga" panose="02000509040000020004" pitchFamily="49" charset="0"/>
              </a:rPr>
              <a:t> </a:t>
            </a:r>
            <a:r>
              <a:rPr lang="vi-VN">
                <a:solidFill>
                  <a:schemeClr val="tx1">
                    <a:lumMod val="50000"/>
                  </a:schemeClr>
                </a:solidFill>
              </a:rPr>
              <a:t>xuất hiện bằng </a:t>
            </a:r>
            <a:r>
              <a:rPr lang="en-US" b="0">
                <a:solidFill>
                  <a:schemeClr val="tx1">
                    <a:lumMod val="50000"/>
                  </a:schemeClr>
                </a:solidFill>
                <a:effectLst/>
                <a:highlight>
                  <a:srgbClr val="FFFFFF"/>
                </a:highlight>
                <a:latin typeface="PragmataPro Mono Liga" panose="02000509040000020004" pitchFamily="49" charset="0"/>
              </a:rPr>
              <a:t>&lt;giá_trị&gt;</a:t>
            </a:r>
            <a:r>
              <a:rPr lang="en-US">
                <a:solidFill>
                  <a:schemeClr val="tx1">
                    <a:lumMod val="50000"/>
                  </a:schemeClr>
                </a:solidFill>
                <a:highlight>
                  <a:srgbClr val="FFFFFF"/>
                </a:highlight>
                <a:latin typeface="PragmataPro Mono Liga" panose="02000509040000020004" pitchFamily="49" charset="0"/>
              </a:rPr>
              <a:t>.</a:t>
            </a:r>
            <a:r>
              <a:rPr lang="en-US">
                <a:solidFill>
                  <a:schemeClr val="tx1">
                    <a:lumMod val="50000"/>
                  </a:schemeClr>
                </a:solidFill>
                <a:highlight>
                  <a:srgbClr val="FFFFFF"/>
                </a:highlight>
              </a:rPr>
              <a:t> Việc thay thế này </a:t>
            </a:r>
            <a:r>
              <a:rPr lang="vi-VN">
                <a:solidFill>
                  <a:schemeClr val="tx1">
                    <a:lumMod val="50000"/>
                  </a:schemeClr>
                </a:solidFill>
              </a:rPr>
              <a:t>được định nghĩa</a:t>
            </a:r>
            <a:r>
              <a:rPr lang="en-US">
                <a:solidFill>
                  <a:schemeClr val="tx1">
                    <a:lumMod val="50000"/>
                  </a:schemeClr>
                </a:solidFill>
              </a:rPr>
              <a:t> ở bộ tiền xử lý (trước khi biên dịch chương trình)</a:t>
            </a:r>
          </a:p>
          <a:p>
            <a:pPr marL="834390" lvl="1" indent="-342900">
              <a:lnSpc>
                <a:spcPct val="150000"/>
              </a:lnSpc>
              <a:spcBef>
                <a:spcPts val="600"/>
              </a:spcBef>
              <a:spcAft>
                <a:spcPts val="0"/>
              </a:spcAft>
            </a:pPr>
            <a:r>
              <a:rPr lang="en-US">
                <a:solidFill>
                  <a:schemeClr val="tx1">
                    <a:lumMod val="50000"/>
                  </a:schemeClr>
                </a:solidFill>
              </a:rPr>
              <a:t> #define có phạm vi toàn cục (có hiệu lực từ điểm định nghĩa) và không tuân theo các quy tắc phạm vi biến của C++</a:t>
            </a:r>
          </a:p>
        </p:txBody>
      </p:sp>
      <p:sp>
        <p:nvSpPr>
          <p:cNvPr id="5" name="Rectangle 4"/>
          <p:cNvSpPr/>
          <p:nvPr/>
        </p:nvSpPr>
        <p:spPr>
          <a:xfrm>
            <a:off x="3276438" y="1393861"/>
            <a:ext cx="4702152" cy="461665"/>
          </a:xfrm>
          <a:prstGeom prst="rect">
            <a:avLst/>
          </a:prstGeom>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pPr eaLnBrk="0" fontAlgn="base" hangingPunct="0">
              <a:spcBef>
                <a:spcPct val="0"/>
              </a:spcBef>
              <a:spcAft>
                <a:spcPct val="0"/>
              </a:spcAft>
            </a:pPr>
            <a:r>
              <a:rPr lang="en-US" sz="2400" b="0">
                <a:solidFill>
                  <a:srgbClr val="000000"/>
                </a:solidFill>
                <a:effectLst/>
                <a:highlight>
                  <a:srgbClr val="FFFFFF"/>
                </a:highlight>
                <a:latin typeface="PragmataPro Mono Liga" panose="02000509040000020004" pitchFamily="49" charset="0"/>
              </a:rPr>
              <a:t>#define &lt;</a:t>
            </a:r>
            <a:r>
              <a:rPr lang="en-US" sz="2400" b="0">
                <a:solidFill>
                  <a:srgbClr val="0000FF"/>
                </a:solidFill>
                <a:effectLst/>
                <a:highlight>
                  <a:srgbClr val="FFFFFF"/>
                </a:highlight>
                <a:latin typeface="PragmataPro Mono Liga" panose="02000509040000020004" pitchFamily="49" charset="0"/>
              </a:rPr>
              <a:t>tên_hằng&gt;</a:t>
            </a:r>
            <a:r>
              <a:rPr lang="en-US" sz="2400" b="0">
                <a:solidFill>
                  <a:srgbClr val="000000"/>
                </a:solidFill>
                <a:effectLst/>
                <a:highlight>
                  <a:srgbClr val="FFFFFF"/>
                </a:highlight>
                <a:latin typeface="PragmataPro Mono Liga" panose="02000509040000020004" pitchFamily="49" charset="0"/>
              </a:rPr>
              <a:t> &lt;giá_trị&gt;</a:t>
            </a:r>
          </a:p>
        </p:txBody>
      </p:sp>
      <p:sp>
        <p:nvSpPr>
          <p:cNvPr id="7" name="Footer Placeholder 6"/>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Date Placeholder 5">
            <a:extLst>
              <a:ext uri="{FF2B5EF4-FFF2-40B4-BE49-F238E27FC236}">
                <a16:creationId xmlns:a16="http://schemas.microsoft.com/office/drawing/2014/main" id="{6125AC32-AF70-4C89-1140-8E2891E1937D}"/>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AD851164-C246-A92C-0642-7523A0964B47}"/>
              </a:ext>
            </a:extLst>
          </p:cNvPr>
          <p:cNvSpPr>
            <a:spLocks noGrp="1"/>
          </p:cNvSpPr>
          <p:nvPr>
            <p:ph type="sldNum" sz="quarter" idx="12"/>
          </p:nvPr>
        </p:nvSpPr>
        <p:spPr/>
        <p:txBody>
          <a:bodyPr/>
          <a:lstStyle/>
          <a:p>
            <a:fld id="{D8B0B3AC-44A8-D142-AAF6-9A453466E1A4}" type="slidenum">
              <a:rPr lang="en-VN" smtClean="0"/>
              <a:pPr/>
              <a:t>64</a:t>
            </a:fld>
            <a:endParaRPr lang="en-VN" dirty="0"/>
          </a:p>
        </p:txBody>
      </p:sp>
    </p:spTree>
    <p:extLst>
      <p:ext uri="{BB962C8B-B14F-4D97-AF65-F5344CB8AC3E}">
        <p14:creationId xmlns:p14="http://schemas.microsoft.com/office/powerpoint/2010/main" val="2859764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CE68-CA08-7124-434E-740174111016}"/>
              </a:ext>
            </a:extLst>
          </p:cNvPr>
          <p:cNvSpPr>
            <a:spLocks noGrp="1"/>
          </p:cNvSpPr>
          <p:nvPr>
            <p:ph type="title"/>
          </p:nvPr>
        </p:nvSpPr>
        <p:spPr/>
        <p:txBody>
          <a:bodyPr>
            <a:normAutofit fontScale="90000"/>
          </a:bodyPr>
          <a:lstStyle/>
          <a:p>
            <a:r>
              <a:rPr lang="en-US"/>
              <a:t>Hằng số với từ chỉ thị #define</a:t>
            </a:r>
          </a:p>
        </p:txBody>
      </p:sp>
      <p:sp>
        <p:nvSpPr>
          <p:cNvPr id="3" name="Content Placeholder 2">
            <a:extLst>
              <a:ext uri="{FF2B5EF4-FFF2-40B4-BE49-F238E27FC236}">
                <a16:creationId xmlns:a16="http://schemas.microsoft.com/office/drawing/2014/main" id="{9EA31F81-094B-916A-70D2-296EB14B9A76}"/>
              </a:ext>
            </a:extLst>
          </p:cNvPr>
          <p:cNvSpPr>
            <a:spLocks noGrp="1"/>
          </p:cNvSpPr>
          <p:nvPr>
            <p:ph idx="1"/>
          </p:nvPr>
        </p:nvSpPr>
        <p:spPr/>
        <p:txBody>
          <a:bodyPr/>
          <a:lstStyle/>
          <a:p>
            <a:r>
              <a:rPr lang="en-US"/>
              <a:t>Ví dụ:</a:t>
            </a:r>
          </a:p>
        </p:txBody>
      </p:sp>
      <p:sp>
        <p:nvSpPr>
          <p:cNvPr id="4" name="Footer Placeholder 3">
            <a:extLst>
              <a:ext uri="{FF2B5EF4-FFF2-40B4-BE49-F238E27FC236}">
                <a16:creationId xmlns:a16="http://schemas.microsoft.com/office/drawing/2014/main" id="{2D09D40A-7AD9-8FC8-BECD-3AAAEFF1203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D6458E22-D413-8DEF-DC31-0DC8DC35E728}"/>
              </a:ext>
            </a:extLst>
          </p:cNvPr>
          <p:cNvSpPr>
            <a:spLocks noGrp="1"/>
          </p:cNvSpPr>
          <p:nvPr>
            <p:ph type="dt" sz="half" idx="13"/>
          </p:nvPr>
        </p:nvSpPr>
        <p:spPr/>
        <p:txBody>
          <a:bodyPr/>
          <a:lstStyle/>
          <a:p>
            <a:r>
              <a:rPr lang="en-US"/>
              <a:t>June 2024</a:t>
            </a:r>
            <a:endParaRPr lang="en-US" dirty="0"/>
          </a:p>
        </p:txBody>
      </p:sp>
      <p:sp>
        <p:nvSpPr>
          <p:cNvPr id="8" name="Rectangle 7"/>
          <p:cNvSpPr/>
          <p:nvPr/>
        </p:nvSpPr>
        <p:spPr>
          <a:xfrm>
            <a:off x="774145" y="1930051"/>
            <a:ext cx="5895429" cy="4154984"/>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200" b="0">
                <a:solidFill>
                  <a:srgbClr val="AF00DB"/>
                </a:solidFill>
                <a:effectLst/>
                <a:highlight>
                  <a:srgbClr val="FFFFFF"/>
                </a:highlight>
                <a:latin typeface="PragmataPro Mono Liga" panose="02000509040000020004" pitchFamily="49" charset="0"/>
              </a:rPr>
              <a:t>#include</a:t>
            </a:r>
            <a:r>
              <a:rPr lang="en-US" sz="2200" b="0">
                <a:solidFill>
                  <a:srgbClr val="0000FF"/>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&lt;iostream&gt;</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AF00DB"/>
                </a:solidFill>
                <a:effectLst/>
                <a:highlight>
                  <a:srgbClr val="FFFFFF"/>
                </a:highlight>
                <a:latin typeface="PragmataPro Mono Liga" panose="02000509040000020004" pitchFamily="49" charset="0"/>
              </a:rPr>
              <a:t>#define</a:t>
            </a:r>
            <a:r>
              <a:rPr lang="en-US" sz="2200" b="0">
                <a:solidFill>
                  <a:srgbClr val="0000FF"/>
                </a:solidFill>
                <a:effectLst/>
                <a:highlight>
                  <a:srgbClr val="FFFFFF"/>
                </a:highlight>
                <a:latin typeface="PragmataPro Mono Liga" panose="02000509040000020004" pitchFamily="49" charset="0"/>
              </a:rPr>
              <a:t> PI </a:t>
            </a:r>
            <a:r>
              <a:rPr lang="en-US" sz="2200" b="0">
                <a:solidFill>
                  <a:srgbClr val="098658"/>
                </a:solidFill>
                <a:effectLst/>
                <a:highlight>
                  <a:srgbClr val="FFFFFF"/>
                </a:highlight>
                <a:latin typeface="PragmataPro Mono Liga" panose="02000509040000020004" pitchFamily="49" charset="0"/>
              </a:rPr>
              <a:t>3.14</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AF00DB"/>
                </a:solidFill>
                <a:effectLst/>
                <a:highlight>
                  <a:srgbClr val="FFFFFF"/>
                </a:highlight>
                <a:latin typeface="PragmataPro Mono Liga" panose="02000509040000020004" pitchFamily="49" charset="0"/>
              </a:rPr>
              <a:t>#define</a:t>
            </a:r>
            <a:r>
              <a:rPr lang="en-US" sz="2200" b="0">
                <a:solidFill>
                  <a:srgbClr val="0000FF"/>
                </a:solidFill>
                <a:effectLst/>
                <a:highlight>
                  <a:srgbClr val="FFFFFF"/>
                </a:highlight>
                <a:latin typeface="PragmataPro Mono Liga" panose="02000509040000020004" pitchFamily="49" charset="0"/>
              </a:rPr>
              <a:t> tab </a:t>
            </a:r>
            <a:r>
              <a:rPr lang="en-US" sz="2200" b="0">
                <a:solidFill>
                  <a:srgbClr val="A31515"/>
                </a:solidFill>
                <a:effectLst/>
                <a:highlight>
                  <a:srgbClr val="FFFFFF"/>
                </a:highlight>
                <a:latin typeface="PragmataPro Mono Liga" panose="02000509040000020004" pitchFamily="49" charset="0"/>
              </a:rPr>
              <a:t>'</a:t>
            </a:r>
            <a:r>
              <a:rPr lang="en-US" sz="2200" b="0">
                <a:solidFill>
                  <a:srgbClr val="EE0000"/>
                </a:solidFill>
                <a:effectLst/>
                <a:highlight>
                  <a:srgbClr val="FFFFFF"/>
                </a:highlight>
                <a:latin typeface="PragmataPro Mono Liga" panose="02000509040000020004" pitchFamily="49" charset="0"/>
              </a:rPr>
              <a:t>\t</a:t>
            </a:r>
            <a:r>
              <a:rPr lang="en-US" sz="2200" b="0">
                <a:solidFill>
                  <a:srgbClr val="A31515"/>
                </a:solidFill>
                <a:effectLst/>
                <a:highlight>
                  <a:srgbClr val="FFFFFF"/>
                </a:highlight>
                <a:latin typeface="PragmataPro Mono Liga" panose="02000509040000020004" pitchFamily="49" charset="0"/>
              </a:rPr>
              <a:t>'</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AF00DB"/>
                </a:solidFill>
                <a:effectLst/>
                <a:highlight>
                  <a:srgbClr val="FFFFFF"/>
                </a:highlight>
                <a:latin typeface="PragmataPro Mono Liga" panose="02000509040000020004" pitchFamily="49" charset="0"/>
              </a:rPr>
              <a:t>#define</a:t>
            </a:r>
            <a:r>
              <a:rPr lang="en-US" sz="2200" b="0">
                <a:solidFill>
                  <a:srgbClr val="0000FF"/>
                </a:solidFill>
                <a:effectLst/>
                <a:highlight>
                  <a:srgbClr val="FFFFFF"/>
                </a:highlight>
                <a:latin typeface="PragmataPro Mono Liga" panose="02000509040000020004" pitchFamily="49" charset="0"/>
              </a:rPr>
              <a:t> inChuVi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FF"/>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FF"/>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&lt;&lt;</a:t>
            </a:r>
            <a:r>
              <a:rPr lang="en-US" sz="2200" b="0">
                <a:solidFill>
                  <a:srgbClr val="0000FF"/>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r</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PI;</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AF00DB"/>
                </a:solidFill>
                <a:effectLst/>
                <a:highlight>
                  <a:srgbClr val="FFFFFF"/>
                </a:highlight>
                <a:latin typeface="PragmataPro Mono Liga" panose="02000509040000020004" pitchFamily="49" charset="0"/>
              </a:rPr>
              <a:t>#define</a:t>
            </a:r>
            <a:r>
              <a:rPr lang="en-US" sz="2200" b="0">
                <a:solidFill>
                  <a:srgbClr val="0000FF"/>
                </a:solidFill>
                <a:effectLst/>
                <a:highlight>
                  <a:srgbClr val="FFFFFF"/>
                </a:highlight>
                <a:latin typeface="PragmataPro Mono Liga" panose="02000509040000020004" pitchFamily="49" charset="0"/>
              </a:rPr>
              <a:t> newline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FF"/>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FF"/>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FF"/>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FF"/>
                </a:solidFill>
                <a:effectLst/>
                <a:highlight>
                  <a:srgbClr val="FFFFFF"/>
                </a:highlight>
                <a:latin typeface="PragmataPro Mono Liga" panose="02000509040000020004" pitchFamily="49" charset="0"/>
              </a:rPr>
              <a:t>::</a:t>
            </a:r>
            <a:r>
              <a:rPr lang="en-US" sz="2200" b="0">
                <a:solidFill>
                  <a:srgbClr val="795E26"/>
                </a:solidFill>
                <a:effectLst/>
                <a:highlight>
                  <a:srgbClr val="FFFFFF"/>
                </a:highlight>
                <a:latin typeface="PragmataPro Mono Liga" panose="02000509040000020004" pitchFamily="49" charset="0"/>
              </a:rPr>
              <a:t>endl</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double</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r</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10</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"Chu vi: "</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tab</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inChuVi</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newline</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a:t>
            </a:r>
          </a:p>
        </p:txBody>
      </p:sp>
      <p:sp>
        <p:nvSpPr>
          <p:cNvPr id="11" name="TextBox 10">
            <a:extLst>
              <a:ext uri="{FF2B5EF4-FFF2-40B4-BE49-F238E27FC236}">
                <a16:creationId xmlns:a16="http://schemas.microsoft.com/office/drawing/2014/main" id="{CD5C130B-E663-2B51-1B25-D6FC89A9754E}"/>
              </a:ext>
            </a:extLst>
          </p:cNvPr>
          <p:cNvSpPr txBox="1"/>
          <p:nvPr/>
        </p:nvSpPr>
        <p:spPr>
          <a:xfrm>
            <a:off x="6758014" y="4884706"/>
            <a:ext cx="4261105" cy="1200329"/>
          </a:xfrm>
          <a:prstGeom prst="rect">
            <a:avLst/>
          </a:prstGeom>
          <a:noFill/>
          <a:ln>
            <a:solidFill>
              <a:schemeClr val="tx1">
                <a:lumMod val="50000"/>
              </a:schemeClr>
            </a:solidFill>
          </a:ln>
        </p:spPr>
        <p:txBody>
          <a:bodyPr wrap="square">
            <a:spAutoFit/>
          </a:bodyPr>
          <a:lstStyle/>
          <a:p>
            <a:r>
              <a:rPr lang="en-US" sz="2400" b="1"/>
              <a:t>Kết quả thực thi:</a:t>
            </a:r>
          </a:p>
          <a:p>
            <a:endParaRPr lang="en-US" sz="2400"/>
          </a:p>
          <a:p>
            <a:r>
              <a:rPr lang="sv-SE" sz="2400"/>
              <a:t>Chu vi:    62.8</a:t>
            </a:r>
            <a:endParaRPr lang="en-US" sz="2400"/>
          </a:p>
        </p:txBody>
      </p:sp>
      <p:sp>
        <p:nvSpPr>
          <p:cNvPr id="14" name="TextBox 13">
            <a:extLst>
              <a:ext uri="{FF2B5EF4-FFF2-40B4-BE49-F238E27FC236}">
                <a16:creationId xmlns:a16="http://schemas.microsoft.com/office/drawing/2014/main" id="{E602F14F-86E8-7B8E-DFAD-337BCDFA2266}"/>
              </a:ext>
            </a:extLst>
          </p:cNvPr>
          <p:cNvSpPr txBox="1"/>
          <p:nvPr/>
        </p:nvSpPr>
        <p:spPr>
          <a:xfrm>
            <a:off x="6758014" y="1958964"/>
            <a:ext cx="5287682" cy="2462213"/>
          </a:xfrm>
          <a:prstGeom prst="rect">
            <a:avLst/>
          </a:prstGeom>
          <a:noFill/>
          <a:ln>
            <a:solidFill>
              <a:schemeClr val="tx1">
                <a:lumMod val="75000"/>
              </a:schemeClr>
            </a:solidFill>
          </a:ln>
        </p:spPr>
        <p:txBody>
          <a:bodyPr wrap="square">
            <a:spAutoFit/>
          </a:bodyPr>
          <a:lstStyle/>
          <a:p>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double</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r</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10</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::cout &lt;&lt; </a:t>
            </a:r>
            <a:r>
              <a:rPr lang="en-US" sz="2200" b="0">
                <a:solidFill>
                  <a:srgbClr val="A31515"/>
                </a:solidFill>
                <a:effectLst/>
                <a:highlight>
                  <a:srgbClr val="FFFFFF"/>
                </a:highlight>
                <a:latin typeface="PragmataPro Mono Liga" panose="02000509040000020004" pitchFamily="49" charset="0"/>
              </a:rPr>
              <a:t>"Chu vi: "</a:t>
            </a:r>
            <a:r>
              <a:rPr lang="en-US" sz="2200" b="0">
                <a:solidFill>
                  <a:srgbClr val="000000"/>
                </a:solidFill>
                <a:effectLst/>
                <a:highlight>
                  <a:srgbClr val="FFFFFF"/>
                </a:highlight>
                <a:latin typeface="PragmataPro Mono Liga" panose="02000509040000020004" pitchFamily="49" charset="0"/>
              </a:rPr>
              <a:t> &lt;&lt; </a:t>
            </a:r>
            <a:r>
              <a:rPr lang="en-US" sz="2200" b="0">
                <a:solidFill>
                  <a:srgbClr val="A31515"/>
                </a:solidFill>
                <a:effectLst/>
                <a:highlight>
                  <a:srgbClr val="FFFFFF"/>
                </a:highlight>
                <a:latin typeface="PragmataPro Mono Liga" panose="02000509040000020004" pitchFamily="49" charset="0"/>
              </a:rPr>
              <a:t>'</a:t>
            </a:r>
            <a:r>
              <a:rPr lang="en-US" sz="2200" b="0">
                <a:solidFill>
                  <a:srgbClr val="EE0000"/>
                </a:solidFill>
                <a:effectLst/>
                <a:highlight>
                  <a:srgbClr val="FFFFFF"/>
                </a:highlight>
                <a:latin typeface="PragmataPro Mono Liga" panose="02000509040000020004" pitchFamily="49" charset="0"/>
              </a:rPr>
              <a:t>\t</a:t>
            </a:r>
            <a:r>
              <a:rPr lang="en-US" sz="2200" b="0">
                <a:solidFill>
                  <a:srgbClr val="A31515"/>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::cout &lt;&lt;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r</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3.14</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::cout &lt;&lt;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::endl;</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a:t>
            </a:r>
          </a:p>
        </p:txBody>
      </p:sp>
      <p:sp>
        <p:nvSpPr>
          <p:cNvPr id="7" name="Slide Number Placeholder 6">
            <a:extLst>
              <a:ext uri="{FF2B5EF4-FFF2-40B4-BE49-F238E27FC236}">
                <a16:creationId xmlns:a16="http://schemas.microsoft.com/office/drawing/2014/main" id="{A8768A9B-E0D9-B934-7236-F42941B8CBB7}"/>
              </a:ext>
            </a:extLst>
          </p:cNvPr>
          <p:cNvSpPr>
            <a:spLocks noGrp="1"/>
          </p:cNvSpPr>
          <p:nvPr>
            <p:ph type="sldNum" sz="quarter" idx="12"/>
          </p:nvPr>
        </p:nvSpPr>
        <p:spPr/>
        <p:txBody>
          <a:bodyPr/>
          <a:lstStyle/>
          <a:p>
            <a:fld id="{D8B0B3AC-44A8-D142-AAF6-9A453466E1A4}" type="slidenum">
              <a:rPr lang="en-VN" smtClean="0"/>
              <a:pPr/>
              <a:t>65</a:t>
            </a:fld>
            <a:endParaRPr lang="en-VN" dirty="0"/>
          </a:p>
        </p:txBody>
      </p:sp>
    </p:spTree>
    <p:extLst>
      <p:ext uri="{BB962C8B-B14F-4D97-AF65-F5344CB8AC3E}">
        <p14:creationId xmlns:p14="http://schemas.microsoft.com/office/powerpoint/2010/main" val="1434507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Hằng số với từ khóa const</a:t>
            </a:r>
            <a:endParaRPr lang="en-US">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pPr marL="377190" indent="-342900">
              <a:lnSpc>
                <a:spcPct val="100000"/>
              </a:lnSpc>
            </a:pPr>
            <a:r>
              <a:rPr lang="en-US" sz="2400" b="1"/>
              <a:t>Cú pháp</a:t>
            </a:r>
            <a:r>
              <a:rPr lang="en-US" sz="2400"/>
              <a:t>:</a:t>
            </a:r>
            <a:endParaRPr lang="en-US" sz="2400" dirty="0"/>
          </a:p>
          <a:p>
            <a:pPr marL="377190" indent="-342900">
              <a:lnSpc>
                <a:spcPct val="100000"/>
              </a:lnSpc>
            </a:pPr>
            <a:r>
              <a:rPr lang="en-US" sz="2400" b="1"/>
              <a:t>Lưu ý</a:t>
            </a:r>
            <a:r>
              <a:rPr lang="en-US" sz="2400"/>
              <a:t>: </a:t>
            </a:r>
          </a:p>
          <a:p>
            <a:pPr marL="834390" lvl="1" indent="-342900">
              <a:lnSpc>
                <a:spcPct val="100000"/>
              </a:lnSpc>
            </a:pPr>
            <a:r>
              <a:rPr lang="vi-VN">
                <a:solidFill>
                  <a:schemeClr val="tx1">
                    <a:lumMod val="50000"/>
                  </a:schemeClr>
                </a:solidFill>
              </a:rPr>
              <a:t>Giá trị của biến hằng số phải được khởi tạo ngay khi khai báo</a:t>
            </a:r>
            <a:endParaRPr lang="en-US">
              <a:solidFill>
                <a:schemeClr val="tx1">
                  <a:lumMod val="50000"/>
                </a:schemeClr>
              </a:solidFill>
            </a:endParaRPr>
          </a:p>
          <a:p>
            <a:pPr marL="834390" lvl="1" indent="-342900">
              <a:lnSpc>
                <a:spcPct val="100000"/>
              </a:lnSpc>
            </a:pPr>
            <a:r>
              <a:rPr lang="en-US">
                <a:solidFill>
                  <a:schemeClr val="tx1">
                    <a:lumMod val="50000"/>
                  </a:schemeClr>
                </a:solidFill>
              </a:rPr>
              <a:t>Biến const có kiểu dữ liệu cụ thể</a:t>
            </a:r>
          </a:p>
          <a:p>
            <a:pPr marL="834390" lvl="1" indent="-342900">
              <a:lnSpc>
                <a:spcPct val="100000"/>
              </a:lnSpc>
            </a:pPr>
            <a:r>
              <a:rPr lang="vi-VN">
                <a:solidFill>
                  <a:schemeClr val="tx1">
                    <a:lumMod val="50000"/>
                  </a:schemeClr>
                </a:solidFill>
              </a:rPr>
              <a:t>Biến hằng số được lưu trữ trong bộ nhớ giống như các biến thông thường.</a:t>
            </a:r>
            <a:endParaRPr lang="en-US">
              <a:solidFill>
                <a:schemeClr val="tx1">
                  <a:lumMod val="50000"/>
                </a:schemeClr>
              </a:solidFill>
            </a:endParaRPr>
          </a:p>
          <a:p>
            <a:pPr marL="377190" indent="-342900">
              <a:lnSpc>
                <a:spcPct val="100000"/>
              </a:lnSpc>
            </a:pPr>
            <a:r>
              <a:rPr lang="en-US" sz="2400" b="1">
                <a:solidFill>
                  <a:schemeClr val="tx1">
                    <a:lumMod val="50000"/>
                  </a:schemeClr>
                </a:solidFill>
              </a:rPr>
              <a:t>Ví </a:t>
            </a:r>
            <a:r>
              <a:rPr lang="en-US" sz="2400" b="1" dirty="0" err="1">
                <a:solidFill>
                  <a:schemeClr val="tx1">
                    <a:lumMod val="50000"/>
                  </a:schemeClr>
                </a:solidFill>
              </a:rPr>
              <a:t>dụ</a:t>
            </a:r>
            <a:r>
              <a:rPr lang="en-US" sz="2400" dirty="0">
                <a:solidFill>
                  <a:schemeClr val="tx1">
                    <a:lumMod val="50000"/>
                  </a:schemeClr>
                </a:solidFill>
              </a:rPr>
              <a:t>: </a:t>
            </a:r>
          </a:p>
          <a:p>
            <a:pPr marL="34290" indent="0">
              <a:lnSpc>
                <a:spcPct val="100000"/>
              </a:lnSpc>
              <a:buNone/>
            </a:pPr>
            <a:endParaRPr lang="en-US" sz="2400" dirty="0"/>
          </a:p>
        </p:txBody>
      </p:sp>
      <p:sp>
        <p:nvSpPr>
          <p:cNvPr id="9" name="Rectangle 8"/>
          <p:cNvSpPr/>
          <p:nvPr/>
        </p:nvSpPr>
        <p:spPr>
          <a:xfrm>
            <a:off x="2820312" y="1308517"/>
            <a:ext cx="8006184" cy="461665"/>
          </a:xfrm>
          <a:prstGeom prst="rect">
            <a:avLst/>
          </a:prstGeom>
          <a:ln>
            <a:solidFill>
              <a:schemeClr val="tx1">
                <a:lumMod val="50000"/>
              </a:schemeClr>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a:solidFill>
                  <a:srgbClr val="0000FF"/>
                </a:solidFill>
                <a:effectLst/>
                <a:highlight>
                  <a:srgbClr val="FFFFFF"/>
                </a:highlight>
                <a:latin typeface="PragmataPro Mono Liga" panose="02000509040000020004" pitchFamily="49" charset="0"/>
              </a:rPr>
              <a:t>const</a:t>
            </a:r>
            <a:r>
              <a:rPr lang="en-US" sz="2400" b="0">
                <a:solidFill>
                  <a:srgbClr val="000000"/>
                </a:solidFill>
                <a:effectLst/>
                <a:highlight>
                  <a:srgbClr val="FFFFFF"/>
                </a:highlight>
                <a:latin typeface="PragmataPro Mono Liga" panose="02000509040000020004" pitchFamily="49" charset="0"/>
              </a:rPr>
              <a:t> &lt;kiểu_dữ_liệu&gt; &lt;</a:t>
            </a:r>
            <a:r>
              <a:rPr lang="en-US" sz="2400" b="0">
                <a:solidFill>
                  <a:srgbClr val="001080"/>
                </a:solidFill>
                <a:effectLst/>
                <a:highlight>
                  <a:srgbClr val="FFFFFF"/>
                </a:highlight>
                <a:latin typeface="PragmataPro Mono Liga" panose="02000509040000020004" pitchFamily="49" charset="0"/>
              </a:rPr>
              <a:t>tên_hằng&gt;</a:t>
            </a:r>
            <a:r>
              <a:rPr lang="en-US" sz="2400" b="0">
                <a:solidFill>
                  <a:srgbClr val="000000"/>
                </a:solidFill>
                <a:effectLst/>
                <a:highlight>
                  <a:srgbClr val="FFFFFF"/>
                </a:highlight>
                <a:latin typeface="PragmataPro Mono Liga" panose="02000509040000020004" pitchFamily="49" charset="0"/>
              </a:rPr>
              <a:t> = &lt;giá_trị_hằng&gt;;</a:t>
            </a:r>
          </a:p>
        </p:txBody>
      </p:sp>
      <p:sp>
        <p:nvSpPr>
          <p:cNvPr id="10" name="Rectangle 9"/>
          <p:cNvSpPr/>
          <p:nvPr/>
        </p:nvSpPr>
        <p:spPr>
          <a:xfrm>
            <a:off x="2179593" y="3975856"/>
            <a:ext cx="4404087" cy="2462213"/>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200" b="0">
                <a:solidFill>
                  <a:srgbClr val="AF00DB"/>
                </a:solidFill>
                <a:effectLst/>
                <a:highlight>
                  <a:srgbClr val="FFFFFF"/>
                </a:highlight>
                <a:latin typeface="PragmataPro Mono Liga" panose="02000509040000020004" pitchFamily="49" charset="0"/>
              </a:rPr>
              <a:t>#include</a:t>
            </a:r>
            <a:r>
              <a:rPr lang="en-US" sz="2200" b="0">
                <a:solidFill>
                  <a:srgbClr val="0000FF"/>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&lt;iostream&gt;</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a:t>
            </a:r>
          </a:p>
          <a:p>
            <a:pPr lvl="1"/>
            <a:r>
              <a:rPr lang="en-US" sz="2200" b="0">
                <a:solidFill>
                  <a:srgbClr val="0000FF"/>
                </a:solidFill>
                <a:effectLst/>
                <a:highlight>
                  <a:srgbClr val="FFFFFF"/>
                </a:highlight>
                <a:latin typeface="PragmataPro Mono Liga" panose="02000509040000020004" pitchFamily="49" charset="0"/>
              </a:rPr>
              <a:t>const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float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PI</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3.14</a:t>
            </a:r>
            <a:r>
              <a:rPr lang="en-US" sz="2200" b="0">
                <a:solidFill>
                  <a:srgbClr val="000000"/>
                </a:solidFill>
                <a:effectLst/>
                <a:highlight>
                  <a:srgbClr val="FFFFFF"/>
                </a:highlight>
                <a:latin typeface="PragmataPro Mono Liga" panose="02000509040000020004" pitchFamily="49" charset="0"/>
              </a:rPr>
              <a:t>;</a:t>
            </a:r>
          </a:p>
          <a:p>
            <a:pPr lvl="1"/>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r</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a:t>
            </a:r>
          </a:p>
          <a:p>
            <a:pPr lvl="1"/>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r</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PI</a:t>
            </a:r>
            <a:r>
              <a:rPr lang="en-US" sz="2200" b="0">
                <a:solidFill>
                  <a:srgbClr val="000000"/>
                </a:solidFill>
                <a:effectLst/>
                <a:highlight>
                  <a:srgbClr val="FFFFFF"/>
                </a:highlight>
                <a:latin typeface="PragmataPro Mono Liga" panose="02000509040000020004" pitchFamily="49" charset="0"/>
              </a:rPr>
              <a:t>;</a:t>
            </a:r>
          </a:p>
          <a:p>
            <a:pPr lvl="1"/>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429BDD32-B9E5-4983-1399-49AB7B1E818A}"/>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EBEEE09E-6D0F-B8F9-F8B6-A42CB40D3B9A}"/>
              </a:ext>
            </a:extLst>
          </p:cNvPr>
          <p:cNvSpPr>
            <a:spLocks noGrp="1"/>
          </p:cNvSpPr>
          <p:nvPr>
            <p:ph type="sldNum" sz="quarter" idx="12"/>
          </p:nvPr>
        </p:nvSpPr>
        <p:spPr/>
        <p:txBody>
          <a:bodyPr/>
          <a:lstStyle/>
          <a:p>
            <a:fld id="{D8B0B3AC-44A8-D142-AAF6-9A453466E1A4}" type="slidenum">
              <a:rPr lang="en-VN" smtClean="0"/>
              <a:pPr/>
              <a:t>66</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Hằng số kiểu liệt kê enum</a:t>
            </a:r>
            <a:endParaRPr lang="en-US" dirty="0"/>
          </a:p>
        </p:txBody>
      </p:sp>
      <p:sp>
        <p:nvSpPr>
          <p:cNvPr id="3" name="Content Placeholder 2"/>
          <p:cNvSpPr>
            <a:spLocks noGrp="1"/>
          </p:cNvSpPr>
          <p:nvPr>
            <p:ph idx="1"/>
          </p:nvPr>
        </p:nvSpPr>
        <p:spPr/>
        <p:txBody>
          <a:bodyPr>
            <a:noAutofit/>
          </a:bodyPr>
          <a:lstStyle/>
          <a:p>
            <a:pPr algn="l">
              <a:lnSpc>
                <a:spcPct val="100000"/>
              </a:lnSpc>
              <a:spcBef>
                <a:spcPts val="600"/>
              </a:spcBef>
              <a:spcAft>
                <a:spcPts val="600"/>
              </a:spcAft>
              <a:defRPr/>
            </a:pPr>
            <a:r>
              <a:rPr lang="en-US" sz="2200"/>
              <a:t>Enum là một loại hằng số dạng bảng liệt kê.</a:t>
            </a:r>
          </a:p>
          <a:p>
            <a:pPr algn="l">
              <a:lnSpc>
                <a:spcPct val="100000"/>
              </a:lnSpc>
              <a:spcBef>
                <a:spcPts val="600"/>
              </a:spcBef>
              <a:spcAft>
                <a:spcPts val="600"/>
              </a:spcAft>
              <a:defRPr/>
            </a:pPr>
            <a:r>
              <a:rPr lang="en-US" sz="2200"/>
              <a:t>Bảng liệt kê là một danh sách các giá trị nguyên.</a:t>
            </a:r>
          </a:p>
          <a:p>
            <a:pPr algn="l">
              <a:lnSpc>
                <a:spcPct val="100000"/>
              </a:lnSpc>
              <a:spcBef>
                <a:spcPts val="600"/>
              </a:spcBef>
              <a:spcAft>
                <a:spcPts val="600"/>
              </a:spcAft>
              <a:defRPr/>
            </a:pPr>
            <a:r>
              <a:rPr lang="en-US" sz="2200" b="1"/>
              <a:t>Cú pháp</a:t>
            </a:r>
            <a:r>
              <a:rPr lang="en-US" sz="2200"/>
              <a:t>: </a:t>
            </a:r>
          </a:p>
          <a:p>
            <a:pPr marL="0" indent="0" algn="l">
              <a:lnSpc>
                <a:spcPct val="100000"/>
              </a:lnSpc>
              <a:spcBef>
                <a:spcPts val="600"/>
              </a:spcBef>
              <a:spcAft>
                <a:spcPts val="600"/>
              </a:spcAft>
              <a:buNone/>
              <a:defRPr/>
            </a:pPr>
            <a:endParaRPr lang="en-US" sz="2200"/>
          </a:p>
          <a:p>
            <a:pPr algn="l">
              <a:lnSpc>
                <a:spcPct val="100000"/>
              </a:lnSpc>
              <a:spcBef>
                <a:spcPts val="600"/>
              </a:spcBef>
              <a:spcAft>
                <a:spcPts val="600"/>
              </a:spcAft>
              <a:defRPr/>
            </a:pPr>
            <a:r>
              <a:rPr lang="en-US" sz="2200"/>
              <a:t>Trong đó:</a:t>
            </a:r>
          </a:p>
          <a:p>
            <a:pPr lvl="1" algn="l">
              <a:lnSpc>
                <a:spcPct val="100000"/>
              </a:lnSpc>
              <a:spcBef>
                <a:spcPts val="600"/>
              </a:spcBef>
              <a:spcAft>
                <a:spcPts val="600"/>
              </a:spcAft>
              <a:defRPr/>
            </a:pPr>
            <a:r>
              <a:rPr lang="en-US" sz="2200" b="0">
                <a:solidFill>
                  <a:srgbClr val="267F99"/>
                </a:solidFill>
                <a:effectLst/>
                <a:highlight>
                  <a:srgbClr val="FFFFFF"/>
                </a:highlight>
                <a:latin typeface="PragmataPro Mono Liga" panose="02000509040000020004" pitchFamily="49" charset="0"/>
              </a:rPr>
              <a:t>&lt;ten_enum&gt;</a:t>
            </a:r>
            <a:r>
              <a:rPr lang="en-US" sz="2200"/>
              <a:t>: </a:t>
            </a:r>
            <a:r>
              <a:rPr lang="en-US" sz="2200">
                <a:solidFill>
                  <a:schemeClr val="tx1">
                    <a:lumMod val="50000"/>
                  </a:schemeClr>
                </a:solidFill>
              </a:rPr>
              <a:t>tên của enum (được đặt tên như biến/ định danh)</a:t>
            </a:r>
          </a:p>
          <a:p>
            <a:pPr lvl="1" algn="l">
              <a:lnSpc>
                <a:spcPct val="100000"/>
              </a:lnSpc>
              <a:spcBef>
                <a:spcPts val="600"/>
              </a:spcBef>
              <a:spcAft>
                <a:spcPts val="600"/>
              </a:spcAft>
              <a:defRPr/>
            </a:pPr>
            <a:r>
              <a:rPr lang="en-US" sz="2200" b="0">
                <a:solidFill>
                  <a:srgbClr val="000000"/>
                </a:solidFill>
                <a:effectLst/>
                <a:highlight>
                  <a:srgbClr val="FFFFFF"/>
                </a:highlight>
                <a:latin typeface="PragmataPro Mono Liga" panose="02000509040000020004" pitchFamily="49" charset="0"/>
              </a:rPr>
              <a:t>&lt;trang_thai_1&gt;, …</a:t>
            </a:r>
            <a:r>
              <a:rPr lang="en-US" sz="2200"/>
              <a:t>: tên của các trạng thái</a:t>
            </a:r>
            <a:r>
              <a:rPr lang="en-US" sz="2200" b="0">
                <a:solidFill>
                  <a:srgbClr val="000000"/>
                </a:solidFill>
                <a:effectLst/>
                <a:highlight>
                  <a:srgbClr val="FFFFFF"/>
                </a:highlight>
              </a:rPr>
              <a:t> (được </a:t>
            </a:r>
            <a:r>
              <a:rPr lang="en-US" sz="2200"/>
              <a:t>đặt tên như biến/ định danh)</a:t>
            </a:r>
          </a:p>
          <a:p>
            <a:pPr lvl="1" algn="l">
              <a:lnSpc>
                <a:spcPct val="100000"/>
              </a:lnSpc>
              <a:spcBef>
                <a:spcPts val="600"/>
              </a:spcBef>
              <a:spcAft>
                <a:spcPts val="600"/>
              </a:spcAft>
              <a:defRPr/>
            </a:pPr>
            <a:r>
              <a:rPr lang="en-US" sz="2200" b="0">
                <a:solidFill>
                  <a:srgbClr val="0070C1"/>
                </a:solidFill>
                <a:effectLst/>
                <a:highlight>
                  <a:srgbClr val="FFFFFF"/>
                </a:highlight>
                <a:latin typeface="PragmataPro Mono Liga" panose="02000509040000020004" pitchFamily="49" charset="0"/>
              </a:rPr>
              <a:t>&lt;gia_tri_1&gt;, …</a:t>
            </a:r>
            <a:r>
              <a:rPr lang="en-US" sz="2200"/>
              <a:t>: là các số nguyên </a:t>
            </a:r>
          </a:p>
          <a:p>
            <a:pPr algn="l">
              <a:lnSpc>
                <a:spcPct val="100000"/>
              </a:lnSpc>
              <a:spcBef>
                <a:spcPts val="600"/>
              </a:spcBef>
              <a:spcAft>
                <a:spcPts val="600"/>
              </a:spcAft>
              <a:defRPr/>
            </a:pPr>
            <a:r>
              <a:rPr lang="en-US" sz="2200"/>
              <a:t>Tên trạng thái trong các bảng liệt kê khác nhau phải khác nhau. Các giá trị không cần phải khác biệt trong cùng một bảng liệt kê.</a:t>
            </a:r>
          </a:p>
        </p:txBody>
      </p:sp>
      <p:sp>
        <p:nvSpPr>
          <p:cNvPr id="6" name="Rectangle 5"/>
          <p:cNvSpPr/>
          <p:nvPr/>
        </p:nvSpPr>
        <p:spPr>
          <a:xfrm>
            <a:off x="664054" y="2723926"/>
            <a:ext cx="11259722" cy="415498"/>
          </a:xfrm>
          <a:prstGeom prst="rect">
            <a:avLst/>
          </a:prstGeom>
          <a:ln>
            <a:solidFill>
              <a:schemeClr val="tx1">
                <a:lumMod val="50000"/>
              </a:schemeClr>
            </a:solidFill>
          </a:ln>
        </p:spPr>
        <p:txBody>
          <a:bodyPr wrap="square">
            <a:spAutoFit/>
          </a:bodyPr>
          <a:lstStyle/>
          <a:p>
            <a:r>
              <a:rPr lang="en-US" sz="2100" b="0">
                <a:solidFill>
                  <a:srgbClr val="FF0000"/>
                </a:solidFill>
                <a:effectLst/>
                <a:highlight>
                  <a:srgbClr val="FFFFFF"/>
                </a:highlight>
                <a:latin typeface="PragmataPro Mono Liga" panose="02000509040000020004" pitchFamily="49" charset="0"/>
              </a:rPr>
              <a:t>enum</a:t>
            </a:r>
            <a:r>
              <a:rPr lang="en-US" sz="2100" b="0">
                <a:solidFill>
                  <a:srgbClr val="000000"/>
                </a:solidFill>
                <a:effectLst/>
                <a:highlight>
                  <a:srgbClr val="FFFFFF"/>
                </a:highlight>
                <a:latin typeface="PragmataPro Mono Liga" panose="02000509040000020004" pitchFamily="49" charset="0"/>
              </a:rPr>
              <a:t> </a:t>
            </a:r>
            <a:r>
              <a:rPr lang="en-US" sz="2100" b="0">
                <a:solidFill>
                  <a:srgbClr val="267F99"/>
                </a:solidFill>
                <a:effectLst/>
                <a:highlight>
                  <a:srgbClr val="FFFFFF"/>
                </a:highlight>
                <a:latin typeface="PragmataPro Mono Liga" panose="02000509040000020004" pitchFamily="49" charset="0"/>
              </a:rPr>
              <a:t>&lt;ten_enum&gt;</a:t>
            </a:r>
            <a:r>
              <a:rPr lang="en-US" sz="2100" b="0">
                <a:solidFill>
                  <a:srgbClr val="000000"/>
                </a:solidFill>
                <a:effectLst/>
                <a:highlight>
                  <a:srgbClr val="FFFFFF"/>
                </a:highlight>
                <a:latin typeface="PragmataPro Mono Liga" panose="02000509040000020004" pitchFamily="49" charset="0"/>
              </a:rPr>
              <a:t> </a:t>
            </a:r>
            <a:r>
              <a:rPr lang="en-US" sz="2100" b="0">
                <a:solidFill>
                  <a:srgbClr val="FF0000"/>
                </a:solidFill>
                <a:effectLst/>
                <a:highlight>
                  <a:srgbClr val="FFFFFF"/>
                </a:highlight>
                <a:latin typeface="PragmataPro Mono Liga" panose="02000509040000020004" pitchFamily="49" charset="0"/>
              </a:rPr>
              <a:t>{</a:t>
            </a:r>
            <a:r>
              <a:rPr lang="en-US" sz="2100" b="0">
                <a:solidFill>
                  <a:srgbClr val="000000"/>
                </a:solidFill>
                <a:effectLst/>
                <a:highlight>
                  <a:srgbClr val="FFFFFF"/>
                </a:highlight>
                <a:latin typeface="PragmataPro Mono Liga" panose="02000509040000020004" pitchFamily="49" charset="0"/>
              </a:rPr>
              <a:t>&lt;trang_thai_1&gt; </a:t>
            </a:r>
            <a:r>
              <a:rPr lang="en-US" sz="2100" b="0">
                <a:solidFill>
                  <a:srgbClr val="FF0000"/>
                </a:solidFill>
                <a:effectLst/>
                <a:highlight>
                  <a:srgbClr val="FFFFFF"/>
                </a:highlight>
                <a:latin typeface="PragmataPro Mono Liga" panose="02000509040000020004" pitchFamily="49" charset="0"/>
              </a:rPr>
              <a:t>=</a:t>
            </a:r>
            <a:r>
              <a:rPr lang="en-US" sz="2100" b="0">
                <a:solidFill>
                  <a:srgbClr val="000000"/>
                </a:solidFill>
                <a:effectLst/>
                <a:highlight>
                  <a:srgbClr val="FFFFFF"/>
                </a:highlight>
                <a:latin typeface="PragmataPro Mono Liga" panose="02000509040000020004" pitchFamily="49" charset="0"/>
              </a:rPr>
              <a:t> </a:t>
            </a:r>
            <a:r>
              <a:rPr lang="en-US" sz="2100" b="0">
                <a:solidFill>
                  <a:srgbClr val="0070C1"/>
                </a:solidFill>
                <a:effectLst/>
                <a:highlight>
                  <a:srgbClr val="FFFFFF"/>
                </a:highlight>
                <a:latin typeface="PragmataPro Mono Liga" panose="02000509040000020004" pitchFamily="49" charset="0"/>
              </a:rPr>
              <a:t>&lt;gia_tri_1&gt;</a:t>
            </a:r>
            <a:r>
              <a:rPr lang="en-US" sz="2100" b="0">
                <a:solidFill>
                  <a:srgbClr val="000000"/>
                </a:solidFill>
                <a:effectLst/>
                <a:highlight>
                  <a:srgbClr val="FFFFFF"/>
                </a:highlight>
                <a:latin typeface="PragmataPro Mono Liga" panose="02000509040000020004" pitchFamily="49" charset="0"/>
              </a:rPr>
              <a:t>, &lt;trang_thai_2&gt; </a:t>
            </a:r>
            <a:r>
              <a:rPr lang="en-US" sz="2100" b="0">
                <a:solidFill>
                  <a:srgbClr val="FF0000"/>
                </a:solidFill>
                <a:effectLst/>
                <a:highlight>
                  <a:srgbClr val="FFFFFF"/>
                </a:highlight>
                <a:latin typeface="PragmataPro Mono Liga" panose="02000509040000020004" pitchFamily="49" charset="0"/>
              </a:rPr>
              <a:t>=</a:t>
            </a:r>
            <a:r>
              <a:rPr lang="en-US" sz="2100" b="0">
                <a:solidFill>
                  <a:srgbClr val="000000"/>
                </a:solidFill>
                <a:effectLst/>
                <a:highlight>
                  <a:srgbClr val="FFFFFF"/>
                </a:highlight>
                <a:latin typeface="PragmataPro Mono Liga" panose="02000509040000020004" pitchFamily="49" charset="0"/>
              </a:rPr>
              <a:t> </a:t>
            </a:r>
            <a:r>
              <a:rPr lang="en-US" sz="2100" b="0">
                <a:solidFill>
                  <a:srgbClr val="0070C1"/>
                </a:solidFill>
                <a:effectLst/>
                <a:highlight>
                  <a:srgbClr val="FFFFFF"/>
                </a:highlight>
                <a:latin typeface="PragmataPro Mono Liga" panose="02000509040000020004" pitchFamily="49" charset="0"/>
              </a:rPr>
              <a:t>&lt;gia_tri_2&gt;</a:t>
            </a:r>
            <a:r>
              <a:rPr lang="en-US" sz="2100" b="0">
                <a:solidFill>
                  <a:srgbClr val="000000"/>
                </a:solidFill>
                <a:effectLst/>
                <a:highlight>
                  <a:srgbClr val="FFFFFF"/>
                </a:highlight>
                <a:latin typeface="PragmataPro Mono Liga" panose="02000509040000020004" pitchFamily="49" charset="0"/>
              </a:rPr>
              <a:t>, ... </a:t>
            </a:r>
            <a:r>
              <a:rPr lang="en-US" sz="2100" b="0">
                <a:solidFill>
                  <a:srgbClr val="FF0000"/>
                </a:solidFill>
                <a:effectLst/>
                <a:highlight>
                  <a:srgbClr val="FFFFFF"/>
                </a:highlight>
                <a:latin typeface="PragmataPro Mono Liga" panose="02000509040000020004" pitchFamily="49" charset="0"/>
              </a:rPr>
              <a:t>}</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8" name="Date Placeholder 7">
            <a:extLst>
              <a:ext uri="{FF2B5EF4-FFF2-40B4-BE49-F238E27FC236}">
                <a16:creationId xmlns:a16="http://schemas.microsoft.com/office/drawing/2014/main" id="{BB0D7987-7FA3-59C0-4EC5-64087D11F9EE}"/>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B1469A2C-B758-0EBA-2349-3FF68FEE9C80}"/>
              </a:ext>
            </a:extLst>
          </p:cNvPr>
          <p:cNvSpPr>
            <a:spLocks noGrp="1"/>
          </p:cNvSpPr>
          <p:nvPr>
            <p:ph type="sldNum" sz="quarter" idx="12"/>
          </p:nvPr>
        </p:nvSpPr>
        <p:spPr/>
        <p:txBody>
          <a:bodyPr/>
          <a:lstStyle/>
          <a:p>
            <a:fld id="{D8B0B3AC-44A8-D142-AAF6-9A453466E1A4}" type="slidenum">
              <a:rPr lang="en-VN" smtClean="0"/>
              <a:pPr/>
              <a:t>67</a:t>
            </a:fld>
            <a:endParaRPr lang="en-VN" dirty="0"/>
          </a:p>
        </p:txBody>
      </p:sp>
    </p:spTree>
    <p:extLst>
      <p:ext uri="{BB962C8B-B14F-4D97-AF65-F5344CB8AC3E}">
        <p14:creationId xmlns:p14="http://schemas.microsoft.com/office/powerpoint/2010/main" val="252499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C1DC-E2D2-B778-0ADF-031B9D9E8877}"/>
              </a:ext>
            </a:extLst>
          </p:cNvPr>
          <p:cNvSpPr>
            <a:spLocks noGrp="1"/>
          </p:cNvSpPr>
          <p:nvPr>
            <p:ph type="title"/>
          </p:nvPr>
        </p:nvSpPr>
        <p:spPr/>
        <p:txBody>
          <a:bodyPr>
            <a:normAutofit fontScale="90000"/>
          </a:bodyPr>
          <a:lstStyle/>
          <a:p>
            <a:r>
              <a:rPr lang="en-US"/>
              <a:t>Hằng số kiểu liệt kê enum</a:t>
            </a:r>
          </a:p>
        </p:txBody>
      </p:sp>
      <p:sp>
        <p:nvSpPr>
          <p:cNvPr id="3" name="Content Placeholder 2">
            <a:extLst>
              <a:ext uri="{FF2B5EF4-FFF2-40B4-BE49-F238E27FC236}">
                <a16:creationId xmlns:a16="http://schemas.microsoft.com/office/drawing/2014/main" id="{588C18A5-200C-ED26-74E4-C2A6F82D12E6}"/>
              </a:ext>
            </a:extLst>
          </p:cNvPr>
          <p:cNvSpPr>
            <a:spLocks noGrp="1"/>
          </p:cNvSpPr>
          <p:nvPr>
            <p:ph idx="1"/>
          </p:nvPr>
        </p:nvSpPr>
        <p:spPr/>
        <p:txBody>
          <a:bodyPr>
            <a:noAutofit/>
          </a:bodyPr>
          <a:lstStyle/>
          <a:p>
            <a:pPr>
              <a:lnSpc>
                <a:spcPct val="100000"/>
              </a:lnSpc>
              <a:spcBef>
                <a:spcPts val="600"/>
              </a:spcBef>
            </a:pPr>
            <a:r>
              <a:rPr lang="en-US" sz="2200" b="1"/>
              <a:t>Lưu ý</a:t>
            </a:r>
            <a:r>
              <a:rPr lang="en-US" sz="2200"/>
              <a:t>: </a:t>
            </a:r>
          </a:p>
          <a:p>
            <a:pPr lvl="1">
              <a:lnSpc>
                <a:spcPct val="100000"/>
              </a:lnSpc>
              <a:spcBef>
                <a:spcPts val="600"/>
              </a:spcBef>
            </a:pPr>
            <a:r>
              <a:rPr lang="en-US" sz="2200"/>
              <a:t>Nếu các giá trị không được chỉ định cho tên thì mặc định tên</a:t>
            </a:r>
            <a:r>
              <a:rPr lang="vi-VN" sz="2200"/>
              <a:t> đầu tiên có giá trị </a:t>
            </a:r>
            <a:r>
              <a:rPr lang="en-US" sz="2200"/>
              <a:t>là 0, tên thứ 2 có giá trị là 1, tiếp tục tăng 1 đơn vị cho các tên tiếp theo.</a:t>
            </a:r>
          </a:p>
          <a:p>
            <a:pPr lvl="1">
              <a:lnSpc>
                <a:spcPct val="100000"/>
              </a:lnSpc>
              <a:spcBef>
                <a:spcPts val="600"/>
              </a:spcBef>
            </a:pPr>
            <a:r>
              <a:rPr lang="vi-VN" sz="2200"/>
              <a:t>Nếu không phải tất cả các giá trị đều được chỉ định, thì các giá trị không xác định sẽ </a:t>
            </a:r>
            <a:r>
              <a:rPr lang="en-US" sz="2200"/>
              <a:t>được </a:t>
            </a:r>
            <a:r>
              <a:rPr lang="vi-VN" sz="2200"/>
              <a:t>tiếp tục tiến triển từ giá trị được chỉ định cuối cùn</a:t>
            </a:r>
            <a:r>
              <a:rPr lang="en-US" sz="2200"/>
              <a:t>g (do trình biên dịch thực hiện).</a:t>
            </a:r>
          </a:p>
          <a:p>
            <a:pPr>
              <a:lnSpc>
                <a:spcPct val="100000"/>
              </a:lnSpc>
              <a:spcBef>
                <a:spcPts val="600"/>
              </a:spcBef>
            </a:pPr>
            <a:r>
              <a:rPr lang="en-US" sz="2600"/>
              <a:t>Ví dụ:</a:t>
            </a:r>
          </a:p>
          <a:p>
            <a:pPr marL="0" indent="0">
              <a:lnSpc>
                <a:spcPct val="100000"/>
              </a:lnSpc>
              <a:spcBef>
                <a:spcPts val="600"/>
              </a:spcBef>
              <a:buNone/>
            </a:pPr>
            <a:r>
              <a:rPr lang="vi-VN" sz="2200" b="0">
                <a:solidFill>
                  <a:srgbClr val="0000FF"/>
                </a:solidFill>
                <a:effectLst/>
                <a:highlight>
                  <a:srgbClr val="FFFFFF"/>
                </a:highlight>
                <a:latin typeface="PragmataPro Mono Liga" panose="02000509040000020004" pitchFamily="49" charset="0"/>
              </a:rPr>
              <a:t>enum</a:t>
            </a:r>
            <a:r>
              <a:rPr lang="vi-VN" sz="2200" b="0">
                <a:solidFill>
                  <a:srgbClr val="000000"/>
                </a:solidFill>
                <a:effectLst/>
                <a:highlight>
                  <a:srgbClr val="FFFFFF"/>
                </a:highlight>
                <a:latin typeface="PragmataPro Mono Liga" panose="02000509040000020004" pitchFamily="49" charset="0"/>
              </a:rPr>
              <a:t> </a:t>
            </a:r>
            <a:r>
              <a:rPr lang="vi-VN" sz="2200" b="0">
                <a:solidFill>
                  <a:srgbClr val="267F99"/>
                </a:solidFill>
                <a:effectLst/>
                <a:highlight>
                  <a:srgbClr val="FFFFFF"/>
                </a:highlight>
                <a:latin typeface="PragmataPro Mono Liga" panose="02000509040000020004" pitchFamily="49" charset="0"/>
              </a:rPr>
              <a:t>dayOfWeek</a:t>
            </a:r>
            <a:r>
              <a:rPr lang="en-US" sz="2200" b="0">
                <a:solidFill>
                  <a:srgbClr val="267F99"/>
                </a:solidFill>
                <a:effectLst/>
                <a:highlight>
                  <a:srgbClr val="FFFFFF"/>
                </a:highlight>
                <a:latin typeface="PragmataPro Mono Liga" panose="02000509040000020004" pitchFamily="49" charset="0"/>
              </a:rPr>
              <a:t> </a:t>
            </a:r>
            <a:r>
              <a:rPr lang="vi-VN" sz="2200" b="0">
                <a:solidFill>
                  <a:srgbClr val="000000"/>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 </a:t>
            </a:r>
            <a:r>
              <a:rPr lang="vi-VN" sz="2200" b="0">
                <a:solidFill>
                  <a:srgbClr val="0070C1"/>
                </a:solidFill>
                <a:effectLst/>
                <a:highlight>
                  <a:srgbClr val="FFFFFF"/>
                </a:highlight>
                <a:latin typeface="PragmataPro Mono Liga" panose="02000509040000020004" pitchFamily="49" charset="0"/>
              </a:rPr>
              <a:t>Mon</a:t>
            </a:r>
            <a:r>
              <a:rPr lang="vi-VN" sz="2200" b="0">
                <a:solidFill>
                  <a:srgbClr val="000000"/>
                </a:solidFill>
                <a:effectLst/>
                <a:highlight>
                  <a:srgbClr val="FFFFFF"/>
                </a:highlight>
                <a:latin typeface="PragmataPro Mono Liga" panose="02000509040000020004" pitchFamily="49" charset="0"/>
              </a:rPr>
              <a:t>, </a:t>
            </a:r>
            <a:r>
              <a:rPr lang="vi-VN" sz="2200" b="0">
                <a:solidFill>
                  <a:srgbClr val="0070C1"/>
                </a:solidFill>
                <a:effectLst/>
                <a:highlight>
                  <a:srgbClr val="FFFFFF"/>
                </a:highlight>
                <a:latin typeface="PragmataPro Mono Liga" panose="02000509040000020004" pitchFamily="49" charset="0"/>
              </a:rPr>
              <a:t>Tue</a:t>
            </a:r>
            <a:r>
              <a:rPr lang="vi-VN" sz="2200" b="0">
                <a:solidFill>
                  <a:srgbClr val="000000"/>
                </a:solidFill>
                <a:effectLst/>
                <a:highlight>
                  <a:srgbClr val="FFFFFF"/>
                </a:highlight>
                <a:latin typeface="PragmataPro Mono Liga" panose="02000509040000020004" pitchFamily="49" charset="0"/>
              </a:rPr>
              <a:t>, </a:t>
            </a:r>
            <a:r>
              <a:rPr lang="vi-VN" sz="2200" b="0">
                <a:solidFill>
                  <a:srgbClr val="0070C1"/>
                </a:solidFill>
                <a:effectLst/>
                <a:highlight>
                  <a:srgbClr val="FFFFFF"/>
                </a:highlight>
                <a:latin typeface="PragmataPro Mono Liga" panose="02000509040000020004" pitchFamily="49" charset="0"/>
              </a:rPr>
              <a:t>Wed</a:t>
            </a:r>
            <a:r>
              <a:rPr lang="vi-VN" sz="2200" b="0">
                <a:solidFill>
                  <a:srgbClr val="000000"/>
                </a:solidFill>
                <a:effectLst/>
                <a:highlight>
                  <a:srgbClr val="FFFFFF"/>
                </a:highlight>
                <a:latin typeface="PragmataPro Mono Liga" panose="02000509040000020004" pitchFamily="49" charset="0"/>
              </a:rPr>
              <a:t>, </a:t>
            </a:r>
            <a:r>
              <a:rPr lang="vi-VN" sz="2200" b="0">
                <a:solidFill>
                  <a:srgbClr val="0070C1"/>
                </a:solidFill>
                <a:effectLst/>
                <a:highlight>
                  <a:srgbClr val="FFFFFF"/>
                </a:highlight>
                <a:latin typeface="PragmataPro Mono Liga" panose="02000509040000020004" pitchFamily="49" charset="0"/>
              </a:rPr>
              <a:t>Thur</a:t>
            </a:r>
            <a:r>
              <a:rPr lang="vi-VN" sz="2200" b="0">
                <a:solidFill>
                  <a:srgbClr val="000000"/>
                </a:solidFill>
                <a:effectLst/>
                <a:highlight>
                  <a:srgbClr val="FFFFFF"/>
                </a:highlight>
                <a:latin typeface="PragmataPro Mono Liga" panose="02000509040000020004" pitchFamily="49" charset="0"/>
              </a:rPr>
              <a:t>, </a:t>
            </a:r>
            <a:r>
              <a:rPr lang="vi-VN" sz="2200" b="0">
                <a:solidFill>
                  <a:srgbClr val="0070C1"/>
                </a:solidFill>
                <a:effectLst/>
                <a:highlight>
                  <a:srgbClr val="FFFFFF"/>
                </a:highlight>
                <a:latin typeface="PragmataPro Mono Liga" panose="02000509040000020004" pitchFamily="49" charset="0"/>
              </a:rPr>
              <a:t>Fri</a:t>
            </a:r>
            <a:r>
              <a:rPr lang="vi-VN" sz="2200" b="0">
                <a:solidFill>
                  <a:srgbClr val="000000"/>
                </a:solidFill>
                <a:effectLst/>
                <a:highlight>
                  <a:srgbClr val="FFFFFF"/>
                </a:highlight>
                <a:latin typeface="PragmataPro Mono Liga" panose="02000509040000020004" pitchFamily="49" charset="0"/>
              </a:rPr>
              <a:t>, </a:t>
            </a:r>
            <a:r>
              <a:rPr lang="vi-VN" sz="2200" b="0">
                <a:solidFill>
                  <a:srgbClr val="0070C1"/>
                </a:solidFill>
                <a:effectLst/>
                <a:highlight>
                  <a:srgbClr val="FFFFFF"/>
                </a:highlight>
                <a:latin typeface="PragmataPro Mono Liga" panose="02000509040000020004" pitchFamily="49" charset="0"/>
              </a:rPr>
              <a:t>Sat</a:t>
            </a:r>
            <a:r>
              <a:rPr lang="vi-VN" sz="2200" b="0">
                <a:solidFill>
                  <a:srgbClr val="000000"/>
                </a:solidFill>
                <a:effectLst/>
                <a:highlight>
                  <a:srgbClr val="FFFFFF"/>
                </a:highlight>
                <a:latin typeface="PragmataPro Mono Liga" panose="02000509040000020004" pitchFamily="49" charset="0"/>
              </a:rPr>
              <a:t>, </a:t>
            </a:r>
            <a:r>
              <a:rPr lang="vi-VN" sz="2200" b="0">
                <a:solidFill>
                  <a:srgbClr val="0070C1"/>
                </a:solidFill>
                <a:effectLst/>
                <a:highlight>
                  <a:srgbClr val="FFFFFF"/>
                </a:highlight>
                <a:latin typeface="PragmataPro Mono Liga" panose="02000509040000020004" pitchFamily="49" charset="0"/>
              </a:rPr>
              <a:t>Sun</a:t>
            </a:r>
            <a:r>
              <a:rPr lang="en-US" sz="2200" b="0">
                <a:solidFill>
                  <a:srgbClr val="0070C1"/>
                </a:solidFill>
                <a:effectLst/>
                <a:highlight>
                  <a:srgbClr val="FFFFFF"/>
                </a:highlight>
                <a:latin typeface="PragmataPro Mono Liga" panose="02000509040000020004" pitchFamily="49" charset="0"/>
              </a:rPr>
              <a:t> </a:t>
            </a:r>
            <a:r>
              <a:rPr lang="vi-VN" sz="2200" b="0">
                <a:solidFill>
                  <a:srgbClr val="000000"/>
                </a:solidFill>
                <a:effectLst/>
                <a:highlight>
                  <a:srgbClr val="FFFFFF"/>
                </a:highlight>
                <a:latin typeface="PragmataPro Mono Liga" panose="02000509040000020004" pitchFamily="49" charset="0"/>
              </a:rPr>
              <a:t>};</a:t>
            </a:r>
            <a:endParaRPr lang="en-US" sz="2200">
              <a:solidFill>
                <a:srgbClr val="000000"/>
              </a:solidFill>
              <a:highlight>
                <a:srgbClr val="FFFFFF"/>
              </a:highlight>
              <a:latin typeface="PragmataPro Mono Liga" panose="02000509040000020004" pitchFamily="49" charset="0"/>
            </a:endParaRPr>
          </a:p>
          <a:p>
            <a:pPr marL="0" indent="0">
              <a:lnSpc>
                <a:spcPct val="100000"/>
              </a:lnSpc>
              <a:spcBef>
                <a:spcPts val="600"/>
              </a:spcBef>
              <a:buNone/>
            </a:pPr>
            <a:r>
              <a:rPr lang="en-US" sz="2200" b="0">
                <a:solidFill>
                  <a:srgbClr val="0000FF"/>
                </a:solidFill>
                <a:effectLst/>
                <a:highlight>
                  <a:srgbClr val="FFFFFF"/>
                </a:highlight>
                <a:latin typeface="PragmataPro Mono Liga" panose="02000509040000020004" pitchFamily="49" charset="0"/>
              </a:rPr>
              <a:t>enum</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escapes</a:t>
            </a:r>
            <a:r>
              <a:rPr lang="en-US" sz="2200" b="0">
                <a:solidFill>
                  <a:srgbClr val="000000"/>
                </a:solidFill>
                <a:effectLst/>
                <a:highlight>
                  <a:srgbClr val="FFFFFF"/>
                </a:highlight>
                <a:latin typeface="PragmataPro Mono Liga" panose="02000509040000020004" pitchFamily="49" charset="0"/>
              </a:rPr>
              <a:t> { </a:t>
            </a:r>
            <a:r>
              <a:rPr lang="en-US" sz="2200" b="0">
                <a:solidFill>
                  <a:srgbClr val="0070C1"/>
                </a:solidFill>
                <a:effectLst/>
                <a:highlight>
                  <a:srgbClr val="FFFFFF"/>
                </a:highlight>
                <a:latin typeface="PragmataPro Mono Liga" panose="02000509040000020004" pitchFamily="49" charset="0"/>
              </a:rPr>
              <a:t>BELL</a:t>
            </a:r>
            <a:r>
              <a:rPr lang="en-US" sz="2200" b="0">
                <a:solidFill>
                  <a:srgbClr val="000000"/>
                </a:solidFill>
                <a:effectLst/>
                <a:highlight>
                  <a:srgbClr val="FFFFFF"/>
                </a:highlight>
                <a:latin typeface="PragmataPro Mono Liga" panose="02000509040000020004" pitchFamily="49" charset="0"/>
              </a:rPr>
              <a:t> = </a:t>
            </a:r>
            <a:r>
              <a:rPr lang="en-US" sz="2200" b="0">
                <a:solidFill>
                  <a:srgbClr val="A31515"/>
                </a:solidFill>
                <a:effectLst/>
                <a:highlight>
                  <a:srgbClr val="FFFFFF"/>
                </a:highlight>
                <a:latin typeface="PragmataPro Mono Liga" panose="02000509040000020004" pitchFamily="49" charset="0"/>
              </a:rPr>
              <a:t>'</a:t>
            </a:r>
            <a:r>
              <a:rPr lang="en-US" sz="2200" b="0">
                <a:solidFill>
                  <a:srgbClr val="EE0000"/>
                </a:solidFill>
                <a:effectLst/>
                <a:highlight>
                  <a:srgbClr val="FFFFFF"/>
                </a:highlight>
                <a:latin typeface="PragmataPro Mono Liga" panose="02000509040000020004" pitchFamily="49" charset="0"/>
              </a:rPr>
              <a:t>\a</a:t>
            </a:r>
            <a:r>
              <a:rPr lang="en-US" sz="2200" b="0">
                <a:solidFill>
                  <a:srgbClr val="A31515"/>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BACKSPACE</a:t>
            </a:r>
            <a:r>
              <a:rPr lang="en-US" sz="2200" b="0">
                <a:solidFill>
                  <a:srgbClr val="000000"/>
                </a:solidFill>
                <a:effectLst/>
                <a:highlight>
                  <a:srgbClr val="FFFFFF"/>
                </a:highlight>
                <a:latin typeface="PragmataPro Mono Liga" panose="02000509040000020004" pitchFamily="49" charset="0"/>
              </a:rPr>
              <a:t> = </a:t>
            </a:r>
            <a:r>
              <a:rPr lang="en-US" sz="2200" b="0">
                <a:solidFill>
                  <a:srgbClr val="A31515"/>
                </a:solidFill>
                <a:effectLst/>
                <a:highlight>
                  <a:srgbClr val="FFFFFF"/>
                </a:highlight>
                <a:latin typeface="PragmataPro Mono Liga" panose="02000509040000020004" pitchFamily="49" charset="0"/>
              </a:rPr>
              <a:t>'</a:t>
            </a:r>
            <a:r>
              <a:rPr lang="en-US" sz="2200" b="0">
                <a:solidFill>
                  <a:srgbClr val="EE0000"/>
                </a:solidFill>
                <a:effectLst/>
                <a:highlight>
                  <a:srgbClr val="FFFFFF"/>
                </a:highlight>
                <a:latin typeface="PragmataPro Mono Liga" panose="02000509040000020004" pitchFamily="49" charset="0"/>
              </a:rPr>
              <a:t>\b</a:t>
            </a:r>
            <a:r>
              <a:rPr lang="en-US" sz="2200" b="0">
                <a:solidFill>
                  <a:srgbClr val="A31515"/>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TAB</a:t>
            </a:r>
            <a:r>
              <a:rPr lang="en-US" sz="2200" b="0">
                <a:solidFill>
                  <a:srgbClr val="000000"/>
                </a:solidFill>
                <a:effectLst/>
                <a:highlight>
                  <a:srgbClr val="FFFFFF"/>
                </a:highlight>
                <a:latin typeface="PragmataPro Mono Liga" panose="02000509040000020004" pitchFamily="49" charset="0"/>
              </a:rPr>
              <a:t> = </a:t>
            </a:r>
            <a:r>
              <a:rPr lang="en-US" sz="2200" b="0">
                <a:solidFill>
                  <a:srgbClr val="A31515"/>
                </a:solidFill>
                <a:effectLst/>
                <a:highlight>
                  <a:srgbClr val="FFFFFF"/>
                </a:highlight>
                <a:latin typeface="PragmataPro Mono Liga" panose="02000509040000020004" pitchFamily="49" charset="0"/>
              </a:rPr>
              <a:t>'</a:t>
            </a:r>
            <a:r>
              <a:rPr lang="en-US" sz="2200" b="0">
                <a:solidFill>
                  <a:srgbClr val="EE0000"/>
                </a:solidFill>
                <a:effectLst/>
                <a:highlight>
                  <a:srgbClr val="FFFFFF"/>
                </a:highlight>
                <a:latin typeface="PragmataPro Mono Liga" panose="02000509040000020004" pitchFamily="49" charset="0"/>
              </a:rPr>
              <a:t>\t</a:t>
            </a:r>
            <a:r>
              <a:rPr lang="en-US" sz="2200" b="0">
                <a:solidFill>
                  <a:srgbClr val="A31515"/>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600"/>
              </a:spcBef>
              <a:buNone/>
            </a:pPr>
            <a:r>
              <a:rPr lang="en-US" sz="2200" b="0">
                <a:solidFill>
                  <a:srgbClr val="0070C1"/>
                </a:solidFill>
                <a:effectLst/>
                <a:highlight>
                  <a:srgbClr val="FFFFFF"/>
                </a:highlight>
                <a:latin typeface="PragmataPro Mono Liga" panose="02000509040000020004" pitchFamily="49" charset="0"/>
              </a:rPr>
              <a:t>		  NEWLINE</a:t>
            </a:r>
            <a:r>
              <a:rPr lang="en-US" sz="2200" b="0">
                <a:solidFill>
                  <a:srgbClr val="000000"/>
                </a:solidFill>
                <a:effectLst/>
                <a:highlight>
                  <a:srgbClr val="FFFFFF"/>
                </a:highlight>
                <a:latin typeface="PragmataPro Mono Liga" panose="02000509040000020004" pitchFamily="49" charset="0"/>
              </a:rPr>
              <a:t> = </a:t>
            </a:r>
            <a:r>
              <a:rPr lang="en-US" sz="2200" b="0">
                <a:solidFill>
                  <a:srgbClr val="A31515"/>
                </a:solidFill>
                <a:effectLst/>
                <a:highlight>
                  <a:srgbClr val="FFFFFF"/>
                </a:highlight>
                <a:latin typeface="PragmataPro Mono Liga" panose="02000509040000020004" pitchFamily="49" charset="0"/>
              </a:rPr>
              <a:t>'</a:t>
            </a:r>
            <a:r>
              <a:rPr lang="en-US" sz="2200" b="0">
                <a:solidFill>
                  <a:srgbClr val="EE0000"/>
                </a:solidFill>
                <a:effectLst/>
                <a:highlight>
                  <a:srgbClr val="FFFFFF"/>
                </a:highlight>
                <a:latin typeface="PragmataPro Mono Liga" panose="02000509040000020004" pitchFamily="49" charset="0"/>
              </a:rPr>
              <a:t>\n</a:t>
            </a:r>
            <a:r>
              <a:rPr lang="en-US" sz="2200" b="0">
                <a:solidFill>
                  <a:srgbClr val="A31515"/>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VTAB</a:t>
            </a:r>
            <a:r>
              <a:rPr lang="en-US" sz="2200" b="0">
                <a:solidFill>
                  <a:srgbClr val="000000"/>
                </a:solidFill>
                <a:effectLst/>
                <a:highlight>
                  <a:srgbClr val="FFFFFF"/>
                </a:highlight>
                <a:latin typeface="PragmataPro Mono Liga" panose="02000509040000020004" pitchFamily="49" charset="0"/>
              </a:rPr>
              <a:t> = </a:t>
            </a:r>
            <a:r>
              <a:rPr lang="en-US" sz="2200" b="0">
                <a:solidFill>
                  <a:srgbClr val="A31515"/>
                </a:solidFill>
                <a:effectLst/>
                <a:highlight>
                  <a:srgbClr val="FFFFFF"/>
                </a:highlight>
                <a:latin typeface="PragmataPro Mono Liga" panose="02000509040000020004" pitchFamily="49" charset="0"/>
              </a:rPr>
              <a:t>'</a:t>
            </a:r>
            <a:r>
              <a:rPr lang="en-US" sz="2200" b="0">
                <a:solidFill>
                  <a:srgbClr val="EE0000"/>
                </a:solidFill>
                <a:effectLst/>
                <a:highlight>
                  <a:srgbClr val="FFFFFF"/>
                </a:highlight>
                <a:latin typeface="PragmataPro Mono Liga" panose="02000509040000020004" pitchFamily="49" charset="0"/>
              </a:rPr>
              <a:t>\v</a:t>
            </a:r>
            <a:r>
              <a:rPr lang="en-US" sz="2200" b="0">
                <a:solidFill>
                  <a:srgbClr val="A31515"/>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 </a:t>
            </a:r>
            <a:r>
              <a:rPr lang="en-US" sz="2200" b="0">
                <a:solidFill>
                  <a:srgbClr val="A31515"/>
                </a:solidFill>
                <a:effectLst/>
                <a:highlight>
                  <a:srgbClr val="FFFFFF"/>
                </a:highlight>
                <a:latin typeface="PragmataPro Mono Liga" panose="02000509040000020004" pitchFamily="49" charset="0"/>
              </a:rPr>
              <a:t>'</a:t>
            </a:r>
            <a:r>
              <a:rPr lang="en-US" sz="2200" b="0">
                <a:solidFill>
                  <a:srgbClr val="EE0000"/>
                </a:solidFill>
                <a:effectLst/>
                <a:highlight>
                  <a:srgbClr val="FFFFFF"/>
                </a:highlight>
                <a:latin typeface="PragmataPro Mono Liga" panose="02000509040000020004" pitchFamily="49" charset="0"/>
              </a:rPr>
              <a:t>\r</a:t>
            </a:r>
            <a:r>
              <a:rPr lang="en-US" sz="2200" b="0">
                <a:solidFill>
                  <a:srgbClr val="A31515"/>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 };</a:t>
            </a:r>
          </a:p>
          <a:p>
            <a:pPr marL="0" indent="0">
              <a:lnSpc>
                <a:spcPct val="100000"/>
              </a:lnSpc>
              <a:spcBef>
                <a:spcPts val="600"/>
              </a:spcBef>
              <a:buNone/>
            </a:pPr>
            <a:r>
              <a:rPr lang="en-US" sz="2200" b="0">
                <a:solidFill>
                  <a:srgbClr val="0000FF"/>
                </a:solidFill>
                <a:effectLst/>
                <a:highlight>
                  <a:srgbClr val="FFFFFF"/>
                </a:highlight>
                <a:latin typeface="PragmataPro Mono Liga" panose="02000509040000020004" pitchFamily="49" charset="0"/>
              </a:rPr>
              <a:t>enum</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months</a:t>
            </a:r>
            <a:r>
              <a:rPr lang="en-US" sz="2200" b="0">
                <a:solidFill>
                  <a:srgbClr val="000000"/>
                </a:solidFill>
                <a:effectLst/>
                <a:highlight>
                  <a:srgbClr val="FFFFFF"/>
                </a:highlight>
                <a:latin typeface="PragmataPro Mono Liga" panose="02000509040000020004" pitchFamily="49" charset="0"/>
              </a:rPr>
              <a:t> { </a:t>
            </a:r>
            <a:r>
              <a:rPr lang="en-US" sz="2200" b="0">
                <a:solidFill>
                  <a:srgbClr val="0070C1"/>
                </a:solidFill>
                <a:effectLst/>
                <a:highlight>
                  <a:srgbClr val="FFFFFF"/>
                </a:highlight>
                <a:latin typeface="PragmataPro Mono Liga" panose="02000509040000020004" pitchFamily="49" charset="0"/>
              </a:rPr>
              <a:t>JAN</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FEB</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MAR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APR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MAY</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JUN</a:t>
            </a:r>
            <a:r>
              <a:rPr lang="en-US" sz="2200" b="0">
                <a:solidFill>
                  <a:srgbClr val="000000"/>
                </a:solidFill>
                <a:effectLst/>
                <a:highlight>
                  <a:srgbClr val="FFFFFF"/>
                </a:highlight>
                <a:latin typeface="PragmataPro Mono Liga" panose="02000509040000020004" pitchFamily="49" charset="0"/>
              </a:rPr>
              <a:t>, </a:t>
            </a:r>
          </a:p>
          <a:p>
            <a:pPr marL="0" indent="0">
              <a:lnSpc>
                <a:spcPct val="100000"/>
              </a:lnSpc>
              <a:spcBef>
                <a:spcPts val="600"/>
              </a:spcBef>
              <a:buNone/>
            </a:pPr>
            <a:r>
              <a:rPr lang="en-US" sz="2200">
                <a:solidFill>
                  <a:srgbClr val="000000"/>
                </a:solidFill>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JUL</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AUG</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SEP</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OCT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NOV</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DEC</a:t>
            </a:r>
            <a:r>
              <a:rPr lang="en-US" sz="2200" b="0">
                <a:solidFill>
                  <a:srgbClr val="000000"/>
                </a:solidFill>
                <a:effectLst/>
                <a:highlight>
                  <a:srgbClr val="FFFFFF"/>
                </a:highlight>
                <a:latin typeface="PragmataPro Mono Liga" panose="02000509040000020004" pitchFamily="49" charset="0"/>
              </a:rPr>
              <a:t> }; </a:t>
            </a:r>
            <a:r>
              <a:rPr lang="es-ES" sz="2200">
                <a:solidFill>
                  <a:srgbClr val="008000"/>
                </a:solidFill>
                <a:highlight>
                  <a:srgbClr val="FFFFFF"/>
                </a:highlight>
                <a:latin typeface="PragmataPro Mono Liga" panose="02000509040000020004" pitchFamily="49" charset="0"/>
              </a:rPr>
              <a:t>//</a:t>
            </a:r>
            <a:r>
              <a:rPr lang="es-ES" sz="2200" b="0">
                <a:solidFill>
                  <a:srgbClr val="008000"/>
                </a:solidFill>
                <a:effectLst/>
                <a:highlight>
                  <a:srgbClr val="FFFFFF"/>
                </a:highlight>
                <a:latin typeface="PragmataPro Mono Liga" panose="02000509040000020004" pitchFamily="49" charset="0"/>
              </a:rPr>
              <a:t> FEB = 2, MAR = 3, …</a:t>
            </a:r>
            <a:endParaRPr lang="en-US" sz="2200" b="0">
              <a:solidFill>
                <a:srgbClr val="000000"/>
              </a:solidFill>
              <a:effectLst/>
              <a:highlight>
                <a:srgbClr val="FFFFFF"/>
              </a:highlight>
              <a:latin typeface="PragmataPro Mono Liga" panose="02000509040000020004" pitchFamily="49" charset="0"/>
            </a:endParaRPr>
          </a:p>
        </p:txBody>
      </p:sp>
      <p:sp>
        <p:nvSpPr>
          <p:cNvPr id="4" name="Footer Placeholder 3">
            <a:extLst>
              <a:ext uri="{FF2B5EF4-FFF2-40B4-BE49-F238E27FC236}">
                <a16:creationId xmlns:a16="http://schemas.microsoft.com/office/drawing/2014/main" id="{D1DEF65F-6F2D-C7F0-5186-1B6E0EAF4065}"/>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800F6966-3F87-653A-3657-94D5276FBD52}"/>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61AC83A4-D492-55BB-87F9-E4DB3C05F447}"/>
              </a:ext>
            </a:extLst>
          </p:cNvPr>
          <p:cNvSpPr>
            <a:spLocks noGrp="1"/>
          </p:cNvSpPr>
          <p:nvPr>
            <p:ph type="sldNum" sz="quarter" idx="12"/>
          </p:nvPr>
        </p:nvSpPr>
        <p:spPr/>
        <p:txBody>
          <a:bodyPr/>
          <a:lstStyle/>
          <a:p>
            <a:fld id="{D8B0B3AC-44A8-D142-AAF6-9A453466E1A4}" type="slidenum">
              <a:rPr lang="en-VN" smtClean="0"/>
              <a:pPr/>
              <a:t>68</a:t>
            </a:fld>
            <a:endParaRPr lang="en-VN" dirty="0"/>
          </a:p>
        </p:txBody>
      </p:sp>
    </p:spTree>
    <p:extLst>
      <p:ext uri="{BB962C8B-B14F-4D97-AF65-F5344CB8AC3E}">
        <p14:creationId xmlns:p14="http://schemas.microsoft.com/office/powerpoint/2010/main" val="7765902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90C4-082D-AA41-5765-F83C9EDB5768}"/>
              </a:ext>
            </a:extLst>
          </p:cNvPr>
          <p:cNvSpPr>
            <a:spLocks noGrp="1"/>
          </p:cNvSpPr>
          <p:nvPr>
            <p:ph type="title"/>
          </p:nvPr>
        </p:nvSpPr>
        <p:spPr/>
        <p:txBody>
          <a:bodyPr>
            <a:normAutofit fontScale="90000"/>
          </a:bodyPr>
          <a:lstStyle/>
          <a:p>
            <a:r>
              <a:rPr lang="en-US"/>
              <a:t>Hằng số kiểu liệt kê enum</a:t>
            </a:r>
          </a:p>
        </p:txBody>
      </p:sp>
      <p:sp>
        <p:nvSpPr>
          <p:cNvPr id="3" name="Content Placeholder 2">
            <a:extLst>
              <a:ext uri="{FF2B5EF4-FFF2-40B4-BE49-F238E27FC236}">
                <a16:creationId xmlns:a16="http://schemas.microsoft.com/office/drawing/2014/main" id="{70B2AA81-23D8-AB8C-6F9A-AA210BF09D90}"/>
              </a:ext>
            </a:extLst>
          </p:cNvPr>
          <p:cNvSpPr>
            <a:spLocks noGrp="1"/>
          </p:cNvSpPr>
          <p:nvPr>
            <p:ph idx="1"/>
          </p:nvPr>
        </p:nvSpPr>
        <p:spPr/>
        <p:txBody>
          <a:bodyPr>
            <a:normAutofit/>
          </a:bodyPr>
          <a:lstStyle/>
          <a:p>
            <a:r>
              <a:rPr lang="en-US" sz="2400">
                <a:solidFill>
                  <a:schemeClr val="tx1">
                    <a:lumMod val="50000"/>
                  </a:schemeClr>
                </a:solidFill>
                <a:highlight>
                  <a:srgbClr val="FFFFFF"/>
                </a:highlight>
              </a:rPr>
              <a:t>Có thể sử dụng enum để thay thế cho tiền chỉ thị </a:t>
            </a:r>
            <a:r>
              <a:rPr lang="en-US" sz="2400" b="0">
                <a:solidFill>
                  <a:srgbClr val="AF00DB"/>
                </a:solidFill>
                <a:effectLst/>
                <a:highlight>
                  <a:srgbClr val="FFFFFF"/>
                </a:highlight>
                <a:latin typeface="PragmataPro Mono Liga" panose="02000509040000020004" pitchFamily="49" charset="0"/>
              </a:rPr>
              <a:t>#define</a:t>
            </a:r>
            <a:r>
              <a:rPr lang="en-US" sz="2400">
                <a:solidFill>
                  <a:schemeClr val="tx1">
                    <a:lumMod val="50000"/>
                  </a:schemeClr>
                </a:solidFill>
                <a:highlight>
                  <a:srgbClr val="FFFFFF"/>
                </a:highlight>
              </a:rPr>
              <a:t> trong một số trường hợp.</a:t>
            </a:r>
            <a:endParaRPr lang="en-US" sz="2400" b="0">
              <a:solidFill>
                <a:schemeClr val="tx1">
                  <a:lumMod val="50000"/>
                </a:schemeClr>
              </a:solidFill>
              <a:effectLst/>
              <a:highlight>
                <a:srgbClr val="FFFFFF"/>
              </a:highlight>
            </a:endParaRPr>
          </a:p>
          <a:p>
            <a:pPr marL="0" indent="0">
              <a:buNone/>
            </a:pPr>
            <a:r>
              <a:rPr lang="en-US" sz="2400" b="0">
                <a:solidFill>
                  <a:srgbClr val="AF00DB"/>
                </a:solidFill>
                <a:effectLst/>
                <a:highlight>
                  <a:srgbClr val="FFFFFF"/>
                </a:highlight>
                <a:latin typeface="PragmataPro Mono Liga" panose="02000509040000020004" pitchFamily="49" charset="0"/>
              </a:rPr>
              <a:t>#define</a:t>
            </a:r>
            <a:r>
              <a:rPr lang="en-US" sz="2400" b="0">
                <a:solidFill>
                  <a:srgbClr val="0000FF"/>
                </a:solidFill>
                <a:effectLst/>
                <a:highlight>
                  <a:srgbClr val="FFFFFF"/>
                </a:highlight>
                <a:latin typeface="PragmataPro Mono Liga" panose="02000509040000020004" pitchFamily="49" charset="0"/>
              </a:rPr>
              <a:t> KEYWORD </a:t>
            </a:r>
            <a:r>
              <a:rPr lang="en-US" sz="2400" b="0">
                <a:solidFill>
                  <a:srgbClr val="098658"/>
                </a:solidFill>
                <a:effectLst/>
                <a:highlight>
                  <a:srgbClr val="FFFFFF"/>
                </a:highlight>
                <a:latin typeface="PragmataPro Mono Liga" panose="02000509040000020004" pitchFamily="49" charset="0"/>
              </a:rPr>
              <a:t>01</a:t>
            </a:r>
            <a:endParaRPr lang="en-US" sz="2400" b="0">
              <a:solidFill>
                <a:srgbClr val="000000"/>
              </a:solidFill>
              <a:effectLst/>
              <a:highlight>
                <a:srgbClr val="FFFFFF"/>
              </a:highlight>
              <a:latin typeface="PragmataPro Mono Liga" panose="02000509040000020004" pitchFamily="49" charset="0"/>
            </a:endParaRPr>
          </a:p>
          <a:p>
            <a:pPr marL="0" indent="0">
              <a:buNone/>
            </a:pPr>
            <a:r>
              <a:rPr lang="en-US" sz="2400" b="0">
                <a:solidFill>
                  <a:srgbClr val="AF00DB"/>
                </a:solidFill>
                <a:effectLst/>
                <a:highlight>
                  <a:srgbClr val="FFFFFF"/>
                </a:highlight>
                <a:latin typeface="PragmataPro Mono Liga" panose="02000509040000020004" pitchFamily="49" charset="0"/>
              </a:rPr>
              <a:t>#define</a:t>
            </a:r>
            <a:r>
              <a:rPr lang="en-US" sz="2400" b="0">
                <a:solidFill>
                  <a:srgbClr val="0000FF"/>
                </a:solidFill>
                <a:effectLst/>
                <a:highlight>
                  <a:srgbClr val="FFFFFF"/>
                </a:highlight>
                <a:latin typeface="PragmataPro Mono Liga" panose="02000509040000020004" pitchFamily="49" charset="0"/>
              </a:rPr>
              <a:t> EXTRENAL </a:t>
            </a:r>
            <a:r>
              <a:rPr lang="en-US" sz="2400" b="0">
                <a:solidFill>
                  <a:srgbClr val="098658"/>
                </a:solidFill>
                <a:effectLst/>
                <a:highlight>
                  <a:srgbClr val="FFFFFF"/>
                </a:highlight>
                <a:latin typeface="PragmataPro Mono Liga" panose="02000509040000020004" pitchFamily="49" charset="0"/>
              </a:rPr>
              <a:t>02</a:t>
            </a:r>
            <a:endParaRPr lang="en-US" sz="2400" b="0">
              <a:solidFill>
                <a:srgbClr val="000000"/>
              </a:solidFill>
              <a:effectLst/>
              <a:highlight>
                <a:srgbClr val="FFFFFF"/>
              </a:highlight>
              <a:latin typeface="PragmataPro Mono Liga" panose="02000509040000020004" pitchFamily="49" charset="0"/>
            </a:endParaRPr>
          </a:p>
          <a:p>
            <a:pPr marL="0" indent="0">
              <a:buNone/>
            </a:pPr>
            <a:r>
              <a:rPr lang="en-US" sz="2400" b="0">
                <a:solidFill>
                  <a:srgbClr val="AF00DB"/>
                </a:solidFill>
                <a:effectLst/>
                <a:highlight>
                  <a:srgbClr val="FFFFFF"/>
                </a:highlight>
                <a:latin typeface="PragmataPro Mono Liga" panose="02000509040000020004" pitchFamily="49" charset="0"/>
              </a:rPr>
              <a:t>#define</a:t>
            </a:r>
            <a:r>
              <a:rPr lang="en-US" sz="2400" b="0">
                <a:solidFill>
                  <a:srgbClr val="0000FF"/>
                </a:solidFill>
                <a:effectLst/>
                <a:highlight>
                  <a:srgbClr val="FFFFFF"/>
                </a:highlight>
                <a:latin typeface="PragmataPro Mono Liga" panose="02000509040000020004" pitchFamily="49" charset="0"/>
              </a:rPr>
              <a:t> STATIC </a:t>
            </a:r>
            <a:r>
              <a:rPr lang="en-US" sz="2400" b="0">
                <a:solidFill>
                  <a:srgbClr val="098658"/>
                </a:solidFill>
                <a:effectLst/>
                <a:highlight>
                  <a:srgbClr val="FFFFFF"/>
                </a:highlight>
                <a:latin typeface="PragmataPro Mono Liga" panose="02000509040000020004" pitchFamily="49" charset="0"/>
              </a:rPr>
              <a:t>04</a:t>
            </a:r>
            <a:endParaRPr lang="en-US" sz="2400" b="0">
              <a:solidFill>
                <a:srgbClr val="000000"/>
              </a:solidFill>
              <a:effectLst/>
              <a:highlight>
                <a:srgbClr val="FFFFFF"/>
              </a:highlight>
              <a:latin typeface="PragmataPro Mono Liga" panose="02000509040000020004" pitchFamily="49" charset="0"/>
            </a:endParaRPr>
          </a:p>
          <a:p>
            <a:pPr marL="0" indent="0">
              <a:buNone/>
            </a:pPr>
            <a:br>
              <a:rPr lang="en-US" sz="2400" b="0">
                <a:solidFill>
                  <a:srgbClr val="000000"/>
                </a:solidFill>
                <a:effectLst/>
                <a:highlight>
                  <a:srgbClr val="FFFFFF"/>
                </a:highlight>
                <a:latin typeface="PragmataPro Mono Liga" panose="02000509040000020004" pitchFamily="49" charset="0"/>
              </a:rPr>
            </a:br>
            <a:r>
              <a:rPr lang="en-US" sz="2400" b="0">
                <a:solidFill>
                  <a:srgbClr val="0000FF"/>
                </a:solidFill>
                <a:effectLst/>
                <a:highlight>
                  <a:srgbClr val="FFFFFF"/>
                </a:highlight>
                <a:latin typeface="PragmataPro Mono Liga" panose="02000509040000020004" pitchFamily="49" charset="0"/>
              </a:rPr>
              <a:t>enum</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00FF"/>
                </a:solidFill>
                <a:effectLst/>
                <a:highlight>
                  <a:srgbClr val="FFFFFF"/>
                </a:highlight>
                <a:latin typeface="PragmataPro Mono Liga" panose="02000509040000020004" pitchFamily="49" charset="0"/>
              </a:rPr>
              <a:t>KEYWORD</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01</a:t>
            </a:r>
            <a:r>
              <a:rPr lang="en-US" sz="2400" b="0">
                <a:solidFill>
                  <a:srgbClr val="000000"/>
                </a:solidFill>
                <a:effectLst/>
                <a:highlight>
                  <a:srgbClr val="FFFFFF"/>
                </a:highlight>
                <a:latin typeface="PragmataPro Mono Liga" panose="02000509040000020004" pitchFamily="49" charset="0"/>
              </a:rPr>
              <a:t>, </a:t>
            </a:r>
            <a:r>
              <a:rPr lang="en-US" sz="2400" b="0">
                <a:solidFill>
                  <a:srgbClr val="0070C1"/>
                </a:solidFill>
                <a:effectLst/>
                <a:highlight>
                  <a:srgbClr val="FFFFFF"/>
                </a:highlight>
                <a:latin typeface="PragmataPro Mono Liga" panose="02000509040000020004" pitchFamily="49" charset="0"/>
              </a:rPr>
              <a:t>EXTERNAL</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02</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STATIC</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04</a:t>
            </a:r>
            <a:r>
              <a:rPr lang="en-US" sz="2400" b="0">
                <a:solidFill>
                  <a:srgbClr val="000000"/>
                </a:solidFill>
                <a:effectLst/>
                <a:highlight>
                  <a:srgbClr val="FFFFFF"/>
                </a:highlight>
                <a:latin typeface="PragmataPro Mono Liga" panose="02000509040000020004" pitchFamily="49" charset="0"/>
              </a:rPr>
              <a:t> };</a:t>
            </a:r>
          </a:p>
          <a:p>
            <a:pPr marL="0" indent="0">
              <a:buNone/>
            </a:pPr>
            <a:endParaRPr lang="en-US" sz="2400"/>
          </a:p>
        </p:txBody>
      </p:sp>
      <p:sp>
        <p:nvSpPr>
          <p:cNvPr id="4" name="Footer Placeholder 3">
            <a:extLst>
              <a:ext uri="{FF2B5EF4-FFF2-40B4-BE49-F238E27FC236}">
                <a16:creationId xmlns:a16="http://schemas.microsoft.com/office/drawing/2014/main" id="{BEAA6228-F8A8-9F7D-F2DD-B388D0317EE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B97FCBB1-63C3-89E4-6A54-63E83D2B3E57}"/>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5804FABF-069B-53DD-0C37-C455A70AFB91}"/>
              </a:ext>
            </a:extLst>
          </p:cNvPr>
          <p:cNvSpPr>
            <a:spLocks noGrp="1"/>
          </p:cNvSpPr>
          <p:nvPr>
            <p:ph type="sldNum" sz="quarter" idx="12"/>
          </p:nvPr>
        </p:nvSpPr>
        <p:spPr/>
        <p:txBody>
          <a:bodyPr/>
          <a:lstStyle/>
          <a:p>
            <a:fld id="{D8B0B3AC-44A8-D142-AAF6-9A453466E1A4}" type="slidenum">
              <a:rPr lang="en-VN" smtClean="0"/>
              <a:pPr/>
              <a:t>69</a:t>
            </a:fld>
            <a:endParaRPr lang="en-VN" dirty="0"/>
          </a:p>
        </p:txBody>
      </p:sp>
    </p:spTree>
    <p:extLst>
      <p:ext uri="{BB962C8B-B14F-4D97-AF65-F5344CB8AC3E}">
        <p14:creationId xmlns:p14="http://schemas.microsoft.com/office/powerpoint/2010/main" val="974383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a:t>3.2 Bộ từ vựng trong C++</a:t>
            </a:r>
            <a:endParaRPr lang="en-US">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Date Placeholder 8">
            <a:extLst>
              <a:ext uri="{FF2B5EF4-FFF2-40B4-BE49-F238E27FC236}">
                <a16:creationId xmlns:a16="http://schemas.microsoft.com/office/drawing/2014/main" id="{91CEBB07-9A8E-E527-DF7B-5275BC34546A}"/>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A07F1646-7D9B-7BD9-6B4C-C25C5C495FE7}"/>
              </a:ext>
            </a:extLst>
          </p:cNvPr>
          <p:cNvSpPr>
            <a:spLocks noGrp="1"/>
          </p:cNvSpPr>
          <p:nvPr>
            <p:ph type="sldNum" sz="quarter" idx="12"/>
          </p:nvPr>
        </p:nvSpPr>
        <p:spPr/>
        <p:txBody>
          <a:bodyPr/>
          <a:lstStyle/>
          <a:p>
            <a:fld id="{D8B0B3AC-44A8-D142-AAF6-9A453466E1A4}" type="slidenum">
              <a:rPr lang="en-VN" smtClean="0"/>
              <a:pPr/>
              <a:t>7</a:t>
            </a:fld>
            <a:endParaRPr lang="en-VN" dirty="0"/>
          </a:p>
        </p:txBody>
      </p:sp>
    </p:spTree>
    <p:extLst>
      <p:ext uri="{BB962C8B-B14F-4D97-AF65-F5344CB8AC3E}">
        <p14:creationId xmlns:p14="http://schemas.microsoft.com/office/powerpoint/2010/main" val="2144590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99554-A215-B74C-4160-877D097F39C6}"/>
              </a:ext>
            </a:extLst>
          </p:cNvPr>
          <p:cNvSpPr>
            <a:spLocks noGrp="1"/>
          </p:cNvSpPr>
          <p:nvPr>
            <p:ph type="title"/>
          </p:nvPr>
        </p:nvSpPr>
        <p:spPr/>
        <p:txBody>
          <a:bodyPr>
            <a:normAutofit fontScale="90000"/>
          </a:bodyPr>
          <a:lstStyle/>
          <a:p>
            <a:r>
              <a:rPr lang="en-US"/>
              <a:t>Hằng số kiểu liệt kê enum</a:t>
            </a:r>
          </a:p>
        </p:txBody>
      </p:sp>
      <p:sp>
        <p:nvSpPr>
          <p:cNvPr id="3" name="Content Placeholder 2">
            <a:extLst>
              <a:ext uri="{FF2B5EF4-FFF2-40B4-BE49-F238E27FC236}">
                <a16:creationId xmlns:a16="http://schemas.microsoft.com/office/drawing/2014/main" id="{4567A45F-A4AE-98B2-B43B-8D5047A521A4}"/>
              </a:ext>
            </a:extLst>
          </p:cNvPr>
          <p:cNvSpPr>
            <a:spLocks noGrp="1"/>
          </p:cNvSpPr>
          <p:nvPr>
            <p:ph idx="1"/>
          </p:nvPr>
        </p:nvSpPr>
        <p:spPr/>
        <p:txBody>
          <a:bodyPr>
            <a:noAutofit/>
          </a:bodyPr>
          <a:lstStyle/>
          <a:p>
            <a:pPr algn="l">
              <a:lnSpc>
                <a:spcPct val="100000"/>
              </a:lnSpc>
              <a:spcBef>
                <a:spcPts val="0"/>
              </a:spcBef>
              <a:spcAft>
                <a:spcPts val="0"/>
              </a:spcAft>
            </a:pPr>
            <a:r>
              <a:rPr lang="en-US" sz="2400" b="0">
                <a:solidFill>
                  <a:schemeClr val="tx1">
                    <a:lumMod val="50000"/>
                  </a:schemeClr>
                </a:solidFill>
                <a:effectLst/>
                <a:highlight>
                  <a:srgbClr val="FFFFFF"/>
                </a:highlight>
              </a:rPr>
              <a:t>Ví dụ:</a:t>
            </a:r>
          </a:p>
          <a:p>
            <a:pPr marL="0" indent="0" algn="l">
              <a:lnSpc>
                <a:spcPct val="100000"/>
              </a:lnSpc>
              <a:spcBef>
                <a:spcPts val="0"/>
              </a:spcBef>
              <a:spcAft>
                <a:spcPts val="0"/>
              </a:spcAft>
              <a:buNone/>
            </a:pPr>
            <a:r>
              <a:rPr lang="en-US" sz="2200" b="0">
                <a:solidFill>
                  <a:srgbClr val="AF00DB"/>
                </a:solidFill>
                <a:effectLst/>
                <a:highlight>
                  <a:srgbClr val="FFFFFF"/>
                </a:highlight>
                <a:latin typeface="PragmataPro Mono Liga" panose="02000509040000020004" pitchFamily="49" charset="0"/>
              </a:rPr>
              <a:t>#include</a:t>
            </a:r>
            <a:r>
              <a:rPr lang="en-US" sz="2200" b="0">
                <a:solidFill>
                  <a:srgbClr val="0000FF"/>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&lt;iostream&gt;</a:t>
            </a:r>
            <a:endParaRPr lang="en-US" sz="22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200" b="0">
                <a:solidFill>
                  <a:srgbClr val="AF00DB"/>
                </a:solidFill>
                <a:effectLst/>
                <a:highlight>
                  <a:srgbClr val="FFFFFF"/>
                </a:highlight>
                <a:latin typeface="PragmataPro Mono Liga" panose="02000509040000020004" pitchFamily="49" charset="0"/>
              </a:rPr>
              <a:t>using</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namespace</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br>
              <a:rPr lang="en-US" sz="2200" b="0">
                <a:solidFill>
                  <a:srgbClr val="000000"/>
                </a:solidFill>
                <a:effectLst/>
                <a:highlight>
                  <a:srgbClr val="FFFFFF"/>
                </a:highlight>
                <a:latin typeface="PragmataPro Mono Liga" panose="02000509040000020004" pitchFamily="49" charset="0"/>
              </a:rPr>
            </a:b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enum</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dayOfWeek</a:t>
            </a:r>
            <a:r>
              <a:rPr lang="en-US" sz="2200" b="0">
                <a:solidFill>
                  <a:srgbClr val="000000"/>
                </a:solidFill>
                <a:effectLst/>
                <a:highlight>
                  <a:srgbClr val="FFFFFF"/>
                </a:highlight>
                <a:latin typeface="PragmataPro Mono Liga" panose="02000509040000020004" pitchFamily="49" charset="0"/>
              </a:rPr>
              <a:t> { </a:t>
            </a:r>
            <a:r>
              <a:rPr lang="en-US" sz="2200" b="0">
                <a:solidFill>
                  <a:srgbClr val="0070C1"/>
                </a:solidFill>
                <a:effectLst/>
                <a:highlight>
                  <a:srgbClr val="FFFFFF"/>
                </a:highlight>
                <a:latin typeface="PragmataPro Mono Liga" panose="02000509040000020004" pitchFamily="49" charset="0"/>
              </a:rPr>
              <a:t>Mon</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Tue</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Wed</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4</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Thur</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Fri</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Sat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Sun</a:t>
            </a:r>
            <a:r>
              <a:rPr lang="en-US" sz="22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Mon</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endl</a:t>
            </a:r>
            <a:r>
              <a:rPr lang="en-US" sz="2200" b="0">
                <a:solidFill>
                  <a:srgbClr val="000000"/>
                </a:solidFill>
                <a:effectLst/>
                <a:highlight>
                  <a:srgbClr val="FFFFFF"/>
                </a:highlight>
                <a:latin typeface="PragmataPro Mono Liga" panose="02000509040000020004" pitchFamily="49" charset="0"/>
              </a:rPr>
              <a:t>; //assigned 0 by compiler</a:t>
            </a:r>
          </a:p>
          <a:p>
            <a:pPr marL="0" indent="0" algn="l">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Tue</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endl</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Wed</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endl</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Thur</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endl</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Fri</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endl</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Sat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endl</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Sun</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endl</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F3F61993-D30C-C2E2-2921-F5C11C4D225B}"/>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TextBox 6">
            <a:extLst>
              <a:ext uri="{FF2B5EF4-FFF2-40B4-BE49-F238E27FC236}">
                <a16:creationId xmlns:a16="http://schemas.microsoft.com/office/drawing/2014/main" id="{6B6D4098-AE73-D201-DCF8-1F712F82BF34}"/>
              </a:ext>
            </a:extLst>
          </p:cNvPr>
          <p:cNvSpPr txBox="1"/>
          <p:nvPr/>
        </p:nvSpPr>
        <p:spPr>
          <a:xfrm>
            <a:off x="8190670" y="3543858"/>
            <a:ext cx="2404444" cy="3139321"/>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en-US" sz="2200"/>
              <a:t>0</a:t>
            </a:r>
          </a:p>
          <a:p>
            <a:r>
              <a:rPr lang="en-US" sz="2200"/>
              <a:t>3</a:t>
            </a:r>
          </a:p>
          <a:p>
            <a:r>
              <a:rPr lang="en-US" sz="2200"/>
              <a:t>4</a:t>
            </a:r>
          </a:p>
          <a:p>
            <a:r>
              <a:rPr lang="en-US" sz="2200"/>
              <a:t>5</a:t>
            </a:r>
          </a:p>
          <a:p>
            <a:r>
              <a:rPr lang="en-US" sz="2200"/>
              <a:t>3</a:t>
            </a:r>
          </a:p>
          <a:p>
            <a:r>
              <a:rPr lang="en-US" sz="2200"/>
              <a:t>4</a:t>
            </a:r>
          </a:p>
          <a:p>
            <a:r>
              <a:rPr lang="en-US" sz="2200"/>
              <a:t>5</a:t>
            </a:r>
          </a:p>
        </p:txBody>
      </p:sp>
      <p:sp>
        <p:nvSpPr>
          <p:cNvPr id="8" name="Date Placeholder 7">
            <a:extLst>
              <a:ext uri="{FF2B5EF4-FFF2-40B4-BE49-F238E27FC236}">
                <a16:creationId xmlns:a16="http://schemas.microsoft.com/office/drawing/2014/main" id="{CC5C0B4A-A23D-721E-85FB-E4C6FB5AE709}"/>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78D0A64C-96AF-EB6B-16F6-8F8548697B10}"/>
              </a:ext>
            </a:extLst>
          </p:cNvPr>
          <p:cNvSpPr>
            <a:spLocks noGrp="1"/>
          </p:cNvSpPr>
          <p:nvPr>
            <p:ph type="sldNum" sz="quarter" idx="12"/>
          </p:nvPr>
        </p:nvSpPr>
        <p:spPr/>
        <p:txBody>
          <a:bodyPr/>
          <a:lstStyle/>
          <a:p>
            <a:fld id="{D8B0B3AC-44A8-D142-AAF6-9A453466E1A4}" type="slidenum">
              <a:rPr lang="en-VN" smtClean="0"/>
              <a:pPr/>
              <a:t>70</a:t>
            </a:fld>
            <a:endParaRPr lang="en-VN" dirty="0"/>
          </a:p>
        </p:txBody>
      </p:sp>
    </p:spTree>
    <p:extLst>
      <p:ext uri="{BB962C8B-B14F-4D97-AF65-F5344CB8AC3E}">
        <p14:creationId xmlns:p14="http://schemas.microsoft.com/office/powerpoint/2010/main" val="298634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77A69-F686-EB9B-530B-AF684A7F3575}"/>
              </a:ext>
            </a:extLst>
          </p:cNvPr>
          <p:cNvSpPr>
            <a:spLocks noGrp="1"/>
          </p:cNvSpPr>
          <p:nvPr>
            <p:ph type="title"/>
          </p:nvPr>
        </p:nvSpPr>
        <p:spPr/>
        <p:txBody>
          <a:bodyPr>
            <a:normAutofit fontScale="90000"/>
          </a:bodyPr>
          <a:lstStyle/>
          <a:p>
            <a:r>
              <a:rPr lang="en-US"/>
              <a:t>Hằng số kiểu liệt kê enum</a:t>
            </a:r>
          </a:p>
        </p:txBody>
      </p:sp>
      <p:sp>
        <p:nvSpPr>
          <p:cNvPr id="3" name="Content Placeholder 2">
            <a:extLst>
              <a:ext uri="{FF2B5EF4-FFF2-40B4-BE49-F238E27FC236}">
                <a16:creationId xmlns:a16="http://schemas.microsoft.com/office/drawing/2014/main" id="{D0F769CE-7DFE-1990-3E7F-788261921677}"/>
              </a:ext>
            </a:extLst>
          </p:cNvPr>
          <p:cNvSpPr>
            <a:spLocks noGrp="1"/>
          </p:cNvSpPr>
          <p:nvPr>
            <p:ph idx="1"/>
          </p:nvPr>
        </p:nvSpPr>
        <p:spPr/>
        <p:txBody>
          <a:bodyPr>
            <a:noAutofit/>
          </a:bodyPr>
          <a:lstStyle/>
          <a:p>
            <a:pPr>
              <a:lnSpc>
                <a:spcPct val="100000"/>
              </a:lnSpc>
              <a:spcBef>
                <a:spcPts val="0"/>
              </a:spcBef>
              <a:spcAft>
                <a:spcPts val="0"/>
              </a:spcAft>
            </a:pPr>
            <a:r>
              <a:rPr lang="en-US" sz="2400" b="0">
                <a:solidFill>
                  <a:schemeClr val="tx1">
                    <a:lumMod val="50000"/>
                  </a:schemeClr>
                </a:solidFill>
                <a:effectLst/>
                <a:highlight>
                  <a:srgbClr val="FFFFFF"/>
                </a:highlight>
              </a:rPr>
              <a:t>Ví dụ:</a:t>
            </a:r>
          </a:p>
          <a:p>
            <a:pPr marL="0" indent="0">
              <a:lnSpc>
                <a:spcPct val="100000"/>
              </a:lnSpc>
              <a:spcBef>
                <a:spcPts val="0"/>
              </a:spcBef>
              <a:spcAft>
                <a:spcPts val="0"/>
              </a:spcAft>
              <a:buNone/>
            </a:pPr>
            <a:r>
              <a:rPr lang="en-US" sz="2200" b="0">
                <a:solidFill>
                  <a:srgbClr val="AF00DB"/>
                </a:solidFill>
                <a:effectLst/>
                <a:highlight>
                  <a:srgbClr val="FFFFFF"/>
                </a:highlight>
                <a:latin typeface="PragmataPro Mono Liga" panose="02000509040000020004" pitchFamily="49" charset="0"/>
              </a:rPr>
              <a:t>#include</a:t>
            </a:r>
            <a:r>
              <a:rPr lang="en-US" sz="2200" b="0">
                <a:solidFill>
                  <a:srgbClr val="0000FF"/>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&lt;iostream&gt;</a:t>
            </a:r>
            <a:endParaRPr lang="en-US" sz="22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200" b="0">
                <a:solidFill>
                  <a:srgbClr val="AF00DB"/>
                </a:solidFill>
                <a:effectLst/>
                <a:highlight>
                  <a:srgbClr val="FFFFFF"/>
                </a:highlight>
                <a:latin typeface="PragmataPro Mono Liga" panose="02000509040000020004" pitchFamily="49" charset="0"/>
              </a:rPr>
              <a:t>using</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namespace</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br>
              <a:rPr lang="en-US" sz="2200" b="0">
                <a:solidFill>
                  <a:srgbClr val="000000"/>
                </a:solidFill>
                <a:effectLst/>
                <a:highlight>
                  <a:srgbClr val="FFFFFF"/>
                </a:highlight>
                <a:latin typeface="PragmataPro Mono Liga" panose="02000509040000020004" pitchFamily="49" charset="0"/>
              </a:rPr>
            </a:b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enum</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Direction</a:t>
            </a:r>
            <a:r>
              <a:rPr lang="en-US" sz="22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UP</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a:t>
            </a:r>
            <a:r>
              <a:rPr lang="en-US" sz="2200" b="0">
                <a:solidFill>
                  <a:srgbClr val="008000"/>
                </a:solidFill>
                <a:effectLst/>
                <a:highlight>
                  <a:srgbClr val="FFFFFF"/>
                </a:highlight>
                <a:latin typeface="PragmataPro Mono Liga" panose="02000509040000020004" pitchFamily="49" charset="0"/>
              </a:rPr>
              <a:t> //assigned 1 by programmer</a:t>
            </a:r>
            <a:endParaRPr lang="en-US" sz="22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DOWN</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a:t>
            </a:r>
            <a:r>
              <a:rPr lang="en-US" sz="2200" b="0">
                <a:solidFill>
                  <a:srgbClr val="008000"/>
                </a:solidFill>
                <a:effectLst/>
                <a:highlight>
                  <a:srgbClr val="FFFFFF"/>
                </a:highlight>
                <a:latin typeface="PragmataPro Mono Liga" panose="02000509040000020004" pitchFamily="49" charset="0"/>
              </a:rPr>
              <a:t> //assigned 3 by programmer</a:t>
            </a:r>
            <a:endParaRPr lang="en-US" sz="22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LEFT</a:t>
            </a:r>
            <a:r>
              <a:rPr lang="en-US" sz="2200" b="0">
                <a:solidFill>
                  <a:srgbClr val="000000"/>
                </a:solidFill>
                <a:effectLst/>
                <a:highlight>
                  <a:srgbClr val="FFFFFF"/>
                </a:highlight>
                <a:latin typeface="PragmataPro Mono Liga" panose="02000509040000020004" pitchFamily="49" charset="0"/>
              </a:rPr>
              <a:t>,</a:t>
            </a:r>
            <a:r>
              <a:rPr lang="en-US" sz="2200" b="0">
                <a:solidFill>
                  <a:srgbClr val="008000"/>
                </a:solidFill>
                <a:effectLst/>
                <a:highlight>
                  <a:srgbClr val="FFFFFF"/>
                </a:highlight>
                <a:latin typeface="PragmataPro Mono Liga" panose="02000509040000020004" pitchFamily="49" charset="0"/>
              </a:rPr>
              <a:t>     //assigned 4 by compiler</a:t>
            </a:r>
            <a:endParaRPr lang="en-US" sz="22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70C1"/>
                </a:solidFill>
                <a:effectLst/>
                <a:highlight>
                  <a:srgbClr val="FFFFFF"/>
                </a:highlight>
                <a:latin typeface="PragmataPro Mono Liga" panose="02000509040000020004" pitchFamily="49" charset="0"/>
              </a:rPr>
              <a:t>RIGHT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8000"/>
                </a:solidFill>
                <a:effectLst/>
                <a:highlight>
                  <a:srgbClr val="FFFFFF"/>
                </a:highlight>
                <a:latin typeface="PragmataPro Mono Liga" panose="02000509040000020004" pitchFamily="49" charset="0"/>
              </a:rPr>
              <a:t>//assigned 5 by compiler</a:t>
            </a:r>
            <a:endParaRPr lang="en-US" sz="22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br>
              <a:rPr lang="en-US" sz="2200" b="0">
                <a:solidFill>
                  <a:srgbClr val="000000"/>
                </a:solidFill>
                <a:effectLst/>
                <a:highlight>
                  <a:srgbClr val="FFFFFF"/>
                </a:highlight>
                <a:latin typeface="PragmataPro Mono Liga" panose="02000509040000020004" pitchFamily="49" charset="0"/>
              </a:rPr>
            </a:br>
            <a:r>
              <a:rPr lang="en-US" sz="2200" b="0">
                <a:solidFill>
                  <a:srgbClr val="000000"/>
                </a:solidFill>
                <a:effectLst/>
                <a:highlight>
                  <a:srgbClr val="FFFFFF"/>
                </a:highlight>
                <a:latin typeface="PragmataPro Mono Liga" panose="02000509040000020004" pitchFamily="49" charset="0"/>
              </a:rPr>
              <a:t>    cout &lt;&lt; UP &lt;&lt; </a:t>
            </a:r>
            <a:r>
              <a:rPr lang="en-US" sz="2200" b="0">
                <a:solidFill>
                  <a:srgbClr val="A31515"/>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 &lt;&lt; DOWN &lt;&lt; </a:t>
            </a:r>
            <a:r>
              <a:rPr lang="en-US" sz="2200" b="0">
                <a:solidFill>
                  <a:srgbClr val="A31515"/>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 &lt;&lt; LEFT &lt;&lt; </a:t>
            </a:r>
            <a:r>
              <a:rPr lang="en-US" sz="2200" b="0">
                <a:solidFill>
                  <a:srgbClr val="A31515"/>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 &lt;&lt; RIGHT &lt;&lt; endl;</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endParaRPr lang="en-US" sz="2200" b="0">
              <a:solidFill>
                <a:srgbClr val="000000"/>
              </a:solidFill>
              <a:effectLst/>
              <a:highlight>
                <a:srgbClr val="FFFFFF"/>
              </a:highlight>
              <a:latin typeface="PragmataPro Mono Liga" panose="02000509040000020004" pitchFamily="49" charset="0"/>
            </a:endParaRPr>
          </a:p>
        </p:txBody>
      </p:sp>
      <p:sp>
        <p:nvSpPr>
          <p:cNvPr id="4" name="Footer Placeholder 3">
            <a:extLst>
              <a:ext uri="{FF2B5EF4-FFF2-40B4-BE49-F238E27FC236}">
                <a16:creationId xmlns:a16="http://schemas.microsoft.com/office/drawing/2014/main" id="{1A8F91EB-1A64-F0C9-8D2D-D93063A7AF2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8D8980AC-E042-0096-7054-6CC6C69D400E}"/>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873E3C4A-6549-F6C3-3BC8-60E242F1BC24}"/>
              </a:ext>
            </a:extLst>
          </p:cNvPr>
          <p:cNvSpPr>
            <a:spLocks noGrp="1"/>
          </p:cNvSpPr>
          <p:nvPr>
            <p:ph type="sldNum" sz="quarter" idx="12"/>
          </p:nvPr>
        </p:nvSpPr>
        <p:spPr/>
        <p:txBody>
          <a:bodyPr/>
          <a:lstStyle/>
          <a:p>
            <a:fld id="{D8B0B3AC-44A8-D142-AAF6-9A453466E1A4}" type="slidenum">
              <a:rPr lang="en-VN" smtClean="0"/>
              <a:pPr/>
              <a:t>71</a:t>
            </a:fld>
            <a:endParaRPr lang="en-VN" dirty="0"/>
          </a:p>
        </p:txBody>
      </p:sp>
    </p:spTree>
    <p:extLst>
      <p:ext uri="{BB962C8B-B14F-4D97-AF65-F5344CB8AC3E}">
        <p14:creationId xmlns:p14="http://schemas.microsoft.com/office/powerpoint/2010/main" val="39025153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6AD4-D790-C974-8121-6645B3D71E4A}"/>
              </a:ext>
            </a:extLst>
          </p:cNvPr>
          <p:cNvSpPr>
            <a:spLocks noGrp="1"/>
          </p:cNvSpPr>
          <p:nvPr>
            <p:ph type="title"/>
          </p:nvPr>
        </p:nvSpPr>
        <p:spPr/>
        <p:txBody>
          <a:bodyPr>
            <a:normAutofit fontScale="90000"/>
          </a:bodyPr>
          <a:lstStyle/>
          <a:p>
            <a:r>
              <a:rPr lang="en-US"/>
              <a:t>Hằng số kiểu liệt kê enum</a:t>
            </a:r>
          </a:p>
        </p:txBody>
      </p:sp>
      <p:sp>
        <p:nvSpPr>
          <p:cNvPr id="3" name="Content Placeholder 2">
            <a:extLst>
              <a:ext uri="{FF2B5EF4-FFF2-40B4-BE49-F238E27FC236}">
                <a16:creationId xmlns:a16="http://schemas.microsoft.com/office/drawing/2014/main" id="{E56C7F08-5B78-99DD-092E-4FF7CF9DAF5F}"/>
              </a:ext>
            </a:extLst>
          </p:cNvPr>
          <p:cNvSpPr>
            <a:spLocks noGrp="1"/>
          </p:cNvSpPr>
          <p:nvPr>
            <p:ph idx="1"/>
          </p:nvPr>
        </p:nvSpPr>
        <p:spPr>
          <a:xfrm>
            <a:off x="806173" y="1243764"/>
            <a:ext cx="10579654" cy="4943139"/>
          </a:xfrm>
        </p:spPr>
        <p:txBody>
          <a:bodyPr>
            <a:normAutofit/>
          </a:bodyPr>
          <a:lstStyle/>
          <a:p>
            <a:pPr eaLnBrk="0" fontAlgn="base" hangingPunct="0">
              <a:spcBef>
                <a:spcPct val="0"/>
              </a:spcBef>
              <a:spcAft>
                <a:spcPct val="0"/>
              </a:spcAft>
            </a:pPr>
            <a:r>
              <a:rPr lang="en-US" sz="2400" b="0">
                <a:solidFill>
                  <a:schemeClr val="tx1">
                    <a:lumMod val="50000"/>
                  </a:schemeClr>
                </a:solidFill>
                <a:effectLst/>
                <a:highlight>
                  <a:srgbClr val="FFFFFF"/>
                </a:highlight>
              </a:rPr>
              <a:t>Ví dụ:</a:t>
            </a:r>
          </a:p>
          <a:p>
            <a:pPr marL="0" indent="0" eaLnBrk="0" fontAlgn="base" hangingPunct="0">
              <a:spcBef>
                <a:spcPct val="0"/>
              </a:spcBef>
              <a:spcAft>
                <a:spcPct val="0"/>
              </a:spcAft>
              <a:buNone/>
            </a:pPr>
            <a:endParaRPr lang="en-US" sz="2400">
              <a:solidFill>
                <a:srgbClr val="0000FF"/>
              </a:solidFill>
              <a:latin typeface="Consolas" panose="020B0609020204030204" pitchFamily="49" charset="0"/>
            </a:endParaRPr>
          </a:p>
          <a:p>
            <a:pPr marL="0" indent="0" eaLnBrk="0" fontAlgn="base" hangingPunct="0">
              <a:spcBef>
                <a:spcPct val="0"/>
              </a:spcBef>
              <a:spcAft>
                <a:spcPct val="0"/>
              </a:spcAft>
              <a:buNone/>
            </a:pPr>
            <a:r>
              <a:rPr lang="en-US" sz="2400">
                <a:solidFill>
                  <a:srgbClr val="0000FF"/>
                </a:solidFill>
                <a:latin typeface="Consolas" panose="020B0609020204030204" pitchFamily="49" charset="0"/>
              </a:rPr>
              <a:t>#include</a:t>
            </a:r>
            <a:r>
              <a:rPr lang="en-US" sz="2400">
                <a:solidFill>
                  <a:prstClr val="black"/>
                </a:solidFill>
                <a:latin typeface="Consolas" panose="020B0609020204030204" pitchFamily="49" charset="0"/>
              </a:rPr>
              <a:t> </a:t>
            </a:r>
            <a:r>
              <a:rPr lang="en-US" sz="2400">
                <a:solidFill>
                  <a:srgbClr val="A31515"/>
                </a:solidFill>
                <a:latin typeface="Consolas" panose="020B0609020204030204" pitchFamily="49" charset="0"/>
              </a:rPr>
              <a:t>&lt;iostream&gt;</a:t>
            </a:r>
            <a:endParaRPr lang="en-US" sz="2400">
              <a:solidFill>
                <a:prstClr val="black"/>
              </a:solidFill>
              <a:latin typeface="Consolas" panose="020B0609020204030204" pitchFamily="49" charset="0"/>
            </a:endParaRPr>
          </a:p>
          <a:p>
            <a:pPr marL="0" indent="0" eaLnBrk="0" fontAlgn="base" hangingPunct="0">
              <a:spcBef>
                <a:spcPct val="0"/>
              </a:spcBef>
              <a:spcAft>
                <a:spcPct val="0"/>
              </a:spcAft>
              <a:buNone/>
            </a:pPr>
            <a:r>
              <a:rPr lang="en-US" sz="2400">
                <a:solidFill>
                  <a:srgbClr val="0000FF"/>
                </a:solidFill>
                <a:latin typeface="Consolas" panose="020B0609020204030204" pitchFamily="49" charset="0"/>
              </a:rPr>
              <a:t>enum</a:t>
            </a:r>
            <a:r>
              <a:rPr lang="en-US" sz="2400">
                <a:solidFill>
                  <a:prstClr val="black"/>
                </a:solidFill>
                <a:latin typeface="Consolas" panose="020B0609020204030204" pitchFamily="49" charset="0"/>
              </a:rPr>
              <a:t> gioi_tinh { nam = 1,nu = 2, khac = 3};</a:t>
            </a:r>
          </a:p>
          <a:p>
            <a:pPr marL="0" indent="0" eaLnBrk="0" fontAlgn="base" hangingPunct="0">
              <a:spcBef>
                <a:spcPct val="0"/>
              </a:spcBef>
              <a:spcAft>
                <a:spcPct val="0"/>
              </a:spcAft>
              <a:buNone/>
            </a:pPr>
            <a:r>
              <a:rPr lang="en-US" sz="2400">
                <a:solidFill>
                  <a:srgbClr val="0000FF"/>
                </a:solidFill>
                <a:latin typeface="Consolas" panose="020B0609020204030204" pitchFamily="49" charset="0"/>
              </a:rPr>
              <a:t>int</a:t>
            </a:r>
            <a:r>
              <a:rPr lang="en-US" sz="2400">
                <a:solidFill>
                  <a:prstClr val="black"/>
                </a:solidFill>
                <a:latin typeface="Consolas" panose="020B0609020204030204" pitchFamily="49" charset="0"/>
              </a:rPr>
              <a:t> main() {</a:t>
            </a:r>
          </a:p>
          <a:p>
            <a:pPr marL="457200" lvl="1" indent="0" eaLnBrk="0" fontAlgn="base" hangingPunct="0">
              <a:spcBef>
                <a:spcPct val="0"/>
              </a:spcBef>
              <a:spcAft>
                <a:spcPct val="0"/>
              </a:spcAft>
              <a:buNone/>
            </a:pPr>
            <a:r>
              <a:rPr lang="en-US">
                <a:solidFill>
                  <a:prstClr val="black"/>
                </a:solidFill>
                <a:latin typeface="Consolas" panose="020B0609020204030204" pitchFamily="49" charset="0"/>
              </a:rPr>
              <a:t>gioi_tinh sv_gt = nam;</a:t>
            </a:r>
          </a:p>
          <a:p>
            <a:pPr marL="457200" lvl="1" indent="0" eaLnBrk="0" fontAlgn="base" hangingPunct="0">
              <a:spcBef>
                <a:spcPct val="0"/>
              </a:spcBef>
              <a:spcAft>
                <a:spcPct val="0"/>
              </a:spcAft>
              <a:buNone/>
            </a:pPr>
            <a:r>
              <a:rPr lang="en-US">
                <a:solidFill>
                  <a:prstClr val="black"/>
                </a:solidFill>
                <a:latin typeface="Consolas" panose="020B0609020204030204" pitchFamily="49" charset="0"/>
              </a:rPr>
              <a:t>std::cout &lt;&lt; sv_gt;</a:t>
            </a:r>
          </a:p>
          <a:p>
            <a:pPr marL="457200" lvl="1" indent="0" eaLnBrk="0" fontAlgn="base" hangingPunct="0">
              <a:spcBef>
                <a:spcPct val="0"/>
              </a:spcBef>
              <a:spcAft>
                <a:spcPct val="0"/>
              </a:spcAft>
              <a:buNone/>
            </a:pPr>
            <a:r>
              <a:rPr lang="en-US">
                <a:solidFill>
                  <a:srgbClr val="0000FF"/>
                </a:solidFill>
                <a:latin typeface="Consolas" panose="020B0609020204030204" pitchFamily="49" charset="0"/>
              </a:rPr>
              <a:t>return</a:t>
            </a:r>
            <a:r>
              <a:rPr lang="en-US">
                <a:solidFill>
                  <a:prstClr val="black"/>
                </a:solidFill>
                <a:latin typeface="Consolas" panose="020B0609020204030204" pitchFamily="49" charset="0"/>
              </a:rPr>
              <a:t> 0;</a:t>
            </a:r>
          </a:p>
          <a:p>
            <a:pPr marL="0" indent="0" eaLnBrk="0" fontAlgn="base" hangingPunct="0">
              <a:spcBef>
                <a:spcPct val="0"/>
              </a:spcBef>
              <a:spcAft>
                <a:spcPct val="0"/>
              </a:spcAft>
              <a:buNone/>
            </a:pPr>
            <a:r>
              <a:rPr lang="en-US" sz="2400">
                <a:solidFill>
                  <a:prstClr val="black"/>
                </a:solidFill>
                <a:latin typeface="Consolas" panose="020B0609020204030204" pitchFamily="49" charset="0"/>
              </a:rPr>
              <a:t>}</a:t>
            </a:r>
          </a:p>
          <a:p>
            <a:pPr marL="0" indent="0">
              <a:buNone/>
            </a:pPr>
            <a:endParaRPr lang="en-US" sz="2400"/>
          </a:p>
        </p:txBody>
      </p:sp>
      <p:sp>
        <p:nvSpPr>
          <p:cNvPr id="4" name="Footer Placeholder 3">
            <a:extLst>
              <a:ext uri="{FF2B5EF4-FFF2-40B4-BE49-F238E27FC236}">
                <a16:creationId xmlns:a16="http://schemas.microsoft.com/office/drawing/2014/main" id="{A35DC591-EEB2-66BD-742A-E588AA9BF0F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8" name="Date Placeholder 7">
            <a:extLst>
              <a:ext uri="{FF2B5EF4-FFF2-40B4-BE49-F238E27FC236}">
                <a16:creationId xmlns:a16="http://schemas.microsoft.com/office/drawing/2014/main" id="{41AB8AE2-DFF9-B9D8-6AEA-55E97AE39C56}"/>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7ABA25CC-CC0C-05A3-E01B-DCC2CAB3A0BA}"/>
              </a:ext>
            </a:extLst>
          </p:cNvPr>
          <p:cNvSpPr>
            <a:spLocks noGrp="1"/>
          </p:cNvSpPr>
          <p:nvPr>
            <p:ph type="sldNum" sz="quarter" idx="12"/>
          </p:nvPr>
        </p:nvSpPr>
        <p:spPr/>
        <p:txBody>
          <a:bodyPr/>
          <a:lstStyle/>
          <a:p>
            <a:fld id="{D8B0B3AC-44A8-D142-AAF6-9A453466E1A4}" type="slidenum">
              <a:rPr lang="en-VN" smtClean="0"/>
              <a:pPr/>
              <a:t>72</a:t>
            </a:fld>
            <a:endParaRPr lang="en-VN" dirty="0"/>
          </a:p>
        </p:txBody>
      </p:sp>
    </p:spTree>
    <p:extLst>
      <p:ext uri="{BB962C8B-B14F-4D97-AF65-F5344CB8AC3E}">
        <p14:creationId xmlns:p14="http://schemas.microsoft.com/office/powerpoint/2010/main" val="5835611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Câu hỏi trên lớp</a:t>
            </a:r>
            <a:endParaRPr lang="en-US" dirty="0"/>
          </a:p>
        </p:txBody>
      </p:sp>
      <p:sp>
        <p:nvSpPr>
          <p:cNvPr id="3" name="Content Placeholder 2"/>
          <p:cNvSpPr>
            <a:spLocks noGrp="1"/>
          </p:cNvSpPr>
          <p:nvPr>
            <p:ph idx="1"/>
          </p:nvPr>
        </p:nvSpPr>
        <p:spPr/>
        <p:txBody>
          <a:bodyPr/>
          <a:lstStyle/>
          <a:p>
            <a:r>
              <a:rPr lang="en-US" dirty="0" err="1"/>
              <a:t>Khai</a:t>
            </a:r>
            <a:r>
              <a:rPr lang="en-US" dirty="0"/>
              <a:t> </a:t>
            </a:r>
            <a:r>
              <a:rPr lang="en-US" dirty="0" err="1"/>
              <a:t>báo</a:t>
            </a:r>
            <a:r>
              <a:rPr lang="en-US" dirty="0"/>
              <a:t> </a:t>
            </a:r>
            <a:r>
              <a:rPr lang="en-US" dirty="0" err="1"/>
              <a:t>biến</a:t>
            </a:r>
            <a:r>
              <a:rPr lang="en-US" dirty="0"/>
              <a:t> </a:t>
            </a:r>
            <a:r>
              <a:rPr lang="en-US" dirty="0" err="1"/>
              <a:t>sau</a:t>
            </a:r>
            <a:r>
              <a:rPr lang="en-US" dirty="0"/>
              <a:t>:</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067501299"/>
              </p:ext>
            </p:extLst>
          </p:nvPr>
        </p:nvGraphicFramePr>
        <p:xfrm>
          <a:off x="1859840" y="2088496"/>
          <a:ext cx="8255987" cy="3535680"/>
        </p:xfrm>
        <a:graphic>
          <a:graphicData uri="http://schemas.openxmlformats.org/drawingml/2006/table">
            <a:tbl>
              <a:tblPr/>
              <a:tblGrid>
                <a:gridCol w="2833865">
                  <a:extLst>
                    <a:ext uri="{9D8B030D-6E8A-4147-A177-3AD203B41FA5}">
                      <a16:colId xmlns:a16="http://schemas.microsoft.com/office/drawing/2014/main" val="20000"/>
                    </a:ext>
                  </a:extLst>
                </a:gridCol>
                <a:gridCol w="2163128">
                  <a:extLst>
                    <a:ext uri="{9D8B030D-6E8A-4147-A177-3AD203B41FA5}">
                      <a16:colId xmlns:a16="http://schemas.microsoft.com/office/drawing/2014/main" val="20001"/>
                    </a:ext>
                  </a:extLst>
                </a:gridCol>
                <a:gridCol w="3258994">
                  <a:extLst>
                    <a:ext uri="{9D8B030D-6E8A-4147-A177-3AD203B41FA5}">
                      <a16:colId xmlns:a16="http://schemas.microsoft.com/office/drawing/2014/main" val="20002"/>
                    </a:ext>
                  </a:extLst>
                </a:gridCol>
              </a:tblGrid>
              <a:tr h="0">
                <a:tc>
                  <a:txBody>
                    <a:bodyPr/>
                    <a:lstStyle/>
                    <a:p>
                      <a:pPr marL="0" marR="0" algn="ctr" fontAlgn="t">
                        <a:spcBef>
                          <a:spcPts val="0"/>
                        </a:spcBef>
                        <a:spcAft>
                          <a:spcPts val="0"/>
                        </a:spcAft>
                      </a:pPr>
                      <a:r>
                        <a:rPr lang="en-US" sz="2400" b="1" dirty="0">
                          <a:solidFill>
                            <a:schemeClr val="tx1">
                              <a:lumMod val="50000"/>
                            </a:schemeClr>
                          </a:solidFill>
                          <a:effectLst/>
                          <a:latin typeface="Arial" panose="020B0604020202020204" pitchFamily="34" charset="0"/>
                          <a:cs typeface="Arial" panose="020B0604020202020204" pitchFamily="34" charset="0"/>
                        </a:rPr>
                        <a:t>Bi</a:t>
                      </a:r>
                      <a:r>
                        <a:rPr lang="vi-VN" sz="2400" b="1" dirty="0">
                          <a:solidFill>
                            <a:schemeClr val="tx1">
                              <a:lumMod val="50000"/>
                            </a:schemeClr>
                          </a:solidFill>
                          <a:effectLst/>
                          <a:latin typeface="Arial" panose="020B0604020202020204" pitchFamily="34" charset="0"/>
                          <a:cs typeface="Arial" panose="020B0604020202020204" pitchFamily="34" charset="0"/>
                        </a:rPr>
                        <a:t>ế</a:t>
                      </a:r>
                      <a:r>
                        <a:rPr lang="en-US" sz="2400" b="1" dirty="0">
                          <a:solidFill>
                            <a:schemeClr val="tx1">
                              <a:lumMod val="50000"/>
                            </a:schemeClr>
                          </a:solidFill>
                          <a:effectLst/>
                          <a:latin typeface="Arial" panose="020B0604020202020204" pitchFamily="34" charset="0"/>
                          <a:cs typeface="Arial" panose="020B0604020202020204" pitchFamily="34" charset="0"/>
                        </a:rPr>
                        <a:t>n</a:t>
                      </a:r>
                      <a:endParaRPr lang="en-US" sz="2400" dirty="0">
                        <a:solidFill>
                          <a:schemeClr val="tx1">
                            <a:lumMod val="50000"/>
                          </a:schemeClr>
                        </a:solidFill>
                        <a:effectLst/>
                        <a:latin typeface="Arial" panose="020B0604020202020204" pitchFamily="34"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t">
                        <a:spcBef>
                          <a:spcPts val="0"/>
                        </a:spcBef>
                        <a:spcAft>
                          <a:spcPts val="0"/>
                        </a:spcAft>
                      </a:pPr>
                      <a:r>
                        <a:rPr lang="en-US" sz="2400" b="1">
                          <a:solidFill>
                            <a:schemeClr val="tx1">
                              <a:lumMod val="50000"/>
                            </a:schemeClr>
                          </a:solidFill>
                          <a:effectLst/>
                          <a:latin typeface="Arial" panose="020B0604020202020204" pitchFamily="34" charset="0"/>
                          <a:cs typeface="Arial" panose="020B0604020202020204" pitchFamily="34" charset="0"/>
                        </a:rPr>
                        <a:t>Ki</a:t>
                      </a:r>
                      <a:r>
                        <a:rPr lang="vi-VN" sz="2400" b="1">
                          <a:solidFill>
                            <a:schemeClr val="tx1">
                              <a:lumMod val="50000"/>
                            </a:schemeClr>
                          </a:solidFill>
                          <a:effectLst/>
                          <a:latin typeface="Arial" panose="020B0604020202020204" pitchFamily="34" charset="0"/>
                          <a:cs typeface="Arial" panose="020B0604020202020204" pitchFamily="34" charset="0"/>
                        </a:rPr>
                        <a:t>ể</a:t>
                      </a:r>
                      <a:r>
                        <a:rPr lang="en-US" sz="2400" b="1">
                          <a:solidFill>
                            <a:schemeClr val="tx1">
                              <a:lumMod val="50000"/>
                            </a:schemeClr>
                          </a:solidFill>
                          <a:effectLst/>
                          <a:latin typeface="Arial" panose="020B0604020202020204" pitchFamily="34" charset="0"/>
                          <a:cs typeface="Arial" panose="020B0604020202020204" pitchFamily="34" charset="0"/>
                        </a:rPr>
                        <a:t>u d</a:t>
                      </a:r>
                      <a:r>
                        <a:rPr lang="vi-VN" sz="2400" b="1">
                          <a:solidFill>
                            <a:schemeClr val="tx1">
                              <a:lumMod val="50000"/>
                            </a:schemeClr>
                          </a:solidFill>
                          <a:effectLst/>
                          <a:latin typeface="Arial" panose="020B0604020202020204" pitchFamily="34" charset="0"/>
                          <a:cs typeface="Arial" panose="020B0604020202020204" pitchFamily="34" charset="0"/>
                        </a:rPr>
                        <a:t>ữ</a:t>
                      </a:r>
                      <a:r>
                        <a:rPr lang="en-US" sz="2400" b="1">
                          <a:solidFill>
                            <a:schemeClr val="tx1">
                              <a:lumMod val="50000"/>
                            </a:schemeClr>
                          </a:solidFill>
                          <a:effectLst/>
                          <a:latin typeface="Arial" panose="020B0604020202020204" pitchFamily="34" charset="0"/>
                          <a:cs typeface="Arial" panose="020B0604020202020204" pitchFamily="34" charset="0"/>
                        </a:rPr>
                        <a:t> li</a:t>
                      </a:r>
                      <a:r>
                        <a:rPr lang="vi-VN" sz="2400" b="1">
                          <a:solidFill>
                            <a:schemeClr val="tx1">
                              <a:lumMod val="50000"/>
                            </a:schemeClr>
                          </a:solidFill>
                          <a:effectLst/>
                          <a:latin typeface="Arial" panose="020B0604020202020204" pitchFamily="34" charset="0"/>
                          <a:cs typeface="Arial" panose="020B0604020202020204" pitchFamily="34" charset="0"/>
                        </a:rPr>
                        <a:t>ệ</a:t>
                      </a:r>
                      <a:r>
                        <a:rPr lang="en-US" sz="2400" b="1">
                          <a:solidFill>
                            <a:schemeClr val="tx1">
                              <a:lumMod val="50000"/>
                            </a:schemeClr>
                          </a:solidFill>
                          <a:effectLst/>
                          <a:latin typeface="Arial" panose="020B0604020202020204" pitchFamily="34" charset="0"/>
                          <a:cs typeface="Arial" panose="020B0604020202020204" pitchFamily="34" charset="0"/>
                        </a:rPr>
                        <a:t>u</a:t>
                      </a:r>
                      <a:endParaRPr lang="en-US" sz="2400">
                        <a:solidFill>
                          <a:schemeClr val="tx1">
                            <a:lumMod val="50000"/>
                          </a:schemeClr>
                        </a:solidFill>
                        <a:effectLst/>
                        <a:latin typeface="Arial" panose="020B0604020202020204" pitchFamily="34"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t">
                        <a:spcBef>
                          <a:spcPts val="0"/>
                        </a:spcBef>
                        <a:spcAft>
                          <a:spcPts val="0"/>
                        </a:spcAft>
                      </a:pPr>
                      <a:r>
                        <a:rPr lang="en-US" sz="2400" b="1">
                          <a:solidFill>
                            <a:schemeClr val="tx1">
                              <a:lumMod val="50000"/>
                            </a:schemeClr>
                          </a:solidFill>
                          <a:effectLst/>
                          <a:latin typeface="Arial" panose="020B0604020202020204" pitchFamily="34" charset="0"/>
                          <a:cs typeface="Arial" panose="020B0604020202020204" pitchFamily="34" charset="0"/>
                        </a:rPr>
                        <a:t>Ví d</a:t>
                      </a:r>
                      <a:r>
                        <a:rPr lang="vi-VN" sz="2400" b="1">
                          <a:solidFill>
                            <a:schemeClr val="tx1">
                              <a:lumMod val="50000"/>
                            </a:schemeClr>
                          </a:solidFill>
                          <a:effectLst/>
                          <a:latin typeface="Arial" panose="020B0604020202020204" pitchFamily="34" charset="0"/>
                          <a:cs typeface="Arial" panose="020B0604020202020204" pitchFamily="34" charset="0"/>
                        </a:rPr>
                        <a:t>ụ</a:t>
                      </a:r>
                      <a:endParaRPr lang="en-US" sz="2400">
                        <a:solidFill>
                          <a:schemeClr val="tx1">
                            <a:lumMod val="50000"/>
                          </a:schemeClr>
                        </a:solidFill>
                        <a:effectLst/>
                        <a:latin typeface="Arial" panose="020B0604020202020204" pitchFamily="34"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fontAlgn="t">
                        <a:spcBef>
                          <a:spcPts val="0"/>
                        </a:spcBef>
                        <a:spcAft>
                          <a:spcPts val="0"/>
                        </a:spcAft>
                      </a:pPr>
                      <a:r>
                        <a:rPr lang="en-US" sz="2400">
                          <a:solidFill>
                            <a:schemeClr val="tx1">
                              <a:lumMod val="50000"/>
                            </a:schemeClr>
                          </a:solidFill>
                          <a:effectLst/>
                          <a:latin typeface="Arial" panose="020B0604020202020204" pitchFamily="34" charset="0"/>
                          <a:cs typeface="Arial" panose="020B0604020202020204" pitchFamily="34" charset="0"/>
                        </a:rPr>
                        <a:t>H</a:t>
                      </a:r>
                      <a:r>
                        <a:rPr lang="vi-VN" sz="2400">
                          <a:solidFill>
                            <a:schemeClr val="tx1">
                              <a:lumMod val="50000"/>
                            </a:schemeClr>
                          </a:solidFill>
                          <a:effectLst/>
                          <a:latin typeface="Arial" panose="020B0604020202020204" pitchFamily="34" charset="0"/>
                          <a:cs typeface="Arial" panose="020B0604020202020204" pitchFamily="34" charset="0"/>
                        </a:rPr>
                        <a:t>ọ</a:t>
                      </a:r>
                      <a:r>
                        <a:rPr lang="en-US" sz="2400">
                          <a:solidFill>
                            <a:schemeClr val="tx1">
                              <a:lumMod val="50000"/>
                            </a:schemeClr>
                          </a:solidFill>
                          <a:effectLst/>
                          <a:latin typeface="Arial" panose="020B0604020202020204" pitchFamily="34" charset="0"/>
                          <a:cs typeface="Arial" panose="020B0604020202020204" pitchFamily="34" charset="0"/>
                        </a:rPr>
                        <a:t> tên sinh viên</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t">
                        <a:spcBef>
                          <a:spcPts val="0"/>
                        </a:spcBef>
                        <a:spcAft>
                          <a:spcPts val="0"/>
                        </a:spcAft>
                      </a:pPr>
                      <a:r>
                        <a:rPr lang="en-US" sz="2400">
                          <a:solidFill>
                            <a:schemeClr val="tx1">
                              <a:lumMod val="50000"/>
                            </a:schemeClr>
                          </a:solidFill>
                          <a:effectLst/>
                          <a:latin typeface="Consolas" panose="020B0609020204030204" pitchFamily="49" charset="0"/>
                          <a:cs typeface="Arial" panose="020B0604020202020204" pitchFamily="34" charset="0"/>
                        </a:rPr>
                        <a:t>string</a:t>
                      </a:r>
                      <a:endParaRPr lang="en-US" sz="2400" dirty="0">
                        <a:solidFill>
                          <a:schemeClr val="tx1">
                            <a:lumMod val="50000"/>
                          </a:schemeClr>
                        </a:solidFill>
                        <a:effectLst/>
                        <a:latin typeface="Consolas" panose="020B0609020204030204" pitchFamily="49"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2400">
                          <a:solidFill>
                            <a:schemeClr val="tx1">
                              <a:lumMod val="50000"/>
                            </a:schemeClr>
                          </a:solidFill>
                          <a:effectLst/>
                          <a:latin typeface="Arial" panose="020B0604020202020204" pitchFamily="34" charset="0"/>
                          <a:cs typeface="Arial" panose="020B0604020202020204" pitchFamily="34" charset="0"/>
                        </a:rPr>
                        <a:t>Nguyen Xuan Minh</a:t>
                      </a:r>
                      <a:endParaRPr lang="en-US" sz="2400" dirty="0">
                        <a:solidFill>
                          <a:schemeClr val="tx1">
                            <a:lumMod val="50000"/>
                          </a:schemeClr>
                        </a:solidFill>
                        <a:effectLst/>
                        <a:latin typeface="Arial" panose="020B0604020202020204" pitchFamily="34"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fontAlgn="t">
                        <a:spcBef>
                          <a:spcPts val="0"/>
                        </a:spcBef>
                        <a:spcAft>
                          <a:spcPts val="0"/>
                        </a:spcAft>
                      </a:pPr>
                      <a:r>
                        <a:rPr lang="en-US" sz="2400">
                          <a:solidFill>
                            <a:schemeClr val="tx1">
                              <a:lumMod val="50000"/>
                            </a:schemeClr>
                          </a:solidFill>
                          <a:effectLst/>
                          <a:latin typeface="Arial" panose="020B0604020202020204" pitchFamily="34" charset="0"/>
                          <a:cs typeface="Arial" panose="020B0604020202020204" pitchFamily="34" charset="0"/>
                        </a:rPr>
                        <a:t>Gi</a:t>
                      </a:r>
                      <a:r>
                        <a:rPr lang="vi-VN" sz="2400">
                          <a:solidFill>
                            <a:schemeClr val="tx1">
                              <a:lumMod val="50000"/>
                            </a:schemeClr>
                          </a:solidFill>
                          <a:effectLst/>
                          <a:latin typeface="Arial" panose="020B0604020202020204" pitchFamily="34" charset="0"/>
                          <a:cs typeface="Arial" panose="020B0604020202020204" pitchFamily="34" charset="0"/>
                        </a:rPr>
                        <a:t>ớ</a:t>
                      </a:r>
                      <a:r>
                        <a:rPr lang="en-US" sz="2400">
                          <a:solidFill>
                            <a:schemeClr val="tx1">
                              <a:lumMod val="50000"/>
                            </a:schemeClr>
                          </a:solidFill>
                          <a:effectLst/>
                          <a:latin typeface="Arial" panose="020B0604020202020204" pitchFamily="34" charset="0"/>
                          <a:cs typeface="Arial" panose="020B0604020202020204" pitchFamily="34" charset="0"/>
                        </a:rPr>
                        <a:t>i tính</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t">
                        <a:spcBef>
                          <a:spcPts val="0"/>
                        </a:spcBef>
                        <a:spcAft>
                          <a:spcPts val="0"/>
                        </a:spcAft>
                      </a:pPr>
                      <a:r>
                        <a:rPr lang="en-US" sz="2400">
                          <a:solidFill>
                            <a:schemeClr val="tx1">
                              <a:lumMod val="50000"/>
                            </a:schemeClr>
                          </a:solidFill>
                          <a:effectLst/>
                          <a:latin typeface="Consolas" panose="020B0609020204030204" pitchFamily="49" charset="0"/>
                          <a:cs typeface="Arial" panose="020B0604020202020204" pitchFamily="34" charset="0"/>
                        </a:rPr>
                        <a:t>char</a:t>
                      </a:r>
                      <a:endParaRPr lang="en-US" sz="2400" dirty="0">
                        <a:solidFill>
                          <a:schemeClr val="tx1">
                            <a:lumMod val="50000"/>
                          </a:schemeClr>
                        </a:solidFill>
                        <a:effectLst/>
                        <a:latin typeface="Consolas" panose="020B0609020204030204" pitchFamily="49"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2400">
                          <a:solidFill>
                            <a:schemeClr val="tx1">
                              <a:lumMod val="50000"/>
                            </a:schemeClr>
                          </a:solidFill>
                          <a:effectLst/>
                          <a:latin typeface="Arial" panose="020B0604020202020204" pitchFamily="34" charset="0"/>
                          <a:cs typeface="Arial" panose="020B0604020202020204" pitchFamily="34" charset="0"/>
                        </a:rPr>
                        <a:t>M (Male)/ F (Female)</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fontAlgn="t">
                        <a:spcBef>
                          <a:spcPts val="0"/>
                        </a:spcBef>
                        <a:spcAft>
                          <a:spcPts val="0"/>
                        </a:spcAft>
                      </a:pPr>
                      <a:r>
                        <a:rPr lang="en-US" sz="2400">
                          <a:solidFill>
                            <a:schemeClr val="tx1">
                              <a:lumMod val="50000"/>
                            </a:schemeClr>
                          </a:solidFill>
                          <a:effectLst/>
                          <a:latin typeface="Arial" panose="020B0604020202020204" pitchFamily="34" charset="0"/>
                          <a:cs typeface="Arial" panose="020B0604020202020204" pitchFamily="34" charset="0"/>
                        </a:rPr>
                        <a:t>Đi</a:t>
                      </a:r>
                      <a:r>
                        <a:rPr lang="vi-VN" sz="2400">
                          <a:solidFill>
                            <a:schemeClr val="tx1">
                              <a:lumMod val="50000"/>
                            </a:schemeClr>
                          </a:solidFill>
                          <a:effectLst/>
                          <a:latin typeface="Arial" panose="020B0604020202020204" pitchFamily="34" charset="0"/>
                          <a:cs typeface="Arial" panose="020B0604020202020204" pitchFamily="34" charset="0"/>
                        </a:rPr>
                        <a:t>ể</a:t>
                      </a:r>
                      <a:r>
                        <a:rPr lang="en-US" sz="2400">
                          <a:solidFill>
                            <a:schemeClr val="tx1">
                              <a:lumMod val="50000"/>
                            </a:schemeClr>
                          </a:solidFill>
                          <a:effectLst/>
                          <a:latin typeface="Arial" panose="020B0604020202020204" pitchFamily="34" charset="0"/>
                          <a:cs typeface="Arial" panose="020B0604020202020204" pitchFamily="34" charset="0"/>
                        </a:rPr>
                        <a:t>m Toán</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t">
                        <a:spcBef>
                          <a:spcPts val="0"/>
                        </a:spcBef>
                        <a:spcAft>
                          <a:spcPts val="0"/>
                        </a:spcAft>
                      </a:pPr>
                      <a:r>
                        <a:rPr lang="en-US" sz="2400">
                          <a:solidFill>
                            <a:schemeClr val="tx1">
                              <a:lumMod val="50000"/>
                            </a:schemeClr>
                          </a:solidFill>
                          <a:effectLst/>
                          <a:latin typeface="Consolas" panose="020B0609020204030204" pitchFamily="49" charset="0"/>
                          <a:cs typeface="Arial" panose="020B0604020202020204" pitchFamily="34" charset="0"/>
                        </a:rPr>
                        <a:t>float</a:t>
                      </a:r>
                      <a:endParaRPr lang="en-US" sz="2400" dirty="0">
                        <a:solidFill>
                          <a:schemeClr val="tx1">
                            <a:lumMod val="50000"/>
                          </a:schemeClr>
                        </a:solidFill>
                        <a:effectLst/>
                        <a:latin typeface="Consolas" panose="020B0609020204030204" pitchFamily="49"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2400">
                          <a:solidFill>
                            <a:schemeClr val="tx1">
                              <a:lumMod val="50000"/>
                            </a:schemeClr>
                          </a:solidFill>
                          <a:effectLst/>
                          <a:latin typeface="Arial" panose="020B0604020202020204" pitchFamily="34" charset="0"/>
                          <a:cs typeface="Arial" panose="020B0604020202020204" pitchFamily="34" charset="0"/>
                        </a:rPr>
                        <a:t>8.5</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fontAlgn="t">
                        <a:spcBef>
                          <a:spcPts val="0"/>
                        </a:spcBef>
                        <a:spcAft>
                          <a:spcPts val="0"/>
                        </a:spcAft>
                      </a:pPr>
                      <a:r>
                        <a:rPr lang="en-US" sz="2400">
                          <a:solidFill>
                            <a:schemeClr val="tx1">
                              <a:lumMod val="50000"/>
                            </a:schemeClr>
                          </a:solidFill>
                          <a:effectLst/>
                          <a:latin typeface="Arial" panose="020B0604020202020204" pitchFamily="34" charset="0"/>
                          <a:cs typeface="Arial" panose="020B0604020202020204" pitchFamily="34" charset="0"/>
                        </a:rPr>
                        <a:t>Đi</a:t>
                      </a:r>
                      <a:r>
                        <a:rPr lang="vi-VN" sz="2400">
                          <a:solidFill>
                            <a:schemeClr val="tx1">
                              <a:lumMod val="50000"/>
                            </a:schemeClr>
                          </a:solidFill>
                          <a:effectLst/>
                          <a:latin typeface="Arial" panose="020B0604020202020204" pitchFamily="34" charset="0"/>
                          <a:cs typeface="Arial" panose="020B0604020202020204" pitchFamily="34" charset="0"/>
                        </a:rPr>
                        <a:t>ể</a:t>
                      </a:r>
                      <a:r>
                        <a:rPr lang="en-US" sz="2400">
                          <a:solidFill>
                            <a:schemeClr val="tx1">
                              <a:lumMod val="50000"/>
                            </a:schemeClr>
                          </a:solidFill>
                          <a:effectLst/>
                          <a:latin typeface="Arial" panose="020B0604020202020204" pitchFamily="34" charset="0"/>
                          <a:cs typeface="Arial" panose="020B0604020202020204" pitchFamily="34" charset="0"/>
                        </a:rPr>
                        <a:t>m Tin</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t">
                        <a:spcBef>
                          <a:spcPts val="0"/>
                        </a:spcBef>
                        <a:spcAft>
                          <a:spcPts val="0"/>
                        </a:spcAft>
                      </a:pPr>
                      <a:r>
                        <a:rPr lang="en-US" sz="2400">
                          <a:solidFill>
                            <a:schemeClr val="tx1">
                              <a:lumMod val="50000"/>
                            </a:schemeClr>
                          </a:solidFill>
                          <a:effectLst/>
                          <a:latin typeface="Consolas" panose="020B0609020204030204" pitchFamily="49" charset="0"/>
                          <a:cs typeface="Arial" panose="020B0604020202020204" pitchFamily="34" charset="0"/>
                        </a:rPr>
                        <a:t>float</a:t>
                      </a:r>
                      <a:endParaRPr lang="en-US" sz="2400" dirty="0">
                        <a:solidFill>
                          <a:schemeClr val="tx1">
                            <a:lumMod val="50000"/>
                          </a:schemeClr>
                        </a:solidFill>
                        <a:effectLst/>
                        <a:latin typeface="Consolas" panose="020B0609020204030204" pitchFamily="49"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2400">
                          <a:solidFill>
                            <a:schemeClr val="tx1">
                              <a:lumMod val="50000"/>
                            </a:schemeClr>
                          </a:solidFill>
                          <a:effectLst/>
                          <a:latin typeface="Arial" panose="020B0604020202020204" pitchFamily="34" charset="0"/>
                          <a:cs typeface="Arial" panose="020B0604020202020204" pitchFamily="34" charset="0"/>
                        </a:rPr>
                        <a:t>9</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fontAlgn="t">
                        <a:spcBef>
                          <a:spcPts val="0"/>
                        </a:spcBef>
                        <a:spcAft>
                          <a:spcPts val="0"/>
                        </a:spcAft>
                      </a:pPr>
                      <a:r>
                        <a:rPr lang="en-US" sz="2400">
                          <a:solidFill>
                            <a:schemeClr val="tx1">
                              <a:lumMod val="50000"/>
                            </a:schemeClr>
                          </a:solidFill>
                          <a:effectLst/>
                          <a:latin typeface="Arial" panose="020B0604020202020204" pitchFamily="34" charset="0"/>
                          <a:cs typeface="Arial" panose="020B0604020202020204" pitchFamily="34" charset="0"/>
                        </a:rPr>
                        <a:t>Đi</a:t>
                      </a:r>
                      <a:r>
                        <a:rPr lang="vi-VN" sz="2400">
                          <a:solidFill>
                            <a:schemeClr val="tx1">
                              <a:lumMod val="50000"/>
                            </a:schemeClr>
                          </a:solidFill>
                          <a:effectLst/>
                          <a:latin typeface="Arial" panose="020B0604020202020204" pitchFamily="34" charset="0"/>
                          <a:cs typeface="Arial" panose="020B0604020202020204" pitchFamily="34" charset="0"/>
                        </a:rPr>
                        <a:t>ể</a:t>
                      </a:r>
                      <a:r>
                        <a:rPr lang="en-US" sz="2400">
                          <a:solidFill>
                            <a:schemeClr val="tx1">
                              <a:lumMod val="50000"/>
                            </a:schemeClr>
                          </a:solidFill>
                          <a:effectLst/>
                          <a:latin typeface="Arial" panose="020B0604020202020204" pitchFamily="34" charset="0"/>
                          <a:cs typeface="Arial" panose="020B0604020202020204" pitchFamily="34" charset="0"/>
                        </a:rPr>
                        <a:t>m Trung bình</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t">
                        <a:spcBef>
                          <a:spcPts val="0"/>
                        </a:spcBef>
                        <a:spcAft>
                          <a:spcPts val="0"/>
                        </a:spcAft>
                      </a:pPr>
                      <a:r>
                        <a:rPr lang="en-US" sz="2400">
                          <a:solidFill>
                            <a:schemeClr val="tx1">
                              <a:lumMod val="50000"/>
                            </a:schemeClr>
                          </a:solidFill>
                          <a:effectLst/>
                          <a:latin typeface="Consolas" panose="020B0609020204030204" pitchFamily="49" charset="0"/>
                          <a:cs typeface="Arial" panose="020B0604020202020204" pitchFamily="34" charset="0"/>
                        </a:rPr>
                        <a:t>float</a:t>
                      </a:r>
                      <a:endParaRPr lang="en-US" sz="2400" dirty="0">
                        <a:solidFill>
                          <a:schemeClr val="tx1">
                            <a:lumMod val="50000"/>
                          </a:schemeClr>
                        </a:solidFill>
                        <a:effectLst/>
                        <a:latin typeface="Consolas" panose="020B0609020204030204" pitchFamily="49"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2400">
                          <a:solidFill>
                            <a:schemeClr val="tx1">
                              <a:lumMod val="50000"/>
                            </a:schemeClr>
                          </a:solidFill>
                          <a:effectLst/>
                          <a:latin typeface="Arial" panose="020B0604020202020204" pitchFamily="34" charset="0"/>
                          <a:cs typeface="Arial" panose="020B0604020202020204" pitchFamily="34" charset="0"/>
                        </a:rPr>
                        <a:t>8.5</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34938">
                <a:tc>
                  <a:txBody>
                    <a:bodyPr/>
                    <a:lstStyle/>
                    <a:p>
                      <a:pPr marL="0" marR="0" fontAlgn="t">
                        <a:spcBef>
                          <a:spcPts val="0"/>
                        </a:spcBef>
                        <a:spcAft>
                          <a:spcPts val="0"/>
                        </a:spcAft>
                      </a:pPr>
                      <a:r>
                        <a:rPr lang="en-US" sz="2400">
                          <a:solidFill>
                            <a:schemeClr val="tx1">
                              <a:lumMod val="50000"/>
                            </a:schemeClr>
                          </a:solidFill>
                          <a:effectLst/>
                          <a:latin typeface="Arial" panose="020B0604020202020204" pitchFamily="34" charset="0"/>
                          <a:cs typeface="Arial" panose="020B0604020202020204" pitchFamily="34" charset="0"/>
                        </a:rPr>
                        <a:t>X</a:t>
                      </a:r>
                      <a:r>
                        <a:rPr lang="vi-VN" sz="2400">
                          <a:solidFill>
                            <a:schemeClr val="tx1">
                              <a:lumMod val="50000"/>
                            </a:schemeClr>
                          </a:solidFill>
                          <a:effectLst/>
                          <a:latin typeface="Arial" panose="020B0604020202020204" pitchFamily="34" charset="0"/>
                          <a:cs typeface="Arial" panose="020B0604020202020204" pitchFamily="34" charset="0"/>
                        </a:rPr>
                        <a:t>ếp loại</a:t>
                      </a:r>
                      <a:endParaRPr lang="en-US" sz="2400">
                        <a:solidFill>
                          <a:schemeClr val="tx1">
                            <a:lumMod val="50000"/>
                          </a:schemeClr>
                        </a:solidFill>
                        <a:effectLst/>
                        <a:latin typeface="Arial" panose="020B0604020202020204" pitchFamily="34"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t">
                        <a:spcBef>
                          <a:spcPts val="0"/>
                        </a:spcBef>
                        <a:spcAft>
                          <a:spcPts val="0"/>
                        </a:spcAft>
                      </a:pPr>
                      <a:r>
                        <a:rPr lang="en-US" sz="2400">
                          <a:solidFill>
                            <a:schemeClr val="tx1">
                              <a:lumMod val="50000"/>
                            </a:schemeClr>
                          </a:solidFill>
                          <a:effectLst/>
                          <a:latin typeface="Consolas" panose="020B0609020204030204" pitchFamily="49" charset="0"/>
                          <a:cs typeface="Arial" panose="020B0604020202020204" pitchFamily="34" charset="0"/>
                        </a:rPr>
                        <a:t>string</a:t>
                      </a:r>
                      <a:endParaRPr lang="en-US" sz="2400" dirty="0">
                        <a:solidFill>
                          <a:schemeClr val="tx1">
                            <a:lumMod val="50000"/>
                          </a:schemeClr>
                        </a:solidFill>
                        <a:effectLst/>
                        <a:latin typeface="Consolas" panose="020B0609020204030204" pitchFamily="49"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2400">
                          <a:solidFill>
                            <a:schemeClr val="tx1">
                              <a:lumMod val="50000"/>
                            </a:schemeClr>
                          </a:solidFill>
                          <a:effectLst/>
                          <a:latin typeface="Arial" panose="020B0604020202020204" pitchFamily="34" charset="0"/>
                          <a:cs typeface="Arial" panose="020B0604020202020204" pitchFamily="34" charset="0"/>
                        </a:rPr>
                        <a:t>Gi</a:t>
                      </a:r>
                      <a:r>
                        <a:rPr lang="vi-VN" sz="2400">
                          <a:solidFill>
                            <a:schemeClr val="tx1">
                              <a:lumMod val="50000"/>
                            </a:schemeClr>
                          </a:solidFill>
                          <a:effectLst/>
                          <a:latin typeface="Arial" panose="020B0604020202020204" pitchFamily="34" charset="0"/>
                          <a:cs typeface="Arial" panose="020B0604020202020204" pitchFamily="34" charset="0"/>
                        </a:rPr>
                        <a:t>ỏi</a:t>
                      </a:r>
                      <a:endParaRPr lang="en-US" sz="2400">
                        <a:solidFill>
                          <a:schemeClr val="tx1">
                            <a:lumMod val="50000"/>
                          </a:schemeClr>
                        </a:solidFill>
                        <a:effectLst/>
                        <a:latin typeface="Arial" panose="020B0604020202020204" pitchFamily="34"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marR="0" fontAlgn="t">
                        <a:spcBef>
                          <a:spcPts val="0"/>
                        </a:spcBef>
                        <a:spcAft>
                          <a:spcPts val="0"/>
                        </a:spcAft>
                      </a:pPr>
                      <a:r>
                        <a:rPr lang="en-US" sz="2400">
                          <a:solidFill>
                            <a:schemeClr val="tx1">
                              <a:lumMod val="50000"/>
                            </a:schemeClr>
                          </a:solidFill>
                          <a:effectLst/>
                          <a:latin typeface="Arial" panose="020B0604020202020204" pitchFamily="34" charset="0"/>
                          <a:cs typeface="Arial" panose="020B0604020202020204" pitchFamily="34" charset="0"/>
                        </a:rPr>
                        <a:t>K</a:t>
                      </a:r>
                      <a:r>
                        <a:rPr lang="vi-VN" sz="2400">
                          <a:solidFill>
                            <a:schemeClr val="tx1">
                              <a:lumMod val="50000"/>
                            </a:schemeClr>
                          </a:solidFill>
                          <a:effectLst/>
                          <a:latin typeface="Arial" panose="020B0604020202020204" pitchFamily="34" charset="0"/>
                          <a:cs typeface="Arial" panose="020B0604020202020204" pitchFamily="34" charset="0"/>
                        </a:rPr>
                        <a:t>ế</a:t>
                      </a:r>
                      <a:r>
                        <a:rPr lang="en-US" sz="2400">
                          <a:solidFill>
                            <a:schemeClr val="tx1">
                              <a:lumMod val="50000"/>
                            </a:schemeClr>
                          </a:solidFill>
                          <a:effectLst/>
                          <a:latin typeface="Arial" panose="020B0604020202020204" pitchFamily="34" charset="0"/>
                          <a:cs typeface="Arial" panose="020B0604020202020204" pitchFamily="34" charset="0"/>
                        </a:rPr>
                        <a:t>t qu</a:t>
                      </a:r>
                      <a:r>
                        <a:rPr lang="vi-VN" sz="2400">
                          <a:solidFill>
                            <a:schemeClr val="tx1">
                              <a:lumMod val="50000"/>
                            </a:schemeClr>
                          </a:solidFill>
                          <a:effectLst/>
                          <a:latin typeface="Arial" panose="020B0604020202020204" pitchFamily="34" charset="0"/>
                          <a:cs typeface="Arial" panose="020B0604020202020204" pitchFamily="34" charset="0"/>
                        </a:rPr>
                        <a:t>ả</a:t>
                      </a:r>
                      <a:endParaRPr lang="en-US" sz="2400">
                        <a:solidFill>
                          <a:schemeClr val="tx1">
                            <a:lumMod val="50000"/>
                          </a:schemeClr>
                        </a:solidFill>
                        <a:effectLst/>
                        <a:latin typeface="Arial" panose="020B0604020202020204" pitchFamily="34"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fontAlgn="t">
                        <a:spcBef>
                          <a:spcPts val="0"/>
                        </a:spcBef>
                        <a:spcAft>
                          <a:spcPts val="0"/>
                        </a:spcAft>
                      </a:pPr>
                      <a:r>
                        <a:rPr lang="en-US" sz="2400">
                          <a:solidFill>
                            <a:schemeClr val="tx1">
                              <a:lumMod val="50000"/>
                            </a:schemeClr>
                          </a:solidFill>
                          <a:effectLst/>
                          <a:latin typeface="Consolas" panose="020B0609020204030204" pitchFamily="49" charset="0"/>
                          <a:cs typeface="Arial" panose="020B0604020202020204" pitchFamily="34" charset="0"/>
                        </a:rPr>
                        <a:t>bool</a:t>
                      </a:r>
                      <a:endParaRPr lang="en-US" sz="2400" dirty="0">
                        <a:solidFill>
                          <a:schemeClr val="tx1">
                            <a:lumMod val="50000"/>
                          </a:schemeClr>
                        </a:solidFill>
                        <a:effectLst/>
                        <a:latin typeface="Consolas" panose="020B0609020204030204" pitchFamily="49" charset="0"/>
                        <a:cs typeface="Arial" panose="020B0604020202020204" pitchFamily="34" charset="0"/>
                      </a:endParaRP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fontAlgn="t">
                        <a:spcBef>
                          <a:spcPts val="0"/>
                        </a:spcBef>
                        <a:spcAft>
                          <a:spcPts val="0"/>
                        </a:spcAft>
                      </a:pPr>
                      <a:r>
                        <a:rPr lang="en-US" sz="2400" dirty="0">
                          <a:solidFill>
                            <a:schemeClr val="tx1">
                              <a:lumMod val="50000"/>
                            </a:schemeClr>
                          </a:solidFill>
                          <a:effectLst/>
                          <a:latin typeface="Arial" panose="020B0604020202020204" pitchFamily="34" charset="0"/>
                          <a:cs typeface="Arial" panose="020B0604020202020204" pitchFamily="34" charset="0"/>
                        </a:rPr>
                        <a:t>1 (Đ</a:t>
                      </a:r>
                      <a:r>
                        <a:rPr lang="vi-VN" sz="2400" dirty="0">
                          <a:solidFill>
                            <a:schemeClr val="tx1">
                              <a:lumMod val="50000"/>
                            </a:schemeClr>
                          </a:solidFill>
                          <a:effectLst/>
                          <a:latin typeface="Arial" panose="020B0604020202020204" pitchFamily="34" charset="0"/>
                          <a:cs typeface="Arial" panose="020B0604020202020204" pitchFamily="34" charset="0"/>
                        </a:rPr>
                        <a:t>ậ</a:t>
                      </a:r>
                      <a:r>
                        <a:rPr lang="en-US" sz="2400" dirty="0">
                          <a:solidFill>
                            <a:schemeClr val="tx1">
                              <a:lumMod val="50000"/>
                            </a:schemeClr>
                          </a:solidFill>
                          <a:effectLst/>
                          <a:latin typeface="Arial" panose="020B0604020202020204" pitchFamily="34" charset="0"/>
                          <a:cs typeface="Arial" panose="020B0604020202020204" pitchFamily="34" charset="0"/>
                        </a:rPr>
                        <a:t>u)/ 0 (R</a:t>
                      </a:r>
                      <a:r>
                        <a:rPr lang="vi-VN" sz="2400" dirty="0">
                          <a:solidFill>
                            <a:schemeClr val="tx1">
                              <a:lumMod val="50000"/>
                            </a:schemeClr>
                          </a:solidFill>
                          <a:effectLst/>
                          <a:latin typeface="Arial" panose="020B0604020202020204" pitchFamily="34" charset="0"/>
                          <a:cs typeface="Arial" panose="020B0604020202020204" pitchFamily="34" charset="0"/>
                        </a:rPr>
                        <a:t>ớ</a:t>
                      </a:r>
                      <a:r>
                        <a:rPr lang="en-US" sz="2400" dirty="0">
                          <a:solidFill>
                            <a:schemeClr val="tx1">
                              <a:lumMod val="50000"/>
                            </a:schemeClr>
                          </a:solidFill>
                          <a:effectLst/>
                          <a:latin typeface="Arial" panose="020B0604020202020204" pitchFamily="34" charset="0"/>
                          <a:cs typeface="Arial" panose="020B0604020202020204" pitchFamily="34" charset="0"/>
                        </a:rPr>
                        <a:t>t)</a:t>
                      </a:r>
                    </a:p>
                  </a:txBody>
                  <a:tcPr marL="38100" marR="3810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8" name="Date Placeholder 7">
            <a:extLst>
              <a:ext uri="{FF2B5EF4-FFF2-40B4-BE49-F238E27FC236}">
                <a16:creationId xmlns:a16="http://schemas.microsoft.com/office/drawing/2014/main" id="{82DA16FD-3542-5952-1BB5-6DE6735CD35D}"/>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1A60547C-3DBF-A400-20F2-6A2733DEB9F1}"/>
              </a:ext>
            </a:extLst>
          </p:cNvPr>
          <p:cNvSpPr>
            <a:spLocks noGrp="1"/>
          </p:cNvSpPr>
          <p:nvPr>
            <p:ph type="sldNum" sz="quarter" idx="12"/>
          </p:nvPr>
        </p:nvSpPr>
        <p:spPr/>
        <p:txBody>
          <a:bodyPr/>
          <a:lstStyle/>
          <a:p>
            <a:fld id="{D8B0B3AC-44A8-D142-AAF6-9A453466E1A4}" type="slidenum">
              <a:rPr lang="en-VN" smtClean="0"/>
              <a:pPr/>
              <a:t>73</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Câu hỏi trên lớp</a:t>
            </a:r>
            <a:endParaRPr lang="en-US" dirty="0"/>
          </a:p>
        </p:txBody>
      </p:sp>
      <p:sp>
        <p:nvSpPr>
          <p:cNvPr id="3" name="Content Placeholder 2"/>
          <p:cNvSpPr>
            <a:spLocks noGrp="1"/>
          </p:cNvSpPr>
          <p:nvPr>
            <p:ph idx="1"/>
          </p:nvPr>
        </p:nvSpPr>
        <p:spPr/>
        <p:txBody>
          <a:bodyPr>
            <a:normAutofit/>
          </a:bodyPr>
          <a:lstStyle/>
          <a:p>
            <a:r>
              <a:rPr lang="en-US" sz="2400" dirty="0" err="1"/>
              <a:t>Sửa</a:t>
            </a:r>
            <a:r>
              <a:rPr lang="en-US" sz="2400" dirty="0"/>
              <a:t> </a:t>
            </a:r>
            <a:r>
              <a:rPr lang="en-US" sz="2400" dirty="0" err="1"/>
              <a:t>lại</a:t>
            </a:r>
            <a:r>
              <a:rPr lang="en-US" sz="2400" dirty="0"/>
              <a:t> </a:t>
            </a:r>
            <a:r>
              <a:rPr lang="en-US" sz="2400" dirty="0" err="1"/>
              <a:t>đoạn</a:t>
            </a:r>
            <a:r>
              <a:rPr lang="en-US" sz="2400" dirty="0"/>
              <a:t> </a:t>
            </a:r>
            <a:r>
              <a:rPr lang="en-US" sz="2400" dirty="0" err="1"/>
              <a:t>khai</a:t>
            </a:r>
            <a:r>
              <a:rPr lang="en-US" sz="2400" dirty="0"/>
              <a:t> </a:t>
            </a:r>
            <a:r>
              <a:rPr lang="en-US" sz="2400" dirty="0" err="1"/>
              <a:t>báo</a:t>
            </a:r>
            <a:r>
              <a:rPr lang="en-US" sz="2400" dirty="0"/>
              <a:t> </a:t>
            </a:r>
            <a:r>
              <a:rPr lang="en-US" sz="2400" dirty="0" err="1"/>
              <a:t>biến</a:t>
            </a:r>
            <a:r>
              <a:rPr lang="en-US" sz="2400" dirty="0"/>
              <a:t> </a:t>
            </a:r>
            <a:r>
              <a:rPr lang="en-US" sz="2400" dirty="0" err="1"/>
              <a:t>sau</a:t>
            </a:r>
            <a:r>
              <a:rPr lang="en-US" sz="2400" dirty="0"/>
              <a:t>:</a:t>
            </a:r>
          </a:p>
          <a:p>
            <a:pPr marL="514350" lvl="2" indent="0">
              <a:buNone/>
            </a:pP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1HoTen;</a:t>
            </a:r>
          </a:p>
          <a:p>
            <a:pPr marL="514350" lvl="2" indent="0">
              <a:buNone/>
            </a:pPr>
            <a:r>
              <a:rPr lang="en-US" sz="2400" dirty="0">
                <a:latin typeface="Consolas" panose="020B0609020204030204" pitchFamily="49" charset="0"/>
                <a:cs typeface="Consolas" panose="020B0609020204030204" pitchFamily="49" charset="0"/>
              </a:rPr>
              <a:t>float </a:t>
            </a:r>
            <a:r>
              <a:rPr lang="en-US" sz="2400" dirty="0" err="1">
                <a:latin typeface="Consolas" panose="020B0609020204030204" pitchFamily="49" charset="0"/>
                <a:cs typeface="Consolas" panose="020B0609020204030204" pitchFamily="49" charset="0"/>
              </a:rPr>
              <a:t>Gioi-Tinh</a:t>
            </a:r>
            <a:r>
              <a:rPr lang="en-US" sz="2400" dirty="0">
                <a:latin typeface="Consolas" panose="020B0609020204030204" pitchFamily="49" charset="0"/>
                <a:cs typeface="Consolas" panose="020B0609020204030204" pitchFamily="49" charset="0"/>
              </a:rPr>
              <a:t>;</a:t>
            </a:r>
          </a:p>
          <a:p>
            <a:pPr marL="514350" lvl="2" indent="0">
              <a:buNone/>
            </a:pPr>
            <a:r>
              <a:rPr lang="en-US" sz="2400" dirty="0">
                <a:latin typeface="Consolas" panose="020B0609020204030204" pitchFamily="49" charset="0"/>
                <a:cs typeface="Consolas" panose="020B0609020204030204" pitchFamily="49" charset="0"/>
              </a:rPr>
              <a:t>bool </a:t>
            </a:r>
            <a:r>
              <a:rPr lang="en-US" sz="2400" dirty="0" err="1">
                <a:latin typeface="Consolas" panose="020B0609020204030204" pitchFamily="49" charset="0"/>
                <a:cs typeface="Consolas" panose="020B0609020204030204" pitchFamily="49" charset="0"/>
              </a:rPr>
              <a:t>Diem_Toan</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DiemLy</a:t>
            </a:r>
            <a:r>
              <a:rPr lang="en-US" sz="2400" dirty="0">
                <a:latin typeface="Consolas" panose="020B0609020204030204" pitchFamily="49" charset="0"/>
                <a:cs typeface="Consolas" panose="020B0609020204030204" pitchFamily="49" charset="0"/>
              </a:rPr>
              <a:t>;</a:t>
            </a:r>
          </a:p>
          <a:p>
            <a:pPr marL="514350" lvl="2" indent="0">
              <a:buNone/>
            </a:pPr>
            <a:r>
              <a:rPr lang="en-US" sz="2400" dirty="0">
                <a:latin typeface="Consolas" panose="020B0609020204030204" pitchFamily="49" charset="0"/>
                <a:cs typeface="Consolas" panose="020B0609020204030204" pitchFamily="49" charset="0"/>
              </a:rPr>
              <a:t>char </a:t>
            </a:r>
            <a:r>
              <a:rPr lang="en-US" sz="2400" dirty="0" err="1">
                <a:latin typeface="Consolas" panose="020B0609020204030204" pitchFamily="49" charset="0"/>
                <a:cs typeface="Consolas" panose="020B0609020204030204" pitchFamily="49" charset="0"/>
              </a:rPr>
              <a:t>DiemTrungBinh</a:t>
            </a:r>
            <a:r>
              <a:rPr lang="en-US" sz="2400" dirty="0">
                <a:latin typeface="Consolas" panose="020B0609020204030204" pitchFamily="49" charset="0"/>
                <a:cs typeface="Consolas" panose="020B0609020204030204" pitchFamily="49" charset="0"/>
              </a:rPr>
              <a:t>;</a:t>
            </a:r>
          </a:p>
          <a:p>
            <a:pPr marL="514350" lvl="2" indent="0">
              <a:buNone/>
            </a:pP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_</a:t>
            </a:r>
            <a:r>
              <a:rPr lang="en-US" sz="2400" dirty="0" err="1">
                <a:latin typeface="Consolas" panose="020B0609020204030204" pitchFamily="49" charset="0"/>
                <a:cs typeface="Consolas" panose="020B0609020204030204" pitchFamily="49" charset="0"/>
              </a:rPr>
              <a:t>XepLoai</a:t>
            </a:r>
            <a:r>
              <a:rPr lang="en-US" sz="2400" dirty="0">
                <a:latin typeface="Consolas" panose="020B0609020204030204" pitchFamily="49" charset="0"/>
                <a:cs typeface="Consolas" panose="020B0609020204030204" pitchFamily="49" charset="0"/>
              </a:rPr>
              <a:t>;</a:t>
            </a:r>
          </a:p>
          <a:p>
            <a:pPr marL="514350" lvl="2" indent="0">
              <a:buNone/>
            </a:pPr>
            <a:r>
              <a:rPr lang="en-US" sz="2400" dirty="0">
                <a:latin typeface="Consolas" panose="020B0609020204030204" pitchFamily="49" charset="0"/>
                <a:cs typeface="Consolas" panose="020B0609020204030204" pitchFamily="49" charset="0"/>
              </a:rPr>
              <a:t>string </a:t>
            </a:r>
            <a:r>
              <a:rPr lang="en-US" sz="2400" err="1">
                <a:latin typeface="Consolas" panose="020B0609020204030204" pitchFamily="49" charset="0"/>
                <a:cs typeface="Consolas" panose="020B0609020204030204" pitchFamily="49" charset="0"/>
              </a:rPr>
              <a:t>KetQua</a:t>
            </a:r>
            <a:r>
              <a:rPr lang="en-US" sz="240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TextBox 5"/>
          <p:cNvSpPr txBox="1"/>
          <p:nvPr/>
        </p:nvSpPr>
        <p:spPr>
          <a:xfrm>
            <a:off x="6247572" y="2828835"/>
            <a:ext cx="3194602" cy="1200329"/>
          </a:xfrm>
          <a:prstGeom prst="rect">
            <a:avLst/>
          </a:prstGeom>
          <a:noFill/>
          <a:ln w="38100">
            <a:solidFill>
              <a:srgbClr val="FF0000"/>
            </a:solidFill>
            <a:prstDash val="sysDash"/>
          </a:ln>
        </p:spPr>
        <p:txBody>
          <a:bodyPr wrap="square" rtlCol="0">
            <a:spAutoFit/>
          </a:bodyPr>
          <a:lstStyle/>
          <a:p>
            <a:pPr eaLnBrk="0" fontAlgn="base" hangingPunct="0">
              <a:spcBef>
                <a:spcPct val="0"/>
              </a:spcBef>
              <a:spcAft>
                <a:spcPct val="0"/>
              </a:spcAft>
            </a:pPr>
            <a:r>
              <a:rPr lang="en-US" sz="2400" dirty="0">
                <a:solidFill>
                  <a:srgbClr val="FF0000"/>
                </a:solidFill>
                <a:latin typeface="Arial" panose="020B0604020202020204" pitchFamily="34" charset="0"/>
                <a:cs typeface="Arial" panose="020B0604020202020204" pitchFamily="34" charset="0"/>
              </a:rPr>
              <a:t>=&gt; </a:t>
            </a:r>
            <a:r>
              <a:rPr lang="en-US" sz="2400" dirty="0" err="1">
                <a:solidFill>
                  <a:srgbClr val="FF0000"/>
                </a:solidFill>
                <a:latin typeface="Arial" panose="020B0604020202020204" pitchFamily="34" charset="0"/>
                <a:cs typeface="Arial" panose="020B0604020202020204" pitchFamily="34" charset="0"/>
              </a:rPr>
              <a:t>Viết</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chương</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trình</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khai</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báo</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các</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biến</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dữ</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liệu</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như</a:t>
            </a:r>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bên</a:t>
            </a:r>
            <a:r>
              <a:rPr lang="en-US" sz="2400" dirty="0">
                <a:solidFill>
                  <a:srgbClr val="FF0000"/>
                </a:solidFill>
                <a:latin typeface="Arial" panose="020B0604020202020204" pitchFamily="34" charset="0"/>
                <a:cs typeface="Arial" panose="020B0604020202020204" pitchFamily="34" charset="0"/>
              </a:rPr>
              <a:t>.</a:t>
            </a:r>
          </a:p>
        </p:txBody>
      </p:sp>
      <p:sp>
        <p:nvSpPr>
          <p:cNvPr id="8" name="Date Placeholder 7">
            <a:extLst>
              <a:ext uri="{FF2B5EF4-FFF2-40B4-BE49-F238E27FC236}">
                <a16:creationId xmlns:a16="http://schemas.microsoft.com/office/drawing/2014/main" id="{67263197-8901-3405-0FA5-E8B769C1BD7A}"/>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F6332232-09A5-3117-4DC7-59255615590C}"/>
              </a:ext>
            </a:extLst>
          </p:cNvPr>
          <p:cNvSpPr>
            <a:spLocks noGrp="1"/>
          </p:cNvSpPr>
          <p:nvPr>
            <p:ph type="sldNum" sz="quarter" idx="12"/>
          </p:nvPr>
        </p:nvSpPr>
        <p:spPr/>
        <p:txBody>
          <a:bodyPr/>
          <a:lstStyle/>
          <a:p>
            <a:fld id="{D8B0B3AC-44A8-D142-AAF6-9A453466E1A4}" type="slidenum">
              <a:rPr lang="en-VN" smtClean="0"/>
              <a:pPr/>
              <a:t>74</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a:t>Bài</a:t>
            </a:r>
            <a:r>
              <a:rPr lang="en-US"/>
              <a:t> tập</a:t>
            </a:r>
            <a:endParaRPr lang="en-US" dirty="0"/>
          </a:p>
        </p:txBody>
      </p:sp>
      <p:sp>
        <p:nvSpPr>
          <p:cNvPr id="7" name="Content Placeholder 6">
            <a:extLst>
              <a:ext uri="{FF2B5EF4-FFF2-40B4-BE49-F238E27FC236}">
                <a16:creationId xmlns:a16="http://schemas.microsoft.com/office/drawing/2014/main" id="{2186307A-C618-0B8B-20F4-8879589ACFEA}"/>
              </a:ext>
            </a:extLst>
          </p:cNvPr>
          <p:cNvSpPr>
            <a:spLocks noGrp="1"/>
          </p:cNvSpPr>
          <p:nvPr>
            <p:ph idx="1"/>
          </p:nvPr>
        </p:nvSpPr>
        <p:spPr/>
        <p:txBody>
          <a:bodyPr>
            <a:normAutofit fontScale="92500" lnSpcReduction="20000"/>
          </a:bodyPr>
          <a:lstStyle/>
          <a:p>
            <a:r>
              <a:rPr lang="en-US"/>
              <a:t>Câu 1: </a:t>
            </a:r>
            <a:r>
              <a:rPr lang="vi-VN"/>
              <a:t>Cho biết năm sinh của một người và tính tuổi của  người đó.</a:t>
            </a:r>
          </a:p>
          <a:p>
            <a:r>
              <a:rPr lang="en-US"/>
              <a:t>Câu 2: </a:t>
            </a:r>
            <a:r>
              <a:rPr lang="vi-VN"/>
              <a:t>Cho 2 số a, b. Tính tổng, hiệu, tính và thương của hai số đó.</a:t>
            </a:r>
          </a:p>
          <a:p>
            <a:r>
              <a:rPr lang="en-US"/>
              <a:t>Câu 3: </a:t>
            </a:r>
            <a:r>
              <a:rPr lang="vi-VN"/>
              <a:t>Cho biết tên sản phẩm, số lượng và đơn giá. Tính tiền và thuế giá trị gia tăng phải trả, biết:</a:t>
            </a:r>
          </a:p>
          <a:p>
            <a:pPr lvl="1"/>
            <a:r>
              <a:rPr lang="vi-VN"/>
              <a:t>tiền = số lượng * đơn giá</a:t>
            </a:r>
          </a:p>
          <a:p>
            <a:pPr lvl="1"/>
            <a:r>
              <a:rPr lang="vi-VN"/>
              <a:t>thuế giá trị gia tăng = 10% tiền</a:t>
            </a:r>
          </a:p>
          <a:p>
            <a:r>
              <a:rPr lang="en-US"/>
              <a:t>Câu 4: </a:t>
            </a:r>
            <a:r>
              <a:rPr lang="vi-VN"/>
              <a:t>Cho biết điểm thi và hệ số 3 môn Toán, Lý, Hóa của một sinh viên. Tính điểm trung bình của sinh viên đó.</a:t>
            </a:r>
          </a:p>
          <a:p>
            <a:r>
              <a:rPr lang="en-US"/>
              <a:t>Câu 5: </a:t>
            </a:r>
            <a:r>
              <a:rPr lang="vi-VN"/>
              <a:t>Cho biết bán kính của đường tròn. Tính chu vi và diện tích của hình tròn đó.</a:t>
            </a:r>
          </a:p>
          <a:p>
            <a:endParaRPr lang="vi-VN"/>
          </a:p>
          <a:p>
            <a:endParaRPr lang="en-US"/>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3" name="Date Placeholder 2">
            <a:extLst>
              <a:ext uri="{FF2B5EF4-FFF2-40B4-BE49-F238E27FC236}">
                <a16:creationId xmlns:a16="http://schemas.microsoft.com/office/drawing/2014/main" id="{1A517DC5-F210-B4A1-29FF-612EC2C52A95}"/>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01233875-C2E5-0E17-D53A-9CE71B7DA4AE}"/>
              </a:ext>
            </a:extLst>
          </p:cNvPr>
          <p:cNvSpPr>
            <a:spLocks noGrp="1"/>
          </p:cNvSpPr>
          <p:nvPr>
            <p:ph type="sldNum" sz="quarter" idx="12"/>
          </p:nvPr>
        </p:nvSpPr>
        <p:spPr/>
        <p:txBody>
          <a:bodyPr/>
          <a:lstStyle/>
          <a:p>
            <a:fld id="{D8B0B3AC-44A8-D142-AAF6-9A453466E1A4}" type="slidenum">
              <a:rPr lang="en-VN" smtClean="0"/>
              <a:pPr/>
              <a:t>75</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Bài tập 1</a:t>
            </a:r>
            <a:endParaRPr lang="en-US"/>
          </a:p>
        </p:txBody>
      </p:sp>
      <p:sp>
        <p:nvSpPr>
          <p:cNvPr id="8" name="Content Placeholder 7">
            <a:extLst>
              <a:ext uri="{FF2B5EF4-FFF2-40B4-BE49-F238E27FC236}">
                <a16:creationId xmlns:a16="http://schemas.microsoft.com/office/drawing/2014/main" id="{9D870CF4-A7BA-0813-44A1-09FEC9889515}"/>
              </a:ext>
            </a:extLst>
          </p:cNvPr>
          <p:cNvSpPr>
            <a:spLocks noGrp="1"/>
          </p:cNvSpPr>
          <p:nvPr>
            <p:ph idx="1"/>
          </p:nvPr>
        </p:nvSpPr>
        <p:spPr/>
        <p:txBody>
          <a:bodyPr/>
          <a:lstStyle/>
          <a:p>
            <a:r>
              <a:rPr lang="vi-VN">
                <a:solidFill>
                  <a:srgbClr val="363D3D"/>
                </a:solidFill>
                <a:latin typeface="Arial" panose="020B0604020202020204" pitchFamily="34" charset="0"/>
                <a:cs typeface="Arial" panose="020B0604020202020204" pitchFamily="34" charset="0"/>
              </a:rPr>
              <a:t>Cho biết năm sinh của một người và</a:t>
            </a:r>
            <a:r>
              <a:rPr lang="en-US">
                <a:solidFill>
                  <a:srgbClr val="363D3D"/>
                </a:solidFill>
                <a:latin typeface="Arial" panose="020B0604020202020204" pitchFamily="34" charset="0"/>
                <a:cs typeface="Arial" panose="020B0604020202020204" pitchFamily="34" charset="0"/>
              </a:rPr>
              <a:t> tính tuổi của ng</a:t>
            </a:r>
            <a:r>
              <a:rPr lang="vi-VN">
                <a:solidFill>
                  <a:srgbClr val="363D3D"/>
                </a:solidFill>
                <a:latin typeface="Arial" panose="020B0604020202020204" pitchFamily="34" charset="0"/>
                <a:cs typeface="Arial" panose="020B0604020202020204" pitchFamily="34" charset="0"/>
              </a:rPr>
              <a:t>ườ</a:t>
            </a:r>
            <a:r>
              <a:rPr lang="en-US">
                <a:solidFill>
                  <a:srgbClr val="363D3D"/>
                </a:solidFill>
                <a:latin typeface="Arial" panose="020B0604020202020204" pitchFamily="34" charset="0"/>
                <a:cs typeface="Arial" panose="020B0604020202020204" pitchFamily="34" charset="0"/>
              </a:rPr>
              <a:t>i </a:t>
            </a:r>
            <a:r>
              <a:rPr lang="vi-VN">
                <a:solidFill>
                  <a:srgbClr val="363D3D"/>
                </a:solidFill>
                <a:latin typeface="Arial" panose="020B0604020202020204" pitchFamily="34" charset="0"/>
                <a:cs typeface="Arial" panose="020B0604020202020204" pitchFamily="34" charset="0"/>
              </a:rPr>
              <a:t>đó</a:t>
            </a:r>
            <a:r>
              <a:rPr lang="en-US">
                <a:solidFill>
                  <a:srgbClr val="363D3D"/>
                </a:solidFill>
                <a:latin typeface="Arial" panose="020B0604020202020204" pitchFamily="34" charset="0"/>
                <a:cs typeface="Arial" panose="020B0604020202020204" pitchFamily="34" charset="0"/>
              </a:rPr>
              <a:t>?</a:t>
            </a:r>
          </a:p>
          <a:p>
            <a:endParaRPr lang="en-US"/>
          </a:p>
        </p:txBody>
      </p:sp>
      <p:sp>
        <p:nvSpPr>
          <p:cNvPr id="3" name="Footer Placeholder 2"/>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Rectangle 5"/>
          <p:cNvSpPr/>
          <p:nvPr/>
        </p:nvSpPr>
        <p:spPr>
          <a:xfrm>
            <a:off x="3198743" y="2090172"/>
            <a:ext cx="4762500" cy="2677656"/>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eaLnBrk="0" fontAlgn="base" hangingPunct="0">
              <a:spcBef>
                <a:spcPct val="0"/>
              </a:spcBef>
              <a:spcAft>
                <a:spcPct val="0"/>
              </a:spcAft>
            </a:pPr>
            <a:r>
              <a:rPr lang="en-US" sz="2400" dirty="0">
                <a:solidFill>
                  <a:srgbClr val="0000FF"/>
                </a:solidFill>
                <a:latin typeface="Consolas" panose="020B0609020204030204" pitchFamily="49" charset="0"/>
              </a:rPr>
              <a:t>#include</a:t>
            </a:r>
            <a:r>
              <a:rPr lang="en-US" sz="2400" dirty="0">
                <a:solidFill>
                  <a:prstClr val="black"/>
                </a:solidFill>
                <a:latin typeface="Consolas" panose="020B0609020204030204" pitchFamily="49" charset="0"/>
              </a:rPr>
              <a:t> </a:t>
            </a:r>
            <a:r>
              <a:rPr lang="en-US" sz="2400" dirty="0">
                <a:solidFill>
                  <a:srgbClr val="A31515"/>
                </a:solidFill>
                <a:latin typeface="Consolas" panose="020B0609020204030204" pitchFamily="49" charset="0"/>
              </a:rPr>
              <a:t>&lt;</a:t>
            </a:r>
            <a:r>
              <a:rPr lang="en-US" sz="2400" dirty="0" err="1">
                <a:solidFill>
                  <a:srgbClr val="A31515"/>
                </a:solidFill>
                <a:latin typeface="Consolas" panose="020B0609020204030204" pitchFamily="49" charset="0"/>
              </a:rPr>
              <a:t>iostream</a:t>
            </a:r>
            <a:r>
              <a:rPr lang="en-US" sz="2400" dirty="0">
                <a:solidFill>
                  <a:srgbClr val="A31515"/>
                </a:solidFill>
                <a:latin typeface="Consolas" panose="020B0609020204030204" pitchFamily="49" charset="0"/>
              </a:rPr>
              <a:t>&gt;</a:t>
            </a:r>
            <a:endParaRPr lang="en-US" sz="2400" dirty="0">
              <a:solidFill>
                <a:prstClr val="black"/>
              </a:solidFill>
              <a:latin typeface="Consolas" panose="020B0609020204030204" pitchFamily="49" charset="0"/>
            </a:endParaRPr>
          </a:p>
          <a:p>
            <a:pPr eaLnBrk="0" fontAlgn="base" hangingPunct="0">
              <a:spcBef>
                <a:spcPct val="0"/>
              </a:spcBef>
              <a:spcAft>
                <a:spcPct val="0"/>
              </a:spcAft>
            </a:pP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main() {</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namsinh</a:t>
            </a:r>
            <a:r>
              <a:rPr lang="en-US" sz="2400" dirty="0">
                <a:solidFill>
                  <a:prstClr val="black"/>
                </a:solidFill>
                <a:latin typeface="Consolas" panose="020B0609020204030204" pitchFamily="49" charset="0"/>
              </a:rPr>
              <a:t> = 1998;</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tuoi</a:t>
            </a:r>
            <a:r>
              <a:rPr lang="en-US" sz="2400" dirty="0">
                <a:solidFill>
                  <a:prstClr val="black"/>
                </a:solidFill>
                <a:latin typeface="Consolas" panose="020B0609020204030204" pitchFamily="49" charset="0"/>
              </a:rPr>
              <a:t> = 0;</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tuoi</a:t>
            </a:r>
            <a:r>
              <a:rPr lang="en-US" sz="2400" dirty="0">
                <a:solidFill>
                  <a:prstClr val="black"/>
                </a:solidFill>
                <a:latin typeface="Consolas" panose="020B0609020204030204" pitchFamily="49" charset="0"/>
              </a:rPr>
              <a:t> = 2016-namsinh;</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return</a:t>
            </a:r>
            <a:r>
              <a:rPr lang="en-US" sz="2400" dirty="0">
                <a:solidFill>
                  <a:prstClr val="black"/>
                </a:solidFill>
                <a:latin typeface="Consolas" panose="020B0609020204030204" pitchFamily="49" charset="0"/>
              </a:rPr>
              <a:t> 0;</a:t>
            </a:r>
          </a:p>
          <a:p>
            <a:pPr eaLnBrk="0" fontAlgn="base" hangingPunct="0">
              <a:spcBef>
                <a:spcPct val="0"/>
              </a:spcBef>
              <a:spcAft>
                <a:spcPct val="0"/>
              </a:spcAft>
            </a:pPr>
            <a:r>
              <a:rPr lang="en-US" sz="2400" dirty="0">
                <a:solidFill>
                  <a:prstClr val="black"/>
                </a:solidFill>
                <a:latin typeface="Consolas" panose="020B0609020204030204" pitchFamily="49" charset="0"/>
              </a:rPr>
              <a:t>}</a:t>
            </a:r>
          </a:p>
        </p:txBody>
      </p:sp>
      <p:sp>
        <p:nvSpPr>
          <p:cNvPr id="5" name="Date Placeholder 4">
            <a:extLst>
              <a:ext uri="{FF2B5EF4-FFF2-40B4-BE49-F238E27FC236}">
                <a16:creationId xmlns:a16="http://schemas.microsoft.com/office/drawing/2014/main" id="{3CE33924-0511-F2EE-CC90-73B3CCD362D7}"/>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97219280-8211-33A9-879A-BCCE47B36FE9}"/>
              </a:ext>
            </a:extLst>
          </p:cNvPr>
          <p:cNvSpPr>
            <a:spLocks noGrp="1"/>
          </p:cNvSpPr>
          <p:nvPr>
            <p:ph type="sldNum" sz="quarter" idx="12"/>
          </p:nvPr>
        </p:nvSpPr>
        <p:spPr/>
        <p:txBody>
          <a:bodyPr/>
          <a:lstStyle/>
          <a:p>
            <a:fld id="{D8B0B3AC-44A8-D142-AAF6-9A453466E1A4}" type="slidenum">
              <a:rPr lang="en-VN" smtClean="0"/>
              <a:pPr/>
              <a:t>76</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a:t>
            </a:r>
            <a:r>
              <a:rPr lang="vi-VN"/>
              <a:t>ài tập 2</a:t>
            </a:r>
            <a:endParaRPr lang="en-US"/>
          </a:p>
        </p:txBody>
      </p:sp>
      <p:sp>
        <p:nvSpPr>
          <p:cNvPr id="8" name="Content Placeholder 7">
            <a:extLst>
              <a:ext uri="{FF2B5EF4-FFF2-40B4-BE49-F238E27FC236}">
                <a16:creationId xmlns:a16="http://schemas.microsoft.com/office/drawing/2014/main" id="{5B100ADF-A092-36C7-8A9A-420A848BDA01}"/>
              </a:ext>
            </a:extLst>
          </p:cNvPr>
          <p:cNvSpPr>
            <a:spLocks noGrp="1"/>
          </p:cNvSpPr>
          <p:nvPr>
            <p:ph idx="1"/>
          </p:nvPr>
        </p:nvSpPr>
        <p:spPr/>
        <p:txBody>
          <a:bodyPr/>
          <a:lstStyle/>
          <a:p>
            <a:r>
              <a:rPr lang="vi-VN">
                <a:solidFill>
                  <a:srgbClr val="363D3D"/>
                </a:solidFill>
                <a:latin typeface="+mn-lt"/>
                <a:cs typeface="Calibri" panose="020F0502020204030204" pitchFamily="34" charset="0"/>
              </a:rPr>
              <a:t>Cho 2 số a, b. </a:t>
            </a:r>
            <a:r>
              <a:rPr lang="en-US">
                <a:solidFill>
                  <a:srgbClr val="363D3D"/>
                </a:solidFill>
                <a:latin typeface="+mn-lt"/>
                <a:cs typeface="Calibri" panose="020F0502020204030204" pitchFamily="34" charset="0"/>
              </a:rPr>
              <a:t>Tính tổng, hiệu, tính và th</a:t>
            </a:r>
            <a:r>
              <a:rPr lang="vi-VN">
                <a:solidFill>
                  <a:srgbClr val="363D3D"/>
                </a:solidFill>
                <a:latin typeface="+mn-lt"/>
                <a:cs typeface="Calibri" panose="020F0502020204030204" pitchFamily="34" charset="0"/>
              </a:rPr>
              <a:t>ươ</a:t>
            </a:r>
            <a:r>
              <a:rPr lang="en-US">
                <a:solidFill>
                  <a:srgbClr val="363D3D"/>
                </a:solidFill>
                <a:latin typeface="+mn-lt"/>
                <a:cs typeface="Calibri" panose="020F0502020204030204" pitchFamily="34" charset="0"/>
              </a:rPr>
              <a:t>ng của hai số </a:t>
            </a:r>
            <a:r>
              <a:rPr lang="vi-VN">
                <a:solidFill>
                  <a:srgbClr val="363D3D"/>
                </a:solidFill>
                <a:latin typeface="+mn-lt"/>
                <a:cs typeface="Calibri" panose="020F0502020204030204" pitchFamily="34" charset="0"/>
              </a:rPr>
              <a:t>đó</a:t>
            </a:r>
            <a:r>
              <a:rPr lang="en-US">
                <a:solidFill>
                  <a:srgbClr val="363D3D"/>
                </a:solidFill>
                <a:latin typeface="+mn-lt"/>
                <a:cs typeface="Calibri" panose="020F0502020204030204" pitchFamily="34" charset="0"/>
              </a:rPr>
              <a:t>.</a:t>
            </a:r>
          </a:p>
          <a:p>
            <a:endParaRPr lang="en-US">
              <a:latin typeface="+mn-lt"/>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Rectangle 5"/>
          <p:cNvSpPr/>
          <p:nvPr/>
        </p:nvSpPr>
        <p:spPr>
          <a:xfrm>
            <a:off x="2718016" y="1955907"/>
            <a:ext cx="6755967" cy="4524315"/>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eaLnBrk="0" fontAlgn="base" hangingPunct="0">
              <a:spcBef>
                <a:spcPct val="0"/>
              </a:spcBef>
              <a:spcAft>
                <a:spcPct val="0"/>
              </a:spcAft>
            </a:pPr>
            <a:r>
              <a:rPr lang="en-US" sz="2400" dirty="0">
                <a:solidFill>
                  <a:srgbClr val="0000FF"/>
                </a:solidFill>
                <a:latin typeface="Consolas" panose="020B0609020204030204" pitchFamily="49" charset="0"/>
              </a:rPr>
              <a:t>#include</a:t>
            </a:r>
            <a:r>
              <a:rPr lang="en-US" sz="2400" dirty="0">
                <a:solidFill>
                  <a:prstClr val="black"/>
                </a:solidFill>
                <a:latin typeface="Consolas" panose="020B0609020204030204" pitchFamily="49" charset="0"/>
              </a:rPr>
              <a:t> </a:t>
            </a:r>
            <a:r>
              <a:rPr lang="en-US" sz="2400" dirty="0">
                <a:solidFill>
                  <a:srgbClr val="A31515"/>
                </a:solidFill>
                <a:latin typeface="Consolas" panose="020B0609020204030204" pitchFamily="49" charset="0"/>
              </a:rPr>
              <a:t>&lt;</a:t>
            </a:r>
            <a:r>
              <a:rPr lang="en-US" sz="2400" dirty="0" err="1">
                <a:solidFill>
                  <a:srgbClr val="A31515"/>
                </a:solidFill>
                <a:latin typeface="Consolas" panose="020B0609020204030204" pitchFamily="49" charset="0"/>
              </a:rPr>
              <a:t>iostream</a:t>
            </a:r>
            <a:r>
              <a:rPr lang="en-US" sz="2400" dirty="0">
                <a:solidFill>
                  <a:srgbClr val="A31515"/>
                </a:solidFill>
                <a:latin typeface="Consolas" panose="020B0609020204030204" pitchFamily="49" charset="0"/>
              </a:rPr>
              <a:t>&gt;</a:t>
            </a:r>
            <a:endParaRPr lang="en-US" sz="2400" dirty="0">
              <a:solidFill>
                <a:prstClr val="black"/>
              </a:solidFill>
              <a:latin typeface="Consolas" panose="020B0609020204030204" pitchFamily="49" charset="0"/>
            </a:endParaRPr>
          </a:p>
          <a:p>
            <a:pPr eaLnBrk="0" fontAlgn="base" hangingPunct="0">
              <a:spcBef>
                <a:spcPct val="0"/>
              </a:spcBef>
              <a:spcAft>
                <a:spcPct val="0"/>
              </a:spcAft>
            </a:pP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main() {</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a </a:t>
            </a:r>
            <a:r>
              <a:rPr lang="en-US" sz="2400">
                <a:solidFill>
                  <a:prstClr val="black"/>
                </a:solidFill>
                <a:latin typeface="Consolas" panose="020B0609020204030204" pitchFamily="49" charset="0"/>
              </a:rPr>
              <a:t>= 10, b =  3, </a:t>
            </a:r>
            <a:r>
              <a:rPr lang="en-US" sz="2400" dirty="0">
                <a:solidFill>
                  <a:prstClr val="black"/>
                </a:solidFill>
                <a:latin typeface="Consolas" panose="020B0609020204030204" pitchFamily="49" charset="0"/>
              </a:rPr>
              <a:t>tong = 0;</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hieu</a:t>
            </a:r>
            <a:r>
              <a:rPr lang="en-US" sz="2400" dirty="0">
                <a:solidFill>
                  <a:prstClr val="black"/>
                </a:solidFill>
                <a:latin typeface="Consolas" panose="020B0609020204030204" pitchFamily="49" charset="0"/>
              </a:rPr>
              <a:t> = 0;</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tich</a:t>
            </a:r>
            <a:r>
              <a:rPr lang="en-US" sz="2400" dirty="0">
                <a:solidFill>
                  <a:prstClr val="black"/>
                </a:solidFill>
                <a:latin typeface="Consolas" panose="020B0609020204030204" pitchFamily="49" charset="0"/>
              </a:rPr>
              <a:t> = 0;</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float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thuong</a:t>
            </a:r>
            <a:r>
              <a:rPr lang="en-US" sz="2400" dirty="0">
                <a:solidFill>
                  <a:prstClr val="black"/>
                </a:solidFill>
                <a:latin typeface="Consolas" panose="020B0609020204030204" pitchFamily="49" charset="0"/>
              </a:rPr>
              <a:t> = 0;</a:t>
            </a:r>
          </a:p>
          <a:p>
            <a:pPr eaLnBrk="0" fontAlgn="base" hangingPunct="0">
              <a:spcBef>
                <a:spcPct val="0"/>
              </a:spcBef>
              <a:spcAft>
                <a:spcPct val="0"/>
              </a:spcAft>
            </a:pPr>
            <a:r>
              <a:rPr lang="en-US" sz="2400" dirty="0">
                <a:solidFill>
                  <a:prstClr val="black"/>
                </a:solidFill>
                <a:latin typeface="Consolas" panose="020B0609020204030204" pitchFamily="49" charset="0"/>
              </a:rPr>
              <a:t>    tong = a + b;</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hieu</a:t>
            </a:r>
            <a:r>
              <a:rPr lang="en-US" sz="2400" dirty="0">
                <a:solidFill>
                  <a:prstClr val="black"/>
                </a:solidFill>
                <a:latin typeface="Consolas" panose="020B0609020204030204" pitchFamily="49" charset="0"/>
              </a:rPr>
              <a:t> = a - b;</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tich</a:t>
            </a:r>
            <a:r>
              <a:rPr lang="en-US" sz="2400" dirty="0">
                <a:solidFill>
                  <a:prstClr val="black"/>
                </a:solidFill>
                <a:latin typeface="Consolas" panose="020B0609020204030204" pitchFamily="49" charset="0"/>
              </a:rPr>
              <a:t> = a * b;</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thuong</a:t>
            </a:r>
            <a:r>
              <a:rPr lang="en-US" sz="2400" dirty="0">
                <a:solidFill>
                  <a:prstClr val="black"/>
                </a:solidFill>
                <a:latin typeface="Consolas" panose="020B0609020204030204" pitchFamily="49" charset="0"/>
              </a:rPr>
              <a:t> = (</a:t>
            </a:r>
            <a:r>
              <a:rPr lang="en-US" sz="2400" dirty="0">
                <a:solidFill>
                  <a:srgbClr val="0000FF"/>
                </a:solidFill>
                <a:latin typeface="Consolas" panose="020B0609020204030204" pitchFamily="49" charset="0"/>
              </a:rPr>
              <a:t>float</a:t>
            </a:r>
            <a:r>
              <a:rPr lang="en-US" sz="2400" dirty="0">
                <a:solidFill>
                  <a:prstClr val="black"/>
                </a:solidFill>
                <a:latin typeface="Consolas" panose="020B0609020204030204" pitchFamily="49" charset="0"/>
              </a:rPr>
              <a:t>)a / b;</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return</a:t>
            </a:r>
            <a:r>
              <a:rPr lang="en-US" sz="2400" dirty="0">
                <a:solidFill>
                  <a:prstClr val="black"/>
                </a:solidFill>
                <a:latin typeface="Consolas" panose="020B0609020204030204" pitchFamily="49" charset="0"/>
              </a:rPr>
              <a:t> 0;</a:t>
            </a:r>
          </a:p>
          <a:p>
            <a:pPr eaLnBrk="0" fontAlgn="base" hangingPunct="0">
              <a:spcBef>
                <a:spcPct val="0"/>
              </a:spcBef>
              <a:spcAft>
                <a:spcPct val="0"/>
              </a:spcAft>
            </a:pPr>
            <a:r>
              <a:rPr lang="en-US" sz="2400">
                <a:solidFill>
                  <a:prstClr val="black"/>
                </a:solidFill>
                <a:latin typeface="Consolas" panose="020B0609020204030204" pitchFamily="49" charset="0"/>
              </a:rPr>
              <a:t>}</a:t>
            </a:r>
            <a:endParaRPr lang="en-US" sz="2400" dirty="0">
              <a:solidFill>
                <a:prstClr val="black"/>
              </a:solidFill>
              <a:latin typeface="Consolas" panose="020B0609020204030204" pitchFamily="49" charset="0"/>
            </a:endParaRPr>
          </a:p>
        </p:txBody>
      </p:sp>
      <p:sp>
        <p:nvSpPr>
          <p:cNvPr id="3" name="Date Placeholder 2">
            <a:extLst>
              <a:ext uri="{FF2B5EF4-FFF2-40B4-BE49-F238E27FC236}">
                <a16:creationId xmlns:a16="http://schemas.microsoft.com/office/drawing/2014/main" id="{546D6E80-61CA-D9FC-75A7-0BFC0CCD8F6B}"/>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107EB99A-DD6C-5BC0-F235-042DB3BFD5E7}"/>
              </a:ext>
            </a:extLst>
          </p:cNvPr>
          <p:cNvSpPr>
            <a:spLocks noGrp="1"/>
          </p:cNvSpPr>
          <p:nvPr>
            <p:ph type="sldNum" sz="quarter" idx="12"/>
          </p:nvPr>
        </p:nvSpPr>
        <p:spPr/>
        <p:txBody>
          <a:bodyPr/>
          <a:lstStyle/>
          <a:p>
            <a:fld id="{D8B0B3AC-44A8-D142-AAF6-9A453466E1A4}" type="slidenum">
              <a:rPr lang="en-VN" smtClean="0"/>
              <a:pPr/>
              <a:t>77</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a:t>
            </a:r>
            <a:r>
              <a:rPr lang="vi-VN"/>
              <a:t>ài tập 3</a:t>
            </a:r>
            <a:endParaRPr lang="en-US"/>
          </a:p>
        </p:txBody>
      </p:sp>
      <p:sp>
        <p:nvSpPr>
          <p:cNvPr id="6" name="Content Placeholder 5">
            <a:extLst>
              <a:ext uri="{FF2B5EF4-FFF2-40B4-BE49-F238E27FC236}">
                <a16:creationId xmlns:a16="http://schemas.microsoft.com/office/drawing/2014/main" id="{1B408F6C-C729-7CC9-D343-ED0D69F46068}"/>
              </a:ext>
            </a:extLst>
          </p:cNvPr>
          <p:cNvSpPr>
            <a:spLocks noGrp="1"/>
          </p:cNvSpPr>
          <p:nvPr>
            <p:ph idx="1"/>
          </p:nvPr>
        </p:nvSpPr>
        <p:spPr/>
        <p:txBody>
          <a:bodyPr>
            <a:normAutofit/>
          </a:bodyPr>
          <a:lstStyle/>
          <a:p>
            <a:r>
              <a:rPr lang="vi-VN" sz="2400"/>
              <a:t>Cho biết tên sản phẩm, số lượng và đơn giá. Tính tiền và thuế giá trị gia tăng phải trả, biết:</a:t>
            </a:r>
          </a:p>
          <a:p>
            <a:pPr lvl="1"/>
            <a:r>
              <a:rPr lang="vi-VN"/>
              <a:t>tiền = số lượng * đơn giá</a:t>
            </a:r>
          </a:p>
          <a:p>
            <a:pPr lvl="1"/>
            <a:r>
              <a:rPr lang="vi-VN"/>
              <a:t>thuế giá trị gia tăng = 10% tiền</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3" name="Rectangle 2"/>
          <p:cNvSpPr/>
          <p:nvPr/>
        </p:nvSpPr>
        <p:spPr>
          <a:xfrm>
            <a:off x="2212000" y="3418693"/>
            <a:ext cx="7768000" cy="3046988"/>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eaLnBrk="0" fontAlgn="base" hangingPunct="0">
              <a:spcBef>
                <a:spcPct val="0"/>
              </a:spcBef>
              <a:spcAft>
                <a:spcPct val="0"/>
              </a:spcAft>
            </a:pPr>
            <a:r>
              <a:rPr lang="en-US" sz="2400" dirty="0">
                <a:solidFill>
                  <a:srgbClr val="0000FF"/>
                </a:solidFill>
                <a:latin typeface="Consolas" panose="020B0609020204030204" pitchFamily="49" charset="0"/>
              </a:rPr>
              <a:t>#include</a:t>
            </a:r>
            <a:r>
              <a:rPr lang="en-US" sz="2400" dirty="0">
                <a:solidFill>
                  <a:prstClr val="black"/>
                </a:solidFill>
                <a:latin typeface="Consolas" panose="020B0609020204030204" pitchFamily="49" charset="0"/>
              </a:rPr>
              <a:t> </a:t>
            </a:r>
            <a:r>
              <a:rPr lang="en-US" sz="2400" dirty="0">
                <a:solidFill>
                  <a:srgbClr val="A31515"/>
                </a:solidFill>
                <a:latin typeface="Consolas" panose="020B0609020204030204" pitchFamily="49" charset="0"/>
              </a:rPr>
              <a:t>&lt;</a:t>
            </a:r>
            <a:r>
              <a:rPr lang="en-US" sz="2400" dirty="0" err="1">
                <a:solidFill>
                  <a:srgbClr val="A31515"/>
                </a:solidFill>
                <a:latin typeface="Consolas" panose="020B0609020204030204" pitchFamily="49" charset="0"/>
              </a:rPr>
              <a:t>iostream</a:t>
            </a:r>
            <a:r>
              <a:rPr lang="en-US" sz="2400" dirty="0">
                <a:solidFill>
                  <a:srgbClr val="A31515"/>
                </a:solidFill>
                <a:latin typeface="Consolas" panose="020B0609020204030204" pitchFamily="49" charset="0"/>
              </a:rPr>
              <a:t>&gt;</a:t>
            </a:r>
            <a:endParaRPr lang="en-US" sz="2400" dirty="0">
              <a:solidFill>
                <a:prstClr val="black"/>
              </a:solidFill>
              <a:latin typeface="Consolas" panose="020B0609020204030204" pitchFamily="49" charset="0"/>
            </a:endParaRPr>
          </a:p>
          <a:p>
            <a:pPr eaLnBrk="0" fontAlgn="base" hangingPunct="0">
              <a:spcBef>
                <a:spcPct val="0"/>
              </a:spcBef>
              <a:spcAft>
                <a:spcPct val="0"/>
              </a:spcAft>
            </a:pP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main() {</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Soluong</a:t>
            </a:r>
            <a:r>
              <a:rPr lang="en-US" sz="2400" dirty="0">
                <a:solidFill>
                  <a:prstClr val="black"/>
                </a:solidFill>
                <a:latin typeface="Consolas" panose="020B0609020204030204" pitchFamily="49" charset="0"/>
              </a:rPr>
              <a:t> </a:t>
            </a:r>
            <a:r>
              <a:rPr lang="en-US" sz="2400">
                <a:solidFill>
                  <a:prstClr val="black"/>
                </a:solidFill>
                <a:latin typeface="Consolas" panose="020B0609020204030204" pitchFamily="49" charset="0"/>
              </a:rPr>
              <a:t>= 10, Dongia = 500, Tien </a:t>
            </a:r>
            <a:r>
              <a:rPr lang="en-US" sz="2400" dirty="0">
                <a:solidFill>
                  <a:prstClr val="black"/>
                </a:solidFill>
                <a:latin typeface="Consolas" panose="020B0609020204030204" pitchFamily="49" charset="0"/>
              </a:rPr>
              <a:t>= 0;</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float</a:t>
            </a:r>
            <a:r>
              <a:rPr lang="en-US" sz="2400" dirty="0">
                <a:solidFill>
                  <a:prstClr val="black"/>
                </a:solidFill>
                <a:latin typeface="Consolas" panose="020B0609020204030204" pitchFamily="49" charset="0"/>
              </a:rPr>
              <a:t> Vat = 0;</a:t>
            </a:r>
          </a:p>
          <a:p>
            <a:pPr eaLnBrk="0" fontAlgn="base" hangingPunct="0">
              <a:spcBef>
                <a:spcPct val="0"/>
              </a:spcBef>
              <a:spcAft>
                <a:spcPct val="0"/>
              </a:spcAft>
            </a:pPr>
            <a:r>
              <a:rPr lang="en-US" sz="2400" dirty="0">
                <a:solidFill>
                  <a:prstClr val="black"/>
                </a:solidFill>
                <a:latin typeface="Consolas" panose="020B0609020204030204" pitchFamily="49" charset="0"/>
              </a:rPr>
              <a:t>    Tien = </a:t>
            </a:r>
            <a:r>
              <a:rPr lang="en-US" sz="2400" dirty="0" err="1">
                <a:solidFill>
                  <a:prstClr val="black"/>
                </a:solidFill>
                <a:latin typeface="Consolas" panose="020B0609020204030204" pitchFamily="49" charset="0"/>
              </a:rPr>
              <a:t>Soluong</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Dongia</a:t>
            </a:r>
            <a:r>
              <a:rPr lang="en-US" sz="2400" dirty="0">
                <a:solidFill>
                  <a:prstClr val="black"/>
                </a:solidFill>
                <a:latin typeface="Consolas" panose="020B0609020204030204" pitchFamily="49" charset="0"/>
              </a:rPr>
              <a:t>;</a:t>
            </a:r>
          </a:p>
          <a:p>
            <a:pPr eaLnBrk="0" fontAlgn="base" hangingPunct="0">
              <a:spcBef>
                <a:spcPct val="0"/>
              </a:spcBef>
              <a:spcAft>
                <a:spcPct val="0"/>
              </a:spcAft>
            </a:pPr>
            <a:r>
              <a:rPr lang="en-US" sz="2400" dirty="0">
                <a:solidFill>
                  <a:prstClr val="black"/>
                </a:solidFill>
                <a:latin typeface="Consolas" panose="020B0609020204030204" pitchFamily="49" charset="0"/>
              </a:rPr>
              <a:t>    Vat = Tien * 0.1;</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return</a:t>
            </a:r>
            <a:r>
              <a:rPr lang="en-US" sz="2400" dirty="0">
                <a:solidFill>
                  <a:prstClr val="black"/>
                </a:solidFill>
                <a:latin typeface="Consolas" panose="020B0609020204030204" pitchFamily="49" charset="0"/>
              </a:rPr>
              <a:t> 0;</a:t>
            </a:r>
          </a:p>
          <a:p>
            <a:pPr eaLnBrk="0" fontAlgn="base" hangingPunct="0">
              <a:spcBef>
                <a:spcPct val="0"/>
              </a:spcBef>
              <a:spcAft>
                <a:spcPct val="0"/>
              </a:spcAft>
            </a:pPr>
            <a:r>
              <a:rPr lang="en-US" sz="2400" dirty="0">
                <a:solidFill>
                  <a:prstClr val="black"/>
                </a:solidFill>
                <a:latin typeface="Consolas" panose="020B0609020204030204" pitchFamily="49" charset="0"/>
              </a:rPr>
              <a:t>}</a:t>
            </a:r>
          </a:p>
        </p:txBody>
      </p:sp>
      <p:sp>
        <p:nvSpPr>
          <p:cNvPr id="8" name="Date Placeholder 7">
            <a:extLst>
              <a:ext uri="{FF2B5EF4-FFF2-40B4-BE49-F238E27FC236}">
                <a16:creationId xmlns:a16="http://schemas.microsoft.com/office/drawing/2014/main" id="{BDB4A8D3-F137-237B-BCA5-06750FF06714}"/>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6E10EB33-F7BF-51DF-2BF0-4DD8AAB078C0}"/>
              </a:ext>
            </a:extLst>
          </p:cNvPr>
          <p:cNvSpPr>
            <a:spLocks noGrp="1"/>
          </p:cNvSpPr>
          <p:nvPr>
            <p:ph type="sldNum" sz="quarter" idx="12"/>
          </p:nvPr>
        </p:nvSpPr>
        <p:spPr/>
        <p:txBody>
          <a:bodyPr/>
          <a:lstStyle/>
          <a:p>
            <a:fld id="{D8B0B3AC-44A8-D142-AAF6-9A453466E1A4}" type="slidenum">
              <a:rPr lang="en-VN" smtClean="0"/>
              <a:pPr/>
              <a:t>78</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Bài tập 4</a:t>
            </a:r>
            <a:endParaRPr lang="en-US"/>
          </a:p>
        </p:txBody>
      </p:sp>
      <p:sp>
        <p:nvSpPr>
          <p:cNvPr id="8" name="Content Placeholder 7">
            <a:extLst>
              <a:ext uri="{FF2B5EF4-FFF2-40B4-BE49-F238E27FC236}">
                <a16:creationId xmlns:a16="http://schemas.microsoft.com/office/drawing/2014/main" id="{5A0DAE5A-09E2-3232-F796-950967BB16F3}"/>
              </a:ext>
            </a:extLst>
          </p:cNvPr>
          <p:cNvSpPr>
            <a:spLocks noGrp="1"/>
          </p:cNvSpPr>
          <p:nvPr>
            <p:ph idx="1"/>
          </p:nvPr>
        </p:nvSpPr>
        <p:spPr/>
        <p:txBody>
          <a:bodyPr>
            <a:normAutofit/>
          </a:bodyPr>
          <a:lstStyle/>
          <a:p>
            <a:r>
              <a:rPr lang="en-US" sz="2400"/>
              <a:t>Cho biết điểm thi và hệ số 3 môn Toán, Lý, Hóa của một sinh viên. Tính điểm trung bình của sinh viên đó.</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3" name="Rectangle 2"/>
          <p:cNvSpPr/>
          <p:nvPr/>
        </p:nvSpPr>
        <p:spPr>
          <a:xfrm>
            <a:off x="1429626" y="2400148"/>
            <a:ext cx="9423904" cy="3785652"/>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eaLnBrk="0" fontAlgn="base" hangingPunct="0">
              <a:spcBef>
                <a:spcPct val="0"/>
              </a:spcBef>
              <a:spcAft>
                <a:spcPct val="0"/>
              </a:spcAft>
            </a:pPr>
            <a:r>
              <a:rPr lang="en-US" sz="2400" dirty="0">
                <a:solidFill>
                  <a:srgbClr val="0000FF"/>
                </a:solidFill>
                <a:latin typeface="Consolas" panose="020B0609020204030204" pitchFamily="49" charset="0"/>
              </a:rPr>
              <a:t>#include</a:t>
            </a:r>
            <a:r>
              <a:rPr lang="en-US" sz="2400" dirty="0">
                <a:solidFill>
                  <a:prstClr val="black"/>
                </a:solidFill>
                <a:latin typeface="Consolas" panose="020B0609020204030204" pitchFamily="49" charset="0"/>
              </a:rPr>
              <a:t> </a:t>
            </a:r>
            <a:r>
              <a:rPr lang="en-US" sz="2400" dirty="0">
                <a:solidFill>
                  <a:srgbClr val="A31515"/>
                </a:solidFill>
                <a:latin typeface="Consolas" panose="020B0609020204030204" pitchFamily="49" charset="0"/>
              </a:rPr>
              <a:t>&lt;</a:t>
            </a:r>
            <a:r>
              <a:rPr lang="en-US" sz="2400" dirty="0" err="1">
                <a:solidFill>
                  <a:srgbClr val="A31515"/>
                </a:solidFill>
                <a:latin typeface="Consolas" panose="020B0609020204030204" pitchFamily="49" charset="0"/>
              </a:rPr>
              <a:t>iostream</a:t>
            </a:r>
            <a:r>
              <a:rPr lang="en-US" sz="2400" dirty="0">
                <a:solidFill>
                  <a:srgbClr val="A31515"/>
                </a:solidFill>
                <a:latin typeface="Consolas" panose="020B0609020204030204" pitchFamily="49" charset="0"/>
              </a:rPr>
              <a:t>&gt;</a:t>
            </a:r>
            <a:endParaRPr lang="en-US" sz="2400" dirty="0">
              <a:solidFill>
                <a:prstClr val="black"/>
              </a:solidFill>
              <a:latin typeface="Consolas" panose="020B0609020204030204" pitchFamily="49" charset="0"/>
            </a:endParaRPr>
          </a:p>
          <a:p>
            <a:pPr eaLnBrk="0" fontAlgn="base" hangingPunct="0">
              <a:spcBef>
                <a:spcPct val="0"/>
              </a:spcBef>
              <a:spcAft>
                <a:spcPct val="0"/>
              </a:spcAft>
            </a:pP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main() {</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float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toan</a:t>
            </a:r>
            <a:r>
              <a:rPr lang="en-US" sz="2400" dirty="0">
                <a:solidFill>
                  <a:prstClr val="black"/>
                </a:solidFill>
                <a:latin typeface="Consolas" panose="020B0609020204030204" pitchFamily="49" charset="0"/>
              </a:rPr>
              <a:t> </a:t>
            </a:r>
            <a:r>
              <a:rPr lang="en-US" sz="2400">
                <a:solidFill>
                  <a:prstClr val="black"/>
                </a:solidFill>
                <a:latin typeface="Consolas" panose="020B0609020204030204" pitchFamily="49" charset="0"/>
              </a:rPr>
              <a:t>= 6.5;     </a:t>
            </a:r>
            <a:r>
              <a:rPr lang="en-US" sz="2400">
                <a:solidFill>
                  <a:srgbClr val="0000FF"/>
                </a:solidFill>
                <a:latin typeface="Consolas" panose="020B0609020204030204" pitchFamily="49" charset="0"/>
              </a:rPr>
              <a:t>float</a:t>
            </a:r>
            <a:r>
              <a:rPr lang="en-US" sz="240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hstoan</a:t>
            </a:r>
            <a:r>
              <a:rPr lang="en-US" sz="2400" dirty="0">
                <a:solidFill>
                  <a:prstClr val="black"/>
                </a:solidFill>
                <a:latin typeface="Consolas" panose="020B0609020204030204" pitchFamily="49" charset="0"/>
              </a:rPr>
              <a:t> = 2.0;</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float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ly</a:t>
            </a:r>
            <a:r>
              <a:rPr lang="en-US" sz="2400" dirty="0">
                <a:solidFill>
                  <a:prstClr val="black"/>
                </a:solidFill>
                <a:latin typeface="Consolas" panose="020B0609020204030204" pitchFamily="49" charset="0"/>
              </a:rPr>
              <a:t> = </a:t>
            </a:r>
            <a:r>
              <a:rPr lang="en-US" sz="2400">
                <a:solidFill>
                  <a:prstClr val="black"/>
                </a:solidFill>
                <a:latin typeface="Consolas" panose="020B0609020204030204" pitchFamily="49" charset="0"/>
              </a:rPr>
              <a:t>7.0;       </a:t>
            </a:r>
            <a:r>
              <a:rPr lang="en-US" sz="2400">
                <a:solidFill>
                  <a:srgbClr val="0000FF"/>
                </a:solidFill>
                <a:latin typeface="Consolas" panose="020B0609020204030204" pitchFamily="49" charset="0"/>
              </a:rPr>
              <a:t>float</a:t>
            </a:r>
            <a:r>
              <a:rPr lang="en-US" sz="240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hsly</a:t>
            </a:r>
            <a:r>
              <a:rPr lang="en-US" sz="2400" dirty="0">
                <a:solidFill>
                  <a:prstClr val="black"/>
                </a:solidFill>
                <a:latin typeface="Consolas" panose="020B0609020204030204" pitchFamily="49" charset="0"/>
              </a:rPr>
              <a:t> = 1.0;</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float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hoa</a:t>
            </a:r>
            <a:r>
              <a:rPr lang="en-US" sz="2400" dirty="0">
                <a:solidFill>
                  <a:prstClr val="black"/>
                </a:solidFill>
                <a:latin typeface="Consolas" panose="020B0609020204030204" pitchFamily="49" charset="0"/>
              </a:rPr>
              <a:t> = </a:t>
            </a:r>
            <a:r>
              <a:rPr lang="en-US" sz="2400">
                <a:solidFill>
                  <a:prstClr val="black"/>
                </a:solidFill>
                <a:latin typeface="Consolas" panose="020B0609020204030204" pitchFamily="49" charset="0"/>
              </a:rPr>
              <a:t>7.5;      </a:t>
            </a:r>
            <a:r>
              <a:rPr lang="en-US" sz="2400" dirty="0">
                <a:solidFill>
                  <a:srgbClr val="0000FF"/>
                </a:solidFill>
                <a:latin typeface="Consolas" panose="020B0609020204030204" pitchFamily="49" charset="0"/>
              </a:rPr>
              <a:t>float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hshoa</a:t>
            </a:r>
            <a:r>
              <a:rPr lang="en-US" sz="2400" dirty="0">
                <a:solidFill>
                  <a:prstClr val="black"/>
                </a:solidFill>
                <a:latin typeface="Consolas" panose="020B0609020204030204" pitchFamily="49" charset="0"/>
              </a:rPr>
              <a:t> = 1.0;</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float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Dtb</a:t>
            </a:r>
            <a:r>
              <a:rPr lang="en-US" sz="2400" dirty="0">
                <a:solidFill>
                  <a:prstClr val="black"/>
                </a:solidFill>
                <a:latin typeface="Consolas" panose="020B0609020204030204" pitchFamily="49" charset="0"/>
              </a:rPr>
              <a:t> = 0;</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Dtb</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toan</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hstoan</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ly</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hsly</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hoa</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hshoa</a:t>
            </a:r>
            <a:r>
              <a:rPr lang="en-US" sz="2400">
                <a:solidFill>
                  <a:prstClr val="black"/>
                </a:solidFill>
                <a:latin typeface="Consolas" panose="020B0609020204030204" pitchFamily="49" charset="0"/>
              </a:rPr>
              <a:t>) </a:t>
            </a:r>
          </a:p>
          <a:p>
            <a:pPr eaLnBrk="0" fontAlgn="base" hangingPunct="0">
              <a:spcBef>
                <a:spcPct val="0"/>
              </a:spcBef>
              <a:spcAft>
                <a:spcPct val="0"/>
              </a:spcAft>
            </a:pPr>
            <a:r>
              <a:rPr lang="en-US" sz="2400">
                <a:solidFill>
                  <a:prstClr val="black"/>
                </a:solidFill>
                <a:latin typeface="Consolas" panose="020B0609020204030204" pitchFamily="49" charset="0"/>
              </a:rPr>
              <a:t>           / </a:t>
            </a:r>
            <a:r>
              <a:rPr lang="en-US" sz="2400" dirty="0">
                <a:solidFill>
                  <a:prstClr val="black"/>
                </a:solidFill>
                <a:latin typeface="Consolas" panose="020B0609020204030204" pitchFamily="49" charset="0"/>
              </a:rPr>
              <a:t>(</a:t>
            </a:r>
            <a:r>
              <a:rPr lang="en-US" sz="2400" dirty="0" err="1">
                <a:solidFill>
                  <a:prstClr val="black"/>
                </a:solidFill>
                <a:latin typeface="Consolas" panose="020B0609020204030204" pitchFamily="49" charset="0"/>
              </a:rPr>
              <a:t>hstoan</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hsly</a:t>
            </a:r>
            <a:r>
              <a:rPr lang="en-US" sz="2400" dirty="0">
                <a:solidFill>
                  <a:prstClr val="black"/>
                </a:solidFill>
                <a:latin typeface="Consolas" panose="020B0609020204030204" pitchFamily="49" charset="0"/>
              </a:rPr>
              <a:t> + </a:t>
            </a:r>
            <a:r>
              <a:rPr lang="en-US" sz="2400" dirty="0" err="1">
                <a:solidFill>
                  <a:prstClr val="black"/>
                </a:solidFill>
                <a:latin typeface="Consolas" panose="020B0609020204030204" pitchFamily="49" charset="0"/>
              </a:rPr>
              <a:t>hshoa</a:t>
            </a:r>
            <a:r>
              <a:rPr lang="en-US" sz="2400" dirty="0">
                <a:solidFill>
                  <a:prstClr val="black"/>
                </a:solidFill>
                <a:latin typeface="Consolas" panose="020B0609020204030204" pitchFamily="49" charset="0"/>
              </a:rPr>
              <a:t>);</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return</a:t>
            </a:r>
            <a:r>
              <a:rPr lang="en-US" sz="2400" dirty="0">
                <a:solidFill>
                  <a:prstClr val="black"/>
                </a:solidFill>
                <a:latin typeface="Consolas" panose="020B0609020204030204" pitchFamily="49" charset="0"/>
              </a:rPr>
              <a:t> 0;</a:t>
            </a:r>
          </a:p>
          <a:p>
            <a:pPr eaLnBrk="0" fontAlgn="base" hangingPunct="0">
              <a:spcBef>
                <a:spcPct val="0"/>
              </a:spcBef>
              <a:spcAft>
                <a:spcPct val="0"/>
              </a:spcAft>
            </a:pPr>
            <a:r>
              <a:rPr lang="en-US" sz="2400">
                <a:solidFill>
                  <a:prstClr val="black"/>
                </a:solidFill>
                <a:latin typeface="Consolas" panose="020B0609020204030204" pitchFamily="49" charset="0"/>
              </a:rPr>
              <a:t>}</a:t>
            </a:r>
            <a:endParaRPr lang="en-US" sz="2400" dirty="0">
              <a:solidFill>
                <a:prstClr val="black"/>
              </a:solidFill>
              <a:latin typeface="Consolas" panose="020B0609020204030204" pitchFamily="49" charset="0"/>
            </a:endParaRPr>
          </a:p>
        </p:txBody>
      </p:sp>
      <p:sp>
        <p:nvSpPr>
          <p:cNvPr id="6" name="Date Placeholder 5">
            <a:extLst>
              <a:ext uri="{FF2B5EF4-FFF2-40B4-BE49-F238E27FC236}">
                <a16:creationId xmlns:a16="http://schemas.microsoft.com/office/drawing/2014/main" id="{32425DCB-A5E7-3A1B-1BF2-77D48743B574}"/>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4F5EC032-5AD3-3BFF-B1EA-89AC36A28FF2}"/>
              </a:ext>
            </a:extLst>
          </p:cNvPr>
          <p:cNvSpPr>
            <a:spLocks noGrp="1"/>
          </p:cNvSpPr>
          <p:nvPr>
            <p:ph type="sldNum" sz="quarter" idx="12"/>
          </p:nvPr>
        </p:nvSpPr>
        <p:spPr/>
        <p:txBody>
          <a:bodyPr/>
          <a:lstStyle/>
          <a:p>
            <a:fld id="{D8B0B3AC-44A8-D142-AAF6-9A453466E1A4}" type="slidenum">
              <a:rPr lang="en-VN" smtClean="0"/>
              <a:pPr/>
              <a:t>79</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3.2 </a:t>
            </a:r>
            <a:r>
              <a:rPr lang="en-US" dirty="0" err="1"/>
              <a:t>Bộ</a:t>
            </a:r>
            <a:r>
              <a:rPr lang="en-US" dirty="0"/>
              <a:t> </a:t>
            </a:r>
            <a:r>
              <a:rPr lang="en-US" dirty="0" err="1"/>
              <a:t>từ</a:t>
            </a:r>
            <a:r>
              <a:rPr lang="en-US" dirty="0"/>
              <a:t> </a:t>
            </a:r>
            <a:r>
              <a:rPr lang="en-US" dirty="0" err="1"/>
              <a:t>vựng</a:t>
            </a:r>
            <a:r>
              <a:rPr lang="en-US" dirty="0"/>
              <a:t> </a:t>
            </a:r>
            <a:r>
              <a:rPr lang="en-US" dirty="0" err="1"/>
              <a:t>trong</a:t>
            </a:r>
            <a:r>
              <a:rPr lang="en-US" dirty="0"/>
              <a:t> C++</a:t>
            </a:r>
          </a:p>
        </p:txBody>
      </p:sp>
      <p:sp>
        <p:nvSpPr>
          <p:cNvPr id="3" name="Content Placeholder 2"/>
          <p:cNvSpPr>
            <a:spLocks noGrp="1"/>
          </p:cNvSpPr>
          <p:nvPr>
            <p:ph idx="1"/>
          </p:nvPr>
        </p:nvSpPr>
        <p:spPr/>
        <p:txBody>
          <a:bodyPr>
            <a:normAutofit/>
          </a:bodyPr>
          <a:lstStyle/>
          <a:p>
            <a:pPr marL="34290" indent="0">
              <a:lnSpc>
                <a:spcPct val="110000"/>
              </a:lnSpc>
              <a:buSzPct val="100000"/>
              <a:buNone/>
            </a:pPr>
            <a:r>
              <a:rPr lang="en-US"/>
              <a:t>3.2.1 Ký </a:t>
            </a:r>
            <a:r>
              <a:rPr lang="en-US" dirty="0" err="1"/>
              <a:t>tự</a:t>
            </a:r>
            <a:r>
              <a:rPr lang="en-US" dirty="0"/>
              <a:t> (</a:t>
            </a:r>
            <a:r>
              <a:rPr lang="en-US" b="1" dirty="0"/>
              <a:t>Character</a:t>
            </a:r>
            <a:r>
              <a:rPr lang="en-US" dirty="0"/>
              <a:t>)</a:t>
            </a:r>
          </a:p>
          <a:p>
            <a:pPr marL="34290" indent="0">
              <a:lnSpc>
                <a:spcPct val="110000"/>
              </a:lnSpc>
              <a:buSzPct val="100000"/>
              <a:buNone/>
            </a:pPr>
            <a:r>
              <a:rPr lang="en-US">
                <a:ea typeface="Tahoma" panose="020B0604030504040204" pitchFamily="34" charset="0"/>
              </a:rPr>
              <a:t>3.2.2 Từ </a:t>
            </a:r>
            <a:r>
              <a:rPr lang="en-US" dirty="0" err="1">
                <a:ea typeface="Tahoma" panose="020B0604030504040204" pitchFamily="34" charset="0"/>
              </a:rPr>
              <a:t>khóa</a:t>
            </a:r>
            <a:r>
              <a:rPr lang="en-US" dirty="0">
                <a:ea typeface="Tahoma" panose="020B0604030504040204" pitchFamily="34" charset="0"/>
              </a:rPr>
              <a:t> (</a:t>
            </a:r>
            <a:r>
              <a:rPr lang="en-US" b="1" dirty="0">
                <a:ea typeface="Tahoma" panose="020B0604030504040204" pitchFamily="34" charset="0"/>
              </a:rPr>
              <a:t>Keyword</a:t>
            </a:r>
            <a:r>
              <a:rPr lang="en-US" dirty="0">
                <a:ea typeface="Tahoma" panose="020B0604030504040204" pitchFamily="34" charset="0"/>
              </a:rPr>
              <a:t>)</a:t>
            </a:r>
          </a:p>
          <a:p>
            <a:pPr marL="34290" indent="0">
              <a:lnSpc>
                <a:spcPct val="110000"/>
              </a:lnSpc>
              <a:buSzPct val="100000"/>
              <a:buNone/>
            </a:pPr>
            <a:r>
              <a:rPr lang="en-US">
                <a:ea typeface="Tahoma" panose="020B0604030504040204" pitchFamily="34" charset="0"/>
              </a:rPr>
              <a:t>3.2.3 Dấu </a:t>
            </a:r>
            <a:r>
              <a:rPr lang="en-US" dirty="0" err="1">
                <a:ea typeface="Tahoma" panose="020B0604030504040204" pitchFamily="34" charset="0"/>
              </a:rPr>
              <a:t>chấm</a:t>
            </a:r>
            <a:r>
              <a:rPr lang="en-US" dirty="0">
                <a:ea typeface="Tahoma" panose="020B0604030504040204" pitchFamily="34" charset="0"/>
              </a:rPr>
              <a:t> </a:t>
            </a:r>
            <a:r>
              <a:rPr lang="en-US" dirty="0" err="1">
                <a:ea typeface="Tahoma" panose="020B0604030504040204" pitchFamily="34" charset="0"/>
              </a:rPr>
              <a:t>phẩy</a:t>
            </a:r>
            <a:endParaRPr lang="en-US" dirty="0">
              <a:ea typeface="Tahoma" panose="020B0604030504040204" pitchFamily="34" charset="0"/>
            </a:endParaRPr>
          </a:p>
          <a:p>
            <a:pPr marL="34290" indent="0">
              <a:lnSpc>
                <a:spcPct val="110000"/>
              </a:lnSpc>
              <a:buSzPct val="100000"/>
              <a:buNone/>
            </a:pPr>
            <a:r>
              <a:rPr lang="en-US">
                <a:ea typeface="Tahoma" panose="020B0604030504040204" pitchFamily="34" charset="0"/>
              </a:rPr>
              <a:t>3.2.4 Tên</a:t>
            </a:r>
            <a:r>
              <a:rPr lang="en-US" dirty="0">
                <a:ea typeface="Tahoma" panose="020B0604030504040204" pitchFamily="34" charset="0"/>
              </a:rPr>
              <a:t>/ </a:t>
            </a:r>
            <a:r>
              <a:rPr lang="en-US" dirty="0" err="1">
                <a:ea typeface="Tahoma" panose="020B0604030504040204" pitchFamily="34" charset="0"/>
              </a:rPr>
              <a:t>Định</a:t>
            </a:r>
            <a:r>
              <a:rPr lang="en-US" dirty="0">
                <a:ea typeface="Tahoma" panose="020B0604030504040204" pitchFamily="34" charset="0"/>
              </a:rPr>
              <a:t> </a:t>
            </a:r>
            <a:r>
              <a:rPr lang="en-US" dirty="0" err="1">
                <a:ea typeface="Tahoma" panose="020B0604030504040204" pitchFamily="34" charset="0"/>
              </a:rPr>
              <a:t>danh</a:t>
            </a:r>
            <a:r>
              <a:rPr lang="en-US" dirty="0">
                <a:ea typeface="Tahoma" panose="020B0604030504040204" pitchFamily="34" charset="0"/>
              </a:rPr>
              <a:t> (</a:t>
            </a:r>
            <a:r>
              <a:rPr lang="en-US" b="1" dirty="0">
                <a:ea typeface="Tahoma" panose="020B0604030504040204" pitchFamily="34" charset="0"/>
              </a:rPr>
              <a:t>Name/</a:t>
            </a:r>
            <a:r>
              <a:rPr lang="en-US" b="1" dirty="0" err="1">
                <a:ea typeface="Tahoma" panose="020B0604030504040204" pitchFamily="34" charset="0"/>
              </a:rPr>
              <a:t>Indetifier</a:t>
            </a:r>
            <a:r>
              <a:rPr lang="en-US" dirty="0">
                <a:ea typeface="Tahoma" panose="020B0604030504040204" pitchFamily="34" charset="0"/>
              </a:rPr>
              <a:t>)</a:t>
            </a:r>
          </a:p>
          <a:p>
            <a:pPr marL="34290" indent="0">
              <a:lnSpc>
                <a:spcPct val="110000"/>
              </a:lnSpc>
              <a:buSzPct val="100000"/>
              <a:buNone/>
            </a:pPr>
            <a:r>
              <a:rPr lang="en-US">
                <a:ea typeface="Tahoma" panose="020B0604030504040204" pitchFamily="34" charset="0"/>
              </a:rPr>
              <a:t>3.2.5 Câu </a:t>
            </a:r>
            <a:r>
              <a:rPr lang="en-US" dirty="0" err="1">
                <a:ea typeface="Tahoma" panose="020B0604030504040204" pitchFamily="34" charset="0"/>
              </a:rPr>
              <a:t>chú</a:t>
            </a:r>
            <a:r>
              <a:rPr lang="en-US" dirty="0">
                <a:ea typeface="Tahoma" panose="020B0604030504040204" pitchFamily="34" charset="0"/>
              </a:rPr>
              <a:t> </a:t>
            </a:r>
            <a:r>
              <a:rPr lang="en-US" dirty="0" err="1">
                <a:ea typeface="Tahoma" panose="020B0604030504040204" pitchFamily="34" charset="0"/>
              </a:rPr>
              <a:t>thích</a:t>
            </a:r>
            <a:r>
              <a:rPr lang="en-US" dirty="0">
                <a:ea typeface="Tahoma" panose="020B0604030504040204" pitchFamily="34" charset="0"/>
              </a:rPr>
              <a:t> (</a:t>
            </a:r>
            <a:r>
              <a:rPr lang="en-US" b="1" dirty="0">
                <a:ea typeface="Tahoma" panose="020B0604030504040204" pitchFamily="34" charset="0"/>
              </a:rPr>
              <a:t>Comment</a:t>
            </a:r>
            <a:r>
              <a:rPr lang="en-US" dirty="0">
                <a:ea typeface="Tahoma" panose="020B0604030504040204" pitchFamily="34" charset="0"/>
              </a:rPr>
              <a:t>)</a:t>
            </a:r>
            <a:endParaRPr lang="vi-VN" dirty="0">
              <a:ea typeface="Tahoma" panose="020B0604030504040204" pitchFamily="34" charset="0"/>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7" name="Date Placeholder 6">
            <a:extLst>
              <a:ext uri="{FF2B5EF4-FFF2-40B4-BE49-F238E27FC236}">
                <a16:creationId xmlns:a16="http://schemas.microsoft.com/office/drawing/2014/main" id="{53A855B9-76B2-AF6D-CC00-AB7C71C61402}"/>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A678F594-B046-3437-B5B5-A3F97B039534}"/>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t>Bài tập 5</a:t>
            </a:r>
            <a:endParaRPr lang="en-US"/>
          </a:p>
        </p:txBody>
      </p:sp>
      <p:sp>
        <p:nvSpPr>
          <p:cNvPr id="8" name="Content Placeholder 7">
            <a:extLst>
              <a:ext uri="{FF2B5EF4-FFF2-40B4-BE49-F238E27FC236}">
                <a16:creationId xmlns:a16="http://schemas.microsoft.com/office/drawing/2014/main" id="{C5A88822-2106-828F-8D5E-D3CCD95736D0}"/>
              </a:ext>
            </a:extLst>
          </p:cNvPr>
          <p:cNvSpPr>
            <a:spLocks noGrp="1"/>
          </p:cNvSpPr>
          <p:nvPr>
            <p:ph idx="1"/>
          </p:nvPr>
        </p:nvSpPr>
        <p:spPr/>
        <p:txBody>
          <a:bodyPr/>
          <a:lstStyle/>
          <a:p>
            <a:r>
              <a:rPr lang="vi-VN" sz="2800">
                <a:solidFill>
                  <a:srgbClr val="363D3D"/>
                </a:solidFill>
                <a:cs typeface="Calibri" panose="020F0502020204030204" pitchFamily="34" charset="0"/>
              </a:rPr>
              <a:t>Cho biết </a:t>
            </a:r>
            <a:r>
              <a:rPr lang="en-US" sz="2800">
                <a:solidFill>
                  <a:srgbClr val="363D3D"/>
                </a:solidFill>
                <a:cs typeface="Calibri" panose="020F0502020204030204" pitchFamily="34" charset="0"/>
              </a:rPr>
              <a:t>bán kính của </a:t>
            </a:r>
            <a:r>
              <a:rPr lang="vi-VN" sz="2800">
                <a:solidFill>
                  <a:srgbClr val="363D3D"/>
                </a:solidFill>
                <a:cs typeface="Calibri" panose="020F0502020204030204" pitchFamily="34" charset="0"/>
              </a:rPr>
              <a:t>đườ</a:t>
            </a:r>
            <a:r>
              <a:rPr lang="en-US" sz="2800">
                <a:solidFill>
                  <a:srgbClr val="363D3D"/>
                </a:solidFill>
                <a:cs typeface="Calibri" panose="020F0502020204030204" pitchFamily="34" charset="0"/>
              </a:rPr>
              <a:t>ng tròn. Tính chu vi và diện tích của hình tròn </a:t>
            </a:r>
            <a:r>
              <a:rPr lang="vi-VN" sz="2800">
                <a:solidFill>
                  <a:srgbClr val="363D3D"/>
                </a:solidFill>
                <a:cs typeface="Calibri" panose="020F0502020204030204" pitchFamily="34" charset="0"/>
              </a:rPr>
              <a:t>đó</a:t>
            </a:r>
            <a:r>
              <a:rPr lang="en-US" sz="2800">
                <a:solidFill>
                  <a:srgbClr val="363D3D"/>
                </a:solidFill>
                <a:cs typeface="Calibri" panose="020F0502020204030204" pitchFamily="34" charset="0"/>
              </a:rPr>
              <a:t>.</a:t>
            </a:r>
          </a:p>
          <a:p>
            <a:endParaRPr lang="en-US"/>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3" name="Rectangle 2"/>
          <p:cNvSpPr/>
          <p:nvPr/>
        </p:nvSpPr>
        <p:spPr>
          <a:xfrm>
            <a:off x="3485653" y="2245943"/>
            <a:ext cx="5220694" cy="3785652"/>
          </a:xfrm>
          <a:prstGeom prst="rect">
            <a:avLst/>
          </a:prstGeom>
          <a:ln>
            <a:solidFill>
              <a:schemeClr val="tx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eaLnBrk="0" fontAlgn="base" hangingPunct="0">
              <a:spcBef>
                <a:spcPct val="0"/>
              </a:spcBef>
              <a:spcAft>
                <a:spcPct val="0"/>
              </a:spcAft>
            </a:pPr>
            <a:r>
              <a:rPr lang="en-US" sz="2400" dirty="0">
                <a:solidFill>
                  <a:srgbClr val="0000FF"/>
                </a:solidFill>
                <a:latin typeface="Consolas" panose="020B0609020204030204" pitchFamily="49" charset="0"/>
              </a:rPr>
              <a:t>#include</a:t>
            </a:r>
            <a:r>
              <a:rPr lang="en-US" sz="2400" dirty="0">
                <a:solidFill>
                  <a:prstClr val="black"/>
                </a:solidFill>
                <a:latin typeface="Consolas" panose="020B0609020204030204" pitchFamily="49" charset="0"/>
              </a:rPr>
              <a:t> </a:t>
            </a:r>
            <a:r>
              <a:rPr lang="en-US" sz="2400" dirty="0">
                <a:solidFill>
                  <a:srgbClr val="A31515"/>
                </a:solidFill>
                <a:latin typeface="Consolas" panose="020B0609020204030204" pitchFamily="49" charset="0"/>
              </a:rPr>
              <a:t>&lt;</a:t>
            </a:r>
            <a:r>
              <a:rPr lang="en-US" sz="2400" dirty="0" err="1">
                <a:solidFill>
                  <a:srgbClr val="A31515"/>
                </a:solidFill>
                <a:latin typeface="Consolas" panose="020B0609020204030204" pitchFamily="49" charset="0"/>
              </a:rPr>
              <a:t>iostream</a:t>
            </a:r>
            <a:r>
              <a:rPr lang="en-US" sz="2400" dirty="0">
                <a:solidFill>
                  <a:srgbClr val="A31515"/>
                </a:solidFill>
                <a:latin typeface="Consolas" panose="020B0609020204030204" pitchFamily="49" charset="0"/>
              </a:rPr>
              <a:t>&gt;</a:t>
            </a:r>
            <a:endParaRPr lang="en-US" sz="2400" dirty="0">
              <a:solidFill>
                <a:prstClr val="black"/>
              </a:solidFill>
              <a:latin typeface="Consolas" panose="020B0609020204030204" pitchFamily="49" charset="0"/>
            </a:endParaRPr>
          </a:p>
          <a:p>
            <a:pPr eaLnBrk="0" fontAlgn="base" hangingPunct="0">
              <a:spcBef>
                <a:spcPct val="0"/>
              </a:spcBef>
              <a:spcAft>
                <a:spcPct val="0"/>
              </a:spcAft>
            </a:pPr>
            <a:r>
              <a:rPr lang="en-US" sz="2400" dirty="0">
                <a:solidFill>
                  <a:srgbClr val="0000FF"/>
                </a:solidFill>
                <a:latin typeface="Consolas" panose="020B0609020204030204" pitchFamily="49" charset="0"/>
              </a:rPr>
              <a:t>#define</a:t>
            </a:r>
            <a:r>
              <a:rPr lang="en-US" sz="2400" dirty="0">
                <a:solidFill>
                  <a:prstClr val="black"/>
                </a:solidFill>
                <a:latin typeface="Consolas" panose="020B0609020204030204" pitchFamily="49" charset="0"/>
              </a:rPr>
              <a:t> </a:t>
            </a:r>
            <a:r>
              <a:rPr lang="en-US" sz="2400">
                <a:solidFill>
                  <a:prstClr val="black"/>
                </a:solidFill>
                <a:latin typeface="Consolas" panose="020B0609020204030204" pitchFamily="49" charset="0"/>
              </a:rPr>
              <a:t>PI 3.24</a:t>
            </a:r>
            <a:endParaRPr lang="en-US" sz="2400" dirty="0">
              <a:solidFill>
                <a:prstClr val="black"/>
              </a:solidFill>
              <a:latin typeface="Consolas" panose="020B0609020204030204" pitchFamily="49" charset="0"/>
            </a:endParaRPr>
          </a:p>
          <a:p>
            <a:pPr eaLnBrk="0" fontAlgn="base" hangingPunct="0">
              <a:spcBef>
                <a:spcPct val="0"/>
              </a:spcBef>
              <a:spcAft>
                <a:spcPct val="0"/>
              </a:spcAft>
            </a:pPr>
            <a:r>
              <a:rPr lang="en-US" sz="2400" dirty="0" err="1">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main() {</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float</a:t>
            </a:r>
            <a:r>
              <a:rPr lang="en-US" sz="2400" dirty="0">
                <a:solidFill>
                  <a:prstClr val="black"/>
                </a:solidFill>
                <a:latin typeface="Consolas" panose="020B0609020204030204" pitchFamily="49" charset="0"/>
              </a:rPr>
              <a:t> r = 6.5;</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float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chuvi</a:t>
            </a:r>
            <a:r>
              <a:rPr lang="en-US" sz="2400" dirty="0">
                <a:solidFill>
                  <a:prstClr val="black"/>
                </a:solidFill>
                <a:latin typeface="Consolas" panose="020B0609020204030204" pitchFamily="49" charset="0"/>
              </a:rPr>
              <a:t> = 0;</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float</a:t>
            </a: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dientich</a:t>
            </a:r>
            <a:r>
              <a:rPr lang="en-US" sz="2400" dirty="0">
                <a:solidFill>
                  <a:prstClr val="black"/>
                </a:solidFill>
                <a:latin typeface="Consolas" panose="020B0609020204030204" pitchFamily="49" charset="0"/>
              </a:rPr>
              <a:t> = 0;</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chuvi</a:t>
            </a:r>
            <a:r>
              <a:rPr lang="en-US" sz="2400" dirty="0">
                <a:solidFill>
                  <a:prstClr val="black"/>
                </a:solidFill>
                <a:latin typeface="Consolas" panose="020B0609020204030204" pitchFamily="49" charset="0"/>
              </a:rPr>
              <a:t> = 2 * PI * r;</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err="1">
                <a:solidFill>
                  <a:prstClr val="black"/>
                </a:solidFill>
                <a:latin typeface="Consolas" panose="020B0609020204030204" pitchFamily="49" charset="0"/>
              </a:rPr>
              <a:t>dientich</a:t>
            </a:r>
            <a:r>
              <a:rPr lang="en-US" sz="2400" dirty="0">
                <a:solidFill>
                  <a:prstClr val="black"/>
                </a:solidFill>
                <a:latin typeface="Consolas" panose="020B0609020204030204" pitchFamily="49" charset="0"/>
              </a:rPr>
              <a:t> = PI * r * r;</a:t>
            </a:r>
          </a:p>
          <a:p>
            <a:pPr eaLnBrk="0" fontAlgn="base" hangingPunct="0">
              <a:spcBef>
                <a:spcPct val="0"/>
              </a:spcBef>
              <a:spcAft>
                <a:spcPct val="0"/>
              </a:spcAft>
            </a:pP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return</a:t>
            </a:r>
            <a:r>
              <a:rPr lang="en-US" sz="2400" dirty="0">
                <a:solidFill>
                  <a:prstClr val="black"/>
                </a:solidFill>
                <a:latin typeface="Consolas" panose="020B0609020204030204" pitchFamily="49" charset="0"/>
              </a:rPr>
              <a:t> 0;</a:t>
            </a:r>
          </a:p>
          <a:p>
            <a:pPr eaLnBrk="0" fontAlgn="base" hangingPunct="0">
              <a:spcBef>
                <a:spcPct val="0"/>
              </a:spcBef>
              <a:spcAft>
                <a:spcPct val="0"/>
              </a:spcAft>
            </a:pPr>
            <a:r>
              <a:rPr lang="en-US" sz="2400">
                <a:solidFill>
                  <a:prstClr val="black"/>
                </a:solidFill>
                <a:latin typeface="Consolas" panose="020B0609020204030204" pitchFamily="49" charset="0"/>
              </a:rPr>
              <a:t>}</a:t>
            </a:r>
            <a:endParaRPr lang="en-US" sz="2400" dirty="0">
              <a:solidFill>
                <a:prstClr val="black"/>
              </a:solidFill>
              <a:latin typeface="Consolas" panose="020B0609020204030204" pitchFamily="49" charset="0"/>
            </a:endParaRPr>
          </a:p>
        </p:txBody>
      </p:sp>
      <p:sp>
        <p:nvSpPr>
          <p:cNvPr id="6" name="Date Placeholder 5">
            <a:extLst>
              <a:ext uri="{FF2B5EF4-FFF2-40B4-BE49-F238E27FC236}">
                <a16:creationId xmlns:a16="http://schemas.microsoft.com/office/drawing/2014/main" id="{0E00299F-8A8C-C652-F743-5E1A065F04EB}"/>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A6914D4F-E3A3-1C5F-BEF1-42E7C8A88500}"/>
              </a:ext>
            </a:extLst>
          </p:cNvPr>
          <p:cNvSpPr>
            <a:spLocks noGrp="1"/>
          </p:cNvSpPr>
          <p:nvPr>
            <p:ph type="sldNum" sz="quarter" idx="12"/>
          </p:nvPr>
        </p:nvSpPr>
        <p:spPr/>
        <p:txBody>
          <a:bodyPr/>
          <a:lstStyle/>
          <a:p>
            <a:fld id="{D8B0B3AC-44A8-D142-AAF6-9A453466E1A4}" type="slidenum">
              <a:rPr lang="en-VN" smtClean="0"/>
              <a:pPr/>
              <a:t>80</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Bài</a:t>
            </a:r>
            <a:r>
              <a:rPr lang="en-US" dirty="0"/>
              <a:t> </a:t>
            </a:r>
            <a:r>
              <a:rPr lang="en-US" dirty="0" err="1"/>
              <a:t>tập</a:t>
            </a:r>
            <a:r>
              <a:rPr lang="en-US" dirty="0"/>
              <a:t> </a:t>
            </a:r>
            <a:r>
              <a:rPr lang="en-US" dirty="0" err="1"/>
              <a:t>về</a:t>
            </a:r>
            <a:r>
              <a:rPr lang="en-US" dirty="0"/>
              <a:t> </a:t>
            </a:r>
            <a:r>
              <a:rPr lang="en-US" dirty="0" err="1"/>
              <a:t>nhà</a:t>
            </a:r>
            <a:endParaRPr lang="en-US" dirty="0"/>
          </a:p>
        </p:txBody>
      </p:sp>
      <p:sp>
        <p:nvSpPr>
          <p:cNvPr id="3" name="Content Placeholder 2"/>
          <p:cNvSpPr>
            <a:spLocks noGrp="1"/>
          </p:cNvSpPr>
          <p:nvPr>
            <p:ph idx="1"/>
          </p:nvPr>
        </p:nvSpPr>
        <p:spPr/>
        <p:txBody>
          <a:bodyPr>
            <a:normAutofit fontScale="82500" lnSpcReduction="20000"/>
          </a:bodyPr>
          <a:lstStyle/>
          <a:p>
            <a:r>
              <a:rPr lang="en-US">
                <a:solidFill>
                  <a:schemeClr val="tx1">
                    <a:lumMod val="50000"/>
                  </a:schemeClr>
                </a:solidFill>
              </a:rPr>
              <a:t>Câu 1: Cho </a:t>
            </a:r>
            <a:r>
              <a:rPr lang="en-US" dirty="0" err="1">
                <a:solidFill>
                  <a:schemeClr val="tx1">
                    <a:lumMod val="50000"/>
                  </a:schemeClr>
                </a:solidFill>
              </a:rPr>
              <a:t>số</a:t>
            </a:r>
            <a:r>
              <a:rPr lang="en-US" dirty="0">
                <a:solidFill>
                  <a:schemeClr val="tx1">
                    <a:lumMod val="50000"/>
                  </a:schemeClr>
                </a:solidFill>
              </a:rPr>
              <a:t> </a:t>
            </a:r>
            <a:r>
              <a:rPr lang="en-US" dirty="0" err="1">
                <a:solidFill>
                  <a:schemeClr val="tx1">
                    <a:lumMod val="50000"/>
                  </a:schemeClr>
                </a:solidFill>
              </a:rPr>
              <a:t>xe</a:t>
            </a:r>
            <a:r>
              <a:rPr lang="en-US" dirty="0">
                <a:solidFill>
                  <a:schemeClr val="tx1">
                    <a:lumMod val="50000"/>
                  </a:schemeClr>
                </a:solidFill>
              </a:rPr>
              <a:t> (</a:t>
            </a:r>
            <a:r>
              <a:rPr lang="en-US" dirty="0" err="1">
                <a:solidFill>
                  <a:schemeClr val="tx1">
                    <a:lumMod val="50000"/>
                  </a:schemeClr>
                </a:solidFill>
              </a:rPr>
              <a:t>gồm</a:t>
            </a:r>
            <a:r>
              <a:rPr lang="en-US" dirty="0">
                <a:solidFill>
                  <a:schemeClr val="tx1">
                    <a:lumMod val="50000"/>
                  </a:schemeClr>
                </a:solidFill>
              </a:rPr>
              <a:t> 4 </a:t>
            </a:r>
            <a:r>
              <a:rPr lang="en-US" dirty="0" err="1">
                <a:solidFill>
                  <a:schemeClr val="tx1">
                    <a:lumMod val="50000"/>
                  </a:schemeClr>
                </a:solidFill>
              </a:rPr>
              <a:t>chữ</a:t>
            </a:r>
            <a:r>
              <a:rPr lang="en-US" dirty="0">
                <a:solidFill>
                  <a:schemeClr val="tx1">
                    <a:lumMod val="50000"/>
                  </a:schemeClr>
                </a:solidFill>
              </a:rPr>
              <a:t> </a:t>
            </a:r>
            <a:r>
              <a:rPr lang="en-US" dirty="0" err="1">
                <a:solidFill>
                  <a:schemeClr val="tx1">
                    <a:lumMod val="50000"/>
                  </a:schemeClr>
                </a:solidFill>
              </a:rPr>
              <a:t>số</a:t>
            </a:r>
            <a:r>
              <a:rPr lang="en-US" dirty="0">
                <a:solidFill>
                  <a:schemeClr val="tx1">
                    <a:lumMod val="50000"/>
                  </a:schemeClr>
                </a:solidFill>
              </a:rPr>
              <a:t>) </a:t>
            </a:r>
            <a:r>
              <a:rPr lang="en-US" dirty="0" err="1">
                <a:solidFill>
                  <a:schemeClr val="tx1">
                    <a:lumMod val="50000"/>
                  </a:schemeClr>
                </a:solidFill>
              </a:rPr>
              <a:t>của</a:t>
            </a:r>
            <a:r>
              <a:rPr lang="en-US" dirty="0">
                <a:solidFill>
                  <a:schemeClr val="tx1">
                    <a:lumMod val="50000"/>
                  </a:schemeClr>
                </a:solidFill>
              </a:rPr>
              <a:t> </a:t>
            </a:r>
            <a:r>
              <a:rPr lang="en-US" dirty="0" err="1">
                <a:solidFill>
                  <a:schemeClr val="tx1">
                    <a:lumMod val="50000"/>
                  </a:schemeClr>
                </a:solidFill>
              </a:rPr>
              <a:t>bạn</a:t>
            </a:r>
            <a:r>
              <a:rPr lang="en-US" dirty="0">
                <a:solidFill>
                  <a:schemeClr val="tx1">
                    <a:lumMod val="50000"/>
                  </a:schemeClr>
                </a:solidFill>
              </a:rPr>
              <a:t>. Cho </a:t>
            </a:r>
            <a:r>
              <a:rPr lang="en-US" dirty="0" err="1">
                <a:solidFill>
                  <a:schemeClr val="tx1">
                    <a:lumMod val="50000"/>
                  </a:schemeClr>
                </a:solidFill>
              </a:rPr>
              <a:t>biết</a:t>
            </a:r>
            <a:r>
              <a:rPr lang="en-US" dirty="0">
                <a:solidFill>
                  <a:schemeClr val="tx1">
                    <a:lumMod val="50000"/>
                  </a:schemeClr>
                </a:solidFill>
              </a:rPr>
              <a:t> </a:t>
            </a:r>
            <a:r>
              <a:rPr lang="en-US" dirty="0" err="1">
                <a:solidFill>
                  <a:schemeClr val="tx1">
                    <a:lumMod val="50000"/>
                  </a:schemeClr>
                </a:solidFill>
              </a:rPr>
              <a:t>số</a:t>
            </a:r>
            <a:r>
              <a:rPr lang="en-US" dirty="0">
                <a:solidFill>
                  <a:schemeClr val="tx1">
                    <a:lumMod val="50000"/>
                  </a:schemeClr>
                </a:solidFill>
              </a:rPr>
              <a:t> </a:t>
            </a:r>
            <a:r>
              <a:rPr lang="en-US" dirty="0" err="1">
                <a:solidFill>
                  <a:schemeClr val="tx1">
                    <a:lumMod val="50000"/>
                  </a:schemeClr>
                </a:solidFill>
              </a:rPr>
              <a:t>xe</a:t>
            </a:r>
            <a:r>
              <a:rPr lang="en-US" dirty="0">
                <a:solidFill>
                  <a:schemeClr val="tx1">
                    <a:lumMod val="50000"/>
                  </a:schemeClr>
                </a:solidFill>
              </a:rPr>
              <a:t> </a:t>
            </a:r>
            <a:r>
              <a:rPr lang="en-US" dirty="0" err="1">
                <a:solidFill>
                  <a:schemeClr val="tx1">
                    <a:lumMod val="50000"/>
                  </a:schemeClr>
                </a:solidFill>
              </a:rPr>
              <a:t>của</a:t>
            </a:r>
            <a:r>
              <a:rPr lang="en-US" dirty="0">
                <a:solidFill>
                  <a:schemeClr val="tx1">
                    <a:lumMod val="50000"/>
                  </a:schemeClr>
                </a:solidFill>
              </a:rPr>
              <a:t> </a:t>
            </a:r>
            <a:r>
              <a:rPr lang="en-US" dirty="0" err="1">
                <a:solidFill>
                  <a:schemeClr val="tx1">
                    <a:lumMod val="50000"/>
                  </a:schemeClr>
                </a:solidFill>
              </a:rPr>
              <a:t>bạn</a:t>
            </a:r>
            <a:r>
              <a:rPr lang="en-US" dirty="0">
                <a:solidFill>
                  <a:schemeClr val="tx1">
                    <a:lumMod val="50000"/>
                  </a:schemeClr>
                </a:solidFill>
              </a:rPr>
              <a:t> </a:t>
            </a:r>
            <a:r>
              <a:rPr lang="vi-VN" dirty="0">
                <a:solidFill>
                  <a:schemeClr val="tx1">
                    <a:lumMod val="50000"/>
                  </a:schemeClr>
                </a:solidFill>
              </a:rPr>
              <a:t>đượ</a:t>
            </a:r>
            <a:r>
              <a:rPr lang="en-US" dirty="0">
                <a:solidFill>
                  <a:schemeClr val="tx1">
                    <a:lumMod val="50000"/>
                  </a:schemeClr>
                </a:solidFill>
              </a:rPr>
              <a:t>c </a:t>
            </a:r>
            <a:r>
              <a:rPr lang="en-US" dirty="0" err="1">
                <a:solidFill>
                  <a:schemeClr val="tx1">
                    <a:lumMod val="50000"/>
                  </a:schemeClr>
                </a:solidFill>
              </a:rPr>
              <a:t>mấy</a:t>
            </a:r>
            <a:r>
              <a:rPr lang="en-US" dirty="0">
                <a:solidFill>
                  <a:schemeClr val="tx1">
                    <a:lumMod val="50000"/>
                  </a:schemeClr>
                </a:solidFill>
              </a:rPr>
              <a:t> </a:t>
            </a:r>
            <a:r>
              <a:rPr lang="en-US" dirty="0" err="1">
                <a:solidFill>
                  <a:schemeClr val="tx1">
                    <a:lumMod val="50000"/>
                  </a:schemeClr>
                </a:solidFill>
              </a:rPr>
              <a:t>nút</a:t>
            </a:r>
            <a:r>
              <a:rPr lang="en-US" dirty="0">
                <a:solidFill>
                  <a:schemeClr val="tx1">
                    <a:lumMod val="50000"/>
                  </a:schemeClr>
                </a:solidFill>
              </a:rPr>
              <a:t>?</a:t>
            </a:r>
          </a:p>
          <a:p>
            <a:r>
              <a:rPr lang="en-US">
                <a:solidFill>
                  <a:schemeClr val="tx1">
                    <a:lumMod val="50000"/>
                  </a:schemeClr>
                </a:solidFill>
              </a:rPr>
              <a:t>Câu 2: Cho </a:t>
            </a:r>
            <a:r>
              <a:rPr lang="en-US" dirty="0">
                <a:solidFill>
                  <a:schemeClr val="tx1">
                    <a:lumMod val="50000"/>
                  </a:schemeClr>
                </a:solidFill>
              </a:rPr>
              <a:t>1 </a:t>
            </a:r>
            <a:r>
              <a:rPr lang="en-US" dirty="0" err="1">
                <a:solidFill>
                  <a:schemeClr val="tx1">
                    <a:lumMod val="50000"/>
                  </a:schemeClr>
                </a:solidFill>
              </a:rPr>
              <a:t>ký</a:t>
            </a:r>
            <a:r>
              <a:rPr lang="en-US" dirty="0">
                <a:solidFill>
                  <a:schemeClr val="tx1">
                    <a:lumMod val="50000"/>
                  </a:schemeClr>
                </a:solidFill>
              </a:rPr>
              <a:t> </a:t>
            </a:r>
            <a:r>
              <a:rPr lang="en-US" dirty="0" err="1">
                <a:solidFill>
                  <a:schemeClr val="tx1">
                    <a:lumMod val="50000"/>
                  </a:schemeClr>
                </a:solidFill>
              </a:rPr>
              <a:t>tự</a:t>
            </a:r>
            <a:r>
              <a:rPr lang="en-US" dirty="0">
                <a:solidFill>
                  <a:schemeClr val="tx1">
                    <a:lumMod val="50000"/>
                  </a:schemeClr>
                </a:solidFill>
              </a:rPr>
              <a:t> </a:t>
            </a:r>
            <a:r>
              <a:rPr lang="en-US" dirty="0" err="1">
                <a:solidFill>
                  <a:schemeClr val="tx1">
                    <a:lumMod val="50000"/>
                  </a:schemeClr>
                </a:solidFill>
              </a:rPr>
              <a:t>chữ</a:t>
            </a:r>
            <a:r>
              <a:rPr lang="en-US" dirty="0">
                <a:solidFill>
                  <a:schemeClr val="tx1">
                    <a:lumMod val="50000"/>
                  </a:schemeClr>
                </a:solidFill>
              </a:rPr>
              <a:t> </a:t>
            </a:r>
            <a:r>
              <a:rPr lang="en-US" dirty="0" err="1">
                <a:solidFill>
                  <a:schemeClr val="tx1">
                    <a:lumMod val="50000"/>
                  </a:schemeClr>
                </a:solidFill>
              </a:rPr>
              <a:t>thường</a:t>
            </a:r>
            <a:r>
              <a:rPr lang="en-US" dirty="0">
                <a:solidFill>
                  <a:schemeClr val="tx1">
                    <a:lumMod val="50000"/>
                  </a:schemeClr>
                </a:solidFill>
              </a:rPr>
              <a:t>. In </a:t>
            </a:r>
            <a:r>
              <a:rPr lang="en-US" dirty="0" err="1">
                <a:solidFill>
                  <a:schemeClr val="tx1">
                    <a:lumMod val="50000"/>
                  </a:schemeClr>
                </a:solidFill>
              </a:rPr>
              <a:t>ra</a:t>
            </a:r>
            <a:r>
              <a:rPr lang="en-US" dirty="0">
                <a:solidFill>
                  <a:schemeClr val="tx1">
                    <a:lumMod val="50000"/>
                  </a:schemeClr>
                </a:solidFill>
              </a:rPr>
              <a:t> </a:t>
            </a:r>
            <a:r>
              <a:rPr lang="en-US" dirty="0" err="1">
                <a:solidFill>
                  <a:schemeClr val="tx1">
                    <a:lumMod val="50000"/>
                  </a:schemeClr>
                </a:solidFill>
              </a:rPr>
              <a:t>ký</a:t>
            </a:r>
            <a:r>
              <a:rPr lang="en-US" dirty="0">
                <a:solidFill>
                  <a:schemeClr val="tx1">
                    <a:lumMod val="50000"/>
                  </a:schemeClr>
                </a:solidFill>
              </a:rPr>
              <a:t> </a:t>
            </a:r>
            <a:r>
              <a:rPr lang="en-US" dirty="0" err="1">
                <a:solidFill>
                  <a:schemeClr val="tx1">
                    <a:lumMod val="50000"/>
                  </a:schemeClr>
                </a:solidFill>
              </a:rPr>
              <a:t>tự</a:t>
            </a:r>
            <a:r>
              <a:rPr lang="en-US" dirty="0">
                <a:solidFill>
                  <a:schemeClr val="tx1">
                    <a:lumMod val="50000"/>
                  </a:schemeClr>
                </a:solidFill>
              </a:rPr>
              <a:t> </a:t>
            </a:r>
            <a:r>
              <a:rPr lang="en-US" dirty="0" err="1">
                <a:solidFill>
                  <a:schemeClr val="tx1">
                    <a:lumMod val="50000"/>
                  </a:schemeClr>
                </a:solidFill>
              </a:rPr>
              <a:t>chữ</a:t>
            </a:r>
            <a:r>
              <a:rPr lang="en-US" dirty="0">
                <a:solidFill>
                  <a:schemeClr val="tx1">
                    <a:lumMod val="50000"/>
                  </a:schemeClr>
                </a:solidFill>
              </a:rPr>
              <a:t> </a:t>
            </a:r>
            <a:r>
              <a:rPr lang="en-US" dirty="0" err="1">
                <a:solidFill>
                  <a:schemeClr val="tx1">
                    <a:lumMod val="50000"/>
                  </a:schemeClr>
                </a:solidFill>
              </a:rPr>
              <a:t>hoa</a:t>
            </a:r>
            <a:r>
              <a:rPr lang="en-US" dirty="0">
                <a:solidFill>
                  <a:schemeClr val="tx1">
                    <a:lumMod val="50000"/>
                  </a:schemeClr>
                </a:solidFill>
              </a:rPr>
              <a:t> </a:t>
            </a:r>
            <a:r>
              <a:rPr lang="en-US" dirty="0" err="1">
                <a:solidFill>
                  <a:schemeClr val="tx1">
                    <a:lumMod val="50000"/>
                  </a:schemeClr>
                </a:solidFill>
              </a:rPr>
              <a:t>tương</a:t>
            </a:r>
            <a:r>
              <a:rPr lang="en-US" dirty="0">
                <a:solidFill>
                  <a:schemeClr val="tx1">
                    <a:lumMod val="50000"/>
                  </a:schemeClr>
                </a:solidFill>
              </a:rPr>
              <a:t> </a:t>
            </a:r>
            <a:r>
              <a:rPr lang="en-US" dirty="0" err="1">
                <a:solidFill>
                  <a:schemeClr val="tx1">
                    <a:lumMod val="50000"/>
                  </a:schemeClr>
                </a:solidFill>
              </a:rPr>
              <a:t>ứng</a:t>
            </a:r>
            <a:r>
              <a:rPr lang="en-US" dirty="0">
                <a:solidFill>
                  <a:schemeClr val="tx1">
                    <a:lumMod val="50000"/>
                  </a:schemeClr>
                </a:solidFill>
              </a:rPr>
              <a:t>.</a:t>
            </a:r>
          </a:p>
          <a:p>
            <a:r>
              <a:rPr lang="en-US">
                <a:solidFill>
                  <a:schemeClr val="tx1">
                    <a:lumMod val="50000"/>
                  </a:schemeClr>
                </a:solidFill>
              </a:rPr>
              <a:t>Câu 3: </a:t>
            </a:r>
            <a:r>
              <a:rPr lang="en-US" dirty="0">
                <a:solidFill>
                  <a:schemeClr val="tx1">
                    <a:lumMod val="50000"/>
                  </a:schemeClr>
                </a:solidFill>
              </a:rPr>
              <a:t>Cho 3 </a:t>
            </a:r>
            <a:r>
              <a:rPr lang="en-US" dirty="0" err="1">
                <a:solidFill>
                  <a:schemeClr val="tx1">
                    <a:lumMod val="50000"/>
                  </a:schemeClr>
                </a:solidFill>
              </a:rPr>
              <a:t>số</a:t>
            </a:r>
            <a:r>
              <a:rPr lang="en-US" dirty="0">
                <a:solidFill>
                  <a:schemeClr val="tx1">
                    <a:lumMod val="50000"/>
                  </a:schemeClr>
                </a:solidFill>
              </a:rPr>
              <a:t> </a:t>
            </a:r>
            <a:r>
              <a:rPr lang="en-US" dirty="0" err="1">
                <a:solidFill>
                  <a:schemeClr val="tx1">
                    <a:lumMod val="50000"/>
                  </a:schemeClr>
                </a:solidFill>
              </a:rPr>
              <a:t>nguyên</a:t>
            </a:r>
            <a:r>
              <a:rPr lang="en-US" dirty="0">
                <a:solidFill>
                  <a:schemeClr val="tx1">
                    <a:lumMod val="50000"/>
                  </a:schemeClr>
                </a:solidFill>
              </a:rPr>
              <a:t>. Cho </a:t>
            </a:r>
            <a:r>
              <a:rPr lang="en-US" dirty="0" err="1">
                <a:solidFill>
                  <a:schemeClr val="tx1">
                    <a:lumMod val="50000"/>
                  </a:schemeClr>
                </a:solidFill>
              </a:rPr>
              <a:t>biết</a:t>
            </a:r>
            <a:r>
              <a:rPr lang="en-US" dirty="0">
                <a:solidFill>
                  <a:schemeClr val="tx1">
                    <a:lumMod val="50000"/>
                  </a:schemeClr>
                </a:solidFill>
              </a:rPr>
              <a:t> </a:t>
            </a:r>
            <a:r>
              <a:rPr lang="en-US" dirty="0" err="1">
                <a:solidFill>
                  <a:schemeClr val="tx1">
                    <a:lumMod val="50000"/>
                  </a:schemeClr>
                </a:solidFill>
              </a:rPr>
              <a:t>số</a:t>
            </a:r>
            <a:r>
              <a:rPr lang="en-US" dirty="0">
                <a:solidFill>
                  <a:schemeClr val="tx1">
                    <a:lumMod val="50000"/>
                  </a:schemeClr>
                </a:solidFill>
              </a:rPr>
              <a:t> </a:t>
            </a:r>
            <a:r>
              <a:rPr lang="en-US" dirty="0" err="1">
                <a:solidFill>
                  <a:schemeClr val="tx1">
                    <a:lumMod val="50000"/>
                  </a:schemeClr>
                </a:solidFill>
              </a:rPr>
              <a:t>lớn</a:t>
            </a:r>
            <a:r>
              <a:rPr lang="en-US" dirty="0">
                <a:solidFill>
                  <a:schemeClr val="tx1">
                    <a:lumMod val="50000"/>
                  </a:schemeClr>
                </a:solidFill>
              </a:rPr>
              <a:t> </a:t>
            </a:r>
            <a:r>
              <a:rPr lang="en-US" dirty="0" err="1">
                <a:solidFill>
                  <a:schemeClr val="tx1">
                    <a:lumMod val="50000"/>
                  </a:schemeClr>
                </a:solidFill>
              </a:rPr>
              <a:t>nhất</a:t>
            </a:r>
            <a:r>
              <a:rPr lang="en-US" dirty="0">
                <a:solidFill>
                  <a:schemeClr val="tx1">
                    <a:lumMod val="50000"/>
                  </a:schemeClr>
                </a:solidFill>
              </a:rPr>
              <a:t> </a:t>
            </a:r>
            <a:r>
              <a:rPr lang="en-US" dirty="0" err="1">
                <a:solidFill>
                  <a:schemeClr val="tx1">
                    <a:lumMod val="50000"/>
                  </a:schemeClr>
                </a:solidFill>
              </a:rPr>
              <a:t>và</a:t>
            </a:r>
            <a:r>
              <a:rPr lang="en-US" dirty="0">
                <a:solidFill>
                  <a:schemeClr val="tx1">
                    <a:lumMod val="50000"/>
                  </a:schemeClr>
                </a:solidFill>
              </a:rPr>
              <a:t> </a:t>
            </a:r>
            <a:r>
              <a:rPr lang="en-US" dirty="0" err="1">
                <a:solidFill>
                  <a:schemeClr val="tx1">
                    <a:lumMod val="50000"/>
                  </a:schemeClr>
                </a:solidFill>
              </a:rPr>
              <a:t>nhỏ</a:t>
            </a:r>
            <a:r>
              <a:rPr lang="en-US" dirty="0">
                <a:solidFill>
                  <a:schemeClr val="tx1">
                    <a:lumMod val="50000"/>
                  </a:schemeClr>
                </a:solidFill>
              </a:rPr>
              <a:t> </a:t>
            </a:r>
            <a:r>
              <a:rPr lang="en-US" dirty="0" err="1">
                <a:solidFill>
                  <a:schemeClr val="tx1">
                    <a:lumMod val="50000"/>
                  </a:schemeClr>
                </a:solidFill>
              </a:rPr>
              <a:t>nhất</a:t>
            </a:r>
            <a:r>
              <a:rPr lang="en-US" dirty="0">
                <a:solidFill>
                  <a:schemeClr val="tx1">
                    <a:lumMod val="50000"/>
                  </a:schemeClr>
                </a:solidFill>
              </a:rPr>
              <a:t>?</a:t>
            </a:r>
          </a:p>
          <a:p>
            <a:r>
              <a:rPr lang="en-US">
                <a:solidFill>
                  <a:schemeClr val="tx1">
                    <a:lumMod val="50000"/>
                  </a:schemeClr>
                </a:solidFill>
              </a:rPr>
              <a:t>Câu 4: </a:t>
            </a:r>
            <a:r>
              <a:rPr lang="en-US" dirty="0">
                <a:solidFill>
                  <a:schemeClr val="tx1">
                    <a:lumMod val="50000"/>
                  </a:schemeClr>
                </a:solidFill>
              </a:rPr>
              <a:t>Cho </a:t>
            </a:r>
            <a:r>
              <a:rPr lang="en-US" dirty="0" err="1">
                <a:solidFill>
                  <a:schemeClr val="tx1">
                    <a:lumMod val="50000"/>
                  </a:schemeClr>
                </a:solidFill>
              </a:rPr>
              <a:t>số</a:t>
            </a:r>
            <a:r>
              <a:rPr lang="en-US" dirty="0">
                <a:solidFill>
                  <a:schemeClr val="tx1">
                    <a:lumMod val="50000"/>
                  </a:schemeClr>
                </a:solidFill>
              </a:rPr>
              <a:t> </a:t>
            </a:r>
            <a:r>
              <a:rPr lang="en-US" dirty="0" err="1">
                <a:solidFill>
                  <a:schemeClr val="tx1">
                    <a:lumMod val="50000"/>
                  </a:schemeClr>
                </a:solidFill>
              </a:rPr>
              <a:t>thực</a:t>
            </a:r>
            <a:r>
              <a:rPr lang="en-US" dirty="0">
                <a:solidFill>
                  <a:schemeClr val="tx1">
                    <a:lumMod val="50000"/>
                  </a:schemeClr>
                </a:solidFill>
              </a:rPr>
              <a:t> x. </a:t>
            </a:r>
            <a:r>
              <a:rPr lang="en-US" dirty="0" err="1">
                <a:solidFill>
                  <a:schemeClr val="tx1">
                    <a:lumMod val="50000"/>
                  </a:schemeClr>
                </a:solidFill>
              </a:rPr>
              <a:t>Tính</a:t>
            </a:r>
            <a:r>
              <a:rPr lang="en-US" dirty="0">
                <a:solidFill>
                  <a:schemeClr val="tx1">
                    <a:lumMod val="50000"/>
                  </a:schemeClr>
                </a:solidFill>
              </a:rPr>
              <a:t> </a:t>
            </a:r>
            <a:r>
              <a:rPr lang="en-US" dirty="0" err="1">
                <a:solidFill>
                  <a:schemeClr val="tx1">
                    <a:lumMod val="50000"/>
                  </a:schemeClr>
                </a:solidFill>
              </a:rPr>
              <a:t>giá</a:t>
            </a:r>
            <a:r>
              <a:rPr lang="en-US" dirty="0">
                <a:solidFill>
                  <a:schemeClr val="tx1">
                    <a:lumMod val="50000"/>
                  </a:schemeClr>
                </a:solidFill>
              </a:rPr>
              <a:t> </a:t>
            </a:r>
            <a:r>
              <a:rPr lang="en-US" dirty="0" err="1">
                <a:solidFill>
                  <a:schemeClr val="tx1">
                    <a:lumMod val="50000"/>
                  </a:schemeClr>
                </a:solidFill>
              </a:rPr>
              <a:t>trị</a:t>
            </a:r>
            <a:r>
              <a:rPr lang="en-US" dirty="0">
                <a:solidFill>
                  <a:schemeClr val="tx1">
                    <a:lumMod val="50000"/>
                  </a:schemeClr>
                </a:solidFill>
              </a:rPr>
              <a:t> </a:t>
            </a:r>
            <a:r>
              <a:rPr lang="en-US" dirty="0" err="1">
                <a:solidFill>
                  <a:schemeClr val="tx1">
                    <a:lumMod val="50000"/>
                  </a:schemeClr>
                </a:solidFill>
              </a:rPr>
              <a:t>các</a:t>
            </a:r>
            <a:r>
              <a:rPr lang="en-US" dirty="0">
                <a:solidFill>
                  <a:schemeClr val="tx1">
                    <a:lumMod val="50000"/>
                  </a:schemeClr>
                </a:solidFill>
              </a:rPr>
              <a:t> </a:t>
            </a:r>
            <a:r>
              <a:rPr lang="en-US" dirty="0" err="1">
                <a:solidFill>
                  <a:schemeClr val="tx1">
                    <a:lumMod val="50000"/>
                  </a:schemeClr>
                </a:solidFill>
              </a:rPr>
              <a:t>biểu</a:t>
            </a:r>
            <a:r>
              <a:rPr lang="en-US" dirty="0">
                <a:solidFill>
                  <a:schemeClr val="tx1">
                    <a:lumMod val="50000"/>
                  </a:schemeClr>
                </a:solidFill>
              </a:rPr>
              <a:t> </a:t>
            </a:r>
            <a:r>
              <a:rPr lang="en-US" dirty="0" err="1">
                <a:solidFill>
                  <a:schemeClr val="tx1">
                    <a:lumMod val="50000"/>
                  </a:schemeClr>
                </a:solidFill>
              </a:rPr>
              <a:t>thức</a:t>
            </a:r>
            <a:r>
              <a:rPr lang="en-US" dirty="0">
                <a:solidFill>
                  <a:schemeClr val="tx1">
                    <a:lumMod val="50000"/>
                  </a:schemeClr>
                </a:solidFill>
              </a:rPr>
              <a:t> </a:t>
            </a:r>
            <a:r>
              <a:rPr lang="en-US" dirty="0" err="1">
                <a:solidFill>
                  <a:schemeClr val="tx1">
                    <a:lumMod val="50000"/>
                  </a:schemeClr>
                </a:solidFill>
              </a:rPr>
              <a:t>sau</a:t>
            </a:r>
            <a:r>
              <a:rPr lang="en-US" dirty="0">
                <a:solidFill>
                  <a:schemeClr val="tx1">
                    <a:lumMod val="50000"/>
                  </a:schemeClr>
                </a:solidFill>
              </a:rPr>
              <a:t>:</a:t>
            </a:r>
          </a:p>
          <a:p>
            <a:pPr marL="0" indent="0">
              <a:buNone/>
            </a:pPr>
            <a:r>
              <a:rPr lang="en-US" dirty="0">
                <a:solidFill>
                  <a:schemeClr val="tx1">
                    <a:lumMod val="50000"/>
                  </a:schemeClr>
                </a:solidFill>
              </a:rPr>
              <a:t>a)</a:t>
            </a:r>
          </a:p>
          <a:p>
            <a:pPr marL="0" indent="0">
              <a:buNone/>
            </a:pPr>
            <a:endParaRPr lang="en-US" dirty="0">
              <a:solidFill>
                <a:schemeClr val="tx1">
                  <a:lumMod val="50000"/>
                </a:schemeClr>
              </a:solidFill>
            </a:endParaRPr>
          </a:p>
          <a:p>
            <a:pPr marL="0" indent="0">
              <a:buNone/>
            </a:pPr>
            <a:r>
              <a:rPr lang="en-US" dirty="0">
                <a:solidFill>
                  <a:schemeClr val="tx1">
                    <a:lumMod val="50000"/>
                  </a:schemeClr>
                </a:solidFill>
              </a:rPr>
              <a:t>b) </a:t>
            </a:r>
          </a:p>
          <a:p>
            <a:pPr marL="0" indent="0">
              <a:buNone/>
            </a:pPr>
            <a:endParaRPr lang="en-US" dirty="0">
              <a:solidFill>
                <a:schemeClr val="tx1">
                  <a:lumMod val="50000"/>
                </a:schemeClr>
              </a:solidFill>
            </a:endParaRPr>
          </a:p>
          <a:p>
            <a:r>
              <a:rPr lang="en-US">
                <a:solidFill>
                  <a:schemeClr val="tx1">
                    <a:lumMod val="50000"/>
                  </a:schemeClr>
                </a:solidFill>
              </a:rPr>
              <a:t>Câu 5: </a:t>
            </a:r>
            <a:r>
              <a:rPr lang="en-US" dirty="0" err="1">
                <a:solidFill>
                  <a:schemeClr val="tx1">
                    <a:lumMod val="50000"/>
                  </a:schemeClr>
                </a:solidFill>
              </a:rPr>
              <a:t>Viết</a:t>
            </a:r>
            <a:r>
              <a:rPr lang="en-US" dirty="0">
                <a:solidFill>
                  <a:schemeClr val="tx1">
                    <a:lumMod val="50000"/>
                  </a:schemeClr>
                </a:solidFill>
              </a:rPr>
              <a:t> </a:t>
            </a:r>
            <a:r>
              <a:rPr lang="en-US" dirty="0" err="1">
                <a:solidFill>
                  <a:schemeClr val="tx1">
                    <a:lumMod val="50000"/>
                  </a:schemeClr>
                </a:solidFill>
              </a:rPr>
              <a:t>chương</a:t>
            </a:r>
            <a:r>
              <a:rPr lang="en-US" dirty="0">
                <a:solidFill>
                  <a:schemeClr val="tx1">
                    <a:lumMod val="50000"/>
                  </a:schemeClr>
                </a:solidFill>
              </a:rPr>
              <a:t> </a:t>
            </a:r>
            <a:r>
              <a:rPr lang="en-US" dirty="0" err="1">
                <a:solidFill>
                  <a:schemeClr val="tx1">
                    <a:lumMod val="50000"/>
                  </a:schemeClr>
                </a:solidFill>
              </a:rPr>
              <a:t>trình</a:t>
            </a:r>
            <a:r>
              <a:rPr lang="en-US" dirty="0">
                <a:solidFill>
                  <a:schemeClr val="tx1">
                    <a:lumMod val="50000"/>
                  </a:schemeClr>
                </a:solidFill>
              </a:rPr>
              <a:t> </a:t>
            </a:r>
            <a:r>
              <a:rPr lang="en-US" dirty="0" err="1">
                <a:solidFill>
                  <a:schemeClr val="tx1">
                    <a:lumMod val="50000"/>
                  </a:schemeClr>
                </a:solidFill>
              </a:rPr>
              <a:t>cho</a:t>
            </a:r>
            <a:r>
              <a:rPr lang="en-US" dirty="0">
                <a:solidFill>
                  <a:schemeClr val="tx1">
                    <a:lumMod val="50000"/>
                  </a:schemeClr>
                </a:solidFill>
              </a:rPr>
              <a:t> 2 </a:t>
            </a:r>
            <a:r>
              <a:rPr lang="en-US" dirty="0" err="1">
                <a:solidFill>
                  <a:schemeClr val="tx1">
                    <a:lumMod val="50000"/>
                  </a:schemeClr>
                </a:solidFill>
              </a:rPr>
              <a:t>giờ</a:t>
            </a:r>
            <a:r>
              <a:rPr lang="en-US" dirty="0">
                <a:solidFill>
                  <a:schemeClr val="tx1">
                    <a:lumMod val="50000"/>
                  </a:schemeClr>
                </a:solidFill>
              </a:rPr>
              <a:t> (</a:t>
            </a:r>
            <a:r>
              <a:rPr lang="en-US" dirty="0" err="1">
                <a:solidFill>
                  <a:schemeClr val="tx1">
                    <a:lumMod val="50000"/>
                  </a:schemeClr>
                </a:solidFill>
              </a:rPr>
              <a:t>giờ</a:t>
            </a:r>
            <a:r>
              <a:rPr lang="en-US" dirty="0">
                <a:solidFill>
                  <a:schemeClr val="tx1">
                    <a:lumMod val="50000"/>
                  </a:schemeClr>
                </a:solidFill>
              </a:rPr>
              <a:t>, </a:t>
            </a:r>
            <a:r>
              <a:rPr lang="en-US" dirty="0" err="1">
                <a:solidFill>
                  <a:schemeClr val="tx1">
                    <a:lumMod val="50000"/>
                  </a:schemeClr>
                </a:solidFill>
              </a:rPr>
              <a:t>phút</a:t>
            </a:r>
            <a:r>
              <a:rPr lang="en-US" dirty="0">
                <a:solidFill>
                  <a:schemeClr val="tx1">
                    <a:lumMod val="50000"/>
                  </a:schemeClr>
                </a:solidFill>
              </a:rPr>
              <a:t>, </a:t>
            </a:r>
            <a:r>
              <a:rPr lang="en-US" dirty="0" err="1">
                <a:solidFill>
                  <a:schemeClr val="tx1">
                    <a:lumMod val="50000"/>
                  </a:schemeClr>
                </a:solidFill>
              </a:rPr>
              <a:t>giây</a:t>
            </a:r>
            <a:r>
              <a:rPr lang="en-US" dirty="0">
                <a:solidFill>
                  <a:schemeClr val="tx1">
                    <a:lumMod val="50000"/>
                  </a:schemeClr>
                </a:solidFill>
              </a:rPr>
              <a:t>) </a:t>
            </a:r>
            <a:r>
              <a:rPr lang="en-US" dirty="0" err="1">
                <a:solidFill>
                  <a:schemeClr val="tx1">
                    <a:lumMod val="50000"/>
                  </a:schemeClr>
                </a:solidFill>
              </a:rPr>
              <a:t>và</a:t>
            </a:r>
            <a:r>
              <a:rPr lang="en-US" dirty="0">
                <a:solidFill>
                  <a:schemeClr val="tx1">
                    <a:lumMod val="50000"/>
                  </a:schemeClr>
                </a:solidFill>
              </a:rPr>
              <a:t> </a:t>
            </a:r>
            <a:r>
              <a:rPr lang="en-US" dirty="0" err="1">
                <a:solidFill>
                  <a:schemeClr val="tx1">
                    <a:lumMod val="50000"/>
                  </a:schemeClr>
                </a:solidFill>
              </a:rPr>
              <a:t>thực</a:t>
            </a:r>
            <a:r>
              <a:rPr lang="en-US" dirty="0">
                <a:solidFill>
                  <a:schemeClr val="tx1">
                    <a:lumMod val="50000"/>
                  </a:schemeClr>
                </a:solidFill>
              </a:rPr>
              <a:t> </a:t>
            </a:r>
            <a:r>
              <a:rPr lang="en-US" dirty="0" err="1">
                <a:solidFill>
                  <a:schemeClr val="tx1">
                    <a:lumMod val="50000"/>
                  </a:schemeClr>
                </a:solidFill>
              </a:rPr>
              <a:t>hiện</a:t>
            </a:r>
            <a:r>
              <a:rPr lang="en-US" dirty="0">
                <a:solidFill>
                  <a:schemeClr val="tx1">
                    <a:lumMod val="50000"/>
                  </a:schemeClr>
                </a:solidFill>
              </a:rPr>
              <a:t> </a:t>
            </a:r>
            <a:r>
              <a:rPr lang="en-US" dirty="0" err="1">
                <a:solidFill>
                  <a:schemeClr val="tx1">
                    <a:lumMod val="50000"/>
                  </a:schemeClr>
                </a:solidFill>
              </a:rPr>
              <a:t>cộng</a:t>
            </a:r>
            <a:r>
              <a:rPr lang="en-US" dirty="0">
                <a:solidFill>
                  <a:schemeClr val="tx1">
                    <a:lumMod val="50000"/>
                  </a:schemeClr>
                </a:solidFill>
              </a:rPr>
              <a:t>, </a:t>
            </a:r>
            <a:r>
              <a:rPr lang="en-US" dirty="0" err="1">
                <a:solidFill>
                  <a:schemeClr val="tx1">
                    <a:lumMod val="50000"/>
                  </a:schemeClr>
                </a:solidFill>
              </a:rPr>
              <a:t>trừ</a:t>
            </a:r>
            <a:r>
              <a:rPr lang="en-US" dirty="0">
                <a:solidFill>
                  <a:schemeClr val="tx1">
                    <a:lumMod val="50000"/>
                  </a:schemeClr>
                </a:solidFill>
              </a:rPr>
              <a:t> 2 </a:t>
            </a:r>
            <a:r>
              <a:rPr lang="en-US" dirty="0" err="1">
                <a:solidFill>
                  <a:schemeClr val="tx1">
                    <a:lumMod val="50000"/>
                  </a:schemeClr>
                </a:solidFill>
              </a:rPr>
              <a:t>giờ</a:t>
            </a:r>
            <a:r>
              <a:rPr lang="en-US" dirty="0">
                <a:solidFill>
                  <a:schemeClr val="tx1">
                    <a:lumMod val="50000"/>
                  </a:schemeClr>
                </a:solidFill>
              </a:rPr>
              <a:t> </a:t>
            </a:r>
            <a:r>
              <a:rPr lang="en-US" err="1">
                <a:solidFill>
                  <a:schemeClr val="tx1">
                    <a:lumMod val="50000"/>
                  </a:schemeClr>
                </a:solidFill>
              </a:rPr>
              <a:t>này</a:t>
            </a:r>
            <a:r>
              <a:rPr lang="en-US">
                <a:solidFill>
                  <a:schemeClr val="tx1">
                    <a:lumMod val="50000"/>
                  </a:schemeClr>
                </a:solidFill>
              </a:rPr>
              <a:t>.</a:t>
            </a:r>
            <a:endParaRPr lang="en-US" dirty="0">
              <a:solidFill>
                <a:schemeClr val="tx1">
                  <a:lumMod val="50000"/>
                </a:schemeClr>
              </a:solidFill>
            </a:endParaRPr>
          </a:p>
        </p:txBody>
      </p:sp>
      <p:sp>
        <p:nvSpPr>
          <p:cNvPr id="7" name="Footer Placeholder 6"/>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807530573"/>
              </p:ext>
            </p:extLst>
          </p:nvPr>
        </p:nvGraphicFramePr>
        <p:xfrm>
          <a:off x="1185863" y="3371850"/>
          <a:ext cx="2984500" cy="606425"/>
        </p:xfrm>
        <a:graphic>
          <a:graphicData uri="http://schemas.openxmlformats.org/presentationml/2006/ole">
            <mc:AlternateContent xmlns:mc="http://schemas.openxmlformats.org/markup-compatibility/2006">
              <mc:Choice xmlns:v="urn:schemas-microsoft-com:vml" Requires="v">
                <p:oleObj name="Equation" r:id="rId2" imgW="39624000" imgH="6096000" progId="Equation.DSMT4">
                  <p:embed/>
                </p:oleObj>
              </mc:Choice>
              <mc:Fallback>
                <p:oleObj name="Equation" r:id="rId2" imgW="39624000" imgH="6096000" progId="Equation.DSMT4">
                  <p:embed/>
                  <p:pic>
                    <p:nvPicPr>
                      <p:cNvPr id="4" name="Object 3"/>
                      <p:cNvPicPr/>
                      <p:nvPr/>
                    </p:nvPicPr>
                    <p:blipFill>
                      <a:blip r:embed="rId3"/>
                      <a:stretch>
                        <a:fillRect/>
                      </a:stretch>
                    </p:blipFill>
                    <p:spPr>
                      <a:xfrm>
                        <a:off x="1185863" y="3371850"/>
                        <a:ext cx="2984500" cy="60642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27173578"/>
              </p:ext>
            </p:extLst>
          </p:nvPr>
        </p:nvGraphicFramePr>
        <p:xfrm>
          <a:off x="1185474" y="4104610"/>
          <a:ext cx="2359584" cy="1165017"/>
        </p:xfrm>
        <a:graphic>
          <a:graphicData uri="http://schemas.openxmlformats.org/presentationml/2006/ole">
            <mc:AlternateContent xmlns:mc="http://schemas.openxmlformats.org/markup-compatibility/2006">
              <mc:Choice xmlns:v="urn:schemas-microsoft-com:vml" Requires="v">
                <p:oleObj name="Equation" r:id="rId4" imgW="35966400" imgH="16154400" progId="Equation.DSMT4">
                  <p:embed/>
                </p:oleObj>
              </mc:Choice>
              <mc:Fallback>
                <p:oleObj name="Equation" r:id="rId4" imgW="35966400" imgH="16154400" progId="Equation.DSMT4">
                  <p:embed/>
                  <p:pic>
                    <p:nvPicPr>
                      <p:cNvPr id="5" name="Object 4"/>
                      <p:cNvPicPr/>
                      <p:nvPr/>
                    </p:nvPicPr>
                    <p:blipFill>
                      <a:blip r:embed="rId5"/>
                      <a:stretch>
                        <a:fillRect/>
                      </a:stretch>
                    </p:blipFill>
                    <p:spPr>
                      <a:xfrm>
                        <a:off x="1185474" y="4104610"/>
                        <a:ext cx="2359584" cy="1165017"/>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7969C6F9-861F-4BFE-EF8F-08724AB316FA}"/>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BC136431-7A65-47B6-CE09-385DC0D60594}"/>
              </a:ext>
            </a:extLst>
          </p:cNvPr>
          <p:cNvSpPr>
            <a:spLocks noGrp="1"/>
          </p:cNvSpPr>
          <p:nvPr>
            <p:ph type="sldNum" sz="quarter" idx="12"/>
          </p:nvPr>
        </p:nvSpPr>
        <p:spPr/>
        <p:txBody>
          <a:bodyPr/>
          <a:lstStyle/>
          <a:p>
            <a:fld id="{D8B0B3AC-44A8-D142-AAF6-9A453466E1A4}" type="slidenum">
              <a:rPr lang="en-VN" smtClean="0"/>
              <a:pPr/>
              <a:t>81</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61722" indent="0" algn="ctr">
              <a:buNone/>
            </a:pPr>
            <a:r>
              <a:rPr lang="en-US" sz="40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Chúc </a:t>
            </a:r>
            <a:r>
              <a:rPr lang="en-US" sz="40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các</a:t>
            </a: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0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em</a:t>
            </a: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000" b="1"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học</a:t>
            </a:r>
            <a:r>
              <a:rPr lang="en-US" sz="40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 tốt !</a:t>
            </a:r>
            <a:endPar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vi-VN" sz="1100" b="0" i="0" u="none" strike="noStrike" kern="1200" cap="none" spc="0" normalizeH="0" baseline="0" noProof="0">
                <a:ln>
                  <a:noFill/>
                </a:ln>
                <a:solidFill>
                  <a:srgbClr val="363D3D">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363D3D">
                  <a:tint val="75000"/>
                </a:srgbClr>
              </a:solidFill>
              <a:effectLst/>
              <a:uLnTx/>
              <a:uFillTx/>
              <a:latin typeface="Arial" panose="020B0604020202020204" pitchFamily="34" charset="0"/>
              <a:ea typeface="+mn-ea"/>
              <a:cs typeface="Arial" panose="020B0604020202020204" pitchFamily="34" charset="0"/>
            </a:endParaRPr>
          </a:p>
        </p:txBody>
      </p:sp>
      <p:pic>
        <p:nvPicPr>
          <p:cNvPr id="1026" name="Picture 2" descr="http://www.codeblocks.org/images/bla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82" y="-102394"/>
            <a:ext cx="7144" cy="71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554" y="2628900"/>
            <a:ext cx="4850892" cy="3234690"/>
          </a:xfrm>
          <a:prstGeom prst="rect">
            <a:avLst/>
          </a:prstGeom>
        </p:spPr>
      </p:pic>
      <p:sp>
        <p:nvSpPr>
          <p:cNvPr id="6" name="Date Placeholder 5">
            <a:extLst>
              <a:ext uri="{FF2B5EF4-FFF2-40B4-BE49-F238E27FC236}">
                <a16:creationId xmlns:a16="http://schemas.microsoft.com/office/drawing/2014/main" id="{C2838F5A-1534-14F2-F469-A4C78614A440}"/>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13ADAA58-1DE0-0100-742B-CF7D56A2C33B}"/>
              </a:ext>
            </a:extLst>
          </p:cNvPr>
          <p:cNvSpPr>
            <a:spLocks noGrp="1"/>
          </p:cNvSpPr>
          <p:nvPr>
            <p:ph type="sldNum" sz="quarter" idx="12"/>
          </p:nvPr>
        </p:nvSpPr>
        <p:spPr/>
        <p:txBody>
          <a:bodyPr/>
          <a:lstStyle/>
          <a:p>
            <a:fld id="{D8B0B3AC-44A8-D142-AAF6-9A453466E1A4}" type="slidenum">
              <a:rPr lang="en-VN" smtClean="0"/>
              <a:pPr/>
              <a:t>82</a:t>
            </a:fld>
            <a:endParaRPr lang="en-VN" dirty="0"/>
          </a:p>
        </p:txBody>
      </p:sp>
    </p:spTree>
    <p:extLst>
      <p:ext uri="{BB962C8B-B14F-4D97-AF65-F5344CB8AC3E}">
        <p14:creationId xmlns:p14="http://schemas.microsoft.com/office/powerpoint/2010/main" val="265563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marL="34290" indent="0">
              <a:lnSpc>
                <a:spcPct val="110000"/>
              </a:lnSpc>
              <a:buSzPct val="100000"/>
              <a:buNone/>
            </a:pPr>
            <a:r>
              <a:rPr lang="en-US"/>
              <a:t>3.2.1 Ký tự (</a:t>
            </a:r>
            <a:r>
              <a:rPr lang="en-US" b="1"/>
              <a:t>Character</a:t>
            </a:r>
            <a:r>
              <a:rPr lang="en-US"/>
              <a:t>)</a:t>
            </a:r>
            <a:endParaRPr lang="en-US" dirty="0"/>
          </a:p>
        </p:txBody>
      </p:sp>
      <p:sp>
        <p:nvSpPr>
          <p:cNvPr id="7171" name="Rectangle 3"/>
          <p:cNvSpPr>
            <a:spLocks noGrp="1" noChangeArrowheads="1"/>
          </p:cNvSpPr>
          <p:nvPr>
            <p:ph idx="1"/>
          </p:nvPr>
        </p:nvSpPr>
        <p:spPr>
          <a:xfrm>
            <a:off x="774145" y="1121842"/>
            <a:ext cx="10579654" cy="5241796"/>
          </a:xfrm>
        </p:spPr>
        <p:txBody>
          <a:bodyPr>
            <a:noAutofit/>
          </a:bodyPr>
          <a:lstStyle/>
          <a:p>
            <a:pPr marL="0" lvl="1" indent="0" algn="l">
              <a:lnSpc>
                <a:spcPct val="100000"/>
              </a:lnSpc>
              <a:spcBef>
                <a:spcPts val="600"/>
              </a:spcBef>
              <a:buNone/>
              <a:defRPr/>
            </a:pPr>
            <a:r>
              <a:rPr lang="vi-VN" sz="2200"/>
              <a:t>C++</a:t>
            </a:r>
            <a:r>
              <a:rPr lang="en-US" sz="2200"/>
              <a:t> sử dụng</a:t>
            </a:r>
            <a:r>
              <a:rPr lang="vi-VN" sz="2200"/>
              <a:t> nhiều loại ký tự khác nhau để viết chương trình</a:t>
            </a:r>
            <a:r>
              <a:rPr lang="en-US" sz="2200"/>
              <a:t>:</a:t>
            </a:r>
            <a:endParaRPr lang="fr-FR" sz="2200"/>
          </a:p>
          <a:p>
            <a:pPr marL="342900" lvl="1" indent="-342900" algn="l">
              <a:lnSpc>
                <a:spcPct val="100000"/>
              </a:lnSpc>
              <a:spcBef>
                <a:spcPts val="600"/>
              </a:spcBef>
              <a:defRPr/>
            </a:pPr>
            <a:r>
              <a:rPr lang="fr-FR" sz="2200" b="1"/>
              <a:t>Chữ cái </a:t>
            </a:r>
            <a:r>
              <a:rPr lang="fr-FR" sz="2200" b="1" dirty="0" err="1"/>
              <a:t>ký</a:t>
            </a:r>
            <a:r>
              <a:rPr lang="fr-FR" sz="2200" b="1" dirty="0"/>
              <a:t> </a:t>
            </a:r>
            <a:r>
              <a:rPr lang="fr-FR" sz="2200" b="1" dirty="0" err="1"/>
              <a:t>tự</a:t>
            </a:r>
            <a:r>
              <a:rPr lang="fr-FR" sz="2200" b="1" dirty="0"/>
              <a:t> Latin</a:t>
            </a:r>
            <a:br>
              <a:rPr lang="fr-FR" sz="2200"/>
            </a:br>
            <a:r>
              <a:rPr lang="en-US" sz="2200"/>
              <a:t>`</a:t>
            </a:r>
            <a:r>
              <a:rPr lang="fr-FR" sz="2200" b="1">
                <a:solidFill>
                  <a:srgbClr val="FF0000"/>
                </a:solidFill>
                <a:latin typeface="Times New Roman" panose="02020603050405020304" pitchFamily="18" charset="0"/>
                <a:cs typeface="Times New Roman" panose="02020603050405020304" pitchFamily="18" charset="0"/>
              </a:rPr>
              <a:t>A</a:t>
            </a:r>
            <a:r>
              <a:rPr lang="en-US" sz="2200"/>
              <a:t>`</a:t>
            </a:r>
            <a:r>
              <a:rPr lang="fr-FR" sz="2200">
                <a:solidFill>
                  <a:schemeClr val="tx1">
                    <a:lumMod val="50000"/>
                  </a:schemeClr>
                </a:solidFill>
                <a:latin typeface="Times New Roman" panose="02020603050405020304" pitchFamily="18" charset="0"/>
                <a:cs typeface="Times New Roman" panose="02020603050405020304" pitchFamily="18" charset="0"/>
              </a:rPr>
              <a:t>, </a:t>
            </a:r>
            <a:r>
              <a:rPr lang="en-US" sz="2200"/>
              <a:t>`</a:t>
            </a:r>
            <a:r>
              <a:rPr lang="fr-FR" sz="2200" b="1">
                <a:solidFill>
                  <a:srgbClr val="FF0000"/>
                </a:solidFill>
                <a:latin typeface="Times New Roman" panose="02020603050405020304" pitchFamily="18" charset="0"/>
                <a:cs typeface="Times New Roman" panose="02020603050405020304" pitchFamily="18" charset="0"/>
              </a:rPr>
              <a:t>B</a:t>
            </a:r>
            <a:r>
              <a:rPr lang="en-US" sz="2200"/>
              <a:t>`</a:t>
            </a:r>
            <a:r>
              <a:rPr lang="fr-FR" sz="2200">
                <a:solidFill>
                  <a:schemeClr val="tx1">
                    <a:lumMod val="50000"/>
                  </a:schemeClr>
                </a:solidFill>
                <a:latin typeface="Times New Roman" panose="02020603050405020304" pitchFamily="18" charset="0"/>
                <a:cs typeface="Times New Roman" panose="02020603050405020304" pitchFamily="18" charset="0"/>
              </a:rPr>
              <a:t>, </a:t>
            </a:r>
            <a:r>
              <a:rPr lang="en-US" sz="2200"/>
              <a:t>`</a:t>
            </a:r>
            <a:r>
              <a:rPr lang="fr-FR" sz="2200" b="1">
                <a:solidFill>
                  <a:srgbClr val="FF0000"/>
                </a:solidFill>
                <a:latin typeface="Times New Roman" panose="02020603050405020304" pitchFamily="18" charset="0"/>
                <a:cs typeface="Times New Roman" panose="02020603050405020304" pitchFamily="18" charset="0"/>
              </a:rPr>
              <a:t>C</a:t>
            </a:r>
            <a:r>
              <a:rPr lang="en-US" sz="2200"/>
              <a:t>`</a:t>
            </a:r>
            <a:r>
              <a:rPr lang="fr-FR" sz="2200">
                <a:solidFill>
                  <a:schemeClr val="tx1">
                    <a:lumMod val="50000"/>
                  </a:schemeClr>
                </a:solidFill>
                <a:latin typeface="Times New Roman" panose="02020603050405020304" pitchFamily="18" charset="0"/>
                <a:cs typeface="Times New Roman" panose="02020603050405020304" pitchFamily="18" charset="0"/>
              </a:rPr>
              <a:t>, …, </a:t>
            </a:r>
            <a:r>
              <a:rPr lang="en-US" sz="2200"/>
              <a:t>`</a:t>
            </a:r>
            <a:r>
              <a:rPr lang="fr-FR" sz="2200" b="1">
                <a:solidFill>
                  <a:srgbClr val="FF0000"/>
                </a:solidFill>
                <a:latin typeface="Times New Roman" panose="02020603050405020304" pitchFamily="18" charset="0"/>
                <a:cs typeface="Times New Roman" panose="02020603050405020304" pitchFamily="18" charset="0"/>
              </a:rPr>
              <a:t>Z</a:t>
            </a:r>
            <a:r>
              <a:rPr lang="en-US" sz="2200"/>
              <a:t>`</a:t>
            </a:r>
            <a:r>
              <a:rPr lang="fr-FR" sz="2200">
                <a:solidFill>
                  <a:schemeClr val="tx1">
                    <a:lumMod val="50000"/>
                  </a:schemeClr>
                </a:solidFill>
                <a:latin typeface="Times New Roman" panose="02020603050405020304" pitchFamily="18" charset="0"/>
                <a:cs typeface="Times New Roman" panose="02020603050405020304" pitchFamily="18" charset="0"/>
              </a:rPr>
              <a:t>, </a:t>
            </a:r>
            <a:r>
              <a:rPr lang="en-US" sz="2200"/>
              <a:t>`</a:t>
            </a:r>
            <a:r>
              <a:rPr lang="fr-FR" sz="2200" b="1">
                <a:solidFill>
                  <a:srgbClr val="FF0000"/>
                </a:solidFill>
                <a:latin typeface="Times New Roman" panose="02020603050405020304" pitchFamily="18" charset="0"/>
                <a:cs typeface="Times New Roman" panose="02020603050405020304" pitchFamily="18" charset="0"/>
              </a:rPr>
              <a:t>a</a:t>
            </a:r>
            <a:r>
              <a:rPr lang="en-US" sz="2200"/>
              <a:t>`</a:t>
            </a:r>
            <a:r>
              <a:rPr lang="fr-FR" sz="2200">
                <a:solidFill>
                  <a:schemeClr val="tx1">
                    <a:lumMod val="50000"/>
                  </a:schemeClr>
                </a:solidFill>
                <a:latin typeface="Times New Roman" panose="02020603050405020304" pitchFamily="18" charset="0"/>
                <a:cs typeface="Times New Roman" panose="02020603050405020304" pitchFamily="18" charset="0"/>
              </a:rPr>
              <a:t>, </a:t>
            </a:r>
            <a:r>
              <a:rPr lang="en-US" sz="2200"/>
              <a:t>`</a:t>
            </a:r>
            <a:r>
              <a:rPr lang="fr-FR" sz="2200" b="1">
                <a:solidFill>
                  <a:srgbClr val="FF0000"/>
                </a:solidFill>
                <a:latin typeface="Times New Roman" panose="02020603050405020304" pitchFamily="18" charset="0"/>
                <a:cs typeface="Times New Roman" panose="02020603050405020304" pitchFamily="18" charset="0"/>
              </a:rPr>
              <a:t>b</a:t>
            </a:r>
            <a:r>
              <a:rPr lang="en-US" sz="2200"/>
              <a:t>`</a:t>
            </a:r>
            <a:r>
              <a:rPr lang="fr-FR" sz="2200">
                <a:solidFill>
                  <a:schemeClr val="tx1">
                    <a:lumMod val="50000"/>
                  </a:schemeClr>
                </a:solidFill>
                <a:latin typeface="Times New Roman" panose="02020603050405020304" pitchFamily="18" charset="0"/>
                <a:cs typeface="Times New Roman" panose="02020603050405020304" pitchFamily="18" charset="0"/>
              </a:rPr>
              <a:t>, </a:t>
            </a:r>
            <a:r>
              <a:rPr lang="en-US" sz="2200"/>
              <a:t>`</a:t>
            </a:r>
            <a:r>
              <a:rPr lang="fr-FR" sz="2200" b="1">
                <a:solidFill>
                  <a:srgbClr val="FF0000"/>
                </a:solidFill>
                <a:latin typeface="Times New Roman" panose="02020603050405020304" pitchFamily="18" charset="0"/>
                <a:cs typeface="Times New Roman" panose="02020603050405020304" pitchFamily="18" charset="0"/>
              </a:rPr>
              <a:t>c</a:t>
            </a:r>
            <a:r>
              <a:rPr lang="en-US" sz="2200"/>
              <a:t>`</a:t>
            </a:r>
            <a:r>
              <a:rPr lang="fr-FR" sz="2200">
                <a:solidFill>
                  <a:schemeClr val="tx1">
                    <a:lumMod val="50000"/>
                  </a:schemeClr>
                </a:solidFill>
                <a:latin typeface="Times New Roman" panose="02020603050405020304" pitchFamily="18" charset="0"/>
                <a:cs typeface="Times New Roman" panose="02020603050405020304" pitchFamily="18" charset="0"/>
              </a:rPr>
              <a:t>, …, </a:t>
            </a:r>
            <a:r>
              <a:rPr lang="en-US" sz="2200"/>
              <a:t>`</a:t>
            </a:r>
            <a:r>
              <a:rPr lang="fr-FR" sz="2200" b="1">
                <a:solidFill>
                  <a:srgbClr val="FF0000"/>
                </a:solidFill>
                <a:latin typeface="Times New Roman" panose="02020603050405020304" pitchFamily="18" charset="0"/>
                <a:cs typeface="Times New Roman" panose="02020603050405020304" pitchFamily="18" charset="0"/>
              </a:rPr>
              <a:t>z</a:t>
            </a:r>
            <a:r>
              <a:rPr lang="en-US" sz="2200"/>
              <a:t>`</a:t>
            </a:r>
            <a:endParaRPr lang="fr-FR" sz="2200" b="1">
              <a:solidFill>
                <a:srgbClr val="FF0000"/>
              </a:solidFill>
              <a:latin typeface="Times New Roman" panose="02020603050405020304" pitchFamily="18" charset="0"/>
              <a:cs typeface="Times New Roman" panose="02020603050405020304" pitchFamily="18" charset="0"/>
            </a:endParaRPr>
          </a:p>
          <a:p>
            <a:pPr marL="342900" lvl="1" indent="-342900" algn="l">
              <a:lnSpc>
                <a:spcPct val="100000"/>
              </a:lnSpc>
              <a:spcBef>
                <a:spcPts val="600"/>
              </a:spcBef>
              <a:defRPr/>
            </a:pPr>
            <a:r>
              <a:rPr lang="fr-FR" sz="2200" b="1"/>
              <a:t>Chữ </a:t>
            </a:r>
            <a:r>
              <a:rPr lang="fr-FR" sz="2200" b="1" dirty="0" err="1"/>
              <a:t>số</a:t>
            </a:r>
            <a:r>
              <a:rPr lang="fr-FR" sz="2200" b="1" dirty="0"/>
              <a:t> </a:t>
            </a:r>
            <a:r>
              <a:rPr lang="fr-FR" sz="2200" b="1" dirty="0" err="1"/>
              <a:t>thập</a:t>
            </a:r>
            <a:r>
              <a:rPr lang="fr-FR" sz="2200" b="1" dirty="0"/>
              <a:t> </a:t>
            </a:r>
            <a:r>
              <a:rPr lang="fr-FR" sz="2200" b="1" dirty="0" err="1"/>
              <a:t>phân</a:t>
            </a:r>
            <a:br>
              <a:rPr lang="fr-FR" sz="2200"/>
            </a:br>
            <a:r>
              <a:rPr lang="en-US" sz="2200"/>
              <a:t>`</a:t>
            </a:r>
            <a:r>
              <a:rPr lang="fr-FR" sz="2200" b="1">
                <a:solidFill>
                  <a:srgbClr val="FF0000"/>
                </a:solidFill>
                <a:latin typeface="Times New Roman" panose="02020603050405020304" pitchFamily="18" charset="0"/>
                <a:cs typeface="Times New Roman" panose="02020603050405020304" pitchFamily="18" charset="0"/>
              </a:rPr>
              <a:t>0</a:t>
            </a:r>
            <a:r>
              <a:rPr lang="en-US" sz="2200"/>
              <a:t>`</a:t>
            </a:r>
            <a:r>
              <a:rPr lang="fr-FR" sz="2200">
                <a:solidFill>
                  <a:schemeClr val="tx1">
                    <a:lumMod val="50000"/>
                  </a:schemeClr>
                </a:solidFill>
                <a:latin typeface="Times New Roman" panose="02020603050405020304" pitchFamily="18" charset="0"/>
                <a:cs typeface="Times New Roman" panose="02020603050405020304" pitchFamily="18" charset="0"/>
              </a:rPr>
              <a:t>, </a:t>
            </a:r>
            <a:r>
              <a:rPr lang="en-US" sz="2200"/>
              <a:t>`</a:t>
            </a:r>
            <a:r>
              <a:rPr lang="fr-FR" sz="2200" b="1">
                <a:solidFill>
                  <a:srgbClr val="FF0000"/>
                </a:solidFill>
                <a:latin typeface="Times New Roman" panose="02020603050405020304" pitchFamily="18" charset="0"/>
                <a:cs typeface="Times New Roman" panose="02020603050405020304" pitchFamily="18" charset="0"/>
              </a:rPr>
              <a:t>1</a:t>
            </a:r>
            <a:r>
              <a:rPr lang="en-US" sz="2200"/>
              <a:t>`</a:t>
            </a:r>
            <a:r>
              <a:rPr lang="fr-FR" sz="2200">
                <a:solidFill>
                  <a:schemeClr val="tx1">
                    <a:lumMod val="50000"/>
                  </a:schemeClr>
                </a:solidFill>
                <a:latin typeface="Times New Roman" panose="02020603050405020304" pitchFamily="18" charset="0"/>
                <a:cs typeface="Times New Roman" panose="02020603050405020304" pitchFamily="18" charset="0"/>
              </a:rPr>
              <a:t>, </a:t>
            </a:r>
            <a:r>
              <a:rPr lang="en-US" sz="2200"/>
              <a:t>`</a:t>
            </a:r>
            <a:r>
              <a:rPr lang="fr-FR" sz="2200" b="1">
                <a:solidFill>
                  <a:srgbClr val="FF0000"/>
                </a:solidFill>
                <a:latin typeface="Times New Roman" panose="02020603050405020304" pitchFamily="18" charset="0"/>
                <a:cs typeface="Times New Roman" panose="02020603050405020304" pitchFamily="18" charset="0"/>
              </a:rPr>
              <a:t>2</a:t>
            </a:r>
            <a:r>
              <a:rPr lang="en-US" sz="2200"/>
              <a:t>`</a:t>
            </a:r>
            <a:r>
              <a:rPr lang="fr-FR" sz="2200">
                <a:solidFill>
                  <a:schemeClr val="tx1">
                    <a:lumMod val="50000"/>
                  </a:schemeClr>
                </a:solidFill>
                <a:latin typeface="Times New Roman" panose="02020603050405020304" pitchFamily="18" charset="0"/>
                <a:cs typeface="Times New Roman" panose="02020603050405020304" pitchFamily="18" charset="0"/>
              </a:rPr>
              <a:t>, </a:t>
            </a:r>
            <a:r>
              <a:rPr lang="en-US" sz="2200"/>
              <a:t>`</a:t>
            </a:r>
            <a:r>
              <a:rPr lang="fr-FR" sz="2200" b="1">
                <a:solidFill>
                  <a:srgbClr val="FF0000"/>
                </a:solidFill>
                <a:latin typeface="Times New Roman" panose="02020603050405020304" pitchFamily="18" charset="0"/>
                <a:cs typeface="Times New Roman" panose="02020603050405020304" pitchFamily="18" charset="0"/>
              </a:rPr>
              <a:t>3</a:t>
            </a:r>
            <a:r>
              <a:rPr lang="en-US" sz="2200"/>
              <a:t>`</a:t>
            </a:r>
            <a:r>
              <a:rPr lang="fr-FR" sz="2200">
                <a:solidFill>
                  <a:schemeClr val="tx1">
                    <a:lumMod val="50000"/>
                  </a:schemeClr>
                </a:solidFill>
                <a:latin typeface="Times New Roman" panose="02020603050405020304" pitchFamily="18" charset="0"/>
                <a:cs typeface="Times New Roman" panose="02020603050405020304" pitchFamily="18" charset="0"/>
              </a:rPr>
              <a:t>, </a:t>
            </a:r>
            <a:r>
              <a:rPr lang="en-US" sz="2200"/>
              <a:t>`</a:t>
            </a:r>
            <a:r>
              <a:rPr lang="fr-FR" sz="2200" b="1">
                <a:solidFill>
                  <a:srgbClr val="FF0000"/>
                </a:solidFill>
                <a:latin typeface="Times New Roman" panose="02020603050405020304" pitchFamily="18" charset="0"/>
                <a:cs typeface="Times New Roman" panose="02020603050405020304" pitchFamily="18" charset="0"/>
              </a:rPr>
              <a:t>4</a:t>
            </a:r>
            <a:r>
              <a:rPr lang="en-US" sz="2200"/>
              <a:t>`</a:t>
            </a:r>
            <a:r>
              <a:rPr lang="fr-FR" sz="2200">
                <a:solidFill>
                  <a:schemeClr val="tx1">
                    <a:lumMod val="50000"/>
                  </a:schemeClr>
                </a:solidFill>
                <a:latin typeface="Times New Roman" panose="02020603050405020304" pitchFamily="18" charset="0"/>
                <a:cs typeface="Times New Roman" panose="02020603050405020304" pitchFamily="18" charset="0"/>
              </a:rPr>
              <a:t>, </a:t>
            </a:r>
            <a:r>
              <a:rPr lang="en-US" sz="2200"/>
              <a:t>`</a:t>
            </a:r>
            <a:r>
              <a:rPr lang="fr-FR" sz="2200" b="1">
                <a:solidFill>
                  <a:srgbClr val="FF0000"/>
                </a:solidFill>
                <a:latin typeface="Times New Roman" panose="02020603050405020304" pitchFamily="18" charset="0"/>
                <a:cs typeface="Times New Roman" panose="02020603050405020304" pitchFamily="18" charset="0"/>
              </a:rPr>
              <a:t>5</a:t>
            </a:r>
            <a:r>
              <a:rPr lang="en-US" sz="2200"/>
              <a:t>`</a:t>
            </a:r>
            <a:r>
              <a:rPr lang="fr-FR" sz="2200">
                <a:solidFill>
                  <a:schemeClr val="tx1">
                    <a:lumMod val="50000"/>
                  </a:schemeClr>
                </a:solidFill>
                <a:latin typeface="Times New Roman" panose="02020603050405020304" pitchFamily="18" charset="0"/>
                <a:cs typeface="Times New Roman" panose="02020603050405020304" pitchFamily="18" charset="0"/>
              </a:rPr>
              <a:t>, </a:t>
            </a:r>
            <a:r>
              <a:rPr lang="en-US" sz="2200"/>
              <a:t>`</a:t>
            </a:r>
            <a:r>
              <a:rPr lang="fr-FR" sz="2200" b="1">
                <a:solidFill>
                  <a:srgbClr val="FF0000"/>
                </a:solidFill>
                <a:latin typeface="Times New Roman" panose="02020603050405020304" pitchFamily="18" charset="0"/>
                <a:cs typeface="Times New Roman" panose="02020603050405020304" pitchFamily="18" charset="0"/>
              </a:rPr>
              <a:t>6</a:t>
            </a:r>
            <a:r>
              <a:rPr lang="en-US" sz="2200"/>
              <a:t>`</a:t>
            </a:r>
            <a:r>
              <a:rPr lang="fr-FR" sz="2200">
                <a:solidFill>
                  <a:schemeClr val="tx1">
                    <a:lumMod val="50000"/>
                  </a:schemeClr>
                </a:solidFill>
                <a:latin typeface="Times New Roman" panose="02020603050405020304" pitchFamily="18" charset="0"/>
                <a:cs typeface="Times New Roman" panose="02020603050405020304" pitchFamily="18" charset="0"/>
              </a:rPr>
              <a:t>, </a:t>
            </a:r>
            <a:r>
              <a:rPr lang="en-US" sz="2200"/>
              <a:t>`</a:t>
            </a:r>
            <a:r>
              <a:rPr lang="fr-FR" sz="2200" b="1">
                <a:solidFill>
                  <a:srgbClr val="FF0000"/>
                </a:solidFill>
                <a:latin typeface="Times New Roman" panose="02020603050405020304" pitchFamily="18" charset="0"/>
                <a:cs typeface="Times New Roman" panose="02020603050405020304" pitchFamily="18" charset="0"/>
              </a:rPr>
              <a:t>7</a:t>
            </a:r>
            <a:r>
              <a:rPr lang="en-US" sz="2200"/>
              <a:t>`</a:t>
            </a:r>
            <a:r>
              <a:rPr lang="fr-FR" sz="2200">
                <a:solidFill>
                  <a:schemeClr val="tx1">
                    <a:lumMod val="50000"/>
                  </a:schemeClr>
                </a:solidFill>
                <a:latin typeface="Times New Roman" panose="02020603050405020304" pitchFamily="18" charset="0"/>
                <a:cs typeface="Times New Roman" panose="02020603050405020304" pitchFamily="18" charset="0"/>
              </a:rPr>
              <a:t>, </a:t>
            </a:r>
            <a:r>
              <a:rPr lang="en-US" sz="2200"/>
              <a:t>`</a:t>
            </a:r>
            <a:r>
              <a:rPr lang="fr-FR" sz="2200" b="1">
                <a:solidFill>
                  <a:srgbClr val="FF0000"/>
                </a:solidFill>
                <a:latin typeface="Times New Roman" panose="02020603050405020304" pitchFamily="18" charset="0"/>
                <a:cs typeface="Times New Roman" panose="02020603050405020304" pitchFamily="18" charset="0"/>
              </a:rPr>
              <a:t>8</a:t>
            </a:r>
            <a:r>
              <a:rPr lang="en-US" sz="2200"/>
              <a:t>`</a:t>
            </a:r>
            <a:r>
              <a:rPr lang="fr-FR" sz="2200">
                <a:solidFill>
                  <a:schemeClr val="tx1">
                    <a:lumMod val="50000"/>
                  </a:schemeClr>
                </a:solidFill>
                <a:latin typeface="Times New Roman" panose="02020603050405020304" pitchFamily="18" charset="0"/>
                <a:cs typeface="Times New Roman" panose="02020603050405020304" pitchFamily="18" charset="0"/>
              </a:rPr>
              <a:t>, </a:t>
            </a:r>
            <a:r>
              <a:rPr lang="en-US" sz="2200"/>
              <a:t>`</a:t>
            </a:r>
            <a:r>
              <a:rPr lang="fr-FR" sz="2200" b="1">
                <a:solidFill>
                  <a:srgbClr val="FF0000"/>
                </a:solidFill>
                <a:latin typeface="Times New Roman" panose="02020603050405020304" pitchFamily="18" charset="0"/>
                <a:cs typeface="Times New Roman" panose="02020603050405020304" pitchFamily="18" charset="0"/>
              </a:rPr>
              <a:t>9</a:t>
            </a:r>
            <a:r>
              <a:rPr lang="en-US" sz="2200"/>
              <a:t>`</a:t>
            </a:r>
            <a:endParaRPr lang="fr-FR" sz="2200" b="1" dirty="0">
              <a:solidFill>
                <a:srgbClr val="FF0000"/>
              </a:solidFill>
              <a:latin typeface="Times New Roman" panose="02020603050405020304" pitchFamily="18" charset="0"/>
              <a:cs typeface="Times New Roman" panose="02020603050405020304" pitchFamily="18" charset="0"/>
            </a:endParaRPr>
          </a:p>
          <a:p>
            <a:pPr>
              <a:lnSpc>
                <a:spcPct val="100000"/>
              </a:lnSpc>
              <a:spcBef>
                <a:spcPts val="600"/>
              </a:spcBef>
            </a:pPr>
            <a:r>
              <a:rPr lang="en-US" sz="2200" b="1"/>
              <a:t>Chú thích</a:t>
            </a:r>
          </a:p>
          <a:p>
            <a:pPr lvl="1">
              <a:lnSpc>
                <a:spcPct val="100000"/>
              </a:lnSpc>
              <a:spcBef>
                <a:spcPts val="600"/>
              </a:spcBef>
            </a:pPr>
            <a:r>
              <a:rPr lang="en-US" sz="2200"/>
              <a:t>Chú thích một dòng: `</a:t>
            </a:r>
            <a:r>
              <a:rPr lang="en-US" sz="2200" b="1">
                <a:solidFill>
                  <a:srgbClr val="FF0000"/>
                </a:solidFill>
              </a:rPr>
              <a:t>//</a:t>
            </a:r>
            <a:r>
              <a:rPr lang="en-US" sz="2200"/>
              <a:t>`</a:t>
            </a:r>
            <a:endParaRPr lang="en-US" sz="2200" b="1">
              <a:solidFill>
                <a:srgbClr val="FF0000"/>
              </a:solidFill>
            </a:endParaRPr>
          </a:p>
          <a:p>
            <a:pPr lvl="1">
              <a:lnSpc>
                <a:spcPct val="100000"/>
              </a:lnSpc>
              <a:spcBef>
                <a:spcPts val="600"/>
              </a:spcBef>
            </a:pPr>
            <a:r>
              <a:rPr lang="en-US" sz="2200"/>
              <a:t>Chú thích nhiều dòng:</a:t>
            </a:r>
            <a:r>
              <a:rPr lang="en-US" sz="2200" b="1">
                <a:solidFill>
                  <a:srgbClr val="FF0000"/>
                </a:solidFill>
              </a:rPr>
              <a:t> </a:t>
            </a:r>
            <a:r>
              <a:rPr lang="en-US" sz="2200"/>
              <a:t>`</a:t>
            </a:r>
            <a:r>
              <a:rPr lang="en-US" sz="2200" b="1">
                <a:solidFill>
                  <a:srgbClr val="FF0000"/>
                </a:solidFill>
              </a:rPr>
              <a:t>/*</a:t>
            </a:r>
            <a:r>
              <a:rPr lang="en-US" sz="2200"/>
              <a:t>` ... `</a:t>
            </a:r>
            <a:r>
              <a:rPr lang="en-US" sz="2200" b="1">
                <a:solidFill>
                  <a:srgbClr val="FF0000"/>
                </a:solidFill>
              </a:rPr>
              <a:t>*/</a:t>
            </a:r>
            <a:r>
              <a:rPr lang="en-US" sz="2200"/>
              <a:t>`</a:t>
            </a:r>
            <a:endParaRPr lang="en-US" sz="2200" b="1">
              <a:solidFill>
                <a:srgbClr val="FF0000"/>
              </a:solidFill>
            </a:endParaRPr>
          </a:p>
          <a:p>
            <a:pPr>
              <a:lnSpc>
                <a:spcPct val="100000"/>
              </a:lnSpc>
              <a:spcBef>
                <a:spcPts val="600"/>
              </a:spcBef>
            </a:pPr>
            <a:r>
              <a:rPr lang="en-US" sz="2200" b="1"/>
              <a:t>Dấu nháy đơn: </a:t>
            </a:r>
            <a:r>
              <a:rPr lang="en-US" sz="2200"/>
              <a:t>Ký tự được đặt trong dấu nháy đơn</a:t>
            </a:r>
            <a:r>
              <a:rPr lang="en-US" sz="2200">
                <a:solidFill>
                  <a:srgbClr val="C00000"/>
                </a:solidFill>
              </a:rPr>
              <a:t> </a:t>
            </a:r>
            <a:r>
              <a:rPr lang="en-US" sz="2200"/>
              <a:t>` </a:t>
            </a:r>
            <a:r>
              <a:rPr lang="en-US" sz="2200" b="1">
                <a:solidFill>
                  <a:srgbClr val="FF0000"/>
                </a:solidFill>
              </a:rPr>
              <a:t>‘</a:t>
            </a:r>
            <a:r>
              <a:rPr lang="en-US" sz="2200"/>
              <a:t>`</a:t>
            </a:r>
            <a:r>
              <a:rPr lang="en-US" sz="2200" b="1">
                <a:solidFill>
                  <a:srgbClr val="C00000"/>
                </a:solidFill>
              </a:rPr>
              <a:t> </a:t>
            </a:r>
            <a:r>
              <a:rPr lang="en-US" sz="2200" b="1"/>
              <a:t>… </a:t>
            </a:r>
            <a:r>
              <a:rPr lang="en-US" sz="2200"/>
              <a:t>`</a:t>
            </a:r>
            <a:r>
              <a:rPr lang="en-US" sz="2200" b="1">
                <a:solidFill>
                  <a:srgbClr val="FF0000"/>
                </a:solidFill>
              </a:rPr>
              <a:t>’</a:t>
            </a:r>
            <a:r>
              <a:rPr lang="en-US" sz="2200"/>
              <a:t> `</a:t>
            </a:r>
            <a:endParaRPr lang="en-US" sz="2200" b="1">
              <a:solidFill>
                <a:srgbClr val="FF0000"/>
              </a:solidFill>
            </a:endParaRPr>
          </a:p>
          <a:p>
            <a:pPr>
              <a:lnSpc>
                <a:spcPct val="100000"/>
              </a:lnSpc>
              <a:spcBef>
                <a:spcPts val="600"/>
              </a:spcBef>
            </a:pPr>
            <a:r>
              <a:rPr lang="en-US" sz="2200" b="1"/>
              <a:t>Dấu nháy kép: </a:t>
            </a:r>
            <a:r>
              <a:rPr lang="vi-VN" sz="2200"/>
              <a:t>Chuỗi</a:t>
            </a:r>
            <a:r>
              <a:rPr lang="en-US" sz="2200" b="1"/>
              <a:t> </a:t>
            </a:r>
            <a:r>
              <a:rPr lang="vi-VN" sz="2200"/>
              <a:t>được đặt trong dấu nháy kép</a:t>
            </a:r>
            <a:r>
              <a:rPr lang="en-US" sz="2200"/>
              <a:t> ` </a:t>
            </a:r>
            <a:r>
              <a:rPr lang="en-US" sz="2200" b="1">
                <a:solidFill>
                  <a:srgbClr val="FF0000"/>
                </a:solidFill>
              </a:rPr>
              <a:t>“</a:t>
            </a:r>
            <a:r>
              <a:rPr lang="en-US" sz="2200"/>
              <a:t>`</a:t>
            </a:r>
            <a:r>
              <a:rPr lang="en-US" sz="2200">
                <a:solidFill>
                  <a:schemeClr val="tx1">
                    <a:lumMod val="50000"/>
                  </a:schemeClr>
                </a:solidFill>
              </a:rPr>
              <a:t> … </a:t>
            </a:r>
            <a:r>
              <a:rPr lang="en-US" sz="2200"/>
              <a:t>`</a:t>
            </a:r>
            <a:r>
              <a:rPr lang="en-US" sz="2200" b="1">
                <a:solidFill>
                  <a:srgbClr val="FF0000"/>
                </a:solidFill>
              </a:rPr>
              <a:t>”</a:t>
            </a:r>
            <a:r>
              <a:rPr lang="en-US" sz="2200"/>
              <a:t> `</a:t>
            </a:r>
            <a:endParaRPr lang="en-US" sz="2200" b="1" dirty="0">
              <a:solidFill>
                <a:srgbClr val="FF0000"/>
              </a:solidFill>
            </a:endParaRPr>
          </a:p>
          <a:p>
            <a:pPr>
              <a:lnSpc>
                <a:spcPct val="100000"/>
              </a:lnSpc>
              <a:spcBef>
                <a:spcPts val="600"/>
              </a:spcBef>
            </a:pPr>
            <a:r>
              <a:rPr lang="vi-VN" sz="2200" b="1"/>
              <a:t>Ký tự điều khiển</a:t>
            </a:r>
            <a:r>
              <a:rPr lang="en-US" sz="2200" b="1"/>
              <a:t>: </a:t>
            </a:r>
            <a:r>
              <a:rPr lang="en-US" sz="2200"/>
              <a:t>sử dụng k</a:t>
            </a:r>
            <a:r>
              <a:rPr lang="vi-VN" sz="2200"/>
              <a:t>ý tự thoát (escape characters)</a:t>
            </a:r>
            <a:r>
              <a:rPr lang="en-US" sz="2200"/>
              <a:t> là </a:t>
            </a:r>
            <a:r>
              <a:rPr lang="vi-VN" sz="2200"/>
              <a:t>dấu gạch chéo ngược</a:t>
            </a:r>
            <a:r>
              <a:rPr lang="en-US" sz="2200"/>
              <a:t> `</a:t>
            </a:r>
            <a:r>
              <a:rPr lang="en-US" sz="2200" b="1">
                <a:solidFill>
                  <a:srgbClr val="C00000"/>
                </a:solidFill>
              </a:rPr>
              <a:t>\</a:t>
            </a:r>
            <a:r>
              <a:rPr lang="en-US" sz="2200"/>
              <a:t>`</a:t>
            </a:r>
            <a:r>
              <a:rPr lang="en-US" sz="2200" b="1">
                <a:solidFill>
                  <a:srgbClr val="C00000"/>
                </a:solidFill>
              </a:rPr>
              <a:t> </a:t>
            </a:r>
            <a:r>
              <a:rPr lang="en-US" sz="2200"/>
              <a:t>đặt ở đầu: `</a:t>
            </a:r>
            <a:r>
              <a:rPr lang="vi-VN" sz="2200" b="1">
                <a:solidFill>
                  <a:srgbClr val="C00000"/>
                </a:solidFill>
              </a:rPr>
              <a:t>\</a:t>
            </a:r>
            <a:r>
              <a:rPr lang="vi-VN" sz="2200"/>
              <a:t>n</a:t>
            </a:r>
            <a:r>
              <a:rPr lang="en-US" sz="2200"/>
              <a:t>`</a:t>
            </a:r>
            <a:r>
              <a:rPr lang="vi-VN" sz="2200"/>
              <a:t> (dòng mới), </a:t>
            </a:r>
            <a:r>
              <a:rPr lang="en-US" sz="2200"/>
              <a:t>`</a:t>
            </a:r>
            <a:r>
              <a:rPr lang="vi-VN" sz="2200" b="1">
                <a:solidFill>
                  <a:srgbClr val="C00000"/>
                </a:solidFill>
              </a:rPr>
              <a:t>\</a:t>
            </a:r>
            <a:r>
              <a:rPr lang="vi-VN" sz="2200"/>
              <a:t>t</a:t>
            </a:r>
            <a:r>
              <a:rPr lang="en-US" sz="2200"/>
              <a:t>`</a:t>
            </a:r>
            <a:r>
              <a:rPr lang="vi-VN" sz="2200"/>
              <a:t> (tab ngang), </a:t>
            </a:r>
            <a:r>
              <a:rPr lang="en-US" sz="2200"/>
              <a:t>`</a:t>
            </a:r>
            <a:r>
              <a:rPr lang="vi-VN" sz="2200" b="1">
                <a:solidFill>
                  <a:srgbClr val="C00000"/>
                </a:solidFill>
              </a:rPr>
              <a:t>\</a:t>
            </a:r>
            <a:r>
              <a:rPr lang="vi-VN" sz="2200"/>
              <a:t>\</a:t>
            </a:r>
            <a:r>
              <a:rPr lang="en-US" sz="2200"/>
              <a:t>`</a:t>
            </a:r>
            <a:r>
              <a:rPr lang="vi-VN" sz="2200"/>
              <a:t> (ký tự gạch chéo ngược), </a:t>
            </a:r>
            <a:r>
              <a:rPr lang="en-US" sz="2200"/>
              <a:t>`</a:t>
            </a:r>
            <a:r>
              <a:rPr lang="vi-VN" sz="2200" b="1">
                <a:solidFill>
                  <a:srgbClr val="C00000"/>
                </a:solidFill>
              </a:rPr>
              <a:t>\</a:t>
            </a:r>
            <a:r>
              <a:rPr lang="vi-VN" sz="2200"/>
              <a:t>'</a:t>
            </a:r>
            <a:r>
              <a:rPr lang="en-US" sz="2200"/>
              <a:t>`</a:t>
            </a:r>
            <a:r>
              <a:rPr lang="vi-VN" sz="2200"/>
              <a:t> (dấu nháy đơn), </a:t>
            </a:r>
            <a:r>
              <a:rPr lang="en-US" sz="2200"/>
              <a:t>`</a:t>
            </a:r>
            <a:r>
              <a:rPr lang="vi-VN" sz="2200" b="1">
                <a:solidFill>
                  <a:srgbClr val="C00000"/>
                </a:solidFill>
              </a:rPr>
              <a:t>\</a:t>
            </a:r>
            <a:r>
              <a:rPr lang="vi-VN" sz="2200"/>
              <a:t>"</a:t>
            </a:r>
            <a:r>
              <a:rPr lang="en-US" sz="2200"/>
              <a:t>`</a:t>
            </a:r>
            <a:r>
              <a:rPr lang="vi-VN" sz="2200"/>
              <a:t> (dấu nháy kép), </a:t>
            </a:r>
            <a:r>
              <a:rPr lang="en-US" sz="2200"/>
              <a:t>`</a:t>
            </a:r>
            <a:r>
              <a:rPr lang="vi-VN" sz="2200" b="1">
                <a:solidFill>
                  <a:srgbClr val="C00000"/>
                </a:solidFill>
              </a:rPr>
              <a:t>\</a:t>
            </a:r>
            <a:r>
              <a:rPr lang="vi-VN" sz="2200"/>
              <a:t>0</a:t>
            </a:r>
            <a:r>
              <a:rPr lang="en-US" sz="2200"/>
              <a:t>`</a:t>
            </a:r>
            <a:r>
              <a:rPr lang="vi-VN" sz="2200"/>
              <a:t> (null)</a:t>
            </a:r>
            <a:endParaRPr lang="en-US" sz="2200"/>
          </a:p>
        </p:txBody>
      </p:sp>
      <p:sp>
        <p:nvSpPr>
          <p:cNvPr id="4" name="Footer Placeholder 3"/>
          <p:cNvSpPr>
            <a:spLocks noGrp="1"/>
          </p:cNvSpPr>
          <p:nvPr>
            <p:ph type="ftr" sz="quarter" idx="11"/>
          </p:nvPr>
        </p:nvSpPr>
        <p:spPr/>
        <p:txBody>
          <a:bodyPr/>
          <a:lstStyle/>
          <a:p>
            <a:pPr eaLnBrk="0" fontAlgn="base" hangingPunct="0">
              <a:spcBef>
                <a:spcPct val="0"/>
              </a:spcBef>
              <a:spcAft>
                <a:spcPct val="0"/>
              </a:spcAft>
              <a:defRPr/>
            </a:pPr>
            <a:r>
              <a:rPr lang="vi-VN" sz="750">
                <a:solidFill>
                  <a:srgbClr val="363D3D">
                    <a:tint val="75000"/>
                  </a:srgbClr>
                </a:solidFill>
              </a:rPr>
              <a:t>Thực hiện bởi Trường Đại học Công nghệ Thông tin, ĐHQG-HCM</a:t>
            </a:r>
            <a:endParaRPr lang="en-US" sz="750" dirty="0">
              <a:solidFill>
                <a:srgbClr val="363D3D">
                  <a:tint val="75000"/>
                </a:srgbClr>
              </a:solidFill>
            </a:endParaRPr>
          </a:p>
        </p:txBody>
      </p:sp>
      <p:sp>
        <p:nvSpPr>
          <p:cNvPr id="6" name="Date Placeholder 5">
            <a:extLst>
              <a:ext uri="{FF2B5EF4-FFF2-40B4-BE49-F238E27FC236}">
                <a16:creationId xmlns:a16="http://schemas.microsoft.com/office/drawing/2014/main" id="{EE852868-3569-064F-CF69-70164AB312A5}"/>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F276BBD4-7DDF-92B1-9D2F-94CECB2367A5}"/>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3275</TotalTime>
  <Words>12127</Words>
  <Application>Microsoft Office PowerPoint</Application>
  <PresentationFormat>Widescreen</PresentationFormat>
  <Paragraphs>1581</Paragraphs>
  <Slides>82</Slides>
  <Notes>26</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99" baseType="lpstr">
      <vt:lpstr>Aptos</vt:lpstr>
      <vt:lpstr>Arial</vt:lpstr>
      <vt:lpstr>Calibri</vt:lpstr>
      <vt:lpstr>Cambria Math</vt:lpstr>
      <vt:lpstr>Consolas</vt:lpstr>
      <vt:lpstr>Google Sans</vt:lpstr>
      <vt:lpstr>Helvetica Neue</vt:lpstr>
      <vt:lpstr>Inconsolata</vt:lpstr>
      <vt:lpstr>PragmataPro Mono Liga</vt:lpstr>
      <vt:lpstr>Roboto</vt:lpstr>
      <vt:lpstr>Tahoma</vt:lpstr>
      <vt:lpstr>Times New Roman</vt:lpstr>
      <vt:lpstr>ui-sans-serif</vt:lpstr>
      <vt:lpstr>Verdana</vt:lpstr>
      <vt:lpstr>Wingdings</vt:lpstr>
      <vt:lpstr>1_Office Theme</vt:lpstr>
      <vt:lpstr>Equation</vt:lpstr>
      <vt:lpstr>PowerPoint Presentation</vt:lpstr>
      <vt:lpstr>PowerPoint Presentation</vt:lpstr>
      <vt:lpstr>PowerPoint Presentation</vt:lpstr>
      <vt:lpstr>3.1 Cấu trúc chương trình C++</vt:lpstr>
      <vt:lpstr>3.1 Cấu trúc chương trình C++</vt:lpstr>
      <vt:lpstr>3.1 Cấu trúc chương trình C++</vt:lpstr>
      <vt:lpstr>PowerPoint Presentation</vt:lpstr>
      <vt:lpstr>3.2 Bộ từ vựng trong C++</vt:lpstr>
      <vt:lpstr>3.2.1 Ký tự (Character)</vt:lpstr>
      <vt:lpstr>3.2.1 Ký tự (Character)</vt:lpstr>
      <vt:lpstr>3.2.2 Từ khóa (Keyword)</vt:lpstr>
      <vt:lpstr>3.2.2 Từ khóa (Keyword)</vt:lpstr>
      <vt:lpstr>3.2.2 Từ khóa (Keyword)</vt:lpstr>
      <vt:lpstr>3.2.3 Dấu chấm phẩy</vt:lpstr>
      <vt:lpstr>3.2.4 Tên/ Định danh (Name/Indetifier)</vt:lpstr>
      <vt:lpstr>3.2.4 Tên/ Định danh (Name/Indetifier)</vt:lpstr>
      <vt:lpstr>3.2.5 Câu chú thích</vt:lpstr>
      <vt:lpstr>PowerPoint Presentation</vt:lpstr>
      <vt:lpstr>3.3 Các kiểu dữ liệu cơ bản</vt:lpstr>
      <vt:lpstr>Định nghĩa kiểu dữ liệu</vt:lpstr>
      <vt:lpstr>Giới thiệu</vt:lpstr>
      <vt:lpstr>3.3.1 Kiểu ký tự</vt:lpstr>
      <vt:lpstr>3.3.1 Kiểu ký tự</vt:lpstr>
      <vt:lpstr>3.3.1 Kiểu ký tự</vt:lpstr>
      <vt:lpstr>3.3.1 Kiểu ký tự</vt:lpstr>
      <vt:lpstr>3.3.2 Kiểu số nguyên</vt:lpstr>
      <vt:lpstr>3.3.2 Kiểu số nguyên</vt:lpstr>
      <vt:lpstr>Ví dụ</vt:lpstr>
      <vt:lpstr>3.3.2 Kiểu số nguyên</vt:lpstr>
      <vt:lpstr>3.3.3 Kiểu số thực</vt:lpstr>
      <vt:lpstr>Ví dụ</vt:lpstr>
      <vt:lpstr>3.3.4 Kiểu luận lý/logic</vt:lpstr>
      <vt:lpstr>3.3.5 Kiểu void</vt:lpstr>
      <vt:lpstr>3.3.6 Kiểu nullptr (C++11)</vt:lpstr>
      <vt:lpstr>Giới thiệu: Kiểu string</vt:lpstr>
      <vt:lpstr>3.3.7 Từ khóa typedef</vt:lpstr>
      <vt:lpstr>3.3.8 Một số hàm hữu ích xử lý kiểu dữ liệu</vt:lpstr>
      <vt:lpstr>3.3.8 Một số hàm hữu ích xử lý kiểu dữ liệu</vt:lpstr>
      <vt:lpstr>3.3.8 Một số hàm hữu ích xử lý kiểu dữ liệu</vt:lpstr>
      <vt:lpstr>3.3.8 Một số hàm hữu ích xử lý kiểu dữ liệu</vt:lpstr>
      <vt:lpstr>3.3.8 Một số hàm hữu ích xử lý kiểu dữ liệu</vt:lpstr>
      <vt:lpstr>PowerPoint Presentation</vt:lpstr>
      <vt:lpstr>3.4 Biến </vt:lpstr>
      <vt:lpstr>3.4.1 Khái niệm biến</vt:lpstr>
      <vt:lpstr>Câu hỏi: Cách đặt tên biến nào sau đây đúng?</vt:lpstr>
      <vt:lpstr>3.4.2 Khai báo biến</vt:lpstr>
      <vt:lpstr>3.4.2 Khai báo biến</vt:lpstr>
      <vt:lpstr>3.4.2 Khai báo biến</vt:lpstr>
      <vt:lpstr>3.4.3 Địa chỉ của biến</vt:lpstr>
      <vt:lpstr>Quy trình xử lý biến của Trình biên dịch</vt:lpstr>
      <vt:lpstr>3.4.4 Phạm vi biến</vt:lpstr>
      <vt:lpstr>Biến cục bộ (local variable)</vt:lpstr>
      <vt:lpstr>Biến toàn cục (global variable)</vt:lpstr>
      <vt:lpstr>3.4.5 Các loại biến</vt:lpstr>
      <vt:lpstr>Ví dụ</vt:lpstr>
      <vt:lpstr>Ví dụ</vt:lpstr>
      <vt:lpstr>Ví dụ</vt:lpstr>
      <vt:lpstr>Ví dụ</vt:lpstr>
      <vt:lpstr>Ví dụ</vt:lpstr>
      <vt:lpstr>Ví dụ</vt:lpstr>
      <vt:lpstr>PowerPoint Presentation</vt:lpstr>
      <vt:lpstr>3.5 Hằng (constant) </vt:lpstr>
      <vt:lpstr>3.5 Hằng (constant) </vt:lpstr>
      <vt:lpstr>Hằng số với từ chỉ thị #define</vt:lpstr>
      <vt:lpstr>Hằng số với từ chỉ thị #define</vt:lpstr>
      <vt:lpstr>Hằng số với từ khóa const</vt:lpstr>
      <vt:lpstr>Hằng số kiểu liệt kê enum</vt:lpstr>
      <vt:lpstr>Hằng số kiểu liệt kê enum</vt:lpstr>
      <vt:lpstr>Hằng số kiểu liệt kê enum</vt:lpstr>
      <vt:lpstr>Hằng số kiểu liệt kê enum</vt:lpstr>
      <vt:lpstr>Hằng số kiểu liệt kê enum</vt:lpstr>
      <vt:lpstr>Hằng số kiểu liệt kê enum</vt:lpstr>
      <vt:lpstr>Câu hỏi trên lớp</vt:lpstr>
      <vt:lpstr>Câu hỏi trên lớp</vt:lpstr>
      <vt:lpstr>Bài tập</vt:lpstr>
      <vt:lpstr>Bài tập 1</vt:lpstr>
      <vt:lpstr>Bài tập 2</vt:lpstr>
      <vt:lpstr>Bài tập 3</vt:lpstr>
      <vt:lpstr>Bài tập 4</vt:lpstr>
      <vt:lpstr>Bài tập 5</vt:lpstr>
      <vt:lpstr>Bài tập về nhà</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diemn</dc:creator>
  <cp:lastModifiedBy>diemn</cp:lastModifiedBy>
  <cp:revision>136</cp:revision>
  <dcterms:created xsi:type="dcterms:W3CDTF">2023-10-24T06:45:57Z</dcterms:created>
  <dcterms:modified xsi:type="dcterms:W3CDTF">2024-09-08T07:33:38Z</dcterms:modified>
</cp:coreProperties>
</file>