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323" r:id="rId2"/>
    <p:sldId id="341" r:id="rId3"/>
    <p:sldId id="259" r:id="rId4"/>
    <p:sldId id="270" r:id="rId5"/>
    <p:sldId id="271" r:id="rId6"/>
    <p:sldId id="272" r:id="rId7"/>
    <p:sldId id="273" r:id="rId8"/>
    <p:sldId id="420" r:id="rId9"/>
    <p:sldId id="421" r:id="rId10"/>
    <p:sldId id="274" r:id="rId11"/>
    <p:sldId id="275" r:id="rId12"/>
    <p:sldId id="276" r:id="rId13"/>
    <p:sldId id="304" r:id="rId14"/>
    <p:sldId id="305" r:id="rId15"/>
    <p:sldId id="307" r:id="rId16"/>
    <p:sldId id="424" r:id="rId17"/>
    <p:sldId id="308" r:id="rId18"/>
    <p:sldId id="309" r:id="rId19"/>
    <p:sldId id="310" r:id="rId20"/>
    <p:sldId id="311" r:id="rId21"/>
    <p:sldId id="312" r:id="rId22"/>
    <p:sldId id="313" r:id="rId23"/>
    <p:sldId id="314" r:id="rId24"/>
    <p:sldId id="422" r:id="rId25"/>
    <p:sldId id="317" r:id="rId26"/>
    <p:sldId id="432" r:id="rId27"/>
    <p:sldId id="417" r:id="rId28"/>
    <p:sldId id="418" r:id="rId29"/>
    <p:sldId id="277" r:id="rId30"/>
    <p:sldId id="427" r:id="rId31"/>
    <p:sldId id="320" r:id="rId32"/>
    <p:sldId id="315" r:id="rId33"/>
    <p:sldId id="318" r:id="rId34"/>
    <p:sldId id="319" r:id="rId35"/>
    <p:sldId id="429" r:id="rId36"/>
    <p:sldId id="430" r:id="rId37"/>
    <p:sldId id="431" r:id="rId38"/>
    <p:sldId id="428" r:id="rId39"/>
    <p:sldId id="426" r:id="rId40"/>
    <p:sldId id="41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683" autoAdjust="0"/>
  </p:normalViewPr>
  <p:slideViewPr>
    <p:cSldViewPr snapToGrid="0">
      <p:cViewPr varScale="1">
        <p:scale>
          <a:sx n="102" d="100"/>
          <a:sy n="102" d="100"/>
        </p:scale>
        <p:origin x="8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2414DE-3518-4D25-B867-D5695C944AAF}" type="datetimeFigureOut">
              <a:rPr lang="en-US" smtClean="0"/>
              <a:t>08/09/2024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FFBECD-8F4F-4C89-83D9-334DE7F1B754}" type="slidenum">
              <a:rPr lang="en-US" smtClean="0"/>
              <a:t>‹#›</a:t>
            </a:fld>
            <a:endParaRPr lang="en-US"/>
          </a:p>
        </p:txBody>
      </p:sp>
    </p:spTree>
    <p:extLst>
      <p:ext uri="{BB962C8B-B14F-4D97-AF65-F5344CB8AC3E}">
        <p14:creationId xmlns:p14="http://schemas.microsoft.com/office/powerpoint/2010/main" val="1014970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t>Toán tử là các ký hiệu đặc biệt được sử dụng để thực hiện các phép toán trên dữ liệu trong C++. Chúng đóng vai trò quan trọng trong việc thao tác với biến, biểu thức và các cấu trúc dữ liệu khác.</a:t>
            </a:r>
            <a:endParaRPr lang="en-VN"/>
          </a:p>
          <a:p>
            <a:endParaRPr lang="en-US"/>
          </a:p>
        </p:txBody>
      </p:sp>
      <p:sp>
        <p:nvSpPr>
          <p:cNvPr id="4" name="Slide Number Placeholder 3"/>
          <p:cNvSpPr>
            <a:spLocks noGrp="1"/>
          </p:cNvSpPr>
          <p:nvPr>
            <p:ph type="sldNum" sz="quarter" idx="5"/>
          </p:nvPr>
        </p:nvSpPr>
        <p:spPr/>
        <p:txBody>
          <a:bodyPr/>
          <a:lstStyle/>
          <a:p>
            <a:fld id="{ECFFBECD-8F4F-4C89-83D9-334DE7F1B754}" type="slidenum">
              <a:rPr lang="en-US" smtClean="0"/>
              <a:t>3</a:t>
            </a:fld>
            <a:endParaRPr lang="en-US"/>
          </a:p>
        </p:txBody>
      </p:sp>
    </p:spTree>
    <p:extLst>
      <p:ext uri="{BB962C8B-B14F-4D97-AF65-F5344CB8AC3E}">
        <p14:creationId xmlns:p14="http://schemas.microsoft.com/office/powerpoint/2010/main" val="565124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0">
                <a:solidFill>
                  <a:srgbClr val="ECECEC"/>
                </a:solidFill>
                <a:effectLst/>
                <a:highlight>
                  <a:srgbClr val="212121"/>
                </a:highlight>
                <a:latin typeface="ui-sans-serif"/>
              </a:rPr>
              <a:t>Ví dụ: Thay vì sử dụng phép toán chia (/) để kiểm tra xem một số có phải là lẻ hay chẵn, có thể sử dụng toán tử bit AND (&amp;) với bit cuối cùng để kiểm tra điều kiện này một cách nhanh chóng hơn.</a:t>
            </a:r>
          </a:p>
          <a:p>
            <a:endParaRPr lang="en-US"/>
          </a:p>
        </p:txBody>
      </p:sp>
      <p:sp>
        <p:nvSpPr>
          <p:cNvPr id="4" name="Slide Number Placeholder 3"/>
          <p:cNvSpPr>
            <a:spLocks noGrp="1"/>
          </p:cNvSpPr>
          <p:nvPr>
            <p:ph type="sldNum" sz="quarter" idx="5"/>
          </p:nvPr>
        </p:nvSpPr>
        <p:spPr/>
        <p:txBody>
          <a:bodyPr/>
          <a:lstStyle/>
          <a:p>
            <a:fld id="{ECFFBECD-8F4F-4C89-83D9-334DE7F1B754}" type="slidenum">
              <a:rPr lang="en-US" smtClean="0"/>
              <a:t>15</a:t>
            </a:fld>
            <a:endParaRPr lang="en-US"/>
          </a:p>
        </p:txBody>
      </p:sp>
    </p:spTree>
    <p:extLst>
      <p:ext uri="{BB962C8B-B14F-4D97-AF65-F5344CB8AC3E}">
        <p14:creationId xmlns:p14="http://schemas.microsoft.com/office/powerpoint/2010/main" val="4148062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Ứng dụng: Dùng để định nghĩa khi câu lệnh if không thể sử dụng được.</a:t>
            </a:r>
            <a:br>
              <a:rPr lang="en-US" sz="1200"/>
            </a:br>
            <a:r>
              <a:rPr lang="en-US" sz="1200"/>
              <a:t>Ví dụ: sử dụng khi định nghĩa hằng</a:t>
            </a:r>
          </a:p>
          <a:p>
            <a:endParaRPr lang="en-US"/>
          </a:p>
        </p:txBody>
      </p:sp>
      <p:sp>
        <p:nvSpPr>
          <p:cNvPr id="4" name="Slide Number Placeholder 3"/>
          <p:cNvSpPr>
            <a:spLocks noGrp="1"/>
          </p:cNvSpPr>
          <p:nvPr>
            <p:ph type="sldNum" sz="quarter" idx="5"/>
          </p:nvPr>
        </p:nvSpPr>
        <p:spPr/>
        <p:txBody>
          <a:bodyPr/>
          <a:lstStyle/>
          <a:p>
            <a:fld id="{ECFFBECD-8F4F-4C89-83D9-334DE7F1B754}" type="slidenum">
              <a:rPr lang="en-US" smtClean="0"/>
              <a:t>17</a:t>
            </a:fld>
            <a:endParaRPr lang="en-US"/>
          </a:p>
        </p:txBody>
      </p:sp>
    </p:spTree>
    <p:extLst>
      <p:ext uri="{BB962C8B-B14F-4D97-AF65-F5344CB8AC3E}">
        <p14:creationId xmlns:p14="http://schemas.microsoft.com/office/powerpoint/2010/main" val="953164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ECECEC"/>
                </a:solidFill>
                <a:effectLst/>
                <a:highlight>
                  <a:srgbClr val="212121"/>
                </a:highlight>
                <a:latin typeface="ui-sans-serif"/>
              </a:rPr>
              <a:t>Toán tử luận lý (logical operators) trong C++ được sử dụng để thực hiện các phép toán logic trên các biểu thức điều kiện. Các toán tử này thường được sử dụng trong các câu lệnh điều kiện như </a:t>
            </a:r>
            <a:r>
              <a:rPr lang="vi-VN"/>
              <a:t>if</a:t>
            </a:r>
            <a:r>
              <a:rPr lang="vi-VN" b="0" i="0">
                <a:solidFill>
                  <a:srgbClr val="ECECEC"/>
                </a:solidFill>
                <a:effectLst/>
                <a:highlight>
                  <a:srgbClr val="212121"/>
                </a:highlight>
                <a:latin typeface="ui-sans-serif"/>
              </a:rPr>
              <a:t>, </a:t>
            </a:r>
            <a:r>
              <a:rPr lang="vi-VN"/>
              <a:t>while</a:t>
            </a:r>
            <a:r>
              <a:rPr lang="vi-VN" b="0" i="0">
                <a:solidFill>
                  <a:srgbClr val="ECECEC"/>
                </a:solidFill>
                <a:effectLst/>
                <a:highlight>
                  <a:srgbClr val="212121"/>
                </a:highlight>
                <a:latin typeface="ui-sans-serif"/>
              </a:rPr>
              <a:t>, </a:t>
            </a:r>
            <a:r>
              <a:rPr lang="vi-VN"/>
              <a:t>for</a:t>
            </a:r>
            <a:r>
              <a:rPr lang="vi-VN" b="0" i="0">
                <a:solidFill>
                  <a:srgbClr val="ECECEC"/>
                </a:solidFill>
                <a:effectLst/>
                <a:highlight>
                  <a:srgbClr val="212121"/>
                </a:highlight>
                <a:latin typeface="ui-sans-serif"/>
              </a:rPr>
              <a:t>, và </a:t>
            </a:r>
            <a:r>
              <a:rPr lang="vi-VN"/>
              <a:t>do-while</a:t>
            </a:r>
            <a:r>
              <a:rPr lang="vi-VN" b="0" i="0">
                <a:solidFill>
                  <a:srgbClr val="ECECEC"/>
                </a:solidFill>
                <a:effectLst/>
                <a:highlight>
                  <a:srgbClr val="212121"/>
                </a:highlight>
                <a:latin typeface="ui-sans-serif"/>
              </a:rPr>
              <a:t>.</a:t>
            </a:r>
            <a:endParaRPr lang="en-US"/>
          </a:p>
        </p:txBody>
      </p:sp>
      <p:sp>
        <p:nvSpPr>
          <p:cNvPr id="4" name="Slide Number Placeholder 3"/>
          <p:cNvSpPr>
            <a:spLocks noGrp="1"/>
          </p:cNvSpPr>
          <p:nvPr>
            <p:ph type="sldNum" sz="quarter" idx="5"/>
          </p:nvPr>
        </p:nvSpPr>
        <p:spPr/>
        <p:txBody>
          <a:bodyPr/>
          <a:lstStyle/>
          <a:p>
            <a:fld id="{ECFFBECD-8F4F-4C89-83D9-334DE7F1B754}" type="slidenum">
              <a:rPr lang="en-US" smtClean="0"/>
              <a:t>20</a:t>
            </a:fld>
            <a:endParaRPr lang="en-US"/>
          </a:p>
        </p:txBody>
      </p:sp>
    </p:spTree>
    <p:extLst>
      <p:ext uri="{BB962C8B-B14F-4D97-AF65-F5344CB8AC3E}">
        <p14:creationId xmlns:p14="http://schemas.microsoft.com/office/powerpoint/2010/main" val="3294362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Lưu ý: </a:t>
            </a:r>
            <a:r>
              <a:rPr lang="vi-VN" sz="1200"/>
              <a:t>Khi sử dụng các toán tử logic, C++ chỉ đánh giá những gì cần thiết từ trái sang phải để đưa ra kết quả quan hệ tổng hợp, bỏ qua những phần còn lại. Do đó, trong ví dụ cuối cùng ((5==5)||(3&gt;6)), trước tiên C++ đánh giá xem 5==5 có đúng hay không và nếu đúng thì nó không bao giờ kiểm tra xem 3&gt;6 có đúng hay không. Điều này được gọi là đánh giá ngắn mạch</a:t>
            </a:r>
            <a:r>
              <a:rPr lang="en-US" sz="1200"/>
              <a:t> (</a:t>
            </a:r>
            <a:r>
              <a:rPr lang="en-US" sz="1200" b="1">
                <a:solidFill>
                  <a:schemeClr val="tx1">
                    <a:lumMod val="50000"/>
                  </a:schemeClr>
                </a:solidFill>
                <a:effectLst/>
                <a:latin typeface="Arial" panose="020B0604020202020204" pitchFamily="34" charset="0"/>
                <a:cs typeface="Arial" panose="020B0604020202020204" pitchFamily="34" charset="0"/>
              </a:rPr>
              <a:t>short-circuit</a:t>
            </a:r>
            <a:r>
              <a:rPr lang="en-US" sz="1200"/>
              <a:t>)</a:t>
            </a:r>
            <a:r>
              <a:rPr lang="vi-VN" sz="1200"/>
              <a:t> và hoạt động như thế này đối với các toán tử sau:</a:t>
            </a:r>
            <a:endParaRPr lang="en-US" sz="1200"/>
          </a:p>
          <a:p>
            <a:endParaRPr lang="en-US"/>
          </a:p>
        </p:txBody>
      </p:sp>
      <p:sp>
        <p:nvSpPr>
          <p:cNvPr id="4" name="Slide Number Placeholder 3"/>
          <p:cNvSpPr>
            <a:spLocks noGrp="1"/>
          </p:cNvSpPr>
          <p:nvPr>
            <p:ph type="sldNum" sz="quarter" idx="5"/>
          </p:nvPr>
        </p:nvSpPr>
        <p:spPr/>
        <p:txBody>
          <a:bodyPr/>
          <a:lstStyle/>
          <a:p>
            <a:fld id="{ECFFBECD-8F4F-4C89-83D9-334DE7F1B754}" type="slidenum">
              <a:rPr lang="en-US" smtClean="0"/>
              <a:t>21</a:t>
            </a:fld>
            <a:endParaRPr lang="en-US"/>
          </a:p>
        </p:txBody>
      </p:sp>
    </p:spTree>
    <p:extLst>
      <p:ext uri="{BB962C8B-B14F-4D97-AF65-F5344CB8AC3E}">
        <p14:creationId xmlns:p14="http://schemas.microsoft.com/office/powerpoint/2010/main" val="3004808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ECECEC"/>
                </a:solidFill>
                <a:effectLst/>
                <a:highlight>
                  <a:srgbClr val="212121"/>
                </a:highlight>
                <a:latin typeface="ui-sans-serif"/>
              </a:rPr>
              <a:t>Trong ngôn ngữ lập trình C++, có một số toán tử thay thế (alternative operator) được định nghĩa để làm cho mã nguồn dễ đọc hơn trong một số trường hợp hoặc để phù hợp với một số tiêu chuẩn lập trình nhất định. Dưới đây là danh sách các toán tử thay thế trong C++:</a:t>
            </a:r>
          </a:p>
          <a:p>
            <a:r>
              <a:rPr lang="vi-VN" b="0" i="0">
                <a:solidFill>
                  <a:srgbClr val="ECECEC"/>
                </a:solidFill>
                <a:effectLst/>
                <a:highlight>
                  <a:srgbClr val="212121"/>
                </a:highlight>
                <a:latin typeface="ui-sans-serif"/>
              </a:rPr>
              <a:t>Digraphs (double character sequences) là các cặp ký tự được định nghĩa để thay thế một số ký tự đơn trong C++ nhằm giúp viết mã dễ dàng hơn trên các bàn phím không hỗ trợ đầy đủ các ký tự cần thiết. Các digraphs trong C++ bao gồm:</a:t>
            </a:r>
            <a:br>
              <a:rPr lang="vi-VN" b="0" i="0">
                <a:solidFill>
                  <a:srgbClr val="ECECEC"/>
                </a:solidFill>
                <a:effectLst/>
                <a:highlight>
                  <a:srgbClr val="212121"/>
                </a:highlight>
                <a:latin typeface="ui-sans-serif"/>
              </a:rPr>
            </a:br>
            <a:endParaRPr lang="en-US" b="0" i="0">
              <a:solidFill>
                <a:srgbClr val="ECECEC"/>
              </a:solidFill>
              <a:effectLst/>
              <a:highlight>
                <a:srgbClr val="212121"/>
              </a:highlight>
              <a:latin typeface="ui-sans-serif"/>
            </a:endParaRPr>
          </a:p>
        </p:txBody>
      </p:sp>
      <p:sp>
        <p:nvSpPr>
          <p:cNvPr id="4" name="Slide Number Placeholder 3"/>
          <p:cNvSpPr>
            <a:spLocks noGrp="1"/>
          </p:cNvSpPr>
          <p:nvPr>
            <p:ph type="sldNum" sz="quarter" idx="5"/>
          </p:nvPr>
        </p:nvSpPr>
        <p:spPr/>
        <p:txBody>
          <a:bodyPr/>
          <a:lstStyle/>
          <a:p>
            <a:fld id="{20AFAF77-F6C9-4CF6-8547-CDDAD7EB79C9}" type="slidenum">
              <a:rPr lang="en-US" smtClean="0"/>
              <a:t>25</a:t>
            </a:fld>
            <a:endParaRPr lang="en-US"/>
          </a:p>
        </p:txBody>
      </p:sp>
    </p:spTree>
    <p:extLst>
      <p:ext uri="{BB962C8B-B14F-4D97-AF65-F5344CB8AC3E}">
        <p14:creationId xmlns:p14="http://schemas.microsoft.com/office/powerpoint/2010/main" val="3827861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0">
                <a:solidFill>
                  <a:srgbClr val="ECECEC"/>
                </a:solidFill>
                <a:effectLst/>
                <a:highlight>
                  <a:srgbClr val="212121"/>
                </a:highlight>
                <a:latin typeface="ui-sans-serif"/>
              </a:rPr>
              <a:t>Việc sử dụng các toán tử thay thế này có thể làm cho mã nguồn dễ đọc hơn đối với một số người lập trình hoặc trong một số ngữ cảnh đặc biệt. Tuy nhiên, các toán tử gốc như </a:t>
            </a:r>
            <a:r>
              <a:rPr lang="vi-VN"/>
              <a:t>&amp;&amp;</a:t>
            </a:r>
            <a:r>
              <a:rPr lang="vi-VN" b="0" i="0">
                <a:solidFill>
                  <a:srgbClr val="ECECEC"/>
                </a:solidFill>
                <a:effectLst/>
                <a:highlight>
                  <a:srgbClr val="212121"/>
                </a:highlight>
                <a:latin typeface="ui-sans-serif"/>
              </a:rPr>
              <a:t>, </a:t>
            </a:r>
            <a:r>
              <a:rPr lang="vi-VN"/>
              <a:t>||</a:t>
            </a:r>
            <a:r>
              <a:rPr lang="vi-VN" b="0" i="0">
                <a:solidFill>
                  <a:srgbClr val="ECECEC"/>
                </a:solidFill>
                <a:effectLst/>
                <a:highlight>
                  <a:srgbClr val="212121"/>
                </a:highlight>
                <a:latin typeface="ui-sans-serif"/>
              </a:rPr>
              <a:t>, </a:t>
            </a:r>
            <a:r>
              <a:rPr lang="vi-VN"/>
              <a:t>!</a:t>
            </a:r>
            <a:r>
              <a:rPr lang="vi-VN" b="0" i="0">
                <a:solidFill>
                  <a:srgbClr val="ECECEC"/>
                </a:solidFill>
                <a:effectLst/>
                <a:highlight>
                  <a:srgbClr val="212121"/>
                </a:highlight>
                <a:latin typeface="ui-sans-serif"/>
              </a:rPr>
              <a:t> thường được sử dụng rộng rãi hơn và dễ hiểu hơn đối với nhiều lập trình viên.</a:t>
            </a:r>
            <a:endParaRPr lang="en-US"/>
          </a:p>
        </p:txBody>
      </p:sp>
      <p:sp>
        <p:nvSpPr>
          <p:cNvPr id="4" name="Slide Number Placeholder 3"/>
          <p:cNvSpPr>
            <a:spLocks noGrp="1"/>
          </p:cNvSpPr>
          <p:nvPr>
            <p:ph type="sldNum" sz="quarter" idx="5"/>
          </p:nvPr>
        </p:nvSpPr>
        <p:spPr/>
        <p:txBody>
          <a:bodyPr/>
          <a:lstStyle/>
          <a:p>
            <a:fld id="{ECFFBECD-8F4F-4C89-83D9-334DE7F1B754}" type="slidenum">
              <a:rPr lang="en-US" smtClean="0"/>
              <a:t>26</a:t>
            </a:fld>
            <a:endParaRPr lang="en-US"/>
          </a:p>
        </p:txBody>
      </p:sp>
    </p:spTree>
    <p:extLst>
      <p:ext uri="{BB962C8B-B14F-4D97-AF65-F5344CB8AC3E}">
        <p14:creationId xmlns:p14="http://schemas.microsoft.com/office/powerpoint/2010/main" val="3020459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 indent="0">
              <a:buNone/>
            </a:pPr>
            <a:r>
              <a:rPr lang="en-US" b="1"/>
              <a:t>double vs long double???</a:t>
            </a:r>
          </a:p>
          <a:p>
            <a:pPr>
              <a:buFontTx/>
              <a:buChar char="-"/>
            </a:pPr>
            <a:r>
              <a:rPr lang="en-US"/>
              <a:t>Phụ thuộc vào trình biên dịch và hệ điều hành.</a:t>
            </a:r>
          </a:p>
          <a:p>
            <a:pPr>
              <a:buFontTx/>
              <a:buChar char="-"/>
            </a:pPr>
            <a:r>
              <a:rPr lang="en-US"/>
              <a:t>Kiểu double là 8 bytes.</a:t>
            </a:r>
          </a:p>
          <a:p>
            <a:pPr>
              <a:buFontTx/>
              <a:buChar char="-"/>
            </a:pPr>
            <a:r>
              <a:rPr lang="en-US"/>
              <a:t>Thông thường hệ điều hành x86 kiểu long double là 8 bytes, một số hệ điều hành x64 là 16 bytes.</a:t>
            </a:r>
          </a:p>
          <a:p>
            <a:pPr marL="34290" indent="0">
              <a:buNone/>
            </a:pPr>
            <a:r>
              <a:rPr lang="en-US" b="1"/>
              <a:t>#define vs const</a:t>
            </a:r>
          </a:p>
          <a:p>
            <a:pPr>
              <a:buFontTx/>
              <a:buChar char="-"/>
            </a:pPr>
            <a:r>
              <a:rPr lang="en-US"/>
              <a:t>Sử dụng câu lệnh #define thì khi biên dịch tên hằng sẽ được thay thế bằng giá trị. </a:t>
            </a:r>
            <a:r>
              <a:rPr lang="en-US">
                <a:sym typeface="Wingdings" panose="05000000000000000000" pitchFamily="2" charset="2"/>
              </a:rPr>
              <a:t> Ko cần xài bộ nhớ để lưu hằng</a:t>
            </a:r>
          </a:p>
          <a:p>
            <a:pPr>
              <a:buFontTx/>
              <a:buChar char="-"/>
            </a:pPr>
            <a:r>
              <a:rPr lang="en-US"/>
              <a:t>const là một biến hằng </a:t>
            </a:r>
            <a:r>
              <a:rPr lang="en-US">
                <a:sym typeface="Wingdings" panose="05000000000000000000" pitchFamily="2" charset="2"/>
              </a:rPr>
              <a:t> Chiếm dung lượng trên bộ nhớ</a:t>
            </a:r>
            <a:endParaRPr lang="en-US"/>
          </a:p>
          <a:p>
            <a:pPr>
              <a:buFontTx/>
              <a:buChar char="-"/>
            </a:pPr>
            <a:endParaRPr lang="en-US" b="1"/>
          </a:p>
          <a:p>
            <a:endParaRPr lang="en-US"/>
          </a:p>
        </p:txBody>
      </p:sp>
      <p:sp>
        <p:nvSpPr>
          <p:cNvPr id="4" name="Slide Number Placeholder 3"/>
          <p:cNvSpPr>
            <a:spLocks noGrp="1"/>
          </p:cNvSpPr>
          <p:nvPr>
            <p:ph type="sldNum" sz="quarter" idx="5"/>
          </p:nvPr>
        </p:nvSpPr>
        <p:spPr/>
        <p:txBody>
          <a:bodyPr/>
          <a:lstStyle/>
          <a:p>
            <a:fld id="{ECFFBECD-8F4F-4C89-83D9-334DE7F1B754}" type="slidenum">
              <a:rPr lang="en-US" smtClean="0"/>
              <a:t>28</a:t>
            </a:fld>
            <a:endParaRPr lang="en-US"/>
          </a:p>
        </p:txBody>
      </p:sp>
    </p:spTree>
    <p:extLst>
      <p:ext uri="{BB962C8B-B14F-4D97-AF65-F5344CB8AC3E}">
        <p14:creationId xmlns:p14="http://schemas.microsoft.com/office/powerpoint/2010/main" val="1983914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ABD7D5F-07B5-422B-8489-70E17BBD1BB2}" type="slidenum">
              <a:rPr lang="en-US"/>
              <a:t>29</a:t>
            </a:fld>
            <a:endParaRPr lang="en-US"/>
          </a:p>
        </p:txBody>
      </p:sp>
      <p:sp>
        <p:nvSpPr>
          <p:cNvPr id="31746" name="Rectangle 2"/>
          <p:cNvSpPr>
            <a:spLocks noGrp="1" noRot="1" noChangeAspect="1" noChangeArrowheads="1" noTextEdit="1"/>
          </p:cNvSpPr>
          <p:nvPr>
            <p:ph type="sldImg"/>
          </p:nvPr>
        </p:nvSpPr>
        <p:spPr/>
      </p:sp>
      <p:sp>
        <p:nvSpPr>
          <p:cNvPr id="31747"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1042595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 indent="0">
              <a:buSzPct val="100000"/>
              <a:buNone/>
            </a:pPr>
            <a:r>
              <a:rPr lang="de-DE" sz="1800" b="1" spc="10">
                <a:effectLst/>
                <a:latin typeface="Times New Roman" panose="02020603050405020304" pitchFamily="18" charset="0"/>
                <a:ea typeface="Calibri" panose="020F0502020204030204" pitchFamily="34" charset="0"/>
              </a:rPr>
              <a:t>x = (5 &gt; 8) ? 10 : (1 != (2 &lt; 5) ? 20 : 30)=30;</a:t>
            </a:r>
          </a:p>
          <a:p>
            <a:pPr marL="34290" indent="0">
              <a:buSzPct val="100000"/>
              <a:buNone/>
            </a:pPr>
            <a:endParaRPr lang="de-DE" sz="1800" b="1" spc="10">
              <a:effectLst/>
              <a:latin typeface="Times New Roman" panose="02020603050405020304" pitchFamily="18" charset="0"/>
              <a:ea typeface="Calibri" panose="020F0502020204030204" pitchFamily="34" charset="0"/>
            </a:endParaRPr>
          </a:p>
          <a:p>
            <a:pPr marL="34290" indent="0">
              <a:buSzPct val="100000"/>
              <a:buNone/>
            </a:pPr>
            <a:r>
              <a:rPr lang="en-US" b="1">
                <a:latin typeface="Consolas" panose="020B0609020204030204" pitchFamily="49" charset="0"/>
                <a:cs typeface="Arial" panose="020B0604020202020204" pitchFamily="34" charset="0"/>
              </a:rPr>
              <a:t>Giải:</a:t>
            </a:r>
          </a:p>
          <a:p>
            <a:pPr marL="491490" indent="-457200">
              <a:buSzPct val="100000"/>
              <a:buFont typeface="+mj-lt"/>
              <a:buAutoNum type="arabicPeriod"/>
            </a:pPr>
            <a:r>
              <a:rPr lang="en-US">
                <a:latin typeface="Consolas" panose="020B0609020204030204" pitchFamily="49" charset="0"/>
                <a:cs typeface="Arial" panose="020B0604020202020204" pitchFamily="34" charset="0"/>
              </a:rPr>
              <a:t>x = ((3 + 4) + 5);</a:t>
            </a:r>
          </a:p>
          <a:p>
            <a:pPr marL="491490" indent="-457200">
              <a:buSzPct val="100000"/>
              <a:buFont typeface="+mj-lt"/>
              <a:buAutoNum type="arabicPeriod"/>
            </a:pPr>
            <a:r>
              <a:rPr lang="en-US">
                <a:latin typeface="Consolas" panose="020B0609020204030204" pitchFamily="49" charset="0"/>
                <a:cs typeface="Arial" panose="020B0604020202020204" pitchFamily="34" charset="0"/>
              </a:rPr>
              <a:t>x = (y = (z = 9));</a:t>
            </a:r>
          </a:p>
          <a:p>
            <a:pPr marL="491490" indent="-457200">
              <a:buSzPct val="100000"/>
              <a:buFont typeface="+mj-lt"/>
              <a:buAutoNum type="arabicPeriod"/>
            </a:pPr>
            <a:r>
              <a:rPr lang="en-US">
                <a:latin typeface="Consolas" panose="020B0609020204030204" pitchFamily="49" charset="0"/>
                <a:cs typeface="Arial" panose="020B0604020202020204" pitchFamily="34" charset="0"/>
              </a:rPr>
              <a:t>z *= ( (++y) + 5);</a:t>
            </a:r>
          </a:p>
          <a:p>
            <a:pPr marL="491490" indent="-457200">
              <a:buSzPct val="100000"/>
              <a:buFont typeface="+mj-lt"/>
              <a:buAutoNum type="arabicPeriod"/>
            </a:pPr>
            <a:r>
              <a:rPr lang="en-US">
                <a:latin typeface="Consolas" panose="020B0609020204030204" pitchFamily="49" charset="0"/>
                <a:cs typeface="Arial" panose="020B0604020202020204" pitchFamily="34" charset="0"/>
              </a:rPr>
              <a:t>(a || (b &amp;&amp; c)) || d;</a:t>
            </a:r>
          </a:p>
          <a:p>
            <a:pPr marL="34290" indent="0">
              <a:buSzPct val="100000"/>
              <a:buNone/>
            </a:pPr>
            <a:r>
              <a:rPr lang="en-US">
                <a:latin typeface="Consolas" panose="020B0609020204030204" pitchFamily="49" charset="0"/>
                <a:cs typeface="Arial" panose="020B0604020202020204" pitchFamily="34" charset="0"/>
              </a:rPr>
              <a:t>    </a:t>
            </a:r>
          </a:p>
          <a:p>
            <a:pPr marL="34290" indent="0">
              <a:buSzPct val="100000"/>
              <a:buNone/>
            </a:pPr>
            <a:endParaRPr lang="en-US"/>
          </a:p>
        </p:txBody>
      </p:sp>
      <p:sp>
        <p:nvSpPr>
          <p:cNvPr id="4" name="Slide Number Placeholder 3"/>
          <p:cNvSpPr>
            <a:spLocks noGrp="1"/>
          </p:cNvSpPr>
          <p:nvPr>
            <p:ph type="sldNum" sz="quarter" idx="5"/>
          </p:nvPr>
        </p:nvSpPr>
        <p:spPr/>
        <p:txBody>
          <a:bodyPr/>
          <a:lstStyle/>
          <a:p>
            <a:fld id="{ECFFBECD-8F4F-4C89-83D9-334DE7F1B754}" type="slidenum">
              <a:rPr lang="en-US" smtClean="0"/>
              <a:t>30</a:t>
            </a:fld>
            <a:endParaRPr lang="en-US"/>
          </a:p>
        </p:txBody>
      </p:sp>
    </p:spTree>
    <p:extLst>
      <p:ext uri="{BB962C8B-B14F-4D97-AF65-F5344CB8AC3E}">
        <p14:creationId xmlns:p14="http://schemas.microsoft.com/office/powerpoint/2010/main" val="2907240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https://www.enseignement.polytechnique.fr/informatique/INF478/docs/Cpp/en/cpp/language/operator_precedence.html</a:t>
            </a:r>
          </a:p>
        </p:txBody>
      </p:sp>
      <p:sp>
        <p:nvSpPr>
          <p:cNvPr id="4" name="Slide Number Placeholder 3"/>
          <p:cNvSpPr>
            <a:spLocks noGrp="1"/>
          </p:cNvSpPr>
          <p:nvPr>
            <p:ph type="sldNum" sz="quarter" idx="5"/>
          </p:nvPr>
        </p:nvSpPr>
        <p:spPr/>
        <p:txBody>
          <a:bodyPr/>
          <a:lstStyle/>
          <a:p>
            <a:fld id="{20AFAF77-F6C9-4CF6-8547-CDDAD7EB79C9}" type="slidenum">
              <a:rPr lang="en-US" smtClean="0"/>
              <a:t>32</a:t>
            </a:fld>
            <a:endParaRPr lang="en-US"/>
          </a:p>
        </p:txBody>
      </p:sp>
    </p:spTree>
    <p:extLst>
      <p:ext uri="{BB962C8B-B14F-4D97-AF65-F5344CB8AC3E}">
        <p14:creationId xmlns:p14="http://schemas.microsoft.com/office/powerpoint/2010/main" val="636651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 indent="0">
              <a:buNone/>
            </a:pPr>
            <a:r>
              <a:rPr lang="en-US" b="1"/>
              <a:t>double vs long double???</a:t>
            </a:r>
          </a:p>
          <a:p>
            <a:pPr>
              <a:buFontTx/>
              <a:buChar char="-"/>
            </a:pPr>
            <a:r>
              <a:rPr lang="en-US"/>
              <a:t>Phụ thuộc vào trình biên dịch và hệ điều hành.</a:t>
            </a:r>
          </a:p>
          <a:p>
            <a:pPr>
              <a:buFontTx/>
              <a:buChar char="-"/>
            </a:pPr>
            <a:r>
              <a:rPr lang="en-US"/>
              <a:t>Kiểu double là 8 bytes.</a:t>
            </a:r>
          </a:p>
          <a:p>
            <a:pPr>
              <a:buFontTx/>
              <a:buChar char="-"/>
            </a:pPr>
            <a:r>
              <a:rPr lang="en-US"/>
              <a:t>Thông thường hệ điều hành x86 kiểu long double là 8 bytes, một số hệ điều hành x64 là 16 bytes.</a:t>
            </a:r>
          </a:p>
          <a:p>
            <a:pPr marL="34290" indent="0">
              <a:buNone/>
            </a:pPr>
            <a:r>
              <a:rPr lang="en-US" b="1"/>
              <a:t>#define vs const</a:t>
            </a:r>
          </a:p>
          <a:p>
            <a:pPr>
              <a:buFontTx/>
              <a:buChar char="-"/>
            </a:pPr>
            <a:r>
              <a:rPr lang="en-US"/>
              <a:t>Sử dụng câu lệnh #define thì khi biên dịch tên hằng sẽ được thay thế bằng giá trị. </a:t>
            </a:r>
            <a:r>
              <a:rPr lang="en-US">
                <a:sym typeface="Wingdings" panose="05000000000000000000" pitchFamily="2" charset="2"/>
              </a:rPr>
              <a:t> Ko cần xài bộ nhớ để lưu hằng</a:t>
            </a:r>
          </a:p>
          <a:p>
            <a:pPr>
              <a:buFontTx/>
              <a:buChar char="-"/>
            </a:pPr>
            <a:r>
              <a:rPr lang="en-US"/>
              <a:t>const là một biến hằng </a:t>
            </a:r>
            <a:r>
              <a:rPr lang="en-US">
                <a:sym typeface="Wingdings" panose="05000000000000000000" pitchFamily="2" charset="2"/>
              </a:rPr>
              <a:t> Chiếm dung lượng trên bộ nhớ</a:t>
            </a:r>
            <a:endParaRPr lang="en-US"/>
          </a:p>
          <a:p>
            <a:pPr>
              <a:buFontTx/>
              <a:buChar char="-"/>
            </a:pPr>
            <a:endParaRPr lang="en-US" b="1"/>
          </a:p>
          <a:p>
            <a:endParaRPr lang="en-US"/>
          </a:p>
        </p:txBody>
      </p:sp>
      <p:sp>
        <p:nvSpPr>
          <p:cNvPr id="4" name="Slide Number Placeholder 3"/>
          <p:cNvSpPr>
            <a:spLocks noGrp="1"/>
          </p:cNvSpPr>
          <p:nvPr>
            <p:ph type="sldNum" sz="quarter" idx="5"/>
          </p:nvPr>
        </p:nvSpPr>
        <p:spPr/>
        <p:txBody>
          <a:bodyPr/>
          <a:lstStyle/>
          <a:p>
            <a:fld id="{ECFFBECD-8F4F-4C89-83D9-334DE7F1B754}" type="slidenum">
              <a:rPr lang="en-US" smtClean="0"/>
              <a:t>4</a:t>
            </a:fld>
            <a:endParaRPr lang="en-US"/>
          </a:p>
        </p:txBody>
      </p:sp>
    </p:spTree>
    <p:extLst>
      <p:ext uri="{BB962C8B-B14F-4D97-AF65-F5344CB8AC3E}">
        <p14:creationId xmlns:p14="http://schemas.microsoft.com/office/powerpoint/2010/main" val="1102748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https://www.enseignement.polytechnique.fr/informatique/INF478/docs/Cpp/en/cpp/language/operator_precedence.html</a:t>
            </a:r>
          </a:p>
        </p:txBody>
      </p:sp>
      <p:sp>
        <p:nvSpPr>
          <p:cNvPr id="4" name="Slide Number Placeholder 3"/>
          <p:cNvSpPr>
            <a:spLocks noGrp="1"/>
          </p:cNvSpPr>
          <p:nvPr>
            <p:ph type="sldNum" sz="quarter" idx="5"/>
          </p:nvPr>
        </p:nvSpPr>
        <p:spPr/>
        <p:txBody>
          <a:bodyPr/>
          <a:lstStyle/>
          <a:p>
            <a:fld id="{20AFAF77-F6C9-4CF6-8547-CDDAD7EB79C9}" type="slidenum">
              <a:rPr lang="en-US" smtClean="0"/>
              <a:t>33</a:t>
            </a:fld>
            <a:endParaRPr lang="en-US"/>
          </a:p>
        </p:txBody>
      </p:sp>
    </p:spTree>
    <p:extLst>
      <p:ext uri="{BB962C8B-B14F-4D97-AF65-F5344CB8AC3E}">
        <p14:creationId xmlns:p14="http://schemas.microsoft.com/office/powerpoint/2010/main" val="2487570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CFFBECD-8F4F-4C89-83D9-334DE7F1B754}" type="slidenum">
              <a:rPr lang="en-US" smtClean="0"/>
              <a:t>35</a:t>
            </a:fld>
            <a:endParaRPr lang="en-US"/>
          </a:p>
        </p:txBody>
      </p:sp>
    </p:spTree>
    <p:extLst>
      <p:ext uri="{BB962C8B-B14F-4D97-AF65-F5344CB8AC3E}">
        <p14:creationId xmlns:p14="http://schemas.microsoft.com/office/powerpoint/2010/main" val="972316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CFFBECD-8F4F-4C89-83D9-334DE7F1B754}" type="slidenum">
              <a:rPr lang="en-US" smtClean="0"/>
              <a:t>36</a:t>
            </a:fld>
            <a:endParaRPr lang="en-US"/>
          </a:p>
        </p:txBody>
      </p:sp>
    </p:spTree>
    <p:extLst>
      <p:ext uri="{BB962C8B-B14F-4D97-AF65-F5344CB8AC3E}">
        <p14:creationId xmlns:p14="http://schemas.microsoft.com/office/powerpoint/2010/main" val="1389955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 indent="0">
              <a:buSzPct val="100000"/>
              <a:buNone/>
            </a:pPr>
            <a:r>
              <a:rPr lang="de-DE" sz="1800" b="1" spc="10">
                <a:effectLst/>
                <a:latin typeface="Times New Roman" panose="02020603050405020304" pitchFamily="18" charset="0"/>
                <a:ea typeface="Calibri" panose="020F0502020204030204" pitchFamily="34" charset="0"/>
              </a:rPr>
              <a:t>x = (5 &gt; 8) ? 10 : (1 != (2 &lt; 5) ? 20 : 30)=30;</a:t>
            </a:r>
          </a:p>
          <a:p>
            <a:pPr marL="34290" indent="0">
              <a:buSzPct val="100000"/>
              <a:buNone/>
            </a:pPr>
            <a:endParaRPr lang="de-DE" sz="1800" b="1" spc="10">
              <a:effectLst/>
              <a:latin typeface="Times New Roman" panose="02020603050405020304" pitchFamily="18" charset="0"/>
              <a:ea typeface="Calibri" panose="020F0502020204030204" pitchFamily="34" charset="0"/>
            </a:endParaRPr>
          </a:p>
          <a:p>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bool</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result</a:t>
            </a:r>
            <a:r>
              <a:rPr lang="en-US" b="0">
                <a:solidFill>
                  <a:srgbClr val="000000"/>
                </a:solidFill>
                <a:effectLst/>
                <a:highlight>
                  <a:srgbClr val="FFFFFF"/>
                </a:highlight>
                <a:latin typeface="PragmataPro Mono Liga" panose="02000509040000020004" pitchFamily="49" charset="0"/>
              </a:rPr>
              <a:t> = (</a:t>
            </a:r>
            <a:r>
              <a:rPr lang="en-US" b="0">
                <a:solidFill>
                  <a:srgbClr val="098658"/>
                </a:solidFill>
                <a:effectLst/>
                <a:highlight>
                  <a:srgbClr val="FFFFFF"/>
                </a:highlight>
                <a:latin typeface="PragmataPro Mono Liga" panose="02000509040000020004" pitchFamily="49" charset="0"/>
              </a:rPr>
              <a:t>3</a:t>
            </a:r>
            <a:r>
              <a:rPr lang="en-US" b="0">
                <a:solidFill>
                  <a:srgbClr val="000000"/>
                </a:solidFill>
                <a:effectLst/>
                <a:highlight>
                  <a:srgbClr val="FFFFFF"/>
                </a:highlight>
                <a:latin typeface="PragmataPro Mono Liga" panose="02000509040000020004" pitchFamily="49" charset="0"/>
              </a:rPr>
              <a:t> &amp; </a:t>
            </a:r>
            <a:r>
              <a:rPr lang="en-US" b="0">
                <a:solidFill>
                  <a:srgbClr val="098658"/>
                </a:solidFill>
                <a:effectLst/>
                <a:highlight>
                  <a:srgbClr val="FFFFFF"/>
                </a:highlight>
                <a:latin typeface="PragmataPro Mono Liga" panose="02000509040000020004" pitchFamily="49" charset="0"/>
              </a:rPr>
              <a:t>5</a:t>
            </a:r>
            <a:r>
              <a:rPr lang="en-US" b="0">
                <a:solidFill>
                  <a:srgbClr val="000000"/>
                </a:solidFill>
                <a:effectLst/>
                <a:highlight>
                  <a:srgbClr val="FFFFFF"/>
                </a:highlight>
                <a:latin typeface="PragmataPro Mono Liga" panose="02000509040000020004" pitchFamily="49" charset="0"/>
              </a:rPr>
              <a:t> &lt;&lt; </a:t>
            </a:r>
            <a:r>
              <a:rPr lang="en-US" b="0">
                <a:solidFill>
                  <a:srgbClr val="098658"/>
                </a:solidFill>
                <a:effectLst/>
                <a:highlight>
                  <a:srgbClr val="FFFFFF"/>
                </a:highlight>
                <a:latin typeface="PragmataPro Mono Liga" panose="02000509040000020004" pitchFamily="49" charset="0"/>
              </a:rPr>
              <a:t>2</a:t>
            </a:r>
            <a:r>
              <a:rPr lang="en-US" b="0">
                <a:solidFill>
                  <a:srgbClr val="000000"/>
                </a:solidFill>
                <a:effectLst/>
                <a:highlight>
                  <a:srgbClr val="FFFFFF"/>
                </a:highlight>
                <a:latin typeface="PragmataPro Mono Liga" panose="02000509040000020004" pitchFamily="49" charset="0"/>
              </a:rPr>
              <a:t>) || (</a:t>
            </a:r>
            <a:r>
              <a:rPr lang="en-US" b="0">
                <a:solidFill>
                  <a:srgbClr val="098658"/>
                </a:solidFill>
                <a:effectLst/>
                <a:highlight>
                  <a:srgbClr val="FFFFFF"/>
                </a:highlight>
                <a:latin typeface="PragmataPro Mono Liga" panose="02000509040000020004" pitchFamily="49" charset="0"/>
              </a:rPr>
              <a:t>8</a:t>
            </a:r>
            <a:r>
              <a:rPr lang="en-US" b="0">
                <a:solidFill>
                  <a:srgbClr val="000000"/>
                </a:solidFill>
                <a:effectLst/>
                <a:highlight>
                  <a:srgbClr val="FFFFFF"/>
                </a:highlight>
                <a:latin typeface="PragmataPro Mono Liga" panose="02000509040000020004" pitchFamily="49" charset="0"/>
              </a:rPr>
              <a:t> &gt;&gt; </a:t>
            </a:r>
            <a:r>
              <a:rPr lang="en-US" b="0">
                <a:solidFill>
                  <a:srgbClr val="098658"/>
                </a:solidFill>
                <a:effectLst/>
                <a:highlight>
                  <a:srgbClr val="FFFFFF"/>
                </a:highlight>
                <a:latin typeface="PragmataPro Mono Liga" panose="02000509040000020004" pitchFamily="49" charset="0"/>
              </a:rPr>
              <a:t>2</a:t>
            </a:r>
            <a:r>
              <a:rPr lang="en-US" b="0">
                <a:solidFill>
                  <a:srgbClr val="000000"/>
                </a:solidFill>
                <a:effectLst/>
                <a:highlight>
                  <a:srgbClr val="FFFFFF"/>
                </a:highlight>
                <a:latin typeface="PragmataPro Mono Liga" panose="02000509040000020004" pitchFamily="49" charset="0"/>
              </a:rPr>
              <a:t> ^ </a:t>
            </a:r>
            <a:r>
              <a:rPr lang="en-US" b="0">
                <a:solidFill>
                  <a:srgbClr val="098658"/>
                </a:solidFill>
                <a:effectLst/>
                <a:highlight>
                  <a:srgbClr val="FFFFFF"/>
                </a:highlight>
                <a:latin typeface="PragmataPro Mono Liga" panose="02000509040000020004" pitchFamily="49" charset="0"/>
              </a:rPr>
              <a:t>3</a:t>
            </a:r>
            <a:r>
              <a:rPr lang="en-US" b="0">
                <a:solidFill>
                  <a:srgbClr val="000000"/>
                </a:solidFill>
                <a:effectLst/>
                <a:highlight>
                  <a:srgbClr val="FFFFFF"/>
                </a:highlight>
                <a:latin typeface="PragmataPro Mono Liga" panose="02000509040000020004" pitchFamily="49" charset="0"/>
              </a:rPr>
              <a:t>);</a:t>
            </a:r>
          </a:p>
          <a:p>
            <a:br>
              <a:rPr lang="en-US" b="0">
                <a:solidFill>
                  <a:srgbClr val="000000"/>
                </a:solidFill>
                <a:effectLst/>
                <a:highlight>
                  <a:srgbClr val="FFFFFF"/>
                </a:highlight>
                <a:latin typeface="PragmataPro Mono Liga" panose="02000509040000020004" pitchFamily="49" charset="0"/>
              </a:rPr>
            </a:br>
            <a:r>
              <a:rPr lang="en-US" b="0">
                <a:solidFill>
                  <a:srgbClr val="008000"/>
                </a:solidFill>
                <a:effectLst/>
                <a:highlight>
                  <a:srgbClr val="FFFFFF"/>
                </a:highlight>
                <a:latin typeface="PragmataPro Mono Liga" panose="02000509040000020004" pitchFamily="49" charset="0"/>
              </a:rPr>
              <a:t>    // Breaking it down:</a:t>
            </a:r>
            <a:endParaRPr lang="en-US" b="0">
              <a:solidFill>
                <a:srgbClr val="000000"/>
              </a:solidFill>
              <a:effectLst/>
              <a:highlight>
                <a:srgbClr val="FFFFFF"/>
              </a:highlight>
              <a:latin typeface="PragmataPro Mono Liga" panose="02000509040000020004" pitchFamily="49" charset="0"/>
            </a:endParaRPr>
          </a:p>
          <a:p>
            <a:r>
              <a:rPr lang="en-US" b="0">
                <a:solidFill>
                  <a:srgbClr val="008000"/>
                </a:solidFill>
                <a:effectLst/>
                <a:highlight>
                  <a:srgbClr val="FFFFFF"/>
                </a:highlight>
                <a:latin typeface="PragmataPro Mono Liga" panose="02000509040000020004" pitchFamily="49" charset="0"/>
              </a:rPr>
              <a:t>    // 1. 5 &lt;&lt; 2 = 20 (binary: 000101 &lt;&lt; 2 = 010100)</a:t>
            </a:r>
            <a:endParaRPr lang="en-US" b="0">
              <a:solidFill>
                <a:srgbClr val="000000"/>
              </a:solidFill>
              <a:effectLst/>
              <a:highlight>
                <a:srgbClr val="FFFFFF"/>
              </a:highlight>
              <a:latin typeface="PragmataPro Mono Liga" panose="02000509040000020004" pitchFamily="49" charset="0"/>
            </a:endParaRPr>
          </a:p>
          <a:p>
            <a:r>
              <a:rPr lang="en-US" b="0">
                <a:solidFill>
                  <a:srgbClr val="008000"/>
                </a:solidFill>
                <a:effectLst/>
                <a:highlight>
                  <a:srgbClr val="FFFFFF"/>
                </a:highlight>
                <a:latin typeface="PragmataPro Mono Liga" panose="02000509040000020004" pitchFamily="49" charset="0"/>
              </a:rPr>
              <a:t>    // 2. 3 &amp; 20 = 0 (binary: 000011 &amp; 010100 = 000000)</a:t>
            </a:r>
            <a:endParaRPr lang="en-US" b="0">
              <a:solidFill>
                <a:srgbClr val="000000"/>
              </a:solidFill>
              <a:effectLst/>
              <a:highlight>
                <a:srgbClr val="FFFFFF"/>
              </a:highlight>
              <a:latin typeface="PragmataPro Mono Liga" panose="02000509040000020004" pitchFamily="49" charset="0"/>
            </a:endParaRPr>
          </a:p>
          <a:p>
            <a:r>
              <a:rPr lang="en-US" b="0">
                <a:solidFill>
                  <a:srgbClr val="008000"/>
                </a:solidFill>
                <a:effectLst/>
                <a:highlight>
                  <a:srgbClr val="FFFFFF"/>
                </a:highlight>
                <a:latin typeface="PragmataPro Mono Liga" panose="02000509040000020004" pitchFamily="49" charset="0"/>
              </a:rPr>
              <a:t>    // 3. 8 &gt;&gt; 2 = 2 (binary: 001000 &gt;&gt; 2 = 000010)</a:t>
            </a:r>
            <a:endParaRPr lang="en-US" b="0">
              <a:solidFill>
                <a:srgbClr val="000000"/>
              </a:solidFill>
              <a:effectLst/>
              <a:highlight>
                <a:srgbClr val="FFFFFF"/>
              </a:highlight>
              <a:latin typeface="PragmataPro Mono Liga" panose="02000509040000020004" pitchFamily="49" charset="0"/>
            </a:endParaRPr>
          </a:p>
          <a:p>
            <a:r>
              <a:rPr lang="en-US" b="0">
                <a:solidFill>
                  <a:srgbClr val="008000"/>
                </a:solidFill>
                <a:effectLst/>
                <a:highlight>
                  <a:srgbClr val="FFFFFF"/>
                </a:highlight>
                <a:latin typeface="PragmataPro Mono Liga" panose="02000509040000020004" pitchFamily="49" charset="0"/>
              </a:rPr>
              <a:t>    // 4. 2 ^ 3 = 1 (binary: 000010 ^ 000011 = 000001)</a:t>
            </a:r>
            <a:endParaRPr lang="en-US" b="0">
              <a:solidFill>
                <a:srgbClr val="000000"/>
              </a:solidFill>
              <a:effectLst/>
              <a:highlight>
                <a:srgbClr val="FFFFFF"/>
              </a:highlight>
              <a:latin typeface="PragmataPro Mono Liga" panose="02000509040000020004" pitchFamily="49" charset="0"/>
            </a:endParaRPr>
          </a:p>
          <a:p>
            <a:r>
              <a:rPr lang="en-US" b="0">
                <a:solidFill>
                  <a:srgbClr val="008000"/>
                </a:solidFill>
                <a:effectLst/>
                <a:highlight>
                  <a:srgbClr val="FFFFFF"/>
                </a:highlight>
                <a:latin typeface="PragmataPro Mono Liga" panose="02000509040000020004" pitchFamily="49" charset="0"/>
              </a:rPr>
              <a:t>    // Final result: 0 || 1 = true</a:t>
            </a:r>
            <a:endParaRPr lang="en-US" b="0">
              <a:solidFill>
                <a:srgbClr val="000000"/>
              </a:solidFill>
              <a:effectLst/>
              <a:highlight>
                <a:srgbClr val="FFFFFF"/>
              </a:highlight>
              <a:latin typeface="PragmataPro Mono Liga" panose="02000509040000020004" pitchFamily="49" charset="0"/>
            </a:endParaRPr>
          </a:p>
          <a:p>
            <a:pPr marL="34290" indent="0">
              <a:buSzPct val="100000"/>
              <a:buNone/>
            </a:pPr>
            <a:endParaRPr lang="en-US"/>
          </a:p>
        </p:txBody>
      </p:sp>
      <p:sp>
        <p:nvSpPr>
          <p:cNvPr id="4" name="Slide Number Placeholder 3"/>
          <p:cNvSpPr>
            <a:spLocks noGrp="1"/>
          </p:cNvSpPr>
          <p:nvPr>
            <p:ph type="sldNum" sz="quarter" idx="5"/>
          </p:nvPr>
        </p:nvSpPr>
        <p:spPr/>
        <p:txBody>
          <a:bodyPr/>
          <a:lstStyle/>
          <a:p>
            <a:fld id="{ECFFBECD-8F4F-4C89-83D9-334DE7F1B754}" type="slidenum">
              <a:rPr lang="en-US" smtClean="0"/>
              <a:t>38</a:t>
            </a:fld>
            <a:endParaRPr lang="en-US"/>
          </a:p>
        </p:txBody>
      </p:sp>
    </p:spTree>
    <p:extLst>
      <p:ext uri="{BB962C8B-B14F-4D97-AF65-F5344CB8AC3E}">
        <p14:creationId xmlns:p14="http://schemas.microsoft.com/office/powerpoint/2010/main" val="3083325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 indent="0">
              <a:buSzPct val="100000"/>
              <a:buNone/>
            </a:pPr>
            <a:endParaRPr lang="en-US"/>
          </a:p>
        </p:txBody>
      </p:sp>
      <p:sp>
        <p:nvSpPr>
          <p:cNvPr id="4" name="Slide Number Placeholder 3"/>
          <p:cNvSpPr>
            <a:spLocks noGrp="1"/>
          </p:cNvSpPr>
          <p:nvPr>
            <p:ph type="sldNum" sz="quarter" idx="5"/>
          </p:nvPr>
        </p:nvSpPr>
        <p:spPr/>
        <p:txBody>
          <a:bodyPr/>
          <a:lstStyle/>
          <a:p>
            <a:fld id="{ECFFBECD-8F4F-4C89-83D9-334DE7F1B754}" type="slidenum">
              <a:rPr lang="en-US" smtClean="0"/>
              <a:t>39</a:t>
            </a:fld>
            <a:endParaRPr lang="en-US"/>
          </a:p>
        </p:txBody>
      </p:sp>
    </p:spTree>
    <p:extLst>
      <p:ext uri="{BB962C8B-B14F-4D97-AF65-F5344CB8AC3E}">
        <p14:creationId xmlns:p14="http://schemas.microsoft.com/office/powerpoint/2010/main" val="2922764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vi-VN"/>
          </a:p>
        </p:txBody>
      </p:sp>
      <p:sp>
        <p:nvSpPr>
          <p:cNvPr id="7270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defRPr>
            </a:lvl1pPr>
            <a:lvl2pPr marL="702945" indent="-270510" eaLnBrk="0" hangingPunct="0">
              <a:defRPr>
                <a:solidFill>
                  <a:schemeClr val="tx1"/>
                </a:solidFill>
                <a:latin typeface="Arial" panose="020B0604020202020204" pitchFamily="34" charset="0"/>
              </a:defRPr>
            </a:lvl2pPr>
            <a:lvl3pPr marL="1081405" indent="-216535" eaLnBrk="0" hangingPunct="0">
              <a:defRPr>
                <a:solidFill>
                  <a:schemeClr val="tx1"/>
                </a:solidFill>
                <a:latin typeface="Arial" panose="020B0604020202020204" pitchFamily="34" charset="0"/>
              </a:defRPr>
            </a:lvl3pPr>
            <a:lvl4pPr marL="1513840" indent="-216535" eaLnBrk="0" hangingPunct="0">
              <a:defRPr>
                <a:solidFill>
                  <a:schemeClr val="tx1"/>
                </a:solidFill>
                <a:latin typeface="Arial" panose="020B0604020202020204" pitchFamily="34" charset="0"/>
              </a:defRPr>
            </a:lvl4pPr>
            <a:lvl5pPr marL="1946275" indent="-216535" eaLnBrk="0" hangingPunct="0">
              <a:defRPr>
                <a:solidFill>
                  <a:schemeClr val="tx1"/>
                </a:solidFill>
                <a:latin typeface="Arial" panose="020B0604020202020204" pitchFamily="34" charset="0"/>
              </a:defRPr>
            </a:lvl5pPr>
            <a:lvl6pPr marL="2378710" indent="-216535" eaLnBrk="0" fontAlgn="base" hangingPunct="0">
              <a:spcBef>
                <a:spcPct val="0"/>
              </a:spcBef>
              <a:spcAft>
                <a:spcPct val="0"/>
              </a:spcAft>
              <a:defRPr>
                <a:solidFill>
                  <a:schemeClr val="tx1"/>
                </a:solidFill>
                <a:latin typeface="Arial" panose="020B0604020202020204" pitchFamily="34" charset="0"/>
              </a:defRPr>
            </a:lvl6pPr>
            <a:lvl7pPr marL="2811145" indent="-216535" eaLnBrk="0" fontAlgn="base" hangingPunct="0">
              <a:spcBef>
                <a:spcPct val="0"/>
              </a:spcBef>
              <a:spcAft>
                <a:spcPct val="0"/>
              </a:spcAft>
              <a:defRPr>
                <a:solidFill>
                  <a:schemeClr val="tx1"/>
                </a:solidFill>
                <a:latin typeface="Arial" panose="020B0604020202020204" pitchFamily="34" charset="0"/>
              </a:defRPr>
            </a:lvl7pPr>
            <a:lvl8pPr marL="3243580" indent="-216535" eaLnBrk="0" fontAlgn="base" hangingPunct="0">
              <a:spcBef>
                <a:spcPct val="0"/>
              </a:spcBef>
              <a:spcAft>
                <a:spcPct val="0"/>
              </a:spcAft>
              <a:defRPr>
                <a:solidFill>
                  <a:schemeClr val="tx1"/>
                </a:solidFill>
                <a:latin typeface="Arial" panose="020B0604020202020204" pitchFamily="34" charset="0"/>
              </a:defRPr>
            </a:lvl8pPr>
            <a:lvl9pPr marL="3676015" indent="-216535"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fld id="{B3826831-B42E-4969-86D9-5FE52C6DFE2F}" type="slidenum">
              <a:rPr lang="en-US" smtClean="0"/>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vi-VN"/>
            </a:br>
            <a:r>
              <a:rPr lang="vi-VN" b="0" i="0">
                <a:solidFill>
                  <a:srgbClr val="ECECEC"/>
                </a:solidFill>
                <a:effectLst/>
                <a:highlight>
                  <a:srgbClr val="212121"/>
                </a:highlight>
                <a:latin typeface="ui-sans-serif"/>
              </a:rPr>
              <a:t>Toán tử số học (Arithmetic Operators) trong C++ được sử dụng để thực hiện các phép toán số học cơ bản. </a:t>
            </a:r>
            <a:endParaRPr lang="en-US"/>
          </a:p>
        </p:txBody>
      </p:sp>
      <p:sp>
        <p:nvSpPr>
          <p:cNvPr id="4" name="Slide Number Placeholder 3"/>
          <p:cNvSpPr>
            <a:spLocks noGrp="1"/>
          </p:cNvSpPr>
          <p:nvPr>
            <p:ph type="sldNum" sz="quarter" idx="5"/>
          </p:nvPr>
        </p:nvSpPr>
        <p:spPr/>
        <p:txBody>
          <a:bodyPr/>
          <a:lstStyle/>
          <a:p>
            <a:fld id="{ECFFBECD-8F4F-4C89-83D9-334DE7F1B754}" type="slidenum">
              <a:rPr lang="en-US" smtClean="0"/>
              <a:t>6</a:t>
            </a:fld>
            <a:endParaRPr lang="en-US"/>
          </a:p>
        </p:txBody>
      </p:sp>
    </p:spTree>
    <p:extLst>
      <p:ext uri="{BB962C8B-B14F-4D97-AF65-F5344CB8AC3E}">
        <p14:creationId xmlns:p14="http://schemas.microsoft.com/office/powerpoint/2010/main" val="771767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a:spcBef>
                <a:spcPts val="0"/>
              </a:spcBef>
              <a:spcAft>
                <a:spcPts val="0"/>
              </a:spcAft>
            </a:pPr>
            <a:r>
              <a:rPr lang="en-US" sz="1200">
                <a:solidFill>
                  <a:srgbClr val="AF00DB"/>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#include</a:t>
            </a:r>
            <a:r>
              <a:rPr lang="en-US" sz="1200">
                <a:solidFill>
                  <a:srgbClr val="0000FF"/>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1200">
                <a:solidFill>
                  <a:srgbClr val="A31515"/>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&lt;iostream&gt;</a:t>
            </a:r>
            <a:endParaRPr lang="en-US" sz="120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0" marR="0" indent="0" algn="l">
              <a:spcBef>
                <a:spcPts val="0"/>
              </a:spcBef>
              <a:spcAft>
                <a:spcPts val="0"/>
              </a:spcAft>
            </a:pPr>
            <a:r>
              <a:rPr lang="en-US" sz="1200">
                <a:solidFill>
                  <a:srgbClr val="0000FF"/>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int</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1200">
                <a:solidFill>
                  <a:srgbClr val="795E26"/>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main</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endParaRPr lang="en-US" sz="120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0" marR="0" indent="0" algn="l">
              <a:spcBef>
                <a:spcPts val="0"/>
              </a:spcBef>
              <a:spcAft>
                <a:spcPts val="0"/>
              </a:spcAft>
            </a:pP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1200">
                <a:solidFill>
                  <a:srgbClr val="0000FF"/>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int</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1200">
                <a:solidFill>
                  <a:srgbClr val="00108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 </a:t>
            </a:r>
            <a:r>
              <a:rPr lang="en-US" sz="1200">
                <a:solidFill>
                  <a:srgbClr val="00108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b</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endParaRPr lang="en-US" sz="120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0" marR="0" indent="0" algn="l">
              <a:spcBef>
                <a:spcPts val="0"/>
              </a:spcBef>
              <a:spcAft>
                <a:spcPts val="0"/>
              </a:spcAft>
            </a:pP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cin &gt;&gt; </a:t>
            </a:r>
            <a:r>
              <a:rPr lang="en-US" sz="1200">
                <a:solidFill>
                  <a:srgbClr val="00108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&gt;&gt; </a:t>
            </a:r>
            <a:r>
              <a:rPr lang="en-US" sz="1200">
                <a:solidFill>
                  <a:srgbClr val="00108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b</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endParaRPr lang="en-US" sz="120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0" marR="0" indent="0" algn="l">
              <a:spcBef>
                <a:spcPts val="0"/>
              </a:spcBef>
              <a:spcAft>
                <a:spcPts val="0"/>
              </a:spcAft>
            </a:pP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1200">
                <a:solidFill>
                  <a:srgbClr val="267F99"/>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std</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r>
              <a:rPr lang="en-US" sz="1200">
                <a:solidFill>
                  <a:srgbClr val="00108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cout</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1200">
                <a:solidFill>
                  <a:srgbClr val="795E26"/>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&lt;&lt;</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1200">
                <a:solidFill>
                  <a:srgbClr val="00108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r>
              <a:rPr lang="en-US" sz="1200">
                <a:solidFill>
                  <a:srgbClr val="00108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b</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1200">
                <a:solidFill>
                  <a:srgbClr val="795E26"/>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&lt;&lt;</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1200">
                <a:solidFill>
                  <a:srgbClr val="A31515"/>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r>
              <a:rPr lang="en-US" sz="1200">
                <a:solidFill>
                  <a:srgbClr val="EE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\n</a:t>
            </a:r>
            <a:r>
              <a:rPr lang="en-US" sz="1200">
                <a:solidFill>
                  <a:srgbClr val="A31515"/>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endParaRPr lang="en-US" sz="120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0" marR="0" indent="0" algn="l">
              <a:spcBef>
                <a:spcPts val="0"/>
              </a:spcBef>
              <a:spcAft>
                <a:spcPts val="0"/>
              </a:spcAft>
            </a:pP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1200">
                <a:solidFill>
                  <a:srgbClr val="267F99"/>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std</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r>
              <a:rPr lang="en-US" sz="1200">
                <a:solidFill>
                  <a:srgbClr val="00108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cout</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1200">
                <a:solidFill>
                  <a:srgbClr val="795E26"/>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&lt;&lt;</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1200">
                <a:solidFill>
                  <a:srgbClr val="00108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r>
              <a:rPr lang="en-US" sz="1200">
                <a:solidFill>
                  <a:srgbClr val="00108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b</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1200">
                <a:solidFill>
                  <a:srgbClr val="795E26"/>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&lt;&lt;</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1200">
                <a:solidFill>
                  <a:srgbClr val="A31515"/>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r>
              <a:rPr lang="en-US" sz="1200">
                <a:solidFill>
                  <a:srgbClr val="EE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\n</a:t>
            </a:r>
            <a:r>
              <a:rPr lang="en-US" sz="1200">
                <a:solidFill>
                  <a:srgbClr val="A31515"/>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endParaRPr lang="en-US" sz="120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0" marR="0" indent="0" algn="l">
              <a:spcBef>
                <a:spcPts val="0"/>
              </a:spcBef>
              <a:spcAft>
                <a:spcPts val="0"/>
              </a:spcAft>
            </a:pP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1200">
                <a:solidFill>
                  <a:srgbClr val="267F99"/>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std</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r>
              <a:rPr lang="en-US" sz="1200">
                <a:solidFill>
                  <a:srgbClr val="00108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cout</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1200">
                <a:solidFill>
                  <a:srgbClr val="795E26"/>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&lt;&lt;</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1200" u="sng">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(long long) </a:t>
            </a:r>
            <a:r>
              <a:rPr lang="en-US" sz="1200">
                <a:solidFill>
                  <a:srgbClr val="00108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r>
              <a:rPr lang="en-US" sz="1200">
                <a:solidFill>
                  <a:srgbClr val="00108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b</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1200">
                <a:solidFill>
                  <a:srgbClr val="795E26"/>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&lt;&lt;</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1200">
                <a:solidFill>
                  <a:srgbClr val="A31515"/>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r>
              <a:rPr lang="en-US" sz="1200">
                <a:solidFill>
                  <a:srgbClr val="EE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\n</a:t>
            </a:r>
            <a:r>
              <a:rPr lang="en-US" sz="1200">
                <a:solidFill>
                  <a:srgbClr val="A31515"/>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endParaRPr lang="en-US" sz="120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0" marR="0" indent="0" algn="l">
              <a:spcBef>
                <a:spcPts val="0"/>
              </a:spcBef>
              <a:spcAft>
                <a:spcPts val="0"/>
              </a:spcAft>
            </a:pP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1200">
                <a:solidFill>
                  <a:srgbClr val="267F99"/>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std</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r>
              <a:rPr lang="en-US" sz="1200">
                <a:solidFill>
                  <a:srgbClr val="00108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cout</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1200">
                <a:solidFill>
                  <a:srgbClr val="795E26"/>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&lt;&lt;</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1200" u="sng">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(float)</a:t>
            </a:r>
            <a:r>
              <a:rPr lang="en-US" sz="1200">
                <a:solidFill>
                  <a:srgbClr val="00108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r>
              <a:rPr lang="en-US" sz="1200">
                <a:solidFill>
                  <a:srgbClr val="00108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b</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1200">
                <a:solidFill>
                  <a:srgbClr val="795E26"/>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&lt;&lt;</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1200">
                <a:solidFill>
                  <a:srgbClr val="A31515"/>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r>
              <a:rPr lang="en-US" sz="1200">
                <a:solidFill>
                  <a:srgbClr val="EE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\n</a:t>
            </a:r>
            <a:r>
              <a:rPr lang="en-US" sz="1200">
                <a:solidFill>
                  <a:srgbClr val="A31515"/>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endParaRPr lang="en-US" sz="120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0" marR="0" indent="0" algn="l">
              <a:spcBef>
                <a:spcPts val="0"/>
              </a:spcBef>
              <a:spcAft>
                <a:spcPts val="0"/>
              </a:spcAft>
            </a:pP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1200">
                <a:solidFill>
                  <a:srgbClr val="AF00DB"/>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return</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1200">
                <a:solidFill>
                  <a:srgbClr val="098658"/>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0</a:t>
            </a: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endParaRPr lang="en-US" sz="120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0" marR="0" indent="0" algn="l">
              <a:spcBef>
                <a:spcPts val="0"/>
              </a:spcBef>
              <a:spcAft>
                <a:spcPts val="0"/>
              </a:spcAft>
            </a:pPr>
            <a:r>
              <a:rPr lang="en-US" sz="1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endParaRPr lang="en-US" sz="120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ECFFBECD-8F4F-4C89-83D9-334DE7F1B754}" type="slidenum">
              <a:rPr lang="en-US" smtClean="0"/>
              <a:t>8</a:t>
            </a:fld>
            <a:endParaRPr lang="en-US"/>
          </a:p>
        </p:txBody>
      </p:sp>
    </p:spTree>
    <p:extLst>
      <p:ext uri="{BB962C8B-B14F-4D97-AF65-F5344CB8AC3E}">
        <p14:creationId xmlns:p14="http://schemas.microsoft.com/office/powerpoint/2010/main" val="3827362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https://en.cppreference.com/w/cpp/language/operator_incdec</a:t>
            </a:r>
          </a:p>
        </p:txBody>
      </p:sp>
      <p:sp>
        <p:nvSpPr>
          <p:cNvPr id="4" name="Slide Number Placeholder 3"/>
          <p:cNvSpPr>
            <a:spLocks noGrp="1"/>
          </p:cNvSpPr>
          <p:nvPr>
            <p:ph type="sldNum" sz="quarter" idx="5"/>
          </p:nvPr>
        </p:nvSpPr>
        <p:spPr/>
        <p:txBody>
          <a:bodyPr/>
          <a:lstStyle/>
          <a:p>
            <a:fld id="{ECFFBECD-8F4F-4C89-83D9-334DE7F1B754}" type="slidenum">
              <a:rPr lang="en-US" smtClean="0"/>
              <a:t>9</a:t>
            </a:fld>
            <a:endParaRPr lang="en-US"/>
          </a:p>
        </p:txBody>
      </p:sp>
    </p:spTree>
    <p:extLst>
      <p:ext uri="{BB962C8B-B14F-4D97-AF65-F5344CB8AC3E}">
        <p14:creationId xmlns:p14="http://schemas.microsoft.com/office/powerpoint/2010/main" val="807996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https://unstop.com/blog/increment-and-decrement-operators-in-c</a:t>
            </a:r>
          </a:p>
        </p:txBody>
      </p:sp>
      <p:sp>
        <p:nvSpPr>
          <p:cNvPr id="4" name="Slide Number Placeholder 3"/>
          <p:cNvSpPr>
            <a:spLocks noGrp="1"/>
          </p:cNvSpPr>
          <p:nvPr>
            <p:ph type="sldNum" sz="quarter" idx="5"/>
          </p:nvPr>
        </p:nvSpPr>
        <p:spPr/>
        <p:txBody>
          <a:bodyPr/>
          <a:lstStyle/>
          <a:p>
            <a:fld id="{ECFFBECD-8F4F-4C89-83D9-334DE7F1B754}" type="slidenum">
              <a:rPr lang="en-US" smtClean="0"/>
              <a:t>10</a:t>
            </a:fld>
            <a:endParaRPr lang="en-US"/>
          </a:p>
        </p:txBody>
      </p:sp>
    </p:spTree>
    <p:extLst>
      <p:ext uri="{BB962C8B-B14F-4D97-AF65-F5344CB8AC3E}">
        <p14:creationId xmlns:p14="http://schemas.microsoft.com/office/powerpoint/2010/main" val="1319422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Toán tử kết hợp (Compound operator) trong C++ là một cách viết tắt cho các chuỗi toán tử đơn giản. Chúng giúp viết mã ngắn gọn và dễ đọc hơn.</a:t>
            </a:r>
            <a:endParaRPr lang="en-US"/>
          </a:p>
        </p:txBody>
      </p:sp>
      <p:sp>
        <p:nvSpPr>
          <p:cNvPr id="4" name="Slide Number Placeholder 3"/>
          <p:cNvSpPr>
            <a:spLocks noGrp="1"/>
          </p:cNvSpPr>
          <p:nvPr>
            <p:ph type="sldNum" sz="quarter" idx="5"/>
          </p:nvPr>
        </p:nvSpPr>
        <p:spPr/>
        <p:txBody>
          <a:bodyPr/>
          <a:lstStyle/>
          <a:p>
            <a:fld id="{ECFFBECD-8F4F-4C89-83D9-334DE7F1B754}" type="slidenum">
              <a:rPr lang="en-US" smtClean="0"/>
              <a:t>12</a:t>
            </a:fld>
            <a:endParaRPr lang="en-US"/>
          </a:p>
        </p:txBody>
      </p:sp>
    </p:spTree>
    <p:extLst>
      <p:ext uri="{BB962C8B-B14F-4D97-AF65-F5344CB8AC3E}">
        <p14:creationId xmlns:p14="http://schemas.microsoft.com/office/powerpoint/2010/main" val="2182148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Toán tử bit (bitwise operator) là những toán tử thực hiện các thao tác trên từng bit (binary digit) của các số nguyên trong C++. Các toán tử này thường được sử dụng để thao tác với các dữ liệu nhị phân, lập trình hệ thống, và tối ưu hóa hiệu suất.</a:t>
            </a:r>
            <a:endParaRPr lang="en-US"/>
          </a:p>
          <a:p>
            <a:r>
              <a:rPr lang="en-US" b="0" i="0">
                <a:solidFill>
                  <a:srgbClr val="ECECEC"/>
                </a:solidFill>
                <a:effectLst/>
                <a:highlight>
                  <a:srgbClr val="212121"/>
                </a:highlight>
                <a:latin typeface="ui-sans-serif"/>
              </a:rPr>
              <a:t>Bảng chân trị giúp hiểu rõ cách các toán tử này hoạt động trên từng bit riêng lẻ.</a:t>
            </a:r>
          </a:p>
          <a:p>
            <a:r>
              <a:rPr lang="vi-VN" b="0">
                <a:solidFill>
                  <a:srgbClr val="267F99"/>
                </a:solidFill>
                <a:effectLst/>
                <a:highlight>
                  <a:srgbClr val="FFFFFF"/>
                </a:highlight>
                <a:latin typeface="PragmataPro Mono Liga" panose="02000509040000020004" pitchFamily="49" charset="0"/>
              </a:rPr>
              <a:t>AND</a:t>
            </a:r>
            <a:r>
              <a:rPr lang="vi-VN" b="0">
                <a:solidFill>
                  <a:srgbClr val="000000"/>
                </a:solidFill>
                <a:effectLst/>
                <a:highlight>
                  <a:srgbClr val="FFFFFF"/>
                </a:highlight>
                <a:latin typeface="PragmataPro Mono Liga" panose="02000509040000020004" pitchFamily="49" charset="0"/>
              </a:rPr>
              <a:t> </a:t>
            </a:r>
            <a:r>
              <a:rPr lang="vi-VN" b="0">
                <a:solidFill>
                  <a:srgbClr val="001080"/>
                </a:solidFill>
                <a:effectLst/>
                <a:highlight>
                  <a:srgbClr val="FFFFFF"/>
                </a:highlight>
                <a:latin typeface="PragmataPro Mono Liga" panose="02000509040000020004" pitchFamily="49" charset="0"/>
              </a:rPr>
              <a:t>bitwise</a:t>
            </a:r>
            <a:r>
              <a:rPr lang="vi-VN" b="0">
                <a:solidFill>
                  <a:srgbClr val="000000"/>
                </a:solidFill>
                <a:effectLst/>
                <a:highlight>
                  <a:srgbClr val="FFFFFF"/>
                </a:highlight>
                <a:latin typeface="PragmataPro Mono Liga" panose="02000509040000020004" pitchFamily="49" charset="0"/>
              </a:rPr>
              <a:t> (&amp;): Thực hiện phép AND bitwise. Kết quả sẽ là </a:t>
            </a:r>
            <a:r>
              <a:rPr lang="vi-VN" b="0">
                <a:solidFill>
                  <a:srgbClr val="098658"/>
                </a:solidFill>
                <a:effectLst/>
                <a:highlight>
                  <a:srgbClr val="FFFFFF"/>
                </a:highlight>
                <a:latin typeface="PragmataPro Mono Liga" panose="02000509040000020004" pitchFamily="49" charset="0"/>
              </a:rPr>
              <a:t>1</a:t>
            </a:r>
            <a:r>
              <a:rPr lang="vi-VN" b="0">
                <a:solidFill>
                  <a:srgbClr val="000000"/>
                </a:solidFill>
                <a:effectLst/>
                <a:highlight>
                  <a:srgbClr val="FFFFFF"/>
                </a:highlight>
                <a:latin typeface="PragmataPro Mono Liga" panose="02000509040000020004" pitchFamily="49" charset="0"/>
              </a:rPr>
              <a:t> chỉ khi cả hai bit đều là </a:t>
            </a:r>
            <a:r>
              <a:rPr lang="vi-VN" b="0">
                <a:solidFill>
                  <a:srgbClr val="098658"/>
                </a:solidFill>
                <a:effectLst/>
                <a:highlight>
                  <a:srgbClr val="FFFFFF"/>
                </a:highlight>
                <a:latin typeface="PragmataPro Mono Liga" panose="02000509040000020004" pitchFamily="49" charset="0"/>
              </a:rPr>
              <a:t>1.</a:t>
            </a:r>
            <a:endParaRPr lang="vi-VN" b="0">
              <a:solidFill>
                <a:srgbClr val="000000"/>
              </a:solidFill>
              <a:effectLst/>
              <a:highlight>
                <a:srgbClr val="FFFFFF"/>
              </a:highlight>
              <a:latin typeface="PragmataPro Mono Liga" panose="02000509040000020004" pitchFamily="49" charset="0"/>
            </a:endParaRPr>
          </a:p>
          <a:p>
            <a:r>
              <a:rPr lang="vi-VN" b="0">
                <a:solidFill>
                  <a:srgbClr val="267F99"/>
                </a:solidFill>
                <a:effectLst/>
                <a:highlight>
                  <a:srgbClr val="FFFFFF"/>
                </a:highlight>
                <a:latin typeface="PragmataPro Mono Liga" panose="02000509040000020004" pitchFamily="49" charset="0"/>
              </a:rPr>
              <a:t>OR</a:t>
            </a:r>
            <a:r>
              <a:rPr lang="vi-VN" b="0">
                <a:solidFill>
                  <a:srgbClr val="000000"/>
                </a:solidFill>
                <a:effectLst/>
                <a:highlight>
                  <a:srgbClr val="FFFFFF"/>
                </a:highlight>
                <a:latin typeface="PragmataPro Mono Liga" panose="02000509040000020004" pitchFamily="49" charset="0"/>
              </a:rPr>
              <a:t> </a:t>
            </a:r>
            <a:r>
              <a:rPr lang="vi-VN" b="0">
                <a:solidFill>
                  <a:srgbClr val="795E26"/>
                </a:solidFill>
                <a:effectLst/>
                <a:highlight>
                  <a:srgbClr val="FFFFFF"/>
                </a:highlight>
                <a:latin typeface="PragmataPro Mono Liga" panose="02000509040000020004" pitchFamily="49" charset="0"/>
              </a:rPr>
              <a:t>bitwise</a:t>
            </a:r>
            <a:r>
              <a:rPr lang="vi-VN" b="0">
                <a:solidFill>
                  <a:srgbClr val="000000"/>
                </a:solidFill>
                <a:effectLst/>
                <a:highlight>
                  <a:srgbClr val="FFFFFF"/>
                </a:highlight>
                <a:latin typeface="PragmataPro Mono Liga" panose="02000509040000020004" pitchFamily="49" charset="0"/>
              </a:rPr>
              <a:t> (|): Thực hiện phép OR bitwise. Kết quả sẽ là </a:t>
            </a:r>
            <a:r>
              <a:rPr lang="vi-VN" b="0">
                <a:solidFill>
                  <a:srgbClr val="098658"/>
                </a:solidFill>
                <a:effectLst/>
                <a:highlight>
                  <a:srgbClr val="FFFFFF"/>
                </a:highlight>
                <a:latin typeface="PragmataPro Mono Liga" panose="02000509040000020004" pitchFamily="49" charset="0"/>
              </a:rPr>
              <a:t>1</a:t>
            </a:r>
            <a:r>
              <a:rPr lang="vi-VN" b="0">
                <a:solidFill>
                  <a:srgbClr val="000000"/>
                </a:solidFill>
                <a:effectLst/>
                <a:highlight>
                  <a:srgbClr val="FFFFFF"/>
                </a:highlight>
                <a:latin typeface="PragmataPro Mono Liga" panose="02000509040000020004" pitchFamily="49" charset="0"/>
              </a:rPr>
              <a:t> nếu ít nhất một trong hai bit là </a:t>
            </a:r>
            <a:r>
              <a:rPr lang="vi-VN" b="0">
                <a:solidFill>
                  <a:srgbClr val="098658"/>
                </a:solidFill>
                <a:effectLst/>
                <a:highlight>
                  <a:srgbClr val="FFFFFF"/>
                </a:highlight>
                <a:latin typeface="PragmataPro Mono Liga" panose="02000509040000020004" pitchFamily="49" charset="0"/>
              </a:rPr>
              <a:t>1.</a:t>
            </a:r>
            <a:endParaRPr lang="vi-VN" b="0">
              <a:solidFill>
                <a:srgbClr val="000000"/>
              </a:solidFill>
              <a:effectLst/>
              <a:highlight>
                <a:srgbClr val="FFFFFF"/>
              </a:highlight>
              <a:latin typeface="PragmataPro Mono Liga" panose="02000509040000020004" pitchFamily="49" charset="0"/>
            </a:endParaRPr>
          </a:p>
          <a:p>
            <a:r>
              <a:rPr lang="vi-VN" b="0">
                <a:solidFill>
                  <a:srgbClr val="267F99"/>
                </a:solidFill>
                <a:effectLst/>
                <a:highlight>
                  <a:srgbClr val="FFFFFF"/>
                </a:highlight>
                <a:latin typeface="PragmataPro Mono Liga" panose="02000509040000020004" pitchFamily="49" charset="0"/>
              </a:rPr>
              <a:t>XOR</a:t>
            </a:r>
            <a:r>
              <a:rPr lang="vi-VN" b="0">
                <a:solidFill>
                  <a:srgbClr val="000000"/>
                </a:solidFill>
                <a:effectLst/>
                <a:highlight>
                  <a:srgbClr val="FFFFFF"/>
                </a:highlight>
                <a:latin typeface="PragmataPro Mono Liga" panose="02000509040000020004" pitchFamily="49" charset="0"/>
              </a:rPr>
              <a:t> </a:t>
            </a:r>
            <a:r>
              <a:rPr lang="vi-VN" b="0">
                <a:solidFill>
                  <a:srgbClr val="795E26"/>
                </a:solidFill>
                <a:effectLst/>
                <a:highlight>
                  <a:srgbClr val="FFFFFF"/>
                </a:highlight>
                <a:latin typeface="PragmataPro Mono Liga" panose="02000509040000020004" pitchFamily="49" charset="0"/>
              </a:rPr>
              <a:t>bitwise</a:t>
            </a:r>
            <a:r>
              <a:rPr lang="vi-VN" b="0">
                <a:solidFill>
                  <a:srgbClr val="000000"/>
                </a:solidFill>
                <a:effectLst/>
                <a:highlight>
                  <a:srgbClr val="FFFFFF"/>
                </a:highlight>
                <a:latin typeface="PragmataPro Mono Liga" panose="02000509040000020004" pitchFamily="49" charset="0"/>
              </a:rPr>
              <a:t> (^): Thực hiện phép XOR bitwise. Kết quả sẽ là </a:t>
            </a:r>
            <a:r>
              <a:rPr lang="vi-VN" b="0">
                <a:solidFill>
                  <a:srgbClr val="098658"/>
                </a:solidFill>
                <a:effectLst/>
                <a:highlight>
                  <a:srgbClr val="FFFFFF"/>
                </a:highlight>
                <a:latin typeface="PragmataPro Mono Liga" panose="02000509040000020004" pitchFamily="49" charset="0"/>
              </a:rPr>
              <a:t>1</a:t>
            </a:r>
            <a:r>
              <a:rPr lang="vi-VN" b="0">
                <a:solidFill>
                  <a:srgbClr val="000000"/>
                </a:solidFill>
                <a:effectLst/>
                <a:highlight>
                  <a:srgbClr val="FFFFFF"/>
                </a:highlight>
                <a:latin typeface="PragmataPro Mono Liga" panose="02000509040000020004" pitchFamily="49" charset="0"/>
              </a:rPr>
              <a:t> nếu hai bit khác nhau.</a:t>
            </a:r>
          </a:p>
          <a:p>
            <a:r>
              <a:rPr lang="vi-VN" b="0">
                <a:solidFill>
                  <a:srgbClr val="267F99"/>
                </a:solidFill>
                <a:effectLst/>
                <a:highlight>
                  <a:srgbClr val="FFFFFF"/>
                </a:highlight>
                <a:latin typeface="PragmataPro Mono Liga" panose="02000509040000020004" pitchFamily="49" charset="0"/>
              </a:rPr>
              <a:t>NOT</a:t>
            </a:r>
            <a:r>
              <a:rPr lang="vi-VN" b="0">
                <a:solidFill>
                  <a:srgbClr val="000000"/>
                </a:solidFill>
                <a:effectLst/>
                <a:highlight>
                  <a:srgbClr val="FFFFFF"/>
                </a:highlight>
                <a:latin typeface="PragmataPro Mono Liga" panose="02000509040000020004" pitchFamily="49" charset="0"/>
              </a:rPr>
              <a:t> </a:t>
            </a:r>
            <a:r>
              <a:rPr lang="vi-VN" b="0">
                <a:solidFill>
                  <a:srgbClr val="795E26"/>
                </a:solidFill>
                <a:effectLst/>
                <a:highlight>
                  <a:srgbClr val="FFFFFF"/>
                </a:highlight>
                <a:latin typeface="PragmataPro Mono Liga" panose="02000509040000020004" pitchFamily="49" charset="0"/>
              </a:rPr>
              <a:t>bitwise</a:t>
            </a:r>
            <a:r>
              <a:rPr lang="vi-VN" b="0">
                <a:solidFill>
                  <a:srgbClr val="000000"/>
                </a:solidFill>
                <a:effectLst/>
                <a:highlight>
                  <a:srgbClr val="FFFFFF"/>
                </a:highlight>
                <a:latin typeface="PragmataPro Mono Liga" panose="02000509040000020004" pitchFamily="49" charset="0"/>
              </a:rPr>
              <a:t> (~): Thực hiện phép NOT bitwise. Đảo ngược tất cả các bit.</a:t>
            </a:r>
          </a:p>
          <a:p>
            <a:r>
              <a:rPr lang="vi-VN" b="0">
                <a:solidFill>
                  <a:srgbClr val="000000"/>
                </a:solidFill>
                <a:effectLst/>
                <a:highlight>
                  <a:srgbClr val="FFFFFF"/>
                </a:highlight>
                <a:latin typeface="PragmataPro Mono Liga" panose="02000509040000020004" pitchFamily="49" charset="0"/>
              </a:rPr>
              <a:t>Dịch trá</a:t>
            </a:r>
            <a:r>
              <a:rPr lang="vi-VN" b="0">
                <a:solidFill>
                  <a:srgbClr val="795E26"/>
                </a:solidFill>
                <a:effectLst/>
                <a:highlight>
                  <a:srgbClr val="FFFFFF"/>
                </a:highlight>
                <a:latin typeface="PragmataPro Mono Liga" panose="02000509040000020004" pitchFamily="49" charset="0"/>
              </a:rPr>
              <a:t>i</a:t>
            </a:r>
            <a:r>
              <a:rPr lang="vi-VN" b="0">
                <a:solidFill>
                  <a:srgbClr val="000000"/>
                </a:solidFill>
                <a:effectLst/>
                <a:highlight>
                  <a:srgbClr val="FFFFFF"/>
                </a:highlight>
                <a:latin typeface="PragmataPro Mono Liga" panose="02000509040000020004" pitchFamily="49" charset="0"/>
              </a:rPr>
              <a:t> (&lt;&lt;): Dịch các bit sang trái một số lần nhất định. Các bit dịch ra khỏi giá trị sẽ bị loại bỏ và các bit </a:t>
            </a:r>
            <a:r>
              <a:rPr lang="vi-VN" b="0">
                <a:solidFill>
                  <a:srgbClr val="098658"/>
                </a:solidFill>
                <a:effectLst/>
                <a:highlight>
                  <a:srgbClr val="FFFFFF"/>
                </a:highlight>
                <a:latin typeface="PragmataPro Mono Liga" panose="02000509040000020004" pitchFamily="49" charset="0"/>
              </a:rPr>
              <a:t>0</a:t>
            </a:r>
            <a:r>
              <a:rPr lang="vi-VN" b="0">
                <a:solidFill>
                  <a:srgbClr val="000000"/>
                </a:solidFill>
                <a:effectLst/>
                <a:highlight>
                  <a:srgbClr val="FFFFFF"/>
                </a:highlight>
                <a:latin typeface="PragmataPro Mono Liga" panose="02000509040000020004" pitchFamily="49" charset="0"/>
              </a:rPr>
              <a:t> sẽ được thêm vào.</a:t>
            </a:r>
          </a:p>
          <a:p>
            <a:r>
              <a:rPr lang="vi-VN" b="0">
                <a:solidFill>
                  <a:srgbClr val="000000"/>
                </a:solidFill>
                <a:effectLst/>
                <a:highlight>
                  <a:srgbClr val="FFFFFF"/>
                </a:highlight>
                <a:latin typeface="PragmataPro Mono Liga" panose="02000509040000020004" pitchFamily="49" charset="0"/>
              </a:rPr>
              <a:t>Dịch phả</a:t>
            </a:r>
            <a:r>
              <a:rPr lang="vi-VN" b="0">
                <a:solidFill>
                  <a:srgbClr val="795E26"/>
                </a:solidFill>
                <a:effectLst/>
                <a:highlight>
                  <a:srgbClr val="FFFFFF"/>
                </a:highlight>
                <a:latin typeface="PragmataPro Mono Liga" panose="02000509040000020004" pitchFamily="49" charset="0"/>
              </a:rPr>
              <a:t>i</a:t>
            </a:r>
            <a:r>
              <a:rPr lang="vi-VN" b="0">
                <a:solidFill>
                  <a:srgbClr val="000000"/>
                </a:solidFill>
                <a:effectLst/>
                <a:highlight>
                  <a:srgbClr val="FFFFFF"/>
                </a:highlight>
                <a:latin typeface="PragmataPro Mono Liga" panose="02000509040000020004" pitchFamily="49" charset="0"/>
              </a:rPr>
              <a:t> (&gt;&gt;): Dịch các bit sang phải một số lần nhất định. Đối với số nguyên có dấu, bit dấu sẽ được giữ lại.</a:t>
            </a:r>
          </a:p>
          <a:p>
            <a:endParaRPr lang="en-US"/>
          </a:p>
        </p:txBody>
      </p:sp>
      <p:sp>
        <p:nvSpPr>
          <p:cNvPr id="4" name="Slide Number Placeholder 3"/>
          <p:cNvSpPr>
            <a:spLocks noGrp="1"/>
          </p:cNvSpPr>
          <p:nvPr>
            <p:ph type="sldNum" sz="quarter" idx="5"/>
          </p:nvPr>
        </p:nvSpPr>
        <p:spPr/>
        <p:txBody>
          <a:bodyPr/>
          <a:lstStyle/>
          <a:p>
            <a:fld id="{ECFFBECD-8F4F-4C89-83D9-334DE7F1B754}" type="slidenum">
              <a:rPr lang="en-US" smtClean="0"/>
              <a:t>13</a:t>
            </a:fld>
            <a:endParaRPr lang="en-US"/>
          </a:p>
        </p:txBody>
      </p:sp>
    </p:spTree>
    <p:extLst>
      <p:ext uri="{BB962C8B-B14F-4D97-AF65-F5344CB8AC3E}">
        <p14:creationId xmlns:p14="http://schemas.microsoft.com/office/powerpoint/2010/main" val="21737847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userDrawn="1"/>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userDrawn="1"/>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Tree>
    <p:extLst>
      <p:ext uri="{BB962C8B-B14F-4D97-AF65-F5344CB8AC3E}">
        <p14:creationId xmlns:p14="http://schemas.microsoft.com/office/powerpoint/2010/main" val="265842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userDrawn="1"/>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Tree>
    <p:extLst>
      <p:ext uri="{BB962C8B-B14F-4D97-AF65-F5344CB8AC3E}">
        <p14:creationId xmlns:p14="http://schemas.microsoft.com/office/powerpoint/2010/main" val="813410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userDrawn="1"/>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Tree>
    <p:extLst>
      <p:ext uri="{BB962C8B-B14F-4D97-AF65-F5344CB8AC3E}">
        <p14:creationId xmlns:p14="http://schemas.microsoft.com/office/powerpoint/2010/main" val="342219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userDrawn="1"/>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userDrawn="1"/>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302063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3108181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userDrawn="1">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userDrawn="1">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userDrawn="1">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4" name="Group 3">
            <a:extLst>
              <a:ext uri="{FF2B5EF4-FFF2-40B4-BE49-F238E27FC236}">
                <a16:creationId xmlns:a16="http://schemas.microsoft.com/office/drawing/2014/main" id="{B1AA7010-A78E-2DCB-8D89-28F704E05138}"/>
              </a:ext>
            </a:extLst>
          </p:cNvPr>
          <p:cNvGrpSpPr/>
          <p:nvPr userDrawn="1"/>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Tree>
    <p:extLst>
      <p:ext uri="{BB962C8B-B14F-4D97-AF65-F5344CB8AC3E}">
        <p14:creationId xmlns:p14="http://schemas.microsoft.com/office/powerpoint/2010/main" val="35614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2181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53224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664174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130437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81545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June 2024</a:t>
            </a:r>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167200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B0CF62-78A4-D655-7614-720D32533855}"/>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dirty="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4" name="Text Placeholder 3">
            <a:extLst>
              <a:ext uri="{FF2B5EF4-FFF2-40B4-BE49-F238E27FC236}">
                <a16:creationId xmlns:a16="http://schemas.microsoft.com/office/drawing/2014/main" id="{0F27712B-B28A-B256-C343-718E2E8388FC}"/>
              </a:ext>
            </a:extLst>
          </p:cNvPr>
          <p:cNvSpPr>
            <a:spLocks noGrp="1"/>
          </p:cNvSpPr>
          <p:nvPr>
            <p:ph type="body" sz="quarter" idx="13"/>
          </p:nvPr>
        </p:nvSpPr>
        <p:spPr/>
        <p:txBody>
          <a:bodyPr/>
          <a:lstStyle/>
          <a:p>
            <a:r>
              <a:rPr lang="en-US"/>
              <a:t>IT001 - NHẬP MÔN LẬP TRÌNH</a:t>
            </a:r>
            <a:endParaRPr lang="en-VN"/>
          </a:p>
        </p:txBody>
      </p:sp>
      <p:sp>
        <p:nvSpPr>
          <p:cNvPr id="5" name="Text Placeholder 4">
            <a:extLst>
              <a:ext uri="{FF2B5EF4-FFF2-40B4-BE49-F238E27FC236}">
                <a16:creationId xmlns:a16="http://schemas.microsoft.com/office/drawing/2014/main" id="{5DF7B1EB-02CD-733F-59FE-6D1CE2E4D4D6}"/>
              </a:ext>
            </a:extLst>
          </p:cNvPr>
          <p:cNvSpPr>
            <a:spLocks noGrp="1"/>
          </p:cNvSpPr>
          <p:nvPr>
            <p:ph type="body" sz="quarter" idx="14"/>
          </p:nvPr>
        </p:nvSpPr>
        <p:spPr>
          <a:xfrm>
            <a:off x="-228599" y="3039455"/>
            <a:ext cx="12172950" cy="459447"/>
          </a:xfrm>
        </p:spPr>
        <p:txBody>
          <a:bodyPr/>
          <a:lstStyle/>
          <a:p>
            <a:r>
              <a:rPr lang="en-US" sz="2700"/>
              <a:t>CHƯƠNG 3.2: </a:t>
            </a:r>
            <a:r>
              <a:rPr lang="vi-VN" sz="2700"/>
              <a:t>CÁC PHÉP</a:t>
            </a:r>
            <a:r>
              <a:rPr lang="en-US" sz="2700"/>
              <a:t> </a:t>
            </a:r>
            <a:r>
              <a:rPr lang="vi-VN" sz="2700"/>
              <a:t>TOÁN TRONG C++</a:t>
            </a:r>
            <a:endParaRPr lang="en-VN" sz="2700"/>
          </a:p>
        </p:txBody>
      </p:sp>
      <p:sp>
        <p:nvSpPr>
          <p:cNvPr id="6" name="Text Placeholder 5">
            <a:extLst>
              <a:ext uri="{FF2B5EF4-FFF2-40B4-BE49-F238E27FC236}">
                <a16:creationId xmlns:a16="http://schemas.microsoft.com/office/drawing/2014/main" id="{C51E838D-0A6A-9FC0-FE43-B7160A7D09E2}"/>
              </a:ext>
            </a:extLst>
          </p:cNvPr>
          <p:cNvSpPr>
            <a:spLocks noGrp="1"/>
          </p:cNvSpPr>
          <p:nvPr>
            <p:ph type="body" sz="quarter" idx="15"/>
          </p:nvPr>
        </p:nvSpPr>
        <p:spPr/>
        <p:txBody>
          <a:bodyPr/>
          <a:lstStyle/>
          <a:p>
            <a:r>
              <a:rPr lang="en-US"/>
              <a:t>Khoa Khoa học Máy tính</a:t>
            </a:r>
            <a:endParaRPr lang="en-VN"/>
          </a:p>
        </p:txBody>
      </p:sp>
      <p:sp>
        <p:nvSpPr>
          <p:cNvPr id="7" name="Text Placeholder 6">
            <a:extLst>
              <a:ext uri="{FF2B5EF4-FFF2-40B4-BE49-F238E27FC236}">
                <a16:creationId xmlns:a16="http://schemas.microsoft.com/office/drawing/2014/main" id="{4EFA386E-A6EB-6AFC-A9FF-9DA3B875EAED}"/>
              </a:ext>
            </a:extLst>
          </p:cNvPr>
          <p:cNvSpPr>
            <a:spLocks noGrp="1"/>
          </p:cNvSpPr>
          <p:nvPr>
            <p:ph type="body" sz="quarter" idx="16"/>
          </p:nvPr>
        </p:nvSpPr>
        <p:spPr/>
        <p:txBody>
          <a:bodyPr/>
          <a:lstStyle/>
          <a:p>
            <a:r>
              <a:rPr lang="vi-VN"/>
              <a:t>Toán tử là các ký hiệu đặc biệt được sử dụng để thực hiện các phép toán trên dữ liệu trong C++. Chúng đóng vai trò quan trọng trong việc thao tác với biến, biểu thức và các cấu trúc dữ liệu khác.</a:t>
            </a:r>
            <a:endParaRPr lang="en-VN"/>
          </a:p>
        </p:txBody>
      </p:sp>
      <p:sp>
        <p:nvSpPr>
          <p:cNvPr id="8" name="Date Placeholder 7">
            <a:extLst>
              <a:ext uri="{FF2B5EF4-FFF2-40B4-BE49-F238E27FC236}">
                <a16:creationId xmlns:a16="http://schemas.microsoft.com/office/drawing/2014/main" id="{B67A4E57-B83D-5301-C19F-305FB5378361}"/>
              </a:ext>
            </a:extLst>
          </p:cNvPr>
          <p:cNvSpPr>
            <a:spLocks noGrp="1"/>
          </p:cNvSpPr>
          <p:nvPr>
            <p:ph type="dt" sz="half" idx="17"/>
          </p:nvPr>
        </p:nvSpPr>
        <p:spPr/>
        <p:txBody>
          <a:bodyPr/>
          <a:lstStyle/>
          <a:p>
            <a:r>
              <a:rPr lang="en-US"/>
              <a:t>June 2024</a:t>
            </a:r>
            <a:endParaRPr lang="en-US" dirty="0"/>
          </a:p>
        </p:txBody>
      </p:sp>
      <p:sp>
        <p:nvSpPr>
          <p:cNvPr id="9" name="Slide Number Placeholder 8">
            <a:extLst>
              <a:ext uri="{FF2B5EF4-FFF2-40B4-BE49-F238E27FC236}">
                <a16:creationId xmlns:a16="http://schemas.microsoft.com/office/drawing/2014/main" id="{F96D19B6-CE7F-871C-501C-3426629BBC5D}"/>
              </a:ext>
            </a:extLst>
          </p:cNvPr>
          <p:cNvSpPr>
            <a:spLocks noGrp="1"/>
          </p:cNvSpPr>
          <p:nvPr>
            <p:ph type="sldNum" sz="quarter" idx="12"/>
          </p:nvPr>
        </p:nvSpPr>
        <p:spPr/>
        <p:txBody>
          <a:bodyPr/>
          <a:lstStyle/>
          <a:p>
            <a:pPr algn="ctr"/>
            <a:fld id="{D8B0B3AC-44A8-D142-AAF6-9A453466E1A4}" type="slidenum">
              <a:rPr lang="en-VN" smtClean="0"/>
              <a:pPr algn="ctr"/>
              <a:t>1</a:t>
            </a:fld>
            <a:endParaRPr lang="en-VN" dirty="0"/>
          </a:p>
        </p:txBody>
      </p:sp>
    </p:spTree>
    <p:extLst>
      <p:ext uri="{BB962C8B-B14F-4D97-AF65-F5344CB8AC3E}">
        <p14:creationId xmlns:p14="http://schemas.microsoft.com/office/powerpoint/2010/main" val="4047766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022" y="211216"/>
            <a:ext cx="11596233" cy="785896"/>
          </a:xfrm>
        </p:spPr>
        <p:txBody>
          <a:bodyPr>
            <a:noAutofit/>
          </a:bodyPr>
          <a:lstStyle/>
          <a:p>
            <a:r>
              <a:rPr lang="en-US" sz="3500"/>
              <a:t>3.6.3 </a:t>
            </a:r>
            <a:r>
              <a:rPr lang="en-US" sz="3500" dirty="0" err="1"/>
              <a:t>Toán</a:t>
            </a:r>
            <a:r>
              <a:rPr lang="en-US" sz="3500" dirty="0"/>
              <a:t> </a:t>
            </a:r>
            <a:r>
              <a:rPr lang="en-US" sz="3500" dirty="0" err="1"/>
              <a:t>tử</a:t>
            </a:r>
            <a:r>
              <a:rPr lang="en-US" sz="3500" dirty="0"/>
              <a:t> </a:t>
            </a:r>
            <a:r>
              <a:rPr lang="en-US" sz="3500" dirty="0" err="1"/>
              <a:t>tăng</a:t>
            </a:r>
            <a:r>
              <a:rPr lang="en-US" sz="3500" dirty="0"/>
              <a:t> ++, </a:t>
            </a:r>
            <a:r>
              <a:rPr lang="en-US" sz="3500" err="1"/>
              <a:t>giảm</a:t>
            </a:r>
            <a:r>
              <a:rPr lang="en-US" sz="3500"/>
              <a:t> - (increment and decrement</a:t>
            </a:r>
            <a:r>
              <a:rPr lang="en-US" sz="3500" dirty="0"/>
              <a:t>)</a:t>
            </a:r>
          </a:p>
        </p:txBody>
      </p:sp>
      <p:sp>
        <p:nvSpPr>
          <p:cNvPr id="3" name="Content Placeholder 2"/>
          <p:cNvSpPr>
            <a:spLocks noGrp="1"/>
          </p:cNvSpPr>
          <p:nvPr>
            <p:ph idx="1"/>
          </p:nvPr>
        </p:nvSpPr>
        <p:spPr/>
        <p:txBody>
          <a:bodyPr>
            <a:normAutofit/>
          </a:bodyPr>
          <a:lstStyle/>
          <a:p>
            <a:pPr lvl="1" algn="l">
              <a:lnSpc>
                <a:spcPct val="100000"/>
              </a:lnSpc>
              <a:spcBef>
                <a:spcPts val="600"/>
              </a:spcBef>
              <a:spcAft>
                <a:spcPts val="600"/>
              </a:spcAft>
            </a:pPr>
            <a:r>
              <a:rPr lang="en-US" sz="2400"/>
              <a:t>--x</a:t>
            </a:r>
            <a:r>
              <a:rPr lang="vi-VN" sz="2400"/>
              <a:t> </a:t>
            </a:r>
            <a:r>
              <a:rPr lang="en-US" sz="2400"/>
              <a:t>:</a:t>
            </a:r>
            <a:r>
              <a:rPr lang="vi-VN" sz="2400"/>
              <a:t> Đây được gọi </a:t>
            </a:r>
            <a:r>
              <a:rPr lang="en-US" sz="2400"/>
              <a:t>là Prefix decrement</a:t>
            </a:r>
            <a:r>
              <a:rPr lang="vi-VN" sz="2400"/>
              <a:t>. </a:t>
            </a:r>
            <a:r>
              <a:rPr lang="en-US" sz="2400"/>
              <a:t>T</a:t>
            </a:r>
            <a:r>
              <a:rPr lang="vi-VN" sz="2400"/>
              <a:t>rong biểu thức</a:t>
            </a:r>
            <a:r>
              <a:rPr lang="en-US" sz="2400"/>
              <a:t> chứa --x: </a:t>
            </a:r>
            <a:r>
              <a:rPr lang="vi-VN" sz="2400"/>
              <a:t>biến </a:t>
            </a:r>
            <a:r>
              <a:rPr lang="en-US" sz="2400"/>
              <a:t>x </a:t>
            </a:r>
            <a:r>
              <a:rPr lang="vi-VN" sz="2400"/>
              <a:t>sẽ </a:t>
            </a:r>
            <a:r>
              <a:rPr lang="en-US" sz="2400" b="1"/>
              <a:t>giảm xuống</a:t>
            </a:r>
            <a:r>
              <a:rPr lang="vi-VN" sz="2400" b="1"/>
              <a:t> 1</a:t>
            </a:r>
            <a:r>
              <a:rPr lang="en-US" sz="2400" b="1"/>
              <a:t> đơn vị</a:t>
            </a:r>
            <a:r>
              <a:rPr lang="vi-VN" sz="2400" b="1"/>
              <a:t> trước</a:t>
            </a:r>
            <a:r>
              <a:rPr lang="vi-VN" sz="2400"/>
              <a:t>, sau đó giá trị cập nhật sẽ được sử </a:t>
            </a:r>
            <a:r>
              <a:rPr lang="en-US" sz="2400"/>
              <a:t>dụng.</a:t>
            </a:r>
          </a:p>
          <a:p>
            <a:pPr lvl="1" algn="l">
              <a:lnSpc>
                <a:spcPct val="100000"/>
              </a:lnSpc>
              <a:spcBef>
                <a:spcPts val="600"/>
              </a:spcBef>
              <a:spcAft>
                <a:spcPts val="600"/>
              </a:spcAft>
            </a:pPr>
            <a:r>
              <a:rPr lang="en-US" sz="2400"/>
              <a:t>x--</a:t>
            </a:r>
            <a:r>
              <a:rPr lang="vi-VN" sz="2400"/>
              <a:t> </a:t>
            </a:r>
            <a:r>
              <a:rPr lang="en-US" sz="2400"/>
              <a:t>: </a:t>
            </a:r>
            <a:r>
              <a:rPr lang="vi-VN" sz="2400"/>
              <a:t>Đây được gọi </a:t>
            </a:r>
            <a:r>
              <a:rPr lang="en-US" sz="2400"/>
              <a:t>là Postfix decrement</a:t>
            </a:r>
            <a:r>
              <a:rPr lang="vi-VN" sz="2400"/>
              <a:t>. </a:t>
            </a:r>
            <a:r>
              <a:rPr lang="en-US" sz="2400"/>
              <a:t>T</a:t>
            </a:r>
            <a:r>
              <a:rPr lang="vi-VN" sz="2400"/>
              <a:t>rong biểu thức</a:t>
            </a:r>
            <a:r>
              <a:rPr lang="en-US" sz="2400"/>
              <a:t> chứa x--: </a:t>
            </a:r>
            <a:r>
              <a:rPr lang="vi-VN" sz="2400"/>
              <a:t>biến </a:t>
            </a:r>
            <a:r>
              <a:rPr lang="en-US" sz="2400"/>
              <a:t>x </a:t>
            </a:r>
            <a:r>
              <a:rPr lang="vi-VN" sz="2400"/>
              <a:t>sử dụng giá trị hiện tại của </a:t>
            </a:r>
            <a:r>
              <a:rPr lang="en-US" sz="2400"/>
              <a:t>x (chưa giảm 1 đơn vị), tính xong biểu thức</a:t>
            </a:r>
            <a:r>
              <a:rPr lang="vi-VN" sz="2400"/>
              <a:t> rồi </a:t>
            </a:r>
            <a:r>
              <a:rPr lang="en-US" sz="2400" b="1"/>
              <a:t>cuối cùng mới giảm x 1 đơn vị</a:t>
            </a:r>
            <a:r>
              <a:rPr lang="en-US" sz="2400"/>
              <a:t>.</a:t>
            </a:r>
          </a:p>
          <a:p>
            <a:pPr marL="491490" indent="-457200" algn="l">
              <a:lnSpc>
                <a:spcPct val="100000"/>
              </a:lnSpc>
              <a:spcBef>
                <a:spcPts val="600"/>
              </a:spcBef>
            </a:pPr>
            <a:r>
              <a:rPr lang="en-US" sz="2400"/>
              <a:t>Ví dụ:</a:t>
            </a:r>
            <a:br>
              <a:rPr lang="en-US" sz="2400"/>
            </a:br>
            <a:endParaRPr lang="en-US" sz="2400" dirty="0"/>
          </a:p>
          <a:p>
            <a:pPr marL="34290" indent="0" algn="l">
              <a:lnSpc>
                <a:spcPct val="100000"/>
              </a:lnSpc>
              <a:spcBef>
                <a:spcPts val="600"/>
              </a:spcBef>
              <a:buNone/>
            </a:pPr>
            <a:endParaRPr lang="en-US" sz="2400" dirty="0"/>
          </a:p>
          <a:p>
            <a:pPr marL="34290" indent="0" algn="l">
              <a:lnSpc>
                <a:spcPct val="100000"/>
              </a:lnSpc>
              <a:spcBef>
                <a:spcPts val="600"/>
              </a:spcBef>
              <a:buNone/>
            </a:pPr>
            <a:endParaRPr lang="en-US" sz="2400" dirty="0"/>
          </a:p>
        </p:txBody>
      </p:sp>
      <p:sp>
        <p:nvSpPr>
          <p:cNvPr id="9" name="Footer Placeholder 8"/>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7" name="Rectangle 6"/>
          <p:cNvSpPr/>
          <p:nvPr/>
        </p:nvSpPr>
        <p:spPr>
          <a:xfrm>
            <a:off x="2465989" y="4164265"/>
            <a:ext cx="2926456" cy="830997"/>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fr-FR" sz="2400">
                <a:solidFill>
                  <a:srgbClr val="0000FF"/>
                </a:solidFill>
                <a:highlight>
                  <a:srgbClr val="FFFFFF"/>
                </a:highlight>
                <a:latin typeface="PragmataPro Mono Liga" panose="02000509040000020004" pitchFamily="49" charset="0"/>
              </a:rPr>
              <a:t>int</a:t>
            </a:r>
            <a:r>
              <a:rPr lang="fr-FR" sz="2400">
                <a:solidFill>
                  <a:srgbClr val="000000"/>
                </a:solidFill>
                <a:highlight>
                  <a:srgbClr val="FFFFFF"/>
                </a:highlight>
                <a:latin typeface="PragmataPro Mono Liga" panose="02000509040000020004" pitchFamily="49" charset="0"/>
              </a:rPr>
              <a:t> x = </a:t>
            </a:r>
            <a:r>
              <a:rPr lang="fr-FR" sz="2400">
                <a:solidFill>
                  <a:srgbClr val="098658"/>
                </a:solidFill>
                <a:highlight>
                  <a:srgbClr val="FFFFFF"/>
                </a:highlight>
                <a:latin typeface="PragmataPro Mono Liga" panose="02000509040000020004" pitchFamily="49" charset="0"/>
              </a:rPr>
              <a:t>5</a:t>
            </a:r>
            <a:r>
              <a:rPr lang="fr-FR" sz="2400">
                <a:solidFill>
                  <a:srgbClr val="000000"/>
                </a:solidFill>
                <a:highlight>
                  <a:srgbClr val="FFFFFF"/>
                </a:highlight>
                <a:latin typeface="PragmataPro Mono Liga" panose="02000509040000020004" pitchFamily="49" charset="0"/>
              </a:rPr>
              <a:t>; </a:t>
            </a:r>
          </a:p>
          <a:p>
            <a:r>
              <a:rPr lang="fr-FR" sz="2400">
                <a:solidFill>
                  <a:srgbClr val="0000FF"/>
                </a:solidFill>
                <a:highlight>
                  <a:srgbClr val="FFFFFF"/>
                </a:highlight>
                <a:latin typeface="PragmataPro Mono Liga" panose="02000509040000020004" pitchFamily="49" charset="0"/>
              </a:rPr>
              <a:t>int</a:t>
            </a:r>
            <a:r>
              <a:rPr lang="fr-FR" sz="2400">
                <a:solidFill>
                  <a:srgbClr val="000000"/>
                </a:solidFill>
                <a:highlight>
                  <a:srgbClr val="FFFFFF"/>
                </a:highlight>
                <a:latin typeface="PragmataPro Mono Liga" panose="02000509040000020004" pitchFamily="49" charset="0"/>
              </a:rPr>
              <a:t> y = ++x;</a:t>
            </a:r>
          </a:p>
        </p:txBody>
      </p:sp>
      <p:sp>
        <p:nvSpPr>
          <p:cNvPr id="8" name="Rectangle 7"/>
          <p:cNvSpPr/>
          <p:nvPr/>
        </p:nvSpPr>
        <p:spPr>
          <a:xfrm>
            <a:off x="2465989" y="5328761"/>
            <a:ext cx="2926456" cy="830997"/>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fr-FR" sz="2400">
                <a:solidFill>
                  <a:srgbClr val="0000FF"/>
                </a:solidFill>
                <a:highlight>
                  <a:srgbClr val="FFFFFF"/>
                </a:highlight>
                <a:latin typeface="PragmataPro Mono Liga" panose="02000509040000020004" pitchFamily="49" charset="0"/>
              </a:rPr>
              <a:t>int</a:t>
            </a:r>
            <a:r>
              <a:rPr lang="fr-FR" sz="2400">
                <a:solidFill>
                  <a:srgbClr val="000000"/>
                </a:solidFill>
                <a:highlight>
                  <a:srgbClr val="FFFFFF"/>
                </a:highlight>
                <a:latin typeface="PragmataPro Mono Liga" panose="02000509040000020004" pitchFamily="49" charset="0"/>
              </a:rPr>
              <a:t> x = </a:t>
            </a:r>
            <a:r>
              <a:rPr lang="fr-FR" sz="2400">
                <a:solidFill>
                  <a:srgbClr val="098658"/>
                </a:solidFill>
                <a:highlight>
                  <a:srgbClr val="FFFFFF"/>
                </a:highlight>
                <a:latin typeface="PragmataPro Mono Liga" panose="02000509040000020004" pitchFamily="49" charset="0"/>
              </a:rPr>
              <a:t>5</a:t>
            </a:r>
            <a:r>
              <a:rPr lang="fr-FR" sz="2400">
                <a:solidFill>
                  <a:srgbClr val="000000"/>
                </a:solidFill>
                <a:highlight>
                  <a:srgbClr val="FFFFFF"/>
                </a:highlight>
                <a:latin typeface="PragmataPro Mono Liga" panose="02000509040000020004" pitchFamily="49" charset="0"/>
              </a:rPr>
              <a:t>;</a:t>
            </a:r>
          </a:p>
          <a:p>
            <a:r>
              <a:rPr lang="fr-FR" sz="2400">
                <a:solidFill>
                  <a:srgbClr val="0000FF"/>
                </a:solidFill>
                <a:highlight>
                  <a:srgbClr val="FFFFFF"/>
                </a:highlight>
                <a:latin typeface="PragmataPro Mono Liga" panose="02000509040000020004" pitchFamily="49" charset="0"/>
              </a:rPr>
              <a:t>int</a:t>
            </a:r>
            <a:r>
              <a:rPr lang="fr-FR" sz="2400">
                <a:solidFill>
                  <a:srgbClr val="000000"/>
                </a:solidFill>
                <a:highlight>
                  <a:srgbClr val="FFFFFF"/>
                </a:highlight>
                <a:latin typeface="PragmataPro Mono Liga" panose="02000509040000020004" pitchFamily="49" charset="0"/>
              </a:rPr>
              <a:t> y = x++;</a:t>
            </a:r>
          </a:p>
        </p:txBody>
      </p:sp>
      <p:sp>
        <p:nvSpPr>
          <p:cNvPr id="10" name="Rectangle 9"/>
          <p:cNvSpPr/>
          <p:nvPr/>
        </p:nvSpPr>
        <p:spPr>
          <a:xfrm>
            <a:off x="5764696" y="4198459"/>
            <a:ext cx="3630263" cy="769441"/>
          </a:xfrm>
          <a:prstGeom prst="rect">
            <a:avLst/>
          </a:prstGeom>
          <a:ln>
            <a:solidFill>
              <a:schemeClr val="tx1">
                <a:lumMod val="5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US" sz="2200" dirty="0">
                <a:solidFill>
                  <a:schemeClr val="tx1"/>
                </a:solidFill>
                <a:latin typeface="Consolas" panose="020B0609020204030204" pitchFamily="49" charset="0"/>
              </a:rPr>
              <a:t>1. ++</a:t>
            </a:r>
            <a:r>
              <a:rPr lang="en-US" sz="2200">
                <a:solidFill>
                  <a:schemeClr val="tx1"/>
                </a:solidFill>
                <a:latin typeface="Consolas" panose="020B0609020204030204" pitchFamily="49" charset="0"/>
              </a:rPr>
              <a:t>x 	</a:t>
            </a:r>
            <a:r>
              <a:rPr lang="en-US" sz="2200">
                <a:solidFill>
                  <a:schemeClr val="tx1"/>
                </a:solidFill>
                <a:latin typeface="Consolas" panose="020B0609020204030204" pitchFamily="49" charset="0"/>
                <a:sym typeface="Wingdings" panose="05000000000000000000" pitchFamily="2" charset="2"/>
              </a:rPr>
              <a:t> </a:t>
            </a:r>
            <a:r>
              <a:rPr lang="en-US" sz="2200" dirty="0">
                <a:solidFill>
                  <a:schemeClr val="tx1"/>
                </a:solidFill>
                <a:latin typeface="Consolas" panose="020B0609020204030204" pitchFamily="49" charset="0"/>
                <a:sym typeface="Wingdings" panose="05000000000000000000" pitchFamily="2" charset="2"/>
              </a:rPr>
              <a:t>x = 6</a:t>
            </a:r>
          </a:p>
          <a:p>
            <a:r>
              <a:rPr lang="en-US" sz="2200" dirty="0">
                <a:solidFill>
                  <a:schemeClr val="tx1"/>
                </a:solidFill>
                <a:latin typeface="Consolas" panose="020B0609020204030204" pitchFamily="49" charset="0"/>
                <a:sym typeface="Wingdings" panose="05000000000000000000" pitchFamily="2" charset="2"/>
              </a:rPr>
              <a:t>2. y = x 	</a:t>
            </a:r>
            <a:r>
              <a:rPr lang="en-US" sz="2200">
                <a:solidFill>
                  <a:schemeClr val="tx1"/>
                </a:solidFill>
                <a:latin typeface="Consolas" panose="020B0609020204030204" pitchFamily="49" charset="0"/>
                <a:sym typeface="Wingdings" panose="05000000000000000000" pitchFamily="2" charset="2"/>
              </a:rPr>
              <a:t> y </a:t>
            </a:r>
            <a:r>
              <a:rPr lang="en-US" sz="2200" dirty="0">
                <a:solidFill>
                  <a:schemeClr val="tx1"/>
                </a:solidFill>
                <a:latin typeface="Consolas" panose="020B0609020204030204" pitchFamily="49" charset="0"/>
                <a:sym typeface="Wingdings" panose="05000000000000000000" pitchFamily="2" charset="2"/>
              </a:rPr>
              <a:t>= 6</a:t>
            </a:r>
            <a:endParaRPr lang="en-US" sz="2200" dirty="0">
              <a:solidFill>
                <a:schemeClr val="tx1"/>
              </a:solidFill>
              <a:latin typeface="Consolas" panose="020B0609020204030204" pitchFamily="49" charset="0"/>
            </a:endParaRPr>
          </a:p>
        </p:txBody>
      </p:sp>
      <p:sp>
        <p:nvSpPr>
          <p:cNvPr id="12" name="Rectangle 11"/>
          <p:cNvSpPr/>
          <p:nvPr/>
        </p:nvSpPr>
        <p:spPr>
          <a:xfrm>
            <a:off x="5846061" y="5359498"/>
            <a:ext cx="4444284" cy="769441"/>
          </a:xfrm>
          <a:prstGeom prst="rect">
            <a:avLst/>
          </a:prstGeom>
          <a:ln>
            <a:solidFill>
              <a:schemeClr val="tx1">
                <a:lumMod val="5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US" sz="2200" dirty="0">
                <a:solidFill>
                  <a:schemeClr val="tx1"/>
                </a:solidFill>
                <a:latin typeface="Consolas" panose="020B0609020204030204" pitchFamily="49" charset="0"/>
              </a:rPr>
              <a:t>1. y = x	</a:t>
            </a:r>
            <a:r>
              <a:rPr lang="en-US" sz="2200" dirty="0">
                <a:solidFill>
                  <a:schemeClr val="tx1"/>
                </a:solidFill>
                <a:latin typeface="Consolas" panose="020B0609020204030204" pitchFamily="49" charset="0"/>
                <a:sym typeface="Wingdings" panose="05000000000000000000" pitchFamily="2" charset="2"/>
              </a:rPr>
              <a:t> x = 5, y = 5</a:t>
            </a:r>
          </a:p>
          <a:p>
            <a:r>
              <a:rPr lang="en-US" sz="2200" dirty="0">
                <a:solidFill>
                  <a:schemeClr val="tx1"/>
                </a:solidFill>
                <a:latin typeface="Consolas" panose="020B0609020204030204" pitchFamily="49" charset="0"/>
                <a:sym typeface="Wingdings" panose="05000000000000000000" pitchFamily="2" charset="2"/>
              </a:rPr>
              <a:t>2. x++</a:t>
            </a:r>
            <a:r>
              <a:rPr lang="en-US" sz="2200">
                <a:solidFill>
                  <a:schemeClr val="tx1"/>
                </a:solidFill>
                <a:latin typeface="Consolas" panose="020B0609020204030204" pitchFamily="49" charset="0"/>
                <a:sym typeface="Wingdings" panose="05000000000000000000" pitchFamily="2" charset="2"/>
              </a:rPr>
              <a:t>	 </a:t>
            </a:r>
            <a:r>
              <a:rPr lang="en-US" sz="2200" dirty="0">
                <a:solidFill>
                  <a:schemeClr val="tx1"/>
                </a:solidFill>
                <a:latin typeface="Consolas" panose="020B0609020204030204" pitchFamily="49" charset="0"/>
                <a:sym typeface="Wingdings" panose="05000000000000000000" pitchFamily="2" charset="2"/>
              </a:rPr>
              <a:t>y = 5, x = 6</a:t>
            </a:r>
            <a:endParaRPr lang="en-US" sz="2200" dirty="0">
              <a:solidFill>
                <a:schemeClr val="tx1"/>
              </a:solidFill>
              <a:latin typeface="Consolas" panose="020B0609020204030204" pitchFamily="49" charset="0"/>
            </a:endParaRPr>
          </a:p>
        </p:txBody>
      </p:sp>
      <p:cxnSp>
        <p:nvCxnSpPr>
          <p:cNvPr id="14" name="Straight Arrow Connector 13"/>
          <p:cNvCxnSpPr>
            <a:cxnSpLocks/>
            <a:stCxn id="7" idx="3"/>
            <a:endCxn id="10" idx="1"/>
          </p:cNvCxnSpPr>
          <p:nvPr/>
        </p:nvCxnSpPr>
        <p:spPr>
          <a:xfrm>
            <a:off x="5392445" y="4579764"/>
            <a:ext cx="372251" cy="3416"/>
          </a:xfrm>
          <a:prstGeom prst="straightConnector1">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a:stCxn id="8" idx="3"/>
            <a:endCxn id="12" idx="1"/>
          </p:cNvCxnSpPr>
          <p:nvPr/>
        </p:nvCxnSpPr>
        <p:spPr>
          <a:xfrm flipV="1">
            <a:off x="5392445" y="5744219"/>
            <a:ext cx="453616" cy="41"/>
          </a:xfrm>
          <a:prstGeom prst="straightConnector1">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BFD45D8A-EC9B-E0FA-3B40-A48ABDADC4C7}"/>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25ED7F12-4E3E-805C-3B14-4C2CF476A3D6}"/>
              </a:ext>
            </a:extLst>
          </p:cNvPr>
          <p:cNvSpPr>
            <a:spLocks noGrp="1"/>
          </p:cNvSpPr>
          <p:nvPr>
            <p:ph type="sldNum" sz="quarter" idx="12"/>
          </p:nvPr>
        </p:nvSpPr>
        <p:spPr/>
        <p:txBody>
          <a:bodyPr/>
          <a:lstStyle/>
          <a:p>
            <a:fld id="{D8B0B3AC-44A8-D142-AAF6-9A453466E1A4}" type="slidenum">
              <a:rPr lang="en-VN" smtClean="0"/>
              <a:pPr/>
              <a:t>10</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10" grpId="0" bldLvl="0" animBg="1"/>
      <p:bldP spid="1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3.6.4 </a:t>
            </a:r>
            <a:r>
              <a:rPr lang="en-US" dirty="0" err="1"/>
              <a:t>Toán</a:t>
            </a:r>
            <a:r>
              <a:rPr lang="en-US" dirty="0"/>
              <a:t> </a:t>
            </a:r>
            <a:r>
              <a:rPr lang="en-US" dirty="0" err="1"/>
              <a:t>tử</a:t>
            </a:r>
            <a:r>
              <a:rPr lang="en-US" dirty="0"/>
              <a:t> </a:t>
            </a:r>
            <a:r>
              <a:rPr lang="en-US" dirty="0" err="1"/>
              <a:t>phẩy</a:t>
            </a:r>
            <a:r>
              <a:rPr lang="en-US" dirty="0"/>
              <a:t> - Comma operator</a:t>
            </a:r>
          </a:p>
        </p:txBody>
      </p:sp>
      <p:sp>
        <p:nvSpPr>
          <p:cNvPr id="3" name="Content Placeholder 2"/>
          <p:cNvSpPr>
            <a:spLocks noGrp="1"/>
          </p:cNvSpPr>
          <p:nvPr>
            <p:ph idx="1"/>
          </p:nvPr>
        </p:nvSpPr>
        <p:spPr/>
        <p:txBody>
          <a:bodyPr>
            <a:normAutofit/>
          </a:bodyPr>
          <a:lstStyle/>
          <a:p>
            <a:r>
              <a:rPr lang="vi-VN" sz="2400" dirty="0"/>
              <a:t>Các biểu thức đặt cách nhau bằng </a:t>
            </a:r>
            <a:r>
              <a:rPr lang="vi-VN" sz="2400"/>
              <a:t>dấu</a:t>
            </a:r>
            <a:r>
              <a:rPr lang="vi-VN" sz="2400">
                <a:solidFill>
                  <a:srgbClr val="FF0000"/>
                </a:solidFill>
              </a:rPr>
              <a:t> </a:t>
            </a:r>
            <a:r>
              <a:rPr lang="en-US" sz="2400">
                <a:solidFill>
                  <a:schemeClr val="tx1">
                    <a:lumMod val="50000"/>
                  </a:schemeClr>
                </a:solidFill>
              </a:rPr>
              <a:t>`</a:t>
            </a:r>
            <a:r>
              <a:rPr lang="vi-VN" sz="2400">
                <a:solidFill>
                  <a:srgbClr val="FF0000"/>
                </a:solidFill>
              </a:rPr>
              <a:t>,</a:t>
            </a:r>
            <a:r>
              <a:rPr lang="en-US" sz="2400">
                <a:solidFill>
                  <a:schemeClr val="tx1">
                    <a:lumMod val="50000"/>
                  </a:schemeClr>
                </a:solidFill>
              </a:rPr>
              <a:t> `</a:t>
            </a:r>
            <a:endParaRPr lang="vi-VN" sz="2400" dirty="0">
              <a:solidFill>
                <a:srgbClr val="FF0000"/>
              </a:solidFill>
            </a:endParaRPr>
          </a:p>
          <a:p>
            <a:r>
              <a:rPr lang="vi-VN" sz="2400" dirty="0"/>
              <a:t>Các biểu thức con lần lượt được tính từ trái sang phải</a:t>
            </a:r>
          </a:p>
          <a:p>
            <a:r>
              <a:rPr lang="vi-VN" sz="2400" dirty="0"/>
              <a:t>Biểu thức mới nhận được là giá trị của biểu thức bên phải cùng</a:t>
            </a:r>
            <a:endParaRPr lang="en-US" sz="2400" dirty="0"/>
          </a:p>
          <a:p>
            <a:r>
              <a:rPr lang="en-US" sz="2400" dirty="0" err="1"/>
              <a:t>Ví</a:t>
            </a:r>
            <a:r>
              <a:rPr lang="en-US" sz="2400" dirty="0"/>
              <a:t> </a:t>
            </a:r>
            <a:r>
              <a:rPr lang="en-US" sz="2400" err="1"/>
              <a:t>dụ</a:t>
            </a:r>
            <a:r>
              <a:rPr lang="en-US" sz="2400"/>
              <a:t>:</a:t>
            </a:r>
            <a:endParaRPr lang="vi-VN" sz="2400" dirty="0"/>
          </a:p>
        </p:txBody>
      </p:sp>
      <p:sp>
        <p:nvSpPr>
          <p:cNvPr id="7" name="Footer Placeholder 6"/>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5" name="Rectangle 4"/>
          <p:cNvSpPr/>
          <p:nvPr/>
        </p:nvSpPr>
        <p:spPr>
          <a:xfrm>
            <a:off x="1475509" y="3877656"/>
            <a:ext cx="3706575" cy="1569660"/>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a:solidFill>
                  <a:srgbClr val="0000FF"/>
                </a:solidFill>
                <a:highlight>
                  <a:srgbClr val="FFFFFF"/>
                </a:highlight>
                <a:latin typeface="PragmataPro Mono Liga" panose="02000509040000020004" pitchFamily="49" charset="0"/>
              </a:rPr>
              <a:t>int</a:t>
            </a:r>
            <a:r>
              <a:rPr lang="en-US" sz="2400">
                <a:solidFill>
                  <a:srgbClr val="000000"/>
                </a:solidFill>
                <a:highlight>
                  <a:srgbClr val="FFFFFF"/>
                </a:highlight>
                <a:latin typeface="PragmataPro Mono Liga" panose="02000509040000020004" pitchFamily="49" charset="0"/>
              </a:rPr>
              <a:t> x = </a:t>
            </a:r>
            <a:r>
              <a:rPr lang="en-US" sz="2400">
                <a:solidFill>
                  <a:srgbClr val="098658"/>
                </a:solidFill>
                <a:highlight>
                  <a:srgbClr val="FFFFFF"/>
                </a:highlight>
                <a:latin typeface="PragmataPro Mono Liga" panose="02000509040000020004" pitchFamily="49" charset="0"/>
              </a:rPr>
              <a:t>0</a:t>
            </a:r>
            <a:r>
              <a:rPr lang="en-US" sz="2400">
                <a:solidFill>
                  <a:srgbClr val="000000"/>
                </a:solidFill>
                <a:highlight>
                  <a:srgbClr val="FFFFFF"/>
                </a:highlight>
                <a:latin typeface="PragmataPro Mono Liga" panose="02000509040000020004" pitchFamily="49" charset="0"/>
              </a:rPr>
              <a:t>;</a:t>
            </a:r>
          </a:p>
          <a:p>
            <a:r>
              <a:rPr lang="en-US" sz="2400">
                <a:solidFill>
                  <a:srgbClr val="0000FF"/>
                </a:solidFill>
                <a:highlight>
                  <a:srgbClr val="FFFFFF"/>
                </a:highlight>
                <a:latin typeface="PragmataPro Mono Liga" panose="02000509040000020004" pitchFamily="49" charset="0"/>
              </a:rPr>
              <a:t>int</a:t>
            </a:r>
            <a:r>
              <a:rPr lang="en-US" sz="2400">
                <a:solidFill>
                  <a:srgbClr val="000000"/>
                </a:solidFill>
                <a:highlight>
                  <a:srgbClr val="FFFFFF"/>
                </a:highlight>
                <a:latin typeface="PragmataPro Mono Liga" panose="02000509040000020004" pitchFamily="49" charset="0"/>
              </a:rPr>
              <a:t> y = </a:t>
            </a:r>
            <a:r>
              <a:rPr lang="en-US" sz="2400">
                <a:solidFill>
                  <a:srgbClr val="098658"/>
                </a:solidFill>
                <a:highlight>
                  <a:srgbClr val="FFFFFF"/>
                </a:highlight>
                <a:latin typeface="PragmataPro Mono Liga" panose="02000509040000020004" pitchFamily="49" charset="0"/>
              </a:rPr>
              <a:t>2</a:t>
            </a:r>
            <a:r>
              <a:rPr lang="en-US" sz="2400">
                <a:solidFill>
                  <a:srgbClr val="000000"/>
                </a:solidFill>
                <a:highlight>
                  <a:srgbClr val="FFFFFF"/>
                </a:highlight>
                <a:latin typeface="PragmataPro Mono Liga" panose="02000509040000020004" pitchFamily="49" charset="0"/>
              </a:rPr>
              <a:t>;</a:t>
            </a:r>
          </a:p>
          <a:p>
            <a:r>
              <a:rPr lang="en-US" sz="2400">
                <a:solidFill>
                  <a:srgbClr val="0000FF"/>
                </a:solidFill>
                <a:highlight>
                  <a:srgbClr val="FFFFFF"/>
                </a:highlight>
                <a:latin typeface="PragmataPro Mono Liga" panose="02000509040000020004" pitchFamily="49" charset="0"/>
              </a:rPr>
              <a:t>int</a:t>
            </a:r>
            <a:r>
              <a:rPr lang="en-US" sz="2400">
                <a:solidFill>
                  <a:srgbClr val="000000"/>
                </a:solidFill>
                <a:highlight>
                  <a:srgbClr val="FFFFFF"/>
                </a:highlight>
                <a:latin typeface="PragmataPro Mono Liga" panose="02000509040000020004" pitchFamily="49" charset="0"/>
              </a:rPr>
              <a:t> z = (++x, ++y);</a:t>
            </a:r>
          </a:p>
          <a:p>
            <a:r>
              <a:rPr lang="en-US" sz="2400">
                <a:solidFill>
                  <a:srgbClr val="0000FF"/>
                </a:solidFill>
                <a:highlight>
                  <a:srgbClr val="FFFFFF"/>
                </a:highlight>
                <a:latin typeface="PragmataPro Mono Liga" panose="02000509040000020004" pitchFamily="49" charset="0"/>
              </a:rPr>
              <a:t>int</a:t>
            </a:r>
            <a:r>
              <a:rPr lang="en-US" sz="2400">
                <a:solidFill>
                  <a:srgbClr val="000000"/>
                </a:solidFill>
                <a:highlight>
                  <a:srgbClr val="FFFFFF"/>
                </a:highlight>
                <a:latin typeface="PragmataPro Mono Liga" panose="02000509040000020004" pitchFamily="49" charset="0"/>
              </a:rPr>
              <a:t> t = (y=</a:t>
            </a:r>
            <a:r>
              <a:rPr lang="en-US" sz="2400">
                <a:solidFill>
                  <a:srgbClr val="098658"/>
                </a:solidFill>
                <a:highlight>
                  <a:srgbClr val="FFFFFF"/>
                </a:highlight>
                <a:latin typeface="PragmataPro Mono Liga" panose="02000509040000020004" pitchFamily="49" charset="0"/>
              </a:rPr>
              <a:t>3</a:t>
            </a:r>
            <a:r>
              <a:rPr lang="en-US" sz="2400">
                <a:solidFill>
                  <a:srgbClr val="000000"/>
                </a:solidFill>
                <a:highlight>
                  <a:srgbClr val="FFFFFF"/>
                </a:highlight>
                <a:latin typeface="PragmataPro Mono Liga" panose="02000509040000020004" pitchFamily="49" charset="0"/>
              </a:rPr>
              <a:t>, y+</a:t>
            </a:r>
            <a:r>
              <a:rPr lang="en-US" sz="2400">
                <a:solidFill>
                  <a:srgbClr val="098658"/>
                </a:solidFill>
                <a:highlight>
                  <a:srgbClr val="FFFFFF"/>
                </a:highlight>
                <a:latin typeface="PragmataPro Mono Liga" panose="02000509040000020004" pitchFamily="49" charset="0"/>
              </a:rPr>
              <a:t>1</a:t>
            </a:r>
            <a:r>
              <a:rPr lang="en-US" sz="2400">
                <a:solidFill>
                  <a:srgbClr val="000000"/>
                </a:solidFill>
                <a:highlight>
                  <a:srgbClr val="FFFFFF"/>
                </a:highlight>
                <a:latin typeface="PragmataPro Mono Liga" panose="02000509040000020004" pitchFamily="49" charset="0"/>
              </a:rPr>
              <a:t>); </a:t>
            </a:r>
          </a:p>
        </p:txBody>
      </p:sp>
      <p:sp>
        <p:nvSpPr>
          <p:cNvPr id="6" name="Rectangle 5"/>
          <p:cNvSpPr/>
          <p:nvPr/>
        </p:nvSpPr>
        <p:spPr>
          <a:xfrm>
            <a:off x="5707866" y="3821310"/>
            <a:ext cx="3290661" cy="1107996"/>
          </a:xfrm>
          <a:prstGeom prst="rect">
            <a:avLst/>
          </a:prstGeom>
          <a:ln>
            <a:solidFill>
              <a:schemeClr val="tx1">
                <a:lumMod val="5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pPr marL="342900" indent="-342900">
              <a:buAutoNum type="arabicPeriod"/>
            </a:pPr>
            <a:r>
              <a:rPr lang="en-US" sz="2200" dirty="0">
                <a:solidFill>
                  <a:schemeClr val="tx2"/>
                </a:solidFill>
                <a:latin typeface="Consolas" panose="020B0609020204030204" pitchFamily="49" charset="0"/>
              </a:rPr>
              <a:t>++x		</a:t>
            </a:r>
            <a:r>
              <a:rPr lang="en-US" sz="2200" dirty="0">
                <a:solidFill>
                  <a:schemeClr val="tx2"/>
                </a:solidFill>
                <a:latin typeface="Consolas" panose="020B0609020204030204" pitchFamily="49" charset="0"/>
                <a:sym typeface="Wingdings" panose="05000000000000000000" pitchFamily="2" charset="2"/>
              </a:rPr>
              <a:t> x = 1</a:t>
            </a:r>
          </a:p>
          <a:p>
            <a:pPr marL="342900" indent="-342900">
              <a:buAutoNum type="arabicPeriod"/>
            </a:pPr>
            <a:r>
              <a:rPr lang="en-US" sz="2200" dirty="0">
                <a:solidFill>
                  <a:schemeClr val="tx2"/>
                </a:solidFill>
                <a:latin typeface="Consolas" panose="020B0609020204030204" pitchFamily="49" charset="0"/>
                <a:sym typeface="Wingdings" panose="05000000000000000000" pitchFamily="2" charset="2"/>
              </a:rPr>
              <a:t>++y		 y = 3</a:t>
            </a:r>
          </a:p>
          <a:p>
            <a:pPr marL="342900" indent="-342900">
              <a:buAutoNum type="arabicPeriod"/>
            </a:pPr>
            <a:r>
              <a:rPr lang="en-US" sz="2200" dirty="0">
                <a:solidFill>
                  <a:schemeClr val="tx2"/>
                </a:solidFill>
                <a:latin typeface="Consolas" panose="020B0609020204030204" pitchFamily="49" charset="0"/>
                <a:sym typeface="Wingdings" panose="05000000000000000000" pitchFamily="2" charset="2"/>
              </a:rPr>
              <a:t>z = y	 z = 3</a:t>
            </a:r>
            <a:endParaRPr lang="en-US" sz="2200" dirty="0">
              <a:solidFill>
                <a:schemeClr val="tx2"/>
              </a:solidFill>
              <a:latin typeface="Consolas" panose="020B0609020204030204" pitchFamily="49" charset="0"/>
            </a:endParaRPr>
          </a:p>
        </p:txBody>
      </p:sp>
      <p:cxnSp>
        <p:nvCxnSpPr>
          <p:cNvPr id="10" name="Straight Arrow Connector 9"/>
          <p:cNvCxnSpPr>
            <a:cxnSpLocks/>
          </p:cNvCxnSpPr>
          <p:nvPr/>
        </p:nvCxnSpPr>
        <p:spPr>
          <a:xfrm>
            <a:off x="4499097" y="4885064"/>
            <a:ext cx="1190570" cy="0"/>
          </a:xfrm>
          <a:prstGeom prst="straightConnector1">
            <a:avLst/>
          </a:prstGeom>
          <a:ln>
            <a:solidFill>
              <a:schemeClr val="tx1">
                <a:lumMod val="50000"/>
              </a:schemeClr>
            </a:solidFill>
            <a:tailEnd type="triangle"/>
          </a:ln>
        </p:spPr>
        <p:style>
          <a:lnRef idx="3">
            <a:schemeClr val="accent5"/>
          </a:lnRef>
          <a:fillRef idx="0">
            <a:schemeClr val="accent5"/>
          </a:fillRef>
          <a:effectRef idx="2">
            <a:schemeClr val="accent5"/>
          </a:effectRef>
          <a:fontRef idx="minor">
            <a:schemeClr val="tx1"/>
          </a:fontRef>
        </p:style>
      </p:cxnSp>
      <p:sp>
        <p:nvSpPr>
          <p:cNvPr id="8" name="Rectangle 7"/>
          <p:cNvSpPr/>
          <p:nvPr/>
        </p:nvSpPr>
        <p:spPr>
          <a:xfrm>
            <a:off x="5707868" y="5153270"/>
            <a:ext cx="3290659" cy="769441"/>
          </a:xfrm>
          <a:prstGeom prst="rect">
            <a:avLst/>
          </a:prstGeom>
          <a:ln>
            <a:solidFill>
              <a:schemeClr val="tx1">
                <a:lumMod val="5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pPr marL="342900" indent="-342900">
              <a:buAutoNum type="arabicPeriod"/>
            </a:pPr>
            <a:r>
              <a:rPr lang="en-US" sz="2200" dirty="0">
                <a:solidFill>
                  <a:schemeClr val="tx2"/>
                </a:solidFill>
                <a:latin typeface="Consolas" panose="020B0609020204030204" pitchFamily="49" charset="0"/>
              </a:rPr>
              <a:t>y=3		</a:t>
            </a:r>
            <a:r>
              <a:rPr lang="en-US" sz="2200" dirty="0">
                <a:solidFill>
                  <a:schemeClr val="tx2"/>
                </a:solidFill>
                <a:latin typeface="Consolas" panose="020B0609020204030204" pitchFamily="49" charset="0"/>
                <a:sym typeface="Wingdings" panose="05000000000000000000" pitchFamily="2" charset="2"/>
              </a:rPr>
              <a:t> y = 3</a:t>
            </a:r>
          </a:p>
          <a:p>
            <a:pPr marL="342900" indent="-342900">
              <a:buAutoNum type="arabicPeriod"/>
            </a:pPr>
            <a:r>
              <a:rPr lang="en-US" sz="2200" dirty="0">
                <a:solidFill>
                  <a:schemeClr val="tx2"/>
                </a:solidFill>
                <a:latin typeface="Consolas" panose="020B0609020204030204" pitchFamily="49" charset="0"/>
                <a:sym typeface="Wingdings" panose="05000000000000000000" pitchFamily="2" charset="2"/>
              </a:rPr>
              <a:t>y+1		 t = 4</a:t>
            </a:r>
            <a:endParaRPr lang="en-US" sz="2200" dirty="0">
              <a:solidFill>
                <a:schemeClr val="tx2"/>
              </a:solidFill>
              <a:latin typeface="Consolas" panose="020B0609020204030204" pitchFamily="49" charset="0"/>
            </a:endParaRPr>
          </a:p>
        </p:txBody>
      </p:sp>
      <p:cxnSp>
        <p:nvCxnSpPr>
          <p:cNvPr id="9" name="Straight Arrow Connector 8"/>
          <p:cNvCxnSpPr>
            <a:cxnSpLocks/>
          </p:cNvCxnSpPr>
          <p:nvPr/>
        </p:nvCxnSpPr>
        <p:spPr>
          <a:xfrm>
            <a:off x="4499097" y="5227963"/>
            <a:ext cx="1208769" cy="0"/>
          </a:xfrm>
          <a:prstGeom prst="straightConnector1">
            <a:avLst/>
          </a:prstGeom>
          <a:ln>
            <a:solidFill>
              <a:schemeClr val="tx1">
                <a:lumMod val="50000"/>
              </a:schemeClr>
            </a:solidFill>
            <a:tailEnd type="triangle"/>
          </a:ln>
        </p:spPr>
        <p:style>
          <a:lnRef idx="3">
            <a:schemeClr val="accent5"/>
          </a:lnRef>
          <a:fillRef idx="0">
            <a:schemeClr val="accent5"/>
          </a:fillRef>
          <a:effectRef idx="2">
            <a:schemeClr val="accent5"/>
          </a:effectRef>
          <a:fontRef idx="minor">
            <a:schemeClr val="tx1"/>
          </a:fontRef>
        </p:style>
      </p:cxnSp>
      <p:sp>
        <p:nvSpPr>
          <p:cNvPr id="11" name="Date Placeholder 10">
            <a:extLst>
              <a:ext uri="{FF2B5EF4-FFF2-40B4-BE49-F238E27FC236}">
                <a16:creationId xmlns:a16="http://schemas.microsoft.com/office/drawing/2014/main" id="{9CA3AA47-5A99-E3B2-B897-69ACB53E50AF}"/>
              </a:ext>
            </a:extLst>
          </p:cNvPr>
          <p:cNvSpPr>
            <a:spLocks noGrp="1"/>
          </p:cNvSpPr>
          <p:nvPr>
            <p:ph type="dt" sz="half" idx="13"/>
          </p:nvPr>
        </p:nvSpPr>
        <p:spPr/>
        <p:txBody>
          <a:bodyPr/>
          <a:lstStyle/>
          <a:p>
            <a:r>
              <a:rPr lang="en-US"/>
              <a:t>June 2024</a:t>
            </a:r>
            <a:endParaRPr lang="en-US" dirty="0"/>
          </a:p>
        </p:txBody>
      </p:sp>
      <p:sp>
        <p:nvSpPr>
          <p:cNvPr id="12" name="Slide Number Placeholder 11">
            <a:extLst>
              <a:ext uri="{FF2B5EF4-FFF2-40B4-BE49-F238E27FC236}">
                <a16:creationId xmlns:a16="http://schemas.microsoft.com/office/drawing/2014/main" id="{6DFD0525-C0F1-C9AC-2C81-C746C445FA69}"/>
              </a:ext>
            </a:extLst>
          </p:cNvPr>
          <p:cNvSpPr>
            <a:spLocks noGrp="1"/>
          </p:cNvSpPr>
          <p:nvPr>
            <p:ph type="sldNum" sz="quarter" idx="12"/>
          </p:nvPr>
        </p:nvSpPr>
        <p:spPr/>
        <p:txBody>
          <a:bodyPr/>
          <a:lstStyle/>
          <a:p>
            <a:fld id="{D8B0B3AC-44A8-D142-AAF6-9A453466E1A4}" type="slidenum">
              <a:rPr lang="en-VN" smtClean="0"/>
              <a:pPr/>
              <a:t>11</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3.6.5 </a:t>
            </a:r>
            <a:r>
              <a:rPr lang="en-US" dirty="0" err="1"/>
              <a:t>Toán</a:t>
            </a:r>
            <a:r>
              <a:rPr lang="en-US" dirty="0"/>
              <a:t> </a:t>
            </a:r>
            <a:r>
              <a:rPr lang="en-US" dirty="0" err="1"/>
              <a:t>tử</a:t>
            </a:r>
            <a:r>
              <a:rPr lang="en-US" dirty="0"/>
              <a:t> </a:t>
            </a:r>
            <a:r>
              <a:rPr lang="en-US" dirty="0" err="1"/>
              <a:t>kết</a:t>
            </a:r>
            <a:r>
              <a:rPr lang="en-US" dirty="0"/>
              <a:t> </a:t>
            </a:r>
            <a:r>
              <a:rPr lang="en-US" dirty="0" err="1"/>
              <a:t>hợp</a:t>
            </a:r>
            <a:r>
              <a:rPr lang="en-US" dirty="0"/>
              <a:t> - Compound operators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69000453"/>
              </p:ext>
            </p:extLst>
          </p:nvPr>
        </p:nvGraphicFramePr>
        <p:xfrm>
          <a:off x="2002213" y="1332084"/>
          <a:ext cx="7848367" cy="4442460"/>
        </p:xfrm>
        <a:graphic>
          <a:graphicData uri="http://schemas.openxmlformats.org/drawingml/2006/table">
            <a:tbl>
              <a:tblPr firstRow="1" bandRow="1">
                <a:tableStyleId>{912C8C85-51F0-491E-9774-3900AFEF0FD7}</a:tableStyleId>
              </a:tblPr>
              <a:tblGrid>
                <a:gridCol w="1253126">
                  <a:extLst>
                    <a:ext uri="{9D8B030D-6E8A-4147-A177-3AD203B41FA5}">
                      <a16:colId xmlns:a16="http://schemas.microsoft.com/office/drawing/2014/main" val="20000"/>
                    </a:ext>
                  </a:extLst>
                </a:gridCol>
                <a:gridCol w="1522738">
                  <a:extLst>
                    <a:ext uri="{9D8B030D-6E8A-4147-A177-3AD203B41FA5}">
                      <a16:colId xmlns:a16="http://schemas.microsoft.com/office/drawing/2014/main" val="20001"/>
                    </a:ext>
                  </a:extLst>
                </a:gridCol>
                <a:gridCol w="1746022">
                  <a:extLst>
                    <a:ext uri="{9D8B030D-6E8A-4147-A177-3AD203B41FA5}">
                      <a16:colId xmlns:a16="http://schemas.microsoft.com/office/drawing/2014/main" val="20002"/>
                    </a:ext>
                  </a:extLst>
                </a:gridCol>
                <a:gridCol w="3326481">
                  <a:extLst>
                    <a:ext uri="{9D8B030D-6E8A-4147-A177-3AD203B41FA5}">
                      <a16:colId xmlns:a16="http://schemas.microsoft.com/office/drawing/2014/main" val="20003"/>
                    </a:ext>
                  </a:extLst>
                </a:gridCol>
              </a:tblGrid>
              <a:tr h="342900">
                <a:tc>
                  <a:txBody>
                    <a:bodyPr/>
                    <a:lstStyle/>
                    <a:p>
                      <a:pPr algn="ctr"/>
                      <a:r>
                        <a:rPr lang="en-US" sz="2200" dirty="0" err="1">
                          <a:solidFill>
                            <a:schemeClr val="tx1">
                              <a:lumMod val="50000"/>
                            </a:schemeClr>
                          </a:solidFill>
                        </a:rPr>
                        <a:t>Toán</a:t>
                      </a:r>
                      <a:r>
                        <a:rPr lang="en-US" sz="2200" baseline="0" dirty="0">
                          <a:solidFill>
                            <a:schemeClr val="tx1">
                              <a:lumMod val="50000"/>
                            </a:schemeClr>
                          </a:solidFill>
                        </a:rPr>
                        <a:t> </a:t>
                      </a:r>
                      <a:r>
                        <a:rPr lang="en-US" sz="2200" baseline="0" dirty="0" err="1">
                          <a:solidFill>
                            <a:schemeClr val="tx1">
                              <a:lumMod val="50000"/>
                            </a:schemeClr>
                          </a:solidFill>
                        </a:rPr>
                        <a:t>tử</a:t>
                      </a:r>
                      <a:endParaRPr lang="en-US" sz="2200" dirty="0">
                        <a:solidFill>
                          <a:schemeClr val="tx1">
                            <a:lumMod val="50000"/>
                          </a:schemeClr>
                        </a:solidFill>
                      </a:endParaRPr>
                    </a:p>
                  </a:txBody>
                  <a:tcPr marL="6858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ctr"/>
                      <a:r>
                        <a:rPr lang="en-US" sz="2200" dirty="0" err="1">
                          <a:solidFill>
                            <a:schemeClr val="tx1">
                              <a:lumMod val="50000"/>
                            </a:schemeClr>
                          </a:solidFill>
                        </a:rPr>
                        <a:t>Ví</a:t>
                      </a:r>
                      <a:r>
                        <a:rPr lang="en-US" sz="2200" baseline="0" dirty="0">
                          <a:solidFill>
                            <a:schemeClr val="tx1">
                              <a:lumMod val="50000"/>
                            </a:schemeClr>
                          </a:solidFill>
                        </a:rPr>
                        <a:t> </a:t>
                      </a:r>
                      <a:r>
                        <a:rPr lang="en-US" sz="2200" baseline="0" dirty="0" err="1">
                          <a:solidFill>
                            <a:schemeClr val="tx1">
                              <a:lumMod val="50000"/>
                            </a:schemeClr>
                          </a:solidFill>
                        </a:rPr>
                        <a:t>dụ</a:t>
                      </a:r>
                      <a:endParaRPr lang="en-US" sz="2200" dirty="0">
                        <a:solidFill>
                          <a:schemeClr val="tx1">
                            <a:lumMod val="50000"/>
                          </a:schemeClr>
                        </a:solidFill>
                      </a:endParaRPr>
                    </a:p>
                  </a:txBody>
                  <a:tcPr marL="6858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ctr"/>
                      <a:r>
                        <a:rPr lang="en-US" sz="2200" dirty="0" err="1">
                          <a:solidFill>
                            <a:schemeClr val="tx1">
                              <a:lumMod val="50000"/>
                            </a:schemeClr>
                          </a:solidFill>
                        </a:rPr>
                        <a:t>Giải</a:t>
                      </a:r>
                      <a:r>
                        <a:rPr lang="en-US" sz="2200" baseline="0" dirty="0">
                          <a:solidFill>
                            <a:schemeClr val="tx1">
                              <a:lumMod val="50000"/>
                            </a:schemeClr>
                          </a:solidFill>
                        </a:rPr>
                        <a:t> </a:t>
                      </a:r>
                      <a:r>
                        <a:rPr lang="en-US" sz="2200" baseline="0" dirty="0" err="1">
                          <a:solidFill>
                            <a:schemeClr val="tx1">
                              <a:lumMod val="50000"/>
                            </a:schemeClr>
                          </a:solidFill>
                        </a:rPr>
                        <a:t>thích</a:t>
                      </a:r>
                      <a:endParaRPr lang="en-US" sz="2200" dirty="0">
                        <a:solidFill>
                          <a:schemeClr val="tx1">
                            <a:lumMod val="50000"/>
                          </a:schemeClr>
                        </a:solidFill>
                      </a:endParaRPr>
                    </a:p>
                  </a:txBody>
                  <a:tcPr marL="6858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ctr"/>
                      <a:r>
                        <a:rPr lang="en-US" sz="2200" dirty="0" err="1">
                          <a:solidFill>
                            <a:schemeClr val="tx1">
                              <a:lumMod val="50000"/>
                            </a:schemeClr>
                          </a:solidFill>
                        </a:rPr>
                        <a:t>Phép</a:t>
                      </a:r>
                      <a:r>
                        <a:rPr lang="en-US" sz="2200" baseline="0" dirty="0">
                          <a:solidFill>
                            <a:schemeClr val="tx1">
                              <a:lumMod val="50000"/>
                            </a:schemeClr>
                          </a:solidFill>
                        </a:rPr>
                        <a:t> </a:t>
                      </a:r>
                      <a:r>
                        <a:rPr lang="en-US" sz="2200" baseline="0" dirty="0" err="1">
                          <a:solidFill>
                            <a:schemeClr val="tx1">
                              <a:lumMod val="50000"/>
                            </a:schemeClr>
                          </a:solidFill>
                        </a:rPr>
                        <a:t>toán</a:t>
                      </a:r>
                      <a:endParaRPr lang="en-US" sz="2200" dirty="0">
                        <a:solidFill>
                          <a:schemeClr val="tx1">
                            <a:lumMod val="50000"/>
                          </a:schemeClr>
                        </a:solidFill>
                      </a:endParaRPr>
                    </a:p>
                  </a:txBody>
                  <a:tcPr marL="6858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extLst>
                  <a:ext uri="{0D108BD9-81ED-4DB2-BD59-A6C34878D82A}">
                    <a16:rowId xmlns:a16="http://schemas.microsoft.com/office/drawing/2014/main" val="10000"/>
                  </a:ext>
                </a:extLst>
              </a:tr>
              <a:tr h="342900">
                <a:tc>
                  <a:txBody>
                    <a:bodyPr/>
                    <a:lstStyle/>
                    <a:p>
                      <a:pPr algn="ctr"/>
                      <a:r>
                        <a:rPr lang="en-US" sz="2200" dirty="0">
                          <a:solidFill>
                            <a:schemeClr val="tx1">
                              <a:lumMod val="50000"/>
                            </a:schemeClr>
                          </a:solidFill>
                        </a:rPr>
                        <a:t>+=</a:t>
                      </a:r>
                    </a:p>
                  </a:txBody>
                  <a:tcPr marL="6858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r"/>
                      <a:r>
                        <a:rPr lang="en-US" sz="2200" dirty="0">
                          <a:solidFill>
                            <a:schemeClr val="tx1">
                              <a:lumMod val="50000"/>
                            </a:schemeClr>
                          </a:solidFill>
                        </a:rPr>
                        <a:t>x += 5</a:t>
                      </a:r>
                    </a:p>
                  </a:txBody>
                  <a:tcPr marL="68580" marR="27432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l"/>
                      <a:r>
                        <a:rPr lang="en-US" sz="2200" dirty="0">
                          <a:solidFill>
                            <a:schemeClr val="tx1">
                              <a:lumMod val="50000"/>
                            </a:schemeClr>
                          </a:solidFill>
                        </a:rPr>
                        <a:t>x = x +</a:t>
                      </a:r>
                      <a:r>
                        <a:rPr lang="en-US" sz="2200" baseline="0" dirty="0">
                          <a:solidFill>
                            <a:schemeClr val="tx1">
                              <a:lumMod val="50000"/>
                            </a:schemeClr>
                          </a:solidFill>
                        </a:rPr>
                        <a:t> 5</a:t>
                      </a:r>
                      <a:endParaRPr lang="en-US" sz="2200" dirty="0">
                        <a:solidFill>
                          <a:schemeClr val="tx1">
                            <a:lumMod val="50000"/>
                          </a:schemeClr>
                        </a:solidFill>
                      </a:endParaRPr>
                    </a:p>
                  </a:txBody>
                  <a:tcPr marL="20574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l"/>
                      <a:r>
                        <a:rPr lang="en-US" sz="2200" dirty="0" err="1">
                          <a:solidFill>
                            <a:schemeClr val="tx1">
                              <a:lumMod val="50000"/>
                            </a:schemeClr>
                          </a:solidFill>
                        </a:rPr>
                        <a:t>Cộng</a:t>
                      </a:r>
                      <a:endParaRPr lang="en-US" sz="2200" dirty="0">
                        <a:solidFill>
                          <a:schemeClr val="tx1">
                            <a:lumMod val="50000"/>
                          </a:schemeClr>
                        </a:solidFill>
                      </a:endParaRPr>
                    </a:p>
                  </a:txBody>
                  <a:tcPr marL="6858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extLst>
                  <a:ext uri="{0D108BD9-81ED-4DB2-BD59-A6C34878D82A}">
                    <a16:rowId xmlns:a16="http://schemas.microsoft.com/office/drawing/2014/main" val="10001"/>
                  </a:ext>
                </a:extLst>
              </a:tr>
              <a:tr h="342900">
                <a:tc>
                  <a:txBody>
                    <a:bodyPr/>
                    <a:lstStyle/>
                    <a:p>
                      <a:pPr algn="ctr"/>
                      <a:r>
                        <a:rPr lang="en-US" sz="2200" dirty="0">
                          <a:solidFill>
                            <a:schemeClr val="tx1">
                              <a:lumMod val="50000"/>
                            </a:schemeClr>
                          </a:solidFill>
                        </a:rPr>
                        <a:t>-=</a:t>
                      </a:r>
                    </a:p>
                  </a:txBody>
                  <a:tcPr marL="6858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r"/>
                      <a:r>
                        <a:rPr lang="en-US" sz="2200" dirty="0">
                          <a:solidFill>
                            <a:schemeClr val="tx1">
                              <a:lumMod val="50000"/>
                            </a:schemeClr>
                          </a:solidFill>
                        </a:rPr>
                        <a:t>x -= 5</a:t>
                      </a:r>
                    </a:p>
                  </a:txBody>
                  <a:tcPr marL="68580" marR="27432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l"/>
                      <a:r>
                        <a:rPr lang="en-US" sz="2200" dirty="0">
                          <a:solidFill>
                            <a:schemeClr val="tx1">
                              <a:lumMod val="50000"/>
                            </a:schemeClr>
                          </a:solidFill>
                        </a:rPr>
                        <a:t>x = x -</a:t>
                      </a:r>
                      <a:r>
                        <a:rPr lang="en-US" sz="2200" baseline="0" dirty="0">
                          <a:solidFill>
                            <a:schemeClr val="tx1">
                              <a:lumMod val="50000"/>
                            </a:schemeClr>
                          </a:solidFill>
                        </a:rPr>
                        <a:t> 5</a:t>
                      </a:r>
                      <a:endParaRPr lang="en-US" sz="2200" dirty="0">
                        <a:solidFill>
                          <a:schemeClr val="tx1">
                            <a:lumMod val="50000"/>
                          </a:schemeClr>
                        </a:solidFill>
                      </a:endParaRPr>
                    </a:p>
                  </a:txBody>
                  <a:tcPr marL="20574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l"/>
                      <a:r>
                        <a:rPr lang="en-US" sz="2200" dirty="0" err="1">
                          <a:solidFill>
                            <a:schemeClr val="tx1">
                              <a:lumMod val="50000"/>
                            </a:schemeClr>
                          </a:solidFill>
                        </a:rPr>
                        <a:t>Trừ</a:t>
                      </a:r>
                      <a:r>
                        <a:rPr lang="en-US" sz="2200" dirty="0">
                          <a:solidFill>
                            <a:schemeClr val="tx1">
                              <a:lumMod val="50000"/>
                            </a:schemeClr>
                          </a:solidFill>
                        </a:rPr>
                        <a:t> </a:t>
                      </a:r>
                    </a:p>
                  </a:txBody>
                  <a:tcPr marL="6858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extLst>
                  <a:ext uri="{0D108BD9-81ED-4DB2-BD59-A6C34878D82A}">
                    <a16:rowId xmlns:a16="http://schemas.microsoft.com/office/drawing/2014/main" val="10002"/>
                  </a:ext>
                </a:extLst>
              </a:tr>
              <a:tr h="342900">
                <a:tc>
                  <a:txBody>
                    <a:bodyPr/>
                    <a:lstStyle/>
                    <a:p>
                      <a:pPr algn="ctr"/>
                      <a:r>
                        <a:rPr lang="en-US" sz="2200" dirty="0">
                          <a:solidFill>
                            <a:schemeClr val="tx1">
                              <a:lumMod val="50000"/>
                            </a:schemeClr>
                          </a:solidFill>
                        </a:rPr>
                        <a:t>*=</a:t>
                      </a:r>
                    </a:p>
                  </a:txBody>
                  <a:tcPr marL="6858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r"/>
                      <a:r>
                        <a:rPr lang="en-US" sz="2200" dirty="0">
                          <a:solidFill>
                            <a:schemeClr val="tx1">
                              <a:lumMod val="50000"/>
                            </a:schemeClr>
                          </a:solidFill>
                        </a:rPr>
                        <a:t>x *= 5</a:t>
                      </a:r>
                    </a:p>
                  </a:txBody>
                  <a:tcPr marL="68580" marR="27432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l"/>
                      <a:r>
                        <a:rPr lang="en-US" sz="2200" dirty="0">
                          <a:solidFill>
                            <a:schemeClr val="tx1">
                              <a:lumMod val="50000"/>
                            </a:schemeClr>
                          </a:solidFill>
                        </a:rPr>
                        <a:t>x = x *</a:t>
                      </a:r>
                      <a:r>
                        <a:rPr lang="en-US" sz="2200" baseline="0" dirty="0">
                          <a:solidFill>
                            <a:schemeClr val="tx1">
                              <a:lumMod val="50000"/>
                            </a:schemeClr>
                          </a:solidFill>
                        </a:rPr>
                        <a:t> 5</a:t>
                      </a:r>
                      <a:endParaRPr lang="en-US" sz="2200" dirty="0">
                        <a:solidFill>
                          <a:schemeClr val="tx1">
                            <a:lumMod val="50000"/>
                          </a:schemeClr>
                        </a:solidFill>
                      </a:endParaRPr>
                    </a:p>
                  </a:txBody>
                  <a:tcPr marL="20574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l"/>
                      <a:r>
                        <a:rPr lang="en-US" sz="2200" dirty="0" err="1">
                          <a:solidFill>
                            <a:schemeClr val="tx1">
                              <a:lumMod val="50000"/>
                            </a:schemeClr>
                          </a:solidFill>
                        </a:rPr>
                        <a:t>Nhân</a:t>
                      </a:r>
                      <a:r>
                        <a:rPr lang="en-US" sz="2200" baseline="0" dirty="0">
                          <a:solidFill>
                            <a:schemeClr val="tx1">
                              <a:lumMod val="50000"/>
                            </a:schemeClr>
                          </a:solidFill>
                        </a:rPr>
                        <a:t> </a:t>
                      </a:r>
                      <a:endParaRPr lang="en-US" sz="2200" dirty="0">
                        <a:solidFill>
                          <a:schemeClr val="tx1">
                            <a:lumMod val="50000"/>
                          </a:schemeClr>
                        </a:solidFill>
                      </a:endParaRPr>
                    </a:p>
                  </a:txBody>
                  <a:tcPr marL="6858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extLst>
                  <a:ext uri="{0D108BD9-81ED-4DB2-BD59-A6C34878D82A}">
                    <a16:rowId xmlns:a16="http://schemas.microsoft.com/office/drawing/2014/main" val="10003"/>
                  </a:ext>
                </a:extLst>
              </a:tr>
              <a:tr h="342900">
                <a:tc>
                  <a:txBody>
                    <a:bodyPr/>
                    <a:lstStyle/>
                    <a:p>
                      <a:pPr algn="ctr"/>
                      <a:r>
                        <a:rPr lang="en-US" sz="2200" dirty="0">
                          <a:solidFill>
                            <a:schemeClr val="tx1">
                              <a:lumMod val="50000"/>
                            </a:schemeClr>
                          </a:solidFill>
                        </a:rPr>
                        <a:t>/=</a:t>
                      </a:r>
                    </a:p>
                  </a:txBody>
                  <a:tcPr marL="6858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r"/>
                      <a:r>
                        <a:rPr lang="en-US" sz="2200" dirty="0">
                          <a:solidFill>
                            <a:schemeClr val="tx1">
                              <a:lumMod val="50000"/>
                            </a:schemeClr>
                          </a:solidFill>
                        </a:rPr>
                        <a:t>x /= 5</a:t>
                      </a:r>
                    </a:p>
                  </a:txBody>
                  <a:tcPr marL="68580" marR="27432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l"/>
                      <a:r>
                        <a:rPr lang="en-US" sz="2200" dirty="0">
                          <a:solidFill>
                            <a:schemeClr val="tx1">
                              <a:lumMod val="50000"/>
                            </a:schemeClr>
                          </a:solidFill>
                        </a:rPr>
                        <a:t>x = x /</a:t>
                      </a:r>
                      <a:r>
                        <a:rPr lang="en-US" sz="2200" baseline="0" dirty="0">
                          <a:solidFill>
                            <a:schemeClr val="tx1">
                              <a:lumMod val="50000"/>
                            </a:schemeClr>
                          </a:solidFill>
                        </a:rPr>
                        <a:t> 5</a:t>
                      </a:r>
                      <a:endParaRPr lang="en-US" sz="2200" dirty="0">
                        <a:solidFill>
                          <a:schemeClr val="tx1">
                            <a:lumMod val="50000"/>
                          </a:schemeClr>
                        </a:solidFill>
                      </a:endParaRPr>
                    </a:p>
                  </a:txBody>
                  <a:tcPr marL="20574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l"/>
                      <a:r>
                        <a:rPr lang="en-US" sz="2200" dirty="0">
                          <a:solidFill>
                            <a:schemeClr val="tx1">
                              <a:lumMod val="50000"/>
                            </a:schemeClr>
                          </a:solidFill>
                        </a:rPr>
                        <a:t>Chia</a:t>
                      </a:r>
                      <a:r>
                        <a:rPr lang="en-US" sz="2200" baseline="0" dirty="0">
                          <a:solidFill>
                            <a:schemeClr val="tx1">
                              <a:lumMod val="50000"/>
                            </a:schemeClr>
                          </a:solidFill>
                        </a:rPr>
                        <a:t> hay </a:t>
                      </a:r>
                      <a:r>
                        <a:rPr lang="en-US" sz="2200" baseline="0" dirty="0" err="1">
                          <a:solidFill>
                            <a:schemeClr val="tx1">
                              <a:lumMod val="50000"/>
                            </a:schemeClr>
                          </a:solidFill>
                        </a:rPr>
                        <a:t>lấy</a:t>
                      </a:r>
                      <a:r>
                        <a:rPr lang="en-US" sz="2200" baseline="0" dirty="0">
                          <a:solidFill>
                            <a:schemeClr val="tx1">
                              <a:lumMod val="50000"/>
                            </a:schemeClr>
                          </a:solidFill>
                        </a:rPr>
                        <a:t> </a:t>
                      </a:r>
                      <a:r>
                        <a:rPr lang="en-US" sz="2200" baseline="0" dirty="0" err="1">
                          <a:solidFill>
                            <a:schemeClr val="tx1">
                              <a:lumMod val="50000"/>
                            </a:schemeClr>
                          </a:solidFill>
                        </a:rPr>
                        <a:t>phần</a:t>
                      </a:r>
                      <a:r>
                        <a:rPr lang="en-US" sz="2200" baseline="0" dirty="0">
                          <a:solidFill>
                            <a:schemeClr val="tx1">
                              <a:lumMod val="50000"/>
                            </a:schemeClr>
                          </a:solidFill>
                        </a:rPr>
                        <a:t> </a:t>
                      </a:r>
                      <a:r>
                        <a:rPr lang="en-US" sz="2200" baseline="0" dirty="0" err="1">
                          <a:solidFill>
                            <a:schemeClr val="tx1">
                              <a:lumMod val="50000"/>
                            </a:schemeClr>
                          </a:solidFill>
                        </a:rPr>
                        <a:t>nguyên</a:t>
                      </a:r>
                      <a:endParaRPr lang="en-US" sz="2200" dirty="0">
                        <a:solidFill>
                          <a:schemeClr val="tx1">
                            <a:lumMod val="50000"/>
                          </a:schemeClr>
                        </a:solidFill>
                      </a:endParaRPr>
                    </a:p>
                  </a:txBody>
                  <a:tcPr marL="6858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extLst>
                  <a:ext uri="{0D108BD9-81ED-4DB2-BD59-A6C34878D82A}">
                    <a16:rowId xmlns:a16="http://schemas.microsoft.com/office/drawing/2014/main" val="10004"/>
                  </a:ext>
                </a:extLst>
              </a:tr>
              <a:tr h="342900">
                <a:tc>
                  <a:txBody>
                    <a:bodyPr/>
                    <a:lstStyle/>
                    <a:p>
                      <a:pPr algn="ctr"/>
                      <a:r>
                        <a:rPr lang="en-US" sz="2200" dirty="0">
                          <a:solidFill>
                            <a:schemeClr val="tx1">
                              <a:lumMod val="50000"/>
                            </a:schemeClr>
                          </a:solidFill>
                        </a:rPr>
                        <a:t>%=</a:t>
                      </a:r>
                    </a:p>
                  </a:txBody>
                  <a:tcPr marL="6858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r"/>
                      <a:r>
                        <a:rPr lang="en-US" sz="2200" dirty="0">
                          <a:solidFill>
                            <a:schemeClr val="tx1">
                              <a:lumMod val="50000"/>
                            </a:schemeClr>
                          </a:solidFill>
                        </a:rPr>
                        <a:t>x %= 5</a:t>
                      </a:r>
                    </a:p>
                  </a:txBody>
                  <a:tcPr marL="68580" marR="27432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l"/>
                      <a:r>
                        <a:rPr lang="en-US" sz="2200" dirty="0">
                          <a:solidFill>
                            <a:schemeClr val="tx1">
                              <a:lumMod val="50000"/>
                            </a:schemeClr>
                          </a:solidFill>
                        </a:rPr>
                        <a:t>x = x %</a:t>
                      </a:r>
                      <a:r>
                        <a:rPr lang="en-US" sz="2200" baseline="0" dirty="0">
                          <a:solidFill>
                            <a:schemeClr val="tx1">
                              <a:lumMod val="50000"/>
                            </a:schemeClr>
                          </a:solidFill>
                        </a:rPr>
                        <a:t> 5</a:t>
                      </a:r>
                      <a:endParaRPr lang="en-US" sz="2200" dirty="0">
                        <a:solidFill>
                          <a:schemeClr val="tx1">
                            <a:lumMod val="50000"/>
                          </a:schemeClr>
                        </a:solidFill>
                      </a:endParaRPr>
                    </a:p>
                  </a:txBody>
                  <a:tcPr marL="20574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l"/>
                      <a:r>
                        <a:rPr lang="en-US" sz="2200" dirty="0" err="1">
                          <a:solidFill>
                            <a:schemeClr val="tx1">
                              <a:lumMod val="50000"/>
                            </a:schemeClr>
                          </a:solidFill>
                        </a:rPr>
                        <a:t>Lấy</a:t>
                      </a:r>
                      <a:r>
                        <a:rPr lang="en-US" sz="2200" baseline="0" dirty="0">
                          <a:solidFill>
                            <a:schemeClr val="tx1">
                              <a:lumMod val="50000"/>
                            </a:schemeClr>
                          </a:solidFill>
                        </a:rPr>
                        <a:t> </a:t>
                      </a:r>
                      <a:r>
                        <a:rPr lang="en-US" sz="2200" baseline="0" dirty="0" err="1">
                          <a:solidFill>
                            <a:schemeClr val="tx1">
                              <a:lumMod val="50000"/>
                            </a:schemeClr>
                          </a:solidFill>
                        </a:rPr>
                        <a:t>phần</a:t>
                      </a:r>
                      <a:r>
                        <a:rPr lang="en-US" sz="2200" baseline="0" dirty="0">
                          <a:solidFill>
                            <a:schemeClr val="tx1">
                              <a:lumMod val="50000"/>
                            </a:schemeClr>
                          </a:solidFill>
                        </a:rPr>
                        <a:t> </a:t>
                      </a:r>
                      <a:r>
                        <a:rPr lang="en-US" sz="2200" baseline="0" dirty="0" err="1">
                          <a:solidFill>
                            <a:schemeClr val="tx1">
                              <a:lumMod val="50000"/>
                            </a:schemeClr>
                          </a:solidFill>
                        </a:rPr>
                        <a:t>dư</a:t>
                      </a:r>
                      <a:endParaRPr lang="en-US" sz="2200" dirty="0">
                        <a:solidFill>
                          <a:schemeClr val="tx1">
                            <a:lumMod val="50000"/>
                          </a:schemeClr>
                        </a:solidFill>
                      </a:endParaRPr>
                    </a:p>
                  </a:txBody>
                  <a:tcPr marL="6858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extLst>
                  <a:ext uri="{0D108BD9-81ED-4DB2-BD59-A6C34878D82A}">
                    <a16:rowId xmlns:a16="http://schemas.microsoft.com/office/drawing/2014/main" val="10005"/>
                  </a:ext>
                </a:extLst>
              </a:tr>
              <a:tr h="342900">
                <a:tc>
                  <a:txBody>
                    <a:bodyPr/>
                    <a:lstStyle/>
                    <a:p>
                      <a:pPr algn="ctr"/>
                      <a:r>
                        <a:rPr lang="en-US" sz="2200" dirty="0">
                          <a:solidFill>
                            <a:schemeClr val="tx1">
                              <a:lumMod val="50000"/>
                            </a:schemeClr>
                          </a:solidFill>
                        </a:rPr>
                        <a:t>&lt;&lt;=</a:t>
                      </a:r>
                    </a:p>
                  </a:txBody>
                  <a:tcPr marL="6858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r"/>
                      <a:r>
                        <a:rPr lang="en-US" sz="2200" dirty="0">
                          <a:solidFill>
                            <a:schemeClr val="tx1">
                              <a:lumMod val="50000"/>
                            </a:schemeClr>
                          </a:solidFill>
                        </a:rPr>
                        <a:t>x &lt;&lt;= 5</a:t>
                      </a:r>
                    </a:p>
                  </a:txBody>
                  <a:tcPr marL="68580" marR="27432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l"/>
                      <a:r>
                        <a:rPr lang="en-US" sz="2200" dirty="0">
                          <a:solidFill>
                            <a:schemeClr val="tx1">
                              <a:lumMod val="50000"/>
                            </a:schemeClr>
                          </a:solidFill>
                        </a:rPr>
                        <a:t>x = x &lt;&lt;</a:t>
                      </a:r>
                      <a:r>
                        <a:rPr lang="en-US" sz="2200" baseline="0" dirty="0">
                          <a:solidFill>
                            <a:schemeClr val="tx1">
                              <a:lumMod val="50000"/>
                            </a:schemeClr>
                          </a:solidFill>
                        </a:rPr>
                        <a:t> 5</a:t>
                      </a:r>
                      <a:endParaRPr lang="en-US" sz="2200" dirty="0">
                        <a:solidFill>
                          <a:schemeClr val="tx1">
                            <a:lumMod val="50000"/>
                          </a:schemeClr>
                        </a:solidFill>
                      </a:endParaRPr>
                    </a:p>
                  </a:txBody>
                  <a:tcPr marL="20574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l"/>
                      <a:r>
                        <a:rPr lang="en-US" sz="2200" dirty="0" err="1">
                          <a:solidFill>
                            <a:schemeClr val="tx1">
                              <a:lumMod val="50000"/>
                            </a:schemeClr>
                          </a:solidFill>
                        </a:rPr>
                        <a:t>Dịch</a:t>
                      </a:r>
                      <a:r>
                        <a:rPr lang="en-US" sz="2200" baseline="0" dirty="0">
                          <a:solidFill>
                            <a:schemeClr val="tx1">
                              <a:lumMod val="50000"/>
                            </a:schemeClr>
                          </a:solidFill>
                        </a:rPr>
                        <a:t> </a:t>
                      </a:r>
                      <a:r>
                        <a:rPr lang="en-US" sz="2200" baseline="0" dirty="0" err="1">
                          <a:solidFill>
                            <a:schemeClr val="tx1">
                              <a:lumMod val="50000"/>
                            </a:schemeClr>
                          </a:solidFill>
                        </a:rPr>
                        <a:t>trái</a:t>
                      </a:r>
                      <a:endParaRPr lang="en-US" sz="2200" dirty="0">
                        <a:solidFill>
                          <a:schemeClr val="tx1">
                            <a:lumMod val="50000"/>
                          </a:schemeClr>
                        </a:solidFill>
                      </a:endParaRPr>
                    </a:p>
                  </a:txBody>
                  <a:tcPr marL="6858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extLst>
                  <a:ext uri="{0D108BD9-81ED-4DB2-BD59-A6C34878D82A}">
                    <a16:rowId xmlns:a16="http://schemas.microsoft.com/office/drawing/2014/main" val="10006"/>
                  </a:ext>
                </a:extLst>
              </a:tr>
              <a:tr h="342900">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sz="2200" dirty="0">
                          <a:solidFill>
                            <a:schemeClr val="tx1">
                              <a:lumMod val="50000"/>
                            </a:schemeClr>
                          </a:solidFill>
                        </a:rPr>
                        <a:t>&gt;&gt;=</a:t>
                      </a:r>
                    </a:p>
                  </a:txBody>
                  <a:tcPr marL="6858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r"/>
                      <a:r>
                        <a:rPr lang="en-US" sz="2200" dirty="0">
                          <a:solidFill>
                            <a:schemeClr val="tx1">
                              <a:lumMod val="50000"/>
                            </a:schemeClr>
                          </a:solidFill>
                        </a:rPr>
                        <a:t>x &gt;&gt;= 5</a:t>
                      </a:r>
                    </a:p>
                  </a:txBody>
                  <a:tcPr marL="68580" marR="27432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l"/>
                      <a:r>
                        <a:rPr lang="en-US" sz="2200" dirty="0">
                          <a:solidFill>
                            <a:schemeClr val="tx1">
                              <a:lumMod val="50000"/>
                            </a:schemeClr>
                          </a:solidFill>
                        </a:rPr>
                        <a:t>x = x &gt;&gt;</a:t>
                      </a:r>
                      <a:r>
                        <a:rPr lang="en-US" sz="2200" baseline="0" dirty="0">
                          <a:solidFill>
                            <a:schemeClr val="tx1">
                              <a:lumMod val="50000"/>
                            </a:schemeClr>
                          </a:solidFill>
                        </a:rPr>
                        <a:t> 5</a:t>
                      </a:r>
                      <a:endParaRPr lang="en-US" sz="2200" dirty="0">
                        <a:solidFill>
                          <a:schemeClr val="tx1">
                            <a:lumMod val="50000"/>
                          </a:schemeClr>
                        </a:solidFill>
                      </a:endParaRPr>
                    </a:p>
                  </a:txBody>
                  <a:tcPr marL="20574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l"/>
                      <a:r>
                        <a:rPr lang="en-US" sz="2200" dirty="0" err="1">
                          <a:solidFill>
                            <a:schemeClr val="tx1">
                              <a:lumMod val="50000"/>
                            </a:schemeClr>
                          </a:solidFill>
                        </a:rPr>
                        <a:t>Dịch</a:t>
                      </a:r>
                      <a:r>
                        <a:rPr lang="en-US" sz="2200" baseline="0" dirty="0">
                          <a:solidFill>
                            <a:schemeClr val="tx1">
                              <a:lumMod val="50000"/>
                            </a:schemeClr>
                          </a:solidFill>
                        </a:rPr>
                        <a:t> </a:t>
                      </a:r>
                      <a:r>
                        <a:rPr lang="en-US" sz="2200" baseline="0" dirty="0" err="1">
                          <a:solidFill>
                            <a:schemeClr val="tx1">
                              <a:lumMod val="50000"/>
                            </a:schemeClr>
                          </a:solidFill>
                        </a:rPr>
                        <a:t>phải</a:t>
                      </a:r>
                      <a:endParaRPr lang="en-US" sz="2200" dirty="0">
                        <a:solidFill>
                          <a:schemeClr val="tx1">
                            <a:lumMod val="50000"/>
                          </a:schemeClr>
                        </a:solidFill>
                      </a:endParaRPr>
                    </a:p>
                  </a:txBody>
                  <a:tcPr marL="6858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extLst>
                  <a:ext uri="{0D108BD9-81ED-4DB2-BD59-A6C34878D82A}">
                    <a16:rowId xmlns:a16="http://schemas.microsoft.com/office/drawing/2014/main" val="10007"/>
                  </a:ext>
                </a:extLst>
              </a:tr>
              <a:tr h="342900">
                <a:tc>
                  <a:txBody>
                    <a:bodyPr/>
                    <a:lstStyle/>
                    <a:p>
                      <a:pPr algn="ctr"/>
                      <a:r>
                        <a:rPr lang="en-US" sz="2200" dirty="0">
                          <a:solidFill>
                            <a:schemeClr val="tx1">
                              <a:lumMod val="50000"/>
                            </a:schemeClr>
                          </a:solidFill>
                        </a:rPr>
                        <a:t>&amp;=</a:t>
                      </a:r>
                    </a:p>
                  </a:txBody>
                  <a:tcPr marL="6858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r"/>
                      <a:r>
                        <a:rPr lang="en-US" sz="2200" dirty="0">
                          <a:solidFill>
                            <a:schemeClr val="tx1">
                              <a:lumMod val="50000"/>
                            </a:schemeClr>
                          </a:solidFill>
                        </a:rPr>
                        <a:t>x &amp;= 5</a:t>
                      </a:r>
                    </a:p>
                  </a:txBody>
                  <a:tcPr marL="68580" marR="27432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l"/>
                      <a:r>
                        <a:rPr lang="en-US" sz="2200" dirty="0">
                          <a:solidFill>
                            <a:schemeClr val="tx1">
                              <a:lumMod val="50000"/>
                            </a:schemeClr>
                          </a:solidFill>
                        </a:rPr>
                        <a:t>x = x &amp;</a:t>
                      </a:r>
                      <a:r>
                        <a:rPr lang="en-US" sz="2200" baseline="0" dirty="0">
                          <a:solidFill>
                            <a:schemeClr val="tx1">
                              <a:lumMod val="50000"/>
                            </a:schemeClr>
                          </a:solidFill>
                        </a:rPr>
                        <a:t> 5</a:t>
                      </a:r>
                      <a:endParaRPr lang="en-US" sz="2200" dirty="0">
                        <a:solidFill>
                          <a:schemeClr val="tx1">
                            <a:lumMod val="50000"/>
                          </a:schemeClr>
                        </a:solidFill>
                      </a:endParaRPr>
                    </a:p>
                  </a:txBody>
                  <a:tcPr marL="20574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l"/>
                      <a:r>
                        <a:rPr lang="en-US" sz="2200" dirty="0">
                          <a:solidFill>
                            <a:schemeClr val="tx1">
                              <a:lumMod val="50000"/>
                            </a:schemeClr>
                          </a:solidFill>
                        </a:rPr>
                        <a:t>AND</a:t>
                      </a:r>
                    </a:p>
                  </a:txBody>
                  <a:tcPr marL="6858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extLst>
                  <a:ext uri="{0D108BD9-81ED-4DB2-BD59-A6C34878D82A}">
                    <a16:rowId xmlns:a16="http://schemas.microsoft.com/office/drawing/2014/main" val="10008"/>
                  </a:ext>
                </a:extLst>
              </a:tr>
              <a:tr h="342900">
                <a:tc>
                  <a:txBody>
                    <a:bodyPr/>
                    <a:lstStyle/>
                    <a:p>
                      <a:pPr algn="ctr"/>
                      <a:r>
                        <a:rPr lang="en-US" sz="2200" dirty="0">
                          <a:solidFill>
                            <a:schemeClr val="tx1">
                              <a:lumMod val="50000"/>
                            </a:schemeClr>
                          </a:solidFill>
                        </a:rPr>
                        <a:t>^=</a:t>
                      </a:r>
                    </a:p>
                  </a:txBody>
                  <a:tcPr marL="6858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r"/>
                      <a:r>
                        <a:rPr lang="en-US" sz="2200" dirty="0">
                          <a:solidFill>
                            <a:schemeClr val="tx1">
                              <a:lumMod val="50000"/>
                            </a:schemeClr>
                          </a:solidFill>
                        </a:rPr>
                        <a:t>x ^= 5</a:t>
                      </a:r>
                    </a:p>
                  </a:txBody>
                  <a:tcPr marL="68580" marR="27432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l"/>
                      <a:r>
                        <a:rPr lang="en-US" sz="2200" dirty="0">
                          <a:solidFill>
                            <a:schemeClr val="tx1">
                              <a:lumMod val="50000"/>
                            </a:schemeClr>
                          </a:solidFill>
                        </a:rPr>
                        <a:t>x = x ^</a:t>
                      </a:r>
                      <a:r>
                        <a:rPr lang="en-US" sz="2200" baseline="0" dirty="0">
                          <a:solidFill>
                            <a:schemeClr val="tx1">
                              <a:lumMod val="50000"/>
                            </a:schemeClr>
                          </a:solidFill>
                        </a:rPr>
                        <a:t> 5</a:t>
                      </a:r>
                      <a:endParaRPr lang="en-US" sz="2200" dirty="0">
                        <a:solidFill>
                          <a:schemeClr val="tx1">
                            <a:lumMod val="50000"/>
                          </a:schemeClr>
                        </a:solidFill>
                      </a:endParaRPr>
                    </a:p>
                  </a:txBody>
                  <a:tcPr marL="20574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l"/>
                      <a:r>
                        <a:rPr lang="en-US" sz="2200" dirty="0">
                          <a:solidFill>
                            <a:schemeClr val="tx1">
                              <a:lumMod val="50000"/>
                            </a:schemeClr>
                          </a:solidFill>
                        </a:rPr>
                        <a:t>XOR</a:t>
                      </a:r>
                    </a:p>
                  </a:txBody>
                  <a:tcPr marL="6858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extLst>
                  <a:ext uri="{0D108BD9-81ED-4DB2-BD59-A6C34878D82A}">
                    <a16:rowId xmlns:a16="http://schemas.microsoft.com/office/drawing/2014/main" val="10009"/>
                  </a:ext>
                </a:extLst>
              </a:tr>
              <a:tr h="342900">
                <a:tc>
                  <a:txBody>
                    <a:bodyPr/>
                    <a:lstStyle/>
                    <a:p>
                      <a:pPr algn="ctr"/>
                      <a:r>
                        <a:rPr lang="en-US" sz="2200" dirty="0">
                          <a:solidFill>
                            <a:schemeClr val="tx1">
                              <a:lumMod val="50000"/>
                            </a:schemeClr>
                          </a:solidFill>
                        </a:rPr>
                        <a:t>|=</a:t>
                      </a:r>
                    </a:p>
                  </a:txBody>
                  <a:tcPr marL="6858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r"/>
                      <a:r>
                        <a:rPr lang="en-US" sz="2200" dirty="0">
                          <a:solidFill>
                            <a:schemeClr val="tx1">
                              <a:lumMod val="50000"/>
                            </a:schemeClr>
                          </a:solidFill>
                        </a:rPr>
                        <a:t>x |= 5</a:t>
                      </a:r>
                    </a:p>
                  </a:txBody>
                  <a:tcPr marL="68580" marR="27432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l"/>
                      <a:r>
                        <a:rPr lang="en-US" sz="2200" dirty="0">
                          <a:solidFill>
                            <a:schemeClr val="tx1">
                              <a:lumMod val="50000"/>
                            </a:schemeClr>
                          </a:solidFill>
                        </a:rPr>
                        <a:t>x = x |</a:t>
                      </a:r>
                      <a:r>
                        <a:rPr lang="en-US" sz="2200" baseline="0" dirty="0">
                          <a:solidFill>
                            <a:schemeClr val="tx1">
                              <a:lumMod val="50000"/>
                            </a:schemeClr>
                          </a:solidFill>
                        </a:rPr>
                        <a:t> 5</a:t>
                      </a:r>
                      <a:endParaRPr lang="en-US" sz="2200" dirty="0">
                        <a:solidFill>
                          <a:schemeClr val="tx1">
                            <a:lumMod val="50000"/>
                          </a:schemeClr>
                        </a:solidFill>
                      </a:endParaRPr>
                    </a:p>
                  </a:txBody>
                  <a:tcPr marL="20574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tc>
                  <a:txBody>
                    <a:bodyPr/>
                    <a:lstStyle/>
                    <a:p>
                      <a:pPr algn="l"/>
                      <a:r>
                        <a:rPr lang="en-US" sz="2200" dirty="0">
                          <a:solidFill>
                            <a:schemeClr val="tx1">
                              <a:lumMod val="50000"/>
                            </a:schemeClr>
                          </a:solidFill>
                        </a:rPr>
                        <a:t>OR</a:t>
                      </a:r>
                    </a:p>
                  </a:txBody>
                  <a:tcPr marL="68580" marR="68580" marT="34290" marB="34290">
                    <a:lnL w="12700" cap="flat" cmpd="sng" algn="ctr">
                      <a:solidFill>
                        <a:srgbClr val="3A5BB3"/>
                      </a:solidFill>
                      <a:prstDash val="solid"/>
                      <a:round/>
                      <a:headEnd type="none" w="med" len="med"/>
                      <a:tailEnd type="none" w="med" len="med"/>
                    </a:lnL>
                    <a:lnR w="12700" cap="flat" cmpd="sng" algn="ctr">
                      <a:solidFill>
                        <a:srgbClr val="3A5BB3"/>
                      </a:solidFill>
                      <a:prstDash val="solid"/>
                      <a:round/>
                      <a:headEnd type="none" w="med" len="med"/>
                      <a:tailEnd type="none" w="med" len="med"/>
                    </a:lnR>
                    <a:lnT w="12700" cap="flat" cmpd="sng" algn="ctr">
                      <a:solidFill>
                        <a:srgbClr val="3A5BB3"/>
                      </a:solidFill>
                      <a:prstDash val="solid"/>
                      <a:round/>
                      <a:headEnd type="none" w="med" len="med"/>
                      <a:tailEnd type="none" w="med" len="med"/>
                    </a:lnT>
                    <a:lnB w="12700" cap="flat" cmpd="sng" algn="ctr">
                      <a:solidFill>
                        <a:srgbClr val="3A5BB3"/>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sp>
        <p:nvSpPr>
          <p:cNvPr id="3" name="Rectangle 2"/>
          <p:cNvSpPr/>
          <p:nvPr/>
        </p:nvSpPr>
        <p:spPr>
          <a:xfrm>
            <a:off x="1007837" y="5948506"/>
            <a:ext cx="8836073" cy="430887"/>
          </a:xfrm>
          <a:prstGeom prst="rect">
            <a:avLst/>
          </a:prstGeom>
        </p:spPr>
        <p:txBody>
          <a:bodyPr wrap="none">
            <a:spAutoFit/>
          </a:bodyPr>
          <a:lstStyle/>
          <a:p>
            <a:pPr marL="342900" indent="-342900">
              <a:buFont typeface="Arial" panose="020B0604020202020204" pitchFamily="34" charset="0"/>
              <a:buChar char="•"/>
            </a:pPr>
            <a:r>
              <a:rPr lang="en-US" sz="2200" dirty="0" err="1">
                <a:solidFill>
                  <a:schemeClr val="tx1">
                    <a:lumMod val="50000"/>
                  </a:schemeClr>
                </a:solidFill>
                <a:latin typeface="Arial" panose="020B0604020202020204" pitchFamily="34" charset="0"/>
                <a:cs typeface="Arial" panose="020B0604020202020204" pitchFamily="34" charset="0"/>
              </a:rPr>
              <a:t>Ví</a:t>
            </a:r>
            <a:r>
              <a:rPr lang="en-US" sz="2200" dirty="0">
                <a:solidFill>
                  <a:schemeClr val="tx1">
                    <a:lumMod val="50000"/>
                  </a:schemeClr>
                </a:solidFill>
                <a:latin typeface="Arial" panose="020B0604020202020204" pitchFamily="34" charset="0"/>
                <a:cs typeface="Arial" panose="020B0604020202020204" pitchFamily="34" charset="0"/>
              </a:rPr>
              <a:t> </a:t>
            </a:r>
            <a:r>
              <a:rPr lang="en-US" sz="2200" dirty="0" err="1">
                <a:solidFill>
                  <a:schemeClr val="tx1">
                    <a:lumMod val="50000"/>
                  </a:schemeClr>
                </a:solidFill>
                <a:latin typeface="Arial" panose="020B0604020202020204" pitchFamily="34" charset="0"/>
                <a:cs typeface="Arial" panose="020B0604020202020204" pitchFamily="34" charset="0"/>
              </a:rPr>
              <a:t>dụ</a:t>
            </a:r>
            <a:r>
              <a:rPr lang="en-US" sz="2200" dirty="0">
                <a:solidFill>
                  <a:schemeClr val="tx1">
                    <a:lumMod val="50000"/>
                  </a:schemeClr>
                </a:solidFill>
                <a:latin typeface="Arial" panose="020B0604020202020204" pitchFamily="34" charset="0"/>
                <a:cs typeface="Arial" panose="020B0604020202020204" pitchFamily="34" charset="0"/>
              </a:rPr>
              <a:t>: price *= units + 1</a:t>
            </a:r>
            <a:r>
              <a:rPr lang="en-US" sz="2200">
                <a:solidFill>
                  <a:schemeClr val="tx1">
                    <a:lumMod val="50000"/>
                  </a:schemeClr>
                </a:solidFill>
                <a:latin typeface="Arial" panose="020B0604020202020204" pitchFamily="34" charset="0"/>
                <a:cs typeface="Arial" panose="020B0604020202020204" pitchFamily="34" charset="0"/>
              </a:rPr>
              <a:t>;   </a:t>
            </a:r>
            <a:r>
              <a:rPr lang="en-US" sz="2200" b="1" i="1">
                <a:solidFill>
                  <a:schemeClr val="tx1">
                    <a:lumMod val="50000"/>
                  </a:schemeClr>
                </a:solidFill>
                <a:latin typeface="Arial" panose="020B0604020202020204" pitchFamily="34" charset="0"/>
                <a:cs typeface="Arial" panose="020B0604020202020204" pitchFamily="34" charset="0"/>
              </a:rPr>
              <a:t>tương đương </a:t>
            </a:r>
            <a:r>
              <a:rPr lang="en-US" sz="2200">
                <a:solidFill>
                  <a:schemeClr val="tx1">
                    <a:lumMod val="50000"/>
                  </a:schemeClr>
                </a:solidFill>
                <a:latin typeface="Arial" panose="020B0604020202020204" pitchFamily="34" charset="0"/>
                <a:cs typeface="Arial" panose="020B0604020202020204" pitchFamily="34" charset="0"/>
              </a:rPr>
              <a:t>price </a:t>
            </a:r>
            <a:r>
              <a:rPr lang="en-US" sz="2200" dirty="0">
                <a:solidFill>
                  <a:schemeClr val="tx1">
                    <a:lumMod val="50000"/>
                  </a:schemeClr>
                </a:solidFill>
                <a:latin typeface="Arial" panose="020B0604020202020204" pitchFamily="34" charset="0"/>
                <a:cs typeface="Arial" panose="020B0604020202020204" pitchFamily="34" charset="0"/>
              </a:rPr>
              <a:t>= price * (units + 1); </a:t>
            </a:r>
          </a:p>
        </p:txBody>
      </p:sp>
      <p:sp>
        <p:nvSpPr>
          <p:cNvPr id="9" name="Footer Placeholder 8"/>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6" name="Date Placeholder 5">
            <a:extLst>
              <a:ext uri="{FF2B5EF4-FFF2-40B4-BE49-F238E27FC236}">
                <a16:creationId xmlns:a16="http://schemas.microsoft.com/office/drawing/2014/main" id="{7E11B5F5-0279-42D0-3039-92E163DE8F03}"/>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A3838B83-D090-D2F9-E5F0-738A9EFC2B3D}"/>
              </a:ext>
            </a:extLst>
          </p:cNvPr>
          <p:cNvSpPr>
            <a:spLocks noGrp="1"/>
          </p:cNvSpPr>
          <p:nvPr>
            <p:ph type="sldNum" sz="quarter" idx="12"/>
          </p:nvPr>
        </p:nvSpPr>
        <p:spPr/>
        <p:txBody>
          <a:bodyPr/>
          <a:lstStyle/>
          <a:p>
            <a:fld id="{D8B0B3AC-44A8-D142-AAF6-9A453466E1A4}" type="slidenum">
              <a:rPr lang="en-VN" smtClean="0"/>
              <a:pPr/>
              <a:t>12</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3.6.6 </a:t>
            </a:r>
            <a:r>
              <a:rPr lang="en-US" dirty="0" err="1"/>
              <a:t>Toán</a:t>
            </a:r>
            <a:r>
              <a:rPr lang="en-US" dirty="0"/>
              <a:t> </a:t>
            </a:r>
            <a:r>
              <a:rPr lang="en-US" dirty="0" err="1"/>
              <a:t>tử</a:t>
            </a:r>
            <a:r>
              <a:rPr lang="en-US" dirty="0"/>
              <a:t> bit - Bitwise operators</a:t>
            </a:r>
          </a:p>
        </p:txBody>
      </p:sp>
      <p:sp>
        <p:nvSpPr>
          <p:cNvPr id="3" name="Content Placeholder 2"/>
          <p:cNvSpPr>
            <a:spLocks noGrp="1"/>
          </p:cNvSpPr>
          <p:nvPr>
            <p:ph idx="1"/>
          </p:nvPr>
        </p:nvSpPr>
        <p:spPr/>
        <p:txBody>
          <a:bodyPr>
            <a:normAutofit/>
          </a:bodyPr>
          <a:lstStyle/>
          <a:p>
            <a:pPr>
              <a:lnSpc>
                <a:spcPct val="100000"/>
              </a:lnSpc>
              <a:spcBef>
                <a:spcPts val="600"/>
              </a:spcBef>
            </a:pPr>
            <a:r>
              <a:rPr lang="en-US" sz="2400"/>
              <a:t>Toán tử bit (bitwise operators) trong C++ là các toán tử thao tác trực tiếp trên các bit của toán hạng (nguyên).</a:t>
            </a:r>
          </a:p>
          <a:p>
            <a:pPr>
              <a:lnSpc>
                <a:spcPct val="100000"/>
              </a:lnSpc>
              <a:spcBef>
                <a:spcPts val="600"/>
              </a:spcBef>
            </a:pPr>
            <a:r>
              <a:rPr lang="en-US" sz="2400"/>
              <a:t>Gồm các toán tử: &amp; </a:t>
            </a:r>
            <a:r>
              <a:rPr lang="en-US" sz="2400" dirty="0"/>
              <a:t>(and), | (or), ^ (</a:t>
            </a:r>
            <a:r>
              <a:rPr lang="en-US" sz="2400" dirty="0" err="1"/>
              <a:t>xor</a:t>
            </a:r>
            <a:r>
              <a:rPr lang="en-US" sz="2400" dirty="0"/>
              <a:t>), ~ (not hay </a:t>
            </a:r>
            <a:r>
              <a:rPr lang="en-US" sz="2400" dirty="0" err="1"/>
              <a:t>lấy</a:t>
            </a:r>
            <a:r>
              <a:rPr lang="en-US" sz="2400" dirty="0"/>
              <a:t> </a:t>
            </a:r>
            <a:r>
              <a:rPr lang="en-US" sz="2400" dirty="0" err="1"/>
              <a:t>số</a:t>
            </a:r>
            <a:r>
              <a:rPr lang="en-US" sz="2400" dirty="0"/>
              <a:t> </a:t>
            </a:r>
            <a:r>
              <a:rPr lang="en-US" sz="2400" dirty="0" err="1"/>
              <a:t>bù</a:t>
            </a:r>
            <a:r>
              <a:rPr lang="en-US" sz="2400" dirty="0"/>
              <a:t> </a:t>
            </a:r>
            <a:r>
              <a:rPr lang="en-US" sz="2400"/>
              <a:t>1), &gt;&gt; </a:t>
            </a:r>
            <a:r>
              <a:rPr lang="en-US" sz="2400" dirty="0"/>
              <a:t>(shift </a:t>
            </a:r>
            <a:r>
              <a:rPr lang="en-US" sz="2400"/>
              <a:t>bits right: dịch phải), </a:t>
            </a:r>
            <a:r>
              <a:rPr lang="en-US" sz="2400" dirty="0"/>
              <a:t>&lt;&lt; (shift </a:t>
            </a:r>
            <a:r>
              <a:rPr lang="en-US" sz="2400"/>
              <a:t>bits left: dịch trái)</a:t>
            </a:r>
            <a:endParaRPr lang="en-US" sz="2400" dirty="0"/>
          </a:p>
          <a:p>
            <a:pPr>
              <a:lnSpc>
                <a:spcPct val="100000"/>
              </a:lnSpc>
              <a:spcBef>
                <a:spcPts val="600"/>
              </a:spcBef>
            </a:pPr>
            <a:r>
              <a:rPr lang="en-US" sz="2400" dirty="0" err="1"/>
              <a:t>Toán</a:t>
            </a:r>
            <a:r>
              <a:rPr lang="en-US" sz="2400" dirty="0"/>
              <a:t> </a:t>
            </a:r>
            <a:r>
              <a:rPr lang="en-US" sz="2400" dirty="0" err="1"/>
              <a:t>tử</a:t>
            </a:r>
            <a:r>
              <a:rPr lang="en-US" sz="2400" dirty="0"/>
              <a:t> </a:t>
            </a:r>
            <a:r>
              <a:rPr lang="en-US" sz="2400" dirty="0" err="1"/>
              <a:t>gộp</a:t>
            </a:r>
            <a:r>
              <a:rPr lang="en-US" sz="2400" dirty="0"/>
              <a:t>: &amp;=, |=, ^=, ~=, </a:t>
            </a:r>
            <a:r>
              <a:rPr lang="en-US" sz="2400"/>
              <a:t>&gt;&gt;=, &lt;&lt;=</a:t>
            </a:r>
          </a:p>
          <a:p>
            <a:pPr>
              <a:lnSpc>
                <a:spcPct val="100000"/>
              </a:lnSpc>
              <a:spcBef>
                <a:spcPts val="600"/>
              </a:spcBef>
            </a:pPr>
            <a:r>
              <a:rPr lang="en-US" sz="2400"/>
              <a:t>Bảng chân trị:</a:t>
            </a: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4" name="Date Placeholder 3">
            <a:extLst>
              <a:ext uri="{FF2B5EF4-FFF2-40B4-BE49-F238E27FC236}">
                <a16:creationId xmlns:a16="http://schemas.microsoft.com/office/drawing/2014/main" id="{E56A2AC3-C21B-702D-1AAC-88E5AD089958}"/>
              </a:ext>
            </a:extLst>
          </p:cNvPr>
          <p:cNvSpPr>
            <a:spLocks noGrp="1"/>
          </p:cNvSpPr>
          <p:nvPr>
            <p:ph type="dt" sz="half" idx="13"/>
          </p:nvPr>
        </p:nvSpPr>
        <p:spPr/>
        <p:txBody>
          <a:bodyPr/>
          <a:lstStyle/>
          <a:p>
            <a:r>
              <a:rPr lang="en-US"/>
              <a:t>June 2024</a:t>
            </a:r>
            <a:endParaRPr lang="en-US" dirty="0"/>
          </a:p>
        </p:txBody>
      </p:sp>
      <p:graphicFrame>
        <p:nvGraphicFramePr>
          <p:cNvPr id="7" name="Table 6">
            <a:extLst>
              <a:ext uri="{FF2B5EF4-FFF2-40B4-BE49-F238E27FC236}">
                <a16:creationId xmlns:a16="http://schemas.microsoft.com/office/drawing/2014/main" id="{D6E0D2C6-8573-BDE6-9122-D7613FFE2F27}"/>
              </a:ext>
            </a:extLst>
          </p:cNvPr>
          <p:cNvGraphicFramePr>
            <a:graphicFrameLocks noGrp="1"/>
          </p:cNvGraphicFramePr>
          <p:nvPr>
            <p:extLst>
              <p:ext uri="{D42A27DB-BD31-4B8C-83A1-F6EECF244321}">
                <p14:modId xmlns:p14="http://schemas.microsoft.com/office/powerpoint/2010/main" val="659472423"/>
              </p:ext>
            </p:extLst>
          </p:nvPr>
        </p:nvGraphicFramePr>
        <p:xfrm>
          <a:off x="3031547" y="3560232"/>
          <a:ext cx="6128906" cy="2766060"/>
        </p:xfrm>
        <a:graphic>
          <a:graphicData uri="http://schemas.openxmlformats.org/drawingml/2006/table">
            <a:tbl>
              <a:tblPr firstRow="1">
                <a:tableStyleId>{912C8C85-51F0-491E-9774-3900AFEF0FD7}</a:tableStyleId>
              </a:tblPr>
              <a:tblGrid>
                <a:gridCol w="678484">
                  <a:extLst>
                    <a:ext uri="{9D8B030D-6E8A-4147-A177-3AD203B41FA5}">
                      <a16:colId xmlns:a16="http://schemas.microsoft.com/office/drawing/2014/main" val="20000"/>
                    </a:ext>
                  </a:extLst>
                </a:gridCol>
                <a:gridCol w="677118">
                  <a:extLst>
                    <a:ext uri="{9D8B030D-6E8A-4147-A177-3AD203B41FA5}">
                      <a16:colId xmlns:a16="http://schemas.microsoft.com/office/drawing/2014/main" val="20001"/>
                    </a:ext>
                  </a:extLst>
                </a:gridCol>
                <a:gridCol w="1165654">
                  <a:extLst>
                    <a:ext uri="{9D8B030D-6E8A-4147-A177-3AD203B41FA5}">
                      <a16:colId xmlns:a16="http://schemas.microsoft.com/office/drawing/2014/main" val="20002"/>
                    </a:ext>
                  </a:extLst>
                </a:gridCol>
                <a:gridCol w="1136273">
                  <a:extLst>
                    <a:ext uri="{9D8B030D-6E8A-4147-A177-3AD203B41FA5}">
                      <a16:colId xmlns:a16="http://schemas.microsoft.com/office/drawing/2014/main" val="20003"/>
                    </a:ext>
                  </a:extLst>
                </a:gridCol>
                <a:gridCol w="1236030">
                  <a:extLst>
                    <a:ext uri="{9D8B030D-6E8A-4147-A177-3AD203B41FA5}">
                      <a16:colId xmlns:a16="http://schemas.microsoft.com/office/drawing/2014/main" val="20004"/>
                    </a:ext>
                  </a:extLst>
                </a:gridCol>
                <a:gridCol w="1235347">
                  <a:extLst>
                    <a:ext uri="{9D8B030D-6E8A-4147-A177-3AD203B41FA5}">
                      <a16:colId xmlns:a16="http://schemas.microsoft.com/office/drawing/2014/main" val="20005"/>
                    </a:ext>
                  </a:extLst>
                </a:gridCol>
              </a:tblGrid>
              <a:tr h="692417">
                <a:tc>
                  <a:txBody>
                    <a:bodyPr/>
                    <a:lstStyle/>
                    <a:p>
                      <a:pPr algn="ctr" fontAlgn="t"/>
                      <a:r>
                        <a:rPr lang="en-US" sz="2400" dirty="0">
                          <a:solidFill>
                            <a:schemeClr val="tx1">
                              <a:lumMod val="50000"/>
                            </a:schemeClr>
                          </a:solidFill>
                          <a:effectLst/>
                        </a:rPr>
                        <a:t>p</a:t>
                      </a:r>
                    </a:p>
                  </a:txBody>
                  <a:tcPr marL="57150" marR="57150" marT="57150" marB="57150">
                    <a:lnL w="6350" cap="flat" cmpd="sng" algn="ctr">
                      <a:solidFill>
                        <a:srgbClr val="3A5BB3"/>
                      </a:solidFill>
                      <a:prstDash val="solid"/>
                      <a:round/>
                      <a:headEnd type="none" w="med" len="med"/>
                      <a:tailEnd type="none" w="med" len="med"/>
                    </a:lnL>
                    <a:lnR w="6350" cap="flat" cmpd="sng" algn="ctr">
                      <a:solidFill>
                        <a:srgbClr val="3A5BB3"/>
                      </a:solidFill>
                      <a:prstDash val="solid"/>
                      <a:round/>
                      <a:headEnd type="none" w="med" len="med"/>
                      <a:tailEnd type="none" w="med" len="med"/>
                    </a:lnR>
                    <a:lnT w="6350" cap="flat" cmpd="sng" algn="ctr">
                      <a:solidFill>
                        <a:srgbClr val="3A5BB3"/>
                      </a:solidFill>
                      <a:prstDash val="solid"/>
                      <a:round/>
                      <a:headEnd type="none" w="med" len="med"/>
                      <a:tailEnd type="none" w="med" len="med"/>
                    </a:lnT>
                    <a:lnB w="6350" cap="flat" cmpd="sng" algn="ctr">
                      <a:solidFill>
                        <a:srgbClr val="3A5BB3"/>
                      </a:solidFill>
                      <a:prstDash val="solid"/>
                      <a:round/>
                      <a:headEnd type="none" w="med" len="med"/>
                      <a:tailEnd type="none" w="med" len="med"/>
                    </a:lnB>
                    <a:noFill/>
                  </a:tcPr>
                </a:tc>
                <a:tc>
                  <a:txBody>
                    <a:bodyPr/>
                    <a:lstStyle/>
                    <a:p>
                      <a:pPr algn="ctr" fontAlgn="t"/>
                      <a:r>
                        <a:rPr lang="en-US" sz="2400" dirty="0">
                          <a:solidFill>
                            <a:schemeClr val="tx1">
                              <a:lumMod val="50000"/>
                            </a:schemeClr>
                          </a:solidFill>
                          <a:effectLst/>
                        </a:rPr>
                        <a:t>q</a:t>
                      </a:r>
                    </a:p>
                  </a:txBody>
                  <a:tcPr marL="57150" marR="57150" marT="57150" marB="57150">
                    <a:lnL w="6350" cap="flat" cmpd="sng" algn="ctr">
                      <a:solidFill>
                        <a:srgbClr val="3A5BB3"/>
                      </a:solidFill>
                      <a:prstDash val="solid"/>
                      <a:round/>
                      <a:headEnd type="none" w="med" len="med"/>
                      <a:tailEnd type="none" w="med" len="med"/>
                    </a:lnL>
                    <a:lnR w="6350" cap="flat" cmpd="sng" algn="ctr">
                      <a:solidFill>
                        <a:srgbClr val="3A5BB3"/>
                      </a:solidFill>
                      <a:prstDash val="solid"/>
                      <a:round/>
                      <a:headEnd type="none" w="med" len="med"/>
                      <a:tailEnd type="none" w="med" len="med"/>
                    </a:lnR>
                    <a:lnT w="6350" cap="flat" cmpd="sng" algn="ctr">
                      <a:solidFill>
                        <a:srgbClr val="3A5BB3"/>
                      </a:solidFill>
                      <a:prstDash val="solid"/>
                      <a:round/>
                      <a:headEnd type="none" w="med" len="med"/>
                      <a:tailEnd type="none" w="med" len="med"/>
                    </a:lnT>
                    <a:lnB w="6350" cap="flat" cmpd="sng" algn="ctr">
                      <a:solidFill>
                        <a:srgbClr val="3A5BB3"/>
                      </a:solidFill>
                      <a:prstDash val="solid"/>
                      <a:round/>
                      <a:headEnd type="none" w="med" len="med"/>
                      <a:tailEnd type="none" w="med" len="med"/>
                    </a:lnB>
                    <a:noFill/>
                  </a:tcPr>
                </a:tc>
                <a:tc>
                  <a:txBody>
                    <a:bodyPr/>
                    <a:lstStyle/>
                    <a:p>
                      <a:pPr algn="ctr" fontAlgn="t"/>
                      <a:r>
                        <a:rPr lang="en-US" sz="2400" dirty="0">
                          <a:solidFill>
                            <a:schemeClr val="tx1">
                              <a:lumMod val="50000"/>
                            </a:schemeClr>
                          </a:solidFill>
                          <a:effectLst/>
                        </a:rPr>
                        <a:t>p &amp; q</a:t>
                      </a:r>
                      <a:br>
                        <a:rPr lang="en-US" sz="2400" dirty="0">
                          <a:solidFill>
                            <a:schemeClr val="tx1">
                              <a:lumMod val="50000"/>
                            </a:schemeClr>
                          </a:solidFill>
                          <a:effectLst/>
                        </a:rPr>
                      </a:br>
                      <a:r>
                        <a:rPr lang="en-US" sz="2400" dirty="0">
                          <a:solidFill>
                            <a:schemeClr val="tx1">
                              <a:lumMod val="50000"/>
                            </a:schemeClr>
                          </a:solidFill>
                          <a:effectLst/>
                        </a:rPr>
                        <a:t>(AND)</a:t>
                      </a:r>
                    </a:p>
                  </a:txBody>
                  <a:tcPr marL="57150" marR="57150" marT="57150" marB="57150">
                    <a:lnL w="6350" cap="flat" cmpd="sng" algn="ctr">
                      <a:solidFill>
                        <a:srgbClr val="3A5BB3"/>
                      </a:solidFill>
                      <a:prstDash val="solid"/>
                      <a:round/>
                      <a:headEnd type="none" w="med" len="med"/>
                      <a:tailEnd type="none" w="med" len="med"/>
                    </a:lnL>
                    <a:lnR w="6350" cap="flat" cmpd="sng" algn="ctr">
                      <a:solidFill>
                        <a:srgbClr val="3A5BB3"/>
                      </a:solidFill>
                      <a:prstDash val="solid"/>
                      <a:round/>
                      <a:headEnd type="none" w="med" len="med"/>
                      <a:tailEnd type="none" w="med" len="med"/>
                    </a:lnR>
                    <a:lnT w="6350" cap="flat" cmpd="sng" algn="ctr">
                      <a:solidFill>
                        <a:srgbClr val="3A5BB3"/>
                      </a:solidFill>
                      <a:prstDash val="solid"/>
                      <a:round/>
                      <a:headEnd type="none" w="med" len="med"/>
                      <a:tailEnd type="none" w="med" len="med"/>
                    </a:lnT>
                    <a:lnB w="6350" cap="flat" cmpd="sng" algn="ctr">
                      <a:solidFill>
                        <a:srgbClr val="3A5BB3"/>
                      </a:solidFill>
                      <a:prstDash val="solid"/>
                      <a:round/>
                      <a:headEnd type="none" w="med" len="med"/>
                      <a:tailEnd type="none" w="med" len="med"/>
                    </a:lnB>
                    <a:noFill/>
                  </a:tcPr>
                </a:tc>
                <a:tc>
                  <a:txBody>
                    <a:bodyPr/>
                    <a:lstStyle/>
                    <a:p>
                      <a:pPr algn="ctr" fontAlgn="t"/>
                      <a:r>
                        <a:rPr lang="en-US" sz="2400" dirty="0">
                          <a:solidFill>
                            <a:schemeClr val="tx1">
                              <a:lumMod val="50000"/>
                            </a:schemeClr>
                          </a:solidFill>
                          <a:effectLst/>
                        </a:rPr>
                        <a:t>p ^ q</a:t>
                      </a:r>
                      <a:br>
                        <a:rPr lang="en-US" sz="2400">
                          <a:solidFill>
                            <a:schemeClr val="tx1">
                              <a:lumMod val="50000"/>
                            </a:schemeClr>
                          </a:solidFill>
                          <a:effectLst/>
                        </a:rPr>
                      </a:br>
                      <a:r>
                        <a:rPr lang="en-US" sz="2400">
                          <a:solidFill>
                            <a:schemeClr val="tx1">
                              <a:lumMod val="50000"/>
                            </a:schemeClr>
                          </a:solidFill>
                          <a:effectLst/>
                        </a:rPr>
                        <a:t>(XOR</a:t>
                      </a:r>
                      <a:r>
                        <a:rPr lang="en-US" sz="2400" dirty="0">
                          <a:solidFill>
                            <a:schemeClr val="tx1">
                              <a:lumMod val="50000"/>
                            </a:schemeClr>
                          </a:solidFill>
                          <a:effectLst/>
                        </a:rPr>
                        <a:t>)</a:t>
                      </a:r>
                    </a:p>
                  </a:txBody>
                  <a:tcPr marL="57150" marR="57150" marT="57150" marB="57150">
                    <a:lnL w="6350" cap="flat" cmpd="sng" algn="ctr">
                      <a:solidFill>
                        <a:srgbClr val="3A5BB3"/>
                      </a:solidFill>
                      <a:prstDash val="solid"/>
                      <a:round/>
                      <a:headEnd type="none" w="med" len="med"/>
                      <a:tailEnd type="none" w="med" len="med"/>
                    </a:lnL>
                    <a:lnR w="6350" cap="flat" cmpd="sng" algn="ctr">
                      <a:solidFill>
                        <a:srgbClr val="3A5BB3"/>
                      </a:solidFill>
                      <a:prstDash val="solid"/>
                      <a:round/>
                      <a:headEnd type="none" w="med" len="med"/>
                      <a:tailEnd type="none" w="med" len="med"/>
                    </a:lnR>
                    <a:lnT w="6350" cap="flat" cmpd="sng" algn="ctr">
                      <a:solidFill>
                        <a:srgbClr val="3A5BB3"/>
                      </a:solidFill>
                      <a:prstDash val="solid"/>
                      <a:round/>
                      <a:headEnd type="none" w="med" len="med"/>
                      <a:tailEnd type="none" w="med" len="med"/>
                    </a:lnT>
                    <a:lnB w="6350" cap="flat" cmpd="sng" algn="ctr">
                      <a:solidFill>
                        <a:srgbClr val="3A5BB3"/>
                      </a:solidFill>
                      <a:prstDash val="solid"/>
                      <a:round/>
                      <a:headEnd type="none" w="med" len="med"/>
                      <a:tailEnd type="none" w="med" len="med"/>
                    </a:lnB>
                    <a:noFill/>
                  </a:tcPr>
                </a:tc>
                <a:tc>
                  <a:txBody>
                    <a:bodyPr/>
                    <a:lstStyle/>
                    <a:p>
                      <a:pPr algn="ctr" fontAlgn="t"/>
                      <a:r>
                        <a:rPr lang="en-US" sz="2400" dirty="0">
                          <a:solidFill>
                            <a:schemeClr val="tx1">
                              <a:lumMod val="50000"/>
                            </a:schemeClr>
                          </a:solidFill>
                          <a:effectLst/>
                        </a:rPr>
                        <a:t>p | q</a:t>
                      </a:r>
                      <a:br>
                        <a:rPr lang="en-US" sz="2400">
                          <a:solidFill>
                            <a:schemeClr val="tx1">
                              <a:lumMod val="50000"/>
                            </a:schemeClr>
                          </a:solidFill>
                          <a:effectLst/>
                        </a:rPr>
                      </a:br>
                      <a:r>
                        <a:rPr lang="en-US" sz="2400">
                          <a:solidFill>
                            <a:schemeClr val="tx1">
                              <a:lumMod val="50000"/>
                            </a:schemeClr>
                          </a:solidFill>
                          <a:effectLst/>
                        </a:rPr>
                        <a:t>(OR</a:t>
                      </a:r>
                      <a:r>
                        <a:rPr lang="en-US" sz="2400" dirty="0">
                          <a:solidFill>
                            <a:schemeClr val="tx1">
                              <a:lumMod val="50000"/>
                            </a:schemeClr>
                          </a:solidFill>
                          <a:effectLst/>
                        </a:rPr>
                        <a:t>)</a:t>
                      </a:r>
                    </a:p>
                  </a:txBody>
                  <a:tcPr marL="57150" marR="57150" marT="57150" marB="57150">
                    <a:lnL w="6350" cap="flat" cmpd="sng" algn="ctr">
                      <a:solidFill>
                        <a:srgbClr val="3A5BB3"/>
                      </a:solidFill>
                      <a:prstDash val="solid"/>
                      <a:round/>
                      <a:headEnd type="none" w="med" len="med"/>
                      <a:tailEnd type="none" w="med" len="med"/>
                    </a:lnL>
                    <a:lnR w="6350" cap="flat" cmpd="sng" algn="ctr">
                      <a:solidFill>
                        <a:srgbClr val="3A5BB3"/>
                      </a:solidFill>
                      <a:prstDash val="solid"/>
                      <a:round/>
                      <a:headEnd type="none" w="med" len="med"/>
                      <a:tailEnd type="none" w="med" len="med"/>
                    </a:lnR>
                    <a:lnT w="6350" cap="flat" cmpd="sng" algn="ctr">
                      <a:solidFill>
                        <a:srgbClr val="3A5BB3"/>
                      </a:solidFill>
                      <a:prstDash val="solid"/>
                      <a:round/>
                      <a:headEnd type="none" w="med" len="med"/>
                      <a:tailEnd type="none" w="med" len="med"/>
                    </a:lnT>
                    <a:lnB w="6350" cap="flat" cmpd="sng" algn="ctr">
                      <a:solidFill>
                        <a:srgbClr val="3A5BB3"/>
                      </a:solidFill>
                      <a:prstDash val="solid"/>
                      <a:round/>
                      <a:headEnd type="none" w="med" len="med"/>
                      <a:tailEnd type="none" w="med" len="med"/>
                    </a:lnB>
                    <a:noFill/>
                  </a:tcPr>
                </a:tc>
                <a:tc>
                  <a:txBody>
                    <a:bodyPr/>
                    <a:lstStyle/>
                    <a:p>
                      <a:pPr algn="ctr" fontAlgn="t"/>
                      <a:r>
                        <a:rPr lang="en-US" sz="2400" dirty="0">
                          <a:solidFill>
                            <a:schemeClr val="tx1">
                              <a:lumMod val="50000"/>
                            </a:schemeClr>
                          </a:solidFill>
                          <a:effectLst/>
                        </a:rPr>
                        <a:t>~p</a:t>
                      </a:r>
                    </a:p>
                    <a:p>
                      <a:pPr algn="ctr" fontAlgn="t"/>
                      <a:r>
                        <a:rPr lang="en-US" sz="2400" dirty="0">
                          <a:solidFill>
                            <a:schemeClr val="tx1">
                              <a:lumMod val="50000"/>
                            </a:schemeClr>
                          </a:solidFill>
                          <a:effectLst/>
                        </a:rPr>
                        <a:t>(NOT)</a:t>
                      </a:r>
                    </a:p>
                  </a:txBody>
                  <a:tcPr marL="57150" marR="57150" marT="57150" marB="57150">
                    <a:lnL w="6350" cap="flat" cmpd="sng" algn="ctr">
                      <a:solidFill>
                        <a:srgbClr val="3A5BB3"/>
                      </a:solidFill>
                      <a:prstDash val="solid"/>
                      <a:round/>
                      <a:headEnd type="none" w="med" len="med"/>
                      <a:tailEnd type="none" w="med" len="med"/>
                    </a:lnL>
                    <a:lnR w="6350" cap="flat" cmpd="sng" algn="ctr">
                      <a:solidFill>
                        <a:srgbClr val="3A5BB3"/>
                      </a:solidFill>
                      <a:prstDash val="solid"/>
                      <a:round/>
                      <a:headEnd type="none" w="med" len="med"/>
                      <a:tailEnd type="none" w="med" len="med"/>
                    </a:lnR>
                    <a:lnT w="6350" cap="flat" cmpd="sng" algn="ctr">
                      <a:solidFill>
                        <a:srgbClr val="3A5BB3"/>
                      </a:solidFill>
                      <a:prstDash val="solid"/>
                      <a:round/>
                      <a:headEnd type="none" w="med" len="med"/>
                      <a:tailEnd type="none" w="med" len="med"/>
                    </a:lnT>
                    <a:lnB w="6350" cap="flat" cmpd="sng" algn="ctr">
                      <a:solidFill>
                        <a:srgbClr val="3A5BB3"/>
                      </a:solidFill>
                      <a:prstDash val="solid"/>
                      <a:round/>
                      <a:headEnd type="none" w="med" len="med"/>
                      <a:tailEnd type="none" w="med" len="med"/>
                    </a:lnB>
                    <a:noFill/>
                  </a:tcPr>
                </a:tc>
                <a:extLst>
                  <a:ext uri="{0D108BD9-81ED-4DB2-BD59-A6C34878D82A}">
                    <a16:rowId xmlns:a16="http://schemas.microsoft.com/office/drawing/2014/main" val="10000"/>
                  </a:ext>
                </a:extLst>
              </a:tr>
              <a:tr h="417021">
                <a:tc>
                  <a:txBody>
                    <a:bodyPr/>
                    <a:lstStyle/>
                    <a:p>
                      <a:pPr algn="ctr" fontAlgn="t"/>
                      <a:r>
                        <a:rPr lang="en-US" sz="2400" dirty="0">
                          <a:solidFill>
                            <a:schemeClr val="tx1">
                              <a:lumMod val="50000"/>
                            </a:schemeClr>
                          </a:solidFill>
                          <a:effectLst/>
                        </a:rPr>
                        <a:t>0</a:t>
                      </a:r>
                    </a:p>
                  </a:txBody>
                  <a:tcPr marL="57150" marR="57150" marT="57150" marB="57150">
                    <a:lnL w="6350" cap="flat" cmpd="sng" algn="ctr">
                      <a:solidFill>
                        <a:srgbClr val="3A5BB3"/>
                      </a:solidFill>
                      <a:prstDash val="solid"/>
                      <a:round/>
                      <a:headEnd type="none" w="med" len="med"/>
                      <a:tailEnd type="none" w="med" len="med"/>
                    </a:lnL>
                    <a:lnR w="6350" cap="flat" cmpd="sng" algn="ctr">
                      <a:solidFill>
                        <a:srgbClr val="3A5BB3"/>
                      </a:solidFill>
                      <a:prstDash val="solid"/>
                      <a:round/>
                      <a:headEnd type="none" w="med" len="med"/>
                      <a:tailEnd type="none" w="med" len="med"/>
                    </a:lnR>
                    <a:lnT w="6350" cap="flat" cmpd="sng" algn="ctr">
                      <a:solidFill>
                        <a:srgbClr val="3A5BB3"/>
                      </a:solidFill>
                      <a:prstDash val="solid"/>
                      <a:round/>
                      <a:headEnd type="none" w="med" len="med"/>
                      <a:tailEnd type="none" w="med" len="med"/>
                    </a:lnT>
                    <a:lnB w="6350" cap="flat" cmpd="sng" algn="ctr">
                      <a:solidFill>
                        <a:srgbClr val="3A5BB3"/>
                      </a:solidFill>
                      <a:prstDash val="solid"/>
                      <a:round/>
                      <a:headEnd type="none" w="med" len="med"/>
                      <a:tailEnd type="none" w="med" len="med"/>
                    </a:lnB>
                    <a:noFill/>
                  </a:tcPr>
                </a:tc>
                <a:tc>
                  <a:txBody>
                    <a:bodyPr/>
                    <a:lstStyle/>
                    <a:p>
                      <a:pPr algn="ctr" fontAlgn="t"/>
                      <a:r>
                        <a:rPr lang="en-US" sz="2400" dirty="0">
                          <a:solidFill>
                            <a:schemeClr val="tx1">
                              <a:lumMod val="50000"/>
                            </a:schemeClr>
                          </a:solidFill>
                          <a:effectLst/>
                        </a:rPr>
                        <a:t>0</a:t>
                      </a:r>
                    </a:p>
                  </a:txBody>
                  <a:tcPr marL="57150" marR="57150" marT="57150" marB="57150">
                    <a:lnL w="6350" cap="flat" cmpd="sng" algn="ctr">
                      <a:solidFill>
                        <a:srgbClr val="3A5BB3"/>
                      </a:solidFill>
                      <a:prstDash val="solid"/>
                      <a:round/>
                      <a:headEnd type="none" w="med" len="med"/>
                      <a:tailEnd type="none" w="med" len="med"/>
                    </a:lnL>
                    <a:lnR w="6350" cap="flat" cmpd="sng" algn="ctr">
                      <a:solidFill>
                        <a:srgbClr val="3A5BB3"/>
                      </a:solidFill>
                      <a:prstDash val="solid"/>
                      <a:round/>
                      <a:headEnd type="none" w="med" len="med"/>
                      <a:tailEnd type="none" w="med" len="med"/>
                    </a:lnR>
                    <a:lnT w="6350" cap="flat" cmpd="sng" algn="ctr">
                      <a:solidFill>
                        <a:srgbClr val="3A5BB3"/>
                      </a:solidFill>
                      <a:prstDash val="solid"/>
                      <a:round/>
                      <a:headEnd type="none" w="med" len="med"/>
                      <a:tailEnd type="none" w="med" len="med"/>
                    </a:lnT>
                    <a:lnB w="6350" cap="flat" cmpd="sng" algn="ctr">
                      <a:solidFill>
                        <a:srgbClr val="3A5BB3"/>
                      </a:solidFill>
                      <a:prstDash val="solid"/>
                      <a:round/>
                      <a:headEnd type="none" w="med" len="med"/>
                      <a:tailEnd type="none" w="med" len="med"/>
                    </a:lnB>
                    <a:noFill/>
                  </a:tcPr>
                </a:tc>
                <a:tc>
                  <a:txBody>
                    <a:bodyPr/>
                    <a:lstStyle/>
                    <a:p>
                      <a:pPr algn="ctr" fontAlgn="t"/>
                      <a:r>
                        <a:rPr lang="en-US" sz="2400" dirty="0">
                          <a:solidFill>
                            <a:schemeClr val="tx1">
                              <a:lumMod val="50000"/>
                            </a:schemeClr>
                          </a:solidFill>
                          <a:effectLst/>
                        </a:rPr>
                        <a:t>0</a:t>
                      </a:r>
                    </a:p>
                  </a:txBody>
                  <a:tcPr marL="57150" marR="57150" marT="57150" marB="57150">
                    <a:lnL w="6350" cap="flat" cmpd="sng" algn="ctr">
                      <a:solidFill>
                        <a:srgbClr val="3A5BB3"/>
                      </a:solidFill>
                      <a:prstDash val="solid"/>
                      <a:round/>
                      <a:headEnd type="none" w="med" len="med"/>
                      <a:tailEnd type="none" w="med" len="med"/>
                    </a:lnL>
                    <a:lnR w="6350" cap="flat" cmpd="sng" algn="ctr">
                      <a:solidFill>
                        <a:srgbClr val="3A5BB3"/>
                      </a:solidFill>
                      <a:prstDash val="solid"/>
                      <a:round/>
                      <a:headEnd type="none" w="med" len="med"/>
                      <a:tailEnd type="none" w="med" len="med"/>
                    </a:lnR>
                    <a:lnT w="6350" cap="flat" cmpd="sng" algn="ctr">
                      <a:solidFill>
                        <a:srgbClr val="3A5BB3"/>
                      </a:solidFill>
                      <a:prstDash val="solid"/>
                      <a:round/>
                      <a:headEnd type="none" w="med" len="med"/>
                      <a:tailEnd type="none" w="med" len="med"/>
                    </a:lnT>
                    <a:lnB w="6350" cap="flat" cmpd="sng" algn="ctr">
                      <a:solidFill>
                        <a:srgbClr val="3A5BB3"/>
                      </a:solidFill>
                      <a:prstDash val="solid"/>
                      <a:round/>
                      <a:headEnd type="none" w="med" len="med"/>
                      <a:tailEnd type="none" w="med" len="med"/>
                    </a:lnB>
                    <a:noFill/>
                  </a:tcPr>
                </a:tc>
                <a:tc>
                  <a:txBody>
                    <a:bodyPr/>
                    <a:lstStyle/>
                    <a:p>
                      <a:pPr algn="ctr" fontAlgn="t"/>
                      <a:r>
                        <a:rPr lang="en-US" sz="2400" dirty="0">
                          <a:solidFill>
                            <a:schemeClr val="tx1">
                              <a:lumMod val="50000"/>
                            </a:schemeClr>
                          </a:solidFill>
                          <a:effectLst/>
                        </a:rPr>
                        <a:t>0</a:t>
                      </a:r>
                    </a:p>
                  </a:txBody>
                  <a:tcPr marL="57150" marR="57150" marT="57150" marB="57150">
                    <a:lnL w="6350" cap="flat" cmpd="sng" algn="ctr">
                      <a:solidFill>
                        <a:srgbClr val="3A5BB3"/>
                      </a:solidFill>
                      <a:prstDash val="solid"/>
                      <a:round/>
                      <a:headEnd type="none" w="med" len="med"/>
                      <a:tailEnd type="none" w="med" len="med"/>
                    </a:lnL>
                    <a:lnR w="6350" cap="flat" cmpd="sng" algn="ctr">
                      <a:solidFill>
                        <a:srgbClr val="3A5BB3"/>
                      </a:solidFill>
                      <a:prstDash val="solid"/>
                      <a:round/>
                      <a:headEnd type="none" w="med" len="med"/>
                      <a:tailEnd type="none" w="med" len="med"/>
                    </a:lnR>
                    <a:lnT w="6350" cap="flat" cmpd="sng" algn="ctr">
                      <a:solidFill>
                        <a:srgbClr val="3A5BB3"/>
                      </a:solidFill>
                      <a:prstDash val="solid"/>
                      <a:round/>
                      <a:headEnd type="none" w="med" len="med"/>
                      <a:tailEnd type="none" w="med" len="med"/>
                    </a:lnT>
                    <a:lnB w="6350" cap="flat" cmpd="sng" algn="ctr">
                      <a:solidFill>
                        <a:srgbClr val="3A5BB3"/>
                      </a:solidFill>
                      <a:prstDash val="solid"/>
                      <a:round/>
                      <a:headEnd type="none" w="med" len="med"/>
                      <a:tailEnd type="none" w="med" len="med"/>
                    </a:lnB>
                    <a:noFill/>
                  </a:tcPr>
                </a:tc>
                <a:tc>
                  <a:txBody>
                    <a:bodyPr/>
                    <a:lstStyle/>
                    <a:p>
                      <a:pPr algn="ctr" fontAlgn="t"/>
                      <a:r>
                        <a:rPr lang="en-US" sz="2400" dirty="0">
                          <a:solidFill>
                            <a:schemeClr val="tx1">
                              <a:lumMod val="50000"/>
                            </a:schemeClr>
                          </a:solidFill>
                          <a:effectLst/>
                        </a:rPr>
                        <a:t>0</a:t>
                      </a:r>
                    </a:p>
                  </a:txBody>
                  <a:tcPr marL="57150" marR="57150" marT="57150" marB="57150">
                    <a:lnL w="6350" cap="flat" cmpd="sng" algn="ctr">
                      <a:solidFill>
                        <a:srgbClr val="3A5BB3"/>
                      </a:solidFill>
                      <a:prstDash val="solid"/>
                      <a:round/>
                      <a:headEnd type="none" w="med" len="med"/>
                      <a:tailEnd type="none" w="med" len="med"/>
                    </a:lnL>
                    <a:lnR w="6350" cap="flat" cmpd="sng" algn="ctr">
                      <a:solidFill>
                        <a:srgbClr val="3A5BB3"/>
                      </a:solidFill>
                      <a:prstDash val="solid"/>
                      <a:round/>
                      <a:headEnd type="none" w="med" len="med"/>
                      <a:tailEnd type="none" w="med" len="med"/>
                    </a:lnR>
                    <a:lnT w="6350" cap="flat" cmpd="sng" algn="ctr">
                      <a:solidFill>
                        <a:srgbClr val="3A5BB3"/>
                      </a:solidFill>
                      <a:prstDash val="solid"/>
                      <a:round/>
                      <a:headEnd type="none" w="med" len="med"/>
                      <a:tailEnd type="none" w="med" len="med"/>
                    </a:lnT>
                    <a:lnB w="6350" cap="flat" cmpd="sng" algn="ctr">
                      <a:solidFill>
                        <a:srgbClr val="3A5BB3"/>
                      </a:solidFill>
                      <a:prstDash val="solid"/>
                      <a:round/>
                      <a:headEnd type="none" w="med" len="med"/>
                      <a:tailEnd type="none" w="med" len="med"/>
                    </a:lnB>
                    <a:noFill/>
                  </a:tcPr>
                </a:tc>
                <a:tc>
                  <a:txBody>
                    <a:bodyPr/>
                    <a:lstStyle/>
                    <a:p>
                      <a:pPr algn="ctr" fontAlgn="t"/>
                      <a:r>
                        <a:rPr lang="en-US" sz="2400" dirty="0">
                          <a:solidFill>
                            <a:schemeClr val="tx1">
                              <a:lumMod val="50000"/>
                            </a:schemeClr>
                          </a:solidFill>
                          <a:effectLst/>
                        </a:rPr>
                        <a:t>1</a:t>
                      </a:r>
                    </a:p>
                  </a:txBody>
                  <a:tcPr marL="57150" marR="57150" marT="57150" marB="57150">
                    <a:lnL w="6350" cap="flat" cmpd="sng" algn="ctr">
                      <a:solidFill>
                        <a:srgbClr val="3A5BB3"/>
                      </a:solidFill>
                      <a:prstDash val="solid"/>
                      <a:round/>
                      <a:headEnd type="none" w="med" len="med"/>
                      <a:tailEnd type="none" w="med" len="med"/>
                    </a:lnL>
                    <a:lnR w="6350" cap="flat" cmpd="sng" algn="ctr">
                      <a:solidFill>
                        <a:srgbClr val="3A5BB3"/>
                      </a:solidFill>
                      <a:prstDash val="solid"/>
                      <a:round/>
                      <a:headEnd type="none" w="med" len="med"/>
                      <a:tailEnd type="none" w="med" len="med"/>
                    </a:lnR>
                    <a:lnT w="6350" cap="flat" cmpd="sng" algn="ctr">
                      <a:solidFill>
                        <a:srgbClr val="3A5BB3"/>
                      </a:solidFill>
                      <a:prstDash val="solid"/>
                      <a:round/>
                      <a:headEnd type="none" w="med" len="med"/>
                      <a:tailEnd type="none" w="med" len="med"/>
                    </a:lnT>
                    <a:lnB w="6350" cap="flat" cmpd="sng" algn="ctr">
                      <a:solidFill>
                        <a:srgbClr val="3A5BB3"/>
                      </a:solidFill>
                      <a:prstDash val="solid"/>
                      <a:round/>
                      <a:headEnd type="none" w="med" len="med"/>
                      <a:tailEnd type="none" w="med" len="med"/>
                    </a:lnB>
                    <a:noFill/>
                  </a:tcPr>
                </a:tc>
                <a:extLst>
                  <a:ext uri="{0D108BD9-81ED-4DB2-BD59-A6C34878D82A}">
                    <a16:rowId xmlns:a16="http://schemas.microsoft.com/office/drawing/2014/main" val="10001"/>
                  </a:ext>
                </a:extLst>
              </a:tr>
              <a:tr h="388620">
                <a:tc>
                  <a:txBody>
                    <a:bodyPr/>
                    <a:lstStyle/>
                    <a:p>
                      <a:pPr algn="ctr" fontAlgn="t"/>
                      <a:r>
                        <a:rPr lang="en-US" sz="2400">
                          <a:solidFill>
                            <a:schemeClr val="tx1">
                              <a:lumMod val="50000"/>
                            </a:schemeClr>
                          </a:solidFill>
                          <a:effectLst/>
                        </a:rPr>
                        <a:t>0</a:t>
                      </a:r>
                    </a:p>
                  </a:txBody>
                  <a:tcPr marL="57150" marR="57150" marT="57150" marB="57150">
                    <a:lnL w="6350" cap="flat" cmpd="sng" algn="ctr">
                      <a:solidFill>
                        <a:srgbClr val="3A5BB3"/>
                      </a:solidFill>
                      <a:prstDash val="solid"/>
                      <a:round/>
                      <a:headEnd type="none" w="med" len="med"/>
                      <a:tailEnd type="none" w="med" len="med"/>
                    </a:lnL>
                    <a:lnR w="6350" cap="flat" cmpd="sng" algn="ctr">
                      <a:solidFill>
                        <a:srgbClr val="3A5BB3"/>
                      </a:solidFill>
                      <a:prstDash val="solid"/>
                      <a:round/>
                      <a:headEnd type="none" w="med" len="med"/>
                      <a:tailEnd type="none" w="med" len="med"/>
                    </a:lnR>
                    <a:lnT w="6350" cap="flat" cmpd="sng" algn="ctr">
                      <a:solidFill>
                        <a:srgbClr val="3A5BB3"/>
                      </a:solidFill>
                      <a:prstDash val="solid"/>
                      <a:round/>
                      <a:headEnd type="none" w="med" len="med"/>
                      <a:tailEnd type="none" w="med" len="med"/>
                    </a:lnT>
                    <a:lnB w="6350" cap="flat" cmpd="sng" algn="ctr">
                      <a:solidFill>
                        <a:srgbClr val="3A5BB3"/>
                      </a:solidFill>
                      <a:prstDash val="solid"/>
                      <a:round/>
                      <a:headEnd type="none" w="med" len="med"/>
                      <a:tailEnd type="none" w="med" len="med"/>
                    </a:lnB>
                    <a:noFill/>
                  </a:tcPr>
                </a:tc>
                <a:tc>
                  <a:txBody>
                    <a:bodyPr/>
                    <a:lstStyle/>
                    <a:p>
                      <a:pPr algn="ctr" fontAlgn="t"/>
                      <a:r>
                        <a:rPr lang="en-US" sz="2400">
                          <a:solidFill>
                            <a:schemeClr val="tx1">
                              <a:lumMod val="50000"/>
                            </a:schemeClr>
                          </a:solidFill>
                          <a:effectLst/>
                        </a:rPr>
                        <a:t>1</a:t>
                      </a:r>
                    </a:p>
                  </a:txBody>
                  <a:tcPr marL="57150" marR="57150" marT="57150" marB="57150">
                    <a:lnL w="6350" cap="flat" cmpd="sng" algn="ctr">
                      <a:solidFill>
                        <a:srgbClr val="3A5BB3"/>
                      </a:solidFill>
                      <a:prstDash val="solid"/>
                      <a:round/>
                      <a:headEnd type="none" w="med" len="med"/>
                      <a:tailEnd type="none" w="med" len="med"/>
                    </a:lnL>
                    <a:lnR w="6350" cap="flat" cmpd="sng" algn="ctr">
                      <a:solidFill>
                        <a:srgbClr val="3A5BB3"/>
                      </a:solidFill>
                      <a:prstDash val="solid"/>
                      <a:round/>
                      <a:headEnd type="none" w="med" len="med"/>
                      <a:tailEnd type="none" w="med" len="med"/>
                    </a:lnR>
                    <a:lnT w="6350" cap="flat" cmpd="sng" algn="ctr">
                      <a:solidFill>
                        <a:srgbClr val="3A5BB3"/>
                      </a:solidFill>
                      <a:prstDash val="solid"/>
                      <a:round/>
                      <a:headEnd type="none" w="med" len="med"/>
                      <a:tailEnd type="none" w="med" len="med"/>
                    </a:lnT>
                    <a:lnB w="6350" cap="flat" cmpd="sng" algn="ctr">
                      <a:solidFill>
                        <a:srgbClr val="3A5BB3"/>
                      </a:solidFill>
                      <a:prstDash val="solid"/>
                      <a:round/>
                      <a:headEnd type="none" w="med" len="med"/>
                      <a:tailEnd type="none" w="med" len="med"/>
                    </a:lnB>
                    <a:noFill/>
                  </a:tcPr>
                </a:tc>
                <a:tc>
                  <a:txBody>
                    <a:bodyPr/>
                    <a:lstStyle/>
                    <a:p>
                      <a:pPr algn="ctr" fontAlgn="t"/>
                      <a:r>
                        <a:rPr lang="en-US" sz="2400" dirty="0">
                          <a:solidFill>
                            <a:schemeClr val="tx1">
                              <a:lumMod val="50000"/>
                            </a:schemeClr>
                          </a:solidFill>
                          <a:effectLst/>
                        </a:rPr>
                        <a:t>0</a:t>
                      </a:r>
                    </a:p>
                  </a:txBody>
                  <a:tcPr marL="57150" marR="57150" marT="57150" marB="57150">
                    <a:lnL w="6350" cap="flat" cmpd="sng" algn="ctr">
                      <a:solidFill>
                        <a:srgbClr val="3A5BB3"/>
                      </a:solidFill>
                      <a:prstDash val="solid"/>
                      <a:round/>
                      <a:headEnd type="none" w="med" len="med"/>
                      <a:tailEnd type="none" w="med" len="med"/>
                    </a:lnL>
                    <a:lnR w="6350" cap="flat" cmpd="sng" algn="ctr">
                      <a:solidFill>
                        <a:srgbClr val="3A5BB3"/>
                      </a:solidFill>
                      <a:prstDash val="solid"/>
                      <a:round/>
                      <a:headEnd type="none" w="med" len="med"/>
                      <a:tailEnd type="none" w="med" len="med"/>
                    </a:lnR>
                    <a:lnT w="6350" cap="flat" cmpd="sng" algn="ctr">
                      <a:solidFill>
                        <a:srgbClr val="3A5BB3"/>
                      </a:solidFill>
                      <a:prstDash val="solid"/>
                      <a:round/>
                      <a:headEnd type="none" w="med" len="med"/>
                      <a:tailEnd type="none" w="med" len="med"/>
                    </a:lnT>
                    <a:lnB w="6350" cap="flat" cmpd="sng" algn="ctr">
                      <a:solidFill>
                        <a:srgbClr val="3A5BB3"/>
                      </a:solidFill>
                      <a:prstDash val="solid"/>
                      <a:round/>
                      <a:headEnd type="none" w="med" len="med"/>
                      <a:tailEnd type="none" w="med" len="med"/>
                    </a:lnB>
                    <a:noFill/>
                  </a:tcPr>
                </a:tc>
                <a:tc>
                  <a:txBody>
                    <a:bodyPr/>
                    <a:lstStyle/>
                    <a:p>
                      <a:pPr algn="ctr" fontAlgn="t"/>
                      <a:r>
                        <a:rPr lang="en-US" sz="2400">
                          <a:solidFill>
                            <a:schemeClr val="tx1">
                              <a:lumMod val="50000"/>
                            </a:schemeClr>
                          </a:solidFill>
                          <a:effectLst/>
                        </a:rPr>
                        <a:t>1</a:t>
                      </a:r>
                    </a:p>
                  </a:txBody>
                  <a:tcPr marL="57150" marR="57150" marT="57150" marB="57150">
                    <a:lnL w="6350" cap="flat" cmpd="sng" algn="ctr">
                      <a:solidFill>
                        <a:srgbClr val="3A5BB3"/>
                      </a:solidFill>
                      <a:prstDash val="solid"/>
                      <a:round/>
                      <a:headEnd type="none" w="med" len="med"/>
                      <a:tailEnd type="none" w="med" len="med"/>
                    </a:lnL>
                    <a:lnR w="6350" cap="flat" cmpd="sng" algn="ctr">
                      <a:solidFill>
                        <a:srgbClr val="3A5BB3"/>
                      </a:solidFill>
                      <a:prstDash val="solid"/>
                      <a:round/>
                      <a:headEnd type="none" w="med" len="med"/>
                      <a:tailEnd type="none" w="med" len="med"/>
                    </a:lnR>
                    <a:lnT w="6350" cap="flat" cmpd="sng" algn="ctr">
                      <a:solidFill>
                        <a:srgbClr val="3A5BB3"/>
                      </a:solidFill>
                      <a:prstDash val="solid"/>
                      <a:round/>
                      <a:headEnd type="none" w="med" len="med"/>
                      <a:tailEnd type="none" w="med" len="med"/>
                    </a:lnT>
                    <a:lnB w="6350" cap="flat" cmpd="sng" algn="ctr">
                      <a:solidFill>
                        <a:srgbClr val="3A5BB3"/>
                      </a:solidFill>
                      <a:prstDash val="solid"/>
                      <a:round/>
                      <a:headEnd type="none" w="med" len="med"/>
                      <a:tailEnd type="none" w="med" len="med"/>
                    </a:lnB>
                    <a:noFill/>
                  </a:tcPr>
                </a:tc>
                <a:tc>
                  <a:txBody>
                    <a:bodyPr/>
                    <a:lstStyle/>
                    <a:p>
                      <a:pPr algn="ctr" fontAlgn="t"/>
                      <a:r>
                        <a:rPr lang="en-US" sz="2400" dirty="0">
                          <a:solidFill>
                            <a:schemeClr val="tx1">
                              <a:lumMod val="50000"/>
                            </a:schemeClr>
                          </a:solidFill>
                          <a:effectLst/>
                        </a:rPr>
                        <a:t>1</a:t>
                      </a:r>
                    </a:p>
                  </a:txBody>
                  <a:tcPr marL="57150" marR="57150" marT="57150" marB="57150">
                    <a:lnL w="6350" cap="flat" cmpd="sng" algn="ctr">
                      <a:solidFill>
                        <a:srgbClr val="3A5BB3"/>
                      </a:solidFill>
                      <a:prstDash val="solid"/>
                      <a:round/>
                      <a:headEnd type="none" w="med" len="med"/>
                      <a:tailEnd type="none" w="med" len="med"/>
                    </a:lnL>
                    <a:lnR w="6350" cap="flat" cmpd="sng" algn="ctr">
                      <a:solidFill>
                        <a:srgbClr val="3A5BB3"/>
                      </a:solidFill>
                      <a:prstDash val="solid"/>
                      <a:round/>
                      <a:headEnd type="none" w="med" len="med"/>
                      <a:tailEnd type="none" w="med" len="med"/>
                    </a:lnR>
                    <a:lnT w="6350" cap="flat" cmpd="sng" algn="ctr">
                      <a:solidFill>
                        <a:srgbClr val="3A5BB3"/>
                      </a:solidFill>
                      <a:prstDash val="solid"/>
                      <a:round/>
                      <a:headEnd type="none" w="med" len="med"/>
                      <a:tailEnd type="none" w="med" len="med"/>
                    </a:lnT>
                    <a:lnB w="6350" cap="flat" cmpd="sng" algn="ctr">
                      <a:solidFill>
                        <a:srgbClr val="3A5BB3"/>
                      </a:solidFill>
                      <a:prstDash val="solid"/>
                      <a:round/>
                      <a:headEnd type="none" w="med" len="med"/>
                      <a:tailEnd type="none" w="med" len="med"/>
                    </a:lnB>
                    <a:noFill/>
                  </a:tcPr>
                </a:tc>
                <a:tc>
                  <a:txBody>
                    <a:bodyPr/>
                    <a:lstStyle/>
                    <a:p>
                      <a:pPr algn="ctr" fontAlgn="t"/>
                      <a:r>
                        <a:rPr lang="en-US" sz="2400" dirty="0">
                          <a:solidFill>
                            <a:schemeClr val="tx1">
                              <a:lumMod val="50000"/>
                            </a:schemeClr>
                          </a:solidFill>
                          <a:effectLst/>
                        </a:rPr>
                        <a:t>1</a:t>
                      </a:r>
                    </a:p>
                  </a:txBody>
                  <a:tcPr marL="57150" marR="57150" marT="57150" marB="57150">
                    <a:lnL w="6350" cap="flat" cmpd="sng" algn="ctr">
                      <a:solidFill>
                        <a:srgbClr val="3A5BB3"/>
                      </a:solidFill>
                      <a:prstDash val="solid"/>
                      <a:round/>
                      <a:headEnd type="none" w="med" len="med"/>
                      <a:tailEnd type="none" w="med" len="med"/>
                    </a:lnL>
                    <a:lnR w="6350" cap="flat" cmpd="sng" algn="ctr">
                      <a:solidFill>
                        <a:srgbClr val="3A5BB3"/>
                      </a:solidFill>
                      <a:prstDash val="solid"/>
                      <a:round/>
                      <a:headEnd type="none" w="med" len="med"/>
                      <a:tailEnd type="none" w="med" len="med"/>
                    </a:lnR>
                    <a:lnT w="6350" cap="flat" cmpd="sng" algn="ctr">
                      <a:solidFill>
                        <a:srgbClr val="3A5BB3"/>
                      </a:solidFill>
                      <a:prstDash val="solid"/>
                      <a:round/>
                      <a:headEnd type="none" w="med" len="med"/>
                      <a:tailEnd type="none" w="med" len="med"/>
                    </a:lnT>
                    <a:lnB w="6350" cap="flat" cmpd="sng" algn="ctr">
                      <a:solidFill>
                        <a:srgbClr val="3A5BB3"/>
                      </a:solidFill>
                      <a:prstDash val="solid"/>
                      <a:round/>
                      <a:headEnd type="none" w="med" len="med"/>
                      <a:tailEnd type="none" w="med" len="med"/>
                    </a:lnB>
                    <a:noFill/>
                  </a:tcPr>
                </a:tc>
                <a:extLst>
                  <a:ext uri="{0D108BD9-81ED-4DB2-BD59-A6C34878D82A}">
                    <a16:rowId xmlns:a16="http://schemas.microsoft.com/office/drawing/2014/main" val="10002"/>
                  </a:ext>
                </a:extLst>
              </a:tr>
              <a:tr h="388620">
                <a:tc>
                  <a:txBody>
                    <a:bodyPr/>
                    <a:lstStyle/>
                    <a:p>
                      <a:pPr algn="ctr" fontAlgn="t"/>
                      <a:r>
                        <a:rPr lang="en-US" sz="2400">
                          <a:solidFill>
                            <a:schemeClr val="tx1">
                              <a:lumMod val="50000"/>
                            </a:schemeClr>
                          </a:solidFill>
                          <a:effectLst/>
                        </a:rPr>
                        <a:t>1</a:t>
                      </a:r>
                    </a:p>
                  </a:txBody>
                  <a:tcPr marL="57150" marR="57150" marT="57150" marB="57150">
                    <a:lnL w="6350" cap="flat" cmpd="sng" algn="ctr">
                      <a:solidFill>
                        <a:srgbClr val="3A5BB3"/>
                      </a:solidFill>
                      <a:prstDash val="solid"/>
                      <a:round/>
                      <a:headEnd type="none" w="med" len="med"/>
                      <a:tailEnd type="none" w="med" len="med"/>
                    </a:lnL>
                    <a:lnR w="6350" cap="flat" cmpd="sng" algn="ctr">
                      <a:solidFill>
                        <a:srgbClr val="3A5BB3"/>
                      </a:solidFill>
                      <a:prstDash val="solid"/>
                      <a:round/>
                      <a:headEnd type="none" w="med" len="med"/>
                      <a:tailEnd type="none" w="med" len="med"/>
                    </a:lnR>
                    <a:lnT w="6350" cap="flat" cmpd="sng" algn="ctr">
                      <a:solidFill>
                        <a:srgbClr val="3A5BB3"/>
                      </a:solidFill>
                      <a:prstDash val="solid"/>
                      <a:round/>
                      <a:headEnd type="none" w="med" len="med"/>
                      <a:tailEnd type="none" w="med" len="med"/>
                    </a:lnT>
                    <a:lnB w="6350" cap="flat" cmpd="sng" algn="ctr">
                      <a:solidFill>
                        <a:srgbClr val="3A5BB3"/>
                      </a:solidFill>
                      <a:prstDash val="solid"/>
                      <a:round/>
                      <a:headEnd type="none" w="med" len="med"/>
                      <a:tailEnd type="none" w="med" len="med"/>
                    </a:lnB>
                    <a:noFill/>
                  </a:tcPr>
                </a:tc>
                <a:tc>
                  <a:txBody>
                    <a:bodyPr/>
                    <a:lstStyle/>
                    <a:p>
                      <a:pPr algn="ctr" fontAlgn="t"/>
                      <a:r>
                        <a:rPr lang="en-US" sz="2400">
                          <a:solidFill>
                            <a:schemeClr val="tx1">
                              <a:lumMod val="50000"/>
                            </a:schemeClr>
                          </a:solidFill>
                          <a:effectLst/>
                        </a:rPr>
                        <a:t>1</a:t>
                      </a:r>
                    </a:p>
                  </a:txBody>
                  <a:tcPr marL="57150" marR="57150" marT="57150" marB="57150">
                    <a:lnL w="6350" cap="flat" cmpd="sng" algn="ctr">
                      <a:solidFill>
                        <a:srgbClr val="3A5BB3"/>
                      </a:solidFill>
                      <a:prstDash val="solid"/>
                      <a:round/>
                      <a:headEnd type="none" w="med" len="med"/>
                      <a:tailEnd type="none" w="med" len="med"/>
                    </a:lnL>
                    <a:lnR w="6350" cap="flat" cmpd="sng" algn="ctr">
                      <a:solidFill>
                        <a:srgbClr val="3A5BB3"/>
                      </a:solidFill>
                      <a:prstDash val="solid"/>
                      <a:round/>
                      <a:headEnd type="none" w="med" len="med"/>
                      <a:tailEnd type="none" w="med" len="med"/>
                    </a:lnR>
                    <a:lnT w="6350" cap="flat" cmpd="sng" algn="ctr">
                      <a:solidFill>
                        <a:srgbClr val="3A5BB3"/>
                      </a:solidFill>
                      <a:prstDash val="solid"/>
                      <a:round/>
                      <a:headEnd type="none" w="med" len="med"/>
                      <a:tailEnd type="none" w="med" len="med"/>
                    </a:lnT>
                    <a:lnB w="6350" cap="flat" cmpd="sng" algn="ctr">
                      <a:solidFill>
                        <a:srgbClr val="3A5BB3"/>
                      </a:solidFill>
                      <a:prstDash val="solid"/>
                      <a:round/>
                      <a:headEnd type="none" w="med" len="med"/>
                      <a:tailEnd type="none" w="med" len="med"/>
                    </a:lnB>
                    <a:noFill/>
                  </a:tcPr>
                </a:tc>
                <a:tc>
                  <a:txBody>
                    <a:bodyPr/>
                    <a:lstStyle/>
                    <a:p>
                      <a:pPr algn="ctr" fontAlgn="t"/>
                      <a:r>
                        <a:rPr lang="en-US" sz="2400">
                          <a:solidFill>
                            <a:schemeClr val="tx1">
                              <a:lumMod val="50000"/>
                            </a:schemeClr>
                          </a:solidFill>
                          <a:effectLst/>
                        </a:rPr>
                        <a:t>1</a:t>
                      </a:r>
                    </a:p>
                  </a:txBody>
                  <a:tcPr marL="57150" marR="57150" marT="57150" marB="57150">
                    <a:lnL w="6350" cap="flat" cmpd="sng" algn="ctr">
                      <a:solidFill>
                        <a:srgbClr val="3A5BB3"/>
                      </a:solidFill>
                      <a:prstDash val="solid"/>
                      <a:round/>
                      <a:headEnd type="none" w="med" len="med"/>
                      <a:tailEnd type="none" w="med" len="med"/>
                    </a:lnL>
                    <a:lnR w="6350" cap="flat" cmpd="sng" algn="ctr">
                      <a:solidFill>
                        <a:srgbClr val="3A5BB3"/>
                      </a:solidFill>
                      <a:prstDash val="solid"/>
                      <a:round/>
                      <a:headEnd type="none" w="med" len="med"/>
                      <a:tailEnd type="none" w="med" len="med"/>
                    </a:lnR>
                    <a:lnT w="6350" cap="flat" cmpd="sng" algn="ctr">
                      <a:solidFill>
                        <a:srgbClr val="3A5BB3"/>
                      </a:solidFill>
                      <a:prstDash val="solid"/>
                      <a:round/>
                      <a:headEnd type="none" w="med" len="med"/>
                      <a:tailEnd type="none" w="med" len="med"/>
                    </a:lnT>
                    <a:lnB w="6350" cap="flat" cmpd="sng" algn="ctr">
                      <a:solidFill>
                        <a:srgbClr val="3A5BB3"/>
                      </a:solidFill>
                      <a:prstDash val="solid"/>
                      <a:round/>
                      <a:headEnd type="none" w="med" len="med"/>
                      <a:tailEnd type="none" w="med" len="med"/>
                    </a:lnB>
                    <a:noFill/>
                  </a:tcPr>
                </a:tc>
                <a:tc>
                  <a:txBody>
                    <a:bodyPr/>
                    <a:lstStyle/>
                    <a:p>
                      <a:pPr algn="ctr" fontAlgn="t"/>
                      <a:r>
                        <a:rPr lang="en-US" sz="2400" dirty="0">
                          <a:solidFill>
                            <a:schemeClr val="tx1">
                              <a:lumMod val="50000"/>
                            </a:schemeClr>
                          </a:solidFill>
                          <a:effectLst/>
                        </a:rPr>
                        <a:t>0</a:t>
                      </a:r>
                    </a:p>
                  </a:txBody>
                  <a:tcPr marL="57150" marR="57150" marT="57150" marB="57150">
                    <a:lnL w="6350" cap="flat" cmpd="sng" algn="ctr">
                      <a:solidFill>
                        <a:srgbClr val="3A5BB3"/>
                      </a:solidFill>
                      <a:prstDash val="solid"/>
                      <a:round/>
                      <a:headEnd type="none" w="med" len="med"/>
                      <a:tailEnd type="none" w="med" len="med"/>
                    </a:lnL>
                    <a:lnR w="6350" cap="flat" cmpd="sng" algn="ctr">
                      <a:solidFill>
                        <a:srgbClr val="3A5BB3"/>
                      </a:solidFill>
                      <a:prstDash val="solid"/>
                      <a:round/>
                      <a:headEnd type="none" w="med" len="med"/>
                      <a:tailEnd type="none" w="med" len="med"/>
                    </a:lnR>
                    <a:lnT w="6350" cap="flat" cmpd="sng" algn="ctr">
                      <a:solidFill>
                        <a:srgbClr val="3A5BB3"/>
                      </a:solidFill>
                      <a:prstDash val="solid"/>
                      <a:round/>
                      <a:headEnd type="none" w="med" len="med"/>
                      <a:tailEnd type="none" w="med" len="med"/>
                    </a:lnT>
                    <a:lnB w="6350" cap="flat" cmpd="sng" algn="ctr">
                      <a:solidFill>
                        <a:srgbClr val="3A5BB3"/>
                      </a:solidFill>
                      <a:prstDash val="solid"/>
                      <a:round/>
                      <a:headEnd type="none" w="med" len="med"/>
                      <a:tailEnd type="none" w="med" len="med"/>
                    </a:lnB>
                    <a:noFill/>
                  </a:tcPr>
                </a:tc>
                <a:tc>
                  <a:txBody>
                    <a:bodyPr/>
                    <a:lstStyle/>
                    <a:p>
                      <a:pPr algn="ctr" fontAlgn="t"/>
                      <a:r>
                        <a:rPr lang="en-US" sz="2400" dirty="0">
                          <a:solidFill>
                            <a:schemeClr val="tx1">
                              <a:lumMod val="50000"/>
                            </a:schemeClr>
                          </a:solidFill>
                          <a:effectLst/>
                        </a:rPr>
                        <a:t>1</a:t>
                      </a:r>
                    </a:p>
                  </a:txBody>
                  <a:tcPr marL="57150" marR="57150" marT="57150" marB="57150">
                    <a:lnL w="6350" cap="flat" cmpd="sng" algn="ctr">
                      <a:solidFill>
                        <a:srgbClr val="3A5BB3"/>
                      </a:solidFill>
                      <a:prstDash val="solid"/>
                      <a:round/>
                      <a:headEnd type="none" w="med" len="med"/>
                      <a:tailEnd type="none" w="med" len="med"/>
                    </a:lnL>
                    <a:lnR w="6350" cap="flat" cmpd="sng" algn="ctr">
                      <a:solidFill>
                        <a:srgbClr val="3A5BB3"/>
                      </a:solidFill>
                      <a:prstDash val="solid"/>
                      <a:round/>
                      <a:headEnd type="none" w="med" len="med"/>
                      <a:tailEnd type="none" w="med" len="med"/>
                    </a:lnR>
                    <a:lnT w="6350" cap="flat" cmpd="sng" algn="ctr">
                      <a:solidFill>
                        <a:srgbClr val="3A5BB3"/>
                      </a:solidFill>
                      <a:prstDash val="solid"/>
                      <a:round/>
                      <a:headEnd type="none" w="med" len="med"/>
                      <a:tailEnd type="none" w="med" len="med"/>
                    </a:lnT>
                    <a:lnB w="6350" cap="flat" cmpd="sng" algn="ctr">
                      <a:solidFill>
                        <a:srgbClr val="3A5BB3"/>
                      </a:solidFill>
                      <a:prstDash val="solid"/>
                      <a:round/>
                      <a:headEnd type="none" w="med" len="med"/>
                      <a:tailEnd type="none" w="med" len="med"/>
                    </a:lnB>
                    <a:noFill/>
                  </a:tcPr>
                </a:tc>
                <a:tc>
                  <a:txBody>
                    <a:bodyPr/>
                    <a:lstStyle/>
                    <a:p>
                      <a:pPr algn="ctr" fontAlgn="t"/>
                      <a:r>
                        <a:rPr lang="en-US" sz="2400" dirty="0">
                          <a:solidFill>
                            <a:schemeClr val="tx1">
                              <a:lumMod val="50000"/>
                            </a:schemeClr>
                          </a:solidFill>
                          <a:effectLst/>
                        </a:rPr>
                        <a:t>0</a:t>
                      </a:r>
                    </a:p>
                  </a:txBody>
                  <a:tcPr marL="57150" marR="57150" marT="57150" marB="57150">
                    <a:lnL w="6350" cap="flat" cmpd="sng" algn="ctr">
                      <a:solidFill>
                        <a:srgbClr val="3A5BB3"/>
                      </a:solidFill>
                      <a:prstDash val="solid"/>
                      <a:round/>
                      <a:headEnd type="none" w="med" len="med"/>
                      <a:tailEnd type="none" w="med" len="med"/>
                    </a:lnL>
                    <a:lnR w="6350" cap="flat" cmpd="sng" algn="ctr">
                      <a:solidFill>
                        <a:srgbClr val="3A5BB3"/>
                      </a:solidFill>
                      <a:prstDash val="solid"/>
                      <a:round/>
                      <a:headEnd type="none" w="med" len="med"/>
                      <a:tailEnd type="none" w="med" len="med"/>
                    </a:lnR>
                    <a:lnT w="6350" cap="flat" cmpd="sng" algn="ctr">
                      <a:solidFill>
                        <a:srgbClr val="3A5BB3"/>
                      </a:solidFill>
                      <a:prstDash val="solid"/>
                      <a:round/>
                      <a:headEnd type="none" w="med" len="med"/>
                      <a:tailEnd type="none" w="med" len="med"/>
                    </a:lnT>
                    <a:lnB w="6350" cap="flat" cmpd="sng" algn="ctr">
                      <a:solidFill>
                        <a:srgbClr val="3A5BB3"/>
                      </a:solidFill>
                      <a:prstDash val="solid"/>
                      <a:round/>
                      <a:headEnd type="none" w="med" len="med"/>
                      <a:tailEnd type="none" w="med" len="med"/>
                    </a:lnB>
                    <a:noFill/>
                  </a:tcPr>
                </a:tc>
                <a:extLst>
                  <a:ext uri="{0D108BD9-81ED-4DB2-BD59-A6C34878D82A}">
                    <a16:rowId xmlns:a16="http://schemas.microsoft.com/office/drawing/2014/main" val="10003"/>
                  </a:ext>
                </a:extLst>
              </a:tr>
              <a:tr h="388620">
                <a:tc>
                  <a:txBody>
                    <a:bodyPr/>
                    <a:lstStyle/>
                    <a:p>
                      <a:pPr algn="ctr" fontAlgn="t"/>
                      <a:r>
                        <a:rPr lang="en-US" sz="2400">
                          <a:solidFill>
                            <a:schemeClr val="tx1">
                              <a:lumMod val="50000"/>
                            </a:schemeClr>
                          </a:solidFill>
                          <a:effectLst/>
                        </a:rPr>
                        <a:t>1</a:t>
                      </a:r>
                    </a:p>
                  </a:txBody>
                  <a:tcPr marL="57150" marR="57150" marT="57150" marB="57150">
                    <a:lnL w="6350" cap="flat" cmpd="sng" algn="ctr">
                      <a:solidFill>
                        <a:srgbClr val="3A5BB3"/>
                      </a:solidFill>
                      <a:prstDash val="solid"/>
                      <a:round/>
                      <a:headEnd type="none" w="med" len="med"/>
                      <a:tailEnd type="none" w="med" len="med"/>
                    </a:lnL>
                    <a:lnR w="6350" cap="flat" cmpd="sng" algn="ctr">
                      <a:solidFill>
                        <a:srgbClr val="3A5BB3"/>
                      </a:solidFill>
                      <a:prstDash val="solid"/>
                      <a:round/>
                      <a:headEnd type="none" w="med" len="med"/>
                      <a:tailEnd type="none" w="med" len="med"/>
                    </a:lnR>
                    <a:lnT w="6350" cap="flat" cmpd="sng" algn="ctr">
                      <a:solidFill>
                        <a:srgbClr val="3A5BB3"/>
                      </a:solidFill>
                      <a:prstDash val="solid"/>
                      <a:round/>
                      <a:headEnd type="none" w="med" len="med"/>
                      <a:tailEnd type="none" w="med" len="med"/>
                    </a:lnT>
                    <a:lnB w="6350" cap="flat" cmpd="sng" algn="ctr">
                      <a:solidFill>
                        <a:srgbClr val="3A5BB3"/>
                      </a:solidFill>
                      <a:prstDash val="solid"/>
                      <a:round/>
                      <a:headEnd type="none" w="med" len="med"/>
                      <a:tailEnd type="none" w="med" len="med"/>
                    </a:lnB>
                    <a:noFill/>
                  </a:tcPr>
                </a:tc>
                <a:tc>
                  <a:txBody>
                    <a:bodyPr/>
                    <a:lstStyle/>
                    <a:p>
                      <a:pPr algn="ctr" fontAlgn="t"/>
                      <a:r>
                        <a:rPr lang="en-US" sz="2400">
                          <a:solidFill>
                            <a:schemeClr val="tx1">
                              <a:lumMod val="50000"/>
                            </a:schemeClr>
                          </a:solidFill>
                          <a:effectLst/>
                        </a:rPr>
                        <a:t>0</a:t>
                      </a:r>
                    </a:p>
                  </a:txBody>
                  <a:tcPr marL="57150" marR="57150" marT="57150" marB="57150">
                    <a:lnL w="6350" cap="flat" cmpd="sng" algn="ctr">
                      <a:solidFill>
                        <a:srgbClr val="3A5BB3"/>
                      </a:solidFill>
                      <a:prstDash val="solid"/>
                      <a:round/>
                      <a:headEnd type="none" w="med" len="med"/>
                      <a:tailEnd type="none" w="med" len="med"/>
                    </a:lnL>
                    <a:lnR w="6350" cap="flat" cmpd="sng" algn="ctr">
                      <a:solidFill>
                        <a:srgbClr val="3A5BB3"/>
                      </a:solidFill>
                      <a:prstDash val="solid"/>
                      <a:round/>
                      <a:headEnd type="none" w="med" len="med"/>
                      <a:tailEnd type="none" w="med" len="med"/>
                    </a:lnR>
                    <a:lnT w="6350" cap="flat" cmpd="sng" algn="ctr">
                      <a:solidFill>
                        <a:srgbClr val="3A5BB3"/>
                      </a:solidFill>
                      <a:prstDash val="solid"/>
                      <a:round/>
                      <a:headEnd type="none" w="med" len="med"/>
                      <a:tailEnd type="none" w="med" len="med"/>
                    </a:lnT>
                    <a:lnB w="6350" cap="flat" cmpd="sng" algn="ctr">
                      <a:solidFill>
                        <a:srgbClr val="3A5BB3"/>
                      </a:solidFill>
                      <a:prstDash val="solid"/>
                      <a:round/>
                      <a:headEnd type="none" w="med" len="med"/>
                      <a:tailEnd type="none" w="med" len="med"/>
                    </a:lnB>
                    <a:noFill/>
                  </a:tcPr>
                </a:tc>
                <a:tc>
                  <a:txBody>
                    <a:bodyPr/>
                    <a:lstStyle/>
                    <a:p>
                      <a:pPr algn="ctr" fontAlgn="t"/>
                      <a:r>
                        <a:rPr lang="en-US" sz="2400" dirty="0">
                          <a:solidFill>
                            <a:schemeClr val="tx1">
                              <a:lumMod val="50000"/>
                            </a:schemeClr>
                          </a:solidFill>
                          <a:effectLst/>
                        </a:rPr>
                        <a:t>0</a:t>
                      </a:r>
                    </a:p>
                  </a:txBody>
                  <a:tcPr marL="57150" marR="57150" marT="57150" marB="57150">
                    <a:lnL w="6350" cap="flat" cmpd="sng" algn="ctr">
                      <a:solidFill>
                        <a:srgbClr val="3A5BB3"/>
                      </a:solidFill>
                      <a:prstDash val="solid"/>
                      <a:round/>
                      <a:headEnd type="none" w="med" len="med"/>
                      <a:tailEnd type="none" w="med" len="med"/>
                    </a:lnL>
                    <a:lnR w="6350" cap="flat" cmpd="sng" algn="ctr">
                      <a:solidFill>
                        <a:srgbClr val="3A5BB3"/>
                      </a:solidFill>
                      <a:prstDash val="solid"/>
                      <a:round/>
                      <a:headEnd type="none" w="med" len="med"/>
                      <a:tailEnd type="none" w="med" len="med"/>
                    </a:lnR>
                    <a:lnT w="6350" cap="flat" cmpd="sng" algn="ctr">
                      <a:solidFill>
                        <a:srgbClr val="3A5BB3"/>
                      </a:solidFill>
                      <a:prstDash val="solid"/>
                      <a:round/>
                      <a:headEnd type="none" w="med" len="med"/>
                      <a:tailEnd type="none" w="med" len="med"/>
                    </a:lnT>
                    <a:lnB w="6350" cap="flat" cmpd="sng" algn="ctr">
                      <a:solidFill>
                        <a:srgbClr val="3A5BB3"/>
                      </a:solidFill>
                      <a:prstDash val="solid"/>
                      <a:round/>
                      <a:headEnd type="none" w="med" len="med"/>
                      <a:tailEnd type="none" w="med" len="med"/>
                    </a:lnB>
                    <a:noFill/>
                  </a:tcPr>
                </a:tc>
                <a:tc>
                  <a:txBody>
                    <a:bodyPr/>
                    <a:lstStyle/>
                    <a:p>
                      <a:pPr algn="ctr" fontAlgn="t"/>
                      <a:r>
                        <a:rPr lang="en-US" sz="2400" dirty="0">
                          <a:solidFill>
                            <a:schemeClr val="tx1">
                              <a:lumMod val="50000"/>
                            </a:schemeClr>
                          </a:solidFill>
                          <a:effectLst/>
                        </a:rPr>
                        <a:t>1</a:t>
                      </a:r>
                    </a:p>
                  </a:txBody>
                  <a:tcPr marL="57150" marR="57150" marT="57150" marB="57150">
                    <a:lnL w="6350" cap="flat" cmpd="sng" algn="ctr">
                      <a:solidFill>
                        <a:srgbClr val="3A5BB3"/>
                      </a:solidFill>
                      <a:prstDash val="solid"/>
                      <a:round/>
                      <a:headEnd type="none" w="med" len="med"/>
                      <a:tailEnd type="none" w="med" len="med"/>
                    </a:lnL>
                    <a:lnR w="6350" cap="flat" cmpd="sng" algn="ctr">
                      <a:solidFill>
                        <a:srgbClr val="3A5BB3"/>
                      </a:solidFill>
                      <a:prstDash val="solid"/>
                      <a:round/>
                      <a:headEnd type="none" w="med" len="med"/>
                      <a:tailEnd type="none" w="med" len="med"/>
                    </a:lnR>
                    <a:lnT w="6350" cap="flat" cmpd="sng" algn="ctr">
                      <a:solidFill>
                        <a:srgbClr val="3A5BB3"/>
                      </a:solidFill>
                      <a:prstDash val="solid"/>
                      <a:round/>
                      <a:headEnd type="none" w="med" len="med"/>
                      <a:tailEnd type="none" w="med" len="med"/>
                    </a:lnT>
                    <a:lnB w="6350" cap="flat" cmpd="sng" algn="ctr">
                      <a:solidFill>
                        <a:srgbClr val="3A5BB3"/>
                      </a:solidFill>
                      <a:prstDash val="solid"/>
                      <a:round/>
                      <a:headEnd type="none" w="med" len="med"/>
                      <a:tailEnd type="none" w="med" len="med"/>
                    </a:lnB>
                    <a:noFill/>
                  </a:tcPr>
                </a:tc>
                <a:tc>
                  <a:txBody>
                    <a:bodyPr/>
                    <a:lstStyle/>
                    <a:p>
                      <a:pPr algn="ctr" fontAlgn="t"/>
                      <a:r>
                        <a:rPr lang="en-US" sz="2400" dirty="0">
                          <a:solidFill>
                            <a:schemeClr val="tx1">
                              <a:lumMod val="50000"/>
                            </a:schemeClr>
                          </a:solidFill>
                          <a:effectLst/>
                        </a:rPr>
                        <a:t>1</a:t>
                      </a:r>
                    </a:p>
                  </a:txBody>
                  <a:tcPr marL="57150" marR="57150" marT="57150" marB="57150">
                    <a:lnL w="6350" cap="flat" cmpd="sng" algn="ctr">
                      <a:solidFill>
                        <a:srgbClr val="3A5BB3"/>
                      </a:solidFill>
                      <a:prstDash val="solid"/>
                      <a:round/>
                      <a:headEnd type="none" w="med" len="med"/>
                      <a:tailEnd type="none" w="med" len="med"/>
                    </a:lnL>
                    <a:lnR w="6350" cap="flat" cmpd="sng" algn="ctr">
                      <a:solidFill>
                        <a:srgbClr val="3A5BB3"/>
                      </a:solidFill>
                      <a:prstDash val="solid"/>
                      <a:round/>
                      <a:headEnd type="none" w="med" len="med"/>
                      <a:tailEnd type="none" w="med" len="med"/>
                    </a:lnR>
                    <a:lnT w="6350" cap="flat" cmpd="sng" algn="ctr">
                      <a:solidFill>
                        <a:srgbClr val="3A5BB3"/>
                      </a:solidFill>
                      <a:prstDash val="solid"/>
                      <a:round/>
                      <a:headEnd type="none" w="med" len="med"/>
                      <a:tailEnd type="none" w="med" len="med"/>
                    </a:lnT>
                    <a:lnB w="6350" cap="flat" cmpd="sng" algn="ctr">
                      <a:solidFill>
                        <a:srgbClr val="3A5BB3"/>
                      </a:solidFill>
                      <a:prstDash val="solid"/>
                      <a:round/>
                      <a:headEnd type="none" w="med" len="med"/>
                      <a:tailEnd type="none" w="med" len="med"/>
                    </a:lnB>
                    <a:noFill/>
                  </a:tcPr>
                </a:tc>
                <a:tc>
                  <a:txBody>
                    <a:bodyPr/>
                    <a:lstStyle/>
                    <a:p>
                      <a:pPr algn="ctr" fontAlgn="t"/>
                      <a:r>
                        <a:rPr lang="en-US" sz="2400" dirty="0">
                          <a:solidFill>
                            <a:schemeClr val="tx1">
                              <a:lumMod val="50000"/>
                            </a:schemeClr>
                          </a:solidFill>
                          <a:effectLst/>
                        </a:rPr>
                        <a:t>0</a:t>
                      </a:r>
                    </a:p>
                  </a:txBody>
                  <a:tcPr marL="57150" marR="57150" marT="57150" marB="57150">
                    <a:lnL w="6350" cap="flat" cmpd="sng" algn="ctr">
                      <a:solidFill>
                        <a:srgbClr val="3A5BB3"/>
                      </a:solidFill>
                      <a:prstDash val="solid"/>
                      <a:round/>
                      <a:headEnd type="none" w="med" len="med"/>
                      <a:tailEnd type="none" w="med" len="med"/>
                    </a:lnL>
                    <a:lnR w="6350" cap="flat" cmpd="sng" algn="ctr">
                      <a:solidFill>
                        <a:srgbClr val="3A5BB3"/>
                      </a:solidFill>
                      <a:prstDash val="solid"/>
                      <a:round/>
                      <a:headEnd type="none" w="med" len="med"/>
                      <a:tailEnd type="none" w="med" len="med"/>
                    </a:lnR>
                    <a:lnT w="6350" cap="flat" cmpd="sng" algn="ctr">
                      <a:solidFill>
                        <a:srgbClr val="3A5BB3"/>
                      </a:solidFill>
                      <a:prstDash val="solid"/>
                      <a:round/>
                      <a:headEnd type="none" w="med" len="med"/>
                      <a:tailEnd type="none" w="med" len="med"/>
                    </a:lnT>
                    <a:lnB w="6350" cap="flat" cmpd="sng" algn="ctr">
                      <a:solidFill>
                        <a:srgbClr val="3A5BB3"/>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8" name="Slide Number Placeholder 7">
            <a:extLst>
              <a:ext uri="{FF2B5EF4-FFF2-40B4-BE49-F238E27FC236}">
                <a16:creationId xmlns:a16="http://schemas.microsoft.com/office/drawing/2014/main" id="{CBF8F44B-7118-4C37-0181-E47B8E636A57}"/>
              </a:ext>
            </a:extLst>
          </p:cNvPr>
          <p:cNvSpPr>
            <a:spLocks noGrp="1"/>
          </p:cNvSpPr>
          <p:nvPr>
            <p:ph type="sldNum" sz="quarter" idx="12"/>
          </p:nvPr>
        </p:nvSpPr>
        <p:spPr/>
        <p:txBody>
          <a:bodyPr/>
          <a:lstStyle/>
          <a:p>
            <a:fld id="{D8B0B3AC-44A8-D142-AAF6-9A453466E1A4}" type="slidenum">
              <a:rPr lang="en-VN" smtClean="0"/>
              <a:pPr/>
              <a:t>13</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3.6.6 Toán tử bit - Bitwise operators</a:t>
            </a:r>
            <a:endParaRPr lang="en-US" dirty="0"/>
          </a:p>
        </p:txBody>
      </p:sp>
      <p:sp>
        <p:nvSpPr>
          <p:cNvPr id="9" name="Content Placeholder 8">
            <a:extLst>
              <a:ext uri="{FF2B5EF4-FFF2-40B4-BE49-F238E27FC236}">
                <a16:creationId xmlns:a16="http://schemas.microsoft.com/office/drawing/2014/main" id="{F7D5A0C0-6E2E-7BAA-B70F-62138949738D}"/>
              </a:ext>
            </a:extLst>
          </p:cNvPr>
          <p:cNvSpPr>
            <a:spLocks noGrp="1"/>
          </p:cNvSpPr>
          <p:nvPr>
            <p:ph idx="1"/>
          </p:nvPr>
        </p:nvSpPr>
        <p:spPr>
          <a:xfrm>
            <a:off x="774145" y="1233824"/>
            <a:ext cx="10894846" cy="4943139"/>
          </a:xfrm>
        </p:spPr>
        <p:txBody>
          <a:bodyPr/>
          <a:lstStyle/>
          <a:p>
            <a:pPr marL="377190" indent="-342900" algn="l">
              <a:lnSpc>
                <a:spcPct val="150000"/>
              </a:lnSpc>
              <a:spcBef>
                <a:spcPts val="0"/>
              </a:spcBef>
              <a:spcAft>
                <a:spcPts val="0"/>
              </a:spcAft>
            </a:pPr>
            <a:r>
              <a:rPr lang="en-US" sz="2400"/>
              <a:t>Ví dụ: </a:t>
            </a:r>
          </a:p>
          <a:p>
            <a:pPr marL="571500" lvl="1" indent="-342900" algn="l">
              <a:lnSpc>
                <a:spcPct val="150000"/>
              </a:lnSpc>
              <a:spcBef>
                <a:spcPts val="0"/>
              </a:spcBef>
              <a:spcAft>
                <a:spcPts val="0"/>
              </a:spcAft>
            </a:pPr>
            <a:r>
              <a:rPr lang="vi-VN">
                <a:solidFill>
                  <a:schemeClr val="tx1">
                    <a:lumMod val="50000"/>
                  </a:schemeClr>
                </a:solidFill>
                <a:highlight>
                  <a:srgbClr val="FFFFFF"/>
                </a:highlight>
              </a:rPr>
              <a:t>5 &amp; 3  // Kết quả: 1 (0101 &amp; 0011 = 0001)</a:t>
            </a:r>
            <a:endParaRPr lang="en-US">
              <a:solidFill>
                <a:schemeClr val="tx1">
                  <a:lumMod val="50000"/>
                </a:schemeClr>
              </a:solidFill>
              <a:highlight>
                <a:srgbClr val="FFFFFF"/>
              </a:highlight>
            </a:endParaRPr>
          </a:p>
          <a:p>
            <a:pPr marL="571500" lvl="1" indent="-342900" algn="l">
              <a:lnSpc>
                <a:spcPct val="150000"/>
              </a:lnSpc>
              <a:spcBef>
                <a:spcPts val="0"/>
              </a:spcBef>
              <a:spcAft>
                <a:spcPts val="0"/>
              </a:spcAft>
            </a:pPr>
            <a:r>
              <a:rPr lang="vi-VN">
                <a:solidFill>
                  <a:schemeClr val="tx1">
                    <a:lumMod val="50000"/>
                  </a:schemeClr>
                </a:solidFill>
                <a:highlight>
                  <a:srgbClr val="FFFFFF"/>
                </a:highlight>
              </a:rPr>
              <a:t>5 | 3  </a:t>
            </a:r>
            <a:r>
              <a:rPr lang="en-US">
                <a:solidFill>
                  <a:schemeClr val="tx1">
                    <a:lumMod val="50000"/>
                  </a:schemeClr>
                </a:solidFill>
                <a:highlight>
                  <a:srgbClr val="FFFFFF"/>
                </a:highlight>
              </a:rPr>
              <a:t> </a:t>
            </a:r>
            <a:r>
              <a:rPr lang="vi-VN">
                <a:solidFill>
                  <a:schemeClr val="tx1">
                    <a:lumMod val="50000"/>
                  </a:schemeClr>
                </a:solidFill>
                <a:highlight>
                  <a:srgbClr val="FFFFFF"/>
                </a:highlight>
              </a:rPr>
              <a:t>// Kết quả: 7 (0101 | 0011 = 0111)</a:t>
            </a:r>
            <a:endParaRPr lang="en-US">
              <a:solidFill>
                <a:schemeClr val="tx1">
                  <a:lumMod val="50000"/>
                </a:schemeClr>
              </a:solidFill>
              <a:highlight>
                <a:srgbClr val="FFFFFF"/>
              </a:highlight>
            </a:endParaRPr>
          </a:p>
          <a:p>
            <a:pPr marL="571500" lvl="1" indent="-342900" algn="l">
              <a:lnSpc>
                <a:spcPct val="150000"/>
              </a:lnSpc>
              <a:spcBef>
                <a:spcPts val="0"/>
              </a:spcBef>
              <a:spcAft>
                <a:spcPts val="0"/>
              </a:spcAft>
            </a:pPr>
            <a:r>
              <a:rPr lang="vi-VN">
                <a:solidFill>
                  <a:schemeClr val="tx1">
                    <a:lumMod val="50000"/>
                  </a:schemeClr>
                </a:solidFill>
                <a:highlight>
                  <a:srgbClr val="FFFFFF"/>
                </a:highlight>
              </a:rPr>
              <a:t>5 ^ 3  // Kết quả: 6 (0101 ^ 0011 = 0110)</a:t>
            </a:r>
            <a:endParaRPr lang="en-US">
              <a:solidFill>
                <a:schemeClr val="tx1">
                  <a:lumMod val="50000"/>
                </a:schemeClr>
              </a:solidFill>
              <a:highlight>
                <a:srgbClr val="FFFFFF"/>
              </a:highlight>
            </a:endParaRPr>
          </a:p>
          <a:p>
            <a:pPr marL="571500" lvl="1" indent="-342900" algn="l">
              <a:lnSpc>
                <a:spcPct val="150000"/>
              </a:lnSpc>
              <a:spcBef>
                <a:spcPts val="0"/>
              </a:spcBef>
              <a:spcAft>
                <a:spcPts val="0"/>
              </a:spcAft>
            </a:pPr>
            <a:r>
              <a:rPr lang="vi-VN">
                <a:solidFill>
                  <a:schemeClr val="tx1">
                    <a:lumMod val="50000"/>
                  </a:schemeClr>
                </a:solidFill>
                <a:highlight>
                  <a:srgbClr val="FFFFFF"/>
                </a:highlight>
              </a:rPr>
              <a:t>~5   </a:t>
            </a:r>
            <a:r>
              <a:rPr lang="en-US">
                <a:solidFill>
                  <a:schemeClr val="tx1">
                    <a:lumMod val="50000"/>
                  </a:schemeClr>
                </a:solidFill>
                <a:highlight>
                  <a:srgbClr val="FFFFFF"/>
                </a:highlight>
              </a:rPr>
              <a:t>  </a:t>
            </a:r>
            <a:r>
              <a:rPr lang="vi-VN">
                <a:solidFill>
                  <a:schemeClr val="tx1">
                    <a:lumMod val="50000"/>
                  </a:schemeClr>
                </a:solidFill>
                <a:highlight>
                  <a:srgbClr val="FFFFFF"/>
                </a:highlight>
              </a:rPr>
              <a:t>// Kết quả: -6 (bit đảo ngược của 0101 là 1010, tương đương với -6)</a:t>
            </a:r>
            <a:endParaRPr lang="en-US">
              <a:solidFill>
                <a:schemeClr val="tx1">
                  <a:lumMod val="50000"/>
                </a:schemeClr>
              </a:solidFill>
              <a:highlight>
                <a:srgbClr val="FFFFFF"/>
              </a:highlight>
            </a:endParaRPr>
          </a:p>
          <a:p>
            <a:pPr marL="571500" lvl="1" indent="-342900" algn="l">
              <a:lnSpc>
                <a:spcPct val="150000"/>
              </a:lnSpc>
              <a:spcBef>
                <a:spcPts val="0"/>
              </a:spcBef>
              <a:spcAft>
                <a:spcPts val="0"/>
              </a:spcAft>
            </a:pPr>
            <a:r>
              <a:rPr lang="en-US"/>
              <a:t>12 </a:t>
            </a:r>
            <a:r>
              <a:rPr lang="en-US">
                <a:solidFill>
                  <a:srgbClr val="FF0000"/>
                </a:solidFill>
              </a:rPr>
              <a:t>&gt;&gt;</a:t>
            </a:r>
            <a:r>
              <a:rPr lang="en-US"/>
              <a:t> 3 = 1100 &gt;&gt; 3 = 0001 = 1 (toán tử dịch phải)</a:t>
            </a:r>
          </a:p>
          <a:p>
            <a:pPr marL="571500" lvl="1" indent="-342900" algn="l">
              <a:lnSpc>
                <a:spcPct val="150000"/>
              </a:lnSpc>
              <a:spcBef>
                <a:spcPts val="0"/>
              </a:spcBef>
              <a:spcAft>
                <a:spcPts val="0"/>
              </a:spcAft>
            </a:pPr>
            <a:r>
              <a:rPr lang="en-US"/>
              <a:t>3 </a:t>
            </a:r>
            <a:r>
              <a:rPr lang="en-US">
                <a:solidFill>
                  <a:srgbClr val="FF0000"/>
                </a:solidFill>
              </a:rPr>
              <a:t>&lt;&lt;</a:t>
            </a:r>
            <a:r>
              <a:rPr lang="en-US"/>
              <a:t> 2 = 0011 &lt;&lt; 2 = 1100 = 12  (toán tử dịch trái)</a:t>
            </a:r>
            <a:endParaRPr lang="vi-VN">
              <a:solidFill>
                <a:schemeClr val="tx1">
                  <a:lumMod val="50000"/>
                </a:schemeClr>
              </a:solidFill>
              <a:highlight>
                <a:srgbClr val="FFFFFF"/>
              </a:highlight>
            </a:endParaRPr>
          </a:p>
          <a:p>
            <a:pPr>
              <a:lnSpc>
                <a:spcPct val="150000"/>
              </a:lnSpc>
            </a:pPr>
            <a:endParaRPr lang="en-US"/>
          </a:p>
        </p:txBody>
      </p:sp>
      <p:sp>
        <p:nvSpPr>
          <p:cNvPr id="7" name="Footer Placeholder 6"/>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8" name="Date Placeholder 7">
            <a:extLst>
              <a:ext uri="{FF2B5EF4-FFF2-40B4-BE49-F238E27FC236}">
                <a16:creationId xmlns:a16="http://schemas.microsoft.com/office/drawing/2014/main" id="{ED5A0815-4219-2ADA-99C3-CA9F72D48813}"/>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AF7620D0-B67C-989B-CC2C-5AB3DD2B4B3F}"/>
              </a:ext>
            </a:extLst>
          </p:cNvPr>
          <p:cNvSpPr>
            <a:spLocks noGrp="1"/>
          </p:cNvSpPr>
          <p:nvPr>
            <p:ph type="sldNum" sz="quarter" idx="12"/>
          </p:nvPr>
        </p:nvSpPr>
        <p:spPr/>
        <p:txBody>
          <a:bodyPr/>
          <a:lstStyle/>
          <a:p>
            <a:fld id="{D8B0B3AC-44A8-D142-AAF6-9A453466E1A4}" type="slidenum">
              <a:rPr lang="en-VN" smtClean="0"/>
              <a:pPr/>
              <a:t>14</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3.6.6 Toán tử bit - Bitwise operators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377190" indent="-342900"/>
                <a:r>
                  <a:rPr lang="en-US" sz="2400">
                    <a:solidFill>
                      <a:schemeClr val="tx1">
                        <a:lumMod val="50000"/>
                      </a:schemeClr>
                    </a:solidFill>
                  </a:rPr>
                  <a:t>Một số ứng </a:t>
                </a:r>
                <a:r>
                  <a:rPr lang="en-US" sz="2400" dirty="0" err="1">
                    <a:solidFill>
                      <a:schemeClr val="tx1">
                        <a:lumMod val="50000"/>
                      </a:schemeClr>
                    </a:solidFill>
                  </a:rPr>
                  <a:t>dụng</a:t>
                </a:r>
                <a:r>
                  <a:rPr lang="en-US" sz="2400" dirty="0">
                    <a:solidFill>
                      <a:schemeClr val="tx1">
                        <a:lumMod val="50000"/>
                      </a:schemeClr>
                    </a:solidFill>
                  </a:rPr>
                  <a:t> </a:t>
                </a:r>
                <a:r>
                  <a:rPr lang="en-US" sz="2400" dirty="0" err="1">
                    <a:solidFill>
                      <a:schemeClr val="tx1">
                        <a:lumMod val="50000"/>
                      </a:schemeClr>
                    </a:solidFill>
                  </a:rPr>
                  <a:t>của</a:t>
                </a:r>
                <a:r>
                  <a:rPr lang="en-US" sz="2400" dirty="0">
                    <a:solidFill>
                      <a:schemeClr val="tx1">
                        <a:lumMod val="50000"/>
                      </a:schemeClr>
                    </a:solidFill>
                  </a:rPr>
                  <a:t> </a:t>
                </a:r>
                <a:r>
                  <a:rPr lang="en-US" sz="2400" dirty="0" err="1">
                    <a:solidFill>
                      <a:schemeClr val="tx1">
                        <a:lumMod val="50000"/>
                      </a:schemeClr>
                    </a:solidFill>
                  </a:rPr>
                  <a:t>toán</a:t>
                </a:r>
                <a:r>
                  <a:rPr lang="en-US" sz="2400" dirty="0">
                    <a:solidFill>
                      <a:schemeClr val="tx1">
                        <a:lumMod val="50000"/>
                      </a:schemeClr>
                    </a:solidFill>
                  </a:rPr>
                  <a:t> </a:t>
                </a:r>
                <a:r>
                  <a:rPr lang="en-US" sz="2400" err="1">
                    <a:solidFill>
                      <a:schemeClr val="tx1">
                        <a:lumMod val="50000"/>
                      </a:schemeClr>
                    </a:solidFill>
                  </a:rPr>
                  <a:t>tử</a:t>
                </a:r>
                <a:r>
                  <a:rPr lang="en-US" sz="2400">
                    <a:solidFill>
                      <a:schemeClr val="tx1">
                        <a:lumMod val="50000"/>
                      </a:schemeClr>
                    </a:solidFill>
                  </a:rPr>
                  <a:t> bit trong lập trình:</a:t>
                </a:r>
                <a:endParaRPr lang="en-US" sz="2400" dirty="0">
                  <a:solidFill>
                    <a:schemeClr val="tx1">
                      <a:lumMod val="50000"/>
                    </a:schemeClr>
                  </a:solidFill>
                </a:endParaRPr>
              </a:p>
              <a:p>
                <a:pPr marL="491490" indent="-457200">
                  <a:buAutoNum type="arabicPeriod"/>
                </a:pPr>
                <a:r>
                  <a:rPr lang="en-US" sz="2400" dirty="0" err="1">
                    <a:solidFill>
                      <a:schemeClr val="tx1">
                        <a:lumMod val="50000"/>
                      </a:schemeClr>
                    </a:solidFill>
                  </a:rPr>
                  <a:t>Kiểm</a:t>
                </a:r>
                <a:r>
                  <a:rPr lang="en-US" sz="2400" dirty="0">
                    <a:solidFill>
                      <a:schemeClr val="tx1">
                        <a:lumMod val="50000"/>
                      </a:schemeClr>
                    </a:solidFill>
                  </a:rPr>
                  <a:t> </a:t>
                </a:r>
                <a:r>
                  <a:rPr lang="en-US" sz="2400" dirty="0" err="1">
                    <a:solidFill>
                      <a:schemeClr val="tx1">
                        <a:lumMod val="50000"/>
                      </a:schemeClr>
                    </a:solidFill>
                  </a:rPr>
                  <a:t>tra</a:t>
                </a:r>
                <a:r>
                  <a:rPr lang="en-US" sz="2400" dirty="0">
                    <a:solidFill>
                      <a:schemeClr val="tx1">
                        <a:lumMod val="50000"/>
                      </a:schemeClr>
                    </a:solidFill>
                  </a:rPr>
                  <a:t> chia </a:t>
                </a:r>
                <a:r>
                  <a:rPr lang="en-US" sz="2400" dirty="0" err="1">
                    <a:solidFill>
                      <a:schemeClr val="tx1">
                        <a:lumMod val="50000"/>
                      </a:schemeClr>
                    </a:solidFill>
                  </a:rPr>
                  <a:t>hết</a:t>
                </a:r>
                <a:r>
                  <a:rPr lang="en-US" sz="2400" dirty="0">
                    <a:solidFill>
                      <a:schemeClr val="tx1">
                        <a:lumMod val="50000"/>
                      </a:schemeClr>
                    </a:solidFill>
                  </a:rPr>
                  <a:t> </a:t>
                </a:r>
                <a:r>
                  <a:rPr lang="en-US" sz="2400" dirty="0" err="1">
                    <a:solidFill>
                      <a:schemeClr val="tx1">
                        <a:lumMod val="50000"/>
                      </a:schemeClr>
                    </a:solidFill>
                  </a:rPr>
                  <a:t>cho</a:t>
                </a:r>
                <a:r>
                  <a:rPr lang="en-US" sz="2400" dirty="0">
                    <a:solidFill>
                      <a:schemeClr val="tx1">
                        <a:lumMod val="50000"/>
                      </a:schemeClr>
                    </a:solidFill>
                  </a:rPr>
                  <a:t> 2</a:t>
                </a:r>
              </a:p>
              <a:p>
                <a:pPr marL="491490" indent="-457200">
                  <a:buAutoNum type="arabicPeriod"/>
                </a:pPr>
                <a:endParaRPr lang="en-US" sz="2400" dirty="0">
                  <a:solidFill>
                    <a:schemeClr val="tx1">
                      <a:lumMod val="50000"/>
                    </a:schemeClr>
                  </a:solidFill>
                </a:endParaRPr>
              </a:p>
              <a:p>
                <a:pPr marL="491490" indent="-457200">
                  <a:buAutoNum type="arabicPeriod"/>
                </a:pPr>
                <a:endParaRPr lang="en-US" sz="2400" dirty="0">
                  <a:solidFill>
                    <a:schemeClr val="tx1">
                      <a:lumMod val="50000"/>
                    </a:schemeClr>
                  </a:solidFill>
                </a:endParaRPr>
              </a:p>
              <a:p>
                <a:pPr marL="491490" indent="-457200">
                  <a:buAutoNum type="arabicPeriod"/>
                </a:pPr>
                <a:endParaRPr lang="en-US" sz="2400" dirty="0">
                  <a:solidFill>
                    <a:schemeClr val="tx1">
                      <a:lumMod val="50000"/>
                    </a:schemeClr>
                  </a:solidFill>
                </a:endParaRPr>
              </a:p>
              <a:p>
                <a:pPr marL="491490" indent="-457200">
                  <a:buAutoNum type="arabicPeriod"/>
                </a:pPr>
                <a:r>
                  <a:rPr lang="en-US" sz="2400" dirty="0" err="1">
                    <a:solidFill>
                      <a:schemeClr val="tx1">
                        <a:lumMod val="50000"/>
                      </a:schemeClr>
                    </a:solidFill>
                  </a:rPr>
                  <a:t>Tích</a:t>
                </a:r>
                <a:r>
                  <a:rPr lang="en-US" sz="2400" dirty="0">
                    <a:solidFill>
                      <a:schemeClr val="tx1">
                        <a:lumMod val="50000"/>
                      </a:schemeClr>
                    </a:solidFill>
                  </a:rPr>
                  <a:t> </a:t>
                </a:r>
                <a:r>
                  <a:rPr lang="en-US" sz="2400" dirty="0" err="1">
                    <a:solidFill>
                      <a:schemeClr val="tx1">
                        <a:lumMod val="50000"/>
                      </a:schemeClr>
                    </a:solidFill>
                  </a:rPr>
                  <a:t>và</a:t>
                </a:r>
                <a:r>
                  <a:rPr lang="en-US" sz="2400" dirty="0">
                    <a:solidFill>
                      <a:schemeClr val="tx1">
                        <a:lumMod val="50000"/>
                      </a:schemeClr>
                    </a:solidFill>
                  </a:rPr>
                  <a:t> </a:t>
                </a:r>
                <a:r>
                  <a:rPr lang="en-US" sz="2400" dirty="0" err="1">
                    <a:solidFill>
                      <a:schemeClr val="tx1">
                        <a:lumMod val="50000"/>
                      </a:schemeClr>
                    </a:solidFill>
                  </a:rPr>
                  <a:t>thương</a:t>
                </a:r>
                <a:r>
                  <a:rPr lang="en-US" sz="2400" dirty="0">
                    <a:solidFill>
                      <a:schemeClr val="tx1">
                        <a:lumMod val="50000"/>
                      </a:schemeClr>
                    </a:solidFill>
                  </a:rPr>
                  <a:t> </a:t>
                </a:r>
                <a:r>
                  <a:rPr lang="en-US" sz="2400" dirty="0" err="1">
                    <a:solidFill>
                      <a:schemeClr val="tx1">
                        <a:lumMod val="50000"/>
                      </a:schemeClr>
                    </a:solidFill>
                  </a:rPr>
                  <a:t>cho</a:t>
                </a:r>
                <a:r>
                  <a:rPr lang="en-US" sz="2400" dirty="0">
                    <a:solidFill>
                      <a:schemeClr val="tx1">
                        <a:lumMod val="50000"/>
                      </a:schemeClr>
                    </a:solidFill>
                  </a:rPr>
                  <a:t> </a:t>
                </a:r>
                <a14:m>
                  <m:oMath xmlns:m="http://schemas.openxmlformats.org/officeDocument/2006/math">
                    <m:sSup>
                      <m:sSupPr>
                        <m:ctrlPr>
                          <a:rPr lang="en-US" sz="2400" i="1" dirty="0" smtClean="0">
                            <a:solidFill>
                              <a:schemeClr val="tx1">
                                <a:lumMod val="50000"/>
                              </a:schemeClr>
                            </a:solidFill>
                            <a:latin typeface="Cambria Math" panose="02040503050406030204" pitchFamily="18" charset="0"/>
                          </a:rPr>
                        </m:ctrlPr>
                      </m:sSupPr>
                      <m:e>
                        <m:r>
                          <a:rPr lang="en-US" sz="2400" b="0" i="1" dirty="0" smtClean="0">
                            <a:solidFill>
                              <a:schemeClr val="tx1">
                                <a:lumMod val="50000"/>
                              </a:schemeClr>
                            </a:solidFill>
                            <a:latin typeface="Cambria Math" panose="02040503050406030204" pitchFamily="18" charset="0"/>
                          </a:rPr>
                          <m:t>2</m:t>
                        </m:r>
                      </m:e>
                      <m:sup>
                        <m:r>
                          <a:rPr lang="en-US" sz="2400" b="0" i="1" dirty="0" smtClean="0">
                            <a:solidFill>
                              <a:schemeClr val="tx1">
                                <a:lumMod val="50000"/>
                              </a:schemeClr>
                            </a:solidFill>
                            <a:latin typeface="Cambria Math" panose="02040503050406030204" pitchFamily="18" charset="0"/>
                          </a:rPr>
                          <m:t>𝑛</m:t>
                        </m:r>
                      </m:sup>
                    </m:sSup>
                  </m:oMath>
                </a14:m>
                <a:endParaRPr lang="en-US" sz="2400" dirty="0">
                  <a:solidFill>
                    <a:schemeClr val="tx1">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461"/>
                </a:stretch>
              </a:blipFill>
            </p:spPr>
            <p:txBody>
              <a:bodyPr/>
              <a:lstStyle/>
              <a:p>
                <a:r>
                  <a:rPr lang="en-US">
                    <a:noFill/>
                  </a:rPr>
                  <a:t> </a:t>
                </a:r>
              </a:p>
            </p:txBody>
          </p:sp>
        </mc:Fallback>
      </mc:AlternateContent>
      <p:sp>
        <p:nvSpPr>
          <p:cNvPr id="9" name="Footer Placeholder 8"/>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5" name="Rectangle 4"/>
          <p:cNvSpPr/>
          <p:nvPr/>
        </p:nvSpPr>
        <p:spPr>
          <a:xfrm>
            <a:off x="1673879" y="2276872"/>
            <a:ext cx="5132166" cy="1785104"/>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200" dirty="0" err="1">
                <a:solidFill>
                  <a:srgbClr val="0000FF"/>
                </a:solidFill>
                <a:latin typeface="Consolas" panose="020B0609020204030204" pitchFamily="49" charset="0"/>
              </a:rPr>
              <a:t>int</a:t>
            </a:r>
            <a:r>
              <a:rPr lang="en-US" sz="2200" dirty="0">
                <a:solidFill>
                  <a:prstClr val="black"/>
                </a:solidFill>
                <a:latin typeface="Consolas" panose="020B0609020204030204" pitchFamily="49" charset="0"/>
              </a:rPr>
              <a:t> number = 5;</a:t>
            </a:r>
          </a:p>
          <a:p>
            <a:r>
              <a:rPr lang="en-US" sz="2200" dirty="0">
                <a:solidFill>
                  <a:srgbClr val="0000FF"/>
                </a:solidFill>
                <a:latin typeface="Consolas" panose="020B0609020204030204" pitchFamily="49" charset="0"/>
              </a:rPr>
              <a:t>if</a:t>
            </a:r>
            <a:r>
              <a:rPr lang="en-US" sz="2200" dirty="0">
                <a:solidFill>
                  <a:prstClr val="black"/>
                </a:solidFill>
                <a:latin typeface="Consolas" panose="020B0609020204030204" pitchFamily="49" charset="0"/>
              </a:rPr>
              <a:t>(number &amp; 1 == </a:t>
            </a:r>
            <a:r>
              <a:rPr lang="en-US" sz="2200" dirty="0">
                <a:solidFill>
                  <a:srgbClr val="0000FF"/>
                </a:solidFill>
                <a:latin typeface="Consolas" panose="020B0609020204030204" pitchFamily="49" charset="0"/>
              </a:rPr>
              <a:t>true</a:t>
            </a:r>
            <a:r>
              <a:rPr lang="en-US" sz="2200" dirty="0">
                <a:solidFill>
                  <a:prstClr val="black"/>
                </a:solidFill>
                <a:latin typeface="Consolas" panose="020B0609020204030204" pitchFamily="49" charset="0"/>
              </a:rPr>
              <a:t>)</a:t>
            </a:r>
          </a:p>
          <a:p>
            <a:r>
              <a:rPr lang="en-US" sz="2200" dirty="0">
                <a:solidFill>
                  <a:prstClr val="black"/>
                </a:solidFill>
                <a:latin typeface="Consolas" panose="020B0609020204030204" pitchFamily="49" charset="0"/>
              </a:rPr>
              <a:t>	</a:t>
            </a:r>
            <a:r>
              <a:rPr lang="en-US" sz="2200" dirty="0" err="1">
                <a:solidFill>
                  <a:prstClr val="black"/>
                </a:solidFill>
                <a:latin typeface="Consolas" panose="020B0609020204030204" pitchFamily="49" charset="0"/>
              </a:rPr>
              <a:t>std</a:t>
            </a:r>
            <a:r>
              <a:rPr lang="en-US" sz="2200">
                <a:solidFill>
                  <a:prstClr val="black"/>
                </a:solidFill>
                <a:latin typeface="Consolas" panose="020B0609020204030204" pitchFamily="49" charset="0"/>
              </a:rPr>
              <a:t>::cout &lt;&lt; </a:t>
            </a:r>
            <a:r>
              <a:rPr lang="en-US" sz="2200">
                <a:solidFill>
                  <a:srgbClr val="A31515"/>
                </a:solidFill>
                <a:latin typeface="Consolas" panose="020B0609020204030204" pitchFamily="49" charset="0"/>
              </a:rPr>
              <a:t>"</a:t>
            </a:r>
            <a:r>
              <a:rPr lang="en-US" sz="2200" dirty="0">
                <a:solidFill>
                  <a:srgbClr val="A31515"/>
                </a:solidFill>
                <a:latin typeface="Consolas" panose="020B0609020204030204" pitchFamily="49" charset="0"/>
              </a:rPr>
              <a:t>So le\n"</a:t>
            </a:r>
            <a:r>
              <a:rPr lang="en-US" sz="2200" dirty="0">
                <a:solidFill>
                  <a:prstClr val="black"/>
                </a:solidFill>
                <a:latin typeface="Consolas" panose="020B0609020204030204" pitchFamily="49" charset="0"/>
              </a:rPr>
              <a:t>;</a:t>
            </a:r>
          </a:p>
          <a:p>
            <a:r>
              <a:rPr lang="en-US" sz="2200" dirty="0">
                <a:solidFill>
                  <a:srgbClr val="0000FF"/>
                </a:solidFill>
                <a:latin typeface="Consolas" panose="020B0609020204030204" pitchFamily="49" charset="0"/>
              </a:rPr>
              <a:t>else</a:t>
            </a:r>
            <a:endParaRPr lang="en-US" sz="2200" dirty="0">
              <a:solidFill>
                <a:prstClr val="black"/>
              </a:solidFill>
              <a:latin typeface="Consolas" panose="020B0609020204030204" pitchFamily="49" charset="0"/>
            </a:endParaRPr>
          </a:p>
          <a:p>
            <a:r>
              <a:rPr lang="en-US" sz="2200" dirty="0">
                <a:solidFill>
                  <a:prstClr val="black"/>
                </a:solidFill>
                <a:latin typeface="Consolas" panose="020B0609020204030204" pitchFamily="49" charset="0"/>
              </a:rPr>
              <a:t>	</a:t>
            </a:r>
            <a:r>
              <a:rPr lang="en-US" sz="2200" dirty="0" err="1">
                <a:solidFill>
                  <a:prstClr val="black"/>
                </a:solidFill>
                <a:latin typeface="Consolas" panose="020B0609020204030204" pitchFamily="49" charset="0"/>
              </a:rPr>
              <a:t>std</a:t>
            </a:r>
            <a:r>
              <a:rPr lang="en-US" sz="2200">
                <a:solidFill>
                  <a:prstClr val="black"/>
                </a:solidFill>
                <a:latin typeface="Consolas" panose="020B0609020204030204" pitchFamily="49" charset="0"/>
              </a:rPr>
              <a:t>::cout &lt;&lt; </a:t>
            </a:r>
            <a:r>
              <a:rPr lang="en-US" sz="2200">
                <a:solidFill>
                  <a:srgbClr val="A31515"/>
                </a:solidFill>
                <a:latin typeface="Consolas" panose="020B0609020204030204" pitchFamily="49" charset="0"/>
              </a:rPr>
              <a:t>"</a:t>
            </a:r>
            <a:r>
              <a:rPr lang="en-US" sz="2200" dirty="0">
                <a:solidFill>
                  <a:srgbClr val="A31515"/>
                </a:solidFill>
                <a:latin typeface="Consolas" panose="020B0609020204030204" pitchFamily="49" charset="0"/>
              </a:rPr>
              <a:t>So </a:t>
            </a:r>
            <a:r>
              <a:rPr lang="en-US" sz="2200" dirty="0" err="1">
                <a:solidFill>
                  <a:srgbClr val="A31515"/>
                </a:solidFill>
                <a:latin typeface="Consolas" panose="020B0609020204030204" pitchFamily="49" charset="0"/>
              </a:rPr>
              <a:t>chan</a:t>
            </a:r>
            <a:r>
              <a:rPr lang="en-US" sz="2200" dirty="0">
                <a:solidFill>
                  <a:srgbClr val="A31515"/>
                </a:solidFill>
                <a:latin typeface="Consolas" panose="020B0609020204030204" pitchFamily="49" charset="0"/>
              </a:rPr>
              <a:t>\n"</a:t>
            </a:r>
            <a:r>
              <a:rPr lang="en-US" sz="2200" dirty="0">
                <a:solidFill>
                  <a:prstClr val="black"/>
                </a:solidFill>
                <a:latin typeface="Consolas" panose="020B0609020204030204" pitchFamily="49" charset="0"/>
              </a:rPr>
              <a:t>;</a:t>
            </a:r>
          </a:p>
        </p:txBody>
      </p:sp>
      <p:sp>
        <p:nvSpPr>
          <p:cNvPr id="6" name="Rectangle 5"/>
          <p:cNvSpPr/>
          <p:nvPr/>
        </p:nvSpPr>
        <p:spPr>
          <a:xfrm>
            <a:off x="1717080" y="4634987"/>
            <a:ext cx="4882785" cy="1446550"/>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200" dirty="0" err="1">
                <a:solidFill>
                  <a:srgbClr val="0000FF"/>
                </a:solidFill>
                <a:latin typeface="Consolas" panose="020B0609020204030204" pitchFamily="49" charset="0"/>
              </a:rPr>
              <a:t>int</a:t>
            </a:r>
            <a:r>
              <a:rPr lang="en-US" sz="2200" dirty="0">
                <a:solidFill>
                  <a:prstClr val="black"/>
                </a:solidFill>
                <a:latin typeface="Consolas" panose="020B0609020204030204" pitchFamily="49" charset="0"/>
              </a:rPr>
              <a:t> a = 2 &lt;&lt; 1;</a:t>
            </a:r>
          </a:p>
          <a:p>
            <a:r>
              <a:rPr lang="en-US" sz="2200" dirty="0" err="1">
                <a:solidFill>
                  <a:srgbClr val="0000FF"/>
                </a:solidFill>
                <a:latin typeface="Consolas" panose="020B0609020204030204" pitchFamily="49" charset="0"/>
              </a:rPr>
              <a:t>int</a:t>
            </a:r>
            <a:r>
              <a:rPr lang="en-US" sz="2200" dirty="0">
                <a:solidFill>
                  <a:prstClr val="black"/>
                </a:solidFill>
                <a:latin typeface="Consolas" panose="020B0609020204030204" pitchFamily="49" charset="0"/>
              </a:rPr>
              <a:t> b = 2 &lt;&lt; 2;</a:t>
            </a:r>
          </a:p>
          <a:p>
            <a:r>
              <a:rPr lang="en-US" sz="2200" dirty="0" err="1">
                <a:solidFill>
                  <a:srgbClr val="0000FF"/>
                </a:solidFill>
                <a:latin typeface="Consolas" panose="020B0609020204030204" pitchFamily="49" charset="0"/>
              </a:rPr>
              <a:t>int</a:t>
            </a:r>
            <a:r>
              <a:rPr lang="en-US" sz="2200" dirty="0">
                <a:solidFill>
                  <a:prstClr val="black"/>
                </a:solidFill>
                <a:latin typeface="Consolas" panose="020B0609020204030204" pitchFamily="49" charset="0"/>
              </a:rPr>
              <a:t> c = 8 &gt;&gt; 1;</a:t>
            </a:r>
          </a:p>
          <a:p>
            <a:r>
              <a:rPr lang="en-US" sz="2200" dirty="0" err="1">
                <a:solidFill>
                  <a:srgbClr val="0000FF"/>
                </a:solidFill>
                <a:latin typeface="Consolas" panose="020B0609020204030204" pitchFamily="49" charset="0"/>
              </a:rPr>
              <a:t>int</a:t>
            </a:r>
            <a:r>
              <a:rPr lang="en-US" sz="2200" dirty="0">
                <a:solidFill>
                  <a:prstClr val="black"/>
                </a:solidFill>
                <a:latin typeface="Consolas" panose="020B0609020204030204" pitchFamily="49" charset="0"/>
              </a:rPr>
              <a:t> d = 8 &gt;&gt; 2;</a:t>
            </a:r>
          </a:p>
        </p:txBody>
      </p:sp>
      <mc:AlternateContent xmlns:mc="http://schemas.openxmlformats.org/markup-compatibility/2006" xmlns:a14="http://schemas.microsoft.com/office/drawing/2010/main">
        <mc:Choice Requires="a14">
          <p:sp>
            <p:nvSpPr>
              <p:cNvPr id="7" name="Rectangle 6"/>
              <p:cNvSpPr/>
              <p:nvPr/>
            </p:nvSpPr>
            <p:spPr>
              <a:xfrm>
                <a:off x="7114649" y="4628435"/>
                <a:ext cx="3546424" cy="1446550"/>
              </a:xfrm>
              <a:prstGeom prst="rect">
                <a:avLst/>
              </a:prstGeom>
              <a:ln>
                <a:solidFill>
                  <a:schemeClr val="tx1">
                    <a:lumMod val="5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US" sz="2200" dirty="0">
                    <a:solidFill>
                      <a:schemeClr val="tx1"/>
                    </a:solidFill>
                    <a:latin typeface="Consolas" panose="020B0609020204030204" pitchFamily="49" charset="0"/>
                  </a:rPr>
                  <a:t>a = 2*</a:t>
                </a:r>
                <a14:m>
                  <m:oMath xmlns:m="http://schemas.openxmlformats.org/officeDocument/2006/math">
                    <m:sSup>
                      <m:sSupPr>
                        <m:ctrlPr>
                          <a:rPr lang="en-US" sz="2200" i="1" dirty="0">
                            <a:solidFill>
                              <a:schemeClr val="tx1"/>
                            </a:solidFill>
                            <a:latin typeface="Cambria Math" panose="02040503050406030204" pitchFamily="18" charset="0"/>
                          </a:rPr>
                        </m:ctrlPr>
                      </m:sSupPr>
                      <m:e>
                        <m:r>
                          <a:rPr lang="en-US" sz="2200" i="1" dirty="0">
                            <a:solidFill>
                              <a:schemeClr val="tx1"/>
                            </a:solidFill>
                            <a:latin typeface="Cambria Math" panose="02040503050406030204" pitchFamily="18" charset="0"/>
                          </a:rPr>
                          <m:t>2</m:t>
                        </m:r>
                      </m:e>
                      <m:sup>
                        <m:r>
                          <a:rPr lang="en-US" sz="2200" i="1" dirty="0">
                            <a:solidFill>
                              <a:schemeClr val="tx1"/>
                            </a:solidFill>
                            <a:latin typeface="Cambria Math" panose="02040503050406030204" pitchFamily="18" charset="0"/>
                          </a:rPr>
                          <m:t>1</m:t>
                        </m:r>
                      </m:sup>
                    </m:sSup>
                  </m:oMath>
                </a14:m>
                <a:r>
                  <a:rPr lang="en-US" sz="2200" dirty="0">
                    <a:solidFill>
                      <a:schemeClr val="tx1"/>
                    </a:solidFill>
                    <a:latin typeface="Consolas" panose="020B0609020204030204" pitchFamily="49" charset="0"/>
                  </a:rPr>
                  <a:t>	</a:t>
                </a:r>
                <a:r>
                  <a:rPr lang="en-US" sz="2200" dirty="0">
                    <a:solidFill>
                      <a:schemeClr val="tx1"/>
                    </a:solidFill>
                    <a:latin typeface="Consolas" panose="020B0609020204030204" pitchFamily="49" charset="0"/>
                    <a:sym typeface="Wingdings" panose="05000000000000000000" pitchFamily="2" charset="2"/>
                  </a:rPr>
                  <a:t> </a:t>
                </a:r>
                <a:r>
                  <a:rPr lang="en-US" sz="2200" dirty="0">
                    <a:solidFill>
                      <a:schemeClr val="tx1"/>
                    </a:solidFill>
                    <a:latin typeface="Consolas" panose="020B0609020204030204" pitchFamily="49" charset="0"/>
                  </a:rPr>
                  <a:t>a = 4</a:t>
                </a:r>
              </a:p>
              <a:p>
                <a:r>
                  <a:rPr lang="en-US" sz="2200" dirty="0">
                    <a:solidFill>
                      <a:schemeClr val="tx1"/>
                    </a:solidFill>
                    <a:latin typeface="Consolas" panose="020B0609020204030204" pitchFamily="49" charset="0"/>
                  </a:rPr>
                  <a:t>b = 2*</a:t>
                </a:r>
                <a14:m>
                  <m:oMath xmlns:m="http://schemas.openxmlformats.org/officeDocument/2006/math">
                    <m:sSup>
                      <m:sSupPr>
                        <m:ctrlPr>
                          <a:rPr lang="en-US" sz="2200" i="1" dirty="0">
                            <a:solidFill>
                              <a:schemeClr val="tx1"/>
                            </a:solidFill>
                            <a:latin typeface="Cambria Math" panose="02040503050406030204" pitchFamily="18" charset="0"/>
                          </a:rPr>
                        </m:ctrlPr>
                      </m:sSupPr>
                      <m:e>
                        <m:r>
                          <a:rPr lang="en-US" sz="2200" i="1" dirty="0">
                            <a:solidFill>
                              <a:schemeClr val="tx1"/>
                            </a:solidFill>
                            <a:latin typeface="Cambria Math" panose="02040503050406030204" pitchFamily="18" charset="0"/>
                          </a:rPr>
                          <m:t>2</m:t>
                        </m:r>
                      </m:e>
                      <m:sup>
                        <m:r>
                          <a:rPr lang="en-US" sz="2200" i="1" dirty="0">
                            <a:solidFill>
                              <a:schemeClr val="tx1"/>
                            </a:solidFill>
                            <a:latin typeface="Cambria Math" panose="02040503050406030204" pitchFamily="18" charset="0"/>
                          </a:rPr>
                          <m:t>2</m:t>
                        </m:r>
                      </m:sup>
                    </m:sSup>
                  </m:oMath>
                </a14:m>
                <a:r>
                  <a:rPr lang="en-US" sz="2200" dirty="0">
                    <a:solidFill>
                      <a:schemeClr val="tx1"/>
                    </a:solidFill>
                    <a:latin typeface="Consolas" panose="020B0609020204030204" pitchFamily="49" charset="0"/>
                  </a:rPr>
                  <a:t>	</a:t>
                </a:r>
                <a:r>
                  <a:rPr lang="en-US" sz="2200" dirty="0">
                    <a:solidFill>
                      <a:schemeClr val="tx1"/>
                    </a:solidFill>
                    <a:latin typeface="Consolas" panose="020B0609020204030204" pitchFamily="49" charset="0"/>
                    <a:sym typeface="Wingdings" panose="05000000000000000000" pitchFamily="2" charset="2"/>
                  </a:rPr>
                  <a:t> b = 8</a:t>
                </a:r>
                <a:endParaRPr lang="en-US" sz="2200" dirty="0">
                  <a:solidFill>
                    <a:schemeClr val="tx1"/>
                  </a:solidFill>
                  <a:latin typeface="Consolas" panose="020B0609020204030204" pitchFamily="49" charset="0"/>
                </a:endParaRPr>
              </a:p>
              <a:p>
                <a:r>
                  <a:rPr lang="en-US" sz="2200" dirty="0">
                    <a:solidFill>
                      <a:schemeClr val="tx1"/>
                    </a:solidFill>
                    <a:latin typeface="Consolas" panose="020B0609020204030204" pitchFamily="49" charset="0"/>
                  </a:rPr>
                  <a:t>c = 8/</a:t>
                </a:r>
                <a14:m>
                  <m:oMath xmlns:m="http://schemas.openxmlformats.org/officeDocument/2006/math">
                    <m:sSup>
                      <m:sSupPr>
                        <m:ctrlPr>
                          <a:rPr lang="en-US" sz="2200" i="1" dirty="0">
                            <a:solidFill>
                              <a:schemeClr val="tx1"/>
                            </a:solidFill>
                            <a:latin typeface="Cambria Math" panose="02040503050406030204" pitchFamily="18" charset="0"/>
                          </a:rPr>
                        </m:ctrlPr>
                      </m:sSupPr>
                      <m:e>
                        <m:r>
                          <a:rPr lang="en-US" sz="2200" i="1" dirty="0">
                            <a:solidFill>
                              <a:schemeClr val="tx1"/>
                            </a:solidFill>
                            <a:latin typeface="Cambria Math" panose="02040503050406030204" pitchFamily="18" charset="0"/>
                          </a:rPr>
                          <m:t>2</m:t>
                        </m:r>
                      </m:e>
                      <m:sup>
                        <m:r>
                          <a:rPr lang="en-US" sz="2200" i="1" dirty="0">
                            <a:solidFill>
                              <a:schemeClr val="tx1"/>
                            </a:solidFill>
                            <a:latin typeface="Cambria Math" panose="02040503050406030204" pitchFamily="18" charset="0"/>
                          </a:rPr>
                          <m:t>1</m:t>
                        </m:r>
                      </m:sup>
                    </m:sSup>
                  </m:oMath>
                </a14:m>
                <a:r>
                  <a:rPr lang="en-US" sz="2200" dirty="0">
                    <a:solidFill>
                      <a:schemeClr val="tx1"/>
                    </a:solidFill>
                    <a:latin typeface="Consolas" panose="020B0609020204030204" pitchFamily="49" charset="0"/>
                  </a:rPr>
                  <a:t>	</a:t>
                </a:r>
                <a:r>
                  <a:rPr lang="en-US" sz="2200" dirty="0">
                    <a:solidFill>
                      <a:schemeClr val="tx1"/>
                    </a:solidFill>
                    <a:latin typeface="Consolas" panose="020B0609020204030204" pitchFamily="49" charset="0"/>
                    <a:sym typeface="Wingdings" panose="05000000000000000000" pitchFamily="2" charset="2"/>
                  </a:rPr>
                  <a:t> c = 4</a:t>
                </a:r>
                <a:endParaRPr lang="en-US" sz="2200" dirty="0">
                  <a:solidFill>
                    <a:schemeClr val="tx1"/>
                  </a:solidFill>
                  <a:latin typeface="Consolas" panose="020B0609020204030204" pitchFamily="49" charset="0"/>
                </a:endParaRPr>
              </a:p>
              <a:p>
                <a:r>
                  <a:rPr lang="en-US" sz="2200" dirty="0">
                    <a:solidFill>
                      <a:schemeClr val="tx1"/>
                    </a:solidFill>
                    <a:latin typeface="Consolas" panose="020B0609020204030204" pitchFamily="49" charset="0"/>
                  </a:rPr>
                  <a:t>d = 8/</a:t>
                </a:r>
                <a14:m>
                  <m:oMath xmlns:m="http://schemas.openxmlformats.org/officeDocument/2006/math">
                    <m:sSup>
                      <m:sSupPr>
                        <m:ctrlPr>
                          <a:rPr lang="en-US" sz="2200" i="1" dirty="0">
                            <a:solidFill>
                              <a:schemeClr val="tx1"/>
                            </a:solidFill>
                            <a:latin typeface="Cambria Math" panose="02040503050406030204" pitchFamily="18" charset="0"/>
                          </a:rPr>
                        </m:ctrlPr>
                      </m:sSupPr>
                      <m:e>
                        <m:r>
                          <a:rPr lang="en-US" sz="2200" i="1" dirty="0">
                            <a:solidFill>
                              <a:schemeClr val="tx1"/>
                            </a:solidFill>
                            <a:latin typeface="Cambria Math" panose="02040503050406030204" pitchFamily="18" charset="0"/>
                          </a:rPr>
                          <m:t>2</m:t>
                        </m:r>
                      </m:e>
                      <m:sup>
                        <m:r>
                          <a:rPr lang="en-US" sz="2200" i="1" dirty="0">
                            <a:solidFill>
                              <a:schemeClr val="tx1"/>
                            </a:solidFill>
                            <a:latin typeface="Cambria Math" panose="02040503050406030204" pitchFamily="18" charset="0"/>
                          </a:rPr>
                          <m:t>2</m:t>
                        </m:r>
                      </m:sup>
                    </m:sSup>
                  </m:oMath>
                </a14:m>
                <a:r>
                  <a:rPr lang="en-US" sz="2200" dirty="0">
                    <a:solidFill>
                      <a:schemeClr val="tx1"/>
                    </a:solidFill>
                    <a:latin typeface="Consolas" panose="020B0609020204030204" pitchFamily="49" charset="0"/>
                  </a:rPr>
                  <a:t>	</a:t>
                </a:r>
                <a:r>
                  <a:rPr lang="en-US" sz="2200" dirty="0">
                    <a:solidFill>
                      <a:schemeClr val="tx1"/>
                    </a:solidFill>
                    <a:latin typeface="Consolas" panose="020B0609020204030204" pitchFamily="49" charset="0"/>
                    <a:sym typeface="Wingdings" panose="05000000000000000000" pitchFamily="2" charset="2"/>
                  </a:rPr>
                  <a:t> d = 2</a:t>
                </a:r>
                <a:endParaRPr lang="en-US" sz="2200" dirty="0">
                  <a:solidFill>
                    <a:schemeClr val="tx1"/>
                  </a:solidFill>
                  <a:latin typeface="Consolas" panose="020B0609020204030204" pitchFamily="49"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7114649" y="4628435"/>
                <a:ext cx="3546424" cy="1446550"/>
              </a:xfrm>
              <a:prstGeom prst="rect">
                <a:avLst/>
              </a:prstGeom>
              <a:blipFill>
                <a:blip r:embed="rId4"/>
                <a:stretch>
                  <a:fillRect l="-2055" t="-2083" b="-7500"/>
                </a:stretch>
              </a:blipFill>
              <a:ln>
                <a:solidFill>
                  <a:schemeClr val="tx1">
                    <a:lumMod val="50000"/>
                  </a:schemeClr>
                </a:solidFill>
              </a:ln>
            </p:spPr>
            <p:txBody>
              <a:bodyPr/>
              <a:lstStyle/>
              <a:p>
                <a:r>
                  <a:rPr lang="en-US">
                    <a:noFill/>
                  </a:rPr>
                  <a:t> </a:t>
                </a:r>
              </a:p>
            </p:txBody>
          </p:sp>
        </mc:Fallback>
      </mc:AlternateContent>
      <p:sp>
        <p:nvSpPr>
          <p:cNvPr id="8" name="Rectangle 7"/>
          <p:cNvSpPr/>
          <p:nvPr/>
        </p:nvSpPr>
        <p:spPr>
          <a:xfrm>
            <a:off x="7021959" y="2995544"/>
            <a:ext cx="2662368" cy="1107996"/>
          </a:xfrm>
          <a:prstGeom prst="rect">
            <a:avLst/>
          </a:prstGeom>
          <a:ln>
            <a:solidFill>
              <a:schemeClr val="tx1">
                <a:lumMod val="5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US" sz="2200">
                <a:solidFill>
                  <a:schemeClr val="tx1"/>
                </a:solidFill>
                <a:latin typeface="Consolas" panose="020B0609020204030204" pitchFamily="49" charset="0"/>
              </a:rPr>
              <a:t>a &amp; 1</a:t>
            </a:r>
            <a:r>
              <a:rPr lang="en-US" sz="2200" dirty="0">
                <a:solidFill>
                  <a:schemeClr val="tx1"/>
                </a:solidFill>
                <a:latin typeface="Consolas" panose="020B0609020204030204" pitchFamily="49" charset="0"/>
              </a:rPr>
              <a:t>	</a:t>
            </a:r>
            <a:r>
              <a:rPr lang="en-US" sz="2200" dirty="0">
                <a:solidFill>
                  <a:schemeClr val="tx1"/>
                </a:solidFill>
                <a:latin typeface="Consolas" panose="020B0609020204030204" pitchFamily="49" charset="0"/>
                <a:sym typeface="Wingdings" panose="05000000000000000000" pitchFamily="2" charset="2"/>
              </a:rPr>
              <a:t> </a:t>
            </a:r>
            <a:r>
              <a:rPr lang="en-US" sz="2200">
                <a:solidFill>
                  <a:schemeClr val="tx1"/>
                </a:solidFill>
                <a:latin typeface="Consolas" panose="020B0609020204030204" pitchFamily="49" charset="0"/>
              </a:rPr>
              <a:t>a % 2</a:t>
            </a:r>
            <a:endParaRPr lang="en-US" sz="2200" dirty="0">
              <a:solidFill>
                <a:schemeClr val="tx1"/>
              </a:solidFill>
              <a:latin typeface="Consolas" panose="020B0609020204030204" pitchFamily="49" charset="0"/>
            </a:endParaRPr>
          </a:p>
          <a:p>
            <a:r>
              <a:rPr lang="en-US" sz="2200">
                <a:solidFill>
                  <a:schemeClr val="tx1"/>
                </a:solidFill>
                <a:latin typeface="Consolas" panose="020B0609020204030204" pitchFamily="49" charset="0"/>
              </a:rPr>
              <a:t>a &amp; 3	</a:t>
            </a:r>
            <a:r>
              <a:rPr lang="en-US" sz="2200">
                <a:solidFill>
                  <a:schemeClr val="tx1"/>
                </a:solidFill>
                <a:latin typeface="Consolas" panose="020B0609020204030204" pitchFamily="49" charset="0"/>
                <a:sym typeface="Wingdings" panose="05000000000000000000" pitchFamily="2" charset="2"/>
              </a:rPr>
              <a:t> </a:t>
            </a:r>
            <a:r>
              <a:rPr lang="en-US" sz="2200">
                <a:solidFill>
                  <a:schemeClr val="tx1"/>
                </a:solidFill>
                <a:latin typeface="Consolas" panose="020B0609020204030204" pitchFamily="49" charset="0"/>
              </a:rPr>
              <a:t>a % 4</a:t>
            </a:r>
          </a:p>
          <a:p>
            <a:r>
              <a:rPr lang="en-US" sz="2200">
                <a:solidFill>
                  <a:schemeClr val="tx1"/>
                </a:solidFill>
                <a:latin typeface="Consolas" panose="020B0609020204030204" pitchFamily="49" charset="0"/>
              </a:rPr>
              <a:t>a &amp; 7	</a:t>
            </a:r>
            <a:r>
              <a:rPr lang="en-US" sz="2200">
                <a:solidFill>
                  <a:schemeClr val="tx1"/>
                </a:solidFill>
                <a:latin typeface="Consolas" panose="020B0609020204030204" pitchFamily="49" charset="0"/>
                <a:sym typeface="Wingdings" panose="05000000000000000000" pitchFamily="2" charset="2"/>
              </a:rPr>
              <a:t> </a:t>
            </a:r>
            <a:r>
              <a:rPr lang="en-US" sz="2200">
                <a:solidFill>
                  <a:schemeClr val="tx1"/>
                </a:solidFill>
                <a:latin typeface="Consolas" panose="020B0609020204030204" pitchFamily="49" charset="0"/>
              </a:rPr>
              <a:t>a % 8</a:t>
            </a:r>
          </a:p>
        </p:txBody>
      </p:sp>
      <p:sp>
        <p:nvSpPr>
          <p:cNvPr id="10" name="Date Placeholder 9">
            <a:extLst>
              <a:ext uri="{FF2B5EF4-FFF2-40B4-BE49-F238E27FC236}">
                <a16:creationId xmlns:a16="http://schemas.microsoft.com/office/drawing/2014/main" id="{E37657CA-E3C3-0713-65A7-F65589E3F187}"/>
              </a:ext>
            </a:extLst>
          </p:cNvPr>
          <p:cNvSpPr>
            <a:spLocks noGrp="1"/>
          </p:cNvSpPr>
          <p:nvPr>
            <p:ph type="dt" sz="half" idx="13"/>
          </p:nvPr>
        </p:nvSpPr>
        <p:spPr/>
        <p:txBody>
          <a:bodyPr/>
          <a:lstStyle/>
          <a:p>
            <a:r>
              <a:rPr lang="en-US"/>
              <a:t>June 2024</a:t>
            </a:r>
            <a:endParaRPr lang="en-US" dirty="0"/>
          </a:p>
        </p:txBody>
      </p:sp>
      <p:sp>
        <p:nvSpPr>
          <p:cNvPr id="11" name="Slide Number Placeholder 10">
            <a:extLst>
              <a:ext uri="{FF2B5EF4-FFF2-40B4-BE49-F238E27FC236}">
                <a16:creationId xmlns:a16="http://schemas.microsoft.com/office/drawing/2014/main" id="{F705F5E3-E209-0A74-8564-A655BC74B5D3}"/>
              </a:ext>
            </a:extLst>
          </p:cNvPr>
          <p:cNvSpPr>
            <a:spLocks noGrp="1"/>
          </p:cNvSpPr>
          <p:nvPr>
            <p:ph type="sldNum" sz="quarter" idx="12"/>
          </p:nvPr>
        </p:nvSpPr>
        <p:spPr/>
        <p:txBody>
          <a:bodyPr/>
          <a:lstStyle/>
          <a:p>
            <a:fld id="{D8B0B3AC-44A8-D142-AAF6-9A453466E1A4}" type="slidenum">
              <a:rPr lang="en-VN" smtClean="0"/>
              <a:pPr/>
              <a:t>15</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457ECA9-D3C4-A0ED-FBE2-8ACF075DEEAE}"/>
              </a:ext>
            </a:extLst>
          </p:cNvPr>
          <p:cNvSpPr>
            <a:spLocks noGrp="1"/>
          </p:cNvSpPr>
          <p:nvPr>
            <p:ph idx="1"/>
          </p:nvPr>
        </p:nvSpPr>
        <p:spPr>
          <a:xfrm>
            <a:off x="459977" y="1271170"/>
            <a:ext cx="3488569" cy="4943139"/>
          </a:xfrm>
          <a:ln>
            <a:solidFill>
              <a:schemeClr val="tx1">
                <a:lumMod val="50000"/>
              </a:schemeClr>
            </a:solidFill>
          </a:ln>
        </p:spPr>
        <p:txBody>
          <a:bodyPr>
            <a:noAutofit/>
          </a:bodyPr>
          <a:lstStyle/>
          <a:p>
            <a:pPr marL="0" indent="0" algn="l">
              <a:lnSpc>
                <a:spcPct val="100000"/>
              </a:lnSpc>
              <a:buNone/>
            </a:pPr>
            <a:r>
              <a:rPr lang="en-US" sz="1300" b="0">
                <a:solidFill>
                  <a:srgbClr val="008000"/>
                </a:solidFill>
                <a:effectLst/>
                <a:highlight>
                  <a:srgbClr val="FFFFFF"/>
                </a:highlight>
                <a:latin typeface="PragmataPro Mono Liga" panose="02000509040000020004" pitchFamily="49" charset="0"/>
              </a:rPr>
              <a:t>//: C03:Bitwise.cpp</a:t>
            </a:r>
            <a:endParaRPr lang="en-US" sz="13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1300" b="0">
                <a:solidFill>
                  <a:srgbClr val="008000"/>
                </a:solidFill>
                <a:effectLst/>
                <a:highlight>
                  <a:srgbClr val="FFFFFF"/>
                </a:highlight>
                <a:latin typeface="PragmataPro Mono Liga" panose="02000509040000020004" pitchFamily="49" charset="0"/>
              </a:rPr>
              <a:t>//{L} printBinary</a:t>
            </a:r>
            <a:endParaRPr lang="en-US" sz="13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1300" b="0">
                <a:solidFill>
                  <a:srgbClr val="008000"/>
                </a:solidFill>
                <a:effectLst/>
                <a:highlight>
                  <a:srgbClr val="FFFFFF"/>
                </a:highlight>
                <a:latin typeface="PragmataPro Mono Liga" panose="02000509040000020004" pitchFamily="49" charset="0"/>
              </a:rPr>
              <a:t>//Demonstration of bit manipulation</a:t>
            </a:r>
            <a:endParaRPr lang="en-US" sz="1300" b="0">
              <a:solidFill>
                <a:srgbClr val="000000"/>
              </a:solidFill>
              <a:effectLst/>
              <a:highlight>
                <a:srgbClr val="FFFFFF"/>
              </a:highlight>
              <a:latin typeface="PragmataPro Mono Liga" panose="02000509040000020004" pitchFamily="49" charset="0"/>
            </a:endParaRPr>
          </a:p>
          <a:p>
            <a:pPr marL="0" indent="0" algn="l">
              <a:lnSpc>
                <a:spcPct val="100000"/>
              </a:lnSpc>
              <a:buNone/>
            </a:pPr>
            <a:br>
              <a:rPr lang="en-US" sz="1300" b="0">
                <a:solidFill>
                  <a:srgbClr val="000000"/>
                </a:solidFill>
                <a:effectLst/>
                <a:highlight>
                  <a:srgbClr val="FFFFFF"/>
                </a:highlight>
                <a:latin typeface="PragmataPro Mono Liga" panose="02000509040000020004" pitchFamily="49" charset="0"/>
              </a:rPr>
            </a:br>
            <a:r>
              <a:rPr lang="en-US" sz="1300" b="0">
                <a:solidFill>
                  <a:srgbClr val="AF00DB"/>
                </a:solidFill>
                <a:effectLst/>
                <a:highlight>
                  <a:srgbClr val="FFFFFF"/>
                </a:highlight>
                <a:latin typeface="PragmataPro Mono Liga" panose="02000509040000020004" pitchFamily="49" charset="0"/>
              </a:rPr>
              <a:t>#include</a:t>
            </a:r>
            <a:r>
              <a:rPr lang="en-US" sz="1300" b="0">
                <a:solidFill>
                  <a:srgbClr val="0000FF"/>
                </a:solidFill>
                <a:effectLst/>
                <a:highlight>
                  <a:srgbClr val="FFFFFF"/>
                </a:highlight>
                <a:latin typeface="PragmataPro Mono Liga" panose="02000509040000020004" pitchFamily="49" charset="0"/>
              </a:rPr>
              <a:t> </a:t>
            </a:r>
            <a:r>
              <a:rPr lang="en-US" sz="1300" b="0">
                <a:solidFill>
                  <a:srgbClr val="A31515"/>
                </a:solidFill>
                <a:effectLst/>
                <a:highlight>
                  <a:srgbClr val="FFFFFF"/>
                </a:highlight>
                <a:latin typeface="PragmataPro Mono Liga" panose="02000509040000020004" pitchFamily="49" charset="0"/>
              </a:rPr>
              <a:t>&lt;iostream&gt;</a:t>
            </a:r>
            <a:endParaRPr lang="en-US" sz="13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1300" b="0">
                <a:solidFill>
                  <a:srgbClr val="AF00DB"/>
                </a:solidFill>
                <a:effectLst/>
                <a:highlight>
                  <a:srgbClr val="FFFFFF"/>
                </a:highlight>
                <a:latin typeface="PragmataPro Mono Liga" panose="02000509040000020004" pitchFamily="49" charset="0"/>
              </a:rPr>
              <a:t>using</a:t>
            </a:r>
            <a:r>
              <a:rPr lang="en-US" sz="1300" b="0">
                <a:solidFill>
                  <a:srgbClr val="000000"/>
                </a:solidFill>
                <a:effectLst/>
                <a:highlight>
                  <a:srgbClr val="FFFFFF"/>
                </a:highlight>
                <a:latin typeface="PragmataPro Mono Liga" panose="02000509040000020004" pitchFamily="49" charset="0"/>
              </a:rPr>
              <a:t> </a:t>
            </a:r>
            <a:r>
              <a:rPr lang="en-US" sz="1300" b="0">
                <a:solidFill>
                  <a:srgbClr val="0000FF"/>
                </a:solidFill>
                <a:effectLst/>
                <a:highlight>
                  <a:srgbClr val="FFFFFF"/>
                </a:highlight>
                <a:latin typeface="PragmataPro Mono Liga" panose="02000509040000020004" pitchFamily="49" charset="0"/>
              </a:rPr>
              <a:t>namespace</a:t>
            </a:r>
            <a:r>
              <a:rPr lang="en-US" sz="1300" b="0">
                <a:solidFill>
                  <a:srgbClr val="000000"/>
                </a:solidFill>
                <a:effectLst/>
                <a:highlight>
                  <a:srgbClr val="FFFFFF"/>
                </a:highlight>
                <a:latin typeface="PragmataPro Mono Liga" panose="02000509040000020004" pitchFamily="49" charset="0"/>
              </a:rPr>
              <a:t> </a:t>
            </a:r>
            <a:r>
              <a:rPr lang="en-US" sz="1300" b="0">
                <a:solidFill>
                  <a:srgbClr val="267F99"/>
                </a:solidFill>
                <a:effectLst/>
                <a:highlight>
                  <a:srgbClr val="FFFFFF"/>
                </a:highlight>
                <a:latin typeface="PragmataPro Mono Liga" panose="02000509040000020004" pitchFamily="49" charset="0"/>
              </a:rPr>
              <a:t>std</a:t>
            </a:r>
            <a:r>
              <a:rPr lang="en-US" sz="13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1300" b="0">
                <a:solidFill>
                  <a:srgbClr val="008000"/>
                </a:solidFill>
                <a:effectLst/>
                <a:highlight>
                  <a:srgbClr val="FFFFFF"/>
                </a:highlight>
                <a:latin typeface="PragmataPro Mono Liga" panose="02000509040000020004" pitchFamily="49" charset="0"/>
              </a:rPr>
              <a:t>// A macro to save typing:</a:t>
            </a:r>
            <a:endParaRPr lang="en-US" sz="13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1300" b="0">
                <a:solidFill>
                  <a:srgbClr val="AF00DB"/>
                </a:solidFill>
                <a:effectLst/>
                <a:highlight>
                  <a:srgbClr val="FFFFFF"/>
                </a:highlight>
                <a:latin typeface="PragmataPro Mono Liga" panose="02000509040000020004" pitchFamily="49" charset="0"/>
              </a:rPr>
              <a:t>#define</a:t>
            </a:r>
            <a:r>
              <a:rPr lang="en-US" sz="1300" b="0">
                <a:solidFill>
                  <a:srgbClr val="0000FF"/>
                </a:solidFill>
                <a:effectLst/>
                <a:highlight>
                  <a:srgbClr val="FFFFFF"/>
                </a:highlight>
                <a:latin typeface="PragmataPro Mono Liga" panose="02000509040000020004" pitchFamily="49" charset="0"/>
              </a:rPr>
              <a:t> PR(</a:t>
            </a:r>
            <a:r>
              <a:rPr lang="en-US" sz="1300" b="0">
                <a:solidFill>
                  <a:srgbClr val="001080"/>
                </a:solidFill>
                <a:effectLst/>
                <a:highlight>
                  <a:srgbClr val="FFFFFF"/>
                </a:highlight>
                <a:latin typeface="PragmataPro Mono Liga" panose="02000509040000020004" pitchFamily="49" charset="0"/>
              </a:rPr>
              <a:t>STR</a:t>
            </a:r>
            <a:r>
              <a:rPr lang="en-US" sz="1300" b="0">
                <a:solidFill>
                  <a:srgbClr val="0000FF"/>
                </a:solidFill>
                <a:effectLst/>
                <a:highlight>
                  <a:srgbClr val="FFFFFF"/>
                </a:highlight>
                <a:latin typeface="PragmataPro Mono Liga" panose="02000509040000020004" pitchFamily="49" charset="0"/>
              </a:rPr>
              <a:t>, </a:t>
            </a:r>
            <a:r>
              <a:rPr lang="en-US" sz="1300" b="0">
                <a:solidFill>
                  <a:srgbClr val="001080"/>
                </a:solidFill>
                <a:effectLst/>
                <a:highlight>
                  <a:srgbClr val="FFFFFF"/>
                </a:highlight>
                <a:latin typeface="PragmataPro Mono Liga" panose="02000509040000020004" pitchFamily="49" charset="0"/>
              </a:rPr>
              <a:t>EXPR</a:t>
            </a:r>
            <a:r>
              <a:rPr lang="en-US" sz="1300" b="0">
                <a:solidFill>
                  <a:srgbClr val="0000FF"/>
                </a:solidFill>
                <a:effectLst/>
                <a:highlight>
                  <a:srgbClr val="FFFFFF"/>
                </a:highlight>
                <a:latin typeface="PragmataPro Mono Liga" panose="02000509040000020004" pitchFamily="49" charset="0"/>
              </a:rPr>
              <a:t>) </a:t>
            </a:r>
            <a:r>
              <a:rPr lang="en-US" sz="1300" b="0">
                <a:solidFill>
                  <a:srgbClr val="EE0000"/>
                </a:solidFill>
                <a:effectLst/>
                <a:highlight>
                  <a:srgbClr val="FFFFFF"/>
                </a:highlight>
                <a:latin typeface="PragmataPro Mono Liga" panose="02000509040000020004" pitchFamily="49" charset="0"/>
              </a:rPr>
              <a:t>\</a:t>
            </a:r>
            <a:endParaRPr lang="en-US" sz="13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1300" b="0">
                <a:solidFill>
                  <a:srgbClr val="001080"/>
                </a:solidFill>
                <a:effectLst/>
                <a:highlight>
                  <a:srgbClr val="FFFFFF"/>
                </a:highlight>
                <a:latin typeface="PragmataPro Mono Liga" panose="02000509040000020004" pitchFamily="49" charset="0"/>
              </a:rPr>
              <a:t>cout</a:t>
            </a:r>
            <a:r>
              <a:rPr lang="en-US" sz="1300" b="0">
                <a:solidFill>
                  <a:srgbClr val="0000FF"/>
                </a:solidFill>
                <a:effectLst/>
                <a:highlight>
                  <a:srgbClr val="FFFFFF"/>
                </a:highlight>
                <a:latin typeface="PragmataPro Mono Liga" panose="02000509040000020004" pitchFamily="49" charset="0"/>
              </a:rPr>
              <a:t> </a:t>
            </a:r>
            <a:r>
              <a:rPr lang="en-US" sz="1300" b="0">
                <a:solidFill>
                  <a:srgbClr val="000000"/>
                </a:solidFill>
                <a:effectLst/>
                <a:highlight>
                  <a:srgbClr val="FFFFFF"/>
                </a:highlight>
                <a:latin typeface="PragmataPro Mono Liga" panose="02000509040000020004" pitchFamily="49" charset="0"/>
              </a:rPr>
              <a:t>&lt;&lt;</a:t>
            </a:r>
            <a:r>
              <a:rPr lang="en-US" sz="1300" b="0">
                <a:solidFill>
                  <a:srgbClr val="0000FF"/>
                </a:solidFill>
                <a:effectLst/>
                <a:highlight>
                  <a:srgbClr val="FFFFFF"/>
                </a:highlight>
                <a:latin typeface="PragmataPro Mono Liga" panose="02000509040000020004" pitchFamily="49" charset="0"/>
              </a:rPr>
              <a:t> STR; </a:t>
            </a:r>
            <a:r>
              <a:rPr lang="en-US" sz="1300" b="0">
                <a:solidFill>
                  <a:srgbClr val="795E26"/>
                </a:solidFill>
                <a:effectLst/>
                <a:highlight>
                  <a:srgbClr val="FFFFFF"/>
                </a:highlight>
                <a:latin typeface="PragmataPro Mono Liga" panose="02000509040000020004" pitchFamily="49" charset="0"/>
              </a:rPr>
              <a:t>printBinary</a:t>
            </a:r>
            <a:r>
              <a:rPr lang="en-US" sz="1300" b="0">
                <a:solidFill>
                  <a:srgbClr val="0000FF"/>
                </a:solidFill>
                <a:effectLst/>
                <a:highlight>
                  <a:srgbClr val="FFFFFF"/>
                </a:highlight>
                <a:latin typeface="PragmataPro Mono Liga" panose="02000509040000020004" pitchFamily="49" charset="0"/>
              </a:rPr>
              <a:t>(EXPR); </a:t>
            </a:r>
            <a:r>
              <a:rPr lang="en-US" sz="1300" b="0">
                <a:solidFill>
                  <a:srgbClr val="001080"/>
                </a:solidFill>
                <a:effectLst/>
                <a:highlight>
                  <a:srgbClr val="FFFFFF"/>
                </a:highlight>
                <a:latin typeface="PragmataPro Mono Liga" panose="02000509040000020004" pitchFamily="49" charset="0"/>
              </a:rPr>
              <a:t>cout</a:t>
            </a:r>
            <a:r>
              <a:rPr lang="en-US" sz="1300" b="0">
                <a:solidFill>
                  <a:srgbClr val="0000FF"/>
                </a:solidFill>
                <a:effectLst/>
                <a:highlight>
                  <a:srgbClr val="FFFFFF"/>
                </a:highlight>
                <a:latin typeface="PragmataPro Mono Liga" panose="02000509040000020004" pitchFamily="49" charset="0"/>
              </a:rPr>
              <a:t> </a:t>
            </a:r>
            <a:r>
              <a:rPr lang="en-US" sz="1300" b="0">
                <a:solidFill>
                  <a:srgbClr val="795E26"/>
                </a:solidFill>
                <a:effectLst/>
                <a:highlight>
                  <a:srgbClr val="FFFFFF"/>
                </a:highlight>
                <a:latin typeface="PragmataPro Mono Liga" panose="02000509040000020004" pitchFamily="49" charset="0"/>
              </a:rPr>
              <a:t>&lt;&lt;</a:t>
            </a:r>
            <a:r>
              <a:rPr lang="en-US" sz="1300" b="0">
                <a:solidFill>
                  <a:srgbClr val="0000FF"/>
                </a:solidFill>
                <a:effectLst/>
                <a:highlight>
                  <a:srgbClr val="FFFFFF"/>
                </a:highlight>
                <a:latin typeface="PragmataPro Mono Liga" panose="02000509040000020004" pitchFamily="49" charset="0"/>
              </a:rPr>
              <a:t> </a:t>
            </a:r>
            <a:r>
              <a:rPr lang="en-US" sz="1300" b="0">
                <a:solidFill>
                  <a:srgbClr val="795E26"/>
                </a:solidFill>
                <a:effectLst/>
                <a:highlight>
                  <a:srgbClr val="FFFFFF"/>
                </a:highlight>
                <a:latin typeface="PragmataPro Mono Liga" panose="02000509040000020004" pitchFamily="49" charset="0"/>
              </a:rPr>
              <a:t>endl</a:t>
            </a:r>
            <a:r>
              <a:rPr lang="en-US" sz="1300" b="0">
                <a:solidFill>
                  <a:srgbClr val="0000FF"/>
                </a:solidFill>
                <a:effectLst/>
                <a:highlight>
                  <a:srgbClr val="FFFFFF"/>
                </a:highlight>
                <a:latin typeface="PragmataPro Mono Liga" panose="02000509040000020004" pitchFamily="49" charset="0"/>
              </a:rPr>
              <a:t>;</a:t>
            </a:r>
          </a:p>
          <a:p>
            <a:pPr marL="0" indent="0" algn="l">
              <a:lnSpc>
                <a:spcPct val="100000"/>
              </a:lnSpc>
              <a:buNone/>
            </a:pPr>
            <a:endParaRPr lang="en-US" sz="13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1300" b="0">
                <a:solidFill>
                  <a:srgbClr val="0000FF"/>
                </a:solidFill>
                <a:effectLst/>
                <a:highlight>
                  <a:srgbClr val="FFFFFF"/>
                </a:highlight>
                <a:latin typeface="PragmataPro Mono Liga" panose="02000509040000020004" pitchFamily="49" charset="0"/>
              </a:rPr>
              <a:t>void</a:t>
            </a:r>
            <a:r>
              <a:rPr lang="en-US" sz="1300" b="0">
                <a:solidFill>
                  <a:srgbClr val="000000"/>
                </a:solidFill>
                <a:effectLst/>
                <a:highlight>
                  <a:srgbClr val="FFFFFF"/>
                </a:highlight>
                <a:latin typeface="PragmataPro Mono Liga" panose="02000509040000020004" pitchFamily="49" charset="0"/>
              </a:rPr>
              <a:t> </a:t>
            </a:r>
            <a:r>
              <a:rPr lang="en-US" sz="1300" b="0">
                <a:solidFill>
                  <a:srgbClr val="795E26"/>
                </a:solidFill>
                <a:effectLst/>
                <a:highlight>
                  <a:srgbClr val="FFFFFF"/>
                </a:highlight>
                <a:latin typeface="PragmataPro Mono Liga" panose="02000509040000020004" pitchFamily="49" charset="0"/>
              </a:rPr>
              <a:t>printBinary</a:t>
            </a:r>
            <a:r>
              <a:rPr lang="en-US" sz="1300" b="0">
                <a:solidFill>
                  <a:srgbClr val="000000"/>
                </a:solidFill>
                <a:effectLst/>
                <a:highlight>
                  <a:srgbClr val="FFFFFF"/>
                </a:highlight>
                <a:latin typeface="PragmataPro Mono Liga" panose="02000509040000020004" pitchFamily="49" charset="0"/>
              </a:rPr>
              <a:t>(</a:t>
            </a:r>
            <a:r>
              <a:rPr lang="en-US" sz="1300" b="0">
                <a:solidFill>
                  <a:srgbClr val="0000FF"/>
                </a:solidFill>
                <a:effectLst/>
                <a:highlight>
                  <a:srgbClr val="FFFFFF"/>
                </a:highlight>
                <a:latin typeface="PragmataPro Mono Liga" panose="02000509040000020004" pitchFamily="49" charset="0"/>
              </a:rPr>
              <a:t>const</a:t>
            </a:r>
            <a:r>
              <a:rPr lang="en-US" sz="1300" b="0">
                <a:solidFill>
                  <a:srgbClr val="000000"/>
                </a:solidFill>
                <a:effectLst/>
                <a:highlight>
                  <a:srgbClr val="FFFFFF"/>
                </a:highlight>
                <a:latin typeface="PragmataPro Mono Liga" panose="02000509040000020004" pitchFamily="49" charset="0"/>
              </a:rPr>
              <a:t> </a:t>
            </a:r>
            <a:r>
              <a:rPr lang="en-US" sz="1300" b="0">
                <a:solidFill>
                  <a:srgbClr val="0000FF"/>
                </a:solidFill>
                <a:effectLst/>
                <a:highlight>
                  <a:srgbClr val="FFFFFF"/>
                </a:highlight>
                <a:latin typeface="PragmataPro Mono Liga" panose="02000509040000020004" pitchFamily="49" charset="0"/>
              </a:rPr>
              <a:t>unsigned</a:t>
            </a:r>
            <a:r>
              <a:rPr lang="en-US" sz="1300" b="0">
                <a:solidFill>
                  <a:srgbClr val="000000"/>
                </a:solidFill>
                <a:effectLst/>
                <a:highlight>
                  <a:srgbClr val="FFFFFF"/>
                </a:highlight>
                <a:latin typeface="PragmataPro Mono Liga" panose="02000509040000020004" pitchFamily="49" charset="0"/>
              </a:rPr>
              <a:t> </a:t>
            </a:r>
            <a:r>
              <a:rPr lang="en-US" sz="1300" b="0">
                <a:solidFill>
                  <a:srgbClr val="0000FF"/>
                </a:solidFill>
                <a:effectLst/>
                <a:highlight>
                  <a:srgbClr val="FFFFFF"/>
                </a:highlight>
                <a:latin typeface="PragmataPro Mono Liga" panose="02000509040000020004" pitchFamily="49" charset="0"/>
              </a:rPr>
              <a:t>char</a:t>
            </a:r>
            <a:r>
              <a:rPr lang="en-US" sz="1300" b="0">
                <a:solidFill>
                  <a:srgbClr val="000000"/>
                </a:solidFill>
                <a:effectLst/>
                <a:highlight>
                  <a:srgbClr val="FFFFFF"/>
                </a:highlight>
                <a:latin typeface="PragmataPro Mono Liga" panose="02000509040000020004" pitchFamily="49" charset="0"/>
              </a:rPr>
              <a:t> </a:t>
            </a:r>
            <a:r>
              <a:rPr lang="en-US" sz="1300" b="0">
                <a:solidFill>
                  <a:srgbClr val="001080"/>
                </a:solidFill>
                <a:effectLst/>
                <a:highlight>
                  <a:srgbClr val="FFFFFF"/>
                </a:highlight>
                <a:latin typeface="PragmataPro Mono Liga" panose="02000509040000020004" pitchFamily="49" charset="0"/>
              </a:rPr>
              <a:t>val</a:t>
            </a:r>
            <a:r>
              <a:rPr lang="en-US" sz="13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1300" b="0">
                <a:solidFill>
                  <a:srgbClr val="000000"/>
                </a:solidFill>
                <a:effectLst/>
                <a:highlight>
                  <a:srgbClr val="FFFFFF"/>
                </a:highlight>
                <a:latin typeface="PragmataPro Mono Liga" panose="02000509040000020004" pitchFamily="49" charset="0"/>
              </a:rPr>
              <a:t>    </a:t>
            </a:r>
            <a:r>
              <a:rPr lang="en-US" sz="1300" b="0">
                <a:solidFill>
                  <a:srgbClr val="AF00DB"/>
                </a:solidFill>
                <a:effectLst/>
                <a:highlight>
                  <a:srgbClr val="FFFFFF"/>
                </a:highlight>
                <a:latin typeface="PragmataPro Mono Liga" panose="02000509040000020004" pitchFamily="49" charset="0"/>
              </a:rPr>
              <a:t>for</a:t>
            </a:r>
            <a:r>
              <a:rPr lang="en-US" sz="1300" b="0">
                <a:solidFill>
                  <a:srgbClr val="000000"/>
                </a:solidFill>
                <a:effectLst/>
                <a:highlight>
                  <a:srgbClr val="FFFFFF"/>
                </a:highlight>
                <a:latin typeface="PragmataPro Mono Liga" panose="02000509040000020004" pitchFamily="49" charset="0"/>
              </a:rPr>
              <a:t>(</a:t>
            </a:r>
            <a:r>
              <a:rPr lang="en-US" sz="1300" b="0">
                <a:solidFill>
                  <a:srgbClr val="0000FF"/>
                </a:solidFill>
                <a:effectLst/>
                <a:highlight>
                  <a:srgbClr val="FFFFFF"/>
                </a:highlight>
                <a:latin typeface="PragmataPro Mono Liga" panose="02000509040000020004" pitchFamily="49" charset="0"/>
              </a:rPr>
              <a:t>int</a:t>
            </a:r>
            <a:r>
              <a:rPr lang="en-US" sz="1300" b="0">
                <a:solidFill>
                  <a:srgbClr val="000000"/>
                </a:solidFill>
                <a:effectLst/>
                <a:highlight>
                  <a:srgbClr val="FFFFFF"/>
                </a:highlight>
                <a:latin typeface="PragmataPro Mono Liga" panose="02000509040000020004" pitchFamily="49" charset="0"/>
              </a:rPr>
              <a:t> </a:t>
            </a:r>
            <a:r>
              <a:rPr lang="en-US" sz="1300" b="0">
                <a:solidFill>
                  <a:srgbClr val="001080"/>
                </a:solidFill>
                <a:effectLst/>
                <a:highlight>
                  <a:srgbClr val="FFFFFF"/>
                </a:highlight>
                <a:latin typeface="PragmataPro Mono Liga" panose="02000509040000020004" pitchFamily="49" charset="0"/>
              </a:rPr>
              <a:t>i</a:t>
            </a:r>
            <a:r>
              <a:rPr lang="en-US" sz="1300" b="0">
                <a:solidFill>
                  <a:srgbClr val="000000"/>
                </a:solidFill>
                <a:effectLst/>
                <a:highlight>
                  <a:srgbClr val="FFFFFF"/>
                </a:highlight>
                <a:latin typeface="PragmataPro Mono Liga" panose="02000509040000020004" pitchFamily="49" charset="0"/>
              </a:rPr>
              <a:t> = </a:t>
            </a:r>
            <a:r>
              <a:rPr lang="en-US" sz="1300" b="0">
                <a:solidFill>
                  <a:srgbClr val="098658"/>
                </a:solidFill>
                <a:effectLst/>
                <a:highlight>
                  <a:srgbClr val="FFFFFF"/>
                </a:highlight>
                <a:latin typeface="PragmataPro Mono Liga" panose="02000509040000020004" pitchFamily="49" charset="0"/>
              </a:rPr>
              <a:t>7</a:t>
            </a:r>
            <a:r>
              <a:rPr lang="en-US" sz="1300" b="0">
                <a:solidFill>
                  <a:srgbClr val="000000"/>
                </a:solidFill>
                <a:effectLst/>
                <a:highlight>
                  <a:srgbClr val="FFFFFF"/>
                </a:highlight>
                <a:latin typeface="PragmataPro Mono Liga" panose="02000509040000020004" pitchFamily="49" charset="0"/>
              </a:rPr>
              <a:t>; </a:t>
            </a:r>
            <a:r>
              <a:rPr lang="en-US" sz="1300" b="0">
                <a:solidFill>
                  <a:srgbClr val="001080"/>
                </a:solidFill>
                <a:effectLst/>
                <a:highlight>
                  <a:srgbClr val="FFFFFF"/>
                </a:highlight>
                <a:latin typeface="PragmataPro Mono Liga" panose="02000509040000020004" pitchFamily="49" charset="0"/>
              </a:rPr>
              <a:t>i</a:t>
            </a:r>
            <a:r>
              <a:rPr lang="en-US" sz="1300" b="0">
                <a:solidFill>
                  <a:srgbClr val="000000"/>
                </a:solidFill>
                <a:effectLst/>
                <a:highlight>
                  <a:srgbClr val="FFFFFF"/>
                </a:highlight>
                <a:latin typeface="PragmataPro Mono Liga" panose="02000509040000020004" pitchFamily="49" charset="0"/>
              </a:rPr>
              <a:t> &gt;= </a:t>
            </a:r>
            <a:r>
              <a:rPr lang="en-US" sz="1300" b="0">
                <a:solidFill>
                  <a:srgbClr val="098658"/>
                </a:solidFill>
                <a:effectLst/>
                <a:highlight>
                  <a:srgbClr val="FFFFFF"/>
                </a:highlight>
                <a:latin typeface="PragmataPro Mono Liga" panose="02000509040000020004" pitchFamily="49" charset="0"/>
              </a:rPr>
              <a:t>0</a:t>
            </a:r>
            <a:r>
              <a:rPr lang="en-US" sz="1300" b="0">
                <a:solidFill>
                  <a:srgbClr val="000000"/>
                </a:solidFill>
                <a:effectLst/>
                <a:highlight>
                  <a:srgbClr val="FFFFFF"/>
                </a:highlight>
                <a:latin typeface="PragmataPro Mono Liga" panose="02000509040000020004" pitchFamily="49" charset="0"/>
              </a:rPr>
              <a:t>; </a:t>
            </a:r>
            <a:r>
              <a:rPr lang="en-US" sz="1300" b="0">
                <a:solidFill>
                  <a:srgbClr val="001080"/>
                </a:solidFill>
                <a:effectLst/>
                <a:highlight>
                  <a:srgbClr val="FFFFFF"/>
                </a:highlight>
                <a:latin typeface="PragmataPro Mono Liga" panose="02000509040000020004" pitchFamily="49" charset="0"/>
              </a:rPr>
              <a:t>i</a:t>
            </a:r>
            <a:r>
              <a:rPr lang="en-US" sz="13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1300" b="0">
                <a:solidFill>
                  <a:srgbClr val="000000"/>
                </a:solidFill>
                <a:effectLst/>
                <a:highlight>
                  <a:srgbClr val="FFFFFF"/>
                </a:highlight>
                <a:latin typeface="PragmataPro Mono Liga" panose="02000509040000020004" pitchFamily="49" charset="0"/>
              </a:rPr>
              <a:t>        </a:t>
            </a:r>
            <a:r>
              <a:rPr lang="en-US" sz="1300" b="0">
                <a:solidFill>
                  <a:srgbClr val="AF00DB"/>
                </a:solidFill>
                <a:effectLst/>
                <a:highlight>
                  <a:srgbClr val="FFFFFF"/>
                </a:highlight>
                <a:latin typeface="PragmataPro Mono Liga" panose="02000509040000020004" pitchFamily="49" charset="0"/>
              </a:rPr>
              <a:t>if</a:t>
            </a:r>
            <a:r>
              <a:rPr lang="en-US" sz="1300" b="0">
                <a:solidFill>
                  <a:srgbClr val="000000"/>
                </a:solidFill>
                <a:effectLst/>
                <a:highlight>
                  <a:srgbClr val="FFFFFF"/>
                </a:highlight>
                <a:latin typeface="PragmataPro Mono Liga" panose="02000509040000020004" pitchFamily="49" charset="0"/>
              </a:rPr>
              <a:t>(</a:t>
            </a:r>
            <a:r>
              <a:rPr lang="en-US" sz="1300" b="0">
                <a:solidFill>
                  <a:srgbClr val="001080"/>
                </a:solidFill>
                <a:effectLst/>
                <a:highlight>
                  <a:srgbClr val="FFFFFF"/>
                </a:highlight>
                <a:latin typeface="PragmataPro Mono Liga" panose="02000509040000020004" pitchFamily="49" charset="0"/>
              </a:rPr>
              <a:t>val</a:t>
            </a:r>
            <a:r>
              <a:rPr lang="en-US" sz="1300" b="0">
                <a:solidFill>
                  <a:srgbClr val="000000"/>
                </a:solidFill>
                <a:effectLst/>
                <a:highlight>
                  <a:srgbClr val="FFFFFF"/>
                </a:highlight>
                <a:latin typeface="PragmataPro Mono Liga" panose="02000509040000020004" pitchFamily="49" charset="0"/>
              </a:rPr>
              <a:t> &amp; (</a:t>
            </a:r>
            <a:r>
              <a:rPr lang="en-US" sz="1300" b="0">
                <a:solidFill>
                  <a:srgbClr val="098658"/>
                </a:solidFill>
                <a:effectLst/>
                <a:highlight>
                  <a:srgbClr val="FFFFFF"/>
                </a:highlight>
                <a:latin typeface="PragmataPro Mono Liga" panose="02000509040000020004" pitchFamily="49" charset="0"/>
              </a:rPr>
              <a:t>1</a:t>
            </a:r>
            <a:r>
              <a:rPr lang="en-US" sz="1300" b="0">
                <a:solidFill>
                  <a:srgbClr val="000000"/>
                </a:solidFill>
                <a:effectLst/>
                <a:highlight>
                  <a:srgbClr val="FFFFFF"/>
                </a:highlight>
                <a:latin typeface="PragmataPro Mono Liga" panose="02000509040000020004" pitchFamily="49" charset="0"/>
              </a:rPr>
              <a:t> &lt;&lt; </a:t>
            </a:r>
            <a:r>
              <a:rPr lang="en-US" sz="1300" b="0">
                <a:solidFill>
                  <a:srgbClr val="001080"/>
                </a:solidFill>
                <a:effectLst/>
                <a:highlight>
                  <a:srgbClr val="FFFFFF"/>
                </a:highlight>
                <a:latin typeface="PragmataPro Mono Liga" panose="02000509040000020004" pitchFamily="49" charset="0"/>
              </a:rPr>
              <a:t>i</a:t>
            </a:r>
            <a:r>
              <a:rPr lang="en-US" sz="13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1300" b="0">
                <a:solidFill>
                  <a:srgbClr val="000000"/>
                </a:solidFill>
                <a:effectLst/>
                <a:highlight>
                  <a:srgbClr val="FFFFFF"/>
                </a:highlight>
                <a:latin typeface="PragmataPro Mono Liga" panose="02000509040000020004" pitchFamily="49" charset="0"/>
              </a:rPr>
              <a:t>            </a:t>
            </a:r>
            <a:r>
              <a:rPr lang="en-US" sz="1300" b="0">
                <a:solidFill>
                  <a:srgbClr val="267F99"/>
                </a:solidFill>
                <a:effectLst/>
                <a:highlight>
                  <a:srgbClr val="FFFFFF"/>
                </a:highlight>
                <a:latin typeface="PragmataPro Mono Liga" panose="02000509040000020004" pitchFamily="49" charset="0"/>
              </a:rPr>
              <a:t>std</a:t>
            </a:r>
            <a:r>
              <a:rPr lang="en-US" sz="1300" b="0">
                <a:solidFill>
                  <a:srgbClr val="000000"/>
                </a:solidFill>
                <a:effectLst/>
                <a:highlight>
                  <a:srgbClr val="FFFFFF"/>
                </a:highlight>
                <a:latin typeface="PragmataPro Mono Liga" panose="02000509040000020004" pitchFamily="49" charset="0"/>
              </a:rPr>
              <a:t>::</a:t>
            </a:r>
            <a:r>
              <a:rPr lang="en-US" sz="1300" b="0">
                <a:solidFill>
                  <a:srgbClr val="001080"/>
                </a:solidFill>
                <a:effectLst/>
                <a:highlight>
                  <a:srgbClr val="FFFFFF"/>
                </a:highlight>
                <a:latin typeface="PragmataPro Mono Liga" panose="02000509040000020004" pitchFamily="49" charset="0"/>
              </a:rPr>
              <a:t>cout</a:t>
            </a:r>
            <a:r>
              <a:rPr lang="en-US" sz="1300" b="0">
                <a:solidFill>
                  <a:srgbClr val="000000"/>
                </a:solidFill>
                <a:effectLst/>
                <a:highlight>
                  <a:srgbClr val="FFFFFF"/>
                </a:highlight>
                <a:latin typeface="PragmataPro Mono Liga" panose="02000509040000020004" pitchFamily="49" charset="0"/>
              </a:rPr>
              <a:t> </a:t>
            </a:r>
            <a:r>
              <a:rPr lang="en-US" sz="1300" b="0">
                <a:solidFill>
                  <a:srgbClr val="795E26"/>
                </a:solidFill>
                <a:effectLst/>
                <a:highlight>
                  <a:srgbClr val="FFFFFF"/>
                </a:highlight>
                <a:latin typeface="PragmataPro Mono Liga" panose="02000509040000020004" pitchFamily="49" charset="0"/>
              </a:rPr>
              <a:t>&lt;&lt;</a:t>
            </a:r>
            <a:r>
              <a:rPr lang="en-US" sz="1300" b="0">
                <a:solidFill>
                  <a:srgbClr val="000000"/>
                </a:solidFill>
                <a:effectLst/>
                <a:highlight>
                  <a:srgbClr val="FFFFFF"/>
                </a:highlight>
                <a:latin typeface="PragmataPro Mono Liga" panose="02000509040000020004" pitchFamily="49" charset="0"/>
              </a:rPr>
              <a:t> </a:t>
            </a:r>
            <a:r>
              <a:rPr lang="en-US" sz="1300" b="0">
                <a:solidFill>
                  <a:srgbClr val="A31515"/>
                </a:solidFill>
                <a:effectLst/>
                <a:highlight>
                  <a:srgbClr val="FFFFFF"/>
                </a:highlight>
                <a:latin typeface="PragmataPro Mono Liga" panose="02000509040000020004" pitchFamily="49" charset="0"/>
              </a:rPr>
              <a:t>"1"</a:t>
            </a:r>
            <a:r>
              <a:rPr lang="en-US" sz="13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1300" b="0">
                <a:solidFill>
                  <a:srgbClr val="000000"/>
                </a:solidFill>
                <a:effectLst/>
                <a:highlight>
                  <a:srgbClr val="FFFFFF"/>
                </a:highlight>
                <a:latin typeface="PragmataPro Mono Liga" panose="02000509040000020004" pitchFamily="49" charset="0"/>
              </a:rPr>
              <a:t>        </a:t>
            </a:r>
            <a:r>
              <a:rPr lang="en-US" sz="1300" b="0">
                <a:solidFill>
                  <a:srgbClr val="AF00DB"/>
                </a:solidFill>
                <a:effectLst/>
                <a:highlight>
                  <a:srgbClr val="FFFFFF"/>
                </a:highlight>
                <a:latin typeface="PragmataPro Mono Liga" panose="02000509040000020004" pitchFamily="49" charset="0"/>
              </a:rPr>
              <a:t>else</a:t>
            </a:r>
            <a:endParaRPr lang="en-US" sz="13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1300" b="0">
                <a:solidFill>
                  <a:srgbClr val="000000"/>
                </a:solidFill>
                <a:effectLst/>
                <a:highlight>
                  <a:srgbClr val="FFFFFF"/>
                </a:highlight>
                <a:latin typeface="PragmataPro Mono Liga" panose="02000509040000020004" pitchFamily="49" charset="0"/>
              </a:rPr>
              <a:t>            </a:t>
            </a:r>
            <a:r>
              <a:rPr lang="en-US" sz="1300" b="0">
                <a:solidFill>
                  <a:srgbClr val="267F99"/>
                </a:solidFill>
                <a:effectLst/>
                <a:highlight>
                  <a:srgbClr val="FFFFFF"/>
                </a:highlight>
                <a:latin typeface="PragmataPro Mono Liga" panose="02000509040000020004" pitchFamily="49" charset="0"/>
              </a:rPr>
              <a:t>std</a:t>
            </a:r>
            <a:r>
              <a:rPr lang="en-US" sz="1300" b="0">
                <a:solidFill>
                  <a:srgbClr val="000000"/>
                </a:solidFill>
                <a:effectLst/>
                <a:highlight>
                  <a:srgbClr val="FFFFFF"/>
                </a:highlight>
                <a:latin typeface="PragmataPro Mono Liga" panose="02000509040000020004" pitchFamily="49" charset="0"/>
              </a:rPr>
              <a:t>::</a:t>
            </a:r>
            <a:r>
              <a:rPr lang="en-US" sz="1300" b="0">
                <a:solidFill>
                  <a:srgbClr val="001080"/>
                </a:solidFill>
                <a:effectLst/>
                <a:highlight>
                  <a:srgbClr val="FFFFFF"/>
                </a:highlight>
                <a:latin typeface="PragmataPro Mono Liga" panose="02000509040000020004" pitchFamily="49" charset="0"/>
              </a:rPr>
              <a:t>cout</a:t>
            </a:r>
            <a:r>
              <a:rPr lang="en-US" sz="1300" b="0">
                <a:solidFill>
                  <a:srgbClr val="000000"/>
                </a:solidFill>
                <a:effectLst/>
                <a:highlight>
                  <a:srgbClr val="FFFFFF"/>
                </a:highlight>
                <a:latin typeface="PragmataPro Mono Liga" panose="02000509040000020004" pitchFamily="49" charset="0"/>
              </a:rPr>
              <a:t> </a:t>
            </a:r>
            <a:r>
              <a:rPr lang="en-US" sz="1300" b="0">
                <a:solidFill>
                  <a:srgbClr val="795E26"/>
                </a:solidFill>
                <a:effectLst/>
                <a:highlight>
                  <a:srgbClr val="FFFFFF"/>
                </a:highlight>
                <a:latin typeface="PragmataPro Mono Liga" panose="02000509040000020004" pitchFamily="49" charset="0"/>
              </a:rPr>
              <a:t>&lt;&lt;</a:t>
            </a:r>
            <a:r>
              <a:rPr lang="en-US" sz="1300" b="0">
                <a:solidFill>
                  <a:srgbClr val="000000"/>
                </a:solidFill>
                <a:effectLst/>
                <a:highlight>
                  <a:srgbClr val="FFFFFF"/>
                </a:highlight>
                <a:latin typeface="PragmataPro Mono Liga" panose="02000509040000020004" pitchFamily="49" charset="0"/>
              </a:rPr>
              <a:t> </a:t>
            </a:r>
            <a:r>
              <a:rPr lang="en-US" sz="1300" b="0">
                <a:solidFill>
                  <a:srgbClr val="A31515"/>
                </a:solidFill>
                <a:effectLst/>
                <a:highlight>
                  <a:srgbClr val="FFFFFF"/>
                </a:highlight>
                <a:latin typeface="PragmataPro Mono Liga" panose="02000509040000020004" pitchFamily="49" charset="0"/>
              </a:rPr>
              <a:t>"0"</a:t>
            </a:r>
            <a:r>
              <a:rPr lang="en-US" sz="13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1300" b="0">
                <a:solidFill>
                  <a:srgbClr val="000000"/>
                </a:solidFill>
                <a:effectLst/>
                <a:highlight>
                  <a:srgbClr val="FFFFFF"/>
                </a:highlight>
                <a:latin typeface="PragmataPro Mono Liga" panose="02000509040000020004" pitchFamily="49" charset="0"/>
              </a:rPr>
              <a:t>}</a:t>
            </a:r>
            <a:r>
              <a:rPr lang="en-US" sz="1300" b="0">
                <a:solidFill>
                  <a:srgbClr val="008000"/>
                </a:solidFill>
                <a:effectLst/>
                <a:highlight>
                  <a:srgbClr val="FFFFFF"/>
                </a:highlight>
                <a:latin typeface="PragmataPro Mono Liga" panose="02000509040000020004" pitchFamily="49" charset="0"/>
              </a:rPr>
              <a:t> ///:~</a:t>
            </a:r>
            <a:endParaRPr lang="en-US" sz="1300" b="0">
              <a:solidFill>
                <a:srgbClr val="000000"/>
              </a:solidFill>
              <a:effectLst/>
              <a:highlight>
                <a:srgbClr val="FFFFFF"/>
              </a:highlight>
              <a:latin typeface="PragmataPro Mono Liga" panose="02000509040000020004" pitchFamily="49" charset="0"/>
            </a:endParaRPr>
          </a:p>
        </p:txBody>
      </p:sp>
      <p:sp>
        <p:nvSpPr>
          <p:cNvPr id="4" name="Footer Placeholder 3">
            <a:extLst>
              <a:ext uri="{FF2B5EF4-FFF2-40B4-BE49-F238E27FC236}">
                <a16:creationId xmlns:a16="http://schemas.microsoft.com/office/drawing/2014/main" id="{9D37A774-0626-17CB-B35D-22B86CA05047}"/>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8" name="Content Placeholder 7">
            <a:extLst>
              <a:ext uri="{FF2B5EF4-FFF2-40B4-BE49-F238E27FC236}">
                <a16:creationId xmlns:a16="http://schemas.microsoft.com/office/drawing/2014/main" id="{AEFB0F7F-6F49-977D-8BF9-B7DB28F4BC54}"/>
              </a:ext>
            </a:extLst>
          </p:cNvPr>
          <p:cNvSpPr>
            <a:spLocks noGrp="1"/>
          </p:cNvSpPr>
          <p:nvPr>
            <p:ph idx="15"/>
          </p:nvPr>
        </p:nvSpPr>
        <p:spPr>
          <a:xfrm>
            <a:off x="4015007" y="1271170"/>
            <a:ext cx="4311788" cy="4943139"/>
          </a:xfrm>
          <a:ln>
            <a:solidFill>
              <a:schemeClr val="tx1">
                <a:lumMod val="50000"/>
              </a:schemeClr>
            </a:solidFill>
          </a:ln>
        </p:spPr>
        <p:txBody>
          <a:bodyPr>
            <a:normAutofit fontScale="55000" lnSpcReduction="20000"/>
          </a:bodyPr>
          <a:lstStyle/>
          <a:p>
            <a:pPr marL="0" indent="0" algn="l">
              <a:lnSpc>
                <a:spcPct val="120000"/>
              </a:lnSpc>
              <a:buNone/>
            </a:pP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main</a:t>
            </a:r>
            <a:r>
              <a:rPr lang="en-US" b="0">
                <a:solidFill>
                  <a:srgbClr val="000000"/>
                </a:solidFill>
                <a:effectLst/>
                <a:highlight>
                  <a:srgbClr val="FFFFFF"/>
                </a:highlight>
                <a:latin typeface="PragmataPro Mono Liga" panose="02000509040000020004" pitchFamily="49" charset="0"/>
              </a:rPr>
              <a:t>() {</a:t>
            </a:r>
          </a:p>
          <a:p>
            <a:pPr marL="0" indent="0" algn="l">
              <a:lnSpc>
                <a:spcPct val="120000"/>
              </a:lnSpc>
              <a:buNone/>
            </a:pP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unsigned</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getval</a:t>
            </a:r>
            <a:r>
              <a:rPr lang="en-US" b="0">
                <a:solidFill>
                  <a:srgbClr val="000000"/>
                </a:solidFill>
                <a:effectLst/>
                <a:highlight>
                  <a:srgbClr val="FFFFFF"/>
                </a:highlight>
                <a:latin typeface="PragmataPro Mono Liga" panose="02000509040000020004" pitchFamily="49" charset="0"/>
              </a:rPr>
              <a:t>;</a:t>
            </a:r>
          </a:p>
          <a:p>
            <a:pPr marL="0" indent="0" algn="l">
              <a:lnSpc>
                <a:spcPct val="120000"/>
              </a:lnSpc>
              <a:buNone/>
            </a:pP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unsigned</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char</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b</a:t>
            </a:r>
            <a:r>
              <a:rPr lang="en-US" b="0">
                <a:solidFill>
                  <a:srgbClr val="000000"/>
                </a:solidFill>
                <a:effectLst/>
                <a:highlight>
                  <a:srgbClr val="FFFFFF"/>
                </a:highlight>
                <a:latin typeface="PragmataPro Mono Liga" panose="02000509040000020004" pitchFamily="49" charset="0"/>
              </a:rPr>
              <a:t>;</a:t>
            </a:r>
          </a:p>
          <a:p>
            <a:pPr marL="0" indent="0" algn="l">
              <a:lnSpc>
                <a:spcPct val="120000"/>
              </a:lnSpc>
              <a:buNone/>
            </a:pP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"Enter a number between 0 and 255: "</a:t>
            </a:r>
            <a:r>
              <a:rPr lang="en-US" b="0">
                <a:solidFill>
                  <a:srgbClr val="000000"/>
                </a:solidFill>
                <a:effectLst/>
                <a:highlight>
                  <a:srgbClr val="FFFFFF"/>
                </a:highlight>
                <a:latin typeface="PragmataPro Mono Liga" panose="02000509040000020004" pitchFamily="49" charset="0"/>
              </a:rPr>
              <a:t>;</a:t>
            </a:r>
          </a:p>
          <a:p>
            <a:pPr marL="0" indent="0" algn="l">
              <a:lnSpc>
                <a:spcPct val="120000"/>
              </a:lnSpc>
              <a:buNone/>
            </a:pP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cin</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&gt;&gt;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getval</a:t>
            </a:r>
            <a:r>
              <a:rPr lang="en-US" b="0">
                <a:solidFill>
                  <a:srgbClr val="000000"/>
                </a:solidFill>
                <a:effectLst/>
                <a:highlight>
                  <a:srgbClr val="FFFFFF"/>
                </a:highlight>
                <a:latin typeface="PragmataPro Mono Liga" panose="02000509040000020004" pitchFamily="49" charset="0"/>
              </a:rPr>
              <a:t>;</a:t>
            </a:r>
          </a:p>
          <a:p>
            <a:pPr marL="0" indent="0" algn="l">
              <a:lnSpc>
                <a:spcPct val="120000"/>
              </a:lnSpc>
              <a:buNone/>
            </a:pP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 = </a:t>
            </a:r>
            <a:r>
              <a:rPr lang="en-US" b="0">
                <a:solidFill>
                  <a:srgbClr val="001080"/>
                </a:solidFill>
                <a:effectLst/>
                <a:highlight>
                  <a:srgbClr val="FFFFFF"/>
                </a:highlight>
                <a:latin typeface="PragmataPro Mono Liga" panose="02000509040000020004" pitchFamily="49" charset="0"/>
              </a:rPr>
              <a:t>getval</a:t>
            </a:r>
            <a:r>
              <a:rPr lang="en-US" b="0">
                <a:solidFill>
                  <a:srgbClr val="000000"/>
                </a:solidFill>
                <a:effectLst/>
                <a:highlight>
                  <a:srgbClr val="FFFFFF"/>
                </a:highlight>
                <a:latin typeface="PragmataPro Mono Liga" panose="02000509040000020004" pitchFamily="49" charset="0"/>
              </a:rPr>
              <a:t>;</a:t>
            </a:r>
          </a:p>
          <a:p>
            <a:pPr marL="0" indent="0" algn="l">
              <a:lnSpc>
                <a:spcPct val="120000"/>
              </a:lnSpc>
              <a:buNone/>
            </a:pP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PR</a:t>
            </a:r>
            <a:r>
              <a:rPr lang="en-US" b="0">
                <a:solidFill>
                  <a:srgbClr val="000000"/>
                </a:solidFill>
                <a:effectLst/>
                <a:highlight>
                  <a:srgbClr val="FFFFFF"/>
                </a:highlight>
                <a:latin typeface="PragmataPro Mono Liga" panose="02000509040000020004" pitchFamily="49" charset="0"/>
              </a:rPr>
              <a:t>(</a:t>
            </a:r>
            <a:r>
              <a:rPr lang="en-US" b="0">
                <a:solidFill>
                  <a:srgbClr val="A31515"/>
                </a:solidFill>
                <a:effectLst/>
                <a:highlight>
                  <a:srgbClr val="FFFFFF"/>
                </a:highlight>
                <a:latin typeface="PragmataPro Mono Liga" panose="02000509040000020004" pitchFamily="49" charset="0"/>
              </a:rPr>
              <a:t>"a in binary: "</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a:t>
            </a:r>
          </a:p>
          <a:p>
            <a:pPr marL="0" indent="0" algn="l">
              <a:lnSpc>
                <a:spcPct val="120000"/>
              </a:lnSpc>
              <a:buNone/>
            </a:pP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"Enter a number between 0 and 255: "</a:t>
            </a:r>
            <a:r>
              <a:rPr lang="en-US" b="0">
                <a:solidFill>
                  <a:srgbClr val="000000"/>
                </a:solidFill>
                <a:effectLst/>
                <a:highlight>
                  <a:srgbClr val="FFFFFF"/>
                </a:highlight>
                <a:latin typeface="PragmataPro Mono Liga" panose="02000509040000020004" pitchFamily="49" charset="0"/>
              </a:rPr>
              <a:t>;</a:t>
            </a:r>
          </a:p>
          <a:p>
            <a:pPr marL="0" indent="0" algn="l">
              <a:lnSpc>
                <a:spcPct val="120000"/>
              </a:lnSpc>
              <a:buNone/>
            </a:pP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cin</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&gt;&gt;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getval</a:t>
            </a:r>
            <a:r>
              <a:rPr lang="en-US" b="0">
                <a:solidFill>
                  <a:srgbClr val="000000"/>
                </a:solidFill>
                <a:effectLst/>
                <a:highlight>
                  <a:srgbClr val="FFFFFF"/>
                </a:highlight>
                <a:latin typeface="PragmataPro Mono Liga" panose="02000509040000020004" pitchFamily="49" charset="0"/>
              </a:rPr>
              <a:t>;</a:t>
            </a:r>
          </a:p>
          <a:p>
            <a:pPr marL="0" indent="0" algn="l">
              <a:lnSpc>
                <a:spcPct val="120000"/>
              </a:lnSpc>
              <a:buNone/>
            </a:pP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b</a:t>
            </a:r>
            <a:r>
              <a:rPr lang="en-US" b="0">
                <a:solidFill>
                  <a:srgbClr val="000000"/>
                </a:solidFill>
                <a:effectLst/>
                <a:highlight>
                  <a:srgbClr val="FFFFFF"/>
                </a:highlight>
                <a:latin typeface="PragmataPro Mono Liga" panose="02000509040000020004" pitchFamily="49" charset="0"/>
              </a:rPr>
              <a:t> = </a:t>
            </a:r>
            <a:r>
              <a:rPr lang="en-US" b="0">
                <a:solidFill>
                  <a:srgbClr val="001080"/>
                </a:solidFill>
                <a:effectLst/>
                <a:highlight>
                  <a:srgbClr val="FFFFFF"/>
                </a:highlight>
                <a:latin typeface="PragmataPro Mono Liga" panose="02000509040000020004" pitchFamily="49" charset="0"/>
              </a:rPr>
              <a:t>getval</a:t>
            </a:r>
            <a:r>
              <a:rPr lang="en-US" b="0">
                <a:solidFill>
                  <a:srgbClr val="000000"/>
                </a:solidFill>
                <a:effectLst/>
                <a:highlight>
                  <a:srgbClr val="FFFFFF"/>
                </a:highlight>
                <a:latin typeface="PragmataPro Mono Liga" panose="02000509040000020004" pitchFamily="49" charset="0"/>
              </a:rPr>
              <a:t>;</a:t>
            </a:r>
          </a:p>
          <a:p>
            <a:pPr marL="0" indent="0" algn="l">
              <a:lnSpc>
                <a:spcPct val="120000"/>
              </a:lnSpc>
              <a:buNone/>
            </a:pP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PR</a:t>
            </a:r>
            <a:r>
              <a:rPr lang="en-US" b="0">
                <a:solidFill>
                  <a:srgbClr val="000000"/>
                </a:solidFill>
                <a:effectLst/>
                <a:highlight>
                  <a:srgbClr val="FFFFFF"/>
                </a:highlight>
                <a:latin typeface="PragmataPro Mono Liga" panose="02000509040000020004" pitchFamily="49" charset="0"/>
              </a:rPr>
              <a:t>(</a:t>
            </a:r>
            <a:r>
              <a:rPr lang="en-US" b="0">
                <a:solidFill>
                  <a:srgbClr val="A31515"/>
                </a:solidFill>
                <a:effectLst/>
                <a:highlight>
                  <a:srgbClr val="FFFFFF"/>
                </a:highlight>
                <a:latin typeface="PragmataPro Mono Liga" panose="02000509040000020004" pitchFamily="49" charset="0"/>
              </a:rPr>
              <a:t>"b in binary: "</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b</a:t>
            </a:r>
            <a:r>
              <a:rPr lang="en-US" b="0">
                <a:solidFill>
                  <a:srgbClr val="000000"/>
                </a:solidFill>
                <a:effectLst/>
                <a:highlight>
                  <a:srgbClr val="FFFFFF"/>
                </a:highlight>
                <a:latin typeface="PragmataPro Mono Liga" panose="02000509040000020004" pitchFamily="49" charset="0"/>
              </a:rPr>
              <a:t>);</a:t>
            </a:r>
          </a:p>
          <a:p>
            <a:pPr marL="0" indent="0" algn="l">
              <a:lnSpc>
                <a:spcPct val="120000"/>
              </a:lnSpc>
              <a:buNone/>
            </a:pP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PR</a:t>
            </a:r>
            <a:r>
              <a:rPr lang="en-US" b="0">
                <a:solidFill>
                  <a:srgbClr val="000000"/>
                </a:solidFill>
                <a:effectLst/>
                <a:highlight>
                  <a:srgbClr val="FFFFFF"/>
                </a:highlight>
                <a:latin typeface="PragmataPro Mono Liga" panose="02000509040000020004" pitchFamily="49" charset="0"/>
              </a:rPr>
              <a:t>(</a:t>
            </a:r>
            <a:r>
              <a:rPr lang="en-US" b="0">
                <a:solidFill>
                  <a:srgbClr val="A31515"/>
                </a:solidFill>
                <a:effectLst/>
                <a:highlight>
                  <a:srgbClr val="FFFFFF"/>
                </a:highlight>
                <a:latin typeface="PragmataPro Mono Liga" panose="02000509040000020004" pitchFamily="49" charset="0"/>
              </a:rPr>
              <a:t>"a | b = "</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 | </a:t>
            </a:r>
            <a:r>
              <a:rPr lang="en-US" b="0">
                <a:solidFill>
                  <a:srgbClr val="001080"/>
                </a:solidFill>
                <a:effectLst/>
                <a:highlight>
                  <a:srgbClr val="FFFFFF"/>
                </a:highlight>
                <a:latin typeface="PragmataPro Mono Liga" panose="02000509040000020004" pitchFamily="49" charset="0"/>
              </a:rPr>
              <a:t>b</a:t>
            </a:r>
            <a:r>
              <a:rPr lang="en-US" b="0">
                <a:solidFill>
                  <a:srgbClr val="000000"/>
                </a:solidFill>
                <a:effectLst/>
                <a:highlight>
                  <a:srgbClr val="FFFFFF"/>
                </a:highlight>
                <a:latin typeface="PragmataPro Mono Liga" panose="02000509040000020004" pitchFamily="49" charset="0"/>
              </a:rPr>
              <a:t>);</a:t>
            </a:r>
          </a:p>
          <a:p>
            <a:pPr marL="0" indent="0" algn="l">
              <a:lnSpc>
                <a:spcPct val="120000"/>
              </a:lnSpc>
              <a:buNone/>
            </a:pP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PR</a:t>
            </a:r>
            <a:r>
              <a:rPr lang="en-US" b="0">
                <a:solidFill>
                  <a:srgbClr val="000000"/>
                </a:solidFill>
                <a:effectLst/>
                <a:highlight>
                  <a:srgbClr val="FFFFFF"/>
                </a:highlight>
                <a:latin typeface="PragmataPro Mono Liga" panose="02000509040000020004" pitchFamily="49" charset="0"/>
              </a:rPr>
              <a:t>(</a:t>
            </a:r>
            <a:r>
              <a:rPr lang="en-US" b="0">
                <a:solidFill>
                  <a:srgbClr val="A31515"/>
                </a:solidFill>
                <a:effectLst/>
                <a:highlight>
                  <a:srgbClr val="FFFFFF"/>
                </a:highlight>
                <a:latin typeface="PragmataPro Mono Liga" panose="02000509040000020004" pitchFamily="49" charset="0"/>
              </a:rPr>
              <a:t>"a &amp; b = "</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 &amp; </a:t>
            </a:r>
            <a:r>
              <a:rPr lang="en-US" b="0">
                <a:solidFill>
                  <a:srgbClr val="001080"/>
                </a:solidFill>
                <a:effectLst/>
                <a:highlight>
                  <a:srgbClr val="FFFFFF"/>
                </a:highlight>
                <a:latin typeface="PragmataPro Mono Liga" panose="02000509040000020004" pitchFamily="49" charset="0"/>
              </a:rPr>
              <a:t>b</a:t>
            </a:r>
            <a:r>
              <a:rPr lang="en-US" b="0">
                <a:solidFill>
                  <a:srgbClr val="000000"/>
                </a:solidFill>
                <a:effectLst/>
                <a:highlight>
                  <a:srgbClr val="FFFFFF"/>
                </a:highlight>
                <a:latin typeface="PragmataPro Mono Liga" panose="02000509040000020004" pitchFamily="49" charset="0"/>
              </a:rPr>
              <a:t>);</a:t>
            </a:r>
          </a:p>
          <a:p>
            <a:pPr marL="0" indent="0" algn="l">
              <a:lnSpc>
                <a:spcPct val="120000"/>
              </a:lnSpc>
              <a:buNone/>
            </a:pPr>
            <a:endParaRPr lang="en-US" b="0">
              <a:solidFill>
                <a:srgbClr val="000000"/>
              </a:solidFill>
              <a:effectLst/>
              <a:highlight>
                <a:srgbClr val="FFFFFF"/>
              </a:highlight>
              <a:latin typeface="PragmataPro Mono Liga" panose="02000509040000020004" pitchFamily="49" charset="0"/>
            </a:endParaRPr>
          </a:p>
        </p:txBody>
      </p:sp>
      <p:sp>
        <p:nvSpPr>
          <p:cNvPr id="6" name="Title 5">
            <a:extLst>
              <a:ext uri="{FF2B5EF4-FFF2-40B4-BE49-F238E27FC236}">
                <a16:creationId xmlns:a16="http://schemas.microsoft.com/office/drawing/2014/main" id="{21FB5FAA-DEDF-D97C-563C-42021F2F0CE3}"/>
              </a:ext>
            </a:extLst>
          </p:cNvPr>
          <p:cNvSpPr>
            <a:spLocks noGrp="1"/>
          </p:cNvSpPr>
          <p:nvPr>
            <p:ph type="title"/>
          </p:nvPr>
        </p:nvSpPr>
        <p:spPr/>
        <p:txBody>
          <a:bodyPr>
            <a:normAutofit fontScale="90000"/>
          </a:bodyPr>
          <a:lstStyle/>
          <a:p>
            <a:r>
              <a:rPr lang="en-US"/>
              <a:t>Ví dụ: Chương trình in số nhị phân</a:t>
            </a:r>
          </a:p>
        </p:txBody>
      </p:sp>
      <p:sp>
        <p:nvSpPr>
          <p:cNvPr id="10" name="TextBox 9">
            <a:extLst>
              <a:ext uri="{FF2B5EF4-FFF2-40B4-BE49-F238E27FC236}">
                <a16:creationId xmlns:a16="http://schemas.microsoft.com/office/drawing/2014/main" id="{478384A6-37C0-6188-7D30-E8DB58366830}"/>
              </a:ext>
            </a:extLst>
          </p:cNvPr>
          <p:cNvSpPr txBox="1"/>
          <p:nvPr/>
        </p:nvSpPr>
        <p:spPr>
          <a:xfrm>
            <a:off x="8372474" y="1264997"/>
            <a:ext cx="3587462" cy="4939814"/>
          </a:xfrm>
          <a:prstGeom prst="rect">
            <a:avLst/>
          </a:prstGeom>
          <a:noFill/>
          <a:ln>
            <a:solidFill>
              <a:schemeClr val="tx1">
                <a:lumMod val="50000"/>
              </a:schemeClr>
            </a:solidFill>
          </a:ln>
        </p:spPr>
        <p:txBody>
          <a:bodyPr wrap="square">
            <a:spAutoFit/>
          </a:bodyPr>
          <a:lstStyle/>
          <a:p>
            <a:pPr marL="0" indent="0">
              <a:buNone/>
            </a:pPr>
            <a:r>
              <a:rPr lang="en-US" sz="1500" b="0">
                <a:solidFill>
                  <a:srgbClr val="000000"/>
                </a:solidFill>
                <a:effectLst/>
                <a:highlight>
                  <a:srgbClr val="FFFFFF"/>
                </a:highlight>
                <a:latin typeface="PragmataPro Mono Liga" panose="02000509040000020004" pitchFamily="49" charset="0"/>
              </a:rPr>
              <a:t>    </a:t>
            </a:r>
            <a:r>
              <a:rPr lang="en-US" sz="1500" b="0">
                <a:solidFill>
                  <a:srgbClr val="0000FF"/>
                </a:solidFill>
                <a:effectLst/>
                <a:highlight>
                  <a:srgbClr val="FFFFFF"/>
                </a:highlight>
                <a:latin typeface="PragmataPro Mono Liga" panose="02000509040000020004" pitchFamily="49" charset="0"/>
              </a:rPr>
              <a:t>PR</a:t>
            </a:r>
            <a:r>
              <a:rPr lang="en-US" sz="1500" b="0">
                <a:solidFill>
                  <a:srgbClr val="000000"/>
                </a:solidFill>
                <a:effectLst/>
                <a:highlight>
                  <a:srgbClr val="FFFFFF"/>
                </a:highlight>
                <a:latin typeface="PragmataPro Mono Liga" panose="02000509040000020004" pitchFamily="49" charset="0"/>
              </a:rPr>
              <a:t>(</a:t>
            </a:r>
            <a:r>
              <a:rPr lang="en-US" sz="1500" b="0">
                <a:solidFill>
                  <a:srgbClr val="A31515"/>
                </a:solidFill>
                <a:effectLst/>
                <a:highlight>
                  <a:srgbClr val="FFFFFF"/>
                </a:highlight>
                <a:latin typeface="PragmataPro Mono Liga" panose="02000509040000020004" pitchFamily="49" charset="0"/>
              </a:rPr>
              <a:t>"a ^ b = "</a:t>
            </a:r>
            <a:r>
              <a:rPr lang="en-US" sz="1500" b="0">
                <a:solidFill>
                  <a:srgbClr val="000000"/>
                </a:solidFill>
                <a:effectLst/>
                <a:highlight>
                  <a:srgbClr val="FFFFFF"/>
                </a:highlight>
                <a:latin typeface="PragmataPro Mono Liga" panose="02000509040000020004" pitchFamily="49" charset="0"/>
              </a:rPr>
              <a:t>, </a:t>
            </a:r>
            <a:r>
              <a:rPr lang="en-US" sz="1500" b="0">
                <a:solidFill>
                  <a:srgbClr val="001080"/>
                </a:solidFill>
                <a:effectLst/>
                <a:highlight>
                  <a:srgbClr val="FFFFFF"/>
                </a:highlight>
                <a:latin typeface="PragmataPro Mono Liga" panose="02000509040000020004" pitchFamily="49" charset="0"/>
              </a:rPr>
              <a:t>a</a:t>
            </a:r>
            <a:r>
              <a:rPr lang="en-US" sz="1500" b="0">
                <a:solidFill>
                  <a:srgbClr val="000000"/>
                </a:solidFill>
                <a:effectLst/>
                <a:highlight>
                  <a:srgbClr val="FFFFFF"/>
                </a:highlight>
                <a:latin typeface="PragmataPro Mono Liga" panose="02000509040000020004" pitchFamily="49" charset="0"/>
              </a:rPr>
              <a:t> ^ </a:t>
            </a:r>
            <a:r>
              <a:rPr lang="en-US" sz="1500" b="0">
                <a:solidFill>
                  <a:srgbClr val="001080"/>
                </a:solidFill>
                <a:effectLst/>
                <a:highlight>
                  <a:srgbClr val="FFFFFF"/>
                </a:highlight>
                <a:latin typeface="PragmataPro Mono Liga" panose="02000509040000020004" pitchFamily="49" charset="0"/>
              </a:rPr>
              <a:t>b</a:t>
            </a:r>
            <a:r>
              <a:rPr lang="en-US" sz="1500" b="0">
                <a:solidFill>
                  <a:srgbClr val="000000"/>
                </a:solidFill>
                <a:effectLst/>
                <a:highlight>
                  <a:srgbClr val="FFFFFF"/>
                </a:highlight>
                <a:latin typeface="PragmataPro Mono Liga" panose="02000509040000020004" pitchFamily="49" charset="0"/>
              </a:rPr>
              <a:t>);</a:t>
            </a:r>
          </a:p>
          <a:p>
            <a:pPr marL="0" indent="0">
              <a:buNone/>
            </a:pPr>
            <a:r>
              <a:rPr lang="en-US" sz="1500" b="0">
                <a:solidFill>
                  <a:srgbClr val="000000"/>
                </a:solidFill>
                <a:effectLst/>
                <a:highlight>
                  <a:srgbClr val="FFFFFF"/>
                </a:highlight>
                <a:latin typeface="PragmataPro Mono Liga" panose="02000509040000020004" pitchFamily="49" charset="0"/>
              </a:rPr>
              <a:t>    </a:t>
            </a:r>
            <a:r>
              <a:rPr lang="en-US" sz="1500" b="0">
                <a:solidFill>
                  <a:srgbClr val="0000FF"/>
                </a:solidFill>
                <a:effectLst/>
                <a:highlight>
                  <a:srgbClr val="FFFFFF"/>
                </a:highlight>
                <a:latin typeface="PragmataPro Mono Liga" panose="02000509040000020004" pitchFamily="49" charset="0"/>
              </a:rPr>
              <a:t>PR</a:t>
            </a:r>
            <a:r>
              <a:rPr lang="en-US" sz="1500" b="0">
                <a:solidFill>
                  <a:srgbClr val="000000"/>
                </a:solidFill>
                <a:effectLst/>
                <a:highlight>
                  <a:srgbClr val="FFFFFF"/>
                </a:highlight>
                <a:latin typeface="PragmataPro Mono Liga" panose="02000509040000020004" pitchFamily="49" charset="0"/>
              </a:rPr>
              <a:t>(</a:t>
            </a:r>
            <a:r>
              <a:rPr lang="en-US" sz="1500" b="0">
                <a:solidFill>
                  <a:srgbClr val="A31515"/>
                </a:solidFill>
                <a:effectLst/>
                <a:highlight>
                  <a:srgbClr val="FFFFFF"/>
                </a:highlight>
                <a:latin typeface="PragmataPro Mono Liga" panose="02000509040000020004" pitchFamily="49" charset="0"/>
              </a:rPr>
              <a:t>"~a = "</a:t>
            </a:r>
            <a:r>
              <a:rPr lang="en-US" sz="1500" b="0">
                <a:solidFill>
                  <a:srgbClr val="000000"/>
                </a:solidFill>
                <a:effectLst/>
                <a:highlight>
                  <a:srgbClr val="FFFFFF"/>
                </a:highlight>
                <a:latin typeface="PragmataPro Mono Liga" panose="02000509040000020004" pitchFamily="49" charset="0"/>
              </a:rPr>
              <a:t>, ~</a:t>
            </a:r>
            <a:r>
              <a:rPr lang="en-US" sz="1500" b="0">
                <a:solidFill>
                  <a:srgbClr val="001080"/>
                </a:solidFill>
                <a:effectLst/>
                <a:highlight>
                  <a:srgbClr val="FFFFFF"/>
                </a:highlight>
                <a:latin typeface="PragmataPro Mono Liga" panose="02000509040000020004" pitchFamily="49" charset="0"/>
              </a:rPr>
              <a:t>a</a:t>
            </a:r>
            <a:r>
              <a:rPr lang="en-US" sz="1500" b="0">
                <a:solidFill>
                  <a:srgbClr val="000000"/>
                </a:solidFill>
                <a:effectLst/>
                <a:highlight>
                  <a:srgbClr val="FFFFFF"/>
                </a:highlight>
                <a:latin typeface="PragmataPro Mono Liga" panose="02000509040000020004" pitchFamily="49" charset="0"/>
              </a:rPr>
              <a:t>);</a:t>
            </a:r>
          </a:p>
          <a:p>
            <a:pPr marL="0" indent="0">
              <a:buNone/>
            </a:pPr>
            <a:r>
              <a:rPr lang="en-US" sz="1500" b="0">
                <a:solidFill>
                  <a:srgbClr val="000000"/>
                </a:solidFill>
                <a:effectLst/>
                <a:highlight>
                  <a:srgbClr val="FFFFFF"/>
                </a:highlight>
                <a:latin typeface="PragmataPro Mono Liga" panose="02000509040000020004" pitchFamily="49" charset="0"/>
              </a:rPr>
              <a:t>    </a:t>
            </a:r>
            <a:r>
              <a:rPr lang="en-US" sz="1500" b="0">
                <a:solidFill>
                  <a:srgbClr val="0000FF"/>
                </a:solidFill>
                <a:effectLst/>
                <a:highlight>
                  <a:srgbClr val="FFFFFF"/>
                </a:highlight>
                <a:latin typeface="PragmataPro Mono Liga" panose="02000509040000020004" pitchFamily="49" charset="0"/>
              </a:rPr>
              <a:t>PR</a:t>
            </a:r>
            <a:r>
              <a:rPr lang="en-US" sz="1500" b="0">
                <a:solidFill>
                  <a:srgbClr val="000000"/>
                </a:solidFill>
                <a:effectLst/>
                <a:highlight>
                  <a:srgbClr val="FFFFFF"/>
                </a:highlight>
                <a:latin typeface="PragmataPro Mono Liga" panose="02000509040000020004" pitchFamily="49" charset="0"/>
              </a:rPr>
              <a:t>(</a:t>
            </a:r>
            <a:r>
              <a:rPr lang="en-US" sz="1500" b="0">
                <a:solidFill>
                  <a:srgbClr val="A31515"/>
                </a:solidFill>
                <a:effectLst/>
                <a:highlight>
                  <a:srgbClr val="FFFFFF"/>
                </a:highlight>
                <a:latin typeface="PragmataPro Mono Liga" panose="02000509040000020004" pitchFamily="49" charset="0"/>
              </a:rPr>
              <a:t>"~b = "</a:t>
            </a:r>
            <a:r>
              <a:rPr lang="en-US" sz="1500" b="0">
                <a:solidFill>
                  <a:srgbClr val="000000"/>
                </a:solidFill>
                <a:effectLst/>
                <a:highlight>
                  <a:srgbClr val="FFFFFF"/>
                </a:highlight>
                <a:latin typeface="PragmataPro Mono Liga" panose="02000509040000020004" pitchFamily="49" charset="0"/>
              </a:rPr>
              <a:t>, ~</a:t>
            </a:r>
            <a:r>
              <a:rPr lang="en-US" sz="1500" b="0">
                <a:solidFill>
                  <a:srgbClr val="001080"/>
                </a:solidFill>
                <a:effectLst/>
                <a:highlight>
                  <a:srgbClr val="FFFFFF"/>
                </a:highlight>
                <a:latin typeface="PragmataPro Mono Liga" panose="02000509040000020004" pitchFamily="49" charset="0"/>
              </a:rPr>
              <a:t>b</a:t>
            </a:r>
            <a:r>
              <a:rPr lang="en-US" sz="1500" b="0">
                <a:solidFill>
                  <a:srgbClr val="000000"/>
                </a:solidFill>
                <a:effectLst/>
                <a:highlight>
                  <a:srgbClr val="FFFFFF"/>
                </a:highlight>
                <a:latin typeface="PragmataPro Mono Liga" panose="02000509040000020004" pitchFamily="49" charset="0"/>
              </a:rPr>
              <a:t>);</a:t>
            </a:r>
          </a:p>
          <a:p>
            <a:pPr marL="0" indent="0">
              <a:buNone/>
            </a:pPr>
            <a:r>
              <a:rPr lang="en-US" sz="1500" b="0">
                <a:solidFill>
                  <a:srgbClr val="008000"/>
                </a:solidFill>
                <a:effectLst/>
                <a:highlight>
                  <a:srgbClr val="FFFFFF"/>
                </a:highlight>
                <a:latin typeface="PragmataPro Mono Liga" panose="02000509040000020004" pitchFamily="49" charset="0"/>
              </a:rPr>
              <a:t>    // An interesting bit pattern:</a:t>
            </a:r>
            <a:endParaRPr lang="en-US" sz="1500" b="0">
              <a:solidFill>
                <a:srgbClr val="000000"/>
              </a:solidFill>
              <a:effectLst/>
              <a:highlight>
                <a:srgbClr val="FFFFFF"/>
              </a:highlight>
              <a:latin typeface="PragmataPro Mono Liga" panose="02000509040000020004" pitchFamily="49" charset="0"/>
            </a:endParaRPr>
          </a:p>
          <a:p>
            <a:pPr marL="0" indent="0">
              <a:buNone/>
            </a:pPr>
            <a:r>
              <a:rPr lang="en-US" sz="1500" b="0">
                <a:solidFill>
                  <a:srgbClr val="000000"/>
                </a:solidFill>
                <a:effectLst/>
                <a:highlight>
                  <a:srgbClr val="FFFFFF"/>
                </a:highlight>
                <a:latin typeface="PragmataPro Mono Liga" panose="02000509040000020004" pitchFamily="49" charset="0"/>
              </a:rPr>
              <a:t>    </a:t>
            </a:r>
            <a:r>
              <a:rPr lang="en-US" sz="1500" b="0">
                <a:solidFill>
                  <a:srgbClr val="0000FF"/>
                </a:solidFill>
                <a:effectLst/>
                <a:highlight>
                  <a:srgbClr val="FFFFFF"/>
                </a:highlight>
                <a:latin typeface="PragmataPro Mono Liga" panose="02000509040000020004" pitchFamily="49" charset="0"/>
              </a:rPr>
              <a:t>unsigned</a:t>
            </a:r>
            <a:r>
              <a:rPr lang="en-US" sz="1500" b="0">
                <a:solidFill>
                  <a:srgbClr val="000000"/>
                </a:solidFill>
                <a:effectLst/>
                <a:highlight>
                  <a:srgbClr val="FFFFFF"/>
                </a:highlight>
                <a:latin typeface="PragmataPro Mono Liga" panose="02000509040000020004" pitchFamily="49" charset="0"/>
              </a:rPr>
              <a:t> </a:t>
            </a:r>
            <a:r>
              <a:rPr lang="en-US" sz="1500" b="0">
                <a:solidFill>
                  <a:srgbClr val="0000FF"/>
                </a:solidFill>
                <a:effectLst/>
                <a:highlight>
                  <a:srgbClr val="FFFFFF"/>
                </a:highlight>
                <a:latin typeface="PragmataPro Mono Liga" panose="02000509040000020004" pitchFamily="49" charset="0"/>
              </a:rPr>
              <a:t>char</a:t>
            </a:r>
            <a:r>
              <a:rPr lang="en-US" sz="1500" b="0">
                <a:solidFill>
                  <a:srgbClr val="000000"/>
                </a:solidFill>
                <a:effectLst/>
                <a:highlight>
                  <a:srgbClr val="FFFFFF"/>
                </a:highlight>
                <a:latin typeface="PragmataPro Mono Liga" panose="02000509040000020004" pitchFamily="49" charset="0"/>
              </a:rPr>
              <a:t> </a:t>
            </a:r>
            <a:r>
              <a:rPr lang="en-US" sz="1500" b="0">
                <a:solidFill>
                  <a:srgbClr val="001080"/>
                </a:solidFill>
                <a:effectLst/>
                <a:highlight>
                  <a:srgbClr val="FFFFFF"/>
                </a:highlight>
                <a:latin typeface="PragmataPro Mono Liga" panose="02000509040000020004" pitchFamily="49" charset="0"/>
              </a:rPr>
              <a:t>c</a:t>
            </a:r>
            <a:r>
              <a:rPr lang="en-US" sz="1500" b="0">
                <a:solidFill>
                  <a:srgbClr val="000000"/>
                </a:solidFill>
                <a:effectLst/>
                <a:highlight>
                  <a:srgbClr val="FFFFFF"/>
                </a:highlight>
                <a:latin typeface="PragmataPro Mono Liga" panose="02000509040000020004" pitchFamily="49" charset="0"/>
              </a:rPr>
              <a:t> = </a:t>
            </a:r>
            <a:r>
              <a:rPr lang="en-US" sz="1500" b="0">
                <a:solidFill>
                  <a:srgbClr val="098658"/>
                </a:solidFill>
                <a:effectLst/>
                <a:highlight>
                  <a:srgbClr val="FFFFFF"/>
                </a:highlight>
                <a:latin typeface="PragmataPro Mono Liga" panose="02000509040000020004" pitchFamily="49" charset="0"/>
              </a:rPr>
              <a:t>0x5A</a:t>
            </a:r>
            <a:r>
              <a:rPr lang="en-US" sz="1500" b="0">
                <a:solidFill>
                  <a:srgbClr val="000000"/>
                </a:solidFill>
                <a:effectLst/>
                <a:highlight>
                  <a:srgbClr val="FFFFFF"/>
                </a:highlight>
                <a:latin typeface="PragmataPro Mono Liga" panose="02000509040000020004" pitchFamily="49" charset="0"/>
              </a:rPr>
              <a:t>;</a:t>
            </a:r>
          </a:p>
          <a:p>
            <a:pPr marL="0" indent="0">
              <a:buNone/>
            </a:pPr>
            <a:r>
              <a:rPr lang="en-US" sz="1500" b="0">
                <a:solidFill>
                  <a:srgbClr val="000000"/>
                </a:solidFill>
                <a:effectLst/>
                <a:highlight>
                  <a:srgbClr val="FFFFFF"/>
                </a:highlight>
                <a:latin typeface="PragmataPro Mono Liga" panose="02000509040000020004" pitchFamily="49" charset="0"/>
              </a:rPr>
              <a:t>    </a:t>
            </a:r>
            <a:r>
              <a:rPr lang="en-US" sz="1500" b="0">
                <a:solidFill>
                  <a:srgbClr val="0000FF"/>
                </a:solidFill>
                <a:effectLst/>
                <a:highlight>
                  <a:srgbClr val="FFFFFF"/>
                </a:highlight>
                <a:latin typeface="PragmataPro Mono Liga" panose="02000509040000020004" pitchFamily="49" charset="0"/>
              </a:rPr>
              <a:t>PR</a:t>
            </a:r>
            <a:r>
              <a:rPr lang="en-US" sz="1500" b="0">
                <a:solidFill>
                  <a:srgbClr val="000000"/>
                </a:solidFill>
                <a:effectLst/>
                <a:highlight>
                  <a:srgbClr val="FFFFFF"/>
                </a:highlight>
                <a:latin typeface="PragmataPro Mono Liga" panose="02000509040000020004" pitchFamily="49" charset="0"/>
              </a:rPr>
              <a:t>(</a:t>
            </a:r>
            <a:r>
              <a:rPr lang="en-US" sz="1500" b="0">
                <a:solidFill>
                  <a:srgbClr val="A31515"/>
                </a:solidFill>
                <a:effectLst/>
                <a:highlight>
                  <a:srgbClr val="FFFFFF"/>
                </a:highlight>
                <a:latin typeface="PragmataPro Mono Liga" panose="02000509040000020004" pitchFamily="49" charset="0"/>
              </a:rPr>
              <a:t>"c in binary: "</a:t>
            </a:r>
            <a:r>
              <a:rPr lang="en-US" sz="1500" b="0">
                <a:solidFill>
                  <a:srgbClr val="000000"/>
                </a:solidFill>
                <a:effectLst/>
                <a:highlight>
                  <a:srgbClr val="FFFFFF"/>
                </a:highlight>
                <a:latin typeface="PragmataPro Mono Liga" panose="02000509040000020004" pitchFamily="49" charset="0"/>
              </a:rPr>
              <a:t>, </a:t>
            </a:r>
            <a:r>
              <a:rPr lang="en-US" sz="1500" b="0">
                <a:solidFill>
                  <a:srgbClr val="001080"/>
                </a:solidFill>
                <a:effectLst/>
                <a:highlight>
                  <a:srgbClr val="FFFFFF"/>
                </a:highlight>
                <a:latin typeface="PragmataPro Mono Liga" panose="02000509040000020004" pitchFamily="49" charset="0"/>
              </a:rPr>
              <a:t>c</a:t>
            </a:r>
            <a:r>
              <a:rPr lang="en-US" sz="1500" b="0">
                <a:solidFill>
                  <a:srgbClr val="000000"/>
                </a:solidFill>
                <a:effectLst/>
                <a:highlight>
                  <a:srgbClr val="FFFFFF"/>
                </a:highlight>
                <a:latin typeface="PragmataPro Mono Liga" panose="02000509040000020004" pitchFamily="49" charset="0"/>
              </a:rPr>
              <a:t>);</a:t>
            </a:r>
          </a:p>
          <a:p>
            <a:pPr marL="0" indent="0">
              <a:buNone/>
            </a:pPr>
            <a:r>
              <a:rPr lang="en-US" sz="1500" b="0">
                <a:solidFill>
                  <a:srgbClr val="000000"/>
                </a:solidFill>
                <a:effectLst/>
                <a:highlight>
                  <a:srgbClr val="FFFFFF"/>
                </a:highlight>
                <a:latin typeface="PragmataPro Mono Liga" panose="02000509040000020004" pitchFamily="49" charset="0"/>
              </a:rPr>
              <a:t>    </a:t>
            </a:r>
            <a:r>
              <a:rPr lang="en-US" sz="1500" b="0">
                <a:solidFill>
                  <a:srgbClr val="001080"/>
                </a:solidFill>
                <a:effectLst/>
                <a:highlight>
                  <a:srgbClr val="FFFFFF"/>
                </a:highlight>
                <a:latin typeface="PragmataPro Mono Liga" panose="02000509040000020004" pitchFamily="49" charset="0"/>
              </a:rPr>
              <a:t>a</a:t>
            </a:r>
            <a:r>
              <a:rPr lang="en-US" sz="1500" b="0">
                <a:solidFill>
                  <a:srgbClr val="000000"/>
                </a:solidFill>
                <a:effectLst/>
                <a:highlight>
                  <a:srgbClr val="FFFFFF"/>
                </a:highlight>
                <a:latin typeface="PragmataPro Mono Liga" panose="02000509040000020004" pitchFamily="49" charset="0"/>
              </a:rPr>
              <a:t> |= </a:t>
            </a:r>
            <a:r>
              <a:rPr lang="en-US" sz="1500" b="0">
                <a:solidFill>
                  <a:srgbClr val="001080"/>
                </a:solidFill>
                <a:effectLst/>
                <a:highlight>
                  <a:srgbClr val="FFFFFF"/>
                </a:highlight>
                <a:latin typeface="PragmataPro Mono Liga" panose="02000509040000020004" pitchFamily="49" charset="0"/>
              </a:rPr>
              <a:t>c</a:t>
            </a:r>
            <a:r>
              <a:rPr lang="en-US" sz="1500" b="0">
                <a:solidFill>
                  <a:srgbClr val="000000"/>
                </a:solidFill>
                <a:effectLst/>
                <a:highlight>
                  <a:srgbClr val="FFFFFF"/>
                </a:highlight>
                <a:latin typeface="PragmataPro Mono Liga" panose="02000509040000020004" pitchFamily="49" charset="0"/>
              </a:rPr>
              <a:t>;</a:t>
            </a:r>
          </a:p>
          <a:p>
            <a:pPr marL="0" indent="0">
              <a:buNone/>
            </a:pPr>
            <a:r>
              <a:rPr lang="en-US" sz="1500" b="0">
                <a:solidFill>
                  <a:srgbClr val="000000"/>
                </a:solidFill>
                <a:effectLst/>
                <a:highlight>
                  <a:srgbClr val="FFFFFF"/>
                </a:highlight>
                <a:latin typeface="PragmataPro Mono Liga" panose="02000509040000020004" pitchFamily="49" charset="0"/>
              </a:rPr>
              <a:t>    </a:t>
            </a:r>
            <a:r>
              <a:rPr lang="en-US" sz="1500" b="0">
                <a:solidFill>
                  <a:srgbClr val="0000FF"/>
                </a:solidFill>
                <a:effectLst/>
                <a:highlight>
                  <a:srgbClr val="FFFFFF"/>
                </a:highlight>
                <a:latin typeface="PragmataPro Mono Liga" panose="02000509040000020004" pitchFamily="49" charset="0"/>
              </a:rPr>
              <a:t>PR</a:t>
            </a:r>
            <a:r>
              <a:rPr lang="en-US" sz="1500" b="0">
                <a:solidFill>
                  <a:srgbClr val="000000"/>
                </a:solidFill>
                <a:effectLst/>
                <a:highlight>
                  <a:srgbClr val="FFFFFF"/>
                </a:highlight>
                <a:latin typeface="PragmataPro Mono Liga" panose="02000509040000020004" pitchFamily="49" charset="0"/>
              </a:rPr>
              <a:t>(</a:t>
            </a:r>
            <a:r>
              <a:rPr lang="en-US" sz="1500" b="0">
                <a:solidFill>
                  <a:srgbClr val="A31515"/>
                </a:solidFill>
                <a:effectLst/>
                <a:highlight>
                  <a:srgbClr val="FFFFFF"/>
                </a:highlight>
                <a:latin typeface="PragmataPro Mono Liga" panose="02000509040000020004" pitchFamily="49" charset="0"/>
              </a:rPr>
              <a:t>"a |= c; a = "</a:t>
            </a:r>
            <a:r>
              <a:rPr lang="en-US" sz="1500" b="0">
                <a:solidFill>
                  <a:srgbClr val="000000"/>
                </a:solidFill>
                <a:effectLst/>
                <a:highlight>
                  <a:srgbClr val="FFFFFF"/>
                </a:highlight>
                <a:latin typeface="PragmataPro Mono Liga" panose="02000509040000020004" pitchFamily="49" charset="0"/>
              </a:rPr>
              <a:t>, </a:t>
            </a:r>
            <a:r>
              <a:rPr lang="en-US" sz="1500" b="0">
                <a:solidFill>
                  <a:srgbClr val="001080"/>
                </a:solidFill>
                <a:effectLst/>
                <a:highlight>
                  <a:srgbClr val="FFFFFF"/>
                </a:highlight>
                <a:latin typeface="PragmataPro Mono Liga" panose="02000509040000020004" pitchFamily="49" charset="0"/>
              </a:rPr>
              <a:t>a</a:t>
            </a:r>
            <a:r>
              <a:rPr lang="en-US" sz="1500" b="0">
                <a:solidFill>
                  <a:srgbClr val="000000"/>
                </a:solidFill>
                <a:effectLst/>
                <a:highlight>
                  <a:srgbClr val="FFFFFF"/>
                </a:highlight>
                <a:latin typeface="PragmataPro Mono Liga" panose="02000509040000020004" pitchFamily="49" charset="0"/>
              </a:rPr>
              <a:t>);</a:t>
            </a:r>
          </a:p>
          <a:p>
            <a:pPr marL="0" indent="0">
              <a:buNone/>
            </a:pPr>
            <a:r>
              <a:rPr lang="en-US" sz="1500" b="0">
                <a:solidFill>
                  <a:srgbClr val="000000"/>
                </a:solidFill>
                <a:effectLst/>
                <a:highlight>
                  <a:srgbClr val="FFFFFF"/>
                </a:highlight>
                <a:latin typeface="PragmataPro Mono Liga" panose="02000509040000020004" pitchFamily="49" charset="0"/>
              </a:rPr>
              <a:t>    </a:t>
            </a:r>
            <a:r>
              <a:rPr lang="en-US" sz="1500" b="0">
                <a:solidFill>
                  <a:srgbClr val="001080"/>
                </a:solidFill>
                <a:effectLst/>
                <a:highlight>
                  <a:srgbClr val="FFFFFF"/>
                </a:highlight>
                <a:latin typeface="PragmataPro Mono Liga" panose="02000509040000020004" pitchFamily="49" charset="0"/>
              </a:rPr>
              <a:t>b</a:t>
            </a:r>
            <a:r>
              <a:rPr lang="en-US" sz="1500" b="0">
                <a:solidFill>
                  <a:srgbClr val="000000"/>
                </a:solidFill>
                <a:effectLst/>
                <a:highlight>
                  <a:srgbClr val="FFFFFF"/>
                </a:highlight>
                <a:latin typeface="PragmataPro Mono Liga" panose="02000509040000020004" pitchFamily="49" charset="0"/>
              </a:rPr>
              <a:t> &amp;= </a:t>
            </a:r>
            <a:r>
              <a:rPr lang="en-US" sz="1500" b="0">
                <a:solidFill>
                  <a:srgbClr val="001080"/>
                </a:solidFill>
                <a:effectLst/>
                <a:highlight>
                  <a:srgbClr val="FFFFFF"/>
                </a:highlight>
                <a:latin typeface="PragmataPro Mono Liga" panose="02000509040000020004" pitchFamily="49" charset="0"/>
              </a:rPr>
              <a:t>c</a:t>
            </a:r>
            <a:r>
              <a:rPr lang="en-US" sz="1500" b="0">
                <a:solidFill>
                  <a:srgbClr val="000000"/>
                </a:solidFill>
                <a:effectLst/>
                <a:highlight>
                  <a:srgbClr val="FFFFFF"/>
                </a:highlight>
                <a:latin typeface="PragmataPro Mono Liga" panose="02000509040000020004" pitchFamily="49" charset="0"/>
              </a:rPr>
              <a:t>;</a:t>
            </a:r>
          </a:p>
          <a:p>
            <a:pPr marL="0" indent="0">
              <a:buNone/>
            </a:pPr>
            <a:r>
              <a:rPr lang="en-US" sz="1500" b="0">
                <a:solidFill>
                  <a:srgbClr val="000000"/>
                </a:solidFill>
                <a:effectLst/>
                <a:highlight>
                  <a:srgbClr val="FFFFFF"/>
                </a:highlight>
                <a:latin typeface="PragmataPro Mono Liga" panose="02000509040000020004" pitchFamily="49" charset="0"/>
              </a:rPr>
              <a:t>    </a:t>
            </a:r>
            <a:r>
              <a:rPr lang="en-US" sz="1500" b="0">
                <a:solidFill>
                  <a:srgbClr val="0000FF"/>
                </a:solidFill>
                <a:effectLst/>
                <a:highlight>
                  <a:srgbClr val="FFFFFF"/>
                </a:highlight>
                <a:latin typeface="PragmataPro Mono Liga" panose="02000509040000020004" pitchFamily="49" charset="0"/>
              </a:rPr>
              <a:t>PR</a:t>
            </a:r>
            <a:r>
              <a:rPr lang="en-US" sz="1500" b="0">
                <a:solidFill>
                  <a:srgbClr val="000000"/>
                </a:solidFill>
                <a:effectLst/>
                <a:highlight>
                  <a:srgbClr val="FFFFFF"/>
                </a:highlight>
                <a:latin typeface="PragmataPro Mono Liga" panose="02000509040000020004" pitchFamily="49" charset="0"/>
              </a:rPr>
              <a:t>(</a:t>
            </a:r>
            <a:r>
              <a:rPr lang="en-US" sz="1500" b="0">
                <a:solidFill>
                  <a:srgbClr val="A31515"/>
                </a:solidFill>
                <a:effectLst/>
                <a:highlight>
                  <a:srgbClr val="FFFFFF"/>
                </a:highlight>
                <a:latin typeface="PragmataPro Mono Liga" panose="02000509040000020004" pitchFamily="49" charset="0"/>
              </a:rPr>
              <a:t>"b &amp;= c; b = "</a:t>
            </a:r>
            <a:r>
              <a:rPr lang="en-US" sz="1500" b="0">
                <a:solidFill>
                  <a:srgbClr val="000000"/>
                </a:solidFill>
                <a:effectLst/>
                <a:highlight>
                  <a:srgbClr val="FFFFFF"/>
                </a:highlight>
                <a:latin typeface="PragmataPro Mono Liga" panose="02000509040000020004" pitchFamily="49" charset="0"/>
              </a:rPr>
              <a:t>, </a:t>
            </a:r>
            <a:r>
              <a:rPr lang="en-US" sz="1500" b="0">
                <a:solidFill>
                  <a:srgbClr val="001080"/>
                </a:solidFill>
                <a:effectLst/>
                <a:highlight>
                  <a:srgbClr val="FFFFFF"/>
                </a:highlight>
                <a:latin typeface="PragmataPro Mono Liga" panose="02000509040000020004" pitchFamily="49" charset="0"/>
              </a:rPr>
              <a:t>b</a:t>
            </a:r>
            <a:r>
              <a:rPr lang="en-US" sz="1500" b="0">
                <a:solidFill>
                  <a:srgbClr val="000000"/>
                </a:solidFill>
                <a:effectLst/>
                <a:highlight>
                  <a:srgbClr val="FFFFFF"/>
                </a:highlight>
                <a:latin typeface="PragmataPro Mono Liga" panose="02000509040000020004" pitchFamily="49" charset="0"/>
              </a:rPr>
              <a:t>);</a:t>
            </a:r>
          </a:p>
          <a:p>
            <a:pPr marL="0" indent="0">
              <a:buNone/>
            </a:pPr>
            <a:r>
              <a:rPr lang="en-US" sz="1500" b="0">
                <a:solidFill>
                  <a:srgbClr val="000000"/>
                </a:solidFill>
                <a:effectLst/>
                <a:highlight>
                  <a:srgbClr val="FFFFFF"/>
                </a:highlight>
                <a:latin typeface="PragmataPro Mono Liga" panose="02000509040000020004" pitchFamily="49" charset="0"/>
              </a:rPr>
              <a:t>    </a:t>
            </a:r>
            <a:r>
              <a:rPr lang="en-US" sz="1500" b="0">
                <a:solidFill>
                  <a:srgbClr val="001080"/>
                </a:solidFill>
                <a:effectLst/>
                <a:highlight>
                  <a:srgbClr val="FFFFFF"/>
                </a:highlight>
                <a:latin typeface="PragmataPro Mono Liga" panose="02000509040000020004" pitchFamily="49" charset="0"/>
              </a:rPr>
              <a:t>b</a:t>
            </a:r>
            <a:r>
              <a:rPr lang="en-US" sz="1500" b="0">
                <a:solidFill>
                  <a:srgbClr val="000000"/>
                </a:solidFill>
                <a:effectLst/>
                <a:highlight>
                  <a:srgbClr val="FFFFFF"/>
                </a:highlight>
                <a:latin typeface="PragmataPro Mono Liga" panose="02000509040000020004" pitchFamily="49" charset="0"/>
              </a:rPr>
              <a:t> ^= </a:t>
            </a:r>
            <a:r>
              <a:rPr lang="en-US" sz="1500" b="0">
                <a:solidFill>
                  <a:srgbClr val="001080"/>
                </a:solidFill>
                <a:effectLst/>
                <a:highlight>
                  <a:srgbClr val="FFFFFF"/>
                </a:highlight>
                <a:latin typeface="PragmataPro Mono Liga" panose="02000509040000020004" pitchFamily="49" charset="0"/>
              </a:rPr>
              <a:t>a</a:t>
            </a:r>
            <a:r>
              <a:rPr lang="en-US" sz="1500" b="0">
                <a:solidFill>
                  <a:srgbClr val="000000"/>
                </a:solidFill>
                <a:effectLst/>
                <a:highlight>
                  <a:srgbClr val="FFFFFF"/>
                </a:highlight>
                <a:latin typeface="PragmataPro Mono Liga" panose="02000509040000020004" pitchFamily="49" charset="0"/>
              </a:rPr>
              <a:t>;</a:t>
            </a:r>
          </a:p>
          <a:p>
            <a:pPr marL="0" indent="0">
              <a:buNone/>
            </a:pPr>
            <a:r>
              <a:rPr lang="en-US" sz="1500" b="0">
                <a:solidFill>
                  <a:srgbClr val="000000"/>
                </a:solidFill>
                <a:effectLst/>
                <a:highlight>
                  <a:srgbClr val="FFFFFF"/>
                </a:highlight>
                <a:latin typeface="PragmataPro Mono Liga" panose="02000509040000020004" pitchFamily="49" charset="0"/>
              </a:rPr>
              <a:t>    </a:t>
            </a:r>
            <a:r>
              <a:rPr lang="en-US" sz="1500" b="0">
                <a:solidFill>
                  <a:srgbClr val="0000FF"/>
                </a:solidFill>
                <a:effectLst/>
                <a:highlight>
                  <a:srgbClr val="FFFFFF"/>
                </a:highlight>
                <a:latin typeface="PragmataPro Mono Liga" panose="02000509040000020004" pitchFamily="49" charset="0"/>
              </a:rPr>
              <a:t>PR</a:t>
            </a:r>
            <a:r>
              <a:rPr lang="en-US" sz="1500" b="0">
                <a:solidFill>
                  <a:srgbClr val="000000"/>
                </a:solidFill>
                <a:effectLst/>
                <a:highlight>
                  <a:srgbClr val="FFFFFF"/>
                </a:highlight>
                <a:latin typeface="PragmataPro Mono Liga" panose="02000509040000020004" pitchFamily="49" charset="0"/>
              </a:rPr>
              <a:t>(</a:t>
            </a:r>
            <a:r>
              <a:rPr lang="en-US" sz="1500" b="0">
                <a:solidFill>
                  <a:srgbClr val="A31515"/>
                </a:solidFill>
                <a:effectLst/>
                <a:highlight>
                  <a:srgbClr val="FFFFFF"/>
                </a:highlight>
                <a:latin typeface="PragmataPro Mono Liga" panose="02000509040000020004" pitchFamily="49" charset="0"/>
              </a:rPr>
              <a:t>"b ^= a; b = "</a:t>
            </a:r>
            <a:r>
              <a:rPr lang="en-US" sz="1500" b="0">
                <a:solidFill>
                  <a:srgbClr val="000000"/>
                </a:solidFill>
                <a:effectLst/>
                <a:highlight>
                  <a:srgbClr val="FFFFFF"/>
                </a:highlight>
                <a:latin typeface="PragmataPro Mono Liga" panose="02000509040000020004" pitchFamily="49" charset="0"/>
              </a:rPr>
              <a:t>, </a:t>
            </a:r>
            <a:r>
              <a:rPr lang="en-US" sz="1500" b="0">
                <a:solidFill>
                  <a:srgbClr val="001080"/>
                </a:solidFill>
                <a:effectLst/>
                <a:highlight>
                  <a:srgbClr val="FFFFFF"/>
                </a:highlight>
                <a:latin typeface="PragmataPro Mono Liga" panose="02000509040000020004" pitchFamily="49" charset="0"/>
              </a:rPr>
              <a:t>b</a:t>
            </a:r>
            <a:r>
              <a:rPr lang="en-US" sz="1500" b="0">
                <a:solidFill>
                  <a:srgbClr val="000000"/>
                </a:solidFill>
                <a:effectLst/>
                <a:highlight>
                  <a:srgbClr val="FFFFFF"/>
                </a:highlight>
                <a:latin typeface="PragmataPro Mono Liga" panose="02000509040000020004" pitchFamily="49" charset="0"/>
              </a:rPr>
              <a:t>);</a:t>
            </a:r>
          </a:p>
          <a:p>
            <a:pPr marL="0" indent="0">
              <a:buNone/>
            </a:pPr>
            <a:r>
              <a:rPr lang="en-US" sz="1500" b="0">
                <a:solidFill>
                  <a:srgbClr val="000000"/>
                </a:solidFill>
                <a:effectLst/>
                <a:highlight>
                  <a:srgbClr val="FFFFFF"/>
                </a:highlight>
                <a:latin typeface="PragmataPro Mono Liga" panose="02000509040000020004" pitchFamily="49" charset="0"/>
              </a:rPr>
              <a:t>}</a:t>
            </a:r>
            <a:r>
              <a:rPr lang="en-US" sz="1500" b="0">
                <a:solidFill>
                  <a:srgbClr val="008000"/>
                </a:solidFill>
                <a:effectLst/>
                <a:highlight>
                  <a:srgbClr val="FFFFFF"/>
                </a:highlight>
                <a:latin typeface="PragmataPro Mono Liga" panose="02000509040000020004" pitchFamily="49" charset="0"/>
              </a:rPr>
              <a:t> ///:~</a:t>
            </a:r>
          </a:p>
          <a:p>
            <a:pPr marL="0" indent="0">
              <a:buNone/>
            </a:pPr>
            <a:endParaRPr lang="en-US" sz="1500">
              <a:solidFill>
                <a:srgbClr val="008000"/>
              </a:solidFill>
              <a:highlight>
                <a:srgbClr val="FFFFFF"/>
              </a:highlight>
              <a:latin typeface="PragmataPro Mono Liga" panose="02000509040000020004" pitchFamily="49" charset="0"/>
            </a:endParaRPr>
          </a:p>
          <a:p>
            <a:pPr marL="0" indent="0">
              <a:buNone/>
            </a:pPr>
            <a:endParaRPr lang="en-US" sz="1500" b="0">
              <a:solidFill>
                <a:srgbClr val="008000"/>
              </a:solidFill>
              <a:effectLst/>
              <a:highlight>
                <a:srgbClr val="FFFFFF"/>
              </a:highlight>
              <a:latin typeface="PragmataPro Mono Liga" panose="02000509040000020004" pitchFamily="49" charset="0"/>
            </a:endParaRPr>
          </a:p>
          <a:p>
            <a:pPr marL="0" indent="0">
              <a:buNone/>
            </a:pPr>
            <a:endParaRPr lang="en-US" sz="1500" b="0">
              <a:solidFill>
                <a:srgbClr val="008000"/>
              </a:solidFill>
              <a:effectLst/>
              <a:highlight>
                <a:srgbClr val="FFFFFF"/>
              </a:highlight>
              <a:latin typeface="PragmataPro Mono Liga" panose="02000509040000020004" pitchFamily="49" charset="0"/>
            </a:endParaRPr>
          </a:p>
          <a:p>
            <a:pPr marL="0" indent="0">
              <a:buNone/>
            </a:pPr>
            <a:endParaRPr lang="en-US" sz="1500">
              <a:solidFill>
                <a:srgbClr val="008000"/>
              </a:solidFill>
              <a:highlight>
                <a:srgbClr val="FFFFFF"/>
              </a:highlight>
              <a:latin typeface="PragmataPro Mono Liga" panose="02000509040000020004" pitchFamily="49" charset="0"/>
            </a:endParaRPr>
          </a:p>
          <a:p>
            <a:pPr marL="0" indent="0">
              <a:buNone/>
            </a:pPr>
            <a:endParaRPr lang="en-US" sz="1500">
              <a:solidFill>
                <a:srgbClr val="008000"/>
              </a:solidFill>
              <a:highlight>
                <a:srgbClr val="FFFFFF"/>
              </a:highlight>
              <a:latin typeface="PragmataPro Mono Liga" panose="02000509040000020004" pitchFamily="49" charset="0"/>
            </a:endParaRPr>
          </a:p>
          <a:p>
            <a:pPr marL="0" indent="0">
              <a:buNone/>
            </a:pPr>
            <a:endParaRPr lang="en-US" sz="1500">
              <a:solidFill>
                <a:srgbClr val="008000"/>
              </a:solidFill>
              <a:highlight>
                <a:srgbClr val="FFFFFF"/>
              </a:highlight>
              <a:latin typeface="PragmataPro Mono Liga" panose="02000509040000020004" pitchFamily="49" charset="0"/>
            </a:endParaRPr>
          </a:p>
          <a:p>
            <a:pPr marL="0" indent="0">
              <a:buNone/>
            </a:pPr>
            <a:endParaRPr lang="en-US" sz="1500">
              <a:solidFill>
                <a:srgbClr val="008000"/>
              </a:solidFill>
              <a:highlight>
                <a:srgbClr val="FFFFFF"/>
              </a:highlight>
              <a:latin typeface="PragmataPro Mono Liga" panose="02000509040000020004" pitchFamily="49" charset="0"/>
            </a:endParaRPr>
          </a:p>
          <a:p>
            <a:pPr marL="0" indent="0">
              <a:buNone/>
            </a:pPr>
            <a:endParaRPr lang="en-US" sz="1500" b="0">
              <a:solidFill>
                <a:srgbClr val="000000"/>
              </a:solidFill>
              <a:effectLst/>
              <a:highlight>
                <a:srgbClr val="FFFFFF"/>
              </a:highlight>
              <a:latin typeface="PragmataPro Mono Liga" panose="02000509040000020004" pitchFamily="49" charset="0"/>
            </a:endParaRPr>
          </a:p>
        </p:txBody>
      </p:sp>
      <p:sp>
        <p:nvSpPr>
          <p:cNvPr id="2" name="Date Placeholder 1">
            <a:extLst>
              <a:ext uri="{FF2B5EF4-FFF2-40B4-BE49-F238E27FC236}">
                <a16:creationId xmlns:a16="http://schemas.microsoft.com/office/drawing/2014/main" id="{6DDEEAA2-8B0E-1553-ED9E-07905B084AED}"/>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59AA428D-B02D-E36B-F2B6-02EF81938D0A}"/>
              </a:ext>
            </a:extLst>
          </p:cNvPr>
          <p:cNvSpPr>
            <a:spLocks noGrp="1"/>
          </p:cNvSpPr>
          <p:nvPr>
            <p:ph type="sldNum" sz="quarter" idx="12"/>
          </p:nvPr>
        </p:nvSpPr>
        <p:spPr/>
        <p:txBody>
          <a:bodyPr/>
          <a:lstStyle/>
          <a:p>
            <a:fld id="{D8B0B3AC-44A8-D142-AAF6-9A453466E1A4}" type="slidenum">
              <a:rPr lang="en-VN" smtClean="0"/>
              <a:pPr/>
              <a:t>16</a:t>
            </a:fld>
            <a:endParaRPr lang="en-VN" dirty="0"/>
          </a:p>
        </p:txBody>
      </p:sp>
    </p:spTree>
    <p:extLst>
      <p:ext uri="{BB962C8B-B14F-4D97-AF65-F5344CB8AC3E}">
        <p14:creationId xmlns:p14="http://schemas.microsoft.com/office/powerpoint/2010/main" val="2824270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145" y="223964"/>
            <a:ext cx="11061100" cy="785896"/>
          </a:xfrm>
        </p:spPr>
        <p:txBody>
          <a:bodyPr>
            <a:noAutofit/>
          </a:bodyPr>
          <a:lstStyle/>
          <a:p>
            <a:r>
              <a:rPr lang="en-US" sz="3500"/>
              <a:t>3.6.7 </a:t>
            </a:r>
            <a:r>
              <a:rPr lang="en-US" sz="3500" dirty="0" err="1"/>
              <a:t>Toán</a:t>
            </a:r>
            <a:r>
              <a:rPr lang="en-US" sz="3500" dirty="0"/>
              <a:t> </a:t>
            </a:r>
            <a:r>
              <a:rPr lang="en-US" sz="3500" dirty="0" err="1"/>
              <a:t>tử</a:t>
            </a:r>
            <a:r>
              <a:rPr lang="en-US" sz="3500" dirty="0"/>
              <a:t> </a:t>
            </a:r>
            <a:r>
              <a:rPr lang="en-US" sz="3500" dirty="0" err="1"/>
              <a:t>điều</a:t>
            </a:r>
            <a:r>
              <a:rPr lang="en-US" sz="3500" dirty="0"/>
              <a:t> </a:t>
            </a:r>
            <a:r>
              <a:rPr lang="en-US" sz="3500" dirty="0" err="1"/>
              <a:t>kiện</a:t>
            </a:r>
            <a:r>
              <a:rPr lang="en-US" sz="3500" dirty="0"/>
              <a:t> - Conditional Ternary Operator</a:t>
            </a:r>
          </a:p>
        </p:txBody>
      </p:sp>
      <p:sp>
        <p:nvSpPr>
          <p:cNvPr id="3" name="Content Placeholder 2"/>
          <p:cNvSpPr>
            <a:spLocks noGrp="1"/>
          </p:cNvSpPr>
          <p:nvPr>
            <p:ph idx="1"/>
          </p:nvPr>
        </p:nvSpPr>
        <p:spPr>
          <a:xfrm>
            <a:off x="774144" y="1233824"/>
            <a:ext cx="10842891" cy="4943139"/>
          </a:xfrm>
        </p:spPr>
        <p:txBody>
          <a:bodyPr>
            <a:noAutofit/>
          </a:bodyPr>
          <a:lstStyle/>
          <a:p>
            <a:pPr marL="377190" indent="-342900" algn="l"/>
            <a:r>
              <a:rPr lang="en-US" sz="2400" b="1" dirty="0" err="1"/>
              <a:t>Cú</a:t>
            </a:r>
            <a:r>
              <a:rPr lang="en-US" sz="2400" b="1" dirty="0"/>
              <a:t> </a:t>
            </a:r>
            <a:r>
              <a:rPr lang="en-US" sz="2400" b="1" dirty="0" err="1"/>
              <a:t>pháp</a:t>
            </a:r>
            <a:r>
              <a:rPr lang="en-US" sz="2400" b="1"/>
              <a:t>: </a:t>
            </a:r>
          </a:p>
          <a:p>
            <a:pPr marL="377190" indent="-342900" algn="l"/>
            <a:endParaRPr lang="en-US" sz="2400" b="1">
              <a:solidFill>
                <a:srgbClr val="00B050"/>
              </a:solidFill>
            </a:endParaRPr>
          </a:p>
          <a:p>
            <a:pPr marL="377190" indent="-342900" algn="l"/>
            <a:r>
              <a:rPr lang="en-US" sz="2400" b="1"/>
              <a:t>Ý </a:t>
            </a:r>
            <a:r>
              <a:rPr lang="en-US" sz="2400" b="1" dirty="0" err="1"/>
              <a:t>nghĩa</a:t>
            </a:r>
            <a:r>
              <a:rPr lang="en-US" sz="2400" b="1" dirty="0"/>
              <a:t>: </a:t>
            </a:r>
            <a:r>
              <a:rPr lang="en-US" sz="2400" err="1"/>
              <a:t>Nếu</a:t>
            </a:r>
            <a:r>
              <a:rPr lang="en-US" sz="2400"/>
              <a:t> </a:t>
            </a:r>
            <a:r>
              <a:rPr lang="en-US" sz="2400">
                <a:solidFill>
                  <a:srgbClr val="000000"/>
                </a:solidFill>
                <a:highlight>
                  <a:srgbClr val="FFFFFF"/>
                </a:highlight>
                <a:latin typeface="PragmataPro Mono Liga" panose="02000509040000020004" pitchFamily="49" charset="0"/>
              </a:rPr>
              <a:t>&lt;condition&gt;</a:t>
            </a:r>
            <a:r>
              <a:rPr lang="en-US" sz="2400"/>
              <a:t> đúng </a:t>
            </a:r>
            <a:r>
              <a:rPr lang="en-US" sz="2400" dirty="0" err="1"/>
              <a:t>thì</a:t>
            </a:r>
            <a:r>
              <a:rPr lang="en-US" sz="2400" dirty="0"/>
              <a:t> </a:t>
            </a:r>
            <a:r>
              <a:rPr lang="en-US" sz="2400" dirty="0" err="1"/>
              <a:t>thực</a:t>
            </a:r>
            <a:r>
              <a:rPr lang="en-US" sz="2400" dirty="0"/>
              <a:t> </a:t>
            </a:r>
            <a:r>
              <a:rPr lang="en-US" sz="2400" err="1"/>
              <a:t>hiện</a:t>
            </a:r>
            <a:r>
              <a:rPr lang="en-US" sz="2400"/>
              <a:t> </a:t>
            </a:r>
            <a:r>
              <a:rPr lang="en-US" sz="2400">
                <a:solidFill>
                  <a:srgbClr val="002060"/>
                </a:solidFill>
              </a:rPr>
              <a:t>&lt;</a:t>
            </a:r>
            <a:r>
              <a:rPr lang="en-US" sz="2400">
                <a:solidFill>
                  <a:srgbClr val="000000"/>
                </a:solidFill>
                <a:highlight>
                  <a:srgbClr val="FFFFFF"/>
                </a:highlight>
                <a:latin typeface="PragmataPro Mono Liga" panose="02000509040000020004" pitchFamily="49" charset="0"/>
              </a:rPr>
              <a:t>Statement </a:t>
            </a:r>
            <a:r>
              <a:rPr lang="en-US" sz="2400">
                <a:solidFill>
                  <a:srgbClr val="098658"/>
                </a:solidFill>
                <a:highlight>
                  <a:srgbClr val="FFFFFF"/>
                </a:highlight>
                <a:latin typeface="PragmataPro Mono Liga" panose="02000509040000020004" pitchFamily="49" charset="0"/>
              </a:rPr>
              <a:t>1</a:t>
            </a:r>
            <a:r>
              <a:rPr lang="en-US" sz="2400">
                <a:solidFill>
                  <a:srgbClr val="002060"/>
                </a:solidFill>
              </a:rPr>
              <a:t>&gt;</a:t>
            </a:r>
            <a:br>
              <a:rPr lang="en-US" sz="2400" dirty="0">
                <a:solidFill>
                  <a:srgbClr val="002060"/>
                </a:solidFill>
              </a:rPr>
            </a:br>
            <a:r>
              <a:rPr lang="en-US" sz="2400">
                <a:solidFill>
                  <a:srgbClr val="002060"/>
                </a:solidFill>
              </a:rPr>
              <a:t>	         N</a:t>
            </a:r>
            <a:r>
              <a:rPr lang="en-US" sz="2400"/>
              <a:t>gược </a:t>
            </a:r>
            <a:r>
              <a:rPr lang="en-US" sz="2400" dirty="0" err="1"/>
              <a:t>lại</a:t>
            </a:r>
            <a:r>
              <a:rPr lang="en-US" sz="2400" dirty="0"/>
              <a:t> </a:t>
            </a:r>
            <a:r>
              <a:rPr lang="en-US" sz="2400" dirty="0" err="1"/>
              <a:t>thì</a:t>
            </a:r>
            <a:r>
              <a:rPr lang="en-US" sz="2400" dirty="0"/>
              <a:t> </a:t>
            </a:r>
            <a:r>
              <a:rPr lang="en-US" sz="2400" dirty="0" err="1"/>
              <a:t>thực</a:t>
            </a:r>
            <a:r>
              <a:rPr lang="en-US" sz="2400" dirty="0"/>
              <a:t> </a:t>
            </a:r>
            <a:r>
              <a:rPr lang="en-US" sz="2400" err="1"/>
              <a:t>hiện</a:t>
            </a:r>
            <a:r>
              <a:rPr lang="en-US" sz="2400"/>
              <a:t> </a:t>
            </a:r>
            <a:r>
              <a:rPr lang="en-US" sz="2400">
                <a:solidFill>
                  <a:schemeClr val="tx1">
                    <a:lumMod val="50000"/>
                  </a:schemeClr>
                </a:solidFill>
              </a:rPr>
              <a:t>&lt;</a:t>
            </a:r>
            <a:r>
              <a:rPr lang="en-US" sz="2400">
                <a:solidFill>
                  <a:srgbClr val="000000"/>
                </a:solidFill>
                <a:highlight>
                  <a:srgbClr val="FFFFFF"/>
                </a:highlight>
                <a:latin typeface="PragmataPro Mono Liga" panose="02000509040000020004" pitchFamily="49" charset="0"/>
              </a:rPr>
              <a:t>Statement </a:t>
            </a:r>
            <a:r>
              <a:rPr lang="en-US" sz="2400">
                <a:solidFill>
                  <a:srgbClr val="098658"/>
                </a:solidFill>
                <a:highlight>
                  <a:srgbClr val="FFFFFF"/>
                </a:highlight>
                <a:latin typeface="PragmataPro Mono Liga" panose="02000509040000020004" pitchFamily="49" charset="0"/>
              </a:rPr>
              <a:t>2</a:t>
            </a:r>
            <a:r>
              <a:rPr lang="en-US" sz="2400">
                <a:solidFill>
                  <a:schemeClr val="tx1">
                    <a:lumMod val="50000"/>
                  </a:schemeClr>
                </a:solidFill>
              </a:rPr>
              <a:t>&gt;</a:t>
            </a:r>
          </a:p>
          <a:p>
            <a:pPr marL="377190" indent="-342900" algn="l"/>
            <a:r>
              <a:rPr lang="en-US" sz="2400"/>
              <a:t>Ví dụ 1: Tìm </a:t>
            </a:r>
            <a:r>
              <a:rPr lang="en-US" sz="2400" dirty="0" err="1"/>
              <a:t>số</a:t>
            </a:r>
            <a:r>
              <a:rPr lang="en-US" sz="2400" dirty="0"/>
              <a:t> </a:t>
            </a:r>
            <a:r>
              <a:rPr lang="en-US" sz="2400" dirty="0" err="1"/>
              <a:t>lớn</a:t>
            </a:r>
            <a:r>
              <a:rPr lang="en-US" sz="2400" dirty="0"/>
              <a:t> </a:t>
            </a:r>
            <a:r>
              <a:rPr lang="en-US" sz="2400" dirty="0" err="1"/>
              <a:t>nhất</a:t>
            </a:r>
            <a:r>
              <a:rPr lang="en-US" sz="2400" dirty="0"/>
              <a:t> </a:t>
            </a:r>
            <a:r>
              <a:rPr lang="en-US" sz="2400" dirty="0" err="1"/>
              <a:t>giữa</a:t>
            </a:r>
            <a:r>
              <a:rPr lang="en-US" sz="2400" dirty="0"/>
              <a:t> 2 </a:t>
            </a:r>
            <a:r>
              <a:rPr lang="en-US" sz="2400" dirty="0" err="1"/>
              <a:t>số</a:t>
            </a:r>
            <a:r>
              <a:rPr lang="en-US" sz="2400" dirty="0"/>
              <a:t> a </a:t>
            </a:r>
            <a:r>
              <a:rPr lang="en-US" sz="2400" dirty="0" err="1"/>
              <a:t>và</a:t>
            </a:r>
            <a:r>
              <a:rPr lang="en-US" sz="2400" dirty="0"/>
              <a:t> b.</a:t>
            </a:r>
          </a:p>
          <a:p>
            <a:pPr marL="34290" indent="0" algn="l">
              <a:buNone/>
            </a:pPr>
            <a:endParaRPr lang="en-US" sz="2400" dirty="0"/>
          </a:p>
          <a:p>
            <a:pPr marL="34290" indent="0" algn="l">
              <a:buNone/>
            </a:pPr>
            <a:endParaRPr lang="en-US" sz="2400" dirty="0"/>
          </a:p>
          <a:p>
            <a:pPr marL="377190" indent="-342900" algn="l"/>
            <a:r>
              <a:rPr lang="en-US" sz="2400"/>
              <a:t>Ví dụ 2: Số </a:t>
            </a:r>
            <a:r>
              <a:rPr lang="en-US" sz="2400" dirty="0" err="1"/>
              <a:t>sinh</a:t>
            </a:r>
            <a:r>
              <a:rPr lang="en-US" sz="2400" dirty="0"/>
              <a:t> </a:t>
            </a:r>
            <a:r>
              <a:rPr lang="en-US" sz="2400" dirty="0" err="1"/>
              <a:t>viên</a:t>
            </a:r>
            <a:r>
              <a:rPr lang="en-US" sz="2400" dirty="0"/>
              <a:t> </a:t>
            </a:r>
            <a:r>
              <a:rPr lang="en-US" sz="2400" dirty="0" err="1"/>
              <a:t>lớn</a:t>
            </a:r>
            <a:r>
              <a:rPr lang="en-US" sz="2400" dirty="0"/>
              <a:t> </a:t>
            </a:r>
            <a:r>
              <a:rPr lang="en-US" sz="2400" dirty="0" err="1"/>
              <a:t>hơn</a:t>
            </a:r>
            <a:r>
              <a:rPr lang="en-US" sz="2400" dirty="0"/>
              <a:t> 50 </a:t>
            </a:r>
            <a:r>
              <a:rPr lang="en-US" sz="2400" dirty="0" err="1"/>
              <a:t>sinh</a:t>
            </a:r>
            <a:r>
              <a:rPr lang="en-US" sz="2400" dirty="0"/>
              <a:t> </a:t>
            </a:r>
            <a:r>
              <a:rPr lang="en-US" sz="2400" dirty="0" err="1"/>
              <a:t>viên</a:t>
            </a:r>
            <a:r>
              <a:rPr lang="en-US" sz="2400" dirty="0"/>
              <a:t> </a:t>
            </a:r>
            <a:r>
              <a:rPr lang="en-US" sz="2400" dirty="0" err="1"/>
              <a:t>thì</a:t>
            </a:r>
            <a:r>
              <a:rPr lang="en-US" sz="2400" dirty="0"/>
              <a:t> </a:t>
            </a:r>
            <a:r>
              <a:rPr lang="en-US" sz="2400" dirty="0" err="1"/>
              <a:t>số</a:t>
            </a:r>
            <a:r>
              <a:rPr lang="en-US" sz="2400" dirty="0"/>
              <a:t> </a:t>
            </a:r>
            <a:r>
              <a:rPr lang="en-US" sz="2400" dirty="0" err="1"/>
              <a:t>lớp</a:t>
            </a:r>
            <a:r>
              <a:rPr lang="en-US" sz="2400" dirty="0"/>
              <a:t> </a:t>
            </a:r>
            <a:r>
              <a:rPr lang="en-US" sz="2400" dirty="0" err="1"/>
              <a:t>bằng</a:t>
            </a:r>
            <a:r>
              <a:rPr lang="en-US" sz="2400" dirty="0"/>
              <a:t> 2, </a:t>
            </a:r>
            <a:r>
              <a:rPr lang="en-US" sz="2400" dirty="0" err="1"/>
              <a:t>ngược</a:t>
            </a:r>
            <a:r>
              <a:rPr lang="en-US" sz="2400" dirty="0"/>
              <a:t> </a:t>
            </a:r>
            <a:r>
              <a:rPr lang="en-US" sz="2400" dirty="0" err="1"/>
              <a:t>lại</a:t>
            </a:r>
            <a:r>
              <a:rPr lang="en-US" sz="2400" dirty="0"/>
              <a:t> </a:t>
            </a:r>
            <a:r>
              <a:rPr lang="en-US" sz="2400" dirty="0" err="1"/>
              <a:t>là</a:t>
            </a:r>
            <a:r>
              <a:rPr lang="en-US" sz="2400" dirty="0"/>
              <a:t> 1.</a:t>
            </a:r>
          </a:p>
          <a:p>
            <a:pPr marL="34290" indent="0" algn="l">
              <a:buNone/>
            </a:pPr>
            <a:endParaRPr lang="en-US" sz="2400" dirty="0"/>
          </a:p>
          <a:p>
            <a:pPr marL="34290" indent="0" algn="l">
              <a:buNone/>
            </a:pPr>
            <a:endParaRPr lang="en-US" sz="2400" dirty="0"/>
          </a:p>
        </p:txBody>
      </p:sp>
      <p:sp>
        <p:nvSpPr>
          <p:cNvPr id="7" name="Footer Placeholder 6"/>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5" name="Rectangle 4"/>
          <p:cNvSpPr/>
          <p:nvPr/>
        </p:nvSpPr>
        <p:spPr>
          <a:xfrm>
            <a:off x="1831574" y="3903628"/>
            <a:ext cx="3775812" cy="1107996"/>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200" dirty="0" err="1">
                <a:solidFill>
                  <a:srgbClr val="0000FF"/>
                </a:solidFill>
                <a:latin typeface="Consolas" panose="020B0609020204030204" pitchFamily="49" charset="0"/>
              </a:rPr>
              <a:t>int</a:t>
            </a:r>
            <a:r>
              <a:rPr lang="en-US" sz="2200" dirty="0">
                <a:solidFill>
                  <a:prstClr val="black"/>
                </a:solidFill>
                <a:latin typeface="Consolas" panose="020B0609020204030204" pitchFamily="49" charset="0"/>
              </a:rPr>
              <a:t> a = 1;</a:t>
            </a:r>
          </a:p>
          <a:p>
            <a:r>
              <a:rPr lang="en-US" sz="2200" dirty="0" err="1">
                <a:solidFill>
                  <a:srgbClr val="0000FF"/>
                </a:solidFill>
                <a:latin typeface="Consolas" panose="020B0609020204030204" pitchFamily="49" charset="0"/>
              </a:rPr>
              <a:t>int</a:t>
            </a:r>
            <a:r>
              <a:rPr lang="en-US" sz="2200" dirty="0">
                <a:solidFill>
                  <a:prstClr val="black"/>
                </a:solidFill>
                <a:latin typeface="Consolas" panose="020B0609020204030204" pitchFamily="49" charset="0"/>
              </a:rPr>
              <a:t> b = 2;</a:t>
            </a:r>
          </a:p>
          <a:p>
            <a:r>
              <a:rPr lang="en-US" sz="2200" dirty="0" err="1">
                <a:solidFill>
                  <a:srgbClr val="0000FF"/>
                </a:solidFill>
                <a:latin typeface="Consolas" panose="020B0609020204030204" pitchFamily="49" charset="0"/>
              </a:rPr>
              <a:t>int</a:t>
            </a:r>
            <a:r>
              <a:rPr lang="en-US" sz="2200" dirty="0">
                <a:solidFill>
                  <a:prstClr val="black"/>
                </a:solidFill>
                <a:latin typeface="Consolas" panose="020B0609020204030204" pitchFamily="49" charset="0"/>
              </a:rPr>
              <a:t> c = (a&gt;b) ? a : b;</a:t>
            </a:r>
          </a:p>
        </p:txBody>
      </p:sp>
      <p:sp>
        <p:nvSpPr>
          <p:cNvPr id="6" name="Rectangle 5"/>
          <p:cNvSpPr/>
          <p:nvPr/>
        </p:nvSpPr>
        <p:spPr>
          <a:xfrm>
            <a:off x="1831574" y="5624176"/>
            <a:ext cx="6779895" cy="769441"/>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200" dirty="0" err="1">
                <a:solidFill>
                  <a:srgbClr val="0000FF"/>
                </a:solidFill>
                <a:latin typeface="Consolas" panose="020B0609020204030204" pitchFamily="49" charset="0"/>
              </a:rPr>
              <a:t>int</a:t>
            </a:r>
            <a:r>
              <a:rPr lang="en-US" sz="2200" dirty="0">
                <a:solidFill>
                  <a:prstClr val="black"/>
                </a:solidFill>
                <a:latin typeface="Consolas" panose="020B0609020204030204" pitchFamily="49" charset="0"/>
              </a:rPr>
              <a:t> </a:t>
            </a:r>
            <a:r>
              <a:rPr lang="en-US" sz="2200" dirty="0" err="1">
                <a:solidFill>
                  <a:prstClr val="black"/>
                </a:solidFill>
                <a:latin typeface="Consolas" panose="020B0609020204030204" pitchFamily="49" charset="0"/>
              </a:rPr>
              <a:t>so_sinh_vien</a:t>
            </a:r>
            <a:r>
              <a:rPr lang="en-US" sz="2200" dirty="0">
                <a:solidFill>
                  <a:prstClr val="black"/>
                </a:solidFill>
                <a:latin typeface="Consolas" panose="020B0609020204030204" pitchFamily="49" charset="0"/>
              </a:rPr>
              <a:t> = 55;</a:t>
            </a:r>
          </a:p>
          <a:p>
            <a:r>
              <a:rPr lang="en-US" sz="2200" dirty="0" err="1">
                <a:solidFill>
                  <a:srgbClr val="0000FF"/>
                </a:solidFill>
                <a:latin typeface="Consolas" panose="020B0609020204030204" pitchFamily="49" charset="0"/>
              </a:rPr>
              <a:t>const</a:t>
            </a:r>
            <a:r>
              <a:rPr lang="en-US" sz="2200" dirty="0">
                <a:solidFill>
                  <a:prstClr val="black"/>
                </a:solidFill>
                <a:latin typeface="Consolas" panose="020B0609020204030204" pitchFamily="49" charset="0"/>
              </a:rPr>
              <a:t> </a:t>
            </a:r>
            <a:r>
              <a:rPr lang="en-US" sz="2200" dirty="0" err="1">
                <a:solidFill>
                  <a:srgbClr val="0000FF"/>
                </a:solidFill>
                <a:latin typeface="Consolas" panose="020B0609020204030204" pitchFamily="49" charset="0"/>
              </a:rPr>
              <a:t>int</a:t>
            </a:r>
            <a:r>
              <a:rPr lang="en-US" sz="2200" dirty="0">
                <a:solidFill>
                  <a:prstClr val="black"/>
                </a:solidFill>
                <a:latin typeface="Consolas" panose="020B0609020204030204" pitchFamily="49" charset="0"/>
              </a:rPr>
              <a:t> </a:t>
            </a:r>
            <a:r>
              <a:rPr lang="en-US" sz="2200" dirty="0" err="1">
                <a:solidFill>
                  <a:prstClr val="black"/>
                </a:solidFill>
                <a:latin typeface="Consolas" panose="020B0609020204030204" pitchFamily="49" charset="0"/>
              </a:rPr>
              <a:t>so_lop</a:t>
            </a:r>
            <a:r>
              <a:rPr lang="en-US" sz="2200" dirty="0">
                <a:solidFill>
                  <a:prstClr val="black"/>
                </a:solidFill>
                <a:latin typeface="Consolas" panose="020B0609020204030204" pitchFamily="49" charset="0"/>
              </a:rPr>
              <a:t> </a:t>
            </a:r>
            <a:r>
              <a:rPr lang="en-US" sz="2200">
                <a:solidFill>
                  <a:prstClr val="black"/>
                </a:solidFill>
                <a:latin typeface="Consolas" panose="020B0609020204030204" pitchFamily="49" charset="0"/>
              </a:rPr>
              <a:t>= (so_sinh_vien&gt;50)? </a:t>
            </a:r>
            <a:r>
              <a:rPr lang="en-US" sz="2200" dirty="0">
                <a:solidFill>
                  <a:prstClr val="black"/>
                </a:solidFill>
                <a:latin typeface="Consolas" panose="020B0609020204030204" pitchFamily="49" charset="0"/>
              </a:rPr>
              <a:t>2:1;</a:t>
            </a:r>
          </a:p>
        </p:txBody>
      </p:sp>
      <p:sp>
        <p:nvSpPr>
          <p:cNvPr id="8" name="Rectangle 7">
            <a:extLst>
              <a:ext uri="{FF2B5EF4-FFF2-40B4-BE49-F238E27FC236}">
                <a16:creationId xmlns:a16="http://schemas.microsoft.com/office/drawing/2014/main" id="{E017C33E-795E-3A6C-3DDB-0520814612B5}"/>
              </a:ext>
            </a:extLst>
          </p:cNvPr>
          <p:cNvSpPr/>
          <p:nvPr/>
        </p:nvSpPr>
        <p:spPr>
          <a:xfrm>
            <a:off x="2979604" y="1485900"/>
            <a:ext cx="7151532" cy="644236"/>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400">
                <a:solidFill>
                  <a:srgbClr val="000000"/>
                </a:solidFill>
                <a:highlight>
                  <a:srgbClr val="FFFFFF"/>
                </a:highlight>
                <a:latin typeface="PragmataPro Mono Liga" panose="02000509040000020004" pitchFamily="49" charset="0"/>
              </a:rPr>
              <a:t>&lt;condition&gt; ? &lt;Statement </a:t>
            </a:r>
            <a:r>
              <a:rPr lang="en-US" sz="2400">
                <a:solidFill>
                  <a:srgbClr val="098658"/>
                </a:solidFill>
                <a:highlight>
                  <a:srgbClr val="FFFFFF"/>
                </a:highlight>
                <a:latin typeface="PragmataPro Mono Liga" panose="02000509040000020004" pitchFamily="49" charset="0"/>
              </a:rPr>
              <a:t>1</a:t>
            </a:r>
            <a:r>
              <a:rPr lang="en-US" sz="2400">
                <a:solidFill>
                  <a:srgbClr val="000000"/>
                </a:solidFill>
                <a:highlight>
                  <a:srgbClr val="FFFFFF"/>
                </a:highlight>
                <a:latin typeface="PragmataPro Mono Liga" panose="02000509040000020004" pitchFamily="49" charset="0"/>
              </a:rPr>
              <a:t>&gt; : &lt; Statement </a:t>
            </a:r>
            <a:r>
              <a:rPr lang="en-US" sz="2400">
                <a:solidFill>
                  <a:srgbClr val="098658"/>
                </a:solidFill>
                <a:highlight>
                  <a:srgbClr val="FFFFFF"/>
                </a:highlight>
                <a:latin typeface="PragmataPro Mono Liga" panose="02000509040000020004" pitchFamily="49" charset="0"/>
              </a:rPr>
              <a:t>2</a:t>
            </a:r>
            <a:r>
              <a:rPr lang="en-US" sz="2400">
                <a:solidFill>
                  <a:srgbClr val="000000"/>
                </a:solidFill>
                <a:highlight>
                  <a:srgbClr val="FFFFFF"/>
                </a:highlight>
                <a:latin typeface="PragmataPro Mono Liga" panose="02000509040000020004" pitchFamily="49" charset="0"/>
              </a:rPr>
              <a:t>&gt;</a:t>
            </a:r>
          </a:p>
        </p:txBody>
      </p:sp>
      <p:sp>
        <p:nvSpPr>
          <p:cNvPr id="9" name="Date Placeholder 8">
            <a:extLst>
              <a:ext uri="{FF2B5EF4-FFF2-40B4-BE49-F238E27FC236}">
                <a16:creationId xmlns:a16="http://schemas.microsoft.com/office/drawing/2014/main" id="{7E19F18C-F82A-7D23-DF46-9EB5D073A5EB}"/>
              </a:ext>
            </a:extLst>
          </p:cNvPr>
          <p:cNvSpPr>
            <a:spLocks noGrp="1"/>
          </p:cNvSpPr>
          <p:nvPr>
            <p:ph type="dt" sz="half" idx="13"/>
          </p:nvPr>
        </p:nvSpPr>
        <p:spPr/>
        <p:txBody>
          <a:bodyPr/>
          <a:lstStyle/>
          <a:p>
            <a:r>
              <a:rPr lang="en-US"/>
              <a:t>June 2024</a:t>
            </a:r>
            <a:endParaRPr lang="en-US" dirty="0"/>
          </a:p>
        </p:txBody>
      </p:sp>
      <p:sp>
        <p:nvSpPr>
          <p:cNvPr id="10" name="Slide Number Placeholder 9">
            <a:extLst>
              <a:ext uri="{FF2B5EF4-FFF2-40B4-BE49-F238E27FC236}">
                <a16:creationId xmlns:a16="http://schemas.microsoft.com/office/drawing/2014/main" id="{1AE62689-C83C-A07D-EE65-B2911F570BF9}"/>
              </a:ext>
            </a:extLst>
          </p:cNvPr>
          <p:cNvSpPr>
            <a:spLocks noGrp="1"/>
          </p:cNvSpPr>
          <p:nvPr>
            <p:ph type="sldNum" sz="quarter" idx="12"/>
          </p:nvPr>
        </p:nvSpPr>
        <p:spPr/>
        <p:txBody>
          <a:bodyPr/>
          <a:lstStyle/>
          <a:p>
            <a:fld id="{D8B0B3AC-44A8-D142-AAF6-9A453466E1A4}" type="slidenum">
              <a:rPr lang="en-VN" smtClean="0"/>
              <a:pPr/>
              <a:t>17</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3.6.8 </a:t>
            </a:r>
            <a:r>
              <a:rPr lang="en-US" dirty="0" err="1"/>
              <a:t>Toán</a:t>
            </a:r>
            <a:r>
              <a:rPr lang="en-US" dirty="0"/>
              <a:t> </a:t>
            </a:r>
            <a:r>
              <a:rPr lang="en-US" dirty="0" err="1"/>
              <a:t>tử</a:t>
            </a:r>
            <a:r>
              <a:rPr lang="en-US" dirty="0"/>
              <a:t> </a:t>
            </a:r>
            <a:r>
              <a:rPr lang="en-US" dirty="0" err="1"/>
              <a:t>quan</a:t>
            </a:r>
            <a:r>
              <a:rPr lang="en-US" dirty="0"/>
              <a:t> </a:t>
            </a:r>
            <a:r>
              <a:rPr lang="en-US" dirty="0" err="1"/>
              <a:t>hệ</a:t>
            </a:r>
            <a:r>
              <a:rPr lang="en-US" dirty="0"/>
              <a:t> - Relational operators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97012050"/>
              </p:ext>
            </p:extLst>
          </p:nvPr>
        </p:nvGraphicFramePr>
        <p:xfrm>
          <a:off x="774145" y="1306830"/>
          <a:ext cx="10957190" cy="5124450"/>
        </p:xfrm>
        <a:graphic>
          <a:graphicData uri="http://schemas.openxmlformats.org/drawingml/2006/table">
            <a:tbl>
              <a:tblPr firstRow="1">
                <a:tableStyleId>{912C8C85-51F0-491E-9774-3900AFEF0FD7}</a:tableStyleId>
              </a:tblPr>
              <a:tblGrid>
                <a:gridCol w="2191863">
                  <a:extLst>
                    <a:ext uri="{9D8B030D-6E8A-4147-A177-3AD203B41FA5}">
                      <a16:colId xmlns:a16="http://schemas.microsoft.com/office/drawing/2014/main" val="20000"/>
                    </a:ext>
                  </a:extLst>
                </a:gridCol>
                <a:gridCol w="1797612">
                  <a:extLst>
                    <a:ext uri="{9D8B030D-6E8A-4147-A177-3AD203B41FA5}">
                      <a16:colId xmlns:a16="http://schemas.microsoft.com/office/drawing/2014/main" val="20001"/>
                    </a:ext>
                  </a:extLst>
                </a:gridCol>
                <a:gridCol w="1523583">
                  <a:extLst>
                    <a:ext uri="{9D8B030D-6E8A-4147-A177-3AD203B41FA5}">
                      <a16:colId xmlns:a16="http://schemas.microsoft.com/office/drawing/2014/main" val="20002"/>
                    </a:ext>
                  </a:extLst>
                </a:gridCol>
                <a:gridCol w="1093280">
                  <a:extLst>
                    <a:ext uri="{9D8B030D-6E8A-4147-A177-3AD203B41FA5}">
                      <a16:colId xmlns:a16="http://schemas.microsoft.com/office/drawing/2014/main" val="20003"/>
                    </a:ext>
                  </a:extLst>
                </a:gridCol>
                <a:gridCol w="4350852">
                  <a:extLst>
                    <a:ext uri="{9D8B030D-6E8A-4147-A177-3AD203B41FA5}">
                      <a16:colId xmlns:a16="http://schemas.microsoft.com/office/drawing/2014/main" val="20004"/>
                    </a:ext>
                  </a:extLst>
                </a:gridCol>
              </a:tblGrid>
              <a:tr h="514350">
                <a:tc>
                  <a:txBody>
                    <a:bodyPr/>
                    <a:lstStyle/>
                    <a:p>
                      <a:pPr algn="ctr"/>
                      <a:r>
                        <a:rPr lang="en-US" sz="2000" b="1" dirty="0">
                          <a:solidFill>
                            <a:schemeClr val="tx1">
                              <a:lumMod val="50000"/>
                            </a:schemeClr>
                          </a:solidFill>
                          <a:effectLst/>
                          <a:latin typeface="Arial" panose="020B0604020202020204" pitchFamily="34" charset="0"/>
                          <a:cs typeface="Arial" panose="020B0604020202020204" pitchFamily="34" charset="0"/>
                        </a:rPr>
                        <a:t>Operator</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err="1">
                          <a:solidFill>
                            <a:schemeClr val="tx1">
                              <a:lumMod val="50000"/>
                            </a:schemeClr>
                          </a:solidFill>
                          <a:effectLst/>
                          <a:latin typeface="Arial" panose="020B0604020202020204" pitchFamily="34" charset="0"/>
                          <a:cs typeface="Arial" panose="020B0604020202020204" pitchFamily="34" charset="0"/>
                        </a:rPr>
                        <a:t>Toán</a:t>
                      </a:r>
                      <a:r>
                        <a:rPr lang="en-US" sz="2000" baseline="0" dirty="0">
                          <a:solidFill>
                            <a:schemeClr val="tx1">
                              <a:lumMod val="50000"/>
                            </a:schemeClr>
                          </a:solidFill>
                          <a:effectLst/>
                          <a:latin typeface="Arial" panose="020B0604020202020204" pitchFamily="34" charset="0"/>
                          <a:cs typeface="Arial" panose="020B0604020202020204" pitchFamily="34" charset="0"/>
                        </a:rPr>
                        <a:t> </a:t>
                      </a:r>
                      <a:r>
                        <a:rPr lang="en-US" sz="2000" baseline="0" dirty="0" err="1">
                          <a:solidFill>
                            <a:schemeClr val="tx1">
                              <a:lumMod val="50000"/>
                            </a:schemeClr>
                          </a:solidFill>
                          <a:effectLst/>
                          <a:latin typeface="Arial" panose="020B0604020202020204" pitchFamily="34" charset="0"/>
                          <a:cs typeface="Arial" panose="020B0604020202020204" pitchFamily="34" charset="0"/>
                        </a:rPr>
                        <a:t>tử</a:t>
                      </a:r>
                      <a:endParaRPr lang="en-US" sz="2000" b="1" dirty="0">
                        <a:solidFill>
                          <a:schemeClr val="tx1">
                            <a:lumMod val="50000"/>
                          </a:schemeClr>
                        </a:solidFill>
                        <a:effectLst/>
                        <a:latin typeface="Arial" panose="020B0604020202020204" pitchFamily="34" charset="0"/>
                        <a:cs typeface="Arial" panose="020B0604020202020204" pitchFamily="34" charset="0"/>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err="1">
                          <a:solidFill>
                            <a:schemeClr val="tx1">
                              <a:lumMod val="50000"/>
                            </a:schemeClr>
                          </a:solidFill>
                          <a:effectLst/>
                          <a:latin typeface="Arial" panose="020B0604020202020204" pitchFamily="34" charset="0"/>
                          <a:cs typeface="Arial" panose="020B0604020202020204" pitchFamily="34" charset="0"/>
                        </a:rPr>
                        <a:t>Ký</a:t>
                      </a:r>
                      <a:r>
                        <a:rPr lang="en-US" sz="2000" baseline="0" dirty="0">
                          <a:solidFill>
                            <a:schemeClr val="tx1">
                              <a:lumMod val="50000"/>
                            </a:schemeClr>
                          </a:solidFill>
                          <a:effectLst/>
                          <a:latin typeface="Arial" panose="020B0604020202020204" pitchFamily="34" charset="0"/>
                          <a:cs typeface="Arial" panose="020B0604020202020204" pitchFamily="34" charset="0"/>
                        </a:rPr>
                        <a:t> </a:t>
                      </a:r>
                      <a:r>
                        <a:rPr lang="en-US" sz="2000" baseline="0" dirty="0" err="1">
                          <a:solidFill>
                            <a:schemeClr val="tx1">
                              <a:lumMod val="50000"/>
                            </a:schemeClr>
                          </a:solidFill>
                          <a:effectLst/>
                          <a:latin typeface="Arial" panose="020B0604020202020204" pitchFamily="34" charset="0"/>
                          <a:cs typeface="Arial" panose="020B0604020202020204" pitchFamily="34" charset="0"/>
                        </a:rPr>
                        <a:t>hiệu</a:t>
                      </a:r>
                      <a:endParaRPr lang="en-US" sz="2000" b="1" dirty="0">
                        <a:solidFill>
                          <a:schemeClr val="tx1">
                            <a:lumMod val="50000"/>
                          </a:schemeClr>
                        </a:solidFill>
                        <a:effectLst/>
                        <a:latin typeface="Arial" panose="020B0604020202020204" pitchFamily="34" charset="0"/>
                        <a:cs typeface="Arial" panose="020B0604020202020204" pitchFamily="34" charset="0"/>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err="1">
                          <a:solidFill>
                            <a:schemeClr val="tx1">
                              <a:lumMod val="50000"/>
                            </a:schemeClr>
                          </a:solidFill>
                          <a:effectLst/>
                          <a:latin typeface="Arial" panose="020B0604020202020204" pitchFamily="34" charset="0"/>
                          <a:cs typeface="Arial" panose="020B0604020202020204" pitchFamily="34" charset="0"/>
                        </a:rPr>
                        <a:t>Ví</a:t>
                      </a:r>
                      <a:r>
                        <a:rPr lang="en-US" sz="2000" baseline="0" dirty="0">
                          <a:solidFill>
                            <a:schemeClr val="tx1">
                              <a:lumMod val="50000"/>
                            </a:schemeClr>
                          </a:solidFill>
                          <a:effectLst/>
                          <a:latin typeface="Arial" panose="020B0604020202020204" pitchFamily="34" charset="0"/>
                          <a:cs typeface="Arial" panose="020B0604020202020204" pitchFamily="34" charset="0"/>
                        </a:rPr>
                        <a:t> </a:t>
                      </a:r>
                      <a:r>
                        <a:rPr lang="en-US" sz="2000" baseline="0" dirty="0" err="1">
                          <a:solidFill>
                            <a:schemeClr val="tx1">
                              <a:lumMod val="50000"/>
                            </a:schemeClr>
                          </a:solidFill>
                          <a:effectLst/>
                          <a:latin typeface="Arial" panose="020B0604020202020204" pitchFamily="34" charset="0"/>
                          <a:cs typeface="Arial" panose="020B0604020202020204" pitchFamily="34" charset="0"/>
                        </a:rPr>
                        <a:t>dụ</a:t>
                      </a:r>
                      <a:endParaRPr lang="en-US" sz="2000" b="1" dirty="0">
                        <a:solidFill>
                          <a:schemeClr val="tx1">
                            <a:lumMod val="50000"/>
                          </a:schemeClr>
                        </a:solidFill>
                        <a:effectLst/>
                        <a:latin typeface="Arial" panose="020B0604020202020204" pitchFamily="34" charset="0"/>
                        <a:cs typeface="Arial" panose="020B0604020202020204" pitchFamily="34" charset="0"/>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err="1">
                          <a:solidFill>
                            <a:schemeClr val="tx1">
                              <a:lumMod val="50000"/>
                            </a:schemeClr>
                          </a:solidFill>
                          <a:effectLst/>
                          <a:latin typeface="Arial" panose="020B0604020202020204" pitchFamily="34" charset="0"/>
                          <a:cs typeface="Arial" panose="020B0604020202020204" pitchFamily="34" charset="0"/>
                        </a:rPr>
                        <a:t>Giải</a:t>
                      </a:r>
                      <a:r>
                        <a:rPr lang="en-US" sz="2000" baseline="0" dirty="0">
                          <a:solidFill>
                            <a:schemeClr val="tx1">
                              <a:lumMod val="50000"/>
                            </a:schemeClr>
                          </a:solidFill>
                          <a:effectLst/>
                          <a:latin typeface="Arial" panose="020B0604020202020204" pitchFamily="34" charset="0"/>
                          <a:cs typeface="Arial" panose="020B0604020202020204" pitchFamily="34" charset="0"/>
                        </a:rPr>
                        <a:t> </a:t>
                      </a:r>
                      <a:r>
                        <a:rPr lang="en-US" sz="2000" baseline="0" dirty="0" err="1">
                          <a:solidFill>
                            <a:schemeClr val="tx1">
                              <a:lumMod val="50000"/>
                            </a:schemeClr>
                          </a:solidFill>
                          <a:effectLst/>
                          <a:latin typeface="Arial" panose="020B0604020202020204" pitchFamily="34" charset="0"/>
                          <a:cs typeface="Arial" panose="020B0604020202020204" pitchFamily="34" charset="0"/>
                        </a:rPr>
                        <a:t>thích</a:t>
                      </a:r>
                      <a:endParaRPr lang="en-US" sz="2000" b="1" dirty="0">
                        <a:solidFill>
                          <a:schemeClr val="tx1">
                            <a:lumMod val="50000"/>
                          </a:schemeClr>
                        </a:solidFill>
                        <a:effectLst/>
                        <a:latin typeface="Arial" panose="020B0604020202020204" pitchFamily="34" charset="0"/>
                        <a:cs typeface="Arial" panose="020B0604020202020204" pitchFamily="34" charset="0"/>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14350">
                <a:tc>
                  <a:txBody>
                    <a:bodyPr/>
                    <a:lstStyle/>
                    <a:p>
                      <a:pPr algn="ctr"/>
                      <a:r>
                        <a:rPr lang="en-US" sz="2000" dirty="0">
                          <a:solidFill>
                            <a:schemeClr val="tx1">
                              <a:lumMod val="50000"/>
                            </a:schemeClr>
                          </a:solidFill>
                          <a:effectLst/>
                          <a:latin typeface="Arial" panose="020B0604020202020204" pitchFamily="34" charset="0"/>
                          <a:cs typeface="Arial" panose="020B0604020202020204" pitchFamily="34" charset="0"/>
                        </a:rPr>
                        <a:t>Greater than</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err="1">
                          <a:solidFill>
                            <a:schemeClr val="tx1">
                              <a:lumMod val="50000"/>
                            </a:schemeClr>
                          </a:solidFill>
                          <a:effectLst/>
                          <a:latin typeface="Arial" panose="020B0604020202020204" pitchFamily="34" charset="0"/>
                          <a:cs typeface="Arial" panose="020B0604020202020204" pitchFamily="34" charset="0"/>
                        </a:rPr>
                        <a:t>Lớn</a:t>
                      </a:r>
                      <a:r>
                        <a:rPr lang="en-US" sz="2000" baseline="0" dirty="0">
                          <a:solidFill>
                            <a:schemeClr val="tx1">
                              <a:lumMod val="50000"/>
                            </a:schemeClr>
                          </a:solidFill>
                          <a:effectLst/>
                          <a:latin typeface="Arial" panose="020B0604020202020204" pitchFamily="34" charset="0"/>
                          <a:cs typeface="Arial" panose="020B0604020202020204" pitchFamily="34" charset="0"/>
                        </a:rPr>
                        <a:t> </a:t>
                      </a:r>
                      <a:r>
                        <a:rPr lang="en-US" sz="2000" baseline="0" dirty="0" err="1">
                          <a:solidFill>
                            <a:schemeClr val="tx1">
                              <a:lumMod val="50000"/>
                            </a:schemeClr>
                          </a:solidFill>
                          <a:effectLst/>
                          <a:latin typeface="Arial" panose="020B0604020202020204" pitchFamily="34" charset="0"/>
                          <a:cs typeface="Arial" panose="020B0604020202020204" pitchFamily="34" charset="0"/>
                        </a:rPr>
                        <a:t>hơn</a:t>
                      </a:r>
                      <a:endParaRPr lang="en-US" sz="2000" dirty="0">
                        <a:solidFill>
                          <a:schemeClr val="tx1">
                            <a:lumMod val="50000"/>
                          </a:schemeClr>
                        </a:solidFill>
                        <a:effectLst/>
                        <a:latin typeface="Arial" panose="020B0604020202020204" pitchFamily="34" charset="0"/>
                        <a:cs typeface="Arial" panose="020B0604020202020204" pitchFamily="34" charset="0"/>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a:solidFill>
                            <a:schemeClr val="tx1">
                              <a:lumMod val="50000"/>
                            </a:schemeClr>
                          </a:solidFill>
                          <a:effectLst/>
                          <a:latin typeface="Arial" panose="020B0604020202020204" pitchFamily="34" charset="0"/>
                          <a:cs typeface="Arial" panose="020B0604020202020204" pitchFamily="34" charset="0"/>
                        </a:rPr>
                        <a:t>&gt;</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lumMod val="50000"/>
                            </a:schemeClr>
                          </a:solidFill>
                          <a:effectLst/>
                          <a:latin typeface="Arial" panose="020B0604020202020204" pitchFamily="34" charset="0"/>
                          <a:cs typeface="Arial" panose="020B0604020202020204" pitchFamily="34" charset="0"/>
                        </a:rPr>
                        <a:t>x &gt; y</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000" dirty="0" err="1">
                          <a:solidFill>
                            <a:schemeClr val="tx1">
                              <a:lumMod val="50000"/>
                            </a:schemeClr>
                          </a:solidFill>
                          <a:effectLst/>
                          <a:latin typeface="Arial" panose="020B0604020202020204" pitchFamily="34" charset="0"/>
                          <a:cs typeface="Arial" panose="020B0604020202020204" pitchFamily="34" charset="0"/>
                        </a:rPr>
                        <a:t>Nếu</a:t>
                      </a:r>
                      <a:r>
                        <a:rPr lang="en-US" sz="2000" baseline="0" dirty="0">
                          <a:solidFill>
                            <a:schemeClr val="tx1">
                              <a:lumMod val="50000"/>
                            </a:schemeClr>
                          </a:solidFill>
                          <a:effectLst/>
                          <a:latin typeface="Arial" panose="020B0604020202020204" pitchFamily="34" charset="0"/>
                          <a:cs typeface="Arial" panose="020B0604020202020204" pitchFamily="34" charset="0"/>
                        </a:rPr>
                        <a:t> x </a:t>
                      </a:r>
                      <a:r>
                        <a:rPr lang="en-US" sz="2000" baseline="0" dirty="0" err="1">
                          <a:solidFill>
                            <a:schemeClr val="tx1">
                              <a:lumMod val="50000"/>
                            </a:schemeClr>
                          </a:solidFill>
                          <a:effectLst/>
                          <a:latin typeface="Arial" panose="020B0604020202020204" pitchFamily="34" charset="0"/>
                          <a:cs typeface="Arial" panose="020B0604020202020204" pitchFamily="34" charset="0"/>
                        </a:rPr>
                        <a:t>lớn</a:t>
                      </a:r>
                      <a:r>
                        <a:rPr lang="en-US" sz="2000" baseline="0" dirty="0">
                          <a:solidFill>
                            <a:schemeClr val="tx1">
                              <a:lumMod val="50000"/>
                            </a:schemeClr>
                          </a:solidFill>
                          <a:effectLst/>
                          <a:latin typeface="Arial" panose="020B0604020202020204" pitchFamily="34" charset="0"/>
                          <a:cs typeface="Arial" panose="020B0604020202020204" pitchFamily="34" charset="0"/>
                        </a:rPr>
                        <a:t> </a:t>
                      </a:r>
                      <a:r>
                        <a:rPr lang="en-US" sz="2000" baseline="0" dirty="0" err="1">
                          <a:solidFill>
                            <a:schemeClr val="tx1">
                              <a:lumMod val="50000"/>
                            </a:schemeClr>
                          </a:solidFill>
                          <a:effectLst/>
                          <a:latin typeface="Arial" panose="020B0604020202020204" pitchFamily="34" charset="0"/>
                          <a:cs typeface="Arial" panose="020B0604020202020204" pitchFamily="34" charset="0"/>
                        </a:rPr>
                        <a:t>hơn</a:t>
                      </a:r>
                      <a:r>
                        <a:rPr lang="en-US" sz="2000" baseline="0" dirty="0">
                          <a:solidFill>
                            <a:schemeClr val="tx1">
                              <a:lumMod val="50000"/>
                            </a:schemeClr>
                          </a:solidFill>
                          <a:effectLst/>
                          <a:latin typeface="Arial" panose="020B0604020202020204" pitchFamily="34" charset="0"/>
                          <a:cs typeface="Arial" panose="020B0604020202020204" pitchFamily="34" charset="0"/>
                        </a:rPr>
                        <a:t> y </a:t>
                      </a:r>
                      <a:r>
                        <a:rPr lang="en-US" sz="2000" baseline="0" dirty="0">
                          <a:solidFill>
                            <a:schemeClr val="tx1">
                              <a:lumMod val="50000"/>
                            </a:schemeClr>
                          </a:solidFill>
                          <a:effectLst/>
                          <a:latin typeface="Arial" panose="020B0604020202020204" pitchFamily="34" charset="0"/>
                          <a:cs typeface="Arial" panose="020B0604020202020204" pitchFamily="34" charset="0"/>
                          <a:sym typeface="Wingdings" panose="05000000000000000000" pitchFamily="2" charset="2"/>
                        </a:rPr>
                        <a:t> true (1)</a:t>
                      </a:r>
                    </a:p>
                    <a:p>
                      <a:pPr algn="l"/>
                      <a:r>
                        <a:rPr lang="en-US" sz="2000" baseline="0" dirty="0" err="1">
                          <a:solidFill>
                            <a:schemeClr val="tx1">
                              <a:lumMod val="50000"/>
                            </a:schemeClr>
                          </a:solidFill>
                          <a:effectLst/>
                          <a:latin typeface="Arial" panose="020B0604020202020204" pitchFamily="34" charset="0"/>
                          <a:cs typeface="Arial" panose="020B0604020202020204" pitchFamily="34" charset="0"/>
                          <a:sym typeface="Wingdings" panose="05000000000000000000" pitchFamily="2" charset="2"/>
                        </a:rPr>
                        <a:t>Ngược</a:t>
                      </a:r>
                      <a:r>
                        <a:rPr lang="en-US" sz="2000" baseline="0" dirty="0">
                          <a:solidFill>
                            <a:schemeClr val="tx1">
                              <a:lumMod val="50000"/>
                            </a:schemeClr>
                          </a:solidFill>
                          <a:effectLst/>
                          <a:latin typeface="Arial" panose="020B0604020202020204" pitchFamily="34" charset="0"/>
                          <a:cs typeface="Arial" panose="020B0604020202020204" pitchFamily="34" charset="0"/>
                          <a:sym typeface="Wingdings" panose="05000000000000000000" pitchFamily="2" charset="2"/>
                        </a:rPr>
                        <a:t> </a:t>
                      </a:r>
                      <a:r>
                        <a:rPr lang="en-US" sz="2000" baseline="0" dirty="0" err="1">
                          <a:solidFill>
                            <a:schemeClr val="tx1">
                              <a:lumMod val="50000"/>
                            </a:schemeClr>
                          </a:solidFill>
                          <a:effectLst/>
                          <a:latin typeface="Arial" panose="020B0604020202020204" pitchFamily="34" charset="0"/>
                          <a:cs typeface="Arial" panose="020B0604020202020204" pitchFamily="34" charset="0"/>
                          <a:sym typeface="Wingdings" panose="05000000000000000000" pitchFamily="2" charset="2"/>
                        </a:rPr>
                        <a:t>lại</a:t>
                      </a:r>
                      <a:r>
                        <a:rPr lang="en-US" sz="2000" baseline="0" dirty="0">
                          <a:solidFill>
                            <a:schemeClr val="tx1">
                              <a:lumMod val="50000"/>
                            </a:schemeClr>
                          </a:solidFill>
                          <a:effectLst/>
                          <a:latin typeface="Arial" panose="020B0604020202020204" pitchFamily="34" charset="0"/>
                          <a:cs typeface="Arial" panose="020B0604020202020204" pitchFamily="34" charset="0"/>
                          <a:sym typeface="Wingdings" panose="05000000000000000000" pitchFamily="2" charset="2"/>
                        </a:rPr>
                        <a:t>  false (0)</a:t>
                      </a:r>
                      <a:endParaRPr lang="en-US" sz="2000" dirty="0">
                        <a:solidFill>
                          <a:schemeClr val="tx1">
                            <a:lumMod val="50000"/>
                          </a:schemeClr>
                        </a:solidFill>
                        <a:effectLst/>
                        <a:latin typeface="Arial" panose="020B0604020202020204" pitchFamily="34" charset="0"/>
                        <a:cs typeface="Arial" panose="020B0604020202020204" pitchFamily="34" charset="0"/>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14350">
                <a:tc>
                  <a:txBody>
                    <a:bodyPr/>
                    <a:lstStyle/>
                    <a:p>
                      <a:pPr algn="ctr"/>
                      <a:r>
                        <a:rPr lang="en-US" sz="2000" dirty="0">
                          <a:solidFill>
                            <a:schemeClr val="tx1">
                              <a:lumMod val="50000"/>
                            </a:schemeClr>
                          </a:solidFill>
                          <a:effectLst/>
                          <a:latin typeface="Arial" panose="020B0604020202020204" pitchFamily="34" charset="0"/>
                          <a:cs typeface="Arial" panose="020B0604020202020204" pitchFamily="34" charset="0"/>
                        </a:rPr>
                        <a:t>Less than</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err="1">
                          <a:solidFill>
                            <a:schemeClr val="tx1">
                              <a:lumMod val="50000"/>
                            </a:schemeClr>
                          </a:solidFill>
                          <a:effectLst/>
                          <a:latin typeface="Arial" panose="020B0604020202020204" pitchFamily="34" charset="0"/>
                          <a:cs typeface="Arial" panose="020B0604020202020204" pitchFamily="34" charset="0"/>
                        </a:rPr>
                        <a:t>Nhỏ</a:t>
                      </a:r>
                      <a:r>
                        <a:rPr lang="en-US" sz="2000" baseline="0" dirty="0">
                          <a:solidFill>
                            <a:schemeClr val="tx1">
                              <a:lumMod val="50000"/>
                            </a:schemeClr>
                          </a:solidFill>
                          <a:effectLst/>
                          <a:latin typeface="Arial" panose="020B0604020202020204" pitchFamily="34" charset="0"/>
                          <a:cs typeface="Arial" panose="020B0604020202020204" pitchFamily="34" charset="0"/>
                        </a:rPr>
                        <a:t> </a:t>
                      </a:r>
                      <a:r>
                        <a:rPr lang="en-US" sz="2000" baseline="0" dirty="0" err="1">
                          <a:solidFill>
                            <a:schemeClr val="tx1">
                              <a:lumMod val="50000"/>
                            </a:schemeClr>
                          </a:solidFill>
                          <a:effectLst/>
                          <a:latin typeface="Arial" panose="020B0604020202020204" pitchFamily="34" charset="0"/>
                          <a:cs typeface="Arial" panose="020B0604020202020204" pitchFamily="34" charset="0"/>
                        </a:rPr>
                        <a:t>hơn</a:t>
                      </a:r>
                      <a:endParaRPr lang="en-US" sz="2000" dirty="0">
                        <a:solidFill>
                          <a:schemeClr val="tx1">
                            <a:lumMod val="50000"/>
                          </a:schemeClr>
                        </a:solidFill>
                        <a:effectLst/>
                        <a:latin typeface="Arial" panose="020B0604020202020204" pitchFamily="34" charset="0"/>
                        <a:cs typeface="Arial" panose="020B0604020202020204" pitchFamily="34" charset="0"/>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a:solidFill>
                            <a:schemeClr val="tx1">
                              <a:lumMod val="50000"/>
                            </a:schemeClr>
                          </a:solidFill>
                          <a:effectLst/>
                          <a:latin typeface="Arial" panose="020B0604020202020204" pitchFamily="34" charset="0"/>
                          <a:cs typeface="Arial" panose="020B0604020202020204" pitchFamily="34" charset="0"/>
                        </a:rPr>
                        <a:t>&lt;</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a:solidFill>
                            <a:schemeClr val="tx1">
                              <a:lumMod val="50000"/>
                            </a:schemeClr>
                          </a:solidFill>
                          <a:effectLst/>
                          <a:latin typeface="Arial" panose="020B0604020202020204" pitchFamily="34" charset="0"/>
                          <a:cs typeface="Arial" panose="020B0604020202020204" pitchFamily="34" charset="0"/>
                        </a:rPr>
                        <a:t>x &lt; y</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000" dirty="0" err="1">
                          <a:solidFill>
                            <a:schemeClr val="tx1">
                              <a:lumMod val="50000"/>
                            </a:schemeClr>
                          </a:solidFill>
                          <a:effectLst/>
                          <a:latin typeface="Arial" panose="020B0604020202020204" pitchFamily="34" charset="0"/>
                          <a:cs typeface="Arial" panose="020B0604020202020204" pitchFamily="34" charset="0"/>
                        </a:rPr>
                        <a:t>Nếu</a:t>
                      </a:r>
                      <a:r>
                        <a:rPr lang="en-US" sz="2000" baseline="0" dirty="0">
                          <a:solidFill>
                            <a:schemeClr val="tx1">
                              <a:lumMod val="50000"/>
                            </a:schemeClr>
                          </a:solidFill>
                          <a:effectLst/>
                          <a:latin typeface="Arial" panose="020B0604020202020204" pitchFamily="34" charset="0"/>
                          <a:cs typeface="Arial" panose="020B0604020202020204" pitchFamily="34" charset="0"/>
                        </a:rPr>
                        <a:t> x </a:t>
                      </a:r>
                      <a:r>
                        <a:rPr lang="en-US" sz="2000" baseline="0" dirty="0" err="1">
                          <a:solidFill>
                            <a:schemeClr val="tx1">
                              <a:lumMod val="50000"/>
                            </a:schemeClr>
                          </a:solidFill>
                          <a:effectLst/>
                          <a:latin typeface="Arial" panose="020B0604020202020204" pitchFamily="34" charset="0"/>
                          <a:cs typeface="Arial" panose="020B0604020202020204" pitchFamily="34" charset="0"/>
                        </a:rPr>
                        <a:t>nhỏ</a:t>
                      </a:r>
                      <a:r>
                        <a:rPr lang="en-US" sz="2000" baseline="0" dirty="0">
                          <a:solidFill>
                            <a:schemeClr val="tx1">
                              <a:lumMod val="50000"/>
                            </a:schemeClr>
                          </a:solidFill>
                          <a:effectLst/>
                          <a:latin typeface="Arial" panose="020B0604020202020204" pitchFamily="34" charset="0"/>
                          <a:cs typeface="Arial" panose="020B0604020202020204" pitchFamily="34" charset="0"/>
                        </a:rPr>
                        <a:t> </a:t>
                      </a:r>
                      <a:r>
                        <a:rPr lang="en-US" sz="2000" baseline="0" dirty="0" err="1">
                          <a:solidFill>
                            <a:schemeClr val="tx1">
                              <a:lumMod val="50000"/>
                            </a:schemeClr>
                          </a:solidFill>
                          <a:effectLst/>
                          <a:latin typeface="Arial" panose="020B0604020202020204" pitchFamily="34" charset="0"/>
                          <a:cs typeface="Arial" panose="020B0604020202020204" pitchFamily="34" charset="0"/>
                        </a:rPr>
                        <a:t>hơn</a:t>
                      </a:r>
                      <a:r>
                        <a:rPr lang="en-US" sz="2000" baseline="0" dirty="0">
                          <a:solidFill>
                            <a:schemeClr val="tx1">
                              <a:lumMod val="50000"/>
                            </a:schemeClr>
                          </a:solidFill>
                          <a:effectLst/>
                          <a:latin typeface="Arial" panose="020B0604020202020204" pitchFamily="34" charset="0"/>
                          <a:cs typeface="Arial" panose="020B0604020202020204" pitchFamily="34" charset="0"/>
                        </a:rPr>
                        <a:t> y </a:t>
                      </a:r>
                      <a:r>
                        <a:rPr lang="en-US" sz="2000" baseline="0" dirty="0">
                          <a:solidFill>
                            <a:schemeClr val="tx1">
                              <a:lumMod val="50000"/>
                            </a:schemeClr>
                          </a:solidFill>
                          <a:effectLst/>
                          <a:latin typeface="Arial" panose="020B0604020202020204" pitchFamily="34" charset="0"/>
                          <a:cs typeface="Arial" panose="020B0604020202020204" pitchFamily="34" charset="0"/>
                          <a:sym typeface="Wingdings" panose="05000000000000000000" pitchFamily="2" charset="2"/>
                        </a:rPr>
                        <a:t> true (1)</a:t>
                      </a:r>
                      <a:br>
                        <a:rPr lang="en-US" sz="2000" baseline="0" dirty="0">
                          <a:solidFill>
                            <a:schemeClr val="tx1">
                              <a:lumMod val="50000"/>
                            </a:schemeClr>
                          </a:solidFill>
                          <a:effectLst/>
                          <a:latin typeface="Arial" panose="020B0604020202020204" pitchFamily="34" charset="0"/>
                          <a:cs typeface="Arial" panose="020B0604020202020204" pitchFamily="34" charset="0"/>
                          <a:sym typeface="Wingdings" panose="05000000000000000000" pitchFamily="2" charset="2"/>
                        </a:rPr>
                      </a:br>
                      <a:r>
                        <a:rPr lang="en-US" sz="2000" baseline="0" dirty="0" err="1">
                          <a:solidFill>
                            <a:schemeClr val="tx1">
                              <a:lumMod val="50000"/>
                            </a:schemeClr>
                          </a:solidFill>
                          <a:effectLst/>
                          <a:latin typeface="Arial" panose="020B0604020202020204" pitchFamily="34" charset="0"/>
                          <a:cs typeface="Arial" panose="020B0604020202020204" pitchFamily="34" charset="0"/>
                          <a:sym typeface="Wingdings" panose="05000000000000000000" pitchFamily="2" charset="2"/>
                        </a:rPr>
                        <a:t>Ngược</a:t>
                      </a:r>
                      <a:r>
                        <a:rPr lang="en-US" sz="2000" baseline="0" dirty="0">
                          <a:solidFill>
                            <a:schemeClr val="tx1">
                              <a:lumMod val="50000"/>
                            </a:schemeClr>
                          </a:solidFill>
                          <a:effectLst/>
                          <a:latin typeface="Arial" panose="020B0604020202020204" pitchFamily="34" charset="0"/>
                          <a:cs typeface="Arial" panose="020B0604020202020204" pitchFamily="34" charset="0"/>
                          <a:sym typeface="Wingdings" panose="05000000000000000000" pitchFamily="2" charset="2"/>
                        </a:rPr>
                        <a:t> </a:t>
                      </a:r>
                      <a:r>
                        <a:rPr lang="en-US" sz="2000" baseline="0" dirty="0" err="1">
                          <a:solidFill>
                            <a:schemeClr val="tx1">
                              <a:lumMod val="50000"/>
                            </a:schemeClr>
                          </a:solidFill>
                          <a:effectLst/>
                          <a:latin typeface="Arial" panose="020B0604020202020204" pitchFamily="34" charset="0"/>
                          <a:cs typeface="Arial" panose="020B0604020202020204" pitchFamily="34" charset="0"/>
                          <a:sym typeface="Wingdings" panose="05000000000000000000" pitchFamily="2" charset="2"/>
                        </a:rPr>
                        <a:t>lại</a:t>
                      </a:r>
                      <a:r>
                        <a:rPr lang="en-US" sz="2000" baseline="0" dirty="0">
                          <a:solidFill>
                            <a:schemeClr val="tx1">
                              <a:lumMod val="50000"/>
                            </a:schemeClr>
                          </a:solidFill>
                          <a:effectLst/>
                          <a:latin typeface="Arial" panose="020B0604020202020204" pitchFamily="34" charset="0"/>
                          <a:cs typeface="Arial" panose="020B0604020202020204" pitchFamily="34" charset="0"/>
                          <a:sym typeface="Wingdings" panose="05000000000000000000" pitchFamily="2" charset="2"/>
                        </a:rPr>
                        <a:t>  false (0)</a:t>
                      </a:r>
                      <a:endParaRPr lang="en-US" sz="2000" dirty="0">
                        <a:solidFill>
                          <a:schemeClr val="tx1">
                            <a:lumMod val="50000"/>
                          </a:schemeClr>
                        </a:solidFill>
                        <a:effectLst/>
                        <a:latin typeface="Arial" panose="020B0604020202020204" pitchFamily="34" charset="0"/>
                        <a:cs typeface="Arial" panose="020B0604020202020204" pitchFamily="34" charset="0"/>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18160">
                <a:tc>
                  <a:txBody>
                    <a:bodyPr/>
                    <a:lstStyle/>
                    <a:p>
                      <a:pPr algn="ctr"/>
                      <a:r>
                        <a:rPr lang="en-US" sz="2000">
                          <a:solidFill>
                            <a:schemeClr val="tx1">
                              <a:lumMod val="50000"/>
                            </a:schemeClr>
                          </a:solidFill>
                          <a:effectLst/>
                          <a:latin typeface="Arial" panose="020B0604020202020204" pitchFamily="34" charset="0"/>
                          <a:cs typeface="Arial" panose="020B0604020202020204" pitchFamily="34" charset="0"/>
                        </a:rPr>
                        <a:t>Greater than </a:t>
                      </a:r>
                    </a:p>
                    <a:p>
                      <a:pPr algn="ctr"/>
                      <a:r>
                        <a:rPr lang="en-US" sz="2000">
                          <a:solidFill>
                            <a:schemeClr val="tx1">
                              <a:lumMod val="50000"/>
                            </a:schemeClr>
                          </a:solidFill>
                          <a:effectLst/>
                          <a:latin typeface="Arial" panose="020B0604020202020204" pitchFamily="34" charset="0"/>
                          <a:cs typeface="Arial" panose="020B0604020202020204" pitchFamily="34" charset="0"/>
                        </a:rPr>
                        <a:t>Or: Equal to</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err="1">
                          <a:solidFill>
                            <a:schemeClr val="tx1">
                              <a:lumMod val="50000"/>
                            </a:schemeClr>
                          </a:solidFill>
                          <a:effectLst/>
                          <a:latin typeface="Arial" panose="020B0604020202020204" pitchFamily="34" charset="0"/>
                          <a:cs typeface="Arial" panose="020B0604020202020204" pitchFamily="34" charset="0"/>
                        </a:rPr>
                        <a:t>Lớn</a:t>
                      </a:r>
                      <a:r>
                        <a:rPr lang="en-US" sz="2000" baseline="0" dirty="0">
                          <a:solidFill>
                            <a:schemeClr val="tx1">
                              <a:lumMod val="50000"/>
                            </a:schemeClr>
                          </a:solidFill>
                          <a:effectLst/>
                          <a:latin typeface="Arial" panose="020B0604020202020204" pitchFamily="34" charset="0"/>
                          <a:cs typeface="Arial" panose="020B0604020202020204" pitchFamily="34" charset="0"/>
                        </a:rPr>
                        <a:t> </a:t>
                      </a:r>
                      <a:r>
                        <a:rPr lang="en-US" sz="2000" baseline="0" err="1">
                          <a:solidFill>
                            <a:schemeClr val="tx1">
                              <a:lumMod val="50000"/>
                            </a:schemeClr>
                          </a:solidFill>
                          <a:effectLst/>
                          <a:latin typeface="Arial" panose="020B0604020202020204" pitchFamily="34" charset="0"/>
                          <a:cs typeface="Arial" panose="020B0604020202020204" pitchFamily="34" charset="0"/>
                        </a:rPr>
                        <a:t>hơn</a:t>
                      </a:r>
                      <a:r>
                        <a:rPr lang="en-US" sz="2000" baseline="0">
                          <a:solidFill>
                            <a:schemeClr val="tx1">
                              <a:lumMod val="50000"/>
                            </a:schemeClr>
                          </a:solidFill>
                          <a:effectLst/>
                          <a:latin typeface="Arial" panose="020B0604020202020204" pitchFamily="34" charset="0"/>
                          <a:cs typeface="Arial" panose="020B0604020202020204" pitchFamily="34" charset="0"/>
                        </a:rPr>
                        <a:t> </a:t>
                      </a:r>
                    </a:p>
                    <a:p>
                      <a:pPr algn="ctr"/>
                      <a:r>
                        <a:rPr lang="en-US" sz="2000" baseline="0">
                          <a:solidFill>
                            <a:schemeClr val="tx1">
                              <a:lumMod val="50000"/>
                            </a:schemeClr>
                          </a:solidFill>
                          <a:effectLst/>
                          <a:latin typeface="Arial" panose="020B0604020202020204" pitchFamily="34" charset="0"/>
                          <a:cs typeface="Arial" panose="020B0604020202020204" pitchFamily="34" charset="0"/>
                        </a:rPr>
                        <a:t>Hoặc: </a:t>
                      </a:r>
                      <a:r>
                        <a:rPr lang="en-US" sz="2000" baseline="0" dirty="0">
                          <a:solidFill>
                            <a:schemeClr val="tx1">
                              <a:lumMod val="50000"/>
                            </a:schemeClr>
                          </a:solidFill>
                          <a:effectLst/>
                          <a:latin typeface="Arial" panose="020B0604020202020204" pitchFamily="34" charset="0"/>
                          <a:cs typeface="Arial" panose="020B0604020202020204" pitchFamily="34" charset="0"/>
                        </a:rPr>
                        <a:t>B</a:t>
                      </a:r>
                      <a:r>
                        <a:rPr lang="en-US" sz="2000" baseline="0">
                          <a:solidFill>
                            <a:schemeClr val="tx1">
                              <a:lumMod val="50000"/>
                            </a:schemeClr>
                          </a:solidFill>
                          <a:effectLst/>
                          <a:latin typeface="Arial" panose="020B0604020202020204" pitchFamily="34" charset="0"/>
                          <a:cs typeface="Arial" panose="020B0604020202020204" pitchFamily="34" charset="0"/>
                        </a:rPr>
                        <a:t>ằng</a:t>
                      </a:r>
                      <a:endParaRPr lang="en-US" sz="2000" dirty="0">
                        <a:solidFill>
                          <a:schemeClr val="tx1">
                            <a:lumMod val="50000"/>
                          </a:schemeClr>
                        </a:solidFill>
                        <a:effectLst/>
                        <a:latin typeface="Arial" panose="020B0604020202020204" pitchFamily="34" charset="0"/>
                        <a:cs typeface="Arial" panose="020B0604020202020204" pitchFamily="34" charset="0"/>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a:solidFill>
                            <a:schemeClr val="tx1">
                              <a:lumMod val="50000"/>
                            </a:schemeClr>
                          </a:solidFill>
                          <a:effectLst/>
                          <a:latin typeface="Arial" panose="020B0604020202020204" pitchFamily="34" charset="0"/>
                          <a:cs typeface="Arial" panose="020B0604020202020204" pitchFamily="34" charset="0"/>
                        </a:rPr>
                        <a:t>&gt;=</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a:solidFill>
                            <a:schemeClr val="tx1">
                              <a:lumMod val="50000"/>
                            </a:schemeClr>
                          </a:solidFill>
                          <a:effectLst/>
                          <a:latin typeface="Arial" panose="020B0604020202020204" pitchFamily="34" charset="0"/>
                          <a:cs typeface="Arial" panose="020B0604020202020204" pitchFamily="34" charset="0"/>
                        </a:rPr>
                        <a:t>x &gt;= y</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000" dirty="0" err="1">
                          <a:solidFill>
                            <a:schemeClr val="tx1">
                              <a:lumMod val="50000"/>
                            </a:schemeClr>
                          </a:solidFill>
                          <a:effectLst/>
                          <a:latin typeface="Arial" panose="020B0604020202020204" pitchFamily="34" charset="0"/>
                          <a:cs typeface="Arial" panose="020B0604020202020204" pitchFamily="34" charset="0"/>
                        </a:rPr>
                        <a:t>Nếu</a:t>
                      </a:r>
                      <a:r>
                        <a:rPr lang="en-US" sz="2000" baseline="0" dirty="0">
                          <a:solidFill>
                            <a:schemeClr val="tx1">
                              <a:lumMod val="50000"/>
                            </a:schemeClr>
                          </a:solidFill>
                          <a:effectLst/>
                          <a:latin typeface="Arial" panose="020B0604020202020204" pitchFamily="34" charset="0"/>
                          <a:cs typeface="Arial" panose="020B0604020202020204" pitchFamily="34" charset="0"/>
                        </a:rPr>
                        <a:t> x </a:t>
                      </a:r>
                      <a:r>
                        <a:rPr lang="en-US" sz="2000" baseline="0" dirty="0" err="1">
                          <a:solidFill>
                            <a:schemeClr val="tx1">
                              <a:lumMod val="50000"/>
                            </a:schemeClr>
                          </a:solidFill>
                          <a:effectLst/>
                          <a:latin typeface="Arial" panose="020B0604020202020204" pitchFamily="34" charset="0"/>
                          <a:cs typeface="Arial" panose="020B0604020202020204" pitchFamily="34" charset="0"/>
                        </a:rPr>
                        <a:t>lớn</a:t>
                      </a:r>
                      <a:r>
                        <a:rPr lang="en-US" sz="2000" baseline="0" dirty="0">
                          <a:solidFill>
                            <a:schemeClr val="tx1">
                              <a:lumMod val="50000"/>
                            </a:schemeClr>
                          </a:solidFill>
                          <a:effectLst/>
                          <a:latin typeface="Arial" panose="020B0604020202020204" pitchFamily="34" charset="0"/>
                          <a:cs typeface="Arial" panose="020B0604020202020204" pitchFamily="34" charset="0"/>
                        </a:rPr>
                        <a:t> </a:t>
                      </a:r>
                      <a:r>
                        <a:rPr lang="en-US" sz="2000" baseline="0" dirty="0" err="1">
                          <a:solidFill>
                            <a:schemeClr val="tx1">
                              <a:lumMod val="50000"/>
                            </a:schemeClr>
                          </a:solidFill>
                          <a:effectLst/>
                          <a:latin typeface="Arial" panose="020B0604020202020204" pitchFamily="34" charset="0"/>
                          <a:cs typeface="Arial" panose="020B0604020202020204" pitchFamily="34" charset="0"/>
                        </a:rPr>
                        <a:t>hơn</a:t>
                      </a:r>
                      <a:r>
                        <a:rPr lang="en-US" sz="2000" baseline="0" dirty="0">
                          <a:solidFill>
                            <a:schemeClr val="tx1">
                              <a:lumMod val="50000"/>
                            </a:schemeClr>
                          </a:solidFill>
                          <a:effectLst/>
                          <a:latin typeface="Arial" panose="020B0604020202020204" pitchFamily="34" charset="0"/>
                          <a:cs typeface="Arial" panose="020B0604020202020204" pitchFamily="34" charset="0"/>
                        </a:rPr>
                        <a:t> </a:t>
                      </a:r>
                      <a:r>
                        <a:rPr lang="en-US" sz="2000" baseline="0" dirty="0" err="1">
                          <a:solidFill>
                            <a:schemeClr val="tx1">
                              <a:lumMod val="50000"/>
                            </a:schemeClr>
                          </a:solidFill>
                          <a:effectLst/>
                          <a:latin typeface="Arial" panose="020B0604020202020204" pitchFamily="34" charset="0"/>
                          <a:cs typeface="Arial" panose="020B0604020202020204" pitchFamily="34" charset="0"/>
                        </a:rPr>
                        <a:t>hoặc</a:t>
                      </a:r>
                      <a:r>
                        <a:rPr lang="en-US" sz="2000" baseline="0" dirty="0">
                          <a:solidFill>
                            <a:schemeClr val="tx1">
                              <a:lumMod val="50000"/>
                            </a:schemeClr>
                          </a:solidFill>
                          <a:effectLst/>
                          <a:latin typeface="Arial" panose="020B0604020202020204" pitchFamily="34" charset="0"/>
                          <a:cs typeface="Arial" panose="020B0604020202020204" pitchFamily="34" charset="0"/>
                        </a:rPr>
                        <a:t> </a:t>
                      </a:r>
                      <a:r>
                        <a:rPr lang="en-US" sz="2000" baseline="0" dirty="0" err="1">
                          <a:solidFill>
                            <a:schemeClr val="tx1">
                              <a:lumMod val="50000"/>
                            </a:schemeClr>
                          </a:solidFill>
                          <a:effectLst/>
                          <a:latin typeface="Arial" panose="020B0604020202020204" pitchFamily="34" charset="0"/>
                          <a:cs typeface="Arial" panose="020B0604020202020204" pitchFamily="34" charset="0"/>
                        </a:rPr>
                        <a:t>bằng</a:t>
                      </a:r>
                      <a:r>
                        <a:rPr lang="en-US" sz="2000" baseline="0" dirty="0">
                          <a:solidFill>
                            <a:schemeClr val="tx1">
                              <a:lumMod val="50000"/>
                            </a:schemeClr>
                          </a:solidFill>
                          <a:effectLst/>
                          <a:latin typeface="Arial" panose="020B0604020202020204" pitchFamily="34" charset="0"/>
                          <a:cs typeface="Arial" panose="020B0604020202020204" pitchFamily="34" charset="0"/>
                        </a:rPr>
                        <a:t> y </a:t>
                      </a:r>
                      <a:r>
                        <a:rPr lang="en-US" sz="2000" baseline="0" dirty="0">
                          <a:solidFill>
                            <a:schemeClr val="tx1">
                              <a:lumMod val="50000"/>
                            </a:schemeClr>
                          </a:solidFill>
                          <a:effectLst/>
                          <a:latin typeface="Arial" panose="020B0604020202020204" pitchFamily="34" charset="0"/>
                          <a:cs typeface="Arial" panose="020B0604020202020204" pitchFamily="34" charset="0"/>
                          <a:sym typeface="Wingdings" panose="05000000000000000000" pitchFamily="2" charset="2"/>
                        </a:rPr>
                        <a:t> </a:t>
                      </a:r>
                      <a:r>
                        <a:rPr lang="en-US" sz="2000" dirty="0">
                          <a:solidFill>
                            <a:schemeClr val="tx1">
                              <a:lumMod val="50000"/>
                            </a:schemeClr>
                          </a:solidFill>
                          <a:effectLst/>
                          <a:latin typeface="Arial" panose="020B0604020202020204" pitchFamily="34" charset="0"/>
                          <a:cs typeface="Arial" panose="020B0604020202020204" pitchFamily="34" charset="0"/>
                        </a:rPr>
                        <a:t>true</a:t>
                      </a:r>
                      <a:r>
                        <a:rPr lang="en-US" sz="2000" baseline="0" dirty="0">
                          <a:solidFill>
                            <a:schemeClr val="tx1">
                              <a:lumMod val="50000"/>
                            </a:schemeClr>
                          </a:solidFill>
                          <a:effectLst/>
                          <a:latin typeface="Arial" panose="020B0604020202020204" pitchFamily="34" charset="0"/>
                          <a:cs typeface="Arial" panose="020B0604020202020204" pitchFamily="34" charset="0"/>
                          <a:sym typeface="Wingdings" panose="05000000000000000000" pitchFamily="2" charset="2"/>
                        </a:rPr>
                        <a:t> (1)</a:t>
                      </a:r>
                      <a:br>
                        <a:rPr lang="en-US" sz="2000" dirty="0">
                          <a:solidFill>
                            <a:schemeClr val="tx1">
                              <a:lumMod val="50000"/>
                            </a:schemeClr>
                          </a:solidFill>
                          <a:effectLst/>
                          <a:latin typeface="Arial" panose="020B0604020202020204" pitchFamily="34" charset="0"/>
                          <a:cs typeface="Arial" panose="020B0604020202020204" pitchFamily="34" charset="0"/>
                        </a:rPr>
                      </a:br>
                      <a:r>
                        <a:rPr lang="en-US" sz="2000" dirty="0" err="1">
                          <a:solidFill>
                            <a:schemeClr val="tx1">
                              <a:lumMod val="50000"/>
                            </a:schemeClr>
                          </a:solidFill>
                          <a:effectLst/>
                          <a:latin typeface="Arial" panose="020B0604020202020204" pitchFamily="34" charset="0"/>
                          <a:cs typeface="Arial" panose="020B0604020202020204" pitchFamily="34" charset="0"/>
                        </a:rPr>
                        <a:t>Ngược</a:t>
                      </a:r>
                      <a:r>
                        <a:rPr lang="en-US" sz="2000" baseline="0" dirty="0">
                          <a:solidFill>
                            <a:schemeClr val="tx1">
                              <a:lumMod val="50000"/>
                            </a:schemeClr>
                          </a:solidFill>
                          <a:effectLst/>
                          <a:latin typeface="Arial" panose="020B0604020202020204" pitchFamily="34" charset="0"/>
                          <a:cs typeface="Arial" panose="020B0604020202020204" pitchFamily="34" charset="0"/>
                        </a:rPr>
                        <a:t> </a:t>
                      </a:r>
                      <a:r>
                        <a:rPr lang="en-US" sz="2000" baseline="0" dirty="0" err="1">
                          <a:solidFill>
                            <a:schemeClr val="tx1">
                              <a:lumMod val="50000"/>
                            </a:schemeClr>
                          </a:solidFill>
                          <a:effectLst/>
                          <a:latin typeface="Arial" panose="020B0604020202020204" pitchFamily="34" charset="0"/>
                          <a:cs typeface="Arial" panose="020B0604020202020204" pitchFamily="34" charset="0"/>
                        </a:rPr>
                        <a:t>lại</a:t>
                      </a:r>
                      <a:r>
                        <a:rPr lang="en-US" sz="2000" baseline="0" dirty="0">
                          <a:solidFill>
                            <a:schemeClr val="tx1">
                              <a:lumMod val="50000"/>
                            </a:schemeClr>
                          </a:solidFill>
                          <a:effectLst/>
                          <a:latin typeface="Arial" panose="020B0604020202020204" pitchFamily="34" charset="0"/>
                          <a:cs typeface="Arial" panose="020B0604020202020204" pitchFamily="34" charset="0"/>
                        </a:rPr>
                        <a:t> </a:t>
                      </a:r>
                      <a:r>
                        <a:rPr lang="en-US" sz="2000" baseline="0" dirty="0">
                          <a:solidFill>
                            <a:schemeClr val="tx1">
                              <a:lumMod val="50000"/>
                            </a:schemeClr>
                          </a:solidFill>
                          <a:effectLst/>
                          <a:latin typeface="Arial" panose="020B0604020202020204" pitchFamily="34" charset="0"/>
                          <a:cs typeface="Arial" panose="020B0604020202020204" pitchFamily="34" charset="0"/>
                          <a:sym typeface="Wingdings" panose="05000000000000000000" pitchFamily="2" charset="2"/>
                        </a:rPr>
                        <a:t> false (0)</a:t>
                      </a:r>
                      <a:endParaRPr lang="en-US" sz="2000" dirty="0">
                        <a:solidFill>
                          <a:schemeClr val="tx1">
                            <a:lumMod val="50000"/>
                          </a:schemeClr>
                        </a:solidFill>
                        <a:effectLst/>
                        <a:latin typeface="Arial" panose="020B0604020202020204" pitchFamily="34" charset="0"/>
                        <a:cs typeface="Arial" panose="020B0604020202020204" pitchFamily="34" charset="0"/>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742950">
                <a:tc>
                  <a:txBody>
                    <a:bodyPr/>
                    <a:lstStyle/>
                    <a:p>
                      <a:pPr algn="ctr"/>
                      <a:r>
                        <a:rPr lang="en-US" sz="2000" dirty="0">
                          <a:solidFill>
                            <a:schemeClr val="tx1">
                              <a:lumMod val="50000"/>
                            </a:schemeClr>
                          </a:solidFill>
                          <a:effectLst/>
                          <a:latin typeface="Arial" panose="020B0604020202020204" pitchFamily="34" charset="0"/>
                          <a:cs typeface="Arial" panose="020B0604020202020204" pitchFamily="34" charset="0"/>
                        </a:rPr>
                        <a:t>Less </a:t>
                      </a:r>
                      <a:r>
                        <a:rPr lang="en-US" sz="2000">
                          <a:solidFill>
                            <a:schemeClr val="tx1">
                              <a:lumMod val="50000"/>
                            </a:schemeClr>
                          </a:solidFill>
                          <a:effectLst/>
                          <a:latin typeface="Arial" panose="020B0604020202020204" pitchFamily="34" charset="0"/>
                          <a:cs typeface="Arial" panose="020B0604020202020204" pitchFamily="34" charset="0"/>
                        </a:rPr>
                        <a:t>than </a:t>
                      </a:r>
                    </a:p>
                    <a:p>
                      <a:pPr algn="ctr"/>
                      <a:r>
                        <a:rPr lang="en-US" sz="2000">
                          <a:solidFill>
                            <a:schemeClr val="tx1">
                              <a:lumMod val="50000"/>
                            </a:schemeClr>
                          </a:solidFill>
                          <a:effectLst/>
                          <a:latin typeface="Arial" panose="020B0604020202020204" pitchFamily="34" charset="0"/>
                          <a:cs typeface="Arial" panose="020B0604020202020204" pitchFamily="34" charset="0"/>
                        </a:rPr>
                        <a:t>Or: Equal </a:t>
                      </a:r>
                      <a:r>
                        <a:rPr lang="en-US" sz="2000" dirty="0">
                          <a:solidFill>
                            <a:schemeClr val="tx1">
                              <a:lumMod val="50000"/>
                            </a:schemeClr>
                          </a:solidFill>
                          <a:effectLst/>
                          <a:latin typeface="Arial" panose="020B0604020202020204" pitchFamily="34" charset="0"/>
                          <a:cs typeface="Arial" panose="020B0604020202020204" pitchFamily="34" charset="0"/>
                        </a:rPr>
                        <a:t>to</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err="1">
                          <a:solidFill>
                            <a:schemeClr val="tx1">
                              <a:lumMod val="50000"/>
                            </a:schemeClr>
                          </a:solidFill>
                          <a:effectLst/>
                          <a:latin typeface="Arial" panose="020B0604020202020204" pitchFamily="34" charset="0"/>
                          <a:cs typeface="Arial" panose="020B0604020202020204" pitchFamily="34" charset="0"/>
                        </a:rPr>
                        <a:t>Nhỏ</a:t>
                      </a:r>
                      <a:r>
                        <a:rPr lang="en-US" sz="2000" baseline="0" dirty="0">
                          <a:solidFill>
                            <a:schemeClr val="tx1">
                              <a:lumMod val="50000"/>
                            </a:schemeClr>
                          </a:solidFill>
                          <a:effectLst/>
                          <a:latin typeface="Arial" panose="020B0604020202020204" pitchFamily="34" charset="0"/>
                          <a:cs typeface="Arial" panose="020B0604020202020204" pitchFamily="34" charset="0"/>
                        </a:rPr>
                        <a:t> </a:t>
                      </a:r>
                      <a:r>
                        <a:rPr lang="en-US" sz="2000" baseline="0" err="1">
                          <a:solidFill>
                            <a:schemeClr val="tx1">
                              <a:lumMod val="50000"/>
                            </a:schemeClr>
                          </a:solidFill>
                          <a:effectLst/>
                          <a:latin typeface="Arial" panose="020B0604020202020204" pitchFamily="34" charset="0"/>
                          <a:cs typeface="Arial" panose="020B0604020202020204" pitchFamily="34" charset="0"/>
                        </a:rPr>
                        <a:t>hơn</a:t>
                      </a:r>
                      <a:r>
                        <a:rPr lang="en-US" sz="2000" baseline="0">
                          <a:solidFill>
                            <a:schemeClr val="tx1">
                              <a:lumMod val="50000"/>
                            </a:schemeClr>
                          </a:solidFill>
                          <a:effectLst/>
                          <a:latin typeface="Arial" panose="020B0604020202020204" pitchFamily="34" charset="0"/>
                          <a:cs typeface="Arial" panose="020B0604020202020204" pitchFamily="34" charset="0"/>
                        </a:rPr>
                        <a:t> </a:t>
                      </a:r>
                    </a:p>
                    <a:p>
                      <a:pPr algn="ctr"/>
                      <a:r>
                        <a:rPr lang="en-US" sz="2000" baseline="0">
                          <a:solidFill>
                            <a:schemeClr val="tx1">
                              <a:lumMod val="50000"/>
                            </a:schemeClr>
                          </a:solidFill>
                          <a:effectLst/>
                          <a:latin typeface="Arial" panose="020B0604020202020204" pitchFamily="34" charset="0"/>
                          <a:cs typeface="Arial" panose="020B0604020202020204" pitchFamily="34" charset="0"/>
                        </a:rPr>
                        <a:t>Hoặc: </a:t>
                      </a:r>
                      <a:r>
                        <a:rPr lang="en-US" sz="2000" baseline="0" dirty="0">
                          <a:solidFill>
                            <a:schemeClr val="tx1">
                              <a:lumMod val="50000"/>
                            </a:schemeClr>
                          </a:solidFill>
                          <a:effectLst/>
                          <a:latin typeface="Arial" panose="020B0604020202020204" pitchFamily="34" charset="0"/>
                          <a:cs typeface="Arial" panose="020B0604020202020204" pitchFamily="34" charset="0"/>
                        </a:rPr>
                        <a:t>B</a:t>
                      </a:r>
                      <a:r>
                        <a:rPr lang="en-US" sz="2000" baseline="0">
                          <a:solidFill>
                            <a:schemeClr val="tx1">
                              <a:lumMod val="50000"/>
                            </a:schemeClr>
                          </a:solidFill>
                          <a:effectLst/>
                          <a:latin typeface="Arial" panose="020B0604020202020204" pitchFamily="34" charset="0"/>
                          <a:cs typeface="Arial" panose="020B0604020202020204" pitchFamily="34" charset="0"/>
                        </a:rPr>
                        <a:t>ằng</a:t>
                      </a:r>
                      <a:endParaRPr lang="en-US" sz="2000" dirty="0">
                        <a:solidFill>
                          <a:schemeClr val="tx1">
                            <a:lumMod val="50000"/>
                          </a:schemeClr>
                        </a:solidFill>
                        <a:effectLst/>
                        <a:latin typeface="Arial" panose="020B0604020202020204" pitchFamily="34" charset="0"/>
                        <a:cs typeface="Arial" panose="020B0604020202020204" pitchFamily="34" charset="0"/>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a:solidFill>
                            <a:schemeClr val="tx1">
                              <a:lumMod val="50000"/>
                            </a:schemeClr>
                          </a:solidFill>
                          <a:effectLst/>
                          <a:latin typeface="Arial" panose="020B0604020202020204" pitchFamily="34" charset="0"/>
                          <a:cs typeface="Arial" panose="020B0604020202020204" pitchFamily="34" charset="0"/>
                        </a:rPr>
                        <a:t>&lt;=</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lumMod val="50000"/>
                            </a:schemeClr>
                          </a:solidFill>
                          <a:effectLst/>
                          <a:latin typeface="Arial" panose="020B0604020202020204" pitchFamily="34" charset="0"/>
                          <a:cs typeface="Arial" panose="020B0604020202020204" pitchFamily="34" charset="0"/>
                        </a:rPr>
                        <a:t>x &lt;= y</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000" dirty="0" err="1">
                          <a:solidFill>
                            <a:schemeClr val="tx1">
                              <a:lumMod val="50000"/>
                            </a:schemeClr>
                          </a:solidFill>
                          <a:effectLst/>
                          <a:latin typeface="Arial" panose="020B0604020202020204" pitchFamily="34" charset="0"/>
                          <a:cs typeface="Arial" panose="020B0604020202020204" pitchFamily="34" charset="0"/>
                        </a:rPr>
                        <a:t>Nếu</a:t>
                      </a:r>
                      <a:r>
                        <a:rPr lang="en-US" sz="2000" baseline="0" dirty="0">
                          <a:solidFill>
                            <a:schemeClr val="tx1">
                              <a:lumMod val="50000"/>
                            </a:schemeClr>
                          </a:solidFill>
                          <a:effectLst/>
                          <a:latin typeface="Arial" panose="020B0604020202020204" pitchFamily="34" charset="0"/>
                          <a:cs typeface="Arial" panose="020B0604020202020204" pitchFamily="34" charset="0"/>
                        </a:rPr>
                        <a:t> x </a:t>
                      </a:r>
                      <a:r>
                        <a:rPr lang="en-US" sz="2000" baseline="0" dirty="0" err="1">
                          <a:solidFill>
                            <a:schemeClr val="tx1">
                              <a:lumMod val="50000"/>
                            </a:schemeClr>
                          </a:solidFill>
                          <a:effectLst/>
                          <a:latin typeface="Arial" panose="020B0604020202020204" pitchFamily="34" charset="0"/>
                          <a:cs typeface="Arial" panose="020B0604020202020204" pitchFamily="34" charset="0"/>
                        </a:rPr>
                        <a:t>nhỏ</a:t>
                      </a:r>
                      <a:r>
                        <a:rPr lang="en-US" sz="2000" baseline="0" dirty="0">
                          <a:solidFill>
                            <a:schemeClr val="tx1">
                              <a:lumMod val="50000"/>
                            </a:schemeClr>
                          </a:solidFill>
                          <a:effectLst/>
                          <a:latin typeface="Arial" panose="020B0604020202020204" pitchFamily="34" charset="0"/>
                          <a:cs typeface="Arial" panose="020B0604020202020204" pitchFamily="34" charset="0"/>
                        </a:rPr>
                        <a:t> </a:t>
                      </a:r>
                      <a:r>
                        <a:rPr lang="en-US" sz="2000" baseline="0" dirty="0" err="1">
                          <a:solidFill>
                            <a:schemeClr val="tx1">
                              <a:lumMod val="50000"/>
                            </a:schemeClr>
                          </a:solidFill>
                          <a:effectLst/>
                          <a:latin typeface="Arial" panose="020B0604020202020204" pitchFamily="34" charset="0"/>
                          <a:cs typeface="Arial" panose="020B0604020202020204" pitchFamily="34" charset="0"/>
                        </a:rPr>
                        <a:t>hơn</a:t>
                      </a:r>
                      <a:r>
                        <a:rPr lang="en-US" sz="2000" baseline="0" dirty="0">
                          <a:solidFill>
                            <a:schemeClr val="tx1">
                              <a:lumMod val="50000"/>
                            </a:schemeClr>
                          </a:solidFill>
                          <a:effectLst/>
                          <a:latin typeface="Arial" panose="020B0604020202020204" pitchFamily="34" charset="0"/>
                          <a:cs typeface="Arial" panose="020B0604020202020204" pitchFamily="34" charset="0"/>
                        </a:rPr>
                        <a:t> </a:t>
                      </a:r>
                      <a:r>
                        <a:rPr lang="en-US" sz="2000" baseline="0" dirty="0" err="1">
                          <a:solidFill>
                            <a:schemeClr val="tx1">
                              <a:lumMod val="50000"/>
                            </a:schemeClr>
                          </a:solidFill>
                          <a:effectLst/>
                          <a:latin typeface="Arial" panose="020B0604020202020204" pitchFamily="34" charset="0"/>
                          <a:cs typeface="Arial" panose="020B0604020202020204" pitchFamily="34" charset="0"/>
                        </a:rPr>
                        <a:t>hoặc</a:t>
                      </a:r>
                      <a:r>
                        <a:rPr lang="en-US" sz="2000" baseline="0" dirty="0">
                          <a:solidFill>
                            <a:schemeClr val="tx1">
                              <a:lumMod val="50000"/>
                            </a:schemeClr>
                          </a:solidFill>
                          <a:effectLst/>
                          <a:latin typeface="Arial" panose="020B0604020202020204" pitchFamily="34" charset="0"/>
                          <a:cs typeface="Arial" panose="020B0604020202020204" pitchFamily="34" charset="0"/>
                        </a:rPr>
                        <a:t> </a:t>
                      </a:r>
                      <a:r>
                        <a:rPr lang="en-US" sz="2000" baseline="0" dirty="0" err="1">
                          <a:solidFill>
                            <a:schemeClr val="tx1">
                              <a:lumMod val="50000"/>
                            </a:schemeClr>
                          </a:solidFill>
                          <a:effectLst/>
                          <a:latin typeface="Arial" panose="020B0604020202020204" pitchFamily="34" charset="0"/>
                          <a:cs typeface="Arial" panose="020B0604020202020204" pitchFamily="34" charset="0"/>
                        </a:rPr>
                        <a:t>bằng</a:t>
                      </a:r>
                      <a:r>
                        <a:rPr lang="en-US" sz="2000" baseline="0" dirty="0">
                          <a:solidFill>
                            <a:schemeClr val="tx1">
                              <a:lumMod val="50000"/>
                            </a:schemeClr>
                          </a:solidFill>
                          <a:effectLst/>
                          <a:latin typeface="Arial" panose="020B0604020202020204" pitchFamily="34" charset="0"/>
                          <a:cs typeface="Arial" panose="020B0604020202020204" pitchFamily="34" charset="0"/>
                        </a:rPr>
                        <a:t> y </a:t>
                      </a:r>
                      <a:r>
                        <a:rPr lang="en-US" sz="2000" baseline="0" dirty="0">
                          <a:solidFill>
                            <a:schemeClr val="tx1">
                              <a:lumMod val="50000"/>
                            </a:schemeClr>
                          </a:solidFill>
                          <a:effectLst/>
                          <a:latin typeface="Arial" panose="020B0604020202020204" pitchFamily="34" charset="0"/>
                          <a:cs typeface="Arial" panose="020B0604020202020204" pitchFamily="34" charset="0"/>
                          <a:sym typeface="Wingdings" panose="05000000000000000000" pitchFamily="2" charset="2"/>
                        </a:rPr>
                        <a:t> </a:t>
                      </a:r>
                      <a:r>
                        <a:rPr lang="en-US" sz="2000" dirty="0">
                          <a:solidFill>
                            <a:schemeClr val="tx1">
                              <a:lumMod val="50000"/>
                            </a:schemeClr>
                          </a:solidFill>
                          <a:effectLst/>
                          <a:latin typeface="Arial" panose="020B0604020202020204" pitchFamily="34" charset="0"/>
                          <a:cs typeface="Arial" panose="020B0604020202020204" pitchFamily="34" charset="0"/>
                        </a:rPr>
                        <a:t>true</a:t>
                      </a:r>
                      <a:r>
                        <a:rPr lang="en-US" sz="2000" baseline="0" dirty="0">
                          <a:solidFill>
                            <a:schemeClr val="tx1">
                              <a:lumMod val="50000"/>
                            </a:schemeClr>
                          </a:solidFill>
                          <a:effectLst/>
                          <a:latin typeface="Arial" panose="020B0604020202020204" pitchFamily="34" charset="0"/>
                          <a:cs typeface="Arial" panose="020B0604020202020204" pitchFamily="34" charset="0"/>
                          <a:sym typeface="Wingdings" panose="05000000000000000000" pitchFamily="2" charset="2"/>
                        </a:rPr>
                        <a:t> (1)</a:t>
                      </a:r>
                      <a:br>
                        <a:rPr lang="en-US" sz="2000" dirty="0">
                          <a:solidFill>
                            <a:schemeClr val="tx1">
                              <a:lumMod val="50000"/>
                            </a:schemeClr>
                          </a:solidFill>
                          <a:effectLst/>
                          <a:latin typeface="Arial" panose="020B0604020202020204" pitchFamily="34" charset="0"/>
                          <a:cs typeface="Arial" panose="020B0604020202020204" pitchFamily="34" charset="0"/>
                        </a:rPr>
                      </a:br>
                      <a:r>
                        <a:rPr lang="en-US" sz="2000" dirty="0" err="1">
                          <a:solidFill>
                            <a:schemeClr val="tx1">
                              <a:lumMod val="50000"/>
                            </a:schemeClr>
                          </a:solidFill>
                          <a:effectLst/>
                          <a:latin typeface="Arial" panose="020B0604020202020204" pitchFamily="34" charset="0"/>
                          <a:cs typeface="Arial" panose="020B0604020202020204" pitchFamily="34" charset="0"/>
                        </a:rPr>
                        <a:t>Ngược</a:t>
                      </a:r>
                      <a:r>
                        <a:rPr lang="en-US" sz="2000" baseline="0" dirty="0">
                          <a:solidFill>
                            <a:schemeClr val="tx1">
                              <a:lumMod val="50000"/>
                            </a:schemeClr>
                          </a:solidFill>
                          <a:effectLst/>
                          <a:latin typeface="Arial" panose="020B0604020202020204" pitchFamily="34" charset="0"/>
                          <a:cs typeface="Arial" panose="020B0604020202020204" pitchFamily="34" charset="0"/>
                        </a:rPr>
                        <a:t> </a:t>
                      </a:r>
                      <a:r>
                        <a:rPr lang="en-US" sz="2000" baseline="0" dirty="0" err="1">
                          <a:solidFill>
                            <a:schemeClr val="tx1">
                              <a:lumMod val="50000"/>
                            </a:schemeClr>
                          </a:solidFill>
                          <a:effectLst/>
                          <a:latin typeface="Arial" panose="020B0604020202020204" pitchFamily="34" charset="0"/>
                          <a:cs typeface="Arial" panose="020B0604020202020204" pitchFamily="34" charset="0"/>
                        </a:rPr>
                        <a:t>lại</a:t>
                      </a:r>
                      <a:r>
                        <a:rPr lang="en-US" sz="2000" baseline="0" dirty="0">
                          <a:solidFill>
                            <a:schemeClr val="tx1">
                              <a:lumMod val="50000"/>
                            </a:schemeClr>
                          </a:solidFill>
                          <a:effectLst/>
                          <a:latin typeface="Arial" panose="020B0604020202020204" pitchFamily="34" charset="0"/>
                          <a:cs typeface="Arial" panose="020B0604020202020204" pitchFamily="34" charset="0"/>
                        </a:rPr>
                        <a:t> </a:t>
                      </a:r>
                      <a:r>
                        <a:rPr lang="en-US" sz="2000" baseline="0" dirty="0">
                          <a:solidFill>
                            <a:schemeClr val="tx1">
                              <a:lumMod val="50000"/>
                            </a:schemeClr>
                          </a:solidFill>
                          <a:effectLst/>
                          <a:latin typeface="Arial" panose="020B0604020202020204" pitchFamily="34" charset="0"/>
                          <a:cs typeface="Arial" panose="020B0604020202020204" pitchFamily="34" charset="0"/>
                          <a:sym typeface="Wingdings" panose="05000000000000000000" pitchFamily="2" charset="2"/>
                        </a:rPr>
                        <a:t> false (0)</a:t>
                      </a:r>
                      <a:endParaRPr lang="en-US" sz="2000" dirty="0">
                        <a:solidFill>
                          <a:schemeClr val="tx1">
                            <a:lumMod val="50000"/>
                          </a:schemeClr>
                        </a:solidFill>
                        <a:effectLst/>
                        <a:latin typeface="Arial" panose="020B0604020202020204" pitchFamily="34" charset="0"/>
                        <a:cs typeface="Arial" panose="020B0604020202020204" pitchFamily="34" charset="0"/>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514350">
                <a:tc>
                  <a:txBody>
                    <a:bodyPr/>
                    <a:lstStyle/>
                    <a:p>
                      <a:pPr algn="ctr"/>
                      <a:r>
                        <a:rPr lang="en-US" sz="2000" dirty="0">
                          <a:solidFill>
                            <a:schemeClr val="tx1">
                              <a:lumMod val="50000"/>
                            </a:schemeClr>
                          </a:solidFill>
                          <a:effectLst/>
                          <a:latin typeface="Arial" panose="020B0604020202020204" pitchFamily="34" charset="0"/>
                          <a:cs typeface="Arial" panose="020B0604020202020204" pitchFamily="34" charset="0"/>
                        </a:rPr>
                        <a:t>Equal to</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err="1">
                          <a:solidFill>
                            <a:schemeClr val="tx1">
                              <a:lumMod val="50000"/>
                            </a:schemeClr>
                          </a:solidFill>
                          <a:effectLst/>
                          <a:latin typeface="Arial" panose="020B0604020202020204" pitchFamily="34" charset="0"/>
                          <a:cs typeface="Arial" panose="020B0604020202020204" pitchFamily="34" charset="0"/>
                        </a:rPr>
                        <a:t>Bằng</a:t>
                      </a:r>
                      <a:endParaRPr lang="en-US" sz="2000" dirty="0">
                        <a:solidFill>
                          <a:schemeClr val="tx1">
                            <a:lumMod val="50000"/>
                          </a:schemeClr>
                        </a:solidFill>
                        <a:effectLst/>
                        <a:latin typeface="Arial" panose="020B0604020202020204" pitchFamily="34" charset="0"/>
                        <a:cs typeface="Arial" panose="020B0604020202020204" pitchFamily="34" charset="0"/>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a:solidFill>
                            <a:schemeClr val="tx1">
                              <a:lumMod val="50000"/>
                            </a:schemeClr>
                          </a:solidFill>
                          <a:effectLst/>
                          <a:latin typeface="Arial" panose="020B0604020202020204" pitchFamily="34" charset="0"/>
                          <a:cs typeface="Arial" panose="020B0604020202020204" pitchFamily="34" charset="0"/>
                        </a:rPr>
                        <a:t>==</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a:solidFill>
                            <a:schemeClr val="tx1">
                              <a:lumMod val="50000"/>
                            </a:schemeClr>
                          </a:solidFill>
                          <a:effectLst/>
                          <a:latin typeface="Arial" panose="020B0604020202020204" pitchFamily="34" charset="0"/>
                          <a:cs typeface="Arial" panose="020B0604020202020204" pitchFamily="34" charset="0"/>
                        </a:rPr>
                        <a:t>x == y</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000" dirty="0" err="1">
                          <a:solidFill>
                            <a:schemeClr val="tx1">
                              <a:lumMod val="50000"/>
                            </a:schemeClr>
                          </a:solidFill>
                          <a:effectLst/>
                          <a:latin typeface="Arial" panose="020B0604020202020204" pitchFamily="34" charset="0"/>
                          <a:cs typeface="Arial" panose="020B0604020202020204" pitchFamily="34" charset="0"/>
                        </a:rPr>
                        <a:t>Nếu</a:t>
                      </a:r>
                      <a:r>
                        <a:rPr lang="en-US" sz="2000" baseline="0" dirty="0">
                          <a:solidFill>
                            <a:schemeClr val="tx1">
                              <a:lumMod val="50000"/>
                            </a:schemeClr>
                          </a:solidFill>
                          <a:effectLst/>
                          <a:latin typeface="Arial" panose="020B0604020202020204" pitchFamily="34" charset="0"/>
                          <a:cs typeface="Arial" panose="020B0604020202020204" pitchFamily="34" charset="0"/>
                        </a:rPr>
                        <a:t> x </a:t>
                      </a:r>
                      <a:r>
                        <a:rPr lang="en-US" sz="2000" baseline="0" dirty="0" err="1">
                          <a:solidFill>
                            <a:schemeClr val="tx1">
                              <a:lumMod val="50000"/>
                            </a:schemeClr>
                          </a:solidFill>
                          <a:effectLst/>
                          <a:latin typeface="Arial" panose="020B0604020202020204" pitchFamily="34" charset="0"/>
                          <a:cs typeface="Arial" panose="020B0604020202020204" pitchFamily="34" charset="0"/>
                        </a:rPr>
                        <a:t>bằng</a:t>
                      </a:r>
                      <a:r>
                        <a:rPr lang="en-US" sz="2000" baseline="0" dirty="0">
                          <a:solidFill>
                            <a:schemeClr val="tx1">
                              <a:lumMod val="50000"/>
                            </a:schemeClr>
                          </a:solidFill>
                          <a:effectLst/>
                          <a:latin typeface="Arial" panose="020B0604020202020204" pitchFamily="34" charset="0"/>
                          <a:cs typeface="Arial" panose="020B0604020202020204" pitchFamily="34" charset="0"/>
                        </a:rPr>
                        <a:t> y </a:t>
                      </a:r>
                      <a:r>
                        <a:rPr lang="en-US" sz="2000" baseline="0" dirty="0">
                          <a:solidFill>
                            <a:schemeClr val="tx1">
                              <a:lumMod val="50000"/>
                            </a:schemeClr>
                          </a:solidFill>
                          <a:effectLst/>
                          <a:latin typeface="Arial" panose="020B0604020202020204" pitchFamily="34" charset="0"/>
                          <a:cs typeface="Arial" panose="020B0604020202020204" pitchFamily="34" charset="0"/>
                          <a:sym typeface="Wingdings" panose="05000000000000000000" pitchFamily="2" charset="2"/>
                        </a:rPr>
                        <a:t> true (1)</a:t>
                      </a:r>
                      <a:br>
                        <a:rPr lang="en-US" sz="2000" baseline="0" dirty="0">
                          <a:solidFill>
                            <a:schemeClr val="tx1">
                              <a:lumMod val="50000"/>
                            </a:schemeClr>
                          </a:solidFill>
                          <a:effectLst/>
                          <a:latin typeface="Arial" panose="020B0604020202020204" pitchFamily="34" charset="0"/>
                          <a:cs typeface="Arial" panose="020B0604020202020204" pitchFamily="34" charset="0"/>
                          <a:sym typeface="Wingdings" panose="05000000000000000000" pitchFamily="2" charset="2"/>
                        </a:rPr>
                      </a:br>
                      <a:r>
                        <a:rPr lang="en-US" sz="2000" baseline="0" dirty="0" err="1">
                          <a:solidFill>
                            <a:schemeClr val="tx1">
                              <a:lumMod val="50000"/>
                            </a:schemeClr>
                          </a:solidFill>
                          <a:effectLst/>
                          <a:latin typeface="Arial" panose="020B0604020202020204" pitchFamily="34" charset="0"/>
                          <a:cs typeface="Arial" panose="020B0604020202020204" pitchFamily="34" charset="0"/>
                          <a:sym typeface="Wingdings" panose="05000000000000000000" pitchFamily="2" charset="2"/>
                        </a:rPr>
                        <a:t>Ngược</a:t>
                      </a:r>
                      <a:r>
                        <a:rPr lang="en-US" sz="2000" baseline="0" dirty="0">
                          <a:solidFill>
                            <a:schemeClr val="tx1">
                              <a:lumMod val="50000"/>
                            </a:schemeClr>
                          </a:solidFill>
                          <a:effectLst/>
                          <a:latin typeface="Arial" panose="020B0604020202020204" pitchFamily="34" charset="0"/>
                          <a:cs typeface="Arial" panose="020B0604020202020204" pitchFamily="34" charset="0"/>
                          <a:sym typeface="Wingdings" panose="05000000000000000000" pitchFamily="2" charset="2"/>
                        </a:rPr>
                        <a:t> </a:t>
                      </a:r>
                      <a:r>
                        <a:rPr lang="en-US" sz="2000" baseline="0" dirty="0" err="1">
                          <a:solidFill>
                            <a:schemeClr val="tx1">
                              <a:lumMod val="50000"/>
                            </a:schemeClr>
                          </a:solidFill>
                          <a:effectLst/>
                          <a:latin typeface="Arial" panose="020B0604020202020204" pitchFamily="34" charset="0"/>
                          <a:cs typeface="Arial" panose="020B0604020202020204" pitchFamily="34" charset="0"/>
                          <a:sym typeface="Wingdings" panose="05000000000000000000" pitchFamily="2" charset="2"/>
                        </a:rPr>
                        <a:t>lại</a:t>
                      </a:r>
                      <a:r>
                        <a:rPr lang="en-US" sz="2000" baseline="0" dirty="0">
                          <a:solidFill>
                            <a:schemeClr val="tx1">
                              <a:lumMod val="50000"/>
                            </a:schemeClr>
                          </a:solidFill>
                          <a:effectLst/>
                          <a:latin typeface="Arial" panose="020B0604020202020204" pitchFamily="34" charset="0"/>
                          <a:cs typeface="Arial" panose="020B0604020202020204" pitchFamily="34" charset="0"/>
                          <a:sym typeface="Wingdings" panose="05000000000000000000" pitchFamily="2" charset="2"/>
                        </a:rPr>
                        <a:t>  false (0)</a:t>
                      </a:r>
                      <a:endParaRPr lang="en-US" sz="2000" dirty="0">
                        <a:solidFill>
                          <a:schemeClr val="tx1">
                            <a:lumMod val="50000"/>
                          </a:schemeClr>
                        </a:solidFill>
                        <a:effectLst/>
                        <a:latin typeface="Arial" panose="020B0604020202020204" pitchFamily="34" charset="0"/>
                        <a:cs typeface="Arial" panose="020B0604020202020204" pitchFamily="34" charset="0"/>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514350">
                <a:tc>
                  <a:txBody>
                    <a:bodyPr/>
                    <a:lstStyle/>
                    <a:p>
                      <a:pPr algn="ctr"/>
                      <a:r>
                        <a:rPr lang="en-US" sz="2000" dirty="0">
                          <a:solidFill>
                            <a:schemeClr val="tx1">
                              <a:lumMod val="50000"/>
                            </a:schemeClr>
                          </a:solidFill>
                          <a:effectLst/>
                          <a:latin typeface="Arial" panose="020B0604020202020204" pitchFamily="34" charset="0"/>
                          <a:cs typeface="Arial" panose="020B0604020202020204" pitchFamily="34" charset="0"/>
                        </a:rPr>
                        <a:t>Not equal to</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err="1">
                          <a:solidFill>
                            <a:schemeClr val="tx1">
                              <a:lumMod val="50000"/>
                            </a:schemeClr>
                          </a:solidFill>
                          <a:effectLst/>
                          <a:latin typeface="Arial" panose="020B0604020202020204" pitchFamily="34" charset="0"/>
                          <a:cs typeface="Arial" panose="020B0604020202020204" pitchFamily="34" charset="0"/>
                        </a:rPr>
                        <a:t>Khác</a:t>
                      </a:r>
                      <a:endParaRPr lang="en-US" sz="2000" dirty="0">
                        <a:solidFill>
                          <a:schemeClr val="tx1">
                            <a:lumMod val="50000"/>
                          </a:schemeClr>
                        </a:solidFill>
                        <a:effectLst/>
                        <a:latin typeface="Arial" panose="020B0604020202020204" pitchFamily="34" charset="0"/>
                        <a:cs typeface="Arial" panose="020B0604020202020204" pitchFamily="34" charset="0"/>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a:solidFill>
                            <a:schemeClr val="tx1">
                              <a:lumMod val="50000"/>
                            </a:schemeClr>
                          </a:solidFill>
                          <a:effectLst/>
                          <a:latin typeface="Arial" panose="020B0604020202020204" pitchFamily="34" charset="0"/>
                          <a:cs typeface="Arial" panose="020B0604020202020204" pitchFamily="34" charset="0"/>
                        </a:rPr>
                        <a:t>!=</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a:solidFill>
                            <a:schemeClr val="tx1">
                              <a:lumMod val="50000"/>
                            </a:schemeClr>
                          </a:solidFill>
                          <a:effectLst/>
                          <a:latin typeface="Arial" panose="020B0604020202020204" pitchFamily="34" charset="0"/>
                          <a:cs typeface="Arial" panose="020B0604020202020204" pitchFamily="34" charset="0"/>
                        </a:rPr>
                        <a:t>x != y</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000" dirty="0" err="1">
                          <a:solidFill>
                            <a:schemeClr val="tx1">
                              <a:lumMod val="50000"/>
                            </a:schemeClr>
                          </a:solidFill>
                          <a:effectLst/>
                          <a:latin typeface="Arial" panose="020B0604020202020204" pitchFamily="34" charset="0"/>
                          <a:cs typeface="Arial" panose="020B0604020202020204" pitchFamily="34" charset="0"/>
                        </a:rPr>
                        <a:t>Nếu</a:t>
                      </a:r>
                      <a:r>
                        <a:rPr lang="en-US" sz="2000" baseline="0" dirty="0">
                          <a:solidFill>
                            <a:schemeClr val="tx1">
                              <a:lumMod val="50000"/>
                            </a:schemeClr>
                          </a:solidFill>
                          <a:effectLst/>
                          <a:latin typeface="Arial" panose="020B0604020202020204" pitchFamily="34" charset="0"/>
                          <a:cs typeface="Arial" panose="020B0604020202020204" pitchFamily="34" charset="0"/>
                        </a:rPr>
                        <a:t> x </a:t>
                      </a:r>
                      <a:r>
                        <a:rPr lang="en-US" sz="2000" baseline="0" dirty="0" err="1">
                          <a:solidFill>
                            <a:schemeClr val="tx1">
                              <a:lumMod val="50000"/>
                            </a:schemeClr>
                          </a:solidFill>
                          <a:effectLst/>
                          <a:latin typeface="Arial" panose="020B0604020202020204" pitchFamily="34" charset="0"/>
                          <a:cs typeface="Arial" panose="020B0604020202020204" pitchFamily="34" charset="0"/>
                        </a:rPr>
                        <a:t>khác</a:t>
                      </a:r>
                      <a:r>
                        <a:rPr lang="en-US" sz="2000" baseline="0" dirty="0">
                          <a:solidFill>
                            <a:schemeClr val="tx1">
                              <a:lumMod val="50000"/>
                            </a:schemeClr>
                          </a:solidFill>
                          <a:effectLst/>
                          <a:latin typeface="Arial" panose="020B0604020202020204" pitchFamily="34" charset="0"/>
                          <a:cs typeface="Arial" panose="020B0604020202020204" pitchFamily="34" charset="0"/>
                        </a:rPr>
                        <a:t> y </a:t>
                      </a:r>
                      <a:r>
                        <a:rPr lang="en-US" sz="2000" baseline="0" dirty="0">
                          <a:solidFill>
                            <a:schemeClr val="tx1">
                              <a:lumMod val="50000"/>
                            </a:schemeClr>
                          </a:solidFill>
                          <a:effectLst/>
                          <a:latin typeface="Arial" panose="020B0604020202020204" pitchFamily="34" charset="0"/>
                          <a:cs typeface="Arial" panose="020B0604020202020204" pitchFamily="34" charset="0"/>
                          <a:sym typeface="Wingdings" panose="05000000000000000000" pitchFamily="2" charset="2"/>
                        </a:rPr>
                        <a:t> </a:t>
                      </a:r>
                      <a:r>
                        <a:rPr lang="en-US" sz="2000" dirty="0">
                          <a:solidFill>
                            <a:schemeClr val="tx1">
                              <a:lumMod val="50000"/>
                            </a:schemeClr>
                          </a:solidFill>
                          <a:effectLst/>
                          <a:latin typeface="Arial" panose="020B0604020202020204" pitchFamily="34" charset="0"/>
                          <a:cs typeface="Arial" panose="020B0604020202020204" pitchFamily="34" charset="0"/>
                        </a:rPr>
                        <a:t>true</a:t>
                      </a:r>
                      <a:r>
                        <a:rPr lang="en-US" sz="2000" baseline="0" dirty="0">
                          <a:solidFill>
                            <a:schemeClr val="tx1">
                              <a:lumMod val="50000"/>
                            </a:schemeClr>
                          </a:solidFill>
                          <a:effectLst/>
                          <a:latin typeface="Arial" panose="020B0604020202020204" pitchFamily="34" charset="0"/>
                          <a:cs typeface="Arial" panose="020B0604020202020204" pitchFamily="34" charset="0"/>
                          <a:sym typeface="Wingdings" panose="05000000000000000000" pitchFamily="2" charset="2"/>
                        </a:rPr>
                        <a:t> (1)</a:t>
                      </a:r>
                      <a:br>
                        <a:rPr lang="en-US" sz="2000" dirty="0">
                          <a:solidFill>
                            <a:schemeClr val="tx1">
                              <a:lumMod val="50000"/>
                            </a:schemeClr>
                          </a:solidFill>
                          <a:effectLst/>
                          <a:latin typeface="Arial" panose="020B0604020202020204" pitchFamily="34" charset="0"/>
                          <a:cs typeface="Arial" panose="020B0604020202020204" pitchFamily="34" charset="0"/>
                        </a:rPr>
                      </a:br>
                      <a:r>
                        <a:rPr lang="en-US" sz="2000" dirty="0" err="1">
                          <a:solidFill>
                            <a:schemeClr val="tx1">
                              <a:lumMod val="50000"/>
                            </a:schemeClr>
                          </a:solidFill>
                          <a:effectLst/>
                          <a:latin typeface="Arial" panose="020B0604020202020204" pitchFamily="34" charset="0"/>
                          <a:cs typeface="Arial" panose="020B0604020202020204" pitchFamily="34" charset="0"/>
                        </a:rPr>
                        <a:t>Ngược</a:t>
                      </a:r>
                      <a:r>
                        <a:rPr lang="en-US" sz="2000" baseline="0" dirty="0">
                          <a:solidFill>
                            <a:schemeClr val="tx1">
                              <a:lumMod val="50000"/>
                            </a:schemeClr>
                          </a:solidFill>
                          <a:effectLst/>
                          <a:latin typeface="Arial" panose="020B0604020202020204" pitchFamily="34" charset="0"/>
                          <a:cs typeface="Arial" panose="020B0604020202020204" pitchFamily="34" charset="0"/>
                        </a:rPr>
                        <a:t> </a:t>
                      </a:r>
                      <a:r>
                        <a:rPr lang="en-US" sz="2000" baseline="0" dirty="0" err="1">
                          <a:solidFill>
                            <a:schemeClr val="tx1">
                              <a:lumMod val="50000"/>
                            </a:schemeClr>
                          </a:solidFill>
                          <a:effectLst/>
                          <a:latin typeface="Arial" panose="020B0604020202020204" pitchFamily="34" charset="0"/>
                          <a:cs typeface="Arial" panose="020B0604020202020204" pitchFamily="34" charset="0"/>
                        </a:rPr>
                        <a:t>lại</a:t>
                      </a:r>
                      <a:r>
                        <a:rPr lang="en-US" sz="2000" baseline="0" dirty="0">
                          <a:solidFill>
                            <a:schemeClr val="tx1">
                              <a:lumMod val="50000"/>
                            </a:schemeClr>
                          </a:solidFill>
                          <a:effectLst/>
                          <a:latin typeface="Arial" panose="020B0604020202020204" pitchFamily="34" charset="0"/>
                          <a:cs typeface="Arial" panose="020B0604020202020204" pitchFamily="34" charset="0"/>
                        </a:rPr>
                        <a:t> </a:t>
                      </a:r>
                      <a:r>
                        <a:rPr lang="en-US" sz="2000" baseline="0" dirty="0">
                          <a:solidFill>
                            <a:schemeClr val="tx1">
                              <a:lumMod val="50000"/>
                            </a:schemeClr>
                          </a:solidFill>
                          <a:effectLst/>
                          <a:latin typeface="Arial" panose="020B0604020202020204" pitchFamily="34" charset="0"/>
                          <a:cs typeface="Arial" panose="020B0604020202020204" pitchFamily="34" charset="0"/>
                          <a:sym typeface="Wingdings" panose="05000000000000000000" pitchFamily="2" charset="2"/>
                        </a:rPr>
                        <a:t> false (0)</a:t>
                      </a:r>
                      <a:endParaRPr lang="en-US" sz="2000" dirty="0">
                        <a:solidFill>
                          <a:schemeClr val="tx1">
                            <a:lumMod val="50000"/>
                          </a:schemeClr>
                        </a:solidFill>
                        <a:effectLst/>
                        <a:latin typeface="Arial" panose="020B0604020202020204" pitchFamily="34" charset="0"/>
                        <a:cs typeface="Arial" panose="020B0604020202020204" pitchFamily="34" charset="0"/>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3" name="Footer Placeholder 2"/>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6" name="Date Placeholder 5">
            <a:extLst>
              <a:ext uri="{FF2B5EF4-FFF2-40B4-BE49-F238E27FC236}">
                <a16:creationId xmlns:a16="http://schemas.microsoft.com/office/drawing/2014/main" id="{02FE1A90-556B-6831-E7C5-804D297CAA3C}"/>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8B6E4B92-3666-8778-800C-FC77D3C37D61}"/>
              </a:ext>
            </a:extLst>
          </p:cNvPr>
          <p:cNvSpPr>
            <a:spLocks noGrp="1"/>
          </p:cNvSpPr>
          <p:nvPr>
            <p:ph type="sldNum" sz="quarter" idx="12"/>
          </p:nvPr>
        </p:nvSpPr>
        <p:spPr/>
        <p:txBody>
          <a:bodyPr/>
          <a:lstStyle/>
          <a:p>
            <a:fld id="{D8B0B3AC-44A8-D142-AAF6-9A453466E1A4}" type="slidenum">
              <a:rPr lang="en-VN" smtClean="0"/>
              <a:pPr/>
              <a:t>18</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3.6.8 </a:t>
            </a:r>
            <a:r>
              <a:rPr lang="en-US" dirty="0" err="1"/>
              <a:t>Toán</a:t>
            </a:r>
            <a:r>
              <a:rPr lang="en-US" dirty="0"/>
              <a:t> </a:t>
            </a:r>
            <a:r>
              <a:rPr lang="en-US" dirty="0" err="1"/>
              <a:t>tử</a:t>
            </a:r>
            <a:r>
              <a:rPr lang="en-US" dirty="0"/>
              <a:t> </a:t>
            </a:r>
            <a:r>
              <a:rPr lang="en-US" err="1"/>
              <a:t>quan</a:t>
            </a:r>
            <a:r>
              <a:rPr lang="en-US"/>
              <a:t> hệ</a:t>
            </a:r>
            <a:endParaRPr lang="en-US" dirty="0"/>
          </a:p>
        </p:txBody>
      </p:sp>
      <p:sp>
        <p:nvSpPr>
          <p:cNvPr id="8" name="Rectangle 2"/>
          <p:cNvSpPr>
            <a:spLocks noGrp="1" noChangeArrowheads="1"/>
          </p:cNvSpPr>
          <p:nvPr>
            <p:ph idx="1"/>
          </p:nvPr>
        </p:nvSpPr>
        <p:spPr bwMode="auto">
          <a:xfrm>
            <a:off x="774145" y="1009860"/>
            <a:ext cx="10643709" cy="5532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spAutoFit/>
          </a:bodyPr>
          <a:lstStyle/>
          <a:p>
            <a:pPr algn="l" eaLnBrk="0" fontAlgn="base" hangingPunct="0">
              <a:lnSpc>
                <a:spcPct val="100000"/>
              </a:lnSpc>
              <a:spcBef>
                <a:spcPct val="0"/>
              </a:spcBef>
              <a:spcAft>
                <a:spcPct val="0"/>
              </a:spcAft>
            </a:pPr>
            <a:r>
              <a:rPr kumimoji="0" lang="en-US" altLang="en-US" sz="2400" b="1" i="0" u="none" strike="noStrike" cap="none" normalizeH="0" baseline="0" dirty="0" err="1">
                <a:ln>
                  <a:noFill/>
                </a:ln>
                <a:solidFill>
                  <a:srgbClr val="000000"/>
                </a:solidFill>
                <a:effectLst/>
              </a:rPr>
              <a:t>Ví</a:t>
            </a:r>
            <a:r>
              <a:rPr kumimoji="0" lang="en-US" altLang="en-US" sz="2400" b="1" i="0" u="none" strike="noStrike" cap="none" normalizeH="0" dirty="0">
                <a:ln>
                  <a:noFill/>
                </a:ln>
                <a:solidFill>
                  <a:srgbClr val="000000"/>
                </a:solidFill>
                <a:effectLst/>
              </a:rPr>
              <a:t> </a:t>
            </a:r>
            <a:r>
              <a:rPr kumimoji="0" lang="en-US" altLang="en-US" sz="2400" b="1" i="0" u="none" strike="noStrike" cap="none" normalizeH="0" dirty="0" err="1">
                <a:ln>
                  <a:noFill/>
                </a:ln>
                <a:solidFill>
                  <a:srgbClr val="000000"/>
                </a:solidFill>
                <a:effectLst/>
              </a:rPr>
              <a:t>dụ</a:t>
            </a:r>
            <a:r>
              <a:rPr kumimoji="0" lang="en-US" altLang="en-US" sz="2400" b="1" i="0" u="none" strike="noStrike" cap="none" normalizeH="0" dirty="0">
                <a:ln>
                  <a:noFill/>
                </a:ln>
                <a:solidFill>
                  <a:srgbClr val="000000"/>
                </a:solidFill>
                <a:effectLst/>
              </a:rPr>
              <a:t> </a:t>
            </a:r>
            <a:r>
              <a:rPr kumimoji="0" lang="en-US" altLang="en-US" sz="2400" b="1" i="0" u="none" strike="noStrike" cap="none" normalizeH="0">
                <a:ln>
                  <a:noFill/>
                </a:ln>
                <a:solidFill>
                  <a:srgbClr val="000000"/>
                </a:solidFill>
                <a:effectLst/>
              </a:rPr>
              <a:t>1</a:t>
            </a:r>
            <a:r>
              <a:rPr kumimoji="0" lang="en-US" altLang="en-US" sz="2400" b="0" i="0" u="none" strike="noStrike" cap="none" normalizeH="0">
                <a:ln>
                  <a:noFill/>
                </a:ln>
                <a:solidFill>
                  <a:srgbClr val="000000"/>
                </a:solidFill>
                <a:effectLst/>
              </a:rPr>
              <a:t>:</a:t>
            </a:r>
          </a:p>
          <a:p>
            <a:pPr marL="457200" indent="0" algn="l">
              <a:lnSpc>
                <a:spcPct val="100000"/>
              </a:lnSpc>
              <a:buNone/>
            </a:pP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7</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5</a:t>
            </a:r>
            <a:r>
              <a:rPr lang="en-US" sz="2400" b="0">
                <a:solidFill>
                  <a:srgbClr val="000000"/>
                </a:solidFill>
                <a:effectLst/>
                <a:highlight>
                  <a:srgbClr val="FFFFFF"/>
                </a:highlight>
                <a:latin typeface="PragmataPro Mono Liga" panose="02000509040000020004" pitchFamily="49" charset="0"/>
              </a:rPr>
              <a:t>)</a:t>
            </a:r>
            <a:r>
              <a:rPr lang="en-US" sz="2400" b="0">
                <a:solidFill>
                  <a:srgbClr val="008000"/>
                </a:solidFill>
                <a:effectLst/>
                <a:highlight>
                  <a:srgbClr val="FFFFFF"/>
                </a:highlight>
                <a:latin typeface="PragmataPro Mono Liga" panose="02000509040000020004" pitchFamily="49" charset="0"/>
              </a:rPr>
              <a:t> // evaluates to false </a:t>
            </a:r>
            <a:endParaRPr lang="en-US" sz="2400" b="0">
              <a:solidFill>
                <a:srgbClr val="000000"/>
              </a:solidFill>
              <a:effectLst/>
              <a:highlight>
                <a:srgbClr val="FFFFFF"/>
              </a:highlight>
              <a:latin typeface="PragmataPro Mono Liga" panose="02000509040000020004" pitchFamily="49" charset="0"/>
            </a:endParaRPr>
          </a:p>
          <a:p>
            <a:pPr marL="457200" indent="0" algn="l">
              <a:lnSpc>
                <a:spcPct val="100000"/>
              </a:lnSpc>
              <a:buNone/>
            </a:pP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5</a:t>
            </a:r>
            <a:r>
              <a:rPr lang="en-US" sz="2400" b="0">
                <a:solidFill>
                  <a:srgbClr val="000000"/>
                </a:solidFill>
                <a:effectLst/>
                <a:highlight>
                  <a:srgbClr val="FFFFFF"/>
                </a:highlight>
                <a:latin typeface="PragmataPro Mono Liga" panose="02000509040000020004" pitchFamily="49" charset="0"/>
              </a:rPr>
              <a:t> &gt; </a:t>
            </a:r>
            <a:r>
              <a:rPr lang="en-US" sz="2400" b="0">
                <a:solidFill>
                  <a:srgbClr val="098658"/>
                </a:solidFill>
                <a:effectLst/>
                <a:highlight>
                  <a:srgbClr val="FFFFFF"/>
                </a:highlight>
                <a:latin typeface="PragmataPro Mono Liga" panose="02000509040000020004" pitchFamily="49" charset="0"/>
              </a:rPr>
              <a:t>4</a:t>
            </a:r>
            <a:r>
              <a:rPr lang="en-US" sz="2400" b="0">
                <a:solidFill>
                  <a:srgbClr val="000000"/>
                </a:solidFill>
                <a:effectLst/>
                <a:highlight>
                  <a:srgbClr val="FFFFFF"/>
                </a:highlight>
                <a:latin typeface="PragmataPro Mono Liga" panose="02000509040000020004" pitchFamily="49" charset="0"/>
              </a:rPr>
              <a:t>)</a:t>
            </a:r>
            <a:r>
              <a:rPr lang="en-US" sz="2400" b="0">
                <a:solidFill>
                  <a:srgbClr val="008000"/>
                </a:solidFill>
                <a:effectLst/>
                <a:highlight>
                  <a:srgbClr val="FFFFFF"/>
                </a:highlight>
                <a:latin typeface="PragmataPro Mono Liga" panose="02000509040000020004" pitchFamily="49" charset="0"/>
              </a:rPr>
              <a:t>  // evaluates to true </a:t>
            </a:r>
            <a:endParaRPr lang="en-US" sz="2400" b="0">
              <a:solidFill>
                <a:srgbClr val="000000"/>
              </a:solidFill>
              <a:effectLst/>
              <a:highlight>
                <a:srgbClr val="FFFFFF"/>
              </a:highlight>
              <a:latin typeface="PragmataPro Mono Liga" panose="02000509040000020004" pitchFamily="49" charset="0"/>
            </a:endParaRPr>
          </a:p>
          <a:p>
            <a:pPr marL="457200" indent="0" algn="l">
              <a:lnSpc>
                <a:spcPct val="100000"/>
              </a:lnSpc>
              <a:buNone/>
            </a:pP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3</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2</a:t>
            </a:r>
            <a:r>
              <a:rPr lang="en-US" sz="2400" b="0">
                <a:solidFill>
                  <a:srgbClr val="000000"/>
                </a:solidFill>
                <a:effectLst/>
                <a:highlight>
                  <a:srgbClr val="FFFFFF"/>
                </a:highlight>
                <a:latin typeface="PragmataPro Mono Liga" panose="02000509040000020004" pitchFamily="49" charset="0"/>
              </a:rPr>
              <a:t>)</a:t>
            </a:r>
            <a:r>
              <a:rPr lang="en-US" sz="2400" b="0">
                <a:solidFill>
                  <a:srgbClr val="008000"/>
                </a:solidFill>
                <a:effectLst/>
                <a:highlight>
                  <a:srgbClr val="FFFFFF"/>
                </a:highlight>
                <a:latin typeface="PragmataPro Mono Liga" panose="02000509040000020004" pitchFamily="49" charset="0"/>
              </a:rPr>
              <a:t> // evaluates to true </a:t>
            </a:r>
            <a:endParaRPr lang="en-US" sz="2400" b="0">
              <a:solidFill>
                <a:srgbClr val="000000"/>
              </a:solidFill>
              <a:effectLst/>
              <a:highlight>
                <a:srgbClr val="FFFFFF"/>
              </a:highlight>
              <a:latin typeface="PragmataPro Mono Liga" panose="02000509040000020004" pitchFamily="49" charset="0"/>
            </a:endParaRPr>
          </a:p>
          <a:p>
            <a:pPr marL="457200" indent="0" algn="l">
              <a:lnSpc>
                <a:spcPct val="100000"/>
              </a:lnSpc>
              <a:buNone/>
            </a:pP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6</a:t>
            </a:r>
            <a:r>
              <a:rPr lang="en-US" sz="2400" b="0">
                <a:solidFill>
                  <a:srgbClr val="000000"/>
                </a:solidFill>
                <a:effectLst/>
                <a:highlight>
                  <a:srgbClr val="FFFFFF"/>
                </a:highlight>
                <a:latin typeface="PragmataPro Mono Liga" panose="02000509040000020004" pitchFamily="49" charset="0"/>
              </a:rPr>
              <a:t> &gt;= </a:t>
            </a:r>
            <a:r>
              <a:rPr lang="en-US" sz="2400" b="0">
                <a:solidFill>
                  <a:srgbClr val="098658"/>
                </a:solidFill>
                <a:effectLst/>
                <a:highlight>
                  <a:srgbClr val="FFFFFF"/>
                </a:highlight>
                <a:latin typeface="PragmataPro Mono Liga" panose="02000509040000020004" pitchFamily="49" charset="0"/>
              </a:rPr>
              <a:t>6</a:t>
            </a:r>
            <a:r>
              <a:rPr lang="en-US" sz="2400" b="0">
                <a:solidFill>
                  <a:srgbClr val="000000"/>
                </a:solidFill>
                <a:effectLst/>
                <a:highlight>
                  <a:srgbClr val="FFFFFF"/>
                </a:highlight>
                <a:latin typeface="PragmataPro Mono Liga" panose="02000509040000020004" pitchFamily="49" charset="0"/>
              </a:rPr>
              <a:t>)</a:t>
            </a:r>
            <a:r>
              <a:rPr lang="en-US" sz="2400" b="0">
                <a:solidFill>
                  <a:srgbClr val="008000"/>
                </a:solidFill>
                <a:effectLst/>
                <a:highlight>
                  <a:srgbClr val="FFFFFF"/>
                </a:highlight>
                <a:latin typeface="PragmataPro Mono Liga" panose="02000509040000020004" pitchFamily="49" charset="0"/>
              </a:rPr>
              <a:t> // evaluates to true </a:t>
            </a:r>
            <a:endParaRPr lang="en-US" sz="2400" b="0">
              <a:solidFill>
                <a:srgbClr val="000000"/>
              </a:solidFill>
              <a:effectLst/>
              <a:highlight>
                <a:srgbClr val="FFFFFF"/>
              </a:highlight>
              <a:latin typeface="PragmataPro Mono Liga" panose="02000509040000020004" pitchFamily="49" charset="0"/>
            </a:endParaRPr>
          </a:p>
          <a:p>
            <a:pPr marL="457200" indent="0" algn="l">
              <a:lnSpc>
                <a:spcPct val="100000"/>
              </a:lnSpc>
              <a:buNone/>
            </a:pP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5</a:t>
            </a:r>
            <a:r>
              <a:rPr lang="en-US" sz="2400" b="0">
                <a:solidFill>
                  <a:srgbClr val="000000"/>
                </a:solidFill>
                <a:effectLst/>
                <a:highlight>
                  <a:srgbClr val="FFFFFF"/>
                </a:highlight>
                <a:latin typeface="PragmataPro Mono Liga" panose="02000509040000020004" pitchFamily="49" charset="0"/>
              </a:rPr>
              <a:t> &lt; </a:t>
            </a:r>
            <a:r>
              <a:rPr lang="en-US" sz="2400" b="0">
                <a:solidFill>
                  <a:srgbClr val="098658"/>
                </a:solidFill>
                <a:effectLst/>
                <a:highlight>
                  <a:srgbClr val="FFFFFF"/>
                </a:highlight>
                <a:latin typeface="PragmataPro Mono Liga" panose="02000509040000020004" pitchFamily="49" charset="0"/>
              </a:rPr>
              <a:t>5</a:t>
            </a:r>
            <a:r>
              <a:rPr lang="en-US" sz="2400" b="0">
                <a:solidFill>
                  <a:srgbClr val="000000"/>
                </a:solidFill>
                <a:effectLst/>
                <a:highlight>
                  <a:srgbClr val="FFFFFF"/>
                </a:highlight>
                <a:latin typeface="PragmataPro Mono Liga" panose="02000509040000020004" pitchFamily="49" charset="0"/>
              </a:rPr>
              <a:t>)</a:t>
            </a:r>
            <a:r>
              <a:rPr lang="en-US" sz="2400" b="0">
                <a:solidFill>
                  <a:srgbClr val="008000"/>
                </a:solidFill>
                <a:effectLst/>
                <a:highlight>
                  <a:srgbClr val="FFFFFF"/>
                </a:highlight>
                <a:latin typeface="PragmataPro Mono Liga" panose="02000509040000020004" pitchFamily="49" charset="0"/>
              </a:rPr>
              <a:t>  // evaluates to false </a:t>
            </a:r>
            <a:endParaRPr lang="en-US" sz="2400" b="0">
              <a:solidFill>
                <a:srgbClr val="000000"/>
              </a:solidFill>
              <a:effectLst/>
              <a:highlight>
                <a:srgbClr val="FFFFFF"/>
              </a:highlight>
              <a:latin typeface="PragmataPro Mono Liga" panose="02000509040000020004" pitchFamily="49" charset="0"/>
            </a:endParaRPr>
          </a:p>
          <a:p>
            <a:pPr marL="0" indent="0" algn="l" eaLnBrk="0" fontAlgn="base" hangingPunct="0">
              <a:lnSpc>
                <a:spcPct val="100000"/>
              </a:lnSpc>
              <a:spcBef>
                <a:spcPct val="0"/>
              </a:spcBef>
              <a:spcAft>
                <a:spcPct val="0"/>
              </a:spcAft>
              <a:buNone/>
            </a:pPr>
            <a:endParaRPr lang="en-US" altLang="en-US" sz="2400">
              <a:solidFill>
                <a:srgbClr val="000000"/>
              </a:solidFill>
              <a:latin typeface="Consolas" panose="020B0609020204030204" pitchFamily="49" charset="0"/>
            </a:endParaRPr>
          </a:p>
          <a:p>
            <a:pPr algn="l" eaLnBrk="0" fontAlgn="base" hangingPunct="0">
              <a:lnSpc>
                <a:spcPct val="100000"/>
              </a:lnSpc>
              <a:spcBef>
                <a:spcPct val="0"/>
              </a:spcBef>
              <a:spcAft>
                <a:spcPct val="0"/>
              </a:spcAft>
            </a:pPr>
            <a:r>
              <a:rPr lang="en-US" altLang="en-US" sz="2400" b="1">
                <a:solidFill>
                  <a:srgbClr val="000000"/>
                </a:solidFill>
              </a:rPr>
              <a:t>Ví </a:t>
            </a:r>
            <a:r>
              <a:rPr lang="en-US" altLang="en-US" sz="2400" b="1" dirty="0" err="1">
                <a:solidFill>
                  <a:srgbClr val="000000"/>
                </a:solidFill>
              </a:rPr>
              <a:t>dụ</a:t>
            </a:r>
            <a:r>
              <a:rPr lang="en-US" altLang="en-US" sz="2400" b="1" dirty="0">
                <a:solidFill>
                  <a:srgbClr val="000000"/>
                </a:solidFill>
              </a:rPr>
              <a:t> </a:t>
            </a:r>
            <a:r>
              <a:rPr lang="en-US" altLang="en-US" sz="2400" b="1">
                <a:solidFill>
                  <a:srgbClr val="000000"/>
                </a:solidFill>
              </a:rPr>
              <a:t>2</a:t>
            </a:r>
            <a:r>
              <a:rPr lang="en-US" altLang="en-US" sz="2400">
                <a:solidFill>
                  <a:srgbClr val="000000"/>
                </a:solidFill>
              </a:rPr>
              <a:t>:</a:t>
            </a:r>
          </a:p>
          <a:p>
            <a:pPr marL="457200" indent="0" algn="l">
              <a:lnSpc>
                <a:spcPct val="100000"/>
              </a:lnSpc>
              <a:buNone/>
            </a:pP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2</a:t>
            </a:r>
            <a:r>
              <a:rPr lang="en-US" sz="2400">
                <a:solidFill>
                  <a:srgbClr val="000000"/>
                </a:solidFill>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b</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3</a:t>
            </a:r>
            <a:r>
              <a:rPr lang="en-US" sz="2400">
                <a:solidFill>
                  <a:srgbClr val="000000"/>
                </a:solidFill>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6;</a:t>
            </a:r>
            <a:endParaRPr lang="en-US" sz="2400" b="0">
              <a:solidFill>
                <a:srgbClr val="000000"/>
              </a:solidFill>
              <a:effectLst/>
              <a:highlight>
                <a:srgbClr val="FFFFFF"/>
              </a:highlight>
              <a:latin typeface="PragmataPro Mono Liga" panose="02000509040000020004" pitchFamily="49" charset="0"/>
            </a:endParaRPr>
          </a:p>
          <a:p>
            <a:pPr marL="457200" indent="0" algn="l">
              <a:lnSpc>
                <a:spcPct val="100000"/>
              </a:lnSpc>
              <a:buNone/>
            </a:pP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5</a:t>
            </a:r>
            <a:r>
              <a:rPr lang="en-US" sz="2400" b="0">
                <a:solidFill>
                  <a:srgbClr val="000000"/>
                </a:solidFill>
                <a:effectLst/>
                <a:highlight>
                  <a:srgbClr val="FFFFFF"/>
                </a:highlight>
                <a:latin typeface="PragmataPro Mono Liga" panose="02000509040000020004" pitchFamily="49" charset="0"/>
              </a:rPr>
              <a:t>)</a:t>
            </a:r>
            <a:r>
              <a:rPr lang="en-US" sz="2400" b="0">
                <a:solidFill>
                  <a:srgbClr val="008000"/>
                </a:solidFill>
                <a:effectLst/>
                <a:highlight>
                  <a:srgbClr val="FFFFFF"/>
                </a:highlight>
                <a:latin typeface="PragmataPro Mono Liga" panose="02000509040000020004" pitchFamily="49" charset="0"/>
              </a:rPr>
              <a:t>     // evaluates to false, since a is not equal to 5 </a:t>
            </a:r>
            <a:endParaRPr lang="en-US" sz="2400" b="0">
              <a:solidFill>
                <a:srgbClr val="000000"/>
              </a:solidFill>
              <a:effectLst/>
              <a:highlight>
                <a:srgbClr val="FFFFFF"/>
              </a:highlight>
              <a:latin typeface="PragmataPro Mono Liga" panose="02000509040000020004" pitchFamily="49" charset="0"/>
            </a:endParaRPr>
          </a:p>
          <a:p>
            <a:pPr marL="457200" indent="0" algn="l">
              <a:lnSpc>
                <a:spcPct val="100000"/>
              </a:lnSpc>
              <a:buNone/>
            </a:pP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b</a:t>
            </a:r>
            <a:r>
              <a:rPr lang="en-US" sz="2400" b="0">
                <a:solidFill>
                  <a:srgbClr val="000000"/>
                </a:solidFill>
                <a:effectLst/>
                <a:highlight>
                  <a:srgbClr val="FFFFFF"/>
                </a:highlight>
                <a:latin typeface="PragmataPro Mono Liga" panose="02000509040000020004" pitchFamily="49" charset="0"/>
              </a:rPr>
              <a:t> &gt;= </a:t>
            </a:r>
            <a:r>
              <a:rPr lang="en-US" sz="2400" b="0">
                <a:solidFill>
                  <a:srgbClr val="001080"/>
                </a:solidFill>
                <a:effectLst/>
                <a:highlight>
                  <a:srgbClr val="FFFFFF"/>
                </a:highlight>
                <a:latin typeface="PragmataPro Mono Liga" panose="02000509040000020004" pitchFamily="49" charset="0"/>
              </a:rPr>
              <a:t>c</a:t>
            </a:r>
            <a:r>
              <a:rPr lang="en-US" sz="2400" b="0">
                <a:solidFill>
                  <a:srgbClr val="000000"/>
                </a:solidFill>
                <a:effectLst/>
                <a:highlight>
                  <a:srgbClr val="FFFFFF"/>
                </a:highlight>
                <a:latin typeface="PragmataPro Mono Liga" panose="02000509040000020004" pitchFamily="49" charset="0"/>
              </a:rPr>
              <a:t>)</a:t>
            </a:r>
            <a:r>
              <a:rPr lang="en-US" sz="2400" b="0">
                <a:solidFill>
                  <a:srgbClr val="008000"/>
                </a:solidFill>
                <a:effectLst/>
                <a:highlight>
                  <a:srgbClr val="FFFFFF"/>
                </a:highlight>
                <a:latin typeface="PragmataPro Mono Liga" panose="02000509040000020004" pitchFamily="49" charset="0"/>
              </a:rPr>
              <a:t>   // evaluates to true, since (2*3 &gt;= 6) is true </a:t>
            </a:r>
            <a:endParaRPr lang="en-US" sz="2400" b="0">
              <a:solidFill>
                <a:srgbClr val="000000"/>
              </a:solidFill>
              <a:effectLst/>
              <a:highlight>
                <a:srgbClr val="FFFFFF"/>
              </a:highlight>
              <a:latin typeface="PragmataPro Mono Liga" panose="02000509040000020004" pitchFamily="49" charset="0"/>
            </a:endParaRPr>
          </a:p>
          <a:p>
            <a:pPr marL="457200" indent="0" algn="l">
              <a:lnSpc>
                <a:spcPct val="100000"/>
              </a:lnSpc>
              <a:buNone/>
            </a:pP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b</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4</a:t>
            </a:r>
            <a:r>
              <a:rPr lang="en-US" sz="2400" b="0">
                <a:solidFill>
                  <a:srgbClr val="000000"/>
                </a:solidFill>
                <a:effectLst/>
                <a:highlight>
                  <a:srgbClr val="FFFFFF"/>
                </a:highlight>
                <a:latin typeface="PragmataPro Mono Liga" panose="02000509040000020004" pitchFamily="49" charset="0"/>
              </a:rPr>
              <a:t> &gt;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c</a:t>
            </a:r>
            <a:r>
              <a:rPr lang="en-US" sz="2400" b="0">
                <a:solidFill>
                  <a:srgbClr val="000000"/>
                </a:solidFill>
                <a:effectLst/>
                <a:highlight>
                  <a:srgbClr val="FFFFFF"/>
                </a:highlight>
                <a:latin typeface="PragmataPro Mono Liga" panose="02000509040000020004" pitchFamily="49" charset="0"/>
              </a:rPr>
              <a:t>)</a:t>
            </a:r>
            <a:r>
              <a:rPr lang="en-US" sz="2400" b="0">
                <a:solidFill>
                  <a:srgbClr val="008000"/>
                </a:solidFill>
                <a:effectLst/>
                <a:highlight>
                  <a:srgbClr val="FFFFFF"/>
                </a:highlight>
                <a:latin typeface="PragmataPro Mono Liga" panose="02000509040000020004" pitchFamily="49" charset="0"/>
              </a:rPr>
              <a:t>  // evaluates to false, since (3+4 &gt; 2*6) is false </a:t>
            </a:r>
            <a:endParaRPr lang="en-US" sz="2400" b="0">
              <a:solidFill>
                <a:srgbClr val="000000"/>
              </a:solidFill>
              <a:effectLst/>
              <a:highlight>
                <a:srgbClr val="FFFFFF"/>
              </a:highlight>
              <a:latin typeface="PragmataPro Mono Liga" panose="02000509040000020004" pitchFamily="49" charset="0"/>
            </a:endParaRPr>
          </a:p>
          <a:p>
            <a:pPr marL="457200" indent="0" algn="l">
              <a:lnSpc>
                <a:spcPct val="100000"/>
              </a:lnSpc>
              <a:buNone/>
            </a:pP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b</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2</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r>
              <a:rPr lang="en-US" sz="2400" b="0">
                <a:solidFill>
                  <a:srgbClr val="008000"/>
                </a:solidFill>
                <a:effectLst/>
                <a:highlight>
                  <a:srgbClr val="FFFFFF"/>
                </a:highlight>
                <a:latin typeface="PragmataPro Mono Liga" panose="02000509040000020004" pitchFamily="49" charset="0"/>
              </a:rPr>
              <a:t> // evaluates to true </a:t>
            </a:r>
            <a:endParaRPr lang="en-US" altLang="en-US" sz="2400" dirty="0">
              <a:solidFill>
                <a:srgbClr val="000000"/>
              </a:solidFill>
            </a:endParaRP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3" name="Date Placeholder 2">
            <a:extLst>
              <a:ext uri="{FF2B5EF4-FFF2-40B4-BE49-F238E27FC236}">
                <a16:creationId xmlns:a16="http://schemas.microsoft.com/office/drawing/2014/main" id="{E5A34DB9-C8DF-A3D3-ADF7-A6911D44D926}"/>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784A214D-896E-4FE2-9E8D-741DF70BC209}"/>
              </a:ext>
            </a:extLst>
          </p:cNvPr>
          <p:cNvSpPr>
            <a:spLocks noGrp="1"/>
          </p:cNvSpPr>
          <p:nvPr>
            <p:ph type="sldNum" sz="quarter" idx="12"/>
          </p:nvPr>
        </p:nvSpPr>
        <p:spPr/>
        <p:txBody>
          <a:bodyPr/>
          <a:lstStyle/>
          <a:p>
            <a:fld id="{D8B0B3AC-44A8-D142-AAF6-9A453466E1A4}" type="slidenum">
              <a:rPr lang="en-VN" smtClean="0"/>
              <a:pPr/>
              <a:t>19</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4B19BD-2C3E-1688-12EB-FB28C53EBFD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dirty="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4" name="Text Placeholder 3">
            <a:extLst>
              <a:ext uri="{FF2B5EF4-FFF2-40B4-BE49-F238E27FC236}">
                <a16:creationId xmlns:a16="http://schemas.microsoft.com/office/drawing/2014/main" id="{A03BF388-B206-ABCF-6602-9A1AA70C90FD}"/>
              </a:ext>
            </a:extLst>
          </p:cNvPr>
          <p:cNvSpPr>
            <a:spLocks noGrp="1"/>
          </p:cNvSpPr>
          <p:nvPr>
            <p:ph type="body" sz="quarter" idx="13"/>
          </p:nvPr>
        </p:nvSpPr>
        <p:spPr/>
        <p:txBody>
          <a:bodyPr>
            <a:noAutofit/>
          </a:bodyPr>
          <a:lstStyle/>
          <a:p>
            <a:pPr marL="491490" indent="-457200">
              <a:lnSpc>
                <a:spcPct val="100000"/>
              </a:lnSpc>
              <a:spcBef>
                <a:spcPts val="0"/>
              </a:spcBef>
              <a:spcAft>
                <a:spcPts val="600"/>
              </a:spcAft>
              <a:buFont typeface="+mj-lt"/>
              <a:buAutoNum type="arabicPeriod"/>
            </a:pPr>
            <a:endParaRPr lang="en-US" sz="2400">
              <a:solidFill>
                <a:schemeClr val="bg1">
                  <a:lumMod val="75000"/>
                </a:schemeClr>
              </a:solidFill>
              <a:latin typeface="Calibri" panose="020F0502020204030204" pitchFamily="34" charset="0"/>
              <a:cs typeface="Calibri" panose="020F0502020204030204" pitchFamily="34" charset="0"/>
            </a:endParaRPr>
          </a:p>
          <a:p>
            <a:pPr marL="34290" indent="0">
              <a:lnSpc>
                <a:spcPct val="100000"/>
              </a:lnSpc>
              <a:spcBef>
                <a:spcPts val="0"/>
              </a:spcBef>
              <a:spcAft>
                <a:spcPts val="600"/>
              </a:spcAft>
              <a:buNone/>
            </a:pPr>
            <a:r>
              <a:rPr lang="en-US" sz="2400">
                <a:solidFill>
                  <a:schemeClr val="bg1">
                    <a:lumMod val="75000"/>
                  </a:schemeClr>
                </a:solidFill>
                <a:latin typeface="Calibri" panose="020F0502020204030204" pitchFamily="34" charset="0"/>
                <a:cs typeface="Calibri" panose="020F0502020204030204" pitchFamily="34" charset="0"/>
              </a:rPr>
              <a:t>3.1 Cấu trúc chương trình C++</a:t>
            </a:r>
          </a:p>
          <a:p>
            <a:pPr marL="34290" indent="0">
              <a:lnSpc>
                <a:spcPct val="100000"/>
              </a:lnSpc>
              <a:spcBef>
                <a:spcPts val="0"/>
              </a:spcBef>
              <a:spcAft>
                <a:spcPts val="600"/>
              </a:spcAft>
              <a:buNone/>
            </a:pPr>
            <a:r>
              <a:rPr lang="en-US" sz="2400">
                <a:solidFill>
                  <a:schemeClr val="bg1">
                    <a:lumMod val="75000"/>
                  </a:schemeClr>
                </a:solidFill>
                <a:latin typeface="Calibri" panose="020F0502020204030204" pitchFamily="34" charset="0"/>
                <a:cs typeface="Calibri" panose="020F0502020204030204" pitchFamily="34" charset="0"/>
              </a:rPr>
              <a:t>3.2 </a:t>
            </a:r>
            <a:r>
              <a:rPr lang="vi-VN" sz="2400">
                <a:solidFill>
                  <a:schemeClr val="bg1">
                    <a:lumMod val="75000"/>
                  </a:schemeClr>
                </a:solidFill>
                <a:latin typeface="Calibri" panose="020F0502020204030204" pitchFamily="34" charset="0"/>
                <a:cs typeface="Calibri" panose="020F0502020204030204" pitchFamily="34" charset="0"/>
              </a:rPr>
              <a:t>Bộ từ vựng </a:t>
            </a:r>
            <a:r>
              <a:rPr lang="en-US" sz="2400">
                <a:solidFill>
                  <a:schemeClr val="bg1">
                    <a:lumMod val="75000"/>
                  </a:schemeClr>
                </a:solidFill>
                <a:latin typeface="Calibri" panose="020F0502020204030204" pitchFamily="34" charset="0"/>
                <a:cs typeface="Calibri" panose="020F0502020204030204" pitchFamily="34" charset="0"/>
              </a:rPr>
              <a:t>(</a:t>
            </a:r>
            <a:r>
              <a:rPr lang="en-US" sz="2400" b="1">
                <a:solidFill>
                  <a:schemeClr val="bg1">
                    <a:lumMod val="75000"/>
                  </a:schemeClr>
                </a:solidFill>
              </a:rPr>
              <a:t>keywords</a:t>
            </a:r>
            <a:r>
              <a:rPr lang="en-US" sz="2400">
                <a:solidFill>
                  <a:schemeClr val="bg1">
                    <a:lumMod val="75000"/>
                  </a:schemeClr>
                </a:solidFill>
              </a:rPr>
              <a:t>) </a:t>
            </a:r>
            <a:r>
              <a:rPr lang="vi-VN" sz="2400">
                <a:solidFill>
                  <a:schemeClr val="bg1">
                    <a:lumMod val="75000"/>
                  </a:schemeClr>
                </a:solidFill>
                <a:latin typeface="Calibri" panose="020F0502020204030204" pitchFamily="34" charset="0"/>
                <a:cs typeface="Calibri" panose="020F0502020204030204" pitchFamily="34" charset="0"/>
              </a:rPr>
              <a:t>trong C++</a:t>
            </a:r>
            <a:endParaRPr lang="en-US" sz="2400">
              <a:solidFill>
                <a:schemeClr val="bg1">
                  <a:lumMod val="75000"/>
                </a:schemeClr>
              </a:solidFill>
              <a:latin typeface="Calibri" panose="020F0502020204030204" pitchFamily="34" charset="0"/>
              <a:cs typeface="Calibri" panose="020F0502020204030204" pitchFamily="34" charset="0"/>
            </a:endParaRPr>
          </a:p>
          <a:p>
            <a:pPr marL="34290" indent="0">
              <a:lnSpc>
                <a:spcPct val="100000"/>
              </a:lnSpc>
              <a:spcBef>
                <a:spcPts val="0"/>
              </a:spcBef>
              <a:spcAft>
                <a:spcPts val="600"/>
              </a:spcAft>
              <a:buNone/>
            </a:pPr>
            <a:r>
              <a:rPr lang="en-US" sz="2400">
                <a:solidFill>
                  <a:schemeClr val="bg1">
                    <a:lumMod val="75000"/>
                  </a:schemeClr>
                </a:solidFill>
                <a:latin typeface="Calibri" panose="020F0502020204030204" pitchFamily="34" charset="0"/>
                <a:cs typeface="Calibri" panose="020F0502020204030204" pitchFamily="34" charset="0"/>
              </a:rPr>
              <a:t>3.3 </a:t>
            </a:r>
            <a:r>
              <a:rPr lang="vi-VN" sz="2400">
                <a:solidFill>
                  <a:schemeClr val="bg1">
                    <a:lumMod val="75000"/>
                  </a:schemeClr>
                </a:solidFill>
                <a:latin typeface="Calibri" panose="020F0502020204030204" pitchFamily="34" charset="0"/>
                <a:cs typeface="Calibri" panose="020F0502020204030204" pitchFamily="34" charset="0"/>
              </a:rPr>
              <a:t>Các kiểu dữ liệu cơ sở</a:t>
            </a:r>
            <a:r>
              <a:rPr lang="en-US" sz="2400">
                <a:solidFill>
                  <a:schemeClr val="bg1">
                    <a:lumMod val="75000"/>
                  </a:schemeClr>
                </a:solidFill>
                <a:latin typeface="Calibri" panose="020F0502020204030204" pitchFamily="34" charset="0"/>
                <a:cs typeface="Calibri" panose="020F0502020204030204" pitchFamily="34" charset="0"/>
              </a:rPr>
              <a:t> (</a:t>
            </a:r>
            <a:r>
              <a:rPr lang="en-US" sz="2400" b="1">
                <a:solidFill>
                  <a:schemeClr val="bg1">
                    <a:lumMod val="75000"/>
                  </a:schemeClr>
                </a:solidFill>
                <a:latin typeface="Calibri" panose="020F0502020204030204" pitchFamily="34" charset="0"/>
                <a:cs typeface="Calibri" panose="020F0502020204030204" pitchFamily="34" charset="0"/>
              </a:rPr>
              <a:t>Fundamental</a:t>
            </a:r>
            <a:r>
              <a:rPr lang="en-US" sz="2400">
                <a:solidFill>
                  <a:schemeClr val="bg1">
                    <a:lumMod val="75000"/>
                  </a:schemeClr>
                </a:solidFill>
                <a:latin typeface="Calibri" panose="020F0502020204030204" pitchFamily="34" charset="0"/>
                <a:cs typeface="Calibri" panose="020F0502020204030204" pitchFamily="34" charset="0"/>
              </a:rPr>
              <a:t> </a:t>
            </a:r>
            <a:r>
              <a:rPr lang="en-US" sz="2400" b="1">
                <a:solidFill>
                  <a:schemeClr val="bg1">
                    <a:lumMod val="75000"/>
                  </a:schemeClr>
                </a:solidFill>
                <a:latin typeface="Calibri" panose="020F0502020204030204" pitchFamily="34" charset="0"/>
                <a:cs typeface="Calibri" panose="020F0502020204030204" pitchFamily="34" charset="0"/>
              </a:rPr>
              <a:t>data</a:t>
            </a:r>
            <a:r>
              <a:rPr lang="en-US" sz="2400">
                <a:solidFill>
                  <a:schemeClr val="bg1">
                    <a:lumMod val="75000"/>
                  </a:schemeClr>
                </a:solidFill>
                <a:latin typeface="Calibri" panose="020F0502020204030204" pitchFamily="34" charset="0"/>
                <a:cs typeface="Calibri" panose="020F0502020204030204" pitchFamily="34" charset="0"/>
              </a:rPr>
              <a:t> </a:t>
            </a:r>
            <a:r>
              <a:rPr lang="en-US" sz="2400" b="1">
                <a:solidFill>
                  <a:schemeClr val="bg1">
                    <a:lumMod val="75000"/>
                  </a:schemeClr>
                </a:solidFill>
                <a:latin typeface="Calibri" panose="020F0502020204030204" pitchFamily="34" charset="0"/>
                <a:cs typeface="Calibri" panose="020F0502020204030204" pitchFamily="34" charset="0"/>
              </a:rPr>
              <a:t>types</a:t>
            </a:r>
            <a:r>
              <a:rPr lang="en-US" sz="2400">
                <a:solidFill>
                  <a:schemeClr val="bg1">
                    <a:lumMod val="75000"/>
                  </a:schemeClr>
                </a:solidFill>
                <a:latin typeface="Calibri" panose="020F0502020204030204" pitchFamily="34" charset="0"/>
                <a:cs typeface="Calibri" panose="020F0502020204030204" pitchFamily="34" charset="0"/>
              </a:rPr>
              <a:t>)</a:t>
            </a:r>
          </a:p>
          <a:p>
            <a:pPr marL="34290" indent="0">
              <a:lnSpc>
                <a:spcPct val="100000"/>
              </a:lnSpc>
              <a:spcBef>
                <a:spcPts val="0"/>
              </a:spcBef>
              <a:spcAft>
                <a:spcPts val="600"/>
              </a:spcAft>
              <a:buNone/>
            </a:pPr>
            <a:r>
              <a:rPr lang="en-US" sz="2400">
                <a:solidFill>
                  <a:schemeClr val="bg1">
                    <a:lumMod val="75000"/>
                  </a:schemeClr>
                </a:solidFill>
                <a:latin typeface="Calibri" panose="020F0502020204030204" pitchFamily="34" charset="0"/>
                <a:cs typeface="Calibri" panose="020F0502020204030204" pitchFamily="34" charset="0"/>
              </a:rPr>
              <a:t>3.4 </a:t>
            </a:r>
            <a:r>
              <a:rPr lang="vi-VN" sz="2400">
                <a:solidFill>
                  <a:schemeClr val="bg1">
                    <a:lumMod val="75000"/>
                  </a:schemeClr>
                </a:solidFill>
                <a:latin typeface="Calibri" panose="020F0502020204030204" pitchFamily="34" charset="0"/>
                <a:cs typeface="Calibri" panose="020F0502020204030204" pitchFamily="34" charset="0"/>
              </a:rPr>
              <a:t>Biến</a:t>
            </a:r>
            <a:r>
              <a:rPr lang="en-US" sz="2400">
                <a:solidFill>
                  <a:schemeClr val="bg1">
                    <a:lumMod val="75000"/>
                  </a:schemeClr>
                </a:solidFill>
                <a:latin typeface="Calibri" panose="020F0502020204030204" pitchFamily="34" charset="0"/>
                <a:cs typeface="Calibri" panose="020F0502020204030204" pitchFamily="34" charset="0"/>
              </a:rPr>
              <a:t> (</a:t>
            </a:r>
            <a:r>
              <a:rPr lang="en-US" sz="2400" b="1">
                <a:solidFill>
                  <a:schemeClr val="bg1">
                    <a:lumMod val="75000"/>
                  </a:schemeClr>
                </a:solidFill>
                <a:latin typeface="Calibri" panose="020F0502020204030204" pitchFamily="34" charset="0"/>
                <a:cs typeface="Calibri" panose="020F0502020204030204" pitchFamily="34" charset="0"/>
              </a:rPr>
              <a:t>Variable</a:t>
            </a:r>
            <a:r>
              <a:rPr lang="en-US" sz="2400">
                <a:solidFill>
                  <a:schemeClr val="bg1">
                    <a:lumMod val="75000"/>
                  </a:schemeClr>
                </a:solidFill>
                <a:latin typeface="Calibri" panose="020F0502020204030204" pitchFamily="34" charset="0"/>
                <a:cs typeface="Calibri" panose="020F0502020204030204" pitchFamily="34" charset="0"/>
              </a:rPr>
              <a:t>)</a:t>
            </a:r>
            <a:r>
              <a:rPr lang="vi-VN" sz="2400">
                <a:solidFill>
                  <a:schemeClr val="bg1">
                    <a:lumMod val="75000"/>
                  </a:schemeClr>
                </a:solidFill>
                <a:latin typeface="Calibri" panose="020F0502020204030204" pitchFamily="34" charset="0"/>
                <a:cs typeface="Calibri" panose="020F0502020204030204" pitchFamily="34" charset="0"/>
              </a:rPr>
              <a:t> </a:t>
            </a:r>
            <a:endParaRPr lang="en-US" sz="2400">
              <a:solidFill>
                <a:schemeClr val="bg1">
                  <a:lumMod val="75000"/>
                </a:schemeClr>
              </a:solidFill>
              <a:latin typeface="Calibri" panose="020F0502020204030204" pitchFamily="34" charset="0"/>
              <a:cs typeface="Calibri" panose="020F0502020204030204" pitchFamily="34" charset="0"/>
            </a:endParaRPr>
          </a:p>
          <a:p>
            <a:pPr marL="34290" indent="0">
              <a:lnSpc>
                <a:spcPct val="100000"/>
              </a:lnSpc>
              <a:spcBef>
                <a:spcPts val="0"/>
              </a:spcBef>
              <a:spcAft>
                <a:spcPts val="600"/>
              </a:spcAft>
              <a:buNone/>
            </a:pPr>
            <a:r>
              <a:rPr lang="en-US" sz="2400">
                <a:solidFill>
                  <a:schemeClr val="bg1">
                    <a:lumMod val="75000"/>
                  </a:schemeClr>
                </a:solidFill>
                <a:latin typeface="Calibri" panose="020F0502020204030204" pitchFamily="34" charset="0"/>
                <a:cs typeface="Calibri" panose="020F0502020204030204" pitchFamily="34" charset="0"/>
              </a:rPr>
              <a:t>3.5 </a:t>
            </a:r>
            <a:r>
              <a:rPr lang="vi-VN" sz="2400">
                <a:solidFill>
                  <a:schemeClr val="bg1">
                    <a:lumMod val="75000"/>
                  </a:schemeClr>
                </a:solidFill>
                <a:latin typeface="Calibri" panose="020F0502020204030204" pitchFamily="34" charset="0"/>
                <a:cs typeface="Calibri" panose="020F0502020204030204" pitchFamily="34" charset="0"/>
              </a:rPr>
              <a:t>Hằng</a:t>
            </a:r>
            <a:r>
              <a:rPr lang="en-US" sz="2400">
                <a:solidFill>
                  <a:schemeClr val="bg1">
                    <a:lumMod val="75000"/>
                  </a:schemeClr>
                </a:solidFill>
                <a:latin typeface="Calibri" panose="020F0502020204030204" pitchFamily="34" charset="0"/>
                <a:cs typeface="Calibri" panose="020F0502020204030204" pitchFamily="34" charset="0"/>
              </a:rPr>
              <a:t> (</a:t>
            </a:r>
            <a:r>
              <a:rPr lang="en-US" sz="2400" b="1">
                <a:solidFill>
                  <a:schemeClr val="bg1">
                    <a:lumMod val="75000"/>
                  </a:schemeClr>
                </a:solidFill>
                <a:latin typeface="Calibri" panose="020F0502020204030204" pitchFamily="34" charset="0"/>
                <a:cs typeface="Calibri" panose="020F0502020204030204" pitchFamily="34" charset="0"/>
              </a:rPr>
              <a:t>Constant</a:t>
            </a:r>
            <a:r>
              <a:rPr lang="en-US" sz="2400">
                <a:solidFill>
                  <a:schemeClr val="bg1">
                    <a:lumMod val="75000"/>
                  </a:schemeClr>
                </a:solidFill>
                <a:latin typeface="Calibri" panose="020F0502020204030204" pitchFamily="34" charset="0"/>
                <a:cs typeface="Calibri" panose="020F0502020204030204" pitchFamily="34" charset="0"/>
              </a:rPr>
              <a:t>)</a:t>
            </a:r>
          </a:p>
          <a:p>
            <a:pPr marL="34290" indent="0">
              <a:lnSpc>
                <a:spcPct val="100000"/>
              </a:lnSpc>
              <a:spcBef>
                <a:spcPts val="0"/>
              </a:spcBef>
              <a:spcAft>
                <a:spcPts val="600"/>
              </a:spcAft>
              <a:buNone/>
            </a:pPr>
            <a:r>
              <a:rPr lang="en-US" sz="2400">
                <a:latin typeface="Calibri" panose="020F0502020204030204" pitchFamily="34" charset="0"/>
                <a:cs typeface="Calibri" panose="020F0502020204030204" pitchFamily="34" charset="0"/>
              </a:rPr>
              <a:t>3.6 Các phép toán (</a:t>
            </a:r>
            <a:r>
              <a:rPr lang="en-US" sz="2400" b="1">
                <a:latin typeface="Calibri" panose="020F0502020204030204" pitchFamily="34" charset="0"/>
                <a:cs typeface="Calibri" panose="020F0502020204030204" pitchFamily="34" charset="0"/>
              </a:rPr>
              <a:t>Operators</a:t>
            </a:r>
            <a:r>
              <a:rPr lang="en-US" sz="2400">
                <a:latin typeface="Calibri" panose="020F0502020204030204" pitchFamily="34" charset="0"/>
                <a:cs typeface="Calibri" panose="020F0502020204030204" pitchFamily="34" charset="0"/>
              </a:rPr>
              <a:t>)</a:t>
            </a:r>
          </a:p>
          <a:p>
            <a:pPr marL="34290" indent="0">
              <a:lnSpc>
                <a:spcPct val="100000"/>
              </a:lnSpc>
              <a:spcBef>
                <a:spcPts val="0"/>
              </a:spcBef>
              <a:spcAft>
                <a:spcPts val="600"/>
              </a:spcAft>
              <a:buNone/>
            </a:pPr>
            <a:r>
              <a:rPr lang="en-US" sz="2400">
                <a:latin typeface="Calibri" panose="020F0502020204030204" pitchFamily="34" charset="0"/>
                <a:cs typeface="Calibri" panose="020F0502020204030204" pitchFamily="34" charset="0"/>
              </a:rPr>
              <a:t>3.7 Biểu thức và độ ưu tiên toán tử</a:t>
            </a:r>
          </a:p>
          <a:p>
            <a:pPr marL="34290" indent="0">
              <a:lnSpc>
                <a:spcPct val="100000"/>
              </a:lnSpc>
              <a:spcBef>
                <a:spcPts val="0"/>
              </a:spcBef>
              <a:spcAft>
                <a:spcPts val="600"/>
              </a:spcAft>
              <a:buNone/>
            </a:pPr>
            <a:r>
              <a:rPr lang="en-US" sz="2400">
                <a:solidFill>
                  <a:schemeClr val="bg1">
                    <a:lumMod val="75000"/>
                  </a:schemeClr>
                </a:solidFill>
                <a:latin typeface="Calibri" panose="020F0502020204030204" pitchFamily="34" charset="0"/>
                <a:cs typeface="Calibri" panose="020F0502020204030204" pitchFamily="34" charset="0"/>
              </a:rPr>
              <a:t>3.8 Nhập xuất dữ liệu</a:t>
            </a:r>
          </a:p>
          <a:p>
            <a:pPr marL="34290" indent="0">
              <a:lnSpc>
                <a:spcPct val="100000"/>
              </a:lnSpc>
              <a:spcBef>
                <a:spcPts val="0"/>
              </a:spcBef>
              <a:spcAft>
                <a:spcPts val="600"/>
              </a:spcAft>
              <a:buNone/>
            </a:pPr>
            <a:r>
              <a:rPr lang="vi-VN" sz="2400">
                <a:solidFill>
                  <a:schemeClr val="bg1">
                    <a:lumMod val="75000"/>
                  </a:schemeClr>
                </a:solidFill>
                <a:latin typeface="Calibri" panose="020F0502020204030204" pitchFamily="34" charset="0"/>
                <a:cs typeface="Calibri" panose="020F0502020204030204" pitchFamily="34" charset="0"/>
              </a:rPr>
              <a:t>Bài tập</a:t>
            </a:r>
          </a:p>
          <a:p>
            <a:pPr>
              <a:lnSpc>
                <a:spcPct val="100000"/>
              </a:lnSpc>
              <a:spcBef>
                <a:spcPts val="0"/>
              </a:spcBef>
              <a:spcAft>
                <a:spcPts val="600"/>
              </a:spcAft>
            </a:pPr>
            <a:endParaRPr lang="en-VN" sz="2400"/>
          </a:p>
        </p:txBody>
      </p:sp>
      <p:sp>
        <p:nvSpPr>
          <p:cNvPr id="5" name="Text Placeholder 4">
            <a:extLst>
              <a:ext uri="{FF2B5EF4-FFF2-40B4-BE49-F238E27FC236}">
                <a16:creationId xmlns:a16="http://schemas.microsoft.com/office/drawing/2014/main" id="{29E7A9CB-61DE-8582-6B34-A964FAC4CB0B}"/>
              </a:ext>
            </a:extLst>
          </p:cNvPr>
          <p:cNvSpPr>
            <a:spLocks noGrp="1"/>
          </p:cNvSpPr>
          <p:nvPr>
            <p:ph type="body" sz="quarter" idx="15"/>
          </p:nvPr>
        </p:nvSpPr>
        <p:spPr/>
        <p:txBody>
          <a:bodyPr/>
          <a:lstStyle/>
          <a:p>
            <a:r>
              <a:rPr lang="en-US"/>
              <a:t>NỘI DUNG</a:t>
            </a:r>
            <a:endParaRPr lang="en-VN" dirty="0"/>
          </a:p>
        </p:txBody>
      </p:sp>
      <p:sp>
        <p:nvSpPr>
          <p:cNvPr id="6" name="Date Placeholder 5">
            <a:extLst>
              <a:ext uri="{FF2B5EF4-FFF2-40B4-BE49-F238E27FC236}">
                <a16:creationId xmlns:a16="http://schemas.microsoft.com/office/drawing/2014/main" id="{C0C042D9-5C17-96A1-93C1-FF141F7ACF21}"/>
              </a:ext>
            </a:extLst>
          </p:cNvPr>
          <p:cNvSpPr>
            <a:spLocks noGrp="1"/>
          </p:cNvSpPr>
          <p:nvPr>
            <p:ph type="dt" sz="half" idx="14"/>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FFB4402F-1062-8433-812A-A9F3532B56D1}"/>
              </a:ext>
            </a:extLst>
          </p:cNvPr>
          <p:cNvSpPr>
            <a:spLocks noGrp="1"/>
          </p:cNvSpPr>
          <p:nvPr>
            <p:ph type="sldNum" sz="quarter" idx="12"/>
          </p:nvPr>
        </p:nvSpPr>
        <p:spPr/>
        <p:txBody>
          <a:bodyPr/>
          <a:lstStyle/>
          <a:p>
            <a:fld id="{D8B0B3AC-44A8-D142-AAF6-9A453466E1A4}" type="slidenum">
              <a:rPr lang="en-VN" smtClean="0"/>
              <a:pPr/>
              <a:t>2</a:t>
            </a:fld>
            <a:endParaRPr lang="en-VN" dirty="0"/>
          </a:p>
        </p:txBody>
      </p:sp>
    </p:spTree>
    <p:extLst>
      <p:ext uri="{BB962C8B-B14F-4D97-AF65-F5344CB8AC3E}">
        <p14:creationId xmlns:p14="http://schemas.microsoft.com/office/powerpoint/2010/main" val="642116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3.6.9 </a:t>
            </a:r>
            <a:r>
              <a:rPr lang="en-US" dirty="0" err="1"/>
              <a:t>Toán</a:t>
            </a:r>
            <a:r>
              <a:rPr lang="en-US" dirty="0"/>
              <a:t> </a:t>
            </a:r>
            <a:r>
              <a:rPr lang="en-US" dirty="0" err="1"/>
              <a:t>tử</a:t>
            </a:r>
            <a:r>
              <a:rPr lang="en-US" dirty="0"/>
              <a:t> </a:t>
            </a:r>
            <a:r>
              <a:rPr lang="en-US" dirty="0" err="1"/>
              <a:t>luận</a:t>
            </a:r>
            <a:r>
              <a:rPr lang="en-US" dirty="0"/>
              <a:t> </a:t>
            </a:r>
            <a:r>
              <a:rPr lang="en-US" dirty="0" err="1"/>
              <a:t>lý</a:t>
            </a:r>
            <a:r>
              <a:rPr lang="en-US" dirty="0"/>
              <a:t> - Logical operators</a:t>
            </a:r>
          </a:p>
        </p:txBody>
      </p:sp>
      <p:sp>
        <p:nvSpPr>
          <p:cNvPr id="3" name="Content Placeholder 2"/>
          <p:cNvSpPr>
            <a:spLocks noGrp="1"/>
          </p:cNvSpPr>
          <p:nvPr>
            <p:ph idx="1"/>
          </p:nvPr>
        </p:nvSpPr>
        <p:spPr>
          <a:xfrm>
            <a:off x="5995720" y="1843034"/>
            <a:ext cx="4191035" cy="3560239"/>
          </a:xfrm>
          <a:ln w="12700">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a:noAutofit/>
          </a:bodyPr>
          <a:lstStyle/>
          <a:p>
            <a:pPr marL="377190" indent="-342900">
              <a:lnSpc>
                <a:spcPct val="100000"/>
              </a:lnSpc>
              <a:spcBef>
                <a:spcPts val="600"/>
              </a:spcBef>
              <a:spcAft>
                <a:spcPts val="600"/>
              </a:spcAft>
            </a:pPr>
            <a:r>
              <a:rPr lang="en-US" sz="2200" b="1"/>
              <a:t>Ví dụ:</a:t>
            </a:r>
            <a:endParaRPr lang="en-US" sz="2200" b="1" dirty="0"/>
          </a:p>
          <a:p>
            <a:pPr marL="491490" indent="-457200">
              <a:lnSpc>
                <a:spcPct val="100000"/>
              </a:lnSpc>
              <a:spcBef>
                <a:spcPts val="600"/>
              </a:spcBef>
              <a:spcAft>
                <a:spcPts val="600"/>
              </a:spcAft>
              <a:buSzPct val="100000"/>
              <a:buFont typeface="+mj-lt"/>
              <a:buAutoNum type="arabicPeriod"/>
            </a:pPr>
            <a:r>
              <a:rPr lang="en-US" sz="2200" dirty="0"/>
              <a:t>(true &amp;&amp; true) || false</a:t>
            </a:r>
          </a:p>
          <a:p>
            <a:pPr marL="491490" indent="-457200">
              <a:lnSpc>
                <a:spcPct val="100000"/>
              </a:lnSpc>
              <a:spcBef>
                <a:spcPts val="600"/>
              </a:spcBef>
              <a:spcAft>
                <a:spcPts val="600"/>
              </a:spcAft>
              <a:buSzPct val="100000"/>
              <a:buFont typeface="+mj-lt"/>
              <a:buAutoNum type="arabicPeriod"/>
            </a:pPr>
            <a:r>
              <a:rPr lang="en-US" sz="2200" dirty="0"/>
              <a:t>(false &amp;&amp; true) || true</a:t>
            </a:r>
          </a:p>
          <a:p>
            <a:pPr marL="491490" indent="-457200">
              <a:lnSpc>
                <a:spcPct val="100000"/>
              </a:lnSpc>
              <a:spcBef>
                <a:spcPts val="600"/>
              </a:spcBef>
              <a:spcAft>
                <a:spcPts val="600"/>
              </a:spcAft>
              <a:buSzPct val="100000"/>
              <a:buFont typeface="+mj-lt"/>
              <a:buAutoNum type="arabicPeriod"/>
            </a:pPr>
            <a:r>
              <a:rPr lang="en-US" sz="2200" dirty="0"/>
              <a:t>(false &amp;&amp; true) || false || true</a:t>
            </a:r>
          </a:p>
          <a:p>
            <a:pPr marL="491490" indent="-457200">
              <a:lnSpc>
                <a:spcPct val="100000"/>
              </a:lnSpc>
              <a:spcBef>
                <a:spcPts val="600"/>
              </a:spcBef>
              <a:spcAft>
                <a:spcPts val="600"/>
              </a:spcAft>
              <a:buSzPct val="100000"/>
              <a:buFont typeface="+mj-lt"/>
              <a:buAutoNum type="arabicPeriod"/>
            </a:pPr>
            <a:r>
              <a:rPr lang="en-US" sz="2200" dirty="0"/>
              <a:t>(5 &gt; 6 || 4 &gt; 3) &amp;&amp; (7 </a:t>
            </a:r>
            <a:r>
              <a:rPr lang="en-US" sz="2200"/>
              <a:t>&gt; 8)</a:t>
            </a:r>
            <a:endParaRPr lang="en-US" sz="2200" dirty="0"/>
          </a:p>
          <a:p>
            <a:pPr marL="491490" indent="-457200">
              <a:lnSpc>
                <a:spcPct val="100000"/>
              </a:lnSpc>
              <a:spcBef>
                <a:spcPts val="600"/>
              </a:spcBef>
              <a:spcAft>
                <a:spcPts val="600"/>
              </a:spcAft>
              <a:buSzPct val="100000"/>
              <a:buFont typeface="+mj-lt"/>
              <a:buAutoNum type="arabicPeriod"/>
            </a:pPr>
            <a:r>
              <a:rPr lang="en-US" sz="2200" dirty="0"/>
              <a:t>!(7 &gt; 6 || 3 &gt; 4)</a:t>
            </a:r>
          </a:p>
          <a:p>
            <a:pPr marL="491490" indent="-457200">
              <a:lnSpc>
                <a:spcPct val="100000"/>
              </a:lnSpc>
              <a:spcBef>
                <a:spcPts val="600"/>
              </a:spcBef>
              <a:spcAft>
                <a:spcPts val="600"/>
              </a:spcAft>
              <a:buSzPct val="100000"/>
              <a:buFont typeface="+mj-lt"/>
              <a:buAutoNum type="arabicPeriod"/>
            </a:pPr>
            <a:r>
              <a:rPr lang="en-US" sz="2200"/>
              <a:t>!true</a:t>
            </a:r>
          </a:p>
          <a:p>
            <a:pPr marL="491490" indent="-457200">
              <a:lnSpc>
                <a:spcPct val="100000"/>
              </a:lnSpc>
              <a:spcBef>
                <a:spcPts val="600"/>
              </a:spcBef>
              <a:spcAft>
                <a:spcPts val="600"/>
              </a:spcAft>
              <a:buSzPct val="100000"/>
              <a:buFont typeface="+mj-lt"/>
              <a:buAutoNum type="arabicPeriod"/>
            </a:pPr>
            <a:endParaRPr lang="en-US" sz="2200" dirty="0"/>
          </a:p>
        </p:txBody>
      </p:sp>
      <p:graphicFrame>
        <p:nvGraphicFramePr>
          <p:cNvPr id="8" name="Table 7"/>
          <p:cNvGraphicFramePr>
            <a:graphicFrameLocks noGrp="1"/>
          </p:cNvGraphicFramePr>
          <p:nvPr>
            <p:extLst>
              <p:ext uri="{D42A27DB-BD31-4B8C-83A1-F6EECF244321}">
                <p14:modId xmlns:p14="http://schemas.microsoft.com/office/powerpoint/2010/main" val="28026078"/>
              </p:ext>
            </p:extLst>
          </p:nvPr>
        </p:nvGraphicFramePr>
        <p:xfrm>
          <a:off x="815709" y="1543050"/>
          <a:ext cx="4547969" cy="1885950"/>
        </p:xfrm>
        <a:graphic>
          <a:graphicData uri="http://schemas.openxmlformats.org/drawingml/2006/table">
            <a:tbl>
              <a:tblPr firstRow="1">
                <a:tableStyleId>{912C8C85-51F0-491E-9774-3900AFEF0FD7}</a:tableStyleId>
              </a:tblPr>
              <a:tblGrid>
                <a:gridCol w="1691315">
                  <a:extLst>
                    <a:ext uri="{9D8B030D-6E8A-4147-A177-3AD203B41FA5}">
                      <a16:colId xmlns:a16="http://schemas.microsoft.com/office/drawing/2014/main" val="20000"/>
                    </a:ext>
                  </a:extLst>
                </a:gridCol>
                <a:gridCol w="1622025">
                  <a:extLst>
                    <a:ext uri="{9D8B030D-6E8A-4147-A177-3AD203B41FA5}">
                      <a16:colId xmlns:a16="http://schemas.microsoft.com/office/drawing/2014/main" val="20001"/>
                    </a:ext>
                  </a:extLst>
                </a:gridCol>
                <a:gridCol w="1234629">
                  <a:extLst>
                    <a:ext uri="{9D8B030D-6E8A-4147-A177-3AD203B41FA5}">
                      <a16:colId xmlns:a16="http://schemas.microsoft.com/office/drawing/2014/main" val="20002"/>
                    </a:ext>
                  </a:extLst>
                </a:gridCol>
              </a:tblGrid>
              <a:tr h="262890">
                <a:tc>
                  <a:txBody>
                    <a:bodyPr/>
                    <a:lstStyle/>
                    <a:p>
                      <a:pPr algn="ctr"/>
                      <a:r>
                        <a:rPr lang="en-US" sz="2400" dirty="0" err="1">
                          <a:solidFill>
                            <a:schemeClr val="tx1">
                              <a:lumMod val="50000"/>
                            </a:schemeClr>
                          </a:solidFill>
                          <a:effectLst/>
                          <a:latin typeface="Arial" panose="020B0604020202020204" pitchFamily="34" charset="0"/>
                          <a:cs typeface="Arial" panose="020B0604020202020204" pitchFamily="34" charset="0"/>
                        </a:rPr>
                        <a:t>Toán</a:t>
                      </a:r>
                      <a:r>
                        <a:rPr lang="en-US" sz="2400" baseline="0" dirty="0">
                          <a:solidFill>
                            <a:schemeClr val="tx1">
                              <a:lumMod val="50000"/>
                            </a:schemeClr>
                          </a:solidFill>
                          <a:effectLst/>
                          <a:latin typeface="Arial" panose="020B0604020202020204" pitchFamily="34" charset="0"/>
                          <a:cs typeface="Arial" panose="020B0604020202020204" pitchFamily="34" charset="0"/>
                        </a:rPr>
                        <a:t> </a:t>
                      </a:r>
                      <a:r>
                        <a:rPr lang="en-US" sz="2400" baseline="0" dirty="0" err="1">
                          <a:solidFill>
                            <a:schemeClr val="tx1">
                              <a:lumMod val="50000"/>
                            </a:schemeClr>
                          </a:solidFill>
                          <a:effectLst/>
                          <a:latin typeface="Arial" panose="020B0604020202020204" pitchFamily="34" charset="0"/>
                          <a:cs typeface="Arial" panose="020B0604020202020204" pitchFamily="34" charset="0"/>
                        </a:rPr>
                        <a:t>tử</a:t>
                      </a:r>
                      <a:endParaRPr lang="en-US" sz="2400" b="1" dirty="0">
                        <a:solidFill>
                          <a:schemeClr val="tx1">
                            <a:lumMod val="50000"/>
                          </a:schemeClr>
                        </a:solidFill>
                        <a:effectLst/>
                        <a:latin typeface="Arial" panose="020B0604020202020204" pitchFamily="34" charset="0"/>
                        <a:cs typeface="Arial" panose="020B0604020202020204" pitchFamily="34" charset="0"/>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err="1">
                          <a:solidFill>
                            <a:schemeClr val="tx1">
                              <a:lumMod val="50000"/>
                            </a:schemeClr>
                          </a:solidFill>
                          <a:effectLst/>
                          <a:latin typeface="Arial" panose="020B0604020202020204" pitchFamily="34" charset="0"/>
                          <a:cs typeface="Arial" panose="020B0604020202020204" pitchFamily="34" charset="0"/>
                        </a:rPr>
                        <a:t>Ký</a:t>
                      </a:r>
                      <a:r>
                        <a:rPr lang="en-US" sz="2400" baseline="0" dirty="0">
                          <a:solidFill>
                            <a:schemeClr val="tx1">
                              <a:lumMod val="50000"/>
                            </a:schemeClr>
                          </a:solidFill>
                          <a:effectLst/>
                          <a:latin typeface="Arial" panose="020B0604020202020204" pitchFamily="34" charset="0"/>
                          <a:cs typeface="Arial" panose="020B0604020202020204" pitchFamily="34" charset="0"/>
                        </a:rPr>
                        <a:t> </a:t>
                      </a:r>
                      <a:r>
                        <a:rPr lang="en-US" sz="2400" baseline="0" dirty="0" err="1">
                          <a:solidFill>
                            <a:schemeClr val="tx1">
                              <a:lumMod val="50000"/>
                            </a:schemeClr>
                          </a:solidFill>
                          <a:effectLst/>
                          <a:latin typeface="Arial" panose="020B0604020202020204" pitchFamily="34" charset="0"/>
                          <a:cs typeface="Arial" panose="020B0604020202020204" pitchFamily="34" charset="0"/>
                        </a:rPr>
                        <a:t>hiệu</a:t>
                      </a:r>
                      <a:endParaRPr lang="en-US" sz="2400" b="1" dirty="0">
                        <a:solidFill>
                          <a:schemeClr val="tx1">
                            <a:lumMod val="50000"/>
                          </a:schemeClr>
                        </a:solidFill>
                        <a:effectLst/>
                        <a:latin typeface="Arial" panose="020B0604020202020204" pitchFamily="34" charset="0"/>
                        <a:cs typeface="Arial" panose="020B0604020202020204" pitchFamily="34" charset="0"/>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err="1">
                          <a:solidFill>
                            <a:schemeClr val="tx1">
                              <a:lumMod val="50000"/>
                            </a:schemeClr>
                          </a:solidFill>
                          <a:effectLst/>
                          <a:latin typeface="Arial" panose="020B0604020202020204" pitchFamily="34" charset="0"/>
                          <a:cs typeface="Arial" panose="020B0604020202020204" pitchFamily="34" charset="0"/>
                        </a:rPr>
                        <a:t>Ví</a:t>
                      </a:r>
                      <a:r>
                        <a:rPr lang="en-US" sz="2400" baseline="0" dirty="0">
                          <a:solidFill>
                            <a:schemeClr val="tx1">
                              <a:lumMod val="50000"/>
                            </a:schemeClr>
                          </a:solidFill>
                          <a:effectLst/>
                          <a:latin typeface="Arial" panose="020B0604020202020204" pitchFamily="34" charset="0"/>
                          <a:cs typeface="Arial" panose="020B0604020202020204" pitchFamily="34" charset="0"/>
                        </a:rPr>
                        <a:t> </a:t>
                      </a:r>
                      <a:r>
                        <a:rPr lang="en-US" sz="2400" baseline="0" dirty="0" err="1">
                          <a:solidFill>
                            <a:schemeClr val="tx1">
                              <a:lumMod val="50000"/>
                            </a:schemeClr>
                          </a:solidFill>
                          <a:effectLst/>
                          <a:latin typeface="Arial" panose="020B0604020202020204" pitchFamily="34" charset="0"/>
                          <a:cs typeface="Arial" panose="020B0604020202020204" pitchFamily="34" charset="0"/>
                        </a:rPr>
                        <a:t>dụ</a:t>
                      </a:r>
                      <a:endParaRPr lang="en-US" sz="2400" b="1" dirty="0">
                        <a:solidFill>
                          <a:schemeClr val="tx1">
                            <a:lumMod val="50000"/>
                          </a:schemeClr>
                        </a:solidFill>
                        <a:effectLst/>
                        <a:latin typeface="Arial" panose="020B0604020202020204" pitchFamily="34" charset="0"/>
                        <a:cs typeface="Arial" panose="020B0604020202020204" pitchFamily="34" charset="0"/>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65760">
                <a:tc>
                  <a:txBody>
                    <a:bodyPr/>
                    <a:lstStyle/>
                    <a:p>
                      <a:pPr algn="ctr"/>
                      <a:r>
                        <a:rPr lang="en-US" sz="2400" dirty="0">
                          <a:solidFill>
                            <a:schemeClr val="tx1">
                              <a:lumMod val="50000"/>
                            </a:schemeClr>
                          </a:solidFill>
                          <a:effectLst/>
                          <a:latin typeface="Arial" panose="020B0604020202020204" pitchFamily="34" charset="0"/>
                          <a:cs typeface="Arial" panose="020B0604020202020204" pitchFamily="34" charset="0"/>
                        </a:rPr>
                        <a:t>NOT</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lumMod val="50000"/>
                            </a:schemeClr>
                          </a:solidFill>
                          <a:effectLst/>
                          <a:latin typeface="Arial" panose="020B0604020202020204" pitchFamily="34" charset="0"/>
                          <a:cs typeface="Arial" panose="020B0604020202020204" pitchFamily="34" charset="0"/>
                        </a:rPr>
                        <a:t>!</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lumMod val="50000"/>
                            </a:schemeClr>
                          </a:solidFill>
                          <a:effectLst/>
                          <a:latin typeface="Arial" panose="020B0604020202020204" pitchFamily="34" charset="0"/>
                          <a:cs typeface="Arial" panose="020B0604020202020204" pitchFamily="34" charset="0"/>
                        </a:rPr>
                        <a:t>!x</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20065">
                <a:tc>
                  <a:txBody>
                    <a:bodyPr/>
                    <a:lstStyle/>
                    <a:p>
                      <a:pPr algn="ctr"/>
                      <a:r>
                        <a:rPr lang="en-US" sz="2400" dirty="0">
                          <a:solidFill>
                            <a:schemeClr val="tx1">
                              <a:lumMod val="50000"/>
                            </a:schemeClr>
                          </a:solidFill>
                          <a:effectLst/>
                          <a:latin typeface="Arial" panose="020B0604020202020204" pitchFamily="34" charset="0"/>
                          <a:cs typeface="Arial" panose="020B0604020202020204" pitchFamily="34" charset="0"/>
                        </a:rPr>
                        <a:t>AND</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lumMod val="50000"/>
                            </a:schemeClr>
                          </a:solidFill>
                          <a:effectLst/>
                          <a:latin typeface="Arial" panose="020B0604020202020204" pitchFamily="34" charset="0"/>
                          <a:cs typeface="Arial" panose="020B0604020202020204" pitchFamily="34" charset="0"/>
                        </a:rPr>
                        <a:t>&amp;&amp;</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lumMod val="50000"/>
                            </a:schemeClr>
                          </a:solidFill>
                          <a:effectLst/>
                          <a:latin typeface="Arial" panose="020B0604020202020204" pitchFamily="34" charset="0"/>
                          <a:cs typeface="Arial" panose="020B0604020202020204" pitchFamily="34" charset="0"/>
                        </a:rPr>
                        <a:t>x &amp;&amp; y</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20065">
                <a:tc>
                  <a:txBody>
                    <a:bodyPr/>
                    <a:lstStyle/>
                    <a:p>
                      <a:pPr algn="ctr"/>
                      <a:r>
                        <a:rPr lang="en-US" sz="2400" dirty="0">
                          <a:solidFill>
                            <a:schemeClr val="tx1">
                              <a:lumMod val="50000"/>
                            </a:schemeClr>
                          </a:solidFill>
                          <a:effectLst/>
                          <a:latin typeface="Arial" panose="020B0604020202020204" pitchFamily="34" charset="0"/>
                          <a:cs typeface="Arial" panose="020B0604020202020204" pitchFamily="34" charset="0"/>
                        </a:rPr>
                        <a:t>OR</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lumMod val="50000"/>
                            </a:schemeClr>
                          </a:solidFill>
                          <a:effectLst/>
                          <a:latin typeface="Arial" panose="020B0604020202020204" pitchFamily="34" charset="0"/>
                          <a:cs typeface="Arial" panose="020B0604020202020204" pitchFamily="34" charset="0"/>
                        </a:rPr>
                        <a:t>||</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lumMod val="50000"/>
                            </a:schemeClr>
                          </a:solidFill>
                          <a:effectLst/>
                          <a:latin typeface="Arial" panose="020B0604020202020204" pitchFamily="34" charset="0"/>
                          <a:cs typeface="Arial" panose="020B0604020202020204" pitchFamily="34" charset="0"/>
                        </a:rPr>
                        <a:t>x || y</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037253292"/>
              </p:ext>
            </p:extLst>
          </p:nvPr>
        </p:nvGraphicFramePr>
        <p:xfrm>
          <a:off x="815709" y="3777166"/>
          <a:ext cx="3716696" cy="2537460"/>
        </p:xfrm>
        <a:graphic>
          <a:graphicData uri="http://schemas.openxmlformats.org/drawingml/2006/table">
            <a:tbl>
              <a:tblPr firstRow="1">
                <a:tableStyleId>{912C8C85-51F0-491E-9774-3900AFEF0FD7}</a:tableStyleId>
              </a:tblPr>
              <a:tblGrid>
                <a:gridCol w="929174">
                  <a:extLst>
                    <a:ext uri="{9D8B030D-6E8A-4147-A177-3AD203B41FA5}">
                      <a16:colId xmlns:a16="http://schemas.microsoft.com/office/drawing/2014/main" val="20000"/>
                    </a:ext>
                  </a:extLst>
                </a:gridCol>
                <a:gridCol w="929174">
                  <a:extLst>
                    <a:ext uri="{9D8B030D-6E8A-4147-A177-3AD203B41FA5}">
                      <a16:colId xmlns:a16="http://schemas.microsoft.com/office/drawing/2014/main" val="20001"/>
                    </a:ext>
                  </a:extLst>
                </a:gridCol>
                <a:gridCol w="929174">
                  <a:extLst>
                    <a:ext uri="{9D8B030D-6E8A-4147-A177-3AD203B41FA5}">
                      <a16:colId xmlns:a16="http://schemas.microsoft.com/office/drawing/2014/main" val="20002"/>
                    </a:ext>
                  </a:extLst>
                </a:gridCol>
                <a:gridCol w="929174">
                  <a:extLst>
                    <a:ext uri="{9D8B030D-6E8A-4147-A177-3AD203B41FA5}">
                      <a16:colId xmlns:a16="http://schemas.microsoft.com/office/drawing/2014/main" val="20003"/>
                    </a:ext>
                  </a:extLst>
                </a:gridCol>
              </a:tblGrid>
              <a:tr h="360045">
                <a:tc gridSpan="4">
                  <a:txBody>
                    <a:bodyPr/>
                    <a:lstStyle/>
                    <a:p>
                      <a:pPr algn="ctr"/>
                      <a:r>
                        <a:rPr lang="en-US" sz="2400" b="1">
                          <a:solidFill>
                            <a:schemeClr val="tx1">
                              <a:lumMod val="50000"/>
                            </a:schemeClr>
                          </a:solidFill>
                          <a:effectLst/>
                          <a:latin typeface="Arial" panose="020B0604020202020204" pitchFamily="34" charset="0"/>
                          <a:cs typeface="Arial" panose="020B0604020202020204" pitchFamily="34" charset="0"/>
                        </a:rPr>
                        <a:t>Bảng chân trị</a:t>
                      </a:r>
                      <a:endParaRPr lang="en-US" sz="2400" b="1" dirty="0">
                        <a:solidFill>
                          <a:schemeClr val="tx1">
                            <a:lumMod val="50000"/>
                          </a:schemeClr>
                        </a:solidFill>
                        <a:effectLst/>
                        <a:latin typeface="Arial" panose="020B0604020202020204" pitchFamily="34" charset="0"/>
                        <a:cs typeface="Arial" panose="020B0604020202020204" pitchFamily="34" charset="0"/>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2400" b="1" dirty="0">
                        <a:solidFill>
                          <a:schemeClr val="tx1">
                            <a:lumMod val="50000"/>
                          </a:schemeClr>
                        </a:solidFill>
                        <a:effectLst/>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2400" b="1" dirty="0">
                        <a:solidFill>
                          <a:schemeClr val="tx1">
                            <a:lumMod val="50000"/>
                          </a:schemeClr>
                        </a:solidFill>
                        <a:effectLst/>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2400" b="1" dirty="0">
                        <a:solidFill>
                          <a:schemeClr val="tx1">
                            <a:lumMod val="50000"/>
                          </a:schemeClr>
                        </a:solidFill>
                        <a:effectLst/>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0073095"/>
                  </a:ext>
                </a:extLst>
              </a:tr>
              <a:tr h="360045">
                <a:tc>
                  <a:txBody>
                    <a:bodyPr/>
                    <a:lstStyle/>
                    <a:p>
                      <a:pPr algn="ctr"/>
                      <a:r>
                        <a:rPr lang="en-US" sz="2400" baseline="0" dirty="0">
                          <a:solidFill>
                            <a:schemeClr val="tx1">
                              <a:lumMod val="50000"/>
                            </a:schemeClr>
                          </a:solidFill>
                          <a:effectLst/>
                          <a:latin typeface="Arial" panose="020B0604020202020204" pitchFamily="34" charset="0"/>
                          <a:cs typeface="Arial" panose="020B0604020202020204" pitchFamily="34" charset="0"/>
                        </a:rPr>
                        <a:t>1</a:t>
                      </a:r>
                      <a:endParaRPr lang="en-US" sz="2400" b="1" dirty="0">
                        <a:solidFill>
                          <a:schemeClr val="tx1">
                            <a:lumMod val="50000"/>
                          </a:schemeClr>
                        </a:solidFill>
                        <a:effectLst/>
                        <a:latin typeface="Arial" panose="020B0604020202020204" pitchFamily="34" charset="0"/>
                        <a:cs typeface="Arial" panose="020B0604020202020204" pitchFamily="34" charset="0"/>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aseline="0" dirty="0">
                          <a:solidFill>
                            <a:schemeClr val="tx1">
                              <a:lumMod val="50000"/>
                            </a:schemeClr>
                          </a:solidFill>
                          <a:effectLst/>
                          <a:latin typeface="Arial" panose="020B0604020202020204" pitchFamily="34" charset="0"/>
                          <a:cs typeface="Arial" panose="020B0604020202020204" pitchFamily="34" charset="0"/>
                        </a:rPr>
                        <a:t>2</a:t>
                      </a:r>
                      <a:endParaRPr lang="en-US" sz="2400" b="1" dirty="0">
                        <a:solidFill>
                          <a:schemeClr val="tx1">
                            <a:lumMod val="50000"/>
                          </a:schemeClr>
                        </a:solidFill>
                        <a:effectLst/>
                        <a:latin typeface="Arial" panose="020B0604020202020204" pitchFamily="34" charset="0"/>
                        <a:cs typeface="Arial" panose="020B0604020202020204" pitchFamily="34" charset="0"/>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lumMod val="50000"/>
                            </a:schemeClr>
                          </a:solidFill>
                          <a:effectLst/>
                          <a:latin typeface="Arial" panose="020B0604020202020204" pitchFamily="34" charset="0"/>
                          <a:cs typeface="Arial" panose="020B0604020202020204" pitchFamily="34" charset="0"/>
                        </a:rPr>
                        <a:t>||</a:t>
                      </a:r>
                      <a:endParaRPr lang="en-US" sz="2400" b="1" dirty="0">
                        <a:solidFill>
                          <a:schemeClr val="tx1">
                            <a:lumMod val="50000"/>
                          </a:schemeClr>
                        </a:solidFill>
                        <a:effectLst/>
                        <a:latin typeface="Arial" panose="020B0604020202020204" pitchFamily="34" charset="0"/>
                        <a:cs typeface="Arial" panose="020B0604020202020204" pitchFamily="34" charset="0"/>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lumMod val="50000"/>
                            </a:schemeClr>
                          </a:solidFill>
                          <a:effectLst/>
                          <a:latin typeface="Arial" panose="020B0604020202020204" pitchFamily="34" charset="0"/>
                          <a:cs typeface="Arial" panose="020B0604020202020204" pitchFamily="34" charset="0"/>
                        </a:rPr>
                        <a:t>&amp;&amp;</a:t>
                      </a:r>
                      <a:endParaRPr lang="en-US" sz="2400" b="1" dirty="0">
                        <a:solidFill>
                          <a:schemeClr val="tx1">
                            <a:lumMod val="50000"/>
                          </a:schemeClr>
                        </a:solidFill>
                        <a:effectLst/>
                        <a:latin typeface="Arial" panose="020B0604020202020204" pitchFamily="34" charset="0"/>
                        <a:cs typeface="Arial" panose="020B0604020202020204" pitchFamily="34" charset="0"/>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60045">
                <a:tc>
                  <a:txBody>
                    <a:bodyPr/>
                    <a:lstStyle/>
                    <a:p>
                      <a:pPr algn="ctr"/>
                      <a:r>
                        <a:rPr lang="en-US" sz="2400" dirty="0">
                          <a:solidFill>
                            <a:schemeClr val="tx1">
                              <a:lumMod val="50000"/>
                            </a:schemeClr>
                          </a:solidFill>
                          <a:effectLst/>
                          <a:latin typeface="Arial" panose="020B0604020202020204" pitchFamily="34" charset="0"/>
                          <a:cs typeface="Arial" panose="020B0604020202020204" pitchFamily="34" charset="0"/>
                        </a:rPr>
                        <a:t>false</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a:solidFill>
                            <a:schemeClr val="tx1">
                              <a:lumMod val="50000"/>
                            </a:schemeClr>
                          </a:solidFill>
                          <a:effectLst/>
                          <a:latin typeface="Arial" panose="020B0604020202020204" pitchFamily="34" charset="0"/>
                          <a:cs typeface="Arial" panose="020B0604020202020204" pitchFamily="34" charset="0"/>
                        </a:rPr>
                        <a:t>false</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lumMod val="50000"/>
                            </a:schemeClr>
                          </a:solidFill>
                          <a:effectLst/>
                          <a:latin typeface="Arial" panose="020B0604020202020204" pitchFamily="34" charset="0"/>
                          <a:cs typeface="Arial" panose="020B0604020202020204" pitchFamily="34" charset="0"/>
                        </a:rPr>
                        <a:t>false</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sz="2400" dirty="0">
                          <a:solidFill>
                            <a:schemeClr val="tx1">
                              <a:lumMod val="50000"/>
                            </a:schemeClr>
                          </a:solidFill>
                          <a:effectLst/>
                          <a:latin typeface="Arial" panose="020B0604020202020204" pitchFamily="34" charset="0"/>
                          <a:cs typeface="Arial" panose="020B0604020202020204" pitchFamily="34" charset="0"/>
                        </a:rPr>
                        <a:t>false</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0045">
                <a:tc>
                  <a:txBody>
                    <a:bodyPr/>
                    <a:lstStyle/>
                    <a:p>
                      <a:pPr algn="ctr"/>
                      <a:r>
                        <a:rPr lang="en-US" sz="2400">
                          <a:solidFill>
                            <a:schemeClr val="tx1">
                              <a:lumMod val="50000"/>
                            </a:schemeClr>
                          </a:solidFill>
                          <a:effectLst/>
                          <a:latin typeface="Arial" panose="020B0604020202020204" pitchFamily="34" charset="0"/>
                          <a:cs typeface="Arial" panose="020B0604020202020204" pitchFamily="34" charset="0"/>
                        </a:rPr>
                        <a:t>false</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a:solidFill>
                            <a:schemeClr val="tx1">
                              <a:lumMod val="50000"/>
                            </a:schemeClr>
                          </a:solidFill>
                          <a:effectLst/>
                          <a:latin typeface="Arial" panose="020B0604020202020204" pitchFamily="34" charset="0"/>
                          <a:cs typeface="Arial" panose="020B0604020202020204" pitchFamily="34" charset="0"/>
                        </a:rPr>
                        <a:t>true</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lumMod val="50000"/>
                            </a:schemeClr>
                          </a:solidFill>
                          <a:effectLst/>
                          <a:latin typeface="Arial" panose="020B0604020202020204" pitchFamily="34" charset="0"/>
                          <a:cs typeface="Arial" panose="020B0604020202020204" pitchFamily="34" charset="0"/>
                        </a:rPr>
                        <a:t>true</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lumMod val="50000"/>
                            </a:schemeClr>
                          </a:solidFill>
                          <a:effectLst/>
                          <a:latin typeface="Arial" panose="020B0604020202020204" pitchFamily="34" charset="0"/>
                          <a:cs typeface="Arial" panose="020B0604020202020204" pitchFamily="34" charset="0"/>
                        </a:rPr>
                        <a:t>false</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0045">
                <a:tc>
                  <a:txBody>
                    <a:bodyPr/>
                    <a:lstStyle/>
                    <a:p>
                      <a:pPr algn="ctr"/>
                      <a:r>
                        <a:rPr lang="en-US" sz="2400">
                          <a:solidFill>
                            <a:schemeClr val="tx1">
                              <a:lumMod val="50000"/>
                            </a:schemeClr>
                          </a:solidFill>
                          <a:effectLst/>
                          <a:latin typeface="Arial" panose="020B0604020202020204" pitchFamily="34" charset="0"/>
                          <a:cs typeface="Arial" panose="020B0604020202020204" pitchFamily="34" charset="0"/>
                        </a:rPr>
                        <a:t>true</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a:solidFill>
                            <a:schemeClr val="tx1">
                              <a:lumMod val="50000"/>
                            </a:schemeClr>
                          </a:solidFill>
                          <a:effectLst/>
                          <a:latin typeface="Arial" panose="020B0604020202020204" pitchFamily="34" charset="0"/>
                          <a:cs typeface="Arial" panose="020B0604020202020204" pitchFamily="34" charset="0"/>
                        </a:rPr>
                        <a:t>false</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lumMod val="50000"/>
                            </a:schemeClr>
                          </a:solidFill>
                          <a:effectLst/>
                          <a:latin typeface="Arial" panose="020B0604020202020204" pitchFamily="34" charset="0"/>
                          <a:cs typeface="Arial" panose="020B0604020202020204" pitchFamily="34" charset="0"/>
                        </a:rPr>
                        <a:t>true</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lumMod val="50000"/>
                            </a:schemeClr>
                          </a:solidFill>
                          <a:effectLst/>
                          <a:latin typeface="Arial" panose="020B0604020202020204" pitchFamily="34" charset="0"/>
                          <a:cs typeface="Arial" panose="020B0604020202020204" pitchFamily="34" charset="0"/>
                        </a:rPr>
                        <a:t>false</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0045">
                <a:tc>
                  <a:txBody>
                    <a:bodyPr/>
                    <a:lstStyle/>
                    <a:p>
                      <a:pPr algn="ctr"/>
                      <a:r>
                        <a:rPr lang="en-US" sz="2400">
                          <a:solidFill>
                            <a:schemeClr val="tx1">
                              <a:lumMod val="50000"/>
                            </a:schemeClr>
                          </a:solidFill>
                          <a:effectLst/>
                          <a:latin typeface="Arial" panose="020B0604020202020204" pitchFamily="34" charset="0"/>
                          <a:cs typeface="Arial" panose="020B0604020202020204" pitchFamily="34" charset="0"/>
                        </a:rPr>
                        <a:t>true</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a:solidFill>
                            <a:schemeClr val="tx1">
                              <a:lumMod val="50000"/>
                            </a:schemeClr>
                          </a:solidFill>
                          <a:effectLst/>
                          <a:latin typeface="Arial" panose="020B0604020202020204" pitchFamily="34" charset="0"/>
                          <a:cs typeface="Arial" panose="020B0604020202020204" pitchFamily="34" charset="0"/>
                        </a:rPr>
                        <a:t>true</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lumMod val="50000"/>
                            </a:schemeClr>
                          </a:solidFill>
                          <a:effectLst/>
                          <a:latin typeface="Arial" panose="020B0604020202020204" pitchFamily="34" charset="0"/>
                          <a:cs typeface="Arial" panose="020B0604020202020204" pitchFamily="34" charset="0"/>
                        </a:rPr>
                        <a:t>true</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lumMod val="50000"/>
                            </a:schemeClr>
                          </a:solidFill>
                          <a:effectLst/>
                          <a:latin typeface="Arial" panose="020B0604020202020204" pitchFamily="34" charset="0"/>
                          <a:cs typeface="Arial" panose="020B0604020202020204" pitchFamily="34" charset="0"/>
                        </a:rPr>
                        <a:t>true</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10" name="Content Placeholder 2"/>
          <p:cNvSpPr txBox="1"/>
          <p:nvPr/>
        </p:nvSpPr>
        <p:spPr>
          <a:xfrm>
            <a:off x="10312266" y="1874207"/>
            <a:ext cx="1646579" cy="3529066"/>
          </a:xfrm>
          <a:prstGeom prst="rect">
            <a:avLst/>
          </a:prstGeom>
          <a:noFill/>
          <a:ln w="12700">
            <a:solidFill>
              <a:schemeClr val="tx1">
                <a:lumMod val="50000"/>
              </a:schemeClr>
            </a:solidFill>
          </a:ln>
        </p:spPr>
        <p:style>
          <a:lnRef idx="3">
            <a:schemeClr val="lt1"/>
          </a:lnRef>
          <a:fillRef idx="1">
            <a:schemeClr val="accent6"/>
          </a:fillRef>
          <a:effectRef idx="1">
            <a:schemeClr val="accent6"/>
          </a:effectRef>
          <a:fontRef idx="minor">
            <a:schemeClr val="lt1"/>
          </a:fontRef>
        </p:style>
        <p:txBody>
          <a:bodyPr vert="horz" lIns="68580" tIns="34290" rIns="68580" bIns="34290" rtlCol="0">
            <a:noAutofit/>
          </a:bodyPr>
          <a:lstStyle>
            <a:lvl1pPr marL="205740" indent="-171450" algn="l" defTabSz="685800" rtl="0" eaLnBrk="1" latinLnBrk="0" hangingPunct="1">
              <a:lnSpc>
                <a:spcPct val="90000"/>
              </a:lnSpc>
              <a:spcBef>
                <a:spcPts val="1350"/>
              </a:spcBef>
              <a:buSzPct val="80000"/>
              <a:buFont typeface="Arial" panose="020B0604020202020204" pitchFamily="34" charset="0"/>
              <a:buChar char="•"/>
              <a:defRPr sz="2400" kern="1200">
                <a:solidFill>
                  <a:schemeClr val="dk1"/>
                </a:solidFill>
                <a:latin typeface="+mn-lt"/>
                <a:ea typeface="+mn-ea"/>
                <a:cs typeface="+mn-cs"/>
              </a:defRPr>
            </a:lvl1pPr>
            <a:lvl2pPr marL="445770" indent="-171450" algn="l" defTabSz="685800" rtl="0" eaLnBrk="1" latinLnBrk="0" hangingPunct="1">
              <a:lnSpc>
                <a:spcPct val="90000"/>
              </a:lnSpc>
              <a:spcBef>
                <a:spcPts val="750"/>
              </a:spcBef>
              <a:buSzPct val="80000"/>
              <a:buFont typeface="Arial" panose="020B0604020202020204" pitchFamily="34" charset="0"/>
              <a:buChar char="•"/>
              <a:defRPr sz="2000" kern="1200">
                <a:solidFill>
                  <a:schemeClr val="dk1"/>
                </a:solidFill>
                <a:latin typeface="+mn-lt"/>
                <a:ea typeface="+mn-ea"/>
                <a:cs typeface="+mn-cs"/>
              </a:defRPr>
            </a:lvl2pPr>
            <a:lvl3pPr marL="685800" indent="-171450" algn="l" defTabSz="685800" rtl="0" eaLnBrk="1" latinLnBrk="0" hangingPunct="1">
              <a:lnSpc>
                <a:spcPct val="90000"/>
              </a:lnSpc>
              <a:spcBef>
                <a:spcPts val="600"/>
              </a:spcBef>
              <a:buSzPct val="80000"/>
              <a:buFont typeface="Arial" panose="020B0604020202020204" pitchFamily="34" charset="0"/>
              <a:buChar char="•"/>
              <a:defRPr sz="2000" kern="1200">
                <a:solidFill>
                  <a:schemeClr val="dk1"/>
                </a:solidFill>
                <a:latin typeface="+mn-lt"/>
                <a:ea typeface="+mn-ea"/>
                <a:cs typeface="+mn-cs"/>
              </a:defRPr>
            </a:lvl3pPr>
            <a:lvl4pPr marL="925830" indent="-171450" algn="l" defTabSz="685800" rtl="0" eaLnBrk="1" latinLnBrk="0" hangingPunct="1">
              <a:lnSpc>
                <a:spcPct val="90000"/>
              </a:lnSpc>
              <a:spcBef>
                <a:spcPts val="600"/>
              </a:spcBef>
              <a:buSzPct val="80000"/>
              <a:buFont typeface="Arial" panose="020B0604020202020204" pitchFamily="34" charset="0"/>
              <a:buChar char="•"/>
              <a:defRPr sz="1600" kern="1200">
                <a:solidFill>
                  <a:schemeClr val="dk1"/>
                </a:solidFill>
                <a:latin typeface="+mn-lt"/>
                <a:ea typeface="+mn-ea"/>
                <a:cs typeface="+mn-cs"/>
              </a:defRPr>
            </a:lvl4pPr>
            <a:lvl5pPr marL="1165860" indent="-171450" algn="l" defTabSz="685800" rtl="0" eaLnBrk="1" latinLnBrk="0" hangingPunct="1">
              <a:lnSpc>
                <a:spcPct val="90000"/>
              </a:lnSpc>
              <a:spcBef>
                <a:spcPts val="600"/>
              </a:spcBef>
              <a:buSzPct val="80000"/>
              <a:buFont typeface="Arial" panose="020B0604020202020204" pitchFamily="34" charset="0"/>
              <a:buChar char="•"/>
              <a:defRPr sz="1600" kern="1200">
                <a:solidFill>
                  <a:schemeClr val="dk1"/>
                </a:solidFill>
                <a:latin typeface="+mn-lt"/>
                <a:ea typeface="+mn-ea"/>
                <a:cs typeface="+mn-cs"/>
              </a:defRPr>
            </a:lvl5pPr>
            <a:lvl6pPr marL="1405890" indent="-171450" algn="l" defTabSz="685800" rtl="0" eaLnBrk="1" latinLnBrk="0" hangingPunct="1">
              <a:lnSpc>
                <a:spcPct val="90000"/>
              </a:lnSpc>
              <a:spcBef>
                <a:spcPts val="600"/>
              </a:spcBef>
              <a:buFont typeface="Arial" panose="020B0604020202020204" pitchFamily="34" charset="0"/>
              <a:buChar char="•"/>
              <a:defRPr sz="1050" kern="1200">
                <a:solidFill>
                  <a:schemeClr val="dk1"/>
                </a:solidFill>
                <a:latin typeface="+mn-lt"/>
                <a:ea typeface="+mn-ea"/>
                <a:cs typeface="+mn-cs"/>
              </a:defRPr>
            </a:lvl6pPr>
            <a:lvl7pPr marL="1645920" indent="-171450" algn="l" defTabSz="685800" rtl="0" eaLnBrk="1" latinLnBrk="0" hangingPunct="1">
              <a:lnSpc>
                <a:spcPct val="90000"/>
              </a:lnSpc>
              <a:spcBef>
                <a:spcPts val="600"/>
              </a:spcBef>
              <a:buFont typeface="Arial" panose="020B0604020202020204" pitchFamily="34" charset="0"/>
              <a:buChar char="•"/>
              <a:defRPr sz="1050" kern="1200" baseline="0">
                <a:solidFill>
                  <a:schemeClr val="dk1"/>
                </a:solidFill>
                <a:latin typeface="+mn-lt"/>
                <a:ea typeface="+mn-ea"/>
                <a:cs typeface="+mn-cs"/>
              </a:defRPr>
            </a:lvl7pPr>
            <a:lvl8pPr marL="1885950" indent="-171450" algn="l" defTabSz="685800" rtl="0" eaLnBrk="1" latinLnBrk="0" hangingPunct="1">
              <a:lnSpc>
                <a:spcPct val="90000"/>
              </a:lnSpc>
              <a:spcBef>
                <a:spcPts val="600"/>
              </a:spcBef>
              <a:buFont typeface="Arial" panose="020B0604020202020204" pitchFamily="34" charset="0"/>
              <a:buChar char="•"/>
              <a:defRPr sz="1050" kern="1200" baseline="0">
                <a:solidFill>
                  <a:schemeClr val="dk1"/>
                </a:solidFill>
                <a:latin typeface="+mn-lt"/>
                <a:ea typeface="+mn-ea"/>
                <a:cs typeface="+mn-cs"/>
              </a:defRPr>
            </a:lvl8pPr>
            <a:lvl9pPr marL="2125980" indent="-171450" algn="l" defTabSz="685800" rtl="0" eaLnBrk="1" latinLnBrk="0" hangingPunct="1">
              <a:lnSpc>
                <a:spcPct val="90000"/>
              </a:lnSpc>
              <a:spcBef>
                <a:spcPts val="600"/>
              </a:spcBef>
              <a:buFont typeface="Arial" panose="020B0604020202020204" pitchFamily="34" charset="0"/>
              <a:buChar char="•"/>
              <a:defRPr sz="1050" kern="1200" baseline="0">
                <a:solidFill>
                  <a:schemeClr val="dk1"/>
                </a:solidFill>
                <a:latin typeface="+mn-lt"/>
                <a:ea typeface="+mn-ea"/>
                <a:cs typeface="+mn-cs"/>
              </a:defRPr>
            </a:lvl9pPr>
          </a:lstStyle>
          <a:p>
            <a:pPr>
              <a:lnSpc>
                <a:spcPct val="100000"/>
              </a:lnSpc>
              <a:spcBef>
                <a:spcPts val="600"/>
              </a:spcBef>
              <a:spcAft>
                <a:spcPts val="600"/>
              </a:spcAft>
              <a:buSzPct val="100000"/>
            </a:pPr>
            <a:r>
              <a:rPr lang="en-US" sz="2200" b="1">
                <a:solidFill>
                  <a:schemeClr val="tx1">
                    <a:lumMod val="50000"/>
                  </a:schemeClr>
                </a:solidFill>
                <a:latin typeface="Arial" panose="020B0604020202020204" pitchFamily="34" charset="0"/>
                <a:cs typeface="Arial" panose="020B0604020202020204" pitchFamily="34" charset="0"/>
              </a:rPr>
              <a:t>Kết quả:</a:t>
            </a:r>
          </a:p>
          <a:p>
            <a:pPr marL="491490" indent="-457200">
              <a:lnSpc>
                <a:spcPct val="100000"/>
              </a:lnSpc>
              <a:spcBef>
                <a:spcPts val="600"/>
              </a:spcBef>
              <a:spcAft>
                <a:spcPts val="600"/>
              </a:spcAft>
              <a:buSzPct val="100000"/>
              <a:buFont typeface="+mj-lt"/>
              <a:buAutoNum type="arabicPeriod"/>
            </a:pPr>
            <a:r>
              <a:rPr lang="en-US" sz="2200">
                <a:solidFill>
                  <a:schemeClr val="tx1">
                    <a:lumMod val="50000"/>
                  </a:schemeClr>
                </a:solidFill>
                <a:latin typeface="Arial" panose="020B0604020202020204" pitchFamily="34" charset="0"/>
                <a:cs typeface="Arial" panose="020B0604020202020204" pitchFamily="34" charset="0"/>
              </a:rPr>
              <a:t>true</a:t>
            </a:r>
            <a:endParaRPr lang="en-US" sz="2200" dirty="0">
              <a:solidFill>
                <a:schemeClr val="tx1">
                  <a:lumMod val="50000"/>
                </a:schemeClr>
              </a:solidFill>
              <a:latin typeface="Arial" panose="020B0604020202020204" pitchFamily="34" charset="0"/>
              <a:cs typeface="Arial" panose="020B0604020202020204" pitchFamily="34" charset="0"/>
            </a:endParaRPr>
          </a:p>
          <a:p>
            <a:pPr marL="491490" indent="-457200">
              <a:lnSpc>
                <a:spcPct val="100000"/>
              </a:lnSpc>
              <a:spcBef>
                <a:spcPts val="600"/>
              </a:spcBef>
              <a:spcAft>
                <a:spcPts val="600"/>
              </a:spcAft>
              <a:buSzPct val="100000"/>
              <a:buFont typeface="+mj-lt"/>
              <a:buAutoNum type="arabicPeriod"/>
            </a:pPr>
            <a:r>
              <a:rPr lang="en-US" sz="2200" dirty="0">
                <a:solidFill>
                  <a:schemeClr val="tx1">
                    <a:lumMod val="50000"/>
                  </a:schemeClr>
                </a:solidFill>
                <a:latin typeface="Arial" panose="020B0604020202020204" pitchFamily="34" charset="0"/>
                <a:cs typeface="Arial" panose="020B0604020202020204" pitchFamily="34" charset="0"/>
              </a:rPr>
              <a:t>true</a:t>
            </a:r>
          </a:p>
          <a:p>
            <a:pPr marL="491490" indent="-457200">
              <a:lnSpc>
                <a:spcPct val="100000"/>
              </a:lnSpc>
              <a:spcBef>
                <a:spcPts val="600"/>
              </a:spcBef>
              <a:spcAft>
                <a:spcPts val="600"/>
              </a:spcAft>
              <a:buSzPct val="100000"/>
              <a:buFont typeface="+mj-lt"/>
              <a:buAutoNum type="arabicPeriod"/>
            </a:pPr>
            <a:r>
              <a:rPr lang="en-US" sz="2200" dirty="0">
                <a:solidFill>
                  <a:schemeClr val="tx1">
                    <a:lumMod val="50000"/>
                  </a:schemeClr>
                </a:solidFill>
                <a:latin typeface="Arial" panose="020B0604020202020204" pitchFamily="34" charset="0"/>
                <a:cs typeface="Arial" panose="020B0604020202020204" pitchFamily="34" charset="0"/>
              </a:rPr>
              <a:t>true</a:t>
            </a:r>
          </a:p>
          <a:p>
            <a:pPr marL="491490" indent="-457200">
              <a:lnSpc>
                <a:spcPct val="100000"/>
              </a:lnSpc>
              <a:spcBef>
                <a:spcPts val="600"/>
              </a:spcBef>
              <a:spcAft>
                <a:spcPts val="600"/>
              </a:spcAft>
              <a:buSzPct val="100000"/>
              <a:buFont typeface="+mj-lt"/>
              <a:buAutoNum type="arabicPeriod"/>
            </a:pPr>
            <a:r>
              <a:rPr lang="en-US" sz="2200" dirty="0">
                <a:solidFill>
                  <a:schemeClr val="tx1">
                    <a:lumMod val="50000"/>
                  </a:schemeClr>
                </a:solidFill>
                <a:latin typeface="Arial" panose="020B0604020202020204" pitchFamily="34" charset="0"/>
                <a:cs typeface="Arial" panose="020B0604020202020204" pitchFamily="34" charset="0"/>
              </a:rPr>
              <a:t>false</a:t>
            </a:r>
          </a:p>
          <a:p>
            <a:pPr marL="491490" indent="-457200">
              <a:lnSpc>
                <a:spcPct val="100000"/>
              </a:lnSpc>
              <a:spcBef>
                <a:spcPts val="600"/>
              </a:spcBef>
              <a:spcAft>
                <a:spcPts val="600"/>
              </a:spcAft>
              <a:buSzPct val="100000"/>
              <a:buFont typeface="+mj-lt"/>
              <a:buAutoNum type="arabicPeriod"/>
            </a:pPr>
            <a:r>
              <a:rPr lang="en-US" sz="2200" dirty="0">
                <a:solidFill>
                  <a:schemeClr val="tx1">
                    <a:lumMod val="50000"/>
                  </a:schemeClr>
                </a:solidFill>
                <a:latin typeface="Arial" panose="020B0604020202020204" pitchFamily="34" charset="0"/>
                <a:cs typeface="Arial" panose="020B0604020202020204" pitchFamily="34" charset="0"/>
              </a:rPr>
              <a:t>f</a:t>
            </a:r>
            <a:r>
              <a:rPr lang="en-US" sz="2200">
                <a:solidFill>
                  <a:schemeClr val="tx1">
                    <a:lumMod val="50000"/>
                  </a:schemeClr>
                </a:solidFill>
                <a:latin typeface="Arial" panose="020B0604020202020204" pitchFamily="34" charset="0"/>
                <a:cs typeface="Arial" panose="020B0604020202020204" pitchFamily="34" charset="0"/>
              </a:rPr>
              <a:t>alse</a:t>
            </a:r>
            <a:endParaRPr lang="en-US" sz="2200" dirty="0">
              <a:solidFill>
                <a:schemeClr val="tx1">
                  <a:lumMod val="50000"/>
                </a:schemeClr>
              </a:solidFill>
              <a:latin typeface="Arial" panose="020B0604020202020204" pitchFamily="34" charset="0"/>
              <a:cs typeface="Arial" panose="020B0604020202020204" pitchFamily="34" charset="0"/>
            </a:endParaRPr>
          </a:p>
          <a:p>
            <a:pPr marL="491490" indent="-457200">
              <a:lnSpc>
                <a:spcPct val="100000"/>
              </a:lnSpc>
              <a:spcBef>
                <a:spcPts val="600"/>
              </a:spcBef>
              <a:spcAft>
                <a:spcPts val="600"/>
              </a:spcAft>
              <a:buSzPct val="100000"/>
              <a:buFont typeface="+mj-lt"/>
              <a:buAutoNum type="arabicPeriod"/>
            </a:pPr>
            <a:r>
              <a:rPr lang="en-US" sz="2200" dirty="0">
                <a:solidFill>
                  <a:schemeClr val="tx1">
                    <a:lumMod val="50000"/>
                  </a:schemeClr>
                </a:solidFill>
                <a:latin typeface="Arial" panose="020B0604020202020204" pitchFamily="34" charset="0"/>
                <a:cs typeface="Arial" panose="020B0604020202020204" pitchFamily="34" charset="0"/>
              </a:rPr>
              <a:t>false</a:t>
            </a: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6" name="Date Placeholder 5">
            <a:extLst>
              <a:ext uri="{FF2B5EF4-FFF2-40B4-BE49-F238E27FC236}">
                <a16:creationId xmlns:a16="http://schemas.microsoft.com/office/drawing/2014/main" id="{1ED0A0DA-9FA9-C4C0-C39B-AB9704785EC5}"/>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BECE5A8E-2BF1-EB00-3835-7BA06C47112F}"/>
              </a:ext>
            </a:extLst>
          </p:cNvPr>
          <p:cNvSpPr>
            <a:spLocks noGrp="1"/>
          </p:cNvSpPr>
          <p:nvPr>
            <p:ph type="sldNum" sz="quarter" idx="12"/>
          </p:nvPr>
        </p:nvSpPr>
        <p:spPr/>
        <p:txBody>
          <a:bodyPr/>
          <a:lstStyle/>
          <a:p>
            <a:fld id="{D8B0B3AC-44A8-D142-AAF6-9A453466E1A4}" type="slidenum">
              <a:rPr lang="en-VN" smtClean="0"/>
              <a:pPr/>
              <a:t>20</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3.6.9 </a:t>
            </a:r>
            <a:r>
              <a:rPr lang="en-US" dirty="0" err="1"/>
              <a:t>Toán</a:t>
            </a:r>
            <a:r>
              <a:rPr lang="en-US" dirty="0"/>
              <a:t> </a:t>
            </a:r>
            <a:r>
              <a:rPr lang="en-US" dirty="0" err="1"/>
              <a:t>tử</a:t>
            </a:r>
            <a:r>
              <a:rPr lang="en-US" dirty="0"/>
              <a:t> </a:t>
            </a:r>
            <a:r>
              <a:rPr lang="en-US" dirty="0" err="1"/>
              <a:t>luận</a:t>
            </a:r>
            <a:r>
              <a:rPr lang="en-US" dirty="0"/>
              <a:t> </a:t>
            </a:r>
            <a:r>
              <a:rPr lang="en-US" dirty="0" err="1"/>
              <a:t>lý</a:t>
            </a:r>
            <a:r>
              <a:rPr lang="en-US" dirty="0"/>
              <a:t> - Logical operators</a:t>
            </a:r>
          </a:p>
        </p:txBody>
      </p:sp>
      <p:sp>
        <p:nvSpPr>
          <p:cNvPr id="3" name="Content Placeholder 2"/>
          <p:cNvSpPr>
            <a:spLocks noGrp="1"/>
          </p:cNvSpPr>
          <p:nvPr>
            <p:ph idx="1"/>
          </p:nvPr>
        </p:nvSpPr>
        <p:spPr>
          <a:xfrm>
            <a:off x="774144" y="1233824"/>
            <a:ext cx="11061101" cy="5274534"/>
          </a:xfrm>
        </p:spPr>
        <p:txBody>
          <a:bodyPr>
            <a:noAutofit/>
          </a:bodyPr>
          <a:lstStyle/>
          <a:p>
            <a:pPr marL="377190" indent="-342900" algn="l">
              <a:lnSpc>
                <a:spcPct val="100000"/>
              </a:lnSpc>
              <a:spcBef>
                <a:spcPts val="0"/>
              </a:spcBef>
              <a:spcAft>
                <a:spcPts val="0"/>
              </a:spcAft>
            </a:pPr>
            <a:r>
              <a:rPr lang="vi-VN" sz="2200" b="1"/>
              <a:t>Short-circuit evaluation </a:t>
            </a:r>
            <a:r>
              <a:rPr lang="vi-VN" sz="2200"/>
              <a:t>(đánh giá ngắn mạch) là một kỹ thuật tối ưu hóa trong lập trình mà ở đó các biểu thức logic được đánh giá từ trái sang phải và sẽ ngừng đánh giá khi kết quả của biểu thức đã được xác định. Trong C++, kỹ thuật này được áp dụng cho các toán tử logic &amp;&amp; (AND) và || (OR).</a:t>
            </a:r>
            <a:endParaRPr lang="en-US" sz="2200" b="1"/>
          </a:p>
          <a:p>
            <a:pPr marL="377190" indent="-342900" algn="l">
              <a:lnSpc>
                <a:spcPct val="100000"/>
              </a:lnSpc>
              <a:spcBef>
                <a:spcPts val="0"/>
              </a:spcBef>
              <a:spcAft>
                <a:spcPts val="0"/>
              </a:spcAft>
            </a:pPr>
            <a:endParaRPr lang="en-US" sz="2200" b="1"/>
          </a:p>
          <a:p>
            <a:pPr marL="377190" indent="-342900" algn="l">
              <a:lnSpc>
                <a:spcPct val="100000"/>
              </a:lnSpc>
              <a:spcBef>
                <a:spcPts val="0"/>
              </a:spcBef>
              <a:spcAft>
                <a:spcPts val="0"/>
              </a:spcAft>
            </a:pPr>
            <a:endParaRPr lang="en-US" sz="2200" b="1"/>
          </a:p>
          <a:p>
            <a:pPr marL="377190" indent="-342900" algn="l">
              <a:lnSpc>
                <a:spcPct val="100000"/>
              </a:lnSpc>
              <a:spcBef>
                <a:spcPts val="0"/>
              </a:spcBef>
              <a:spcAft>
                <a:spcPts val="0"/>
              </a:spcAft>
            </a:pPr>
            <a:endParaRPr lang="en-US" sz="2200" b="1"/>
          </a:p>
          <a:p>
            <a:pPr marL="377190" indent="-342900" algn="l">
              <a:lnSpc>
                <a:spcPct val="100000"/>
              </a:lnSpc>
              <a:spcBef>
                <a:spcPts val="0"/>
              </a:spcBef>
              <a:spcAft>
                <a:spcPts val="0"/>
              </a:spcAft>
            </a:pPr>
            <a:endParaRPr lang="en-US" sz="2200" b="1"/>
          </a:p>
          <a:p>
            <a:pPr marL="377190" indent="-342900" algn="l">
              <a:lnSpc>
                <a:spcPct val="100000"/>
              </a:lnSpc>
              <a:spcBef>
                <a:spcPts val="0"/>
              </a:spcBef>
              <a:spcAft>
                <a:spcPts val="0"/>
              </a:spcAft>
            </a:pPr>
            <a:endParaRPr lang="en-US" sz="2200" b="1"/>
          </a:p>
          <a:p>
            <a:pPr marL="377190" indent="-342900" algn="l">
              <a:lnSpc>
                <a:spcPct val="100000"/>
              </a:lnSpc>
              <a:spcBef>
                <a:spcPts val="0"/>
              </a:spcBef>
              <a:spcAft>
                <a:spcPts val="0"/>
              </a:spcAft>
            </a:pPr>
            <a:endParaRPr lang="en-US" sz="2200" b="1"/>
          </a:p>
          <a:p>
            <a:pPr marL="377190" indent="-342900" algn="l">
              <a:lnSpc>
                <a:spcPct val="100000"/>
              </a:lnSpc>
              <a:spcBef>
                <a:spcPts val="0"/>
              </a:spcBef>
              <a:spcAft>
                <a:spcPts val="0"/>
              </a:spcAft>
            </a:pPr>
            <a:endParaRPr lang="en-US" sz="2200" b="1"/>
          </a:p>
          <a:p>
            <a:pPr marL="377190" indent="-342900" algn="l">
              <a:lnSpc>
                <a:spcPct val="100000"/>
              </a:lnSpc>
              <a:spcBef>
                <a:spcPts val="0"/>
              </a:spcBef>
              <a:spcAft>
                <a:spcPts val="0"/>
              </a:spcAft>
            </a:pPr>
            <a:r>
              <a:rPr lang="en-US" sz="2200" b="1"/>
              <a:t>Ví </a:t>
            </a:r>
            <a:r>
              <a:rPr lang="en-US" sz="2200" b="1" err="1"/>
              <a:t>dụ</a:t>
            </a:r>
            <a:r>
              <a:rPr lang="en-US" sz="2200"/>
              <a:t>: Giải thích cách hoạt động của các biểu thức bên dưới:</a:t>
            </a:r>
            <a:endParaRPr lang="en-US" sz="2200" dirty="0"/>
          </a:p>
          <a:p>
            <a:pPr lvl="1" algn="l">
              <a:lnSpc>
                <a:spcPct val="100000"/>
              </a:lnSpc>
            </a:pPr>
            <a:r>
              <a:rPr lang="en-US" sz="2200">
                <a:solidFill>
                  <a:srgbClr val="001080"/>
                </a:solidFill>
                <a:highlight>
                  <a:srgbClr val="FFFFFF"/>
                </a:highlight>
                <a:latin typeface="PragmataPro Mono Liga" panose="02000509040000020004" pitchFamily="49" charset="0"/>
              </a:rPr>
              <a:t>A</a:t>
            </a:r>
            <a:r>
              <a:rPr lang="en-US" sz="2200">
                <a:solidFill>
                  <a:srgbClr val="000000"/>
                </a:solidFill>
                <a:highlight>
                  <a:srgbClr val="FFFFFF"/>
                </a:highlight>
                <a:latin typeface="PragmataPro Mono Liga" panose="02000509040000020004" pitchFamily="49" charset="0"/>
              </a:rPr>
              <a:t> = ( (</a:t>
            </a:r>
            <a:r>
              <a:rPr lang="en-US" sz="2200">
                <a:solidFill>
                  <a:srgbClr val="098658"/>
                </a:solidFill>
                <a:highlight>
                  <a:srgbClr val="FFFFFF"/>
                </a:highlight>
                <a:latin typeface="PragmataPro Mono Liga" panose="02000509040000020004" pitchFamily="49" charset="0"/>
              </a:rPr>
              <a:t>5</a:t>
            </a:r>
            <a:r>
              <a:rPr lang="en-US" sz="2200">
                <a:solidFill>
                  <a:srgbClr val="000000"/>
                </a:solidFill>
                <a:highlight>
                  <a:srgbClr val="FFFFFF"/>
                </a:highlight>
                <a:latin typeface="PragmataPro Mono Liga" panose="02000509040000020004" pitchFamily="49" charset="0"/>
              </a:rPr>
              <a:t> == </a:t>
            </a:r>
            <a:r>
              <a:rPr lang="en-US" sz="2200">
                <a:solidFill>
                  <a:srgbClr val="098658"/>
                </a:solidFill>
                <a:highlight>
                  <a:srgbClr val="FFFFFF"/>
                </a:highlight>
                <a:latin typeface="PragmataPro Mono Liga" panose="02000509040000020004" pitchFamily="49" charset="0"/>
              </a:rPr>
              <a:t>5</a:t>
            </a:r>
            <a:r>
              <a:rPr lang="en-US" sz="2200">
                <a:solidFill>
                  <a:srgbClr val="000000"/>
                </a:solidFill>
                <a:highlight>
                  <a:srgbClr val="FFFFFF"/>
                </a:highlight>
                <a:latin typeface="PragmataPro Mono Liga" panose="02000509040000020004" pitchFamily="49" charset="0"/>
              </a:rPr>
              <a:t>) &amp;&amp; (</a:t>
            </a:r>
            <a:r>
              <a:rPr lang="en-US" sz="2200">
                <a:solidFill>
                  <a:srgbClr val="098658"/>
                </a:solidFill>
                <a:highlight>
                  <a:srgbClr val="FFFFFF"/>
                </a:highlight>
                <a:latin typeface="PragmataPro Mono Liga" panose="02000509040000020004" pitchFamily="49" charset="0"/>
              </a:rPr>
              <a:t>3</a:t>
            </a:r>
            <a:r>
              <a:rPr lang="en-US" sz="2200">
                <a:solidFill>
                  <a:srgbClr val="000000"/>
                </a:solidFill>
                <a:highlight>
                  <a:srgbClr val="FFFFFF"/>
                </a:highlight>
                <a:latin typeface="PragmataPro Mono Liga" panose="02000509040000020004" pitchFamily="49" charset="0"/>
              </a:rPr>
              <a:t> &gt; </a:t>
            </a:r>
            <a:r>
              <a:rPr lang="en-US" sz="2200">
                <a:solidFill>
                  <a:srgbClr val="098658"/>
                </a:solidFill>
                <a:highlight>
                  <a:srgbClr val="FFFFFF"/>
                </a:highlight>
                <a:latin typeface="PragmataPro Mono Liga" panose="02000509040000020004" pitchFamily="49" charset="0"/>
              </a:rPr>
              <a:t>6</a:t>
            </a:r>
            <a:r>
              <a:rPr lang="en-US" sz="2200">
                <a:solidFill>
                  <a:srgbClr val="000000"/>
                </a:solidFill>
                <a:highlight>
                  <a:srgbClr val="FFFFFF"/>
                </a:highlight>
                <a:latin typeface="PragmataPro Mono Liga" panose="02000509040000020004" pitchFamily="49" charset="0"/>
              </a:rPr>
              <a:t>) )</a:t>
            </a:r>
            <a:r>
              <a:rPr lang="en-US" sz="2200">
                <a:solidFill>
                  <a:srgbClr val="008000"/>
                </a:solidFill>
                <a:highlight>
                  <a:srgbClr val="FFFFFF"/>
                </a:highlight>
                <a:latin typeface="PragmataPro Mono Liga" panose="02000509040000020004" pitchFamily="49" charset="0"/>
              </a:rPr>
              <a:t>   // evaluates to false ( true &amp;&amp; false ) </a:t>
            </a:r>
            <a:endParaRPr lang="en-US" sz="2200">
              <a:solidFill>
                <a:srgbClr val="000000"/>
              </a:solidFill>
              <a:highlight>
                <a:srgbClr val="FFFFFF"/>
              </a:highlight>
              <a:latin typeface="PragmataPro Mono Liga" panose="02000509040000020004" pitchFamily="49" charset="0"/>
            </a:endParaRPr>
          </a:p>
          <a:p>
            <a:pPr lvl="1" algn="l">
              <a:lnSpc>
                <a:spcPct val="100000"/>
              </a:lnSpc>
            </a:pPr>
            <a:r>
              <a:rPr lang="en-US" sz="2200">
                <a:solidFill>
                  <a:srgbClr val="001080"/>
                </a:solidFill>
                <a:highlight>
                  <a:srgbClr val="FFFFFF"/>
                </a:highlight>
                <a:latin typeface="PragmataPro Mono Liga" panose="02000509040000020004" pitchFamily="49" charset="0"/>
              </a:rPr>
              <a:t>B</a:t>
            </a:r>
            <a:r>
              <a:rPr lang="en-US" sz="2200">
                <a:solidFill>
                  <a:srgbClr val="000000"/>
                </a:solidFill>
                <a:highlight>
                  <a:srgbClr val="FFFFFF"/>
                </a:highlight>
                <a:latin typeface="PragmataPro Mono Liga" panose="02000509040000020004" pitchFamily="49" charset="0"/>
              </a:rPr>
              <a:t> = ( (</a:t>
            </a:r>
            <a:r>
              <a:rPr lang="en-US" sz="2200">
                <a:solidFill>
                  <a:srgbClr val="098658"/>
                </a:solidFill>
                <a:highlight>
                  <a:srgbClr val="FFFFFF"/>
                </a:highlight>
                <a:latin typeface="PragmataPro Mono Liga" panose="02000509040000020004" pitchFamily="49" charset="0"/>
              </a:rPr>
              <a:t>5</a:t>
            </a:r>
            <a:r>
              <a:rPr lang="en-US" sz="2200">
                <a:solidFill>
                  <a:srgbClr val="000000"/>
                </a:solidFill>
                <a:highlight>
                  <a:srgbClr val="FFFFFF"/>
                </a:highlight>
                <a:latin typeface="PragmataPro Mono Liga" panose="02000509040000020004" pitchFamily="49" charset="0"/>
              </a:rPr>
              <a:t> == </a:t>
            </a:r>
            <a:r>
              <a:rPr lang="en-US" sz="2200">
                <a:solidFill>
                  <a:srgbClr val="098658"/>
                </a:solidFill>
                <a:highlight>
                  <a:srgbClr val="FFFFFF"/>
                </a:highlight>
                <a:latin typeface="PragmataPro Mono Liga" panose="02000509040000020004" pitchFamily="49" charset="0"/>
              </a:rPr>
              <a:t>5</a:t>
            </a:r>
            <a:r>
              <a:rPr lang="en-US" sz="2200">
                <a:solidFill>
                  <a:srgbClr val="000000"/>
                </a:solidFill>
                <a:highlight>
                  <a:srgbClr val="FFFFFF"/>
                </a:highlight>
                <a:latin typeface="PragmataPro Mono Liga" panose="02000509040000020004" pitchFamily="49" charset="0"/>
              </a:rPr>
              <a:t>) || (</a:t>
            </a:r>
            <a:r>
              <a:rPr lang="en-US" sz="2200">
                <a:solidFill>
                  <a:srgbClr val="098658"/>
                </a:solidFill>
                <a:highlight>
                  <a:srgbClr val="FFFFFF"/>
                </a:highlight>
                <a:latin typeface="PragmataPro Mono Liga" panose="02000509040000020004" pitchFamily="49" charset="0"/>
              </a:rPr>
              <a:t>3</a:t>
            </a:r>
            <a:r>
              <a:rPr lang="en-US" sz="2200">
                <a:solidFill>
                  <a:srgbClr val="000000"/>
                </a:solidFill>
                <a:highlight>
                  <a:srgbClr val="FFFFFF"/>
                </a:highlight>
                <a:latin typeface="PragmataPro Mono Liga" panose="02000509040000020004" pitchFamily="49" charset="0"/>
              </a:rPr>
              <a:t> &gt; </a:t>
            </a:r>
            <a:r>
              <a:rPr lang="en-US" sz="2200">
                <a:solidFill>
                  <a:srgbClr val="098658"/>
                </a:solidFill>
                <a:highlight>
                  <a:srgbClr val="FFFFFF"/>
                </a:highlight>
                <a:latin typeface="PragmataPro Mono Liga" panose="02000509040000020004" pitchFamily="49" charset="0"/>
              </a:rPr>
              <a:t>6</a:t>
            </a:r>
            <a:r>
              <a:rPr lang="en-US" sz="2200">
                <a:solidFill>
                  <a:srgbClr val="000000"/>
                </a:solidFill>
                <a:highlight>
                  <a:srgbClr val="FFFFFF"/>
                </a:highlight>
                <a:latin typeface="PragmataPro Mono Liga" panose="02000509040000020004" pitchFamily="49" charset="0"/>
              </a:rPr>
              <a:t>) )</a:t>
            </a:r>
            <a:r>
              <a:rPr lang="en-US" sz="2200">
                <a:solidFill>
                  <a:srgbClr val="008000"/>
                </a:solidFill>
                <a:highlight>
                  <a:srgbClr val="FFFFFF"/>
                </a:highlight>
                <a:latin typeface="PragmataPro Mono Liga" panose="02000509040000020004" pitchFamily="49" charset="0"/>
              </a:rPr>
              <a:t>   // evaluates to true ( true || false )</a:t>
            </a:r>
            <a:endParaRPr lang="en-US" sz="2200">
              <a:solidFill>
                <a:srgbClr val="000000"/>
              </a:solidFill>
              <a:highlight>
                <a:srgbClr val="FFFFFF"/>
              </a:highlight>
              <a:latin typeface="PragmataPro Mono Liga" panose="02000509040000020004" pitchFamily="49" charset="0"/>
            </a:endParaRPr>
          </a:p>
          <a:p>
            <a:pPr lvl="1" algn="l">
              <a:lnSpc>
                <a:spcPct val="100000"/>
              </a:lnSpc>
            </a:pPr>
            <a:r>
              <a:rPr lang="en-US" sz="2200">
                <a:solidFill>
                  <a:srgbClr val="00108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y = 9; x</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 </a:t>
            </a:r>
            <a:r>
              <a:rPr lang="en-US" sz="2200">
                <a:solidFill>
                  <a:srgbClr val="098658"/>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10</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 --</a:t>
            </a:r>
            <a:r>
              <a:rPr lang="en-US" sz="2200">
                <a:solidFill>
                  <a:srgbClr val="00108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y</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30161947"/>
              </p:ext>
            </p:extLst>
          </p:nvPr>
        </p:nvGraphicFramePr>
        <p:xfrm>
          <a:off x="1217046" y="2810389"/>
          <a:ext cx="10460800" cy="1882140"/>
        </p:xfrm>
        <a:graphic>
          <a:graphicData uri="http://schemas.openxmlformats.org/drawingml/2006/table">
            <a:tbl>
              <a:tblPr/>
              <a:tblGrid>
                <a:gridCol w="1326551">
                  <a:extLst>
                    <a:ext uri="{9D8B030D-6E8A-4147-A177-3AD203B41FA5}">
                      <a16:colId xmlns:a16="http://schemas.microsoft.com/office/drawing/2014/main" val="20000"/>
                    </a:ext>
                  </a:extLst>
                </a:gridCol>
                <a:gridCol w="9134249">
                  <a:extLst>
                    <a:ext uri="{9D8B030D-6E8A-4147-A177-3AD203B41FA5}">
                      <a16:colId xmlns:a16="http://schemas.microsoft.com/office/drawing/2014/main" val="20001"/>
                    </a:ext>
                  </a:extLst>
                </a:gridCol>
              </a:tblGrid>
              <a:tr h="297180">
                <a:tc>
                  <a:txBody>
                    <a:bodyPr/>
                    <a:lstStyle/>
                    <a:p>
                      <a:pPr algn="ctr"/>
                      <a:r>
                        <a:rPr lang="en-US" sz="2200" b="1">
                          <a:solidFill>
                            <a:schemeClr val="tx1">
                              <a:lumMod val="50000"/>
                            </a:schemeClr>
                          </a:solidFill>
                          <a:effectLst/>
                          <a:latin typeface="Arial" panose="020B0604020202020204" pitchFamily="34" charset="0"/>
                          <a:cs typeface="Arial" panose="020B0604020202020204" pitchFamily="34" charset="0"/>
                        </a:rPr>
                        <a:t>Operator</a:t>
                      </a:r>
                    </a:p>
                  </a:txBody>
                  <a:tcPr marL="68580" marR="68580" marT="34290" marB="342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r>
                        <a:rPr lang="en-US" sz="2200" b="1">
                          <a:solidFill>
                            <a:schemeClr val="tx1">
                              <a:lumMod val="50000"/>
                            </a:schemeClr>
                          </a:solidFill>
                          <a:effectLst/>
                          <a:latin typeface="Arial" panose="020B0604020202020204" pitchFamily="34" charset="0"/>
                          <a:cs typeface="Arial" panose="020B0604020202020204" pitchFamily="34" charset="0"/>
                        </a:rPr>
                        <a:t>Short-circuit</a:t>
                      </a:r>
                    </a:p>
                  </a:txBody>
                  <a:tcPr marL="68580" marR="68580" marT="34290" marB="342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502920">
                <a:tc>
                  <a:txBody>
                    <a:bodyPr/>
                    <a:lstStyle/>
                    <a:p>
                      <a:pPr algn="ctr"/>
                      <a:r>
                        <a:rPr lang="en-US" sz="2200" dirty="0">
                          <a:solidFill>
                            <a:schemeClr val="tx1">
                              <a:lumMod val="50000"/>
                            </a:schemeClr>
                          </a:solidFill>
                          <a:effectLst/>
                          <a:latin typeface="Arial" panose="020B0604020202020204" pitchFamily="34" charset="0"/>
                          <a:cs typeface="Arial" panose="020B0604020202020204" pitchFamily="34" charset="0"/>
                        </a:rPr>
                        <a:t>&amp;&amp;</a:t>
                      </a:r>
                    </a:p>
                  </a:txBody>
                  <a:tcPr marL="68580" marR="68580" marT="34290" marB="342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r>
                        <a:rPr lang="vi-VN" sz="2200"/>
                        <a:t>Đánh giá từ trái sang phải. Nếu vế trái là FALSE, toàn bộ biểu thức là FALSE và vế phải không được đánh giá.</a:t>
                      </a:r>
                      <a:endParaRPr lang="en-US" sz="2200" dirty="0">
                        <a:solidFill>
                          <a:schemeClr val="tx1">
                            <a:lumMod val="50000"/>
                          </a:schemeClr>
                        </a:solidFill>
                        <a:effectLst/>
                        <a:latin typeface="Arial" panose="020B0604020202020204" pitchFamily="34" charset="0"/>
                        <a:cs typeface="Arial" panose="020B0604020202020204" pitchFamily="34" charset="0"/>
                      </a:endParaRPr>
                    </a:p>
                  </a:txBody>
                  <a:tcPr marL="68580" marR="68580" marT="34290" marB="342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502920">
                <a:tc>
                  <a:txBody>
                    <a:bodyPr/>
                    <a:lstStyle/>
                    <a:p>
                      <a:pPr algn="ctr"/>
                      <a:r>
                        <a:rPr lang="en-US" sz="2200">
                          <a:solidFill>
                            <a:schemeClr val="tx1">
                              <a:lumMod val="50000"/>
                            </a:schemeClr>
                          </a:solidFill>
                          <a:effectLst/>
                          <a:latin typeface="Arial" panose="020B0604020202020204" pitchFamily="34" charset="0"/>
                          <a:cs typeface="Arial" panose="020B0604020202020204" pitchFamily="34" charset="0"/>
                        </a:rPr>
                        <a:t>||</a:t>
                      </a:r>
                    </a:p>
                  </a:txBody>
                  <a:tcPr marL="68580" marR="68580" marT="34290" marB="342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r>
                        <a:rPr lang="vi-VN" sz="2200"/>
                        <a:t>Đánh giá từ trái sang phải. Nếu vế trái là TRUE, toàn bộ biểu thức là TRUE và vế phải không được đánh giá.</a:t>
                      </a:r>
                      <a:endParaRPr lang="en-US" sz="2200" dirty="0">
                        <a:solidFill>
                          <a:schemeClr val="tx1">
                            <a:lumMod val="50000"/>
                          </a:schemeClr>
                        </a:solidFill>
                        <a:effectLst/>
                        <a:latin typeface="Arial" panose="020B0604020202020204" pitchFamily="34" charset="0"/>
                        <a:cs typeface="Arial" panose="020B0604020202020204" pitchFamily="34" charset="0"/>
                      </a:endParaRPr>
                    </a:p>
                  </a:txBody>
                  <a:tcPr marL="68580" marR="68580" marT="34290" marB="3429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4" name="Date Placeholder 3">
            <a:extLst>
              <a:ext uri="{FF2B5EF4-FFF2-40B4-BE49-F238E27FC236}">
                <a16:creationId xmlns:a16="http://schemas.microsoft.com/office/drawing/2014/main" id="{6E055535-8527-9305-D7C8-0231589FE230}"/>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B4B85F4A-8097-C22A-2BE1-2D9785909867}"/>
              </a:ext>
            </a:extLst>
          </p:cNvPr>
          <p:cNvSpPr>
            <a:spLocks noGrp="1"/>
          </p:cNvSpPr>
          <p:nvPr>
            <p:ph type="sldNum" sz="quarter" idx="12"/>
          </p:nvPr>
        </p:nvSpPr>
        <p:spPr/>
        <p:txBody>
          <a:bodyPr/>
          <a:lstStyle/>
          <a:p>
            <a:fld id="{D8B0B3AC-44A8-D142-AAF6-9A453466E1A4}" type="slidenum">
              <a:rPr lang="en-VN" smtClean="0"/>
              <a:pPr/>
              <a:t>21</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3.6.9 </a:t>
            </a:r>
            <a:r>
              <a:rPr lang="en-US" dirty="0" err="1"/>
              <a:t>Toán</a:t>
            </a:r>
            <a:r>
              <a:rPr lang="en-US" dirty="0"/>
              <a:t> </a:t>
            </a:r>
            <a:r>
              <a:rPr lang="en-US" dirty="0" err="1"/>
              <a:t>tử</a:t>
            </a:r>
            <a:r>
              <a:rPr lang="en-US" dirty="0"/>
              <a:t> </a:t>
            </a:r>
            <a:r>
              <a:rPr lang="en-US" dirty="0" err="1"/>
              <a:t>luận</a:t>
            </a:r>
            <a:r>
              <a:rPr lang="en-US" dirty="0"/>
              <a:t> </a:t>
            </a:r>
            <a:r>
              <a:rPr lang="en-US" dirty="0" err="1"/>
              <a:t>lý</a:t>
            </a:r>
            <a:r>
              <a:rPr lang="en-US" dirty="0"/>
              <a:t> - Logical operators</a:t>
            </a:r>
          </a:p>
        </p:txBody>
      </p:sp>
      <p:sp>
        <p:nvSpPr>
          <p:cNvPr id="3" name="Content Placeholder 2"/>
          <p:cNvSpPr>
            <a:spLocks noGrp="1"/>
          </p:cNvSpPr>
          <p:nvPr>
            <p:ph idx="1"/>
          </p:nvPr>
        </p:nvSpPr>
        <p:spPr/>
        <p:txBody>
          <a:bodyPr>
            <a:normAutofit lnSpcReduction="10000"/>
          </a:bodyPr>
          <a:lstStyle/>
          <a:p>
            <a:pPr algn="l">
              <a:lnSpc>
                <a:spcPct val="150000"/>
              </a:lnSpc>
              <a:spcBef>
                <a:spcPts val="600"/>
              </a:spcBef>
              <a:spcAft>
                <a:spcPts val="600"/>
              </a:spcAft>
            </a:pPr>
            <a:r>
              <a:rPr lang="vi-VN" sz="2400">
                <a:latin typeface="+mn-lt"/>
              </a:rPr>
              <a:t>Điều này chủ yếu quan trọng khi biểu thức bên phải có tác dụng phụ, chẳng hạn như thay đổi giá trị</a:t>
            </a:r>
            <a:r>
              <a:rPr lang="en-US" sz="2400">
                <a:latin typeface="+mn-lt"/>
              </a:rPr>
              <a:t>. </a:t>
            </a:r>
            <a:r>
              <a:rPr lang="en-US" altLang="en-US" sz="2400">
                <a:latin typeface="+mn-lt"/>
              </a:rPr>
              <a:t>Ví </a:t>
            </a:r>
            <a:r>
              <a:rPr lang="en-US" altLang="en-US" sz="2400" dirty="0" err="1">
                <a:latin typeface="+mn-lt"/>
              </a:rPr>
              <a:t>dụ</a:t>
            </a:r>
            <a:r>
              <a:rPr lang="en-US" altLang="en-US" sz="2400">
                <a:latin typeface="+mn-lt"/>
              </a:rPr>
              <a:t>: </a:t>
            </a:r>
          </a:p>
          <a:p>
            <a:pPr marL="1319213" indent="0" algn="l">
              <a:lnSpc>
                <a:spcPct val="150000"/>
              </a:lnSpc>
              <a:spcBef>
                <a:spcPts val="600"/>
              </a:spcBef>
              <a:spcAft>
                <a:spcPts val="600"/>
              </a:spcAft>
              <a:buNone/>
            </a:pPr>
            <a:r>
              <a:rPr lang="en-US" sz="2400" b="0">
                <a:solidFill>
                  <a:srgbClr val="AF00DB"/>
                </a:solidFill>
                <a:effectLst/>
                <a:highlight>
                  <a:srgbClr val="FFFFFF"/>
                </a:highlight>
                <a:latin typeface="PragmataPro Mono Liga" panose="02000509040000020004" pitchFamily="49" charset="0"/>
              </a:rPr>
              <a:t>if</a:t>
            </a:r>
            <a:r>
              <a:rPr lang="en-US" sz="2400" b="0">
                <a:solidFill>
                  <a:srgbClr val="000000"/>
                </a:solidFill>
                <a:effectLst/>
                <a:highlight>
                  <a:srgbClr val="FFFFFF"/>
                </a:highlight>
                <a:latin typeface="PragmataPro Mono Liga" panose="02000509040000020004" pitchFamily="49" charset="0"/>
              </a:rPr>
              <a:t> ( (i&lt;</a:t>
            </a:r>
            <a:r>
              <a:rPr lang="en-US" sz="2400" b="0">
                <a:solidFill>
                  <a:srgbClr val="098658"/>
                </a:solidFill>
                <a:effectLst/>
                <a:highlight>
                  <a:srgbClr val="FFFFFF"/>
                </a:highlight>
                <a:latin typeface="PragmataPro Mono Liga" panose="02000509040000020004" pitchFamily="49" charset="0"/>
              </a:rPr>
              <a:t>10</a:t>
            </a:r>
            <a:r>
              <a:rPr lang="en-US" sz="2400" b="0">
                <a:solidFill>
                  <a:srgbClr val="000000"/>
                </a:solidFill>
                <a:effectLst/>
                <a:highlight>
                  <a:srgbClr val="FFFFFF"/>
                </a:highlight>
                <a:latin typeface="PragmataPro Mono Liga" panose="02000509040000020004" pitchFamily="49" charset="0"/>
              </a:rPr>
              <a:t>) &amp;&amp; (++i&lt;n) ) {</a:t>
            </a:r>
            <a:r>
              <a:rPr lang="en-US" sz="2400" b="0">
                <a:solidFill>
                  <a:srgbClr val="008000"/>
                </a:solidFill>
                <a:effectLst/>
                <a:highlight>
                  <a:srgbClr val="FFFFFF"/>
                </a:highlight>
                <a:latin typeface="PragmataPro Mono Liga" panose="02000509040000020004" pitchFamily="49" charset="0"/>
              </a:rPr>
              <a:t> </a:t>
            </a:r>
          </a:p>
          <a:p>
            <a:pPr marL="1319213" indent="0" algn="l">
              <a:lnSpc>
                <a:spcPct val="150000"/>
              </a:lnSpc>
              <a:spcBef>
                <a:spcPts val="600"/>
              </a:spcBef>
              <a:spcAft>
                <a:spcPts val="600"/>
              </a:spcAft>
              <a:buNone/>
            </a:pPr>
            <a:r>
              <a:rPr lang="en-US" sz="2400" b="0">
                <a:solidFill>
                  <a:srgbClr val="008000"/>
                </a:solidFill>
                <a:effectLst/>
                <a:highlight>
                  <a:srgbClr val="FFFFFF"/>
                </a:highlight>
                <a:latin typeface="PragmataPro Mono Liga" panose="02000509040000020004" pitchFamily="49" charset="0"/>
              </a:rPr>
              <a:t>	/*...*/</a:t>
            </a:r>
            <a:endParaRPr lang="en-US" sz="2400">
              <a:solidFill>
                <a:srgbClr val="000000"/>
              </a:solidFill>
              <a:highlight>
                <a:srgbClr val="FFFFFF"/>
              </a:highlight>
              <a:latin typeface="PragmataPro Mono Liga" panose="02000509040000020004" pitchFamily="49" charset="0"/>
            </a:endParaRPr>
          </a:p>
          <a:p>
            <a:pPr marL="1319213" indent="0" algn="l">
              <a:lnSpc>
                <a:spcPct val="150000"/>
              </a:lnSpc>
              <a:spcBef>
                <a:spcPts val="600"/>
              </a:spcBef>
              <a:spcAft>
                <a:spcPts val="600"/>
              </a:spcAft>
              <a:buNone/>
            </a:pPr>
            <a:r>
              <a:rPr lang="en-US" sz="2400" b="0">
                <a:solidFill>
                  <a:srgbClr val="000000"/>
                </a:solidFill>
                <a:effectLst/>
                <a:highlight>
                  <a:srgbClr val="FFFFFF"/>
                </a:highlight>
                <a:latin typeface="PragmataPro Mono Liga" panose="02000509040000020004" pitchFamily="49" charset="0"/>
              </a:rPr>
              <a:t>}</a:t>
            </a:r>
          </a:p>
          <a:p>
            <a:pPr algn="l">
              <a:lnSpc>
                <a:spcPct val="150000"/>
              </a:lnSpc>
              <a:spcBef>
                <a:spcPts val="600"/>
              </a:spcBef>
              <a:spcAft>
                <a:spcPts val="600"/>
              </a:spcAft>
            </a:pPr>
            <a:r>
              <a:rPr lang="vi-VN" sz="2400">
                <a:latin typeface="+mn-lt"/>
              </a:rPr>
              <a:t>Ở đây, biểu thức điều kiện kết hợp sẽ tăng i lên một, nhưng chỉ khi điều kiện ở bên trái &amp;&amp; là đúng, vì nếu không thì điều kiện ở vế phải (++i&lt;n) sẽ không bao giờ được đánh giá.</a:t>
            </a:r>
            <a:r>
              <a:rPr lang="en-US" sz="2400">
                <a:solidFill>
                  <a:srgbClr val="001080"/>
                </a:solidFill>
                <a:highlight>
                  <a:srgbClr val="FFFFFF"/>
                </a:highlight>
                <a:latin typeface="+mn-lt"/>
                <a:ea typeface="Calibri" panose="020F0502020204030204" pitchFamily="34" charset="0"/>
                <a:cs typeface="Times New Roman" panose="02020603050405020304" pitchFamily="18" charset="0"/>
              </a:rPr>
              <a:t>	</a:t>
            </a:r>
            <a:endParaRPr lang="en-US" sz="2400">
              <a:latin typeface="+mn-lt"/>
            </a:endParaRP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4" name="Date Placeholder 3">
            <a:extLst>
              <a:ext uri="{FF2B5EF4-FFF2-40B4-BE49-F238E27FC236}">
                <a16:creationId xmlns:a16="http://schemas.microsoft.com/office/drawing/2014/main" id="{DDDDC549-642C-A47D-F9D5-5313E79EF1C5}"/>
              </a:ext>
            </a:extLst>
          </p:cNvPr>
          <p:cNvSpPr>
            <a:spLocks noGrp="1"/>
          </p:cNvSpPr>
          <p:nvPr>
            <p:ph type="dt" sz="half" idx="13"/>
          </p:nvPr>
        </p:nvSpPr>
        <p:spPr/>
        <p:txBody>
          <a:bodyPr/>
          <a:lstStyle/>
          <a:p>
            <a:r>
              <a:rPr lang="en-US"/>
              <a:t>June 2024</a:t>
            </a:r>
            <a:endParaRPr lang="en-US" dirty="0"/>
          </a:p>
        </p:txBody>
      </p:sp>
      <p:sp>
        <p:nvSpPr>
          <p:cNvPr id="10" name="Rectangle 4"/>
          <p:cNvSpPr>
            <a:spLocks noChangeArrowheads="1"/>
          </p:cNvSpPr>
          <p:nvPr/>
        </p:nvSpPr>
        <p:spPr bwMode="auto">
          <a:xfrm>
            <a:off x="1524001" y="924826"/>
            <a:ext cx="65"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eaLnBrk="0" fontAlgn="base" hangingPunct="0">
              <a:spcBef>
                <a:spcPct val="0"/>
              </a:spcBef>
              <a:spcAft>
                <a:spcPct val="0"/>
              </a:spcAft>
            </a:pPr>
            <a:endParaRPr lang="en-US" altLang="en-US" sz="1350" dirty="0">
              <a:latin typeface="Arial" panose="020B0604020202020204" pitchFamily="34" charset="0"/>
            </a:endParaRPr>
          </a:p>
        </p:txBody>
      </p:sp>
      <p:sp>
        <p:nvSpPr>
          <p:cNvPr id="7" name="Slide Number Placeholder 6">
            <a:extLst>
              <a:ext uri="{FF2B5EF4-FFF2-40B4-BE49-F238E27FC236}">
                <a16:creationId xmlns:a16="http://schemas.microsoft.com/office/drawing/2014/main" id="{88FB0C1B-71BF-861E-5375-4F8FFE4566BC}"/>
              </a:ext>
            </a:extLst>
          </p:cNvPr>
          <p:cNvSpPr>
            <a:spLocks noGrp="1"/>
          </p:cNvSpPr>
          <p:nvPr>
            <p:ph type="sldNum" sz="quarter" idx="12"/>
          </p:nvPr>
        </p:nvSpPr>
        <p:spPr/>
        <p:txBody>
          <a:bodyPr/>
          <a:lstStyle/>
          <a:p>
            <a:fld id="{D8B0B3AC-44A8-D142-AAF6-9A453466E1A4}" type="slidenum">
              <a:rPr lang="en-VN" smtClean="0"/>
              <a:pPr/>
              <a:t>22</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a:t>
            </a:r>
            <a:r>
              <a:rPr lang="en-US" dirty="0"/>
              <a:t>6</a:t>
            </a:r>
            <a:r>
              <a:rPr lang="en-US"/>
              <a:t>.10 </a:t>
            </a:r>
            <a:r>
              <a:rPr lang="en-US" dirty="0" err="1"/>
              <a:t>Toán</a:t>
            </a:r>
            <a:r>
              <a:rPr lang="en-US" dirty="0"/>
              <a:t> </a:t>
            </a:r>
            <a:r>
              <a:rPr lang="en-US" dirty="0" err="1"/>
              <a:t>tử</a:t>
            </a:r>
            <a:r>
              <a:rPr lang="en-US" dirty="0"/>
              <a:t> </a:t>
            </a:r>
            <a:r>
              <a:rPr lang="en-US" dirty="0" err="1"/>
              <a:t>sizeof</a:t>
            </a:r>
            <a:endParaRPr lang="en-US" dirty="0"/>
          </a:p>
        </p:txBody>
      </p:sp>
      <p:sp>
        <p:nvSpPr>
          <p:cNvPr id="3" name="Content Placeholder 2"/>
          <p:cNvSpPr>
            <a:spLocks noGrp="1"/>
          </p:cNvSpPr>
          <p:nvPr>
            <p:ph idx="1"/>
          </p:nvPr>
        </p:nvSpPr>
        <p:spPr/>
        <p:txBody>
          <a:bodyPr>
            <a:normAutofit/>
          </a:bodyPr>
          <a:lstStyle/>
          <a:p>
            <a:pPr>
              <a:lnSpc>
                <a:spcPct val="150000"/>
              </a:lnSpc>
            </a:pPr>
            <a:r>
              <a:rPr lang="vi-VN" sz="2400"/>
              <a:t>Toán tử </a:t>
            </a:r>
            <a:r>
              <a:rPr lang="en-US" sz="2400" b="0">
                <a:solidFill>
                  <a:srgbClr val="0000FF"/>
                </a:solidFill>
                <a:effectLst/>
                <a:highlight>
                  <a:srgbClr val="FFFFFF"/>
                </a:highlight>
                <a:latin typeface="PragmataPro Mono Liga" panose="02000509040000020004" pitchFamily="49" charset="0"/>
              </a:rPr>
              <a:t>sizeof</a:t>
            </a:r>
            <a:r>
              <a:rPr lang="vi-VN" sz="2400"/>
              <a:t> chấp nhận một tham số, có thể là một kiểu hoặc một biến và trả về kích thước tính bằng byte của kiểu hoặc đối tượng đó:</a:t>
            </a:r>
            <a:endParaRPr lang="en-US" sz="2400"/>
          </a:p>
          <a:p>
            <a:pPr marL="0" indent="0" algn="ctr">
              <a:lnSpc>
                <a:spcPct val="150000"/>
              </a:lnSpc>
              <a:buNone/>
            </a:pPr>
            <a:r>
              <a:rPr lang="en-US" sz="2400" b="0">
                <a:solidFill>
                  <a:srgbClr val="000000"/>
                </a:solidFill>
                <a:effectLst/>
                <a:highlight>
                  <a:srgbClr val="FFFFFF"/>
                </a:highlight>
                <a:latin typeface="PragmataPro Mono Liga" panose="02000509040000020004" pitchFamily="49" charset="0"/>
              </a:rPr>
              <a:t>x = </a:t>
            </a:r>
            <a:r>
              <a:rPr lang="en-US" sz="2400" b="0">
                <a:solidFill>
                  <a:srgbClr val="0000FF"/>
                </a:solidFill>
                <a:effectLst/>
                <a:highlight>
                  <a:srgbClr val="FFFFFF"/>
                </a:highlight>
                <a:latin typeface="PragmataPro Mono Liga" panose="02000509040000020004" pitchFamily="49" charset="0"/>
              </a:rPr>
              <a:t>sizeof</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a:t>
            </a:r>
          </a:p>
          <a:p>
            <a:pPr>
              <a:lnSpc>
                <a:spcPct val="150000"/>
              </a:lnSpc>
            </a:pPr>
            <a:r>
              <a:rPr lang="vi-VN" sz="2400"/>
              <a:t>Ở đây, x được gán giá trị 1, vì char là kiểu có kích thước một byte.</a:t>
            </a:r>
            <a:endParaRPr lang="en-US" sz="2400"/>
          </a:p>
          <a:p>
            <a:pPr>
              <a:lnSpc>
                <a:spcPct val="150000"/>
              </a:lnSpc>
            </a:pPr>
            <a:r>
              <a:rPr lang="vi-VN" sz="2400"/>
              <a:t>Giá trị được trả về bởi sizeof là hằng số thời gian biên dịch, do đó nó luôn được xác định trước khi thực hiện chương trình.</a:t>
            </a:r>
            <a:endParaRPr lang="en-US" sz="2400" dirty="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4" name="Date Placeholder 3">
            <a:extLst>
              <a:ext uri="{FF2B5EF4-FFF2-40B4-BE49-F238E27FC236}">
                <a16:creationId xmlns:a16="http://schemas.microsoft.com/office/drawing/2014/main" id="{6F8FF8D1-A79B-E1EF-CEBC-95FCD1FCE5F8}"/>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353A9B76-2DE6-BFBA-C667-7BE8B85FB187}"/>
              </a:ext>
            </a:extLst>
          </p:cNvPr>
          <p:cNvSpPr>
            <a:spLocks noGrp="1"/>
          </p:cNvSpPr>
          <p:nvPr>
            <p:ph type="sldNum" sz="quarter" idx="12"/>
          </p:nvPr>
        </p:nvSpPr>
        <p:spPr/>
        <p:txBody>
          <a:bodyPr/>
          <a:lstStyle/>
          <a:p>
            <a:fld id="{D8B0B3AC-44A8-D142-AAF6-9A453466E1A4}" type="slidenum">
              <a:rPr lang="en-VN" smtClean="0"/>
              <a:pPr/>
              <a:t>23</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1B8A6-2FB3-79BB-E40F-B7E0A70F17C4}"/>
              </a:ext>
            </a:extLst>
          </p:cNvPr>
          <p:cNvSpPr>
            <a:spLocks noGrp="1"/>
          </p:cNvSpPr>
          <p:nvPr>
            <p:ph type="title"/>
          </p:nvPr>
        </p:nvSpPr>
        <p:spPr/>
        <p:txBody>
          <a:bodyPr>
            <a:normAutofit fontScale="90000"/>
          </a:bodyPr>
          <a:lstStyle/>
          <a:p>
            <a:r>
              <a:rPr lang="en-US"/>
              <a:t>3.6.10 Toán tử sizeof</a:t>
            </a:r>
          </a:p>
        </p:txBody>
      </p:sp>
      <p:sp>
        <p:nvSpPr>
          <p:cNvPr id="3" name="Content Placeholder 2">
            <a:extLst>
              <a:ext uri="{FF2B5EF4-FFF2-40B4-BE49-F238E27FC236}">
                <a16:creationId xmlns:a16="http://schemas.microsoft.com/office/drawing/2014/main" id="{6ABE4306-219B-B33A-F9AE-312812B0FC3C}"/>
              </a:ext>
            </a:extLst>
          </p:cNvPr>
          <p:cNvSpPr>
            <a:spLocks noGrp="1"/>
          </p:cNvSpPr>
          <p:nvPr>
            <p:ph idx="1"/>
          </p:nvPr>
        </p:nvSpPr>
        <p:spPr/>
        <p:txBody>
          <a:bodyPr>
            <a:noAutofit/>
          </a:bodyPr>
          <a:lstStyle/>
          <a:p>
            <a:pPr marL="0" indent="0">
              <a:buNone/>
            </a:pPr>
            <a:r>
              <a:rPr lang="en-US" sz="2200" b="0">
                <a:solidFill>
                  <a:srgbClr val="AF00DB"/>
                </a:solidFill>
                <a:effectLst/>
                <a:highlight>
                  <a:srgbClr val="FFFFFF"/>
                </a:highlight>
                <a:latin typeface="PragmataPro Mono Liga" panose="02000509040000020004" pitchFamily="49" charset="0"/>
              </a:rPr>
              <a:t>#include</a:t>
            </a:r>
            <a:r>
              <a:rPr lang="en-US" sz="2200" b="0">
                <a:solidFill>
                  <a:srgbClr val="0000FF"/>
                </a:solidFill>
                <a:effectLst/>
                <a:highlight>
                  <a:srgbClr val="FFFFFF"/>
                </a:highlight>
                <a:latin typeface="PragmataPro Mono Liga" panose="02000509040000020004" pitchFamily="49" charset="0"/>
              </a:rPr>
              <a:t> </a:t>
            </a:r>
            <a:r>
              <a:rPr lang="en-US" sz="2200" b="0">
                <a:solidFill>
                  <a:srgbClr val="A31515"/>
                </a:solidFill>
                <a:effectLst/>
                <a:highlight>
                  <a:srgbClr val="FFFFFF"/>
                </a:highlight>
                <a:latin typeface="PragmataPro Mono Liga" panose="02000509040000020004" pitchFamily="49" charset="0"/>
              </a:rPr>
              <a:t>&lt;iostream&gt;</a:t>
            </a:r>
            <a:endParaRPr lang="en-US" sz="2200" b="0">
              <a:solidFill>
                <a:srgbClr val="000000"/>
              </a:solidFill>
              <a:effectLst/>
              <a:highlight>
                <a:srgbClr val="FFFFFF"/>
              </a:highlight>
              <a:latin typeface="PragmataPro Mono Liga" panose="02000509040000020004" pitchFamily="49" charset="0"/>
            </a:endParaRPr>
          </a:p>
          <a:p>
            <a:pPr marL="0" indent="0">
              <a:buNone/>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main</a:t>
            </a:r>
            <a:r>
              <a:rPr lang="en-US" sz="2200" b="0">
                <a:solidFill>
                  <a:srgbClr val="000000"/>
                </a:solidFill>
                <a:effectLst/>
                <a:highlight>
                  <a:srgbClr val="FFFFFF"/>
                </a:highlight>
                <a:latin typeface="PragmataPro Mono Liga" panose="02000509040000020004" pitchFamily="49" charset="0"/>
              </a:rPr>
              <a:t>() {</a:t>
            </a:r>
          </a:p>
          <a:p>
            <a:pPr marL="0" indent="0">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char</a:t>
            </a:r>
            <a:r>
              <a:rPr lang="en-US" sz="2200" b="0">
                <a:solidFill>
                  <a:srgbClr val="000000"/>
                </a:solidFill>
                <a:effectLst/>
                <a:highlight>
                  <a:srgbClr val="FFFFFF"/>
                </a:highlight>
                <a:latin typeface="PragmataPro Mono Liga" panose="02000509040000020004" pitchFamily="49" charset="0"/>
              </a:rPr>
              <a:t> a;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b;</a:t>
            </a:r>
          </a:p>
          <a:p>
            <a:pPr marL="0" indent="0">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short</a:t>
            </a:r>
            <a:r>
              <a:rPr lang="en-US" sz="2200" b="0">
                <a:solidFill>
                  <a:srgbClr val="000000"/>
                </a:solidFill>
                <a:effectLst/>
                <a:highlight>
                  <a:srgbClr val="FFFFFF"/>
                </a:highlight>
                <a:latin typeface="PragmataPro Mono Liga" panose="02000509040000020004" pitchFamily="49" charset="0"/>
              </a:rPr>
              <a:t> c; </a:t>
            </a:r>
            <a:r>
              <a:rPr lang="en-US" sz="2200" b="0">
                <a:solidFill>
                  <a:srgbClr val="0000FF"/>
                </a:solidFill>
                <a:effectLst/>
                <a:highlight>
                  <a:srgbClr val="FFFFFF"/>
                </a:highlight>
                <a:latin typeface="PragmataPro Mono Liga" panose="02000509040000020004" pitchFamily="49" charset="0"/>
              </a:rPr>
              <a:t>double</a:t>
            </a:r>
            <a:r>
              <a:rPr lang="en-US" sz="2200" b="0">
                <a:solidFill>
                  <a:srgbClr val="000000"/>
                </a:solidFill>
                <a:effectLst/>
                <a:highlight>
                  <a:srgbClr val="FFFFFF"/>
                </a:highlight>
                <a:latin typeface="PragmataPro Mono Liga" panose="02000509040000020004" pitchFamily="49" charset="0"/>
              </a:rPr>
              <a:t> d;</a:t>
            </a:r>
          </a:p>
          <a:p>
            <a:pPr marL="0" indent="0">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std</a:t>
            </a:r>
            <a:r>
              <a:rPr lang="en-US" sz="2200" b="0">
                <a:solidFill>
                  <a:srgbClr val="000000"/>
                </a:solidFill>
                <a:effectLst/>
                <a:highlight>
                  <a:srgbClr val="FFFFFF"/>
                </a:highlight>
                <a:latin typeface="PragmataPro Mono Liga" panose="02000509040000020004" pitchFamily="49" charset="0"/>
              </a:rPr>
              <a:t>::cout &lt;&lt; </a:t>
            </a:r>
            <a:r>
              <a:rPr lang="en-US" sz="2200" b="0">
                <a:solidFill>
                  <a:srgbClr val="0000FF"/>
                </a:solidFill>
                <a:effectLst/>
                <a:highlight>
                  <a:srgbClr val="FFFFFF"/>
                </a:highlight>
                <a:latin typeface="PragmataPro Mono Liga" panose="02000509040000020004" pitchFamily="49" charset="0"/>
              </a:rPr>
              <a:t>sizeof</a:t>
            </a:r>
            <a:r>
              <a:rPr lang="en-US" sz="2200" b="0">
                <a:solidFill>
                  <a:srgbClr val="000000"/>
                </a:solidFill>
                <a:effectLst/>
                <a:highlight>
                  <a:srgbClr val="FFFFFF"/>
                </a:highlight>
                <a:latin typeface="PragmataPro Mono Liga" panose="02000509040000020004" pitchFamily="49" charset="0"/>
              </a:rPr>
              <a:t>(a) &lt;&lt; </a:t>
            </a:r>
            <a:r>
              <a:rPr lang="en-US" sz="2200" b="0">
                <a:solidFill>
                  <a:srgbClr val="A31515"/>
                </a:solidFill>
                <a:effectLst/>
                <a:highlight>
                  <a:srgbClr val="FFFFFF"/>
                </a:highlight>
                <a:latin typeface="PragmataPro Mono Liga" panose="02000509040000020004" pitchFamily="49" charset="0"/>
              </a:rPr>
              <a:t>" "</a:t>
            </a:r>
            <a:r>
              <a:rPr lang="en-US" sz="2200" b="0">
                <a:solidFill>
                  <a:srgbClr val="000000"/>
                </a:solidFill>
                <a:effectLst/>
                <a:highlight>
                  <a:srgbClr val="FFFFFF"/>
                </a:highlight>
                <a:latin typeface="PragmataPro Mono Liga" panose="02000509040000020004" pitchFamily="49" charset="0"/>
              </a:rPr>
              <a:t> &lt;&lt; </a:t>
            </a:r>
            <a:r>
              <a:rPr lang="en-US" sz="2200" b="0">
                <a:solidFill>
                  <a:srgbClr val="0000FF"/>
                </a:solidFill>
                <a:effectLst/>
                <a:highlight>
                  <a:srgbClr val="FFFFFF"/>
                </a:highlight>
                <a:latin typeface="PragmataPro Mono Liga" panose="02000509040000020004" pitchFamily="49" charset="0"/>
              </a:rPr>
              <a:t>sizeof</a:t>
            </a:r>
            <a:r>
              <a:rPr lang="en-US" sz="2200" b="0">
                <a:solidFill>
                  <a:srgbClr val="000000"/>
                </a:solidFill>
                <a:effectLst/>
                <a:highlight>
                  <a:srgbClr val="FFFFFF"/>
                </a:highlight>
                <a:latin typeface="PragmataPro Mono Liga" panose="02000509040000020004" pitchFamily="49" charset="0"/>
              </a:rPr>
              <a:t>(</a:t>
            </a:r>
            <a:r>
              <a:rPr lang="en-US" sz="2200" b="0">
                <a:solidFill>
                  <a:srgbClr val="0000FF"/>
                </a:solidFill>
                <a:effectLst/>
                <a:highlight>
                  <a:srgbClr val="FFFFFF"/>
                </a:highlight>
                <a:latin typeface="PragmataPro Mono Liga" panose="02000509040000020004" pitchFamily="49" charset="0"/>
              </a:rPr>
              <a:t>char</a:t>
            </a:r>
            <a:r>
              <a:rPr lang="en-US" sz="2200" b="0">
                <a:solidFill>
                  <a:srgbClr val="000000"/>
                </a:solidFill>
                <a:effectLst/>
                <a:highlight>
                  <a:srgbClr val="FFFFFF"/>
                </a:highlight>
                <a:latin typeface="PragmataPro Mono Liga" panose="02000509040000020004" pitchFamily="49" charset="0"/>
              </a:rPr>
              <a:t>)  &lt;&lt; </a:t>
            </a:r>
            <a:r>
              <a:rPr lang="en-US" sz="2200" b="0">
                <a:solidFill>
                  <a:srgbClr val="A31515"/>
                </a:solidFill>
                <a:effectLst/>
                <a:highlight>
                  <a:srgbClr val="FFFFFF"/>
                </a:highlight>
                <a:latin typeface="PragmataPro Mono Liga" panose="02000509040000020004" pitchFamily="49" charset="0"/>
              </a:rPr>
              <a:t>" bytes</a:t>
            </a:r>
            <a:r>
              <a:rPr lang="en-US" sz="2200" b="0">
                <a:solidFill>
                  <a:srgbClr val="EE0000"/>
                </a:solidFill>
                <a:effectLst/>
                <a:highlight>
                  <a:srgbClr val="FFFFFF"/>
                </a:highlight>
                <a:latin typeface="PragmataPro Mono Liga" panose="02000509040000020004" pitchFamily="49" charset="0"/>
              </a:rPr>
              <a:t>\n</a:t>
            </a:r>
            <a:r>
              <a:rPr lang="en-US" sz="2200" b="0">
                <a:solidFill>
                  <a:srgbClr val="A31515"/>
                </a:solidFill>
                <a:effectLst/>
                <a:highlight>
                  <a:srgbClr val="FFFFFF"/>
                </a:highlight>
                <a:latin typeface="PragmataPro Mono Liga" panose="02000509040000020004" pitchFamily="49" charset="0"/>
              </a:rPr>
              <a:t>"</a:t>
            </a:r>
            <a:r>
              <a:rPr lang="en-US" sz="2200" b="0">
                <a:solidFill>
                  <a:srgbClr val="000000"/>
                </a:solidFill>
                <a:effectLst/>
                <a:highlight>
                  <a:srgbClr val="FFFFFF"/>
                </a:highlight>
                <a:latin typeface="PragmataPro Mono Liga" panose="02000509040000020004" pitchFamily="49" charset="0"/>
              </a:rPr>
              <a:t>;</a:t>
            </a:r>
          </a:p>
          <a:p>
            <a:pPr marL="0" indent="0">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std</a:t>
            </a:r>
            <a:r>
              <a:rPr lang="en-US" sz="2200" b="0">
                <a:solidFill>
                  <a:srgbClr val="000000"/>
                </a:solidFill>
                <a:effectLst/>
                <a:highlight>
                  <a:srgbClr val="FFFFFF"/>
                </a:highlight>
                <a:latin typeface="PragmataPro Mono Liga" panose="02000509040000020004" pitchFamily="49" charset="0"/>
              </a:rPr>
              <a:t>::cout &lt;&lt; </a:t>
            </a:r>
            <a:r>
              <a:rPr lang="en-US" sz="2200" b="0">
                <a:solidFill>
                  <a:srgbClr val="0000FF"/>
                </a:solidFill>
                <a:effectLst/>
                <a:highlight>
                  <a:srgbClr val="FFFFFF"/>
                </a:highlight>
                <a:latin typeface="PragmataPro Mono Liga" panose="02000509040000020004" pitchFamily="49" charset="0"/>
              </a:rPr>
              <a:t>sizeof</a:t>
            </a:r>
            <a:r>
              <a:rPr lang="en-US" sz="2200" b="0">
                <a:solidFill>
                  <a:srgbClr val="000000"/>
                </a:solidFill>
                <a:effectLst/>
                <a:highlight>
                  <a:srgbClr val="FFFFFF"/>
                </a:highlight>
                <a:latin typeface="PragmataPro Mono Liga" panose="02000509040000020004" pitchFamily="49" charset="0"/>
              </a:rPr>
              <a:t>(b) &lt;&lt; </a:t>
            </a:r>
            <a:r>
              <a:rPr lang="en-US" sz="2200" b="0">
                <a:solidFill>
                  <a:srgbClr val="A31515"/>
                </a:solidFill>
                <a:effectLst/>
                <a:highlight>
                  <a:srgbClr val="FFFFFF"/>
                </a:highlight>
                <a:latin typeface="PragmataPro Mono Liga" panose="02000509040000020004" pitchFamily="49" charset="0"/>
              </a:rPr>
              <a:t>" "</a:t>
            </a:r>
            <a:r>
              <a:rPr lang="en-US" sz="2200" b="0">
                <a:solidFill>
                  <a:srgbClr val="000000"/>
                </a:solidFill>
                <a:effectLst/>
                <a:highlight>
                  <a:srgbClr val="FFFFFF"/>
                </a:highlight>
                <a:latin typeface="PragmataPro Mono Liga" panose="02000509040000020004" pitchFamily="49" charset="0"/>
              </a:rPr>
              <a:t> &lt;&lt; </a:t>
            </a:r>
            <a:r>
              <a:rPr lang="en-US" sz="2200" b="0">
                <a:solidFill>
                  <a:srgbClr val="0000FF"/>
                </a:solidFill>
                <a:effectLst/>
                <a:highlight>
                  <a:srgbClr val="FFFFFF"/>
                </a:highlight>
                <a:latin typeface="PragmataPro Mono Liga" panose="02000509040000020004" pitchFamily="49" charset="0"/>
              </a:rPr>
              <a:t>sizeof</a:t>
            </a:r>
            <a:r>
              <a:rPr lang="en-US" sz="2200" b="0">
                <a:solidFill>
                  <a:srgbClr val="000000"/>
                </a:solidFill>
                <a:effectLst/>
                <a:highlight>
                  <a:srgbClr val="FFFFFF"/>
                </a:highlight>
                <a:latin typeface="PragmataPro Mono Liga" panose="02000509040000020004" pitchFamily="49" charset="0"/>
              </a:rPr>
              <a:t>(</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&lt;&lt; </a:t>
            </a:r>
            <a:r>
              <a:rPr lang="en-US" sz="2200" b="0">
                <a:solidFill>
                  <a:srgbClr val="A31515"/>
                </a:solidFill>
                <a:effectLst/>
                <a:highlight>
                  <a:srgbClr val="FFFFFF"/>
                </a:highlight>
                <a:latin typeface="PragmataPro Mono Liga" panose="02000509040000020004" pitchFamily="49" charset="0"/>
              </a:rPr>
              <a:t>" bytes</a:t>
            </a:r>
            <a:r>
              <a:rPr lang="en-US" sz="2200" b="0">
                <a:solidFill>
                  <a:srgbClr val="EE0000"/>
                </a:solidFill>
                <a:effectLst/>
                <a:highlight>
                  <a:srgbClr val="FFFFFF"/>
                </a:highlight>
                <a:latin typeface="PragmataPro Mono Liga" panose="02000509040000020004" pitchFamily="49" charset="0"/>
              </a:rPr>
              <a:t>\n</a:t>
            </a:r>
            <a:r>
              <a:rPr lang="en-US" sz="2200" b="0">
                <a:solidFill>
                  <a:srgbClr val="A31515"/>
                </a:solidFill>
                <a:effectLst/>
                <a:highlight>
                  <a:srgbClr val="FFFFFF"/>
                </a:highlight>
                <a:latin typeface="PragmataPro Mono Liga" panose="02000509040000020004" pitchFamily="49" charset="0"/>
              </a:rPr>
              <a:t>"</a:t>
            </a:r>
            <a:r>
              <a:rPr lang="en-US" sz="2200" b="0">
                <a:solidFill>
                  <a:srgbClr val="000000"/>
                </a:solidFill>
                <a:effectLst/>
                <a:highlight>
                  <a:srgbClr val="FFFFFF"/>
                </a:highlight>
                <a:latin typeface="PragmataPro Mono Liga" panose="02000509040000020004" pitchFamily="49" charset="0"/>
              </a:rPr>
              <a:t>;</a:t>
            </a:r>
          </a:p>
          <a:p>
            <a:pPr marL="0" indent="0">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std</a:t>
            </a:r>
            <a:r>
              <a:rPr lang="en-US" sz="2200" b="0">
                <a:solidFill>
                  <a:srgbClr val="000000"/>
                </a:solidFill>
                <a:effectLst/>
                <a:highlight>
                  <a:srgbClr val="FFFFFF"/>
                </a:highlight>
                <a:latin typeface="PragmataPro Mono Liga" panose="02000509040000020004" pitchFamily="49" charset="0"/>
              </a:rPr>
              <a:t>::cout &lt;&lt; </a:t>
            </a:r>
            <a:r>
              <a:rPr lang="en-US" sz="2200" b="0">
                <a:solidFill>
                  <a:srgbClr val="0000FF"/>
                </a:solidFill>
                <a:effectLst/>
                <a:highlight>
                  <a:srgbClr val="FFFFFF"/>
                </a:highlight>
                <a:latin typeface="PragmataPro Mono Liga" panose="02000509040000020004" pitchFamily="49" charset="0"/>
              </a:rPr>
              <a:t>sizeof</a:t>
            </a:r>
            <a:r>
              <a:rPr lang="en-US" sz="2200" b="0">
                <a:solidFill>
                  <a:srgbClr val="000000"/>
                </a:solidFill>
                <a:effectLst/>
                <a:highlight>
                  <a:srgbClr val="FFFFFF"/>
                </a:highlight>
                <a:latin typeface="PragmataPro Mono Liga" panose="02000509040000020004" pitchFamily="49" charset="0"/>
              </a:rPr>
              <a:t>(c) &lt;&lt; </a:t>
            </a:r>
            <a:r>
              <a:rPr lang="en-US" sz="2200" b="0">
                <a:solidFill>
                  <a:srgbClr val="A31515"/>
                </a:solidFill>
                <a:effectLst/>
                <a:highlight>
                  <a:srgbClr val="FFFFFF"/>
                </a:highlight>
                <a:latin typeface="PragmataPro Mono Liga" panose="02000509040000020004" pitchFamily="49" charset="0"/>
              </a:rPr>
              <a:t>" "</a:t>
            </a:r>
            <a:r>
              <a:rPr lang="en-US" sz="2200" b="0">
                <a:solidFill>
                  <a:srgbClr val="000000"/>
                </a:solidFill>
                <a:effectLst/>
                <a:highlight>
                  <a:srgbClr val="FFFFFF"/>
                </a:highlight>
                <a:latin typeface="PragmataPro Mono Liga" panose="02000509040000020004" pitchFamily="49" charset="0"/>
              </a:rPr>
              <a:t> &lt;&lt; </a:t>
            </a:r>
            <a:r>
              <a:rPr lang="en-US" sz="2200" b="0">
                <a:solidFill>
                  <a:srgbClr val="0000FF"/>
                </a:solidFill>
                <a:effectLst/>
                <a:highlight>
                  <a:srgbClr val="FFFFFF"/>
                </a:highlight>
                <a:latin typeface="PragmataPro Mono Liga" panose="02000509040000020004" pitchFamily="49" charset="0"/>
              </a:rPr>
              <a:t>sizeof</a:t>
            </a:r>
            <a:r>
              <a:rPr lang="en-US" sz="2200" b="0">
                <a:solidFill>
                  <a:srgbClr val="000000"/>
                </a:solidFill>
                <a:effectLst/>
                <a:highlight>
                  <a:srgbClr val="FFFFFF"/>
                </a:highlight>
                <a:latin typeface="PragmataPro Mono Liga" panose="02000509040000020004" pitchFamily="49" charset="0"/>
              </a:rPr>
              <a:t>(</a:t>
            </a:r>
            <a:r>
              <a:rPr lang="en-US" sz="2200" b="0">
                <a:solidFill>
                  <a:srgbClr val="0000FF"/>
                </a:solidFill>
                <a:effectLst/>
                <a:highlight>
                  <a:srgbClr val="FFFFFF"/>
                </a:highlight>
                <a:latin typeface="PragmataPro Mono Liga" panose="02000509040000020004" pitchFamily="49" charset="0"/>
              </a:rPr>
              <a:t>short</a:t>
            </a:r>
            <a:r>
              <a:rPr lang="en-US" sz="2200" b="0">
                <a:solidFill>
                  <a:srgbClr val="000000"/>
                </a:solidFill>
                <a:effectLst/>
                <a:highlight>
                  <a:srgbClr val="FFFFFF"/>
                </a:highlight>
                <a:latin typeface="PragmataPro Mono Liga" panose="02000509040000020004" pitchFamily="49" charset="0"/>
              </a:rPr>
              <a:t>) &lt;&lt; </a:t>
            </a:r>
            <a:r>
              <a:rPr lang="en-US" sz="2200" b="0">
                <a:solidFill>
                  <a:srgbClr val="A31515"/>
                </a:solidFill>
                <a:effectLst/>
                <a:highlight>
                  <a:srgbClr val="FFFFFF"/>
                </a:highlight>
                <a:latin typeface="PragmataPro Mono Liga" panose="02000509040000020004" pitchFamily="49" charset="0"/>
              </a:rPr>
              <a:t>" bytes</a:t>
            </a:r>
            <a:r>
              <a:rPr lang="en-US" sz="2200" b="0">
                <a:solidFill>
                  <a:srgbClr val="EE0000"/>
                </a:solidFill>
                <a:effectLst/>
                <a:highlight>
                  <a:srgbClr val="FFFFFF"/>
                </a:highlight>
                <a:latin typeface="PragmataPro Mono Liga" panose="02000509040000020004" pitchFamily="49" charset="0"/>
              </a:rPr>
              <a:t>\n</a:t>
            </a:r>
            <a:r>
              <a:rPr lang="en-US" sz="2200" b="0">
                <a:solidFill>
                  <a:srgbClr val="A31515"/>
                </a:solidFill>
                <a:effectLst/>
                <a:highlight>
                  <a:srgbClr val="FFFFFF"/>
                </a:highlight>
                <a:latin typeface="PragmataPro Mono Liga" panose="02000509040000020004" pitchFamily="49" charset="0"/>
              </a:rPr>
              <a:t>"</a:t>
            </a:r>
            <a:r>
              <a:rPr lang="en-US" sz="2200" b="0">
                <a:solidFill>
                  <a:srgbClr val="000000"/>
                </a:solidFill>
                <a:effectLst/>
                <a:highlight>
                  <a:srgbClr val="FFFFFF"/>
                </a:highlight>
                <a:latin typeface="PragmataPro Mono Liga" panose="02000509040000020004" pitchFamily="49" charset="0"/>
              </a:rPr>
              <a:t>;</a:t>
            </a:r>
          </a:p>
          <a:p>
            <a:pPr marL="0" indent="0">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std</a:t>
            </a:r>
            <a:r>
              <a:rPr lang="en-US" sz="2200" b="0">
                <a:solidFill>
                  <a:srgbClr val="000000"/>
                </a:solidFill>
                <a:effectLst/>
                <a:highlight>
                  <a:srgbClr val="FFFFFF"/>
                </a:highlight>
                <a:latin typeface="PragmataPro Mono Liga" panose="02000509040000020004" pitchFamily="49" charset="0"/>
              </a:rPr>
              <a:t>::cout &lt;&lt; </a:t>
            </a:r>
            <a:r>
              <a:rPr lang="en-US" sz="2200" b="0">
                <a:solidFill>
                  <a:srgbClr val="0000FF"/>
                </a:solidFill>
                <a:effectLst/>
                <a:highlight>
                  <a:srgbClr val="FFFFFF"/>
                </a:highlight>
                <a:latin typeface="PragmataPro Mono Liga" panose="02000509040000020004" pitchFamily="49" charset="0"/>
              </a:rPr>
              <a:t>sizeof</a:t>
            </a:r>
            <a:r>
              <a:rPr lang="en-US" sz="2200" b="0">
                <a:solidFill>
                  <a:srgbClr val="000000"/>
                </a:solidFill>
                <a:effectLst/>
                <a:highlight>
                  <a:srgbClr val="FFFFFF"/>
                </a:highlight>
                <a:latin typeface="PragmataPro Mono Liga" panose="02000509040000020004" pitchFamily="49" charset="0"/>
              </a:rPr>
              <a:t>(d) &lt;&lt; </a:t>
            </a:r>
            <a:r>
              <a:rPr lang="en-US" sz="2200" b="0">
                <a:solidFill>
                  <a:srgbClr val="A31515"/>
                </a:solidFill>
                <a:effectLst/>
                <a:highlight>
                  <a:srgbClr val="FFFFFF"/>
                </a:highlight>
                <a:latin typeface="PragmataPro Mono Liga" panose="02000509040000020004" pitchFamily="49" charset="0"/>
              </a:rPr>
              <a:t>" "</a:t>
            </a:r>
            <a:r>
              <a:rPr lang="en-US" sz="2200" b="0">
                <a:solidFill>
                  <a:srgbClr val="000000"/>
                </a:solidFill>
                <a:effectLst/>
                <a:highlight>
                  <a:srgbClr val="FFFFFF"/>
                </a:highlight>
                <a:latin typeface="PragmataPro Mono Liga" panose="02000509040000020004" pitchFamily="49" charset="0"/>
              </a:rPr>
              <a:t> &lt;&lt; </a:t>
            </a:r>
            <a:r>
              <a:rPr lang="en-US" sz="2200" b="0">
                <a:solidFill>
                  <a:srgbClr val="0000FF"/>
                </a:solidFill>
                <a:effectLst/>
                <a:highlight>
                  <a:srgbClr val="FFFFFF"/>
                </a:highlight>
                <a:latin typeface="PragmataPro Mono Liga" panose="02000509040000020004" pitchFamily="49" charset="0"/>
              </a:rPr>
              <a:t>sizeof</a:t>
            </a:r>
            <a:r>
              <a:rPr lang="en-US" sz="2200" b="0">
                <a:solidFill>
                  <a:srgbClr val="000000"/>
                </a:solidFill>
                <a:effectLst/>
                <a:highlight>
                  <a:srgbClr val="FFFFFF"/>
                </a:highlight>
                <a:latin typeface="PragmataPro Mono Liga" panose="02000509040000020004" pitchFamily="49" charset="0"/>
              </a:rPr>
              <a:t>(</a:t>
            </a:r>
            <a:r>
              <a:rPr lang="en-US" sz="2200" b="0">
                <a:solidFill>
                  <a:srgbClr val="0000FF"/>
                </a:solidFill>
                <a:effectLst/>
                <a:highlight>
                  <a:srgbClr val="FFFFFF"/>
                </a:highlight>
                <a:latin typeface="PragmataPro Mono Liga" panose="02000509040000020004" pitchFamily="49" charset="0"/>
              </a:rPr>
              <a:t>double</a:t>
            </a:r>
            <a:r>
              <a:rPr lang="en-US" sz="2200" b="0">
                <a:solidFill>
                  <a:srgbClr val="000000"/>
                </a:solidFill>
                <a:effectLst/>
                <a:highlight>
                  <a:srgbClr val="FFFFFF"/>
                </a:highlight>
                <a:latin typeface="PragmataPro Mono Liga" panose="02000509040000020004" pitchFamily="49" charset="0"/>
              </a:rPr>
              <a:t>)  &lt;&lt; </a:t>
            </a:r>
            <a:r>
              <a:rPr lang="en-US" sz="2200" b="0">
                <a:solidFill>
                  <a:srgbClr val="A31515"/>
                </a:solidFill>
                <a:effectLst/>
                <a:highlight>
                  <a:srgbClr val="FFFFFF"/>
                </a:highlight>
                <a:latin typeface="PragmataPro Mono Liga" panose="02000509040000020004" pitchFamily="49" charset="0"/>
              </a:rPr>
              <a:t>" bytes</a:t>
            </a:r>
            <a:r>
              <a:rPr lang="en-US" sz="2200" b="0">
                <a:solidFill>
                  <a:srgbClr val="EE0000"/>
                </a:solidFill>
                <a:effectLst/>
                <a:highlight>
                  <a:srgbClr val="FFFFFF"/>
                </a:highlight>
                <a:latin typeface="PragmataPro Mono Liga" panose="02000509040000020004" pitchFamily="49" charset="0"/>
              </a:rPr>
              <a:t>\n</a:t>
            </a:r>
            <a:r>
              <a:rPr lang="en-US" sz="2200" b="0">
                <a:solidFill>
                  <a:srgbClr val="A31515"/>
                </a:solidFill>
                <a:effectLst/>
                <a:highlight>
                  <a:srgbClr val="FFFFFF"/>
                </a:highlight>
                <a:latin typeface="PragmataPro Mono Liga" panose="02000509040000020004" pitchFamily="49" charset="0"/>
              </a:rPr>
              <a:t>"</a:t>
            </a:r>
            <a:r>
              <a:rPr lang="en-US" sz="2200" b="0">
                <a:solidFill>
                  <a:srgbClr val="000000"/>
                </a:solidFill>
                <a:effectLst/>
                <a:highlight>
                  <a:srgbClr val="FFFFFF"/>
                </a:highlight>
                <a:latin typeface="PragmataPro Mono Liga" panose="02000509040000020004" pitchFamily="49" charset="0"/>
              </a:rPr>
              <a:t>;</a:t>
            </a:r>
          </a:p>
          <a:p>
            <a:pPr marL="0" indent="0">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a:t>
            </a:r>
          </a:p>
          <a:p>
            <a:pPr marL="0" indent="0">
              <a:buNone/>
            </a:pPr>
            <a:r>
              <a:rPr lang="en-US" sz="2200" b="0">
                <a:solidFill>
                  <a:srgbClr val="000000"/>
                </a:solidFill>
                <a:effectLst/>
                <a:highlight>
                  <a:srgbClr val="FFFFFF"/>
                </a:highlight>
                <a:latin typeface="PragmataPro Mono Liga" panose="02000509040000020004" pitchFamily="49" charset="0"/>
              </a:rPr>
              <a:t>}</a:t>
            </a:r>
          </a:p>
          <a:p>
            <a:pPr marL="0" indent="0">
              <a:buNone/>
            </a:pPr>
            <a:br>
              <a:rPr lang="en-US" sz="2200" b="0">
                <a:solidFill>
                  <a:srgbClr val="000000"/>
                </a:solidFill>
                <a:effectLst/>
                <a:highlight>
                  <a:srgbClr val="FFFFFF"/>
                </a:highlight>
                <a:latin typeface="PragmataPro Mono Liga" panose="02000509040000020004" pitchFamily="49" charset="0"/>
              </a:rPr>
            </a:br>
            <a:br>
              <a:rPr lang="en-US" sz="2200" b="0">
                <a:solidFill>
                  <a:srgbClr val="000000"/>
                </a:solidFill>
                <a:effectLst/>
                <a:highlight>
                  <a:srgbClr val="FFFFFF"/>
                </a:highlight>
                <a:latin typeface="PragmataPro Mono Liga" panose="02000509040000020004" pitchFamily="49" charset="0"/>
              </a:rPr>
            </a:br>
            <a:endParaRPr lang="en-US" sz="2200" b="0">
              <a:solidFill>
                <a:srgbClr val="000000"/>
              </a:solidFill>
              <a:effectLst/>
              <a:highlight>
                <a:srgbClr val="FFFFFF"/>
              </a:highlight>
              <a:latin typeface="PragmataPro Mono Liga" panose="02000509040000020004" pitchFamily="49" charset="0"/>
            </a:endParaRPr>
          </a:p>
        </p:txBody>
      </p:sp>
      <p:sp>
        <p:nvSpPr>
          <p:cNvPr id="4" name="Footer Placeholder 3">
            <a:extLst>
              <a:ext uri="{FF2B5EF4-FFF2-40B4-BE49-F238E27FC236}">
                <a16:creationId xmlns:a16="http://schemas.microsoft.com/office/drawing/2014/main" id="{7CAE0578-7338-8129-12EB-311E44730233}"/>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8C1EB2CE-0BCB-FCD3-EB97-A0841B0C0271}"/>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13CCEC4E-7167-73AE-CAA9-596EFE8BE937}"/>
              </a:ext>
            </a:extLst>
          </p:cNvPr>
          <p:cNvSpPr>
            <a:spLocks noGrp="1"/>
          </p:cNvSpPr>
          <p:nvPr>
            <p:ph type="sldNum" sz="quarter" idx="12"/>
          </p:nvPr>
        </p:nvSpPr>
        <p:spPr/>
        <p:txBody>
          <a:bodyPr/>
          <a:lstStyle/>
          <a:p>
            <a:fld id="{D8B0B3AC-44A8-D142-AAF6-9A453466E1A4}" type="slidenum">
              <a:rPr lang="en-VN" smtClean="0"/>
              <a:pPr/>
              <a:t>24</a:t>
            </a:fld>
            <a:endParaRPr lang="en-VN" dirty="0"/>
          </a:p>
        </p:txBody>
      </p:sp>
    </p:spTree>
    <p:extLst>
      <p:ext uri="{BB962C8B-B14F-4D97-AF65-F5344CB8AC3E}">
        <p14:creationId xmlns:p14="http://schemas.microsoft.com/office/powerpoint/2010/main" val="347961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65471-84EC-4D38-A723-A73E4DEF28AB}"/>
              </a:ext>
            </a:extLst>
          </p:cNvPr>
          <p:cNvSpPr>
            <a:spLocks noGrp="1"/>
          </p:cNvSpPr>
          <p:nvPr>
            <p:ph type="title"/>
          </p:nvPr>
        </p:nvSpPr>
        <p:spPr>
          <a:xfrm>
            <a:off x="590186" y="213070"/>
            <a:ext cx="11714519" cy="785896"/>
          </a:xfrm>
        </p:spPr>
        <p:txBody>
          <a:bodyPr>
            <a:normAutofit fontScale="90000"/>
          </a:bodyPr>
          <a:lstStyle/>
          <a:p>
            <a:r>
              <a:rPr lang="en-US"/>
              <a:t>3.6.11 Toán tử thay thế (alternative operator)</a:t>
            </a:r>
          </a:p>
        </p:txBody>
      </p:sp>
      <p:graphicFrame>
        <p:nvGraphicFramePr>
          <p:cNvPr id="6" name="Content Placeholder 5">
            <a:extLst>
              <a:ext uri="{FF2B5EF4-FFF2-40B4-BE49-F238E27FC236}">
                <a16:creationId xmlns:a16="http://schemas.microsoft.com/office/drawing/2014/main" id="{8B2B1E57-3CF8-4A59-86E6-E92338BA1886}"/>
              </a:ext>
            </a:extLst>
          </p:cNvPr>
          <p:cNvGraphicFramePr>
            <a:graphicFrameLocks noGrp="1"/>
          </p:cNvGraphicFramePr>
          <p:nvPr>
            <p:ph idx="1"/>
            <p:extLst>
              <p:ext uri="{D42A27DB-BD31-4B8C-83A1-F6EECF244321}">
                <p14:modId xmlns:p14="http://schemas.microsoft.com/office/powerpoint/2010/main" val="1407222695"/>
              </p:ext>
            </p:extLst>
          </p:nvPr>
        </p:nvGraphicFramePr>
        <p:xfrm>
          <a:off x="892616" y="1193342"/>
          <a:ext cx="2851574" cy="5120640"/>
        </p:xfrm>
        <a:graphic>
          <a:graphicData uri="http://schemas.openxmlformats.org/drawingml/2006/table">
            <a:tbl>
              <a:tblPr/>
              <a:tblGrid>
                <a:gridCol w="1289371">
                  <a:extLst>
                    <a:ext uri="{9D8B030D-6E8A-4147-A177-3AD203B41FA5}">
                      <a16:colId xmlns:a16="http://schemas.microsoft.com/office/drawing/2014/main" val="1675742910"/>
                    </a:ext>
                  </a:extLst>
                </a:gridCol>
                <a:gridCol w="1562203">
                  <a:extLst>
                    <a:ext uri="{9D8B030D-6E8A-4147-A177-3AD203B41FA5}">
                      <a16:colId xmlns:a16="http://schemas.microsoft.com/office/drawing/2014/main" val="4099056848"/>
                    </a:ext>
                  </a:extLst>
                </a:gridCol>
              </a:tblGrid>
              <a:tr h="0">
                <a:tc>
                  <a:txBody>
                    <a:bodyPr/>
                    <a:lstStyle/>
                    <a:p>
                      <a:pPr algn="ctr"/>
                      <a:r>
                        <a:rPr lang="en-US" sz="2200" b="1">
                          <a:effectLst/>
                          <a:latin typeface="Times New Roman" panose="02020603050405020304" pitchFamily="18" charset="0"/>
                          <a:cs typeface="Times New Roman" panose="02020603050405020304" pitchFamily="18" charset="0"/>
                        </a:rPr>
                        <a:t>Primary</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b="1">
                          <a:effectLst/>
                          <a:latin typeface="Times New Roman" panose="02020603050405020304" pitchFamily="18" charset="0"/>
                          <a:cs typeface="Times New Roman" panose="02020603050405020304" pitchFamily="18" charset="0"/>
                        </a:rPr>
                        <a:t>Alternative</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8681916"/>
                  </a:ext>
                </a:extLst>
              </a:tr>
              <a:tr h="0">
                <a:tc>
                  <a:txBody>
                    <a:bodyPr/>
                    <a:lstStyle/>
                    <a:p>
                      <a:pPr algn="ctr"/>
                      <a:r>
                        <a:rPr lang="en-US" sz="2200">
                          <a:effectLst/>
                          <a:latin typeface="Times New Roman" panose="02020603050405020304" pitchFamily="18" charset="0"/>
                          <a:cs typeface="Times New Roman" panose="02020603050405020304" pitchFamily="18" charset="0"/>
                        </a:rPr>
                        <a:t>&amp;&amp;</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a:effectLst/>
                          <a:latin typeface="Times New Roman" panose="02020603050405020304" pitchFamily="18" charset="0"/>
                          <a:cs typeface="Times New Roman" panose="02020603050405020304" pitchFamily="18" charset="0"/>
                        </a:rPr>
                        <a:t>and</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34518327"/>
                  </a:ext>
                </a:extLst>
              </a:tr>
              <a:tr h="0">
                <a:tc>
                  <a:txBody>
                    <a:bodyPr/>
                    <a:lstStyle/>
                    <a:p>
                      <a:pPr algn="ctr"/>
                      <a:r>
                        <a:rPr lang="en-US" sz="2200">
                          <a:effectLst/>
                          <a:latin typeface="Times New Roman" panose="02020603050405020304" pitchFamily="18" charset="0"/>
                          <a:cs typeface="Times New Roman" panose="02020603050405020304" pitchFamily="18" charset="0"/>
                        </a:rPr>
                        <a:t>&amp;=</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a:effectLst/>
                          <a:latin typeface="Times New Roman" panose="02020603050405020304" pitchFamily="18" charset="0"/>
                          <a:cs typeface="Times New Roman" panose="02020603050405020304" pitchFamily="18" charset="0"/>
                        </a:rPr>
                        <a:t>and_eq</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1078718"/>
                  </a:ext>
                </a:extLst>
              </a:tr>
              <a:tr h="0">
                <a:tc>
                  <a:txBody>
                    <a:bodyPr/>
                    <a:lstStyle/>
                    <a:p>
                      <a:pPr algn="ctr"/>
                      <a:r>
                        <a:rPr lang="en-US" sz="2200">
                          <a:effectLst/>
                          <a:latin typeface="Times New Roman" panose="02020603050405020304" pitchFamily="18" charset="0"/>
                          <a:cs typeface="Times New Roman" panose="02020603050405020304" pitchFamily="18" charset="0"/>
                        </a:rPr>
                        <a:t>&amp;</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a:effectLst/>
                          <a:latin typeface="Times New Roman" panose="02020603050405020304" pitchFamily="18" charset="0"/>
                          <a:cs typeface="Times New Roman" panose="02020603050405020304" pitchFamily="18" charset="0"/>
                        </a:rPr>
                        <a:t>bitand</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0408648"/>
                  </a:ext>
                </a:extLst>
              </a:tr>
              <a:tr h="0">
                <a:tc>
                  <a:txBody>
                    <a:bodyPr/>
                    <a:lstStyle/>
                    <a:p>
                      <a:pPr algn="ctr"/>
                      <a:r>
                        <a:rPr lang="en-US" sz="2200">
                          <a:effectLst/>
                          <a:latin typeface="Times New Roman" panose="02020603050405020304" pitchFamily="18" charset="0"/>
                          <a:cs typeface="Times New Roman" panose="02020603050405020304" pitchFamily="18" charset="0"/>
                        </a:rPr>
                        <a:t>|</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a:effectLst/>
                          <a:latin typeface="Times New Roman" panose="02020603050405020304" pitchFamily="18" charset="0"/>
                          <a:cs typeface="Times New Roman" panose="02020603050405020304" pitchFamily="18" charset="0"/>
                        </a:rPr>
                        <a:t>bitor</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2229346"/>
                  </a:ext>
                </a:extLst>
              </a:tr>
              <a:tr h="0">
                <a:tc>
                  <a:txBody>
                    <a:bodyPr/>
                    <a:lstStyle/>
                    <a:p>
                      <a:pPr algn="ctr"/>
                      <a:r>
                        <a:rPr lang="en-US" sz="2200">
                          <a:effectLst/>
                          <a:latin typeface="Times New Roman" panose="02020603050405020304" pitchFamily="18" charset="0"/>
                          <a:cs typeface="Times New Roman" panose="02020603050405020304" pitchFamily="18" charset="0"/>
                        </a:rPr>
                        <a:t>~</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a:effectLst/>
                          <a:latin typeface="Times New Roman" panose="02020603050405020304" pitchFamily="18" charset="0"/>
                          <a:cs typeface="Times New Roman" panose="02020603050405020304" pitchFamily="18" charset="0"/>
                        </a:rPr>
                        <a:t>compl</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2241119"/>
                  </a:ext>
                </a:extLst>
              </a:tr>
              <a:tr h="0">
                <a:tc>
                  <a:txBody>
                    <a:bodyPr/>
                    <a:lstStyle/>
                    <a:p>
                      <a:pPr algn="ctr"/>
                      <a:r>
                        <a:rPr lang="en-US" sz="2200">
                          <a:effectLst/>
                          <a:latin typeface="Times New Roman" panose="02020603050405020304" pitchFamily="18" charset="0"/>
                          <a:cs typeface="Times New Roman" panose="02020603050405020304" pitchFamily="18" charset="0"/>
                        </a:rPr>
                        <a:t>!</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a:effectLst/>
                          <a:latin typeface="Times New Roman" panose="02020603050405020304" pitchFamily="18" charset="0"/>
                          <a:cs typeface="Times New Roman" panose="02020603050405020304" pitchFamily="18" charset="0"/>
                        </a:rPr>
                        <a:t>not</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1192133"/>
                  </a:ext>
                </a:extLst>
              </a:tr>
              <a:tr h="0">
                <a:tc>
                  <a:txBody>
                    <a:bodyPr/>
                    <a:lstStyle/>
                    <a:p>
                      <a:pPr algn="ctr"/>
                      <a:r>
                        <a:rPr lang="en-US" sz="2200">
                          <a:effectLst/>
                          <a:latin typeface="Times New Roman" panose="02020603050405020304" pitchFamily="18" charset="0"/>
                          <a:cs typeface="Times New Roman" panose="02020603050405020304" pitchFamily="18" charset="0"/>
                        </a:rPr>
                        <a:t>!=</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a:effectLst/>
                          <a:latin typeface="Times New Roman" panose="02020603050405020304" pitchFamily="18" charset="0"/>
                          <a:cs typeface="Times New Roman" panose="02020603050405020304" pitchFamily="18" charset="0"/>
                        </a:rPr>
                        <a:t>not_eq</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8430138"/>
                  </a:ext>
                </a:extLst>
              </a:tr>
              <a:tr h="0">
                <a:tc>
                  <a:txBody>
                    <a:bodyPr/>
                    <a:lstStyle/>
                    <a:p>
                      <a:pPr algn="ctr"/>
                      <a:r>
                        <a:rPr lang="en-US" sz="2200">
                          <a:effectLst/>
                          <a:latin typeface="Times New Roman" panose="02020603050405020304" pitchFamily="18" charset="0"/>
                          <a:cs typeface="Times New Roman" panose="02020603050405020304" pitchFamily="18" charset="0"/>
                        </a:rPr>
                        <a:t>||</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a:effectLst/>
                          <a:latin typeface="Times New Roman" panose="02020603050405020304" pitchFamily="18" charset="0"/>
                          <a:cs typeface="Times New Roman" panose="02020603050405020304" pitchFamily="18" charset="0"/>
                        </a:rPr>
                        <a:t>or</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1411443"/>
                  </a:ext>
                </a:extLst>
              </a:tr>
              <a:tr h="0">
                <a:tc>
                  <a:txBody>
                    <a:bodyPr/>
                    <a:lstStyle/>
                    <a:p>
                      <a:pPr algn="ctr"/>
                      <a:r>
                        <a:rPr lang="en-US" sz="2200">
                          <a:effectLst/>
                          <a:latin typeface="Times New Roman" panose="02020603050405020304" pitchFamily="18" charset="0"/>
                          <a:cs typeface="Times New Roman" panose="02020603050405020304" pitchFamily="18" charset="0"/>
                        </a:rPr>
                        <a:t>|=</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a:effectLst/>
                          <a:latin typeface="Times New Roman" panose="02020603050405020304" pitchFamily="18" charset="0"/>
                          <a:cs typeface="Times New Roman" panose="02020603050405020304" pitchFamily="18" charset="0"/>
                        </a:rPr>
                        <a:t>or_eq</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7894639"/>
                  </a:ext>
                </a:extLst>
              </a:tr>
              <a:tr h="0">
                <a:tc>
                  <a:txBody>
                    <a:bodyPr/>
                    <a:lstStyle/>
                    <a:p>
                      <a:pPr algn="ctr"/>
                      <a:r>
                        <a:rPr lang="en-US" sz="2200">
                          <a:effectLst/>
                          <a:latin typeface="Times New Roman" panose="02020603050405020304" pitchFamily="18" charset="0"/>
                          <a:cs typeface="Times New Roman" panose="02020603050405020304" pitchFamily="18" charset="0"/>
                        </a:rPr>
                        <a:t>^</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a:effectLst/>
                          <a:latin typeface="Times New Roman" panose="02020603050405020304" pitchFamily="18" charset="0"/>
                          <a:cs typeface="Times New Roman" panose="02020603050405020304" pitchFamily="18" charset="0"/>
                        </a:rPr>
                        <a:t>xor</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4795118"/>
                  </a:ext>
                </a:extLst>
              </a:tr>
              <a:tr h="0">
                <a:tc>
                  <a:txBody>
                    <a:bodyPr/>
                    <a:lstStyle/>
                    <a:p>
                      <a:pPr algn="ctr"/>
                      <a:r>
                        <a:rPr lang="en-US" sz="2200">
                          <a:effectLst/>
                          <a:latin typeface="Times New Roman" panose="02020603050405020304" pitchFamily="18" charset="0"/>
                          <a:cs typeface="Times New Roman" panose="02020603050405020304" pitchFamily="18" charset="0"/>
                        </a:rPr>
                        <a:t>^=</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a:effectLst/>
                          <a:latin typeface="Times New Roman" panose="02020603050405020304" pitchFamily="18" charset="0"/>
                          <a:cs typeface="Times New Roman" panose="02020603050405020304" pitchFamily="18" charset="0"/>
                        </a:rPr>
                        <a:t>xor_eq</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3235829"/>
                  </a:ext>
                </a:extLst>
              </a:tr>
            </a:tbl>
          </a:graphicData>
        </a:graphic>
      </p:graphicFrame>
      <p:sp>
        <p:nvSpPr>
          <p:cNvPr id="4" name="Footer Placeholder 3">
            <a:extLst>
              <a:ext uri="{FF2B5EF4-FFF2-40B4-BE49-F238E27FC236}">
                <a16:creationId xmlns:a16="http://schemas.microsoft.com/office/drawing/2014/main" id="{EF1D04E6-932C-4A42-97C1-E8A752E48DCB}"/>
              </a:ext>
            </a:extLst>
          </p:cNvPr>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1F2C463A-B659-4C88-90B2-A137318FC533}"/>
              </a:ext>
            </a:extLst>
          </p:cNvPr>
          <p:cNvGraphicFramePr>
            <a:graphicFrameLocks noGrp="1"/>
          </p:cNvGraphicFramePr>
          <p:nvPr>
            <p:extLst>
              <p:ext uri="{D42A27DB-BD31-4B8C-83A1-F6EECF244321}">
                <p14:modId xmlns:p14="http://schemas.microsoft.com/office/powerpoint/2010/main" val="3234336386"/>
              </p:ext>
            </p:extLst>
          </p:nvPr>
        </p:nvGraphicFramePr>
        <p:xfrm>
          <a:off x="4347432" y="2243773"/>
          <a:ext cx="2651387" cy="2987040"/>
        </p:xfrm>
        <a:graphic>
          <a:graphicData uri="http://schemas.openxmlformats.org/drawingml/2006/table">
            <a:tbl>
              <a:tblPr/>
              <a:tblGrid>
                <a:gridCol w="1189998">
                  <a:extLst>
                    <a:ext uri="{9D8B030D-6E8A-4147-A177-3AD203B41FA5}">
                      <a16:colId xmlns:a16="http://schemas.microsoft.com/office/drawing/2014/main" val="2258108371"/>
                    </a:ext>
                  </a:extLst>
                </a:gridCol>
                <a:gridCol w="1461389">
                  <a:extLst>
                    <a:ext uri="{9D8B030D-6E8A-4147-A177-3AD203B41FA5}">
                      <a16:colId xmlns:a16="http://schemas.microsoft.com/office/drawing/2014/main" val="3106417079"/>
                    </a:ext>
                  </a:extLst>
                </a:gridCol>
              </a:tblGrid>
              <a:tr h="297180">
                <a:tc>
                  <a:txBody>
                    <a:bodyPr/>
                    <a:lstStyle/>
                    <a:p>
                      <a:pPr algn="ctr"/>
                      <a:r>
                        <a:rPr lang="en-US" sz="2200" b="1">
                          <a:effectLst/>
                          <a:latin typeface="Times New Roman" panose="02020603050405020304" pitchFamily="18" charset="0"/>
                          <a:cs typeface="Times New Roman" panose="02020603050405020304" pitchFamily="18" charset="0"/>
                        </a:rPr>
                        <a:t>Primary</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b="1">
                          <a:effectLst/>
                          <a:latin typeface="Times New Roman" panose="02020603050405020304" pitchFamily="18" charset="0"/>
                          <a:cs typeface="Times New Roman" panose="02020603050405020304" pitchFamily="18" charset="0"/>
                        </a:rPr>
                        <a:t>Digraph</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2167230"/>
                  </a:ext>
                </a:extLst>
              </a:tr>
              <a:tr h="297180">
                <a:tc>
                  <a:txBody>
                    <a:bodyPr/>
                    <a:lstStyle/>
                    <a:p>
                      <a:pPr algn="ctr"/>
                      <a:r>
                        <a:rPr lang="en-US" sz="2200">
                          <a:effectLst/>
                          <a:latin typeface="Times New Roman" panose="02020603050405020304" pitchFamily="18" charset="0"/>
                          <a:cs typeface="Times New Roman" panose="02020603050405020304" pitchFamily="18" charset="0"/>
                        </a:rPr>
                        <a:t>{</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a:effectLst/>
                          <a:latin typeface="Times New Roman" panose="02020603050405020304" pitchFamily="18" charset="0"/>
                          <a:cs typeface="Times New Roman" panose="02020603050405020304" pitchFamily="18" charset="0"/>
                        </a:rPr>
                        <a:t>&lt;%</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6399738"/>
                  </a:ext>
                </a:extLst>
              </a:tr>
              <a:tr h="297180">
                <a:tc>
                  <a:txBody>
                    <a:bodyPr/>
                    <a:lstStyle/>
                    <a:p>
                      <a:pPr algn="ctr"/>
                      <a:r>
                        <a:rPr lang="en-US" sz="2200">
                          <a:effectLst/>
                          <a:latin typeface="Times New Roman" panose="02020603050405020304" pitchFamily="18" charset="0"/>
                          <a:cs typeface="Times New Roman" panose="02020603050405020304" pitchFamily="18" charset="0"/>
                        </a:rPr>
                        <a:t>}</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a:effectLst/>
                          <a:latin typeface="Times New Roman" panose="02020603050405020304" pitchFamily="18" charset="0"/>
                          <a:cs typeface="Times New Roman" panose="02020603050405020304" pitchFamily="18" charset="0"/>
                        </a:rPr>
                        <a:t>%&gt;</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6468319"/>
                  </a:ext>
                </a:extLst>
              </a:tr>
              <a:tr h="297180">
                <a:tc>
                  <a:txBody>
                    <a:bodyPr/>
                    <a:lstStyle/>
                    <a:p>
                      <a:pPr algn="ctr"/>
                      <a:r>
                        <a:rPr lang="en-US" sz="2200">
                          <a:effectLst/>
                          <a:latin typeface="Times New Roman" panose="02020603050405020304" pitchFamily="18" charset="0"/>
                          <a:cs typeface="Times New Roman" panose="02020603050405020304" pitchFamily="18" charset="0"/>
                        </a:rPr>
                        <a:t>[</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a:effectLst/>
                          <a:latin typeface="Times New Roman" panose="02020603050405020304" pitchFamily="18" charset="0"/>
                          <a:cs typeface="Times New Roman" panose="02020603050405020304" pitchFamily="18" charset="0"/>
                        </a:rPr>
                        <a:t>&lt;:</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8731841"/>
                  </a:ext>
                </a:extLst>
              </a:tr>
              <a:tr h="297180">
                <a:tc>
                  <a:txBody>
                    <a:bodyPr/>
                    <a:lstStyle/>
                    <a:p>
                      <a:pPr algn="ctr"/>
                      <a:r>
                        <a:rPr lang="en-US" sz="2200">
                          <a:effectLst/>
                          <a:latin typeface="Times New Roman" panose="02020603050405020304" pitchFamily="18" charset="0"/>
                          <a:cs typeface="Times New Roman" panose="02020603050405020304" pitchFamily="18" charset="0"/>
                        </a:rPr>
                        <a:t>]</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a:effectLst/>
                          <a:latin typeface="Times New Roman" panose="02020603050405020304" pitchFamily="18" charset="0"/>
                          <a:cs typeface="Times New Roman" panose="02020603050405020304" pitchFamily="18" charset="0"/>
                        </a:rPr>
                        <a:t>:&gt;</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9759014"/>
                  </a:ext>
                </a:extLst>
              </a:tr>
              <a:tr h="297180">
                <a:tc>
                  <a:txBody>
                    <a:bodyPr/>
                    <a:lstStyle/>
                    <a:p>
                      <a:pPr algn="ctr"/>
                      <a:r>
                        <a:rPr lang="en-US" sz="2200">
                          <a:effectLst/>
                          <a:latin typeface="Times New Roman" panose="02020603050405020304" pitchFamily="18" charset="0"/>
                          <a:cs typeface="Times New Roman" panose="02020603050405020304" pitchFamily="18" charset="0"/>
                        </a:rPr>
                        <a:t>#</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a:effectLst/>
                          <a:latin typeface="Times New Roman" panose="02020603050405020304" pitchFamily="18" charset="0"/>
                          <a:cs typeface="Times New Roman" panose="02020603050405020304" pitchFamily="18" charset="0"/>
                        </a:rPr>
                        <a:t>%:</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24060534"/>
                  </a:ext>
                </a:extLst>
              </a:tr>
              <a:tr h="297180">
                <a:tc>
                  <a:txBody>
                    <a:bodyPr/>
                    <a:lstStyle/>
                    <a:p>
                      <a:pPr algn="ctr"/>
                      <a:r>
                        <a:rPr lang="en-US" sz="2200">
                          <a:effectLst/>
                          <a:latin typeface="Times New Roman" panose="02020603050405020304" pitchFamily="18" charset="0"/>
                          <a:cs typeface="Times New Roman" panose="02020603050405020304" pitchFamily="18" charset="0"/>
                        </a:rPr>
                        <a:t>##</a:t>
                      </a: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i="0" kern="1200">
                          <a:solidFill>
                            <a:schemeClr val="tx1"/>
                          </a:solidFill>
                          <a:effectLst/>
                          <a:latin typeface="+mn-lt"/>
                          <a:ea typeface="+mn-ea"/>
                          <a:cs typeface="+mn-cs"/>
                        </a:rPr>
                        <a:t>%:%:</a:t>
                      </a:r>
                      <a:endParaRPr lang="en-US" sz="2200">
                        <a:effectLst/>
                        <a:latin typeface="Times New Roman" panose="02020603050405020304" pitchFamily="18" charset="0"/>
                        <a:cs typeface="Times New Roman" panose="02020603050405020304" pitchFamily="18" charset="0"/>
                      </a:endParaRPr>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5079128"/>
                  </a:ext>
                </a:extLst>
              </a:tr>
            </a:tbl>
          </a:graphicData>
        </a:graphic>
      </p:graphicFrame>
      <p:sp>
        <p:nvSpPr>
          <p:cNvPr id="3" name="Date Placeholder 2">
            <a:extLst>
              <a:ext uri="{FF2B5EF4-FFF2-40B4-BE49-F238E27FC236}">
                <a16:creationId xmlns:a16="http://schemas.microsoft.com/office/drawing/2014/main" id="{672495B2-4461-8285-1995-394FDC1A8F5B}"/>
              </a:ext>
            </a:extLst>
          </p:cNvPr>
          <p:cNvSpPr>
            <a:spLocks noGrp="1"/>
          </p:cNvSpPr>
          <p:nvPr>
            <p:ph type="dt" sz="half" idx="13"/>
          </p:nvPr>
        </p:nvSpPr>
        <p:spPr/>
        <p:txBody>
          <a:bodyPr/>
          <a:lstStyle/>
          <a:p>
            <a:r>
              <a:rPr lang="en-US"/>
              <a:t>June 2024</a:t>
            </a:r>
            <a:endParaRPr lang="en-US" dirty="0"/>
          </a:p>
        </p:txBody>
      </p:sp>
      <p:sp>
        <p:nvSpPr>
          <p:cNvPr id="14" name="TextBox 13">
            <a:extLst>
              <a:ext uri="{FF2B5EF4-FFF2-40B4-BE49-F238E27FC236}">
                <a16:creationId xmlns:a16="http://schemas.microsoft.com/office/drawing/2014/main" id="{C9708FF8-CCDD-7197-592E-556B1172E498}"/>
              </a:ext>
            </a:extLst>
          </p:cNvPr>
          <p:cNvSpPr txBox="1"/>
          <p:nvPr/>
        </p:nvSpPr>
        <p:spPr>
          <a:xfrm>
            <a:off x="7300653" y="2243773"/>
            <a:ext cx="4311788" cy="2308324"/>
          </a:xfrm>
          <a:prstGeom prst="rect">
            <a:avLst/>
          </a:prstGeom>
          <a:noFill/>
          <a:ln>
            <a:solidFill>
              <a:schemeClr val="tx1">
                <a:lumMod val="50000"/>
              </a:schemeClr>
            </a:solidFill>
          </a:ln>
        </p:spPr>
        <p:txBody>
          <a:bodyPr wrap="square">
            <a:spAutoFit/>
          </a:bodyPr>
          <a:lstStyle/>
          <a:p>
            <a:pPr marL="342900" indent="-342900">
              <a:buFont typeface="Arial" panose="020B0604020202020204" pitchFamily="34" charset="0"/>
              <a:buChar char="•"/>
            </a:pPr>
            <a:r>
              <a:rPr lang="en-US" sz="2400" b="0">
                <a:solidFill>
                  <a:srgbClr val="000000"/>
                </a:solidFill>
                <a:effectLst/>
                <a:highlight>
                  <a:srgbClr val="FFFFFF"/>
                </a:highlight>
                <a:latin typeface="Arial" panose="020B0604020202020204" pitchFamily="34" charset="0"/>
                <a:cs typeface="Arial" panose="020B0604020202020204" pitchFamily="34" charset="0"/>
              </a:rPr>
              <a:t>Ví dụ:</a:t>
            </a:r>
          </a:p>
          <a:p>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 and not b) </a:t>
            </a:r>
          </a:p>
          <a:p>
            <a:r>
              <a:rPr lang="en-US" sz="2400" b="0">
                <a:solidFill>
                  <a:schemeClr val="tx1">
                    <a:lumMod val="50000"/>
                  </a:schemeClr>
                </a:solidFill>
                <a:effectLst/>
                <a:highlight>
                  <a:srgbClr val="FFFFFF"/>
                </a:highlight>
                <a:latin typeface="Arial" panose="020B0604020202020204" pitchFamily="34" charset="0"/>
                <a:cs typeface="Arial" panose="020B0604020202020204" pitchFamily="34" charset="0"/>
              </a:rPr>
              <a:t>tương đương:</a:t>
            </a:r>
            <a:r>
              <a:rPr lang="en-US" sz="2400" b="0">
                <a:solidFill>
                  <a:schemeClr val="tx1">
                    <a:lumMod val="50000"/>
                  </a:schemeClr>
                </a:solidFill>
                <a:effectLst/>
                <a:highlight>
                  <a:srgbClr val="FFFFFF"/>
                </a:highlight>
                <a:latin typeface="PragmataPro Mono Liga" panose="02000509040000020004" pitchFamily="49" charset="0"/>
              </a:rPr>
              <a:t> </a:t>
            </a:r>
            <a:r>
              <a:rPr lang="en-US" sz="2400" b="0">
                <a:solidFill>
                  <a:srgbClr val="000000"/>
                </a:solidFill>
                <a:effectLst/>
                <a:highlight>
                  <a:srgbClr val="FFFFFF"/>
                </a:highlight>
                <a:latin typeface="PragmataPro Mono Liga" panose="02000509040000020004" pitchFamily="49" charset="0"/>
              </a:rPr>
              <a:t>(a &amp;&amp; !b)</a:t>
            </a:r>
          </a:p>
          <a:p>
            <a:endParaRPr lang="en-US" sz="2400" b="0">
              <a:solidFill>
                <a:srgbClr val="000000"/>
              </a:solidFill>
              <a:effectLst/>
              <a:highlight>
                <a:srgbClr val="FFFFFF"/>
              </a:highlight>
              <a:latin typeface="PragmataPro Mono Liga" panose="02000509040000020004" pitchFamily="49" charset="0"/>
            </a:endParaRPr>
          </a:p>
          <a:p>
            <a:r>
              <a:rPr lang="en-US" sz="2400" b="0">
                <a:solidFill>
                  <a:srgbClr val="000000"/>
                </a:solidFill>
                <a:effectLst/>
                <a:highlight>
                  <a:srgbClr val="FFFFFF"/>
                </a:highlight>
                <a:latin typeface="PragmataPro Mono Liga" panose="02000509040000020004" pitchFamily="49" charset="0"/>
              </a:rPr>
              <a:t>(a not_eq b)   </a:t>
            </a:r>
          </a:p>
          <a:p>
            <a:r>
              <a:rPr lang="en-US" sz="2400" b="0">
                <a:solidFill>
                  <a:schemeClr val="tx1">
                    <a:lumMod val="50000"/>
                  </a:schemeClr>
                </a:solidFill>
                <a:effectLst/>
                <a:highlight>
                  <a:srgbClr val="FFFFFF"/>
                </a:highlight>
                <a:latin typeface="Arial" panose="020B0604020202020204" pitchFamily="34" charset="0"/>
                <a:cs typeface="Arial" panose="020B0604020202020204" pitchFamily="34" charset="0"/>
              </a:rPr>
              <a:t>tương đương:</a:t>
            </a:r>
            <a:r>
              <a:rPr lang="en-US" sz="2400">
                <a:solidFill>
                  <a:schemeClr val="tx1">
                    <a:lumMod val="50000"/>
                  </a:schemeClr>
                </a:solidFill>
                <a:highlight>
                  <a:srgbClr val="FFFFFF"/>
                </a:highlight>
                <a:latin typeface="PragmataPro Mono Liga" panose="02000509040000020004" pitchFamily="49" charset="0"/>
                <a:cs typeface="Arial" panose="020B0604020202020204" pitchFamily="34" charset="0"/>
              </a:rPr>
              <a:t> </a:t>
            </a:r>
            <a:r>
              <a:rPr lang="en-US" sz="2400" b="0">
                <a:solidFill>
                  <a:srgbClr val="000000"/>
                </a:solidFill>
                <a:effectLst/>
                <a:highlight>
                  <a:srgbClr val="FFFFFF"/>
                </a:highlight>
                <a:latin typeface="PragmataPro Mono Liga" panose="02000509040000020004" pitchFamily="49" charset="0"/>
              </a:rPr>
              <a:t>(a != b)</a:t>
            </a:r>
          </a:p>
        </p:txBody>
      </p:sp>
      <p:sp>
        <p:nvSpPr>
          <p:cNvPr id="8" name="Slide Number Placeholder 7">
            <a:extLst>
              <a:ext uri="{FF2B5EF4-FFF2-40B4-BE49-F238E27FC236}">
                <a16:creationId xmlns:a16="http://schemas.microsoft.com/office/drawing/2014/main" id="{34CA4993-317B-97F7-A976-A8ED8F7A25E5}"/>
              </a:ext>
            </a:extLst>
          </p:cNvPr>
          <p:cNvSpPr>
            <a:spLocks noGrp="1"/>
          </p:cNvSpPr>
          <p:nvPr>
            <p:ph type="sldNum" sz="quarter" idx="12"/>
          </p:nvPr>
        </p:nvSpPr>
        <p:spPr/>
        <p:txBody>
          <a:bodyPr/>
          <a:lstStyle/>
          <a:p>
            <a:fld id="{D8B0B3AC-44A8-D142-AAF6-9A453466E1A4}" type="slidenum">
              <a:rPr lang="en-VN" smtClean="0"/>
              <a:pPr/>
              <a:t>25</a:t>
            </a:fld>
            <a:endParaRPr lang="en-VN" dirty="0"/>
          </a:p>
        </p:txBody>
      </p:sp>
    </p:spTree>
    <p:extLst>
      <p:ext uri="{BB962C8B-B14F-4D97-AF65-F5344CB8AC3E}">
        <p14:creationId xmlns:p14="http://schemas.microsoft.com/office/powerpoint/2010/main" val="739790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D35-832F-649A-C9F2-7DFA09810742}"/>
              </a:ext>
            </a:extLst>
          </p:cNvPr>
          <p:cNvSpPr>
            <a:spLocks noGrp="1"/>
          </p:cNvSpPr>
          <p:nvPr>
            <p:ph type="title"/>
          </p:nvPr>
        </p:nvSpPr>
        <p:spPr/>
        <p:txBody>
          <a:bodyPr>
            <a:normAutofit fontScale="90000"/>
          </a:bodyPr>
          <a:lstStyle/>
          <a:p>
            <a:r>
              <a:rPr lang="en-US"/>
              <a:t>3.6.11 Toán tử thay thế (alternative operator)</a:t>
            </a:r>
          </a:p>
        </p:txBody>
      </p:sp>
      <p:sp>
        <p:nvSpPr>
          <p:cNvPr id="4" name="Footer Placeholder 3">
            <a:extLst>
              <a:ext uri="{FF2B5EF4-FFF2-40B4-BE49-F238E27FC236}">
                <a16:creationId xmlns:a16="http://schemas.microsoft.com/office/drawing/2014/main" id="{1F35BC60-C34F-34CE-BEC8-E90D42ECC0F1}"/>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6E6F0499-6251-689C-9962-39B34E545CEF}"/>
              </a:ext>
            </a:extLst>
          </p:cNvPr>
          <p:cNvSpPr>
            <a:spLocks noGrp="1"/>
          </p:cNvSpPr>
          <p:nvPr>
            <p:ph type="dt" sz="half" idx="13"/>
          </p:nvPr>
        </p:nvSpPr>
        <p:spPr/>
        <p:txBody>
          <a:bodyPr/>
          <a:lstStyle/>
          <a:p>
            <a:r>
              <a:rPr lang="en-US"/>
              <a:t>June 2024</a:t>
            </a:r>
            <a:endParaRPr lang="en-US" dirty="0"/>
          </a:p>
        </p:txBody>
      </p:sp>
      <p:sp>
        <p:nvSpPr>
          <p:cNvPr id="8" name="Rectangle 1">
            <a:extLst>
              <a:ext uri="{FF2B5EF4-FFF2-40B4-BE49-F238E27FC236}">
                <a16:creationId xmlns:a16="http://schemas.microsoft.com/office/drawing/2014/main" id="{E7A47073-D8A9-4A61-BC4D-84D27BB46240}"/>
              </a:ext>
            </a:extLst>
          </p:cNvPr>
          <p:cNvSpPr>
            <a:spLocks noGrp="1" noChangeArrowheads="1"/>
          </p:cNvSpPr>
          <p:nvPr>
            <p:ph idx="1"/>
          </p:nvPr>
        </p:nvSpPr>
        <p:spPr bwMode="auto">
          <a:xfrm>
            <a:off x="6447446" y="1341203"/>
            <a:ext cx="5210464" cy="4906984"/>
          </a:xfrm>
          <a:prstGeom prst="rect">
            <a:avLst/>
          </a:prstGeom>
          <a:noFill/>
          <a:ln w="9525">
            <a:solidFill>
              <a:schemeClr val="tx1">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l">
              <a:lnSpc>
                <a:spcPct val="150000"/>
              </a:lnSpc>
              <a:spcBef>
                <a:spcPts val="0"/>
              </a:spcBef>
              <a:spcAft>
                <a:spcPts val="0"/>
              </a:spcAft>
            </a:pPr>
            <a:r>
              <a:rPr lang="en-US" sz="2400">
                <a:solidFill>
                  <a:schemeClr val="tx1">
                    <a:lumMod val="50000"/>
                  </a:schemeClr>
                </a:solidFill>
                <a:latin typeface="Arial" panose="020B0604020202020204" pitchFamily="34" charset="0"/>
                <a:cs typeface="Arial" panose="020B0604020202020204" pitchFamily="34" charset="0"/>
              </a:rPr>
              <a:t>Tương đương:</a:t>
            </a:r>
          </a:p>
          <a:p>
            <a:pPr indent="0">
              <a:lnSpc>
                <a:spcPct val="15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a:t>
            </a:r>
            <a:r>
              <a:rPr lang="en-US" sz="2400" b="0">
                <a:solidFill>
                  <a:srgbClr val="AF00DB"/>
                </a:solidFill>
                <a:effectLst/>
                <a:highlight>
                  <a:srgbClr val="FFFFFF"/>
                </a:highlight>
                <a:latin typeface="PragmataPro Mono Liga" panose="02000509040000020004" pitchFamily="49" charset="0"/>
              </a:rPr>
              <a:t>include</a:t>
            </a:r>
            <a:r>
              <a:rPr lang="en-US" sz="2400" b="0">
                <a:solidFill>
                  <a:srgbClr val="A31515"/>
                </a:solidFill>
                <a:effectLst/>
                <a:highlight>
                  <a:srgbClr val="FFFFFF"/>
                </a:highlight>
                <a:latin typeface="PragmataPro Mono Liga" panose="02000509040000020004" pitchFamily="49" charset="0"/>
              </a:rPr>
              <a:t>&lt;iostream&gt;</a:t>
            </a:r>
            <a:endParaRPr lang="en-US" sz="2400">
              <a:solidFill>
                <a:srgbClr val="000000"/>
              </a:solidFill>
              <a:highlight>
                <a:srgbClr val="FFFFFF"/>
              </a:highlight>
              <a:latin typeface="PragmataPro Mono Liga" panose="02000509040000020004" pitchFamily="49" charset="0"/>
            </a:endParaRPr>
          </a:p>
          <a:p>
            <a:pPr indent="0">
              <a:lnSpc>
                <a:spcPct val="15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a:t>
            </a:r>
            <a:r>
              <a:rPr lang="en-US" sz="2400" b="0">
                <a:solidFill>
                  <a:srgbClr val="AF00DB"/>
                </a:solidFill>
                <a:effectLst/>
                <a:highlight>
                  <a:srgbClr val="FFFFFF"/>
                </a:highlight>
                <a:latin typeface="PragmataPro Mono Liga" panose="02000509040000020004" pitchFamily="49" charset="0"/>
              </a:rPr>
              <a:t>include</a:t>
            </a:r>
            <a:r>
              <a:rPr lang="en-US" sz="2400" b="0">
                <a:solidFill>
                  <a:srgbClr val="A31515"/>
                </a:solidFill>
                <a:effectLst/>
                <a:highlight>
                  <a:srgbClr val="FFFFFF"/>
                </a:highlight>
                <a:latin typeface="PragmataPro Mono Liga" panose="02000509040000020004" pitchFamily="49" charset="0"/>
              </a:rPr>
              <a:t>&lt;bitset&gt;</a:t>
            </a:r>
            <a:endParaRPr lang="en-US" sz="2400" b="0">
              <a:solidFill>
                <a:srgbClr val="000000"/>
              </a:solidFill>
              <a:effectLst/>
              <a:highlight>
                <a:srgbClr val="FFFFFF"/>
              </a:highlight>
              <a:latin typeface="PragmataPro Mono Liga" panose="02000509040000020004" pitchFamily="49" charset="0"/>
            </a:endParaRPr>
          </a:p>
          <a:p>
            <a:pPr indent="0" algn="l">
              <a:lnSpc>
                <a:spcPct val="150000"/>
              </a:lnSpc>
              <a:spcBef>
                <a:spcPts val="0"/>
              </a:spcBef>
              <a:spcAft>
                <a:spcPts val="0"/>
              </a:spcAft>
              <a:buNone/>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main</a:t>
            </a:r>
            <a:r>
              <a:rPr lang="en-US" sz="2400" b="0">
                <a:solidFill>
                  <a:srgbClr val="000000"/>
                </a:solidFill>
                <a:effectLst/>
                <a:highlight>
                  <a:srgbClr val="FFFFFF"/>
                </a:highlight>
                <a:latin typeface="PragmataPro Mono Liga" panose="02000509040000020004" pitchFamily="49" charset="0"/>
              </a:rPr>
              <a:t>()&lt;%</a:t>
            </a:r>
          </a:p>
          <a:p>
            <a:pPr indent="0" algn="l">
              <a:lnSpc>
                <a:spcPct val="15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::bitset&lt;</a:t>
            </a:r>
            <a:r>
              <a:rPr lang="en-US" sz="2400" b="0">
                <a:solidFill>
                  <a:srgbClr val="098658"/>
                </a:solidFill>
                <a:effectLst/>
                <a:highlight>
                  <a:srgbClr val="FFFFFF"/>
                </a:highlight>
                <a:latin typeface="PragmataPro Mono Liga" panose="02000509040000020004" pitchFamily="49" charset="0"/>
              </a:rPr>
              <a:t>4</a:t>
            </a:r>
            <a:r>
              <a:rPr lang="en-US" sz="2400" b="0">
                <a:solidFill>
                  <a:srgbClr val="000000"/>
                </a:solidFill>
                <a:effectLst/>
                <a:highlight>
                  <a:srgbClr val="FFFFFF"/>
                </a:highlight>
                <a:latin typeface="PragmataPro Mono Liga" panose="02000509040000020004" pitchFamily="49" charset="0"/>
              </a:rPr>
              <a:t>&gt; </a:t>
            </a:r>
            <a:r>
              <a:rPr lang="en-US" sz="2400" b="0">
                <a:solidFill>
                  <a:srgbClr val="795E26"/>
                </a:solidFill>
                <a:effectLst/>
                <a:highlight>
                  <a:srgbClr val="FFFFFF"/>
                </a:highlight>
                <a:latin typeface="PragmataPro Mono Liga" panose="02000509040000020004" pitchFamily="49" charset="0"/>
              </a:rPr>
              <a:t>mask</a:t>
            </a:r>
            <a:r>
              <a:rPr lang="en-US" sz="2400" b="0">
                <a:solidFill>
                  <a:srgbClr val="000000"/>
                </a:solidFill>
                <a:effectLst/>
                <a:highlight>
                  <a:srgbClr val="FFFFFF"/>
                </a:highlight>
                <a:latin typeface="PragmataPro Mono Liga" panose="02000509040000020004" pitchFamily="49" charset="0"/>
              </a:rPr>
              <a:t>(</a:t>
            </a:r>
            <a:r>
              <a:rPr lang="en-US" sz="2400" b="0">
                <a:solidFill>
                  <a:srgbClr val="A31515"/>
                </a:solidFill>
                <a:effectLst/>
                <a:highlight>
                  <a:srgbClr val="FFFFFF"/>
                </a:highlight>
                <a:latin typeface="PragmataPro Mono Liga" panose="02000509040000020004" pitchFamily="49" charset="0"/>
              </a:rPr>
              <a:t>"1100"</a:t>
            </a:r>
            <a:r>
              <a:rPr lang="en-US" sz="2400" b="0">
                <a:solidFill>
                  <a:srgbClr val="000000"/>
                </a:solidFill>
                <a:effectLst/>
                <a:highlight>
                  <a:srgbClr val="FFFFFF"/>
                </a:highlight>
                <a:latin typeface="PragmataPro Mono Liga" panose="02000509040000020004" pitchFamily="49" charset="0"/>
              </a:rPr>
              <a:t>);</a:t>
            </a:r>
          </a:p>
          <a:p>
            <a:pPr indent="0" algn="l">
              <a:lnSpc>
                <a:spcPct val="15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::bitset&lt;</a:t>
            </a:r>
            <a:r>
              <a:rPr lang="en-US" sz="2400" b="0">
                <a:solidFill>
                  <a:srgbClr val="098658"/>
                </a:solidFill>
                <a:effectLst/>
                <a:highlight>
                  <a:srgbClr val="FFFFFF"/>
                </a:highlight>
                <a:latin typeface="PragmataPro Mono Liga" panose="02000509040000020004" pitchFamily="49" charset="0"/>
              </a:rPr>
              <a:t>4</a:t>
            </a:r>
            <a:r>
              <a:rPr lang="en-US" sz="2400" b="0">
                <a:solidFill>
                  <a:srgbClr val="000000"/>
                </a:solidFill>
                <a:effectLst/>
                <a:highlight>
                  <a:srgbClr val="FFFFFF"/>
                </a:highlight>
                <a:latin typeface="PragmataPro Mono Liga" panose="02000509040000020004" pitchFamily="49" charset="0"/>
              </a:rPr>
              <a:t>&gt; </a:t>
            </a:r>
            <a:r>
              <a:rPr lang="en-US" sz="2400" b="0">
                <a:solidFill>
                  <a:srgbClr val="795E26"/>
                </a:solidFill>
                <a:effectLst/>
                <a:highlight>
                  <a:srgbClr val="FFFFFF"/>
                </a:highlight>
                <a:latin typeface="PragmataPro Mono Liga" panose="02000509040000020004" pitchFamily="49" charset="0"/>
              </a:rPr>
              <a:t>val</a:t>
            </a:r>
            <a:r>
              <a:rPr lang="en-US" sz="2400" b="0">
                <a:solidFill>
                  <a:srgbClr val="000000"/>
                </a:solidFill>
                <a:effectLst/>
                <a:highlight>
                  <a:srgbClr val="FFFFFF"/>
                </a:highlight>
                <a:latin typeface="PragmataPro Mono Liga" panose="02000509040000020004" pitchFamily="49" charset="0"/>
              </a:rPr>
              <a:t>(</a:t>
            </a:r>
            <a:r>
              <a:rPr lang="en-US" sz="2400" b="0">
                <a:solidFill>
                  <a:srgbClr val="A31515"/>
                </a:solidFill>
                <a:effectLst/>
                <a:highlight>
                  <a:srgbClr val="FFFFFF"/>
                </a:highlight>
                <a:latin typeface="PragmataPro Mono Liga" panose="02000509040000020004" pitchFamily="49" charset="0"/>
              </a:rPr>
              <a:t>"0111"</a:t>
            </a:r>
            <a:r>
              <a:rPr lang="en-US" sz="2400" b="0">
                <a:solidFill>
                  <a:srgbClr val="000000"/>
                </a:solidFill>
                <a:effectLst/>
                <a:highlight>
                  <a:srgbClr val="FFFFFF"/>
                </a:highlight>
                <a:latin typeface="PragmataPro Mono Liga" panose="02000509040000020004" pitchFamily="49" charset="0"/>
              </a:rPr>
              <a:t>);</a:t>
            </a:r>
          </a:p>
          <a:p>
            <a:pPr indent="0" algn="l">
              <a:lnSpc>
                <a:spcPct val="15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val and_eq mask;</a:t>
            </a:r>
          </a:p>
          <a:p>
            <a:pPr indent="0" algn="l">
              <a:lnSpc>
                <a:spcPct val="15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::cout &lt;&lt; val &lt;&lt; </a:t>
            </a:r>
            <a:r>
              <a:rPr lang="en-US" sz="2400" b="0">
                <a:solidFill>
                  <a:srgbClr val="A31515"/>
                </a:solidFill>
                <a:effectLst/>
                <a:highlight>
                  <a:srgbClr val="FFFFFF"/>
                </a:highlight>
                <a:latin typeface="PragmataPro Mono Liga" panose="02000509040000020004" pitchFamily="49" charset="0"/>
              </a:rPr>
              <a:t>'</a:t>
            </a:r>
            <a:r>
              <a:rPr lang="en-US" sz="2400" b="0">
                <a:solidFill>
                  <a:srgbClr val="EE0000"/>
                </a:solidFill>
                <a:effectLst/>
                <a:highlight>
                  <a:srgbClr val="FFFFFF"/>
                </a:highlight>
                <a:latin typeface="PragmataPro Mono Liga" panose="02000509040000020004" pitchFamily="49" charset="0"/>
              </a:rPr>
              <a:t>\n</a:t>
            </a:r>
            <a:r>
              <a:rPr lang="en-US" sz="2400" b="0">
                <a:solidFill>
                  <a:srgbClr val="A31515"/>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a:t>
            </a:r>
          </a:p>
          <a:p>
            <a:pPr indent="0" algn="l">
              <a:lnSpc>
                <a:spcPct val="15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%&gt;</a:t>
            </a:r>
          </a:p>
        </p:txBody>
      </p:sp>
      <p:sp>
        <p:nvSpPr>
          <p:cNvPr id="9" name="TextBox 8">
            <a:extLst>
              <a:ext uri="{FF2B5EF4-FFF2-40B4-BE49-F238E27FC236}">
                <a16:creationId xmlns:a16="http://schemas.microsoft.com/office/drawing/2014/main" id="{FEF34F65-7281-F50D-AC12-B383A09C1E2B}"/>
              </a:ext>
            </a:extLst>
          </p:cNvPr>
          <p:cNvSpPr txBox="1"/>
          <p:nvPr/>
        </p:nvSpPr>
        <p:spPr>
          <a:xfrm>
            <a:off x="774145" y="1311026"/>
            <a:ext cx="5566930" cy="4999317"/>
          </a:xfrm>
          <a:prstGeom prst="rect">
            <a:avLst/>
          </a:prstGeom>
          <a:noFill/>
          <a:ln>
            <a:solidFill>
              <a:schemeClr val="tx1">
                <a:lumMod val="50000"/>
              </a:schemeClr>
            </a:solidFill>
          </a:ln>
        </p:spPr>
        <p:txBody>
          <a:bodyPr wrap="square">
            <a:spAutoFit/>
          </a:bodyPr>
          <a:lstStyle/>
          <a:p>
            <a:pPr marL="342900" indent="-342900">
              <a:lnSpc>
                <a:spcPct val="150000"/>
              </a:lnSpc>
              <a:buFont typeface="Arial" panose="020B0604020202020204" pitchFamily="34" charset="0"/>
              <a:buChar char="•"/>
            </a:pPr>
            <a:r>
              <a:rPr lang="en-US" sz="2400">
                <a:solidFill>
                  <a:schemeClr val="tx1">
                    <a:lumMod val="50000"/>
                  </a:schemeClr>
                </a:solidFill>
                <a:latin typeface="Arial" panose="020B0604020202020204" pitchFamily="34" charset="0"/>
                <a:cs typeface="Arial" panose="020B0604020202020204" pitchFamily="34" charset="0"/>
              </a:rPr>
              <a:t>Ví dụ:</a:t>
            </a:r>
          </a:p>
          <a:p>
            <a:pPr>
              <a:lnSpc>
                <a:spcPct val="150000"/>
              </a:lnSpc>
            </a:pPr>
            <a:r>
              <a:rPr lang="en-US" sz="2400" b="0">
                <a:solidFill>
                  <a:srgbClr val="AF00DB"/>
                </a:solidFill>
                <a:effectLst/>
                <a:highlight>
                  <a:srgbClr val="FFFFFF"/>
                </a:highlight>
                <a:latin typeface="PragmataPro Mono Liga" panose="02000509040000020004" pitchFamily="49" charset="0"/>
              </a:rPr>
              <a:t>#include</a:t>
            </a:r>
            <a:r>
              <a:rPr lang="en-US" sz="2400" b="0">
                <a:solidFill>
                  <a:srgbClr val="A31515"/>
                </a:solidFill>
                <a:effectLst/>
                <a:highlight>
                  <a:srgbClr val="FFFFFF"/>
                </a:highlight>
                <a:latin typeface="PragmataPro Mono Liga" panose="02000509040000020004" pitchFamily="49" charset="0"/>
              </a:rPr>
              <a:t>&lt;iostream&gt;</a:t>
            </a:r>
            <a:endParaRPr lang="en-US" sz="2400" b="0">
              <a:solidFill>
                <a:srgbClr val="000000"/>
              </a:solidFill>
              <a:effectLst/>
              <a:highlight>
                <a:srgbClr val="FFFFFF"/>
              </a:highlight>
              <a:latin typeface="PragmataPro Mono Liga" panose="02000509040000020004" pitchFamily="49" charset="0"/>
            </a:endParaRPr>
          </a:p>
          <a:p>
            <a:pPr>
              <a:lnSpc>
                <a:spcPct val="150000"/>
              </a:lnSpc>
            </a:pPr>
            <a:r>
              <a:rPr lang="en-US" sz="2400" b="0">
                <a:solidFill>
                  <a:srgbClr val="AF00DB"/>
                </a:solidFill>
                <a:effectLst/>
                <a:highlight>
                  <a:srgbClr val="FFFFFF"/>
                </a:highlight>
                <a:latin typeface="PragmataPro Mono Liga" panose="02000509040000020004" pitchFamily="49" charset="0"/>
              </a:rPr>
              <a:t>#include</a:t>
            </a:r>
            <a:r>
              <a:rPr lang="en-US" sz="2400" b="0">
                <a:solidFill>
                  <a:srgbClr val="A31515"/>
                </a:solidFill>
                <a:effectLst/>
                <a:highlight>
                  <a:srgbClr val="FFFFFF"/>
                </a:highlight>
                <a:latin typeface="PragmataPro Mono Liga" panose="02000509040000020004" pitchFamily="49" charset="0"/>
              </a:rPr>
              <a:t>&lt;bitset&gt;</a:t>
            </a:r>
            <a:endParaRPr lang="en-US" sz="2400" b="0">
              <a:solidFill>
                <a:srgbClr val="000000"/>
              </a:solidFill>
              <a:effectLst/>
              <a:highlight>
                <a:srgbClr val="FFFFFF"/>
              </a:highlight>
              <a:latin typeface="PragmataPro Mono Liga" panose="02000509040000020004" pitchFamily="49" charset="0"/>
            </a:endParaRPr>
          </a:p>
          <a:p>
            <a:pPr>
              <a:lnSpc>
                <a:spcPct val="150000"/>
              </a:lnSpc>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main</a:t>
            </a:r>
            <a:r>
              <a:rPr lang="en-US" sz="2400" b="0">
                <a:solidFill>
                  <a:srgbClr val="000000"/>
                </a:solidFill>
                <a:effectLst/>
                <a:highlight>
                  <a:srgbClr val="FFFFFF"/>
                </a:highlight>
                <a:latin typeface="PragmataPro Mono Liga" panose="02000509040000020004" pitchFamily="49" charset="0"/>
              </a:rPr>
              <a:t>(){</a:t>
            </a:r>
          </a:p>
          <a:p>
            <a:pPr>
              <a:lnSpc>
                <a:spcPct val="150000"/>
              </a:lnSpc>
            </a:pP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a:t>
            </a:r>
            <a:r>
              <a:rPr lang="en-US" sz="2400" b="0">
                <a:solidFill>
                  <a:srgbClr val="267F99"/>
                </a:solidFill>
                <a:effectLst/>
                <a:highlight>
                  <a:srgbClr val="FFFFFF"/>
                </a:highlight>
                <a:latin typeface="PragmataPro Mono Liga" panose="02000509040000020004" pitchFamily="49" charset="0"/>
              </a:rPr>
              <a:t>bitset</a:t>
            </a:r>
            <a:r>
              <a:rPr lang="en-US" sz="2400" b="0">
                <a:solidFill>
                  <a:srgbClr val="000000"/>
                </a:solidFill>
                <a:effectLst/>
                <a:highlight>
                  <a:srgbClr val="FFFFFF"/>
                </a:highlight>
                <a:latin typeface="PragmataPro Mono Liga" panose="02000509040000020004" pitchFamily="49" charset="0"/>
              </a:rPr>
              <a:t>&lt;</a:t>
            </a:r>
            <a:r>
              <a:rPr lang="en-US" sz="2400" b="0">
                <a:solidFill>
                  <a:srgbClr val="098658"/>
                </a:solidFill>
                <a:effectLst/>
                <a:highlight>
                  <a:srgbClr val="FFFFFF"/>
                </a:highlight>
                <a:latin typeface="PragmataPro Mono Liga" panose="02000509040000020004" pitchFamily="49" charset="0"/>
              </a:rPr>
              <a:t>4</a:t>
            </a:r>
            <a:r>
              <a:rPr lang="en-US" sz="2400" b="0">
                <a:solidFill>
                  <a:srgbClr val="000000"/>
                </a:solidFill>
                <a:effectLst/>
                <a:highlight>
                  <a:srgbClr val="FFFFFF"/>
                </a:highlight>
                <a:latin typeface="PragmataPro Mono Liga" panose="02000509040000020004" pitchFamily="49" charset="0"/>
              </a:rPr>
              <a:t>&gt; </a:t>
            </a:r>
            <a:r>
              <a:rPr lang="en-US" sz="2400" b="0">
                <a:solidFill>
                  <a:srgbClr val="001080"/>
                </a:solidFill>
                <a:effectLst/>
                <a:highlight>
                  <a:srgbClr val="FFFFFF"/>
                </a:highlight>
                <a:latin typeface="PragmataPro Mono Liga" panose="02000509040000020004" pitchFamily="49" charset="0"/>
              </a:rPr>
              <a:t>mask</a:t>
            </a:r>
            <a:r>
              <a:rPr lang="en-US" sz="2400" b="0">
                <a:solidFill>
                  <a:srgbClr val="000000"/>
                </a:solidFill>
                <a:effectLst/>
                <a:highlight>
                  <a:srgbClr val="FFFFFF"/>
                </a:highlight>
                <a:latin typeface="PragmataPro Mono Liga" panose="02000509040000020004" pitchFamily="49" charset="0"/>
              </a:rPr>
              <a:t>(</a:t>
            </a:r>
            <a:r>
              <a:rPr lang="en-US" sz="2400" b="0">
                <a:solidFill>
                  <a:srgbClr val="A31515"/>
                </a:solidFill>
                <a:effectLst/>
                <a:highlight>
                  <a:srgbClr val="FFFFFF"/>
                </a:highlight>
                <a:latin typeface="PragmataPro Mono Liga" panose="02000509040000020004" pitchFamily="49" charset="0"/>
              </a:rPr>
              <a:t>"1100"</a:t>
            </a:r>
            <a:r>
              <a:rPr lang="en-US" sz="2400" b="0">
                <a:solidFill>
                  <a:srgbClr val="000000"/>
                </a:solidFill>
                <a:effectLst/>
                <a:highlight>
                  <a:srgbClr val="FFFFFF"/>
                </a:highlight>
                <a:latin typeface="PragmataPro Mono Liga" panose="02000509040000020004" pitchFamily="49" charset="0"/>
              </a:rPr>
              <a:t>);</a:t>
            </a:r>
          </a:p>
          <a:p>
            <a:pPr>
              <a:lnSpc>
                <a:spcPct val="150000"/>
              </a:lnSpc>
            </a:pP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a:t>
            </a:r>
            <a:r>
              <a:rPr lang="en-US" sz="2400" b="0">
                <a:solidFill>
                  <a:srgbClr val="267F99"/>
                </a:solidFill>
                <a:effectLst/>
                <a:highlight>
                  <a:srgbClr val="FFFFFF"/>
                </a:highlight>
                <a:latin typeface="PragmataPro Mono Liga" panose="02000509040000020004" pitchFamily="49" charset="0"/>
              </a:rPr>
              <a:t>bitset</a:t>
            </a:r>
            <a:r>
              <a:rPr lang="en-US" sz="2400" b="0">
                <a:solidFill>
                  <a:srgbClr val="000000"/>
                </a:solidFill>
                <a:effectLst/>
                <a:highlight>
                  <a:srgbClr val="FFFFFF"/>
                </a:highlight>
                <a:latin typeface="PragmataPro Mono Liga" panose="02000509040000020004" pitchFamily="49" charset="0"/>
              </a:rPr>
              <a:t>&lt;</a:t>
            </a:r>
            <a:r>
              <a:rPr lang="en-US" sz="2400" b="0">
                <a:solidFill>
                  <a:srgbClr val="098658"/>
                </a:solidFill>
                <a:effectLst/>
                <a:highlight>
                  <a:srgbClr val="FFFFFF"/>
                </a:highlight>
                <a:latin typeface="PragmataPro Mono Liga" panose="02000509040000020004" pitchFamily="49" charset="0"/>
              </a:rPr>
              <a:t>4</a:t>
            </a:r>
            <a:r>
              <a:rPr lang="en-US" sz="2400" b="0">
                <a:solidFill>
                  <a:srgbClr val="000000"/>
                </a:solidFill>
                <a:effectLst/>
                <a:highlight>
                  <a:srgbClr val="FFFFFF"/>
                </a:highlight>
                <a:latin typeface="PragmataPro Mono Liga" panose="02000509040000020004" pitchFamily="49" charset="0"/>
              </a:rPr>
              <a:t>&gt; </a:t>
            </a:r>
            <a:r>
              <a:rPr lang="en-US" sz="2400" b="0">
                <a:solidFill>
                  <a:srgbClr val="001080"/>
                </a:solidFill>
                <a:effectLst/>
                <a:highlight>
                  <a:srgbClr val="FFFFFF"/>
                </a:highlight>
                <a:latin typeface="PragmataPro Mono Liga" panose="02000509040000020004" pitchFamily="49" charset="0"/>
              </a:rPr>
              <a:t>val</a:t>
            </a:r>
            <a:r>
              <a:rPr lang="en-US" sz="2400" b="0">
                <a:solidFill>
                  <a:srgbClr val="000000"/>
                </a:solidFill>
                <a:effectLst/>
                <a:highlight>
                  <a:srgbClr val="FFFFFF"/>
                </a:highlight>
                <a:latin typeface="PragmataPro Mono Liga" panose="02000509040000020004" pitchFamily="49" charset="0"/>
              </a:rPr>
              <a:t>(</a:t>
            </a:r>
            <a:r>
              <a:rPr lang="en-US" sz="2400" b="0">
                <a:solidFill>
                  <a:srgbClr val="A31515"/>
                </a:solidFill>
                <a:effectLst/>
                <a:highlight>
                  <a:srgbClr val="FFFFFF"/>
                </a:highlight>
                <a:latin typeface="PragmataPro Mono Liga" panose="02000509040000020004" pitchFamily="49" charset="0"/>
              </a:rPr>
              <a:t>"0111"</a:t>
            </a:r>
            <a:r>
              <a:rPr lang="en-US" sz="2400" b="0">
                <a:solidFill>
                  <a:srgbClr val="000000"/>
                </a:solidFill>
                <a:effectLst/>
                <a:highlight>
                  <a:srgbClr val="FFFFFF"/>
                </a:highlight>
                <a:latin typeface="PragmataPro Mono Liga" panose="02000509040000020004" pitchFamily="49" charset="0"/>
              </a:rPr>
              <a:t>);</a:t>
            </a:r>
          </a:p>
          <a:p>
            <a:pPr>
              <a:lnSpc>
                <a:spcPct val="150000"/>
              </a:lnSpc>
            </a:pP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val</a:t>
            </a:r>
            <a:r>
              <a:rPr lang="en-US" sz="2400" b="0">
                <a:solidFill>
                  <a:srgbClr val="000000"/>
                </a:solidFill>
                <a:effectLst/>
                <a:highlight>
                  <a:srgbClr val="FFFFFF"/>
                </a:highlight>
                <a:latin typeface="PragmataPro Mono Liga" panose="02000509040000020004" pitchFamily="49" charset="0"/>
              </a:rPr>
              <a:t> </a:t>
            </a:r>
            <a:r>
              <a:rPr lang="en-US" sz="2400">
                <a:effectLst/>
                <a:latin typeface="Times New Roman" panose="02020603050405020304" pitchFamily="18" charset="0"/>
                <a:cs typeface="Times New Roman" panose="02020603050405020304" pitchFamily="18" charset="0"/>
              </a:rPr>
              <a:t>&amp;=</a:t>
            </a:r>
            <a:r>
              <a:rPr lang="en-US" sz="2400" b="0">
                <a:solidFill>
                  <a:srgbClr val="795E26"/>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mask</a:t>
            </a:r>
            <a:r>
              <a:rPr lang="en-US" sz="2400" b="0">
                <a:solidFill>
                  <a:srgbClr val="000000"/>
                </a:solidFill>
                <a:effectLst/>
                <a:highlight>
                  <a:srgbClr val="FFFFFF"/>
                </a:highlight>
                <a:latin typeface="PragmataPro Mono Liga" panose="02000509040000020004" pitchFamily="49" charset="0"/>
              </a:rPr>
              <a:t>;</a:t>
            </a:r>
          </a:p>
          <a:p>
            <a:pPr>
              <a:lnSpc>
                <a:spcPct val="150000"/>
              </a:lnSpc>
            </a:pP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cout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val</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a:t>
            </a:r>
            <a:r>
              <a:rPr lang="en-US" sz="2400" b="0">
                <a:solidFill>
                  <a:srgbClr val="EE0000"/>
                </a:solidFill>
                <a:effectLst/>
                <a:highlight>
                  <a:srgbClr val="FFFFFF"/>
                </a:highlight>
                <a:latin typeface="PragmataPro Mono Liga" panose="02000509040000020004" pitchFamily="49" charset="0"/>
              </a:rPr>
              <a:t>\n</a:t>
            </a:r>
            <a:r>
              <a:rPr lang="en-US" sz="2400" b="0">
                <a:solidFill>
                  <a:srgbClr val="A31515"/>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a:t>
            </a:r>
          </a:p>
          <a:p>
            <a:pPr>
              <a:lnSpc>
                <a:spcPct val="150000"/>
              </a:lnSpc>
            </a:pPr>
            <a:r>
              <a:rPr lang="en-US" sz="2400" b="0">
                <a:solidFill>
                  <a:srgbClr val="000000"/>
                </a:solidFill>
                <a:effectLst/>
                <a:highlight>
                  <a:srgbClr val="FFFFFF"/>
                </a:highlight>
                <a:latin typeface="PragmataPro Mono Liga" panose="02000509040000020004" pitchFamily="49" charset="0"/>
              </a:rPr>
              <a:t>}</a:t>
            </a:r>
          </a:p>
        </p:txBody>
      </p:sp>
      <p:sp>
        <p:nvSpPr>
          <p:cNvPr id="3" name="Slide Number Placeholder 2">
            <a:extLst>
              <a:ext uri="{FF2B5EF4-FFF2-40B4-BE49-F238E27FC236}">
                <a16:creationId xmlns:a16="http://schemas.microsoft.com/office/drawing/2014/main" id="{87598C9F-A133-FE88-4F46-4A06FB57C6F6}"/>
              </a:ext>
            </a:extLst>
          </p:cNvPr>
          <p:cNvSpPr>
            <a:spLocks noGrp="1"/>
          </p:cNvSpPr>
          <p:nvPr>
            <p:ph type="sldNum" sz="quarter" idx="12"/>
          </p:nvPr>
        </p:nvSpPr>
        <p:spPr/>
        <p:txBody>
          <a:bodyPr/>
          <a:lstStyle/>
          <a:p>
            <a:fld id="{D8B0B3AC-44A8-D142-AAF6-9A453466E1A4}" type="slidenum">
              <a:rPr lang="en-VN" smtClean="0"/>
              <a:pPr/>
              <a:t>26</a:t>
            </a:fld>
            <a:endParaRPr lang="en-VN" dirty="0"/>
          </a:p>
        </p:txBody>
      </p:sp>
    </p:spTree>
    <p:extLst>
      <p:ext uri="{BB962C8B-B14F-4D97-AF65-F5344CB8AC3E}">
        <p14:creationId xmlns:p14="http://schemas.microsoft.com/office/powerpoint/2010/main" val="247164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US" sz="4400">
                <a:latin typeface="Calibri" panose="020F0502020204030204" pitchFamily="34" charset="0"/>
                <a:cs typeface="Calibri" panose="020F0502020204030204" pitchFamily="34" charset="0"/>
              </a:rPr>
              <a:t>3.7 Biểu thức và Độ ưu tiên toán tử</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8" name="Date Placeholder 7">
            <a:extLst>
              <a:ext uri="{FF2B5EF4-FFF2-40B4-BE49-F238E27FC236}">
                <a16:creationId xmlns:a16="http://schemas.microsoft.com/office/drawing/2014/main" id="{2A8D8C09-7706-6389-E84A-532AD136B079}"/>
              </a:ext>
            </a:extLst>
          </p:cNvPr>
          <p:cNvSpPr>
            <a:spLocks noGrp="1"/>
          </p:cNvSpPr>
          <p:nvPr>
            <p:ph type="dt" sz="half" idx="17"/>
          </p:nvPr>
        </p:nvSpPr>
        <p:spPr/>
        <p:txBody>
          <a:bodyPr/>
          <a:lstStyle/>
          <a:p>
            <a:r>
              <a:rPr lang="en-US"/>
              <a:t>June 2024</a:t>
            </a:r>
            <a:endParaRPr lang="en-US" dirty="0"/>
          </a:p>
        </p:txBody>
      </p:sp>
      <p:sp>
        <p:nvSpPr>
          <p:cNvPr id="9" name="Slide Number Placeholder 8">
            <a:extLst>
              <a:ext uri="{FF2B5EF4-FFF2-40B4-BE49-F238E27FC236}">
                <a16:creationId xmlns:a16="http://schemas.microsoft.com/office/drawing/2014/main" id="{4B81FDB7-C90C-F800-05F0-78DD912B120D}"/>
              </a:ext>
            </a:extLst>
          </p:cNvPr>
          <p:cNvSpPr>
            <a:spLocks noGrp="1"/>
          </p:cNvSpPr>
          <p:nvPr>
            <p:ph type="sldNum" sz="quarter" idx="12"/>
          </p:nvPr>
        </p:nvSpPr>
        <p:spPr/>
        <p:txBody>
          <a:bodyPr/>
          <a:lstStyle/>
          <a:p>
            <a:fld id="{D8B0B3AC-44A8-D142-AAF6-9A453466E1A4}" type="slidenum">
              <a:rPr lang="en-VN" smtClean="0"/>
              <a:pPr/>
              <a:t>27</a:t>
            </a:fld>
            <a:endParaRPr lang="en-VN" dirty="0"/>
          </a:p>
        </p:txBody>
      </p:sp>
    </p:spTree>
    <p:extLst>
      <p:ext uri="{BB962C8B-B14F-4D97-AF65-F5344CB8AC3E}">
        <p14:creationId xmlns:p14="http://schemas.microsoft.com/office/powerpoint/2010/main" val="4248279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a:t>3.7 Biểu thức và Độ ưu tiên toán tử</a:t>
            </a:r>
          </a:p>
        </p:txBody>
      </p:sp>
      <p:sp>
        <p:nvSpPr>
          <p:cNvPr id="3" name="Content Placeholder 2"/>
          <p:cNvSpPr>
            <a:spLocks noGrp="1"/>
          </p:cNvSpPr>
          <p:nvPr>
            <p:ph idx="1"/>
          </p:nvPr>
        </p:nvSpPr>
        <p:spPr/>
        <p:txBody>
          <a:bodyPr>
            <a:normAutofit/>
          </a:bodyPr>
          <a:lstStyle/>
          <a:p>
            <a:pPr marL="34290" indent="0">
              <a:buSzPct val="100000"/>
              <a:buNone/>
            </a:pPr>
            <a:r>
              <a:rPr lang="en-US"/>
              <a:t>3.7.1 Biểu thức</a:t>
            </a:r>
            <a:endParaRPr lang="en-US" dirty="0"/>
          </a:p>
          <a:p>
            <a:pPr marL="34290" indent="0">
              <a:buSzPct val="100000"/>
              <a:buNone/>
            </a:pPr>
            <a:r>
              <a:rPr lang="en-US"/>
              <a:t>3.7.2 Độ ưu tiên toán tử</a:t>
            </a:r>
            <a:endParaRPr lang="en-US" dirty="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6" name="Date Placeholder 5">
            <a:extLst>
              <a:ext uri="{FF2B5EF4-FFF2-40B4-BE49-F238E27FC236}">
                <a16:creationId xmlns:a16="http://schemas.microsoft.com/office/drawing/2014/main" id="{0B461A88-903E-6E6F-72EF-CFF3521E0253}"/>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A870BCA1-976E-77A4-BDBC-31263BD7A664}"/>
              </a:ext>
            </a:extLst>
          </p:cNvPr>
          <p:cNvSpPr>
            <a:spLocks noGrp="1"/>
          </p:cNvSpPr>
          <p:nvPr>
            <p:ph type="sldNum" sz="quarter" idx="12"/>
          </p:nvPr>
        </p:nvSpPr>
        <p:spPr/>
        <p:txBody>
          <a:bodyPr/>
          <a:lstStyle/>
          <a:p>
            <a:fld id="{D8B0B3AC-44A8-D142-AAF6-9A453466E1A4}" type="slidenum">
              <a:rPr lang="en-VN" smtClean="0"/>
              <a:pPr/>
              <a:t>28</a:t>
            </a:fld>
            <a:endParaRPr lang="en-VN" dirty="0"/>
          </a:p>
        </p:txBody>
      </p:sp>
    </p:spTree>
    <p:extLst>
      <p:ext uri="{BB962C8B-B14F-4D97-AF65-F5344CB8AC3E}">
        <p14:creationId xmlns:p14="http://schemas.microsoft.com/office/powerpoint/2010/main" val="551723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r>
              <a:rPr lang="en-US"/>
              <a:t>3.7.1 Biểu thức</a:t>
            </a:r>
            <a:endParaRPr lang="en-US" dirty="0"/>
          </a:p>
        </p:txBody>
      </p:sp>
      <p:sp>
        <p:nvSpPr>
          <p:cNvPr id="30723" name="Rectangle 3"/>
          <p:cNvSpPr>
            <a:spLocks noGrp="1" noChangeArrowheads="1"/>
          </p:cNvSpPr>
          <p:nvPr>
            <p:ph idx="1"/>
          </p:nvPr>
        </p:nvSpPr>
        <p:spPr/>
        <p:txBody>
          <a:bodyPr>
            <a:noAutofit/>
          </a:bodyPr>
          <a:lstStyle/>
          <a:p>
            <a:pPr marL="386080" lvl="1" indent="-342900">
              <a:lnSpc>
                <a:spcPct val="150000"/>
              </a:lnSpc>
              <a:defRPr/>
            </a:pPr>
            <a:r>
              <a:rPr lang="en-US" b="1"/>
              <a:t>Định nghĩa</a:t>
            </a:r>
            <a:r>
              <a:rPr lang="en-US"/>
              <a:t>: </a:t>
            </a:r>
            <a:r>
              <a:rPr lang="vi-VN"/>
              <a:t>Biểu thức </a:t>
            </a:r>
            <a:r>
              <a:rPr lang="en-US"/>
              <a:t>được tạo thành</a:t>
            </a:r>
            <a:r>
              <a:rPr lang="vi-VN"/>
              <a:t> được từ các </a:t>
            </a:r>
            <a:r>
              <a:rPr lang="en-US">
                <a:solidFill>
                  <a:srgbClr val="FF0000"/>
                </a:solidFill>
              </a:rPr>
              <a:t>toán hạng</a:t>
            </a:r>
            <a:r>
              <a:rPr lang="en-US"/>
              <a:t> (Operand) (</a:t>
            </a:r>
            <a:r>
              <a:rPr lang="vi-VN"/>
              <a:t>hằng số, biến số và hàm số</a:t>
            </a:r>
            <a:r>
              <a:rPr lang="en-US"/>
              <a:t>) </a:t>
            </a:r>
            <a:r>
              <a:rPr lang="vi-VN"/>
              <a:t>liên kết với nhau bằng </a:t>
            </a:r>
            <a:r>
              <a:rPr lang="en-US"/>
              <a:t>các toán tử (Operator)</a:t>
            </a:r>
            <a:r>
              <a:rPr lang="vi-VN"/>
              <a:t>.</a:t>
            </a:r>
            <a:endParaRPr lang="en-US"/>
          </a:p>
          <a:p>
            <a:pPr marL="386080" lvl="1" indent="-342900">
              <a:lnSpc>
                <a:spcPct val="150000"/>
              </a:lnSpc>
              <a:defRPr/>
            </a:pPr>
            <a:r>
              <a:rPr lang="en-US"/>
              <a:t>Ví </a:t>
            </a:r>
            <a:r>
              <a:rPr lang="en-US" dirty="0" err="1"/>
              <a:t>dụ</a:t>
            </a:r>
            <a:r>
              <a:rPr lang="en-US" dirty="0"/>
              <a:t>: </a:t>
            </a:r>
          </a:p>
          <a:p>
            <a:pPr marL="457200" lvl="1" indent="0">
              <a:lnSpc>
                <a:spcPct val="150000"/>
              </a:lnSpc>
              <a:buNone/>
            </a:pP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 = </a:t>
            </a:r>
            <a:r>
              <a:rPr lang="en-US" b="0">
                <a:solidFill>
                  <a:srgbClr val="098658"/>
                </a:solidFill>
                <a:effectLst/>
                <a:highlight>
                  <a:srgbClr val="FFFFFF"/>
                </a:highlight>
                <a:latin typeface="PragmataPro Mono Liga" panose="02000509040000020004" pitchFamily="49" charset="0"/>
              </a:rPr>
              <a:t>2</a:t>
            </a:r>
            <a:r>
              <a:rPr lang="en-US" b="0">
                <a:solidFill>
                  <a:srgbClr val="000000"/>
                </a:solidFill>
                <a:effectLst/>
                <a:highlight>
                  <a:srgbClr val="FFFFFF"/>
                </a:highlight>
                <a:latin typeface="PragmataPro Mono Liga" panose="02000509040000020004" pitchFamily="49" charset="0"/>
              </a:rPr>
              <a:t> + </a:t>
            </a:r>
            <a:r>
              <a:rPr lang="en-US" b="0">
                <a:solidFill>
                  <a:srgbClr val="098658"/>
                </a:solidFill>
                <a:effectLst/>
                <a:highlight>
                  <a:srgbClr val="FFFFFF"/>
                </a:highlight>
                <a:latin typeface="PragmataPro Mono Liga" panose="02000509040000020004" pitchFamily="49" charset="0"/>
              </a:rPr>
              <a:t>3</a:t>
            </a:r>
            <a:r>
              <a:rPr lang="en-US" b="0">
                <a:solidFill>
                  <a:srgbClr val="000000"/>
                </a:solidFill>
                <a:effectLst/>
                <a:highlight>
                  <a:srgbClr val="FFFFFF"/>
                </a:highlight>
                <a:latin typeface="PragmataPro Mono Liga" panose="02000509040000020004" pitchFamily="49" charset="0"/>
              </a:rPr>
              <a:t>;</a:t>
            </a:r>
          </a:p>
          <a:p>
            <a:pPr marL="457200" lvl="1" indent="0">
              <a:lnSpc>
                <a:spcPct val="150000"/>
              </a:lnSpc>
              <a:buNone/>
            </a:pP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b</a:t>
            </a:r>
            <a:r>
              <a:rPr lang="en-US" b="0">
                <a:solidFill>
                  <a:srgbClr val="000000"/>
                </a:solidFill>
                <a:effectLst/>
                <a:highlight>
                  <a:srgbClr val="FFFFFF"/>
                </a:highlight>
                <a:latin typeface="PragmataPro Mono Liga" panose="02000509040000020004" pitchFamily="49" charset="0"/>
              </a:rPr>
              <a:t> = </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 / </a:t>
            </a:r>
            <a:r>
              <a:rPr lang="en-US" b="0">
                <a:solidFill>
                  <a:srgbClr val="098658"/>
                </a:solidFill>
                <a:effectLst/>
                <a:highlight>
                  <a:srgbClr val="FFFFFF"/>
                </a:highlight>
                <a:latin typeface="PragmataPro Mono Liga" panose="02000509040000020004" pitchFamily="49" charset="0"/>
              </a:rPr>
              <a:t>5</a:t>
            </a:r>
            <a:r>
              <a:rPr lang="en-US" b="0">
                <a:solidFill>
                  <a:srgbClr val="000000"/>
                </a:solidFill>
                <a:effectLst/>
                <a:highlight>
                  <a:srgbClr val="FFFFFF"/>
                </a:highlight>
                <a:latin typeface="PragmataPro Mono Liga" panose="02000509040000020004" pitchFamily="49" charset="0"/>
              </a:rPr>
              <a:t>;</a:t>
            </a:r>
          </a:p>
          <a:p>
            <a:pPr marL="457200" lvl="1" indent="0">
              <a:lnSpc>
                <a:spcPct val="150000"/>
              </a:lnSpc>
              <a:buNone/>
            </a:pP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a:t>
            </a:r>
            <a:r>
              <a:rPr lang="en-US" b="0">
                <a:solidFill>
                  <a:srgbClr val="000000"/>
                </a:solidFill>
                <a:effectLst/>
                <a:highlight>
                  <a:srgbClr val="FFFFFF"/>
                </a:highlight>
                <a:latin typeface="PragmataPro Mono Liga" panose="02000509040000020004" pitchFamily="49" charset="0"/>
              </a:rPr>
              <a:t> = (</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 + </a:t>
            </a:r>
            <a:r>
              <a:rPr lang="en-US" b="0">
                <a:solidFill>
                  <a:srgbClr val="001080"/>
                </a:solidFill>
                <a:effectLst/>
                <a:highlight>
                  <a:srgbClr val="FFFFFF"/>
                </a:highlight>
                <a:latin typeface="PragmataPro Mono Liga" panose="02000509040000020004" pitchFamily="49" charset="0"/>
              </a:rPr>
              <a:t>b</a:t>
            </a:r>
            <a:r>
              <a:rPr lang="en-US" b="0">
                <a:solidFill>
                  <a:srgbClr val="000000"/>
                </a:solidFill>
                <a:effectLst/>
                <a:highlight>
                  <a:srgbClr val="FFFFFF"/>
                </a:highlight>
                <a:latin typeface="PragmataPro Mono Liga" panose="02000509040000020004" pitchFamily="49" charset="0"/>
              </a:rPr>
              <a:t>) * </a:t>
            </a:r>
            <a:r>
              <a:rPr lang="en-US" b="0">
                <a:solidFill>
                  <a:srgbClr val="098658"/>
                </a:solidFill>
                <a:effectLst/>
                <a:highlight>
                  <a:srgbClr val="FFFFFF"/>
                </a:highlight>
                <a:latin typeface="PragmataPro Mono Liga" panose="02000509040000020004" pitchFamily="49" charset="0"/>
              </a:rPr>
              <a:t>5</a:t>
            </a:r>
            <a:r>
              <a:rPr lang="en-US" b="0">
                <a:solidFill>
                  <a:srgbClr val="000000"/>
                </a:solidFill>
                <a:effectLst/>
                <a:highlight>
                  <a:srgbClr val="FFFFFF"/>
                </a:highlight>
                <a:latin typeface="PragmataPro Mono Liga" panose="02000509040000020004" pitchFamily="49" charset="0"/>
              </a:rPr>
              <a:t>;</a:t>
            </a:r>
          </a:p>
          <a:p>
            <a:pPr marL="457200" lvl="1" indent="0">
              <a:lnSpc>
                <a:spcPct val="150000"/>
              </a:lnSpc>
              <a:buNone/>
            </a:pP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d</a:t>
            </a:r>
            <a:r>
              <a:rPr lang="en-US" b="0">
                <a:solidFill>
                  <a:srgbClr val="000000"/>
                </a:solidFill>
                <a:effectLst/>
                <a:highlight>
                  <a:srgbClr val="FFFFFF"/>
                </a:highlight>
                <a:latin typeface="PragmataPro Mono Liga" panose="02000509040000020004" pitchFamily="49" charset="0"/>
              </a:rPr>
              <a:t> = (x &gt;= </a:t>
            </a:r>
            <a:r>
              <a:rPr lang="en-US" b="0">
                <a:solidFill>
                  <a:srgbClr val="098658"/>
                </a:solidFill>
                <a:effectLst/>
                <a:highlight>
                  <a:srgbClr val="FFFFFF"/>
                </a:highlight>
                <a:latin typeface="PragmataPro Mono Liga" panose="02000509040000020004" pitchFamily="49" charset="0"/>
              </a:rPr>
              <a:t>3</a:t>
            </a:r>
            <a:r>
              <a:rPr lang="en-US" b="0">
                <a:solidFill>
                  <a:srgbClr val="000000"/>
                </a:solidFill>
                <a:effectLst/>
                <a:highlight>
                  <a:srgbClr val="FFFFFF"/>
                </a:highlight>
                <a:latin typeface="PragmataPro Mono Liga" panose="02000509040000020004" pitchFamily="49" charset="0"/>
              </a:rPr>
              <a:t>);</a:t>
            </a:r>
            <a:endParaRPr lang="en-US" altLang="en-US" b="1" dirty="0"/>
          </a:p>
          <a:p>
            <a:pPr marL="226060" lvl="2" indent="0">
              <a:lnSpc>
                <a:spcPct val="150000"/>
              </a:lnSpc>
              <a:buNone/>
              <a:defRPr/>
            </a:pPr>
            <a:endParaRPr lang="en-US" sz="2400" b="1" dirty="0"/>
          </a:p>
        </p:txBody>
      </p:sp>
      <p:sp>
        <p:nvSpPr>
          <p:cNvPr id="3" name="Footer Placeholder 2"/>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7" name="Rectangle 5"/>
          <p:cNvSpPr>
            <a:spLocks noChangeArrowheads="1"/>
          </p:cNvSpPr>
          <p:nvPr/>
        </p:nvSpPr>
        <p:spPr bwMode="auto">
          <a:xfrm>
            <a:off x="3468712" y="3136773"/>
            <a:ext cx="65" cy="20774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eaLnBrk="0" fontAlgn="base" hangingPunct="0">
              <a:spcBef>
                <a:spcPct val="0"/>
              </a:spcBef>
              <a:spcAft>
                <a:spcPct val="0"/>
              </a:spcAft>
            </a:pPr>
            <a:endParaRPr lang="en-US" altLang="en-US" sz="1350" dirty="0">
              <a:latin typeface="Arial" panose="020B0604020202020204" pitchFamily="34" charset="0"/>
            </a:endParaRPr>
          </a:p>
        </p:txBody>
      </p:sp>
      <p:sp>
        <p:nvSpPr>
          <p:cNvPr id="4" name="Rectangle 3"/>
          <p:cNvSpPr/>
          <p:nvPr/>
        </p:nvSpPr>
        <p:spPr>
          <a:xfrm>
            <a:off x="5707678" y="3485970"/>
            <a:ext cx="5466867" cy="2690993"/>
          </a:xfrm>
          <a:prstGeom prst="rect">
            <a:avLst/>
          </a:prstGeom>
        </p:spPr>
        <p:txBody>
          <a:bodyPr wrap="square">
            <a:spAutoFit/>
          </a:bodyPr>
          <a:lstStyle/>
          <a:p>
            <a:pPr>
              <a:lnSpc>
                <a:spcPct val="150000"/>
              </a:lnSpc>
              <a:spcBef>
                <a:spcPts val="600"/>
              </a:spcBef>
              <a:spcAft>
                <a:spcPts val="600"/>
              </a:spcAft>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year</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2000</a:t>
            </a:r>
            <a:r>
              <a:rPr lang="en-US" sz="2400" b="0">
                <a:solidFill>
                  <a:srgbClr val="000000"/>
                </a:solidFill>
                <a:effectLst/>
                <a:highlight>
                  <a:srgbClr val="FFFFFF"/>
                </a:highlight>
                <a:latin typeface="PragmataPro Mono Liga" panose="02000509040000020004" pitchFamily="49" charset="0"/>
              </a:rPr>
              <a:t>;</a:t>
            </a:r>
          </a:p>
          <a:p>
            <a:pPr>
              <a:lnSpc>
                <a:spcPct val="150000"/>
              </a:lnSpc>
              <a:spcBef>
                <a:spcPts val="600"/>
              </a:spcBef>
              <a:spcAft>
                <a:spcPts val="600"/>
              </a:spcAft>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month</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29</a:t>
            </a:r>
            <a:r>
              <a:rPr lang="en-US" sz="2400" b="0">
                <a:solidFill>
                  <a:srgbClr val="000000"/>
                </a:solidFill>
                <a:effectLst/>
                <a:highlight>
                  <a:srgbClr val="FFFFFF"/>
                </a:highlight>
                <a:latin typeface="PragmataPro Mono Liga" panose="02000509040000020004" pitchFamily="49" charset="0"/>
              </a:rPr>
              <a:t>;</a:t>
            </a:r>
          </a:p>
          <a:p>
            <a:pPr>
              <a:lnSpc>
                <a:spcPct val="150000"/>
              </a:lnSpc>
              <a:spcBef>
                <a:spcPts val="600"/>
              </a:spcBef>
              <a:spcAft>
                <a:spcPts val="600"/>
              </a:spcAft>
            </a:pPr>
            <a:r>
              <a:rPr lang="en-US" sz="2400" b="0">
                <a:solidFill>
                  <a:srgbClr val="AF00DB"/>
                </a:solidFill>
                <a:effectLst/>
                <a:highlight>
                  <a:srgbClr val="FFFFFF"/>
                </a:highlight>
                <a:latin typeface="PragmataPro Mono Liga" panose="02000509040000020004" pitchFamily="49" charset="0"/>
              </a:rPr>
              <a:t>if</a:t>
            </a:r>
            <a:r>
              <a:rPr lang="en-US" sz="2400" b="0">
                <a:solidFill>
                  <a:srgbClr val="000000"/>
                </a:solidFill>
                <a:effectLst/>
                <a:highlight>
                  <a:srgbClr val="FFFFFF"/>
                </a:highlight>
                <a:latin typeface="PragmataPro Mono Liga" panose="02000509040000020004" pitchFamily="49" charset="0"/>
              </a:rPr>
              <a:t>((year%</a:t>
            </a:r>
            <a:r>
              <a:rPr lang="en-US" sz="2400" b="0">
                <a:solidFill>
                  <a:srgbClr val="098658"/>
                </a:solidFill>
                <a:effectLst/>
                <a:highlight>
                  <a:srgbClr val="FFFFFF"/>
                </a:highlight>
                <a:latin typeface="PragmataPro Mono Liga" panose="02000509040000020004" pitchFamily="49" charset="0"/>
              </a:rPr>
              <a:t>4</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)||(year%</a:t>
            </a:r>
            <a:r>
              <a:rPr lang="en-US" sz="2400" b="0">
                <a:solidFill>
                  <a:srgbClr val="098658"/>
                </a:solidFill>
                <a:effectLst/>
                <a:highlight>
                  <a:srgbClr val="FFFFFF"/>
                </a:highlight>
                <a:latin typeface="PragmataPro Mono Liga" panose="02000509040000020004" pitchFamily="49" charset="0"/>
              </a:rPr>
              <a:t>400</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a:t>
            </a:r>
          </a:p>
          <a:p>
            <a:pPr>
              <a:lnSpc>
                <a:spcPct val="150000"/>
              </a:lnSpc>
              <a:spcBef>
                <a:spcPts val="600"/>
              </a:spcBef>
              <a:spcAft>
                <a:spcPts val="600"/>
              </a:spcAft>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a:t>
            </a:r>
            <a:r>
              <a:rPr lang="en-US" sz="2400" b="0">
                <a:solidFill>
                  <a:srgbClr val="098658"/>
                </a:solidFill>
                <a:effectLst/>
                <a:highlight>
                  <a:srgbClr val="FFFFFF"/>
                </a:highlight>
                <a:latin typeface="PragmataPro Mono Liga" panose="02000509040000020004" pitchFamily="49" charset="0"/>
              </a:rPr>
              <a:t>28</a:t>
            </a:r>
            <a:r>
              <a:rPr lang="en-US" sz="2400" b="0">
                <a:solidFill>
                  <a:srgbClr val="000000"/>
                </a:solidFill>
                <a:effectLst/>
                <a:highlight>
                  <a:srgbClr val="FFFFFF"/>
                </a:highlight>
                <a:latin typeface="PragmataPro Mono Liga" panose="02000509040000020004" pitchFamily="49" charset="0"/>
              </a:rPr>
              <a:t>;</a:t>
            </a:r>
          </a:p>
        </p:txBody>
      </p:sp>
      <p:sp>
        <p:nvSpPr>
          <p:cNvPr id="5" name="Date Placeholder 4">
            <a:extLst>
              <a:ext uri="{FF2B5EF4-FFF2-40B4-BE49-F238E27FC236}">
                <a16:creationId xmlns:a16="http://schemas.microsoft.com/office/drawing/2014/main" id="{00EA46E0-02DB-7F32-347D-2EAF03D6EB30}"/>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2D1F575F-B851-2AA8-0CF8-EC297D29B224}"/>
              </a:ext>
            </a:extLst>
          </p:cNvPr>
          <p:cNvSpPr>
            <a:spLocks noGrp="1"/>
          </p:cNvSpPr>
          <p:nvPr>
            <p:ph type="sldNum" sz="quarter" idx="12"/>
          </p:nvPr>
        </p:nvSpPr>
        <p:spPr/>
        <p:txBody>
          <a:bodyPr/>
          <a:lstStyle/>
          <a:p>
            <a:fld id="{D8B0B3AC-44A8-D142-AAF6-9A453466E1A4}" type="slidenum">
              <a:rPr lang="en-VN" smtClean="0"/>
              <a:pPr/>
              <a:t>29</a:t>
            </a:fld>
            <a:endParaRPr lang="en-VN" dirty="0"/>
          </a:p>
        </p:txBody>
      </p:sp>
    </p:spTree>
    <p:extLst>
      <p:ext uri="{BB962C8B-B14F-4D97-AF65-F5344CB8AC3E}">
        <p14:creationId xmlns:p14="http://schemas.microsoft.com/office/powerpoint/2010/main" val="200535503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US" sz="4400">
                <a:latin typeface="Calibri" panose="020F0502020204030204" pitchFamily="34" charset="0"/>
                <a:cs typeface="Calibri" panose="020F0502020204030204" pitchFamily="34" charset="0"/>
              </a:rPr>
              <a:t>3.6 Các phép toán (</a:t>
            </a:r>
            <a:r>
              <a:rPr lang="en-US" sz="4400" b="1">
                <a:latin typeface="Calibri" panose="020F0502020204030204" pitchFamily="34" charset="0"/>
                <a:cs typeface="Calibri" panose="020F0502020204030204" pitchFamily="34" charset="0"/>
              </a:rPr>
              <a:t>Operators</a:t>
            </a:r>
            <a:r>
              <a:rPr lang="en-US" sz="4400">
                <a:latin typeface="Calibri" panose="020F0502020204030204" pitchFamily="34" charset="0"/>
                <a:cs typeface="Calibri" panose="020F0502020204030204" pitchFamily="34" charset="0"/>
              </a:rPr>
              <a:t>)</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8" name="Date Placeholder 7">
            <a:extLst>
              <a:ext uri="{FF2B5EF4-FFF2-40B4-BE49-F238E27FC236}">
                <a16:creationId xmlns:a16="http://schemas.microsoft.com/office/drawing/2014/main" id="{225AD610-19C0-DFF4-F351-6748F9E7AFC1}"/>
              </a:ext>
            </a:extLst>
          </p:cNvPr>
          <p:cNvSpPr>
            <a:spLocks noGrp="1"/>
          </p:cNvSpPr>
          <p:nvPr>
            <p:ph type="dt" sz="half" idx="17"/>
          </p:nvPr>
        </p:nvSpPr>
        <p:spPr/>
        <p:txBody>
          <a:bodyPr/>
          <a:lstStyle/>
          <a:p>
            <a:r>
              <a:rPr lang="en-US"/>
              <a:t>June 2024</a:t>
            </a:r>
            <a:endParaRPr lang="en-US" dirty="0"/>
          </a:p>
        </p:txBody>
      </p:sp>
      <p:sp>
        <p:nvSpPr>
          <p:cNvPr id="9" name="Slide Number Placeholder 8">
            <a:extLst>
              <a:ext uri="{FF2B5EF4-FFF2-40B4-BE49-F238E27FC236}">
                <a16:creationId xmlns:a16="http://schemas.microsoft.com/office/drawing/2014/main" id="{C7F87FE0-EC1A-A3A9-1478-2A1D878362C9}"/>
              </a:ext>
            </a:extLst>
          </p:cNvPr>
          <p:cNvSpPr>
            <a:spLocks noGrp="1"/>
          </p:cNvSpPr>
          <p:nvPr>
            <p:ph type="sldNum" sz="quarter" idx="12"/>
          </p:nvPr>
        </p:nvSpPr>
        <p:spPr/>
        <p:txBody>
          <a:bodyPr/>
          <a:lstStyle/>
          <a:p>
            <a:fld id="{D8B0B3AC-44A8-D142-AAF6-9A453466E1A4}" type="slidenum">
              <a:rPr lang="en-VN" smtClean="0"/>
              <a:pPr/>
              <a:t>3</a:t>
            </a:fld>
            <a:endParaRPr lang="en-VN" dirty="0"/>
          </a:p>
        </p:txBody>
      </p:sp>
    </p:spTree>
    <p:extLst>
      <p:ext uri="{BB962C8B-B14F-4D97-AF65-F5344CB8AC3E}">
        <p14:creationId xmlns:p14="http://schemas.microsoft.com/office/powerpoint/2010/main" val="2144590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Ví dụ: Biểu thức</a:t>
            </a:r>
            <a:endParaRPr lang="en-US" dirty="0"/>
          </a:p>
        </p:txBody>
      </p:sp>
      <p:sp>
        <p:nvSpPr>
          <p:cNvPr id="3" name="Content Placeholder 2"/>
          <p:cNvSpPr>
            <a:spLocks noGrp="1"/>
          </p:cNvSpPr>
          <p:nvPr>
            <p:ph idx="1"/>
          </p:nvPr>
        </p:nvSpPr>
        <p:spPr>
          <a:xfrm>
            <a:off x="540328" y="1394324"/>
            <a:ext cx="5339606" cy="4144031"/>
          </a:xfr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a:noAutofit/>
          </a:bodyPr>
          <a:lstStyle/>
          <a:p>
            <a:pPr marL="457200" indent="-457200" algn="l">
              <a:lnSpc>
                <a:spcPct val="150000"/>
              </a:lnSpc>
              <a:spcBef>
                <a:spcPts val="0"/>
              </a:spcBef>
              <a:spcAft>
                <a:spcPts val="0"/>
              </a:spcAft>
              <a:buFont typeface="+mj-lt"/>
              <a:buAutoNum type="arabicPeriod"/>
            </a:pPr>
            <a:r>
              <a:rPr lang="es-ES" sz="2200" b="0">
                <a:solidFill>
                  <a:srgbClr val="001080"/>
                </a:solidFill>
                <a:effectLst/>
                <a:highlight>
                  <a:srgbClr val="FFFFFF"/>
                </a:highlight>
                <a:latin typeface="PragmataPro Mono Liga" panose="02000509040000020004" pitchFamily="49" charset="0"/>
              </a:rPr>
              <a:t>x</a:t>
            </a:r>
            <a:r>
              <a:rPr lang="es-ES" sz="2200" b="0">
                <a:solidFill>
                  <a:srgbClr val="000000"/>
                </a:solidFill>
                <a:effectLst/>
                <a:highlight>
                  <a:srgbClr val="FFFFFF"/>
                </a:highlight>
                <a:latin typeface="PragmataPro Mono Liga" panose="02000509040000020004" pitchFamily="49" charset="0"/>
              </a:rPr>
              <a:t> = </a:t>
            </a:r>
            <a:r>
              <a:rPr lang="es-ES" sz="2200" b="0">
                <a:solidFill>
                  <a:srgbClr val="098658"/>
                </a:solidFill>
                <a:effectLst/>
                <a:highlight>
                  <a:srgbClr val="FFFFFF"/>
                </a:highlight>
                <a:latin typeface="PragmataPro Mono Liga" panose="02000509040000020004" pitchFamily="49" charset="0"/>
              </a:rPr>
              <a:t>3</a:t>
            </a:r>
            <a:r>
              <a:rPr lang="es-ES" sz="2200" b="0">
                <a:solidFill>
                  <a:srgbClr val="000000"/>
                </a:solidFill>
                <a:effectLst/>
                <a:highlight>
                  <a:srgbClr val="FFFFFF"/>
                </a:highlight>
                <a:latin typeface="PragmataPro Mono Liga" panose="02000509040000020004" pitchFamily="49" charset="0"/>
              </a:rPr>
              <a:t> + </a:t>
            </a:r>
            <a:r>
              <a:rPr lang="es-ES" sz="2200" b="0">
                <a:solidFill>
                  <a:srgbClr val="098658"/>
                </a:solidFill>
                <a:effectLst/>
                <a:highlight>
                  <a:srgbClr val="FFFFFF"/>
                </a:highlight>
                <a:latin typeface="PragmataPro Mono Liga" panose="02000509040000020004" pitchFamily="49" charset="0"/>
              </a:rPr>
              <a:t>4</a:t>
            </a:r>
            <a:r>
              <a:rPr lang="es-ES" sz="2200" b="0">
                <a:solidFill>
                  <a:srgbClr val="000000"/>
                </a:solidFill>
                <a:effectLst/>
                <a:highlight>
                  <a:srgbClr val="FFFFFF"/>
                </a:highlight>
                <a:latin typeface="PragmataPro Mono Liga" panose="02000509040000020004" pitchFamily="49" charset="0"/>
              </a:rPr>
              <a:t> * </a:t>
            </a:r>
            <a:r>
              <a:rPr lang="es-ES" sz="2200" b="0">
                <a:solidFill>
                  <a:srgbClr val="098658"/>
                </a:solidFill>
                <a:effectLst/>
                <a:highlight>
                  <a:srgbClr val="FFFFFF"/>
                </a:highlight>
                <a:latin typeface="PragmataPro Mono Liga" panose="02000509040000020004" pitchFamily="49" charset="0"/>
              </a:rPr>
              <a:t>5 - 9</a:t>
            </a:r>
            <a:r>
              <a:rPr lang="es-ES" sz="2200" b="0">
                <a:solidFill>
                  <a:srgbClr val="000000"/>
                </a:solidFill>
                <a:effectLst/>
                <a:highlight>
                  <a:srgbClr val="FFFFFF"/>
                </a:highlight>
                <a:latin typeface="PragmataPro Mono Liga" panose="02000509040000020004" pitchFamily="49" charset="0"/>
              </a:rPr>
              <a:t>;</a:t>
            </a:r>
          </a:p>
          <a:p>
            <a:pPr marL="457200" indent="-457200" algn="l">
              <a:lnSpc>
                <a:spcPct val="150000"/>
              </a:lnSpc>
              <a:spcBef>
                <a:spcPts val="0"/>
              </a:spcBef>
              <a:spcAft>
                <a:spcPts val="0"/>
              </a:spcAft>
              <a:buFont typeface="+mj-lt"/>
              <a:buAutoNum type="arabicPeriod"/>
            </a:pPr>
            <a:r>
              <a:rPr lang="es-ES" sz="2200" b="0">
                <a:solidFill>
                  <a:srgbClr val="001080"/>
                </a:solidFill>
                <a:effectLst/>
                <a:highlight>
                  <a:srgbClr val="FFFFFF"/>
                </a:highlight>
                <a:latin typeface="PragmataPro Mono Liga" panose="02000509040000020004" pitchFamily="49" charset="0"/>
              </a:rPr>
              <a:t>x</a:t>
            </a:r>
            <a:r>
              <a:rPr lang="es-ES" sz="2200" b="0">
                <a:solidFill>
                  <a:srgbClr val="000000"/>
                </a:solidFill>
                <a:effectLst/>
                <a:highlight>
                  <a:srgbClr val="FFFFFF"/>
                </a:highlight>
                <a:latin typeface="PragmataPro Mono Liga" panose="02000509040000020004" pitchFamily="49" charset="0"/>
              </a:rPr>
              <a:t> = </a:t>
            </a:r>
            <a:r>
              <a:rPr lang="es-ES" sz="2200" b="0">
                <a:solidFill>
                  <a:srgbClr val="001080"/>
                </a:solidFill>
                <a:effectLst/>
                <a:highlight>
                  <a:srgbClr val="FFFFFF"/>
                </a:highlight>
                <a:latin typeface="PragmataPro Mono Liga" panose="02000509040000020004" pitchFamily="49" charset="0"/>
              </a:rPr>
              <a:t>y</a:t>
            </a:r>
            <a:r>
              <a:rPr lang="es-ES" sz="2200" b="0">
                <a:solidFill>
                  <a:srgbClr val="000000"/>
                </a:solidFill>
                <a:effectLst/>
                <a:highlight>
                  <a:srgbClr val="FFFFFF"/>
                </a:highlight>
                <a:latin typeface="PragmataPro Mono Liga" panose="02000509040000020004" pitchFamily="49" charset="0"/>
              </a:rPr>
              <a:t> = </a:t>
            </a:r>
            <a:r>
              <a:rPr lang="es-ES" sz="2200" b="0">
                <a:solidFill>
                  <a:srgbClr val="001080"/>
                </a:solidFill>
                <a:effectLst/>
                <a:highlight>
                  <a:srgbClr val="FFFFFF"/>
                </a:highlight>
                <a:latin typeface="PragmataPro Mono Liga" panose="02000509040000020004" pitchFamily="49" charset="0"/>
              </a:rPr>
              <a:t>z</a:t>
            </a:r>
            <a:r>
              <a:rPr lang="es-ES" sz="2200" b="0">
                <a:solidFill>
                  <a:srgbClr val="000000"/>
                </a:solidFill>
                <a:effectLst/>
                <a:highlight>
                  <a:srgbClr val="FFFFFF"/>
                </a:highlight>
                <a:latin typeface="PragmataPro Mono Liga" panose="02000509040000020004" pitchFamily="49" charset="0"/>
              </a:rPr>
              <a:t> = </a:t>
            </a:r>
            <a:r>
              <a:rPr lang="es-ES" sz="2200" b="0">
                <a:solidFill>
                  <a:srgbClr val="098658"/>
                </a:solidFill>
                <a:effectLst/>
                <a:highlight>
                  <a:srgbClr val="FFFFFF"/>
                </a:highlight>
                <a:latin typeface="PragmataPro Mono Liga" panose="02000509040000020004" pitchFamily="49" charset="0"/>
              </a:rPr>
              <a:t>9</a:t>
            </a:r>
            <a:r>
              <a:rPr lang="es-ES" sz="2200" b="0">
                <a:solidFill>
                  <a:srgbClr val="000000"/>
                </a:solidFill>
                <a:effectLst/>
                <a:highlight>
                  <a:srgbClr val="FFFFFF"/>
                </a:highlight>
                <a:latin typeface="PragmataPro Mono Liga" panose="02000509040000020004" pitchFamily="49" charset="0"/>
              </a:rPr>
              <a:t>;</a:t>
            </a:r>
          </a:p>
          <a:p>
            <a:pPr marL="457200" indent="-457200" algn="l">
              <a:lnSpc>
                <a:spcPct val="150000"/>
              </a:lnSpc>
              <a:spcBef>
                <a:spcPts val="0"/>
              </a:spcBef>
              <a:spcAft>
                <a:spcPts val="0"/>
              </a:spcAft>
              <a:buFont typeface="+mj-lt"/>
              <a:buAutoNum type="arabicPeriod"/>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5</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x</a:t>
            </a:r>
            <a:r>
              <a:rPr lang="en-US" sz="2200" b="0">
                <a:solidFill>
                  <a:srgbClr val="000000"/>
                </a:solidFill>
                <a:effectLst/>
                <a:highlight>
                  <a:srgbClr val="FFFFFF"/>
                </a:highlight>
                <a:latin typeface="PragmataPro Mono Liga" panose="02000509040000020004" pitchFamily="49" charset="0"/>
              </a:rPr>
              <a:t> =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10</a:t>
            </a:r>
            <a:r>
              <a:rPr lang="en-US" sz="2200" b="0">
                <a:solidFill>
                  <a:srgbClr val="000000"/>
                </a:solidFill>
                <a:effectLst/>
                <a:highlight>
                  <a:srgbClr val="FFFFFF"/>
                </a:highlight>
                <a:latin typeface="PragmataPro Mono Liga" panose="02000509040000020004" pitchFamily="49" charset="0"/>
              </a:rPr>
              <a:t>;</a:t>
            </a:r>
          </a:p>
          <a:p>
            <a:pPr marL="457200" indent="-457200" algn="l">
              <a:lnSpc>
                <a:spcPct val="150000"/>
              </a:lnSpc>
              <a:spcBef>
                <a:spcPts val="0"/>
              </a:spcBef>
              <a:spcAft>
                <a:spcPts val="0"/>
              </a:spcAft>
              <a:buFont typeface="+mj-lt"/>
              <a:buAutoNum type="arabicPeriod"/>
            </a:pPr>
            <a:r>
              <a:rPr lang="es-ES" sz="2200">
                <a:solidFill>
                  <a:srgbClr val="001080"/>
                </a:solidFill>
                <a:highlight>
                  <a:srgbClr val="FFFFFF"/>
                </a:highlight>
                <a:latin typeface="PragmataPro Mono Liga" panose="02000509040000020004" pitchFamily="49" charset="0"/>
              </a:rPr>
              <a:t>z</a:t>
            </a:r>
            <a:r>
              <a:rPr lang="es-ES" sz="2200" b="0">
                <a:solidFill>
                  <a:srgbClr val="001080"/>
                </a:solidFill>
                <a:effectLst/>
                <a:highlight>
                  <a:srgbClr val="FFFFFF"/>
                </a:highlight>
                <a:latin typeface="PragmataPro Mono Liga" panose="02000509040000020004" pitchFamily="49" charset="0"/>
              </a:rPr>
              <a:t> </a:t>
            </a:r>
            <a:r>
              <a:rPr lang="es-ES" sz="2200" b="0">
                <a:solidFill>
                  <a:srgbClr val="000000"/>
                </a:solidFill>
                <a:effectLst/>
                <a:highlight>
                  <a:srgbClr val="FFFFFF"/>
                </a:highlight>
                <a:latin typeface="PragmataPro Mono Liga" panose="02000509040000020004" pitchFamily="49" charset="0"/>
              </a:rPr>
              <a:t>= </a:t>
            </a:r>
            <a:r>
              <a:rPr lang="es-ES" sz="2200" b="0">
                <a:solidFill>
                  <a:srgbClr val="098658"/>
                </a:solidFill>
                <a:effectLst/>
                <a:highlight>
                  <a:srgbClr val="FFFFFF"/>
                </a:highlight>
                <a:latin typeface="PragmataPro Mono Liga" panose="02000509040000020004" pitchFamily="49" charset="0"/>
              </a:rPr>
              <a:t>2</a:t>
            </a:r>
            <a:r>
              <a:rPr lang="es-ES" sz="2200" b="0">
                <a:solidFill>
                  <a:srgbClr val="000000"/>
                </a:solidFill>
                <a:effectLst/>
                <a:highlight>
                  <a:srgbClr val="FFFFFF"/>
                </a:highlight>
                <a:latin typeface="PragmataPro Mono Liga" panose="02000509040000020004" pitchFamily="49" charset="0"/>
              </a:rPr>
              <a:t>; </a:t>
            </a:r>
            <a:r>
              <a:rPr lang="es-ES" sz="2200" b="0">
                <a:solidFill>
                  <a:srgbClr val="001080"/>
                </a:solidFill>
                <a:effectLst/>
                <a:highlight>
                  <a:srgbClr val="FFFFFF"/>
                </a:highlight>
                <a:latin typeface="PragmataPro Mono Liga" panose="02000509040000020004" pitchFamily="49" charset="0"/>
              </a:rPr>
              <a:t>y</a:t>
            </a:r>
            <a:r>
              <a:rPr lang="es-ES" sz="2200" b="0">
                <a:solidFill>
                  <a:srgbClr val="000000"/>
                </a:solidFill>
                <a:effectLst/>
                <a:highlight>
                  <a:srgbClr val="FFFFFF"/>
                </a:highlight>
                <a:latin typeface="PragmataPro Mono Liga" panose="02000509040000020004" pitchFamily="49" charset="0"/>
              </a:rPr>
              <a:t>=</a:t>
            </a:r>
            <a:r>
              <a:rPr lang="es-ES" sz="2200" b="0">
                <a:solidFill>
                  <a:srgbClr val="098658"/>
                </a:solidFill>
                <a:effectLst/>
                <a:highlight>
                  <a:srgbClr val="FFFFFF"/>
                </a:highlight>
                <a:latin typeface="PragmataPro Mono Liga" panose="02000509040000020004" pitchFamily="49" charset="0"/>
              </a:rPr>
              <a:t>2</a:t>
            </a:r>
            <a:r>
              <a:rPr lang="es-ES" sz="2200" b="0">
                <a:solidFill>
                  <a:srgbClr val="000000"/>
                </a:solidFill>
                <a:effectLst/>
                <a:highlight>
                  <a:srgbClr val="FFFFFF"/>
                </a:highlight>
                <a:latin typeface="PragmataPro Mono Liga" panose="02000509040000020004" pitchFamily="49" charset="0"/>
              </a:rPr>
              <a:t>; </a:t>
            </a:r>
            <a:r>
              <a:rPr lang="es-ES" sz="2200" b="0">
                <a:solidFill>
                  <a:srgbClr val="001080"/>
                </a:solidFill>
                <a:effectLst/>
                <a:highlight>
                  <a:srgbClr val="FFFFFF"/>
                </a:highlight>
                <a:latin typeface="PragmataPro Mono Liga" panose="02000509040000020004" pitchFamily="49" charset="0"/>
              </a:rPr>
              <a:t>z</a:t>
            </a:r>
            <a:r>
              <a:rPr lang="es-ES" sz="2200" b="0">
                <a:solidFill>
                  <a:srgbClr val="000000"/>
                </a:solidFill>
                <a:effectLst/>
                <a:highlight>
                  <a:srgbClr val="FFFFFF"/>
                </a:highlight>
                <a:latin typeface="PragmataPro Mono Liga" panose="02000509040000020004" pitchFamily="49" charset="0"/>
              </a:rPr>
              <a:t> *= ++y + </a:t>
            </a:r>
            <a:r>
              <a:rPr lang="es-ES" sz="2200" b="0">
                <a:solidFill>
                  <a:srgbClr val="098658"/>
                </a:solidFill>
                <a:effectLst/>
                <a:highlight>
                  <a:srgbClr val="FFFFFF"/>
                </a:highlight>
                <a:latin typeface="PragmataPro Mono Liga" panose="02000509040000020004" pitchFamily="49" charset="0"/>
              </a:rPr>
              <a:t>5</a:t>
            </a:r>
            <a:r>
              <a:rPr lang="es-ES" sz="2200" b="0">
                <a:solidFill>
                  <a:srgbClr val="000000"/>
                </a:solidFill>
                <a:effectLst/>
                <a:highlight>
                  <a:srgbClr val="FFFFFF"/>
                </a:highlight>
                <a:latin typeface="PragmataPro Mono Liga" panose="02000509040000020004" pitchFamily="49" charset="0"/>
              </a:rPr>
              <a:t>;</a:t>
            </a:r>
            <a:r>
              <a:rPr lang="en-US" sz="2200">
                <a:solidFill>
                  <a:srgbClr val="0000FF"/>
                </a:solidFill>
                <a:highlight>
                  <a:srgbClr val="FFFFFF"/>
                </a:highlight>
                <a:latin typeface="PragmataPro Mono Liga" panose="02000509040000020004" pitchFamily="49" charset="0"/>
              </a:rPr>
              <a:t> </a:t>
            </a:r>
          </a:p>
          <a:p>
            <a:pPr marL="457200" indent="-457200" algn="l">
              <a:lnSpc>
                <a:spcPct val="150000"/>
              </a:lnSpc>
              <a:spcBef>
                <a:spcPts val="0"/>
              </a:spcBef>
              <a:spcAft>
                <a:spcPts val="0"/>
              </a:spcAft>
              <a:buFont typeface="+mj-lt"/>
              <a:buAutoNum type="arabicPeriod"/>
            </a:pPr>
            <a:r>
              <a:rPr lang="en-US" sz="2200">
                <a:solidFill>
                  <a:srgbClr val="0000FF"/>
                </a:solidFill>
                <a:highlight>
                  <a:srgbClr val="FFFFFF"/>
                </a:highlight>
                <a:latin typeface="PragmataPro Mono Liga" panose="02000509040000020004" pitchFamily="49" charset="0"/>
              </a:rPr>
              <a:t>int</a:t>
            </a:r>
            <a:r>
              <a:rPr lang="en-US" sz="2200">
                <a:solidFill>
                  <a:srgbClr val="000000"/>
                </a:solidFill>
                <a:highlight>
                  <a:srgbClr val="FFFFFF"/>
                </a:highlight>
                <a:latin typeface="PragmataPro Mono Liga" panose="02000509040000020004" pitchFamily="49" charset="0"/>
              </a:rPr>
              <a:t> i = </a:t>
            </a:r>
            <a:r>
              <a:rPr lang="en-US" sz="2200">
                <a:solidFill>
                  <a:srgbClr val="098658"/>
                </a:solidFill>
                <a:highlight>
                  <a:srgbClr val="FFFFFF"/>
                </a:highlight>
                <a:latin typeface="PragmataPro Mono Liga" panose="02000509040000020004" pitchFamily="49" charset="0"/>
              </a:rPr>
              <a:t>5</a:t>
            </a:r>
            <a:r>
              <a:rPr lang="en-US" sz="2200">
                <a:solidFill>
                  <a:srgbClr val="000000"/>
                </a:solidFill>
                <a:highlight>
                  <a:srgbClr val="FFFFFF"/>
                </a:highlight>
                <a:latin typeface="PragmataPro Mono Liga" panose="02000509040000020004" pitchFamily="49" charset="0"/>
              </a:rPr>
              <a:t> &gt; </a:t>
            </a:r>
            <a:r>
              <a:rPr lang="en-US" sz="2200">
                <a:solidFill>
                  <a:srgbClr val="098658"/>
                </a:solidFill>
                <a:highlight>
                  <a:srgbClr val="FFFFFF"/>
                </a:highlight>
                <a:latin typeface="PragmataPro Mono Liga" panose="02000509040000020004" pitchFamily="49" charset="0"/>
              </a:rPr>
              <a:t>4</a:t>
            </a:r>
            <a:r>
              <a:rPr lang="en-US" sz="2200">
                <a:solidFill>
                  <a:srgbClr val="000000"/>
                </a:solidFill>
                <a:highlight>
                  <a:srgbClr val="FFFFFF"/>
                </a:highlight>
                <a:latin typeface="PragmataPro Mono Liga" panose="02000509040000020004" pitchFamily="49" charset="0"/>
              </a:rPr>
              <a:t> &gt; </a:t>
            </a:r>
            <a:r>
              <a:rPr lang="en-US" sz="2200">
                <a:solidFill>
                  <a:srgbClr val="098658"/>
                </a:solidFill>
                <a:highlight>
                  <a:srgbClr val="FFFFFF"/>
                </a:highlight>
                <a:latin typeface="PragmataPro Mono Liga" panose="02000509040000020004" pitchFamily="49" charset="0"/>
              </a:rPr>
              <a:t>2</a:t>
            </a:r>
            <a:r>
              <a:rPr lang="en-US" sz="2200">
                <a:solidFill>
                  <a:srgbClr val="000000"/>
                </a:solidFill>
                <a:highlight>
                  <a:srgbClr val="FFFFFF"/>
                </a:highlight>
                <a:latin typeface="PragmataPro Mono Liga" panose="02000509040000020004" pitchFamily="49" charset="0"/>
              </a:rPr>
              <a:t> &lt; </a:t>
            </a:r>
            <a:r>
              <a:rPr lang="en-US" sz="2200">
                <a:solidFill>
                  <a:srgbClr val="098658"/>
                </a:solidFill>
                <a:highlight>
                  <a:srgbClr val="FFFFFF"/>
                </a:highlight>
                <a:latin typeface="PragmataPro Mono Liga" panose="02000509040000020004" pitchFamily="49" charset="0"/>
              </a:rPr>
              <a:t>3</a:t>
            </a:r>
            <a:r>
              <a:rPr lang="en-US" sz="2200">
                <a:solidFill>
                  <a:srgbClr val="000000"/>
                </a:solidFill>
                <a:highlight>
                  <a:srgbClr val="FFFFFF"/>
                </a:highlight>
                <a:latin typeface="PragmataPro Mono Liga" panose="02000509040000020004" pitchFamily="49" charset="0"/>
              </a:rPr>
              <a:t>;</a:t>
            </a:r>
          </a:p>
          <a:p>
            <a:pPr marL="457200" indent="-457200" algn="l">
              <a:lnSpc>
                <a:spcPct val="150000"/>
              </a:lnSpc>
              <a:spcBef>
                <a:spcPts val="0"/>
              </a:spcBef>
              <a:spcAft>
                <a:spcPts val="0"/>
              </a:spcAft>
              <a:buFont typeface="+mj-lt"/>
              <a:buAutoNum type="arabicPeriod"/>
            </a:pPr>
            <a:r>
              <a:rPr lang="en-US" sz="2200" b="0">
                <a:solidFill>
                  <a:srgbClr val="001080"/>
                </a:solidFill>
                <a:effectLst/>
                <a:highlight>
                  <a:srgbClr val="FFFFFF"/>
                </a:highlight>
                <a:latin typeface="PragmataPro Mono Liga" panose="02000509040000020004" pitchFamily="49" charset="0"/>
              </a:rPr>
              <a:t>x</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10</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5</a:t>
            </a:r>
            <a:r>
              <a:rPr lang="en-US" sz="2200" b="0">
                <a:solidFill>
                  <a:srgbClr val="000000"/>
                </a:solidFill>
                <a:effectLst/>
                <a:highlight>
                  <a:srgbClr val="FFFFFF"/>
                </a:highlight>
                <a:latin typeface="PragmataPro Mono Liga" panose="02000509040000020004" pitchFamily="49" charset="0"/>
              </a:rPr>
              <a:t> &gt; </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a:t>
            </a:r>
          </a:p>
          <a:p>
            <a:pPr marL="457200" indent="-457200" algn="l">
              <a:lnSpc>
                <a:spcPct val="150000"/>
              </a:lnSpc>
              <a:spcBef>
                <a:spcPts val="0"/>
              </a:spcBef>
              <a:spcAft>
                <a:spcPts val="0"/>
              </a:spcAft>
              <a:buFont typeface="+mj-lt"/>
              <a:buAutoNum type="arabicPeriod"/>
            </a:pPr>
            <a:r>
              <a:rPr lang="en-US" sz="2200" b="0">
                <a:solidFill>
                  <a:srgbClr val="001080"/>
                </a:solidFill>
                <a:effectLst/>
                <a:highlight>
                  <a:srgbClr val="FFFFFF"/>
                </a:highlight>
                <a:latin typeface="PragmataPro Mono Liga" panose="02000509040000020004" pitchFamily="49" charset="0"/>
              </a:rPr>
              <a:t>x</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5</a:t>
            </a:r>
            <a:r>
              <a:rPr lang="en-US" sz="2200" b="0">
                <a:solidFill>
                  <a:srgbClr val="000000"/>
                </a:solidFill>
                <a:effectLst/>
                <a:highlight>
                  <a:srgbClr val="FFFFFF"/>
                </a:highlight>
                <a:latin typeface="PragmataPro Mono Liga" panose="02000509040000020004" pitchFamily="49" charset="0"/>
              </a:rPr>
              <a:t> &amp; </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a:t>
            </a:r>
          </a:p>
          <a:p>
            <a:pPr marL="457200" indent="-457200" algn="l">
              <a:lnSpc>
                <a:spcPct val="150000"/>
              </a:lnSpc>
              <a:spcBef>
                <a:spcPts val="0"/>
              </a:spcBef>
              <a:spcAft>
                <a:spcPts val="0"/>
              </a:spcAft>
              <a:buFont typeface="+mj-lt"/>
              <a:buAutoNum type="arabicPeriod"/>
            </a:pPr>
            <a:r>
              <a:rPr lang="en-US" sz="2200" b="0">
                <a:solidFill>
                  <a:srgbClr val="001080"/>
                </a:solidFill>
                <a:effectLst/>
                <a:highlight>
                  <a:srgbClr val="FFFFFF"/>
                </a:highlight>
                <a:latin typeface="PragmataPro Mono Liga" panose="02000509040000020004" pitchFamily="49" charset="0"/>
              </a:rPr>
              <a:t>x</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&amp; </a:t>
            </a:r>
            <a:r>
              <a:rPr lang="en-US" sz="2200" b="0">
                <a:solidFill>
                  <a:srgbClr val="098658"/>
                </a:solidFill>
                <a:effectLst/>
                <a:highlight>
                  <a:srgbClr val="FFFFFF"/>
                </a:highlight>
                <a:latin typeface="PragmataPro Mono Liga" panose="02000509040000020004" pitchFamily="49" charset="0"/>
              </a:rPr>
              <a:t>5</a:t>
            </a:r>
            <a:r>
              <a:rPr lang="en-US" sz="2200" b="0">
                <a:solidFill>
                  <a:srgbClr val="000000"/>
                </a:solidFill>
                <a:effectLst/>
                <a:highlight>
                  <a:srgbClr val="FFFFFF"/>
                </a:highlight>
                <a:latin typeface="PragmataPro Mono Liga" panose="02000509040000020004" pitchFamily="49" charset="0"/>
              </a:rPr>
              <a:t> &lt;&lt; </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8</a:t>
            </a:r>
            <a:r>
              <a:rPr lang="en-US" sz="2200" b="0">
                <a:solidFill>
                  <a:srgbClr val="000000"/>
                </a:solidFill>
                <a:effectLst/>
                <a:highlight>
                  <a:srgbClr val="FFFFFF"/>
                </a:highlight>
                <a:latin typeface="PragmataPro Mono Liga" panose="02000509040000020004" pitchFamily="49" charset="0"/>
              </a:rPr>
              <a:t> &gt;&gt; </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a:t>
            </a:r>
          </a:p>
          <a:p>
            <a:pPr marL="457200" indent="-457200" algn="l">
              <a:lnSpc>
                <a:spcPct val="150000"/>
              </a:lnSpc>
              <a:spcBef>
                <a:spcPts val="0"/>
              </a:spcBef>
              <a:spcAft>
                <a:spcPts val="0"/>
              </a:spcAft>
              <a:buFont typeface="+mj-lt"/>
              <a:buAutoNum type="arabicPeriod"/>
            </a:pPr>
            <a:endParaRPr lang="en-US" sz="2200" b="0">
              <a:solidFill>
                <a:srgbClr val="000000"/>
              </a:solidFill>
              <a:effectLst/>
              <a:highlight>
                <a:srgbClr val="FFFFFF"/>
              </a:highlight>
              <a:latin typeface="PragmataPro Mono Liga" panose="02000509040000020004" pitchFamily="49" charset="0"/>
            </a:endParaRP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7" name="Date Placeholder 6">
            <a:extLst>
              <a:ext uri="{FF2B5EF4-FFF2-40B4-BE49-F238E27FC236}">
                <a16:creationId xmlns:a16="http://schemas.microsoft.com/office/drawing/2014/main" id="{86042D69-9EB8-BB37-64D9-48500A0AECAE}"/>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AD30B2D0-0F6C-CE69-5AC8-71D919190E86}"/>
              </a:ext>
            </a:extLst>
          </p:cNvPr>
          <p:cNvSpPr txBox="1"/>
          <p:nvPr/>
        </p:nvSpPr>
        <p:spPr>
          <a:xfrm>
            <a:off x="5980843" y="1394324"/>
            <a:ext cx="6038476" cy="4082592"/>
          </a:xfrm>
          <a:prstGeom prst="rect">
            <a:avLst/>
          </a:prstGeom>
          <a:noFill/>
          <a:ln>
            <a:solidFill>
              <a:schemeClr val="tx1">
                <a:lumMod val="50000"/>
              </a:schemeClr>
            </a:solidFill>
          </a:ln>
        </p:spPr>
        <p:txBody>
          <a:bodyPr wrap="square">
            <a:spAutoFit/>
          </a:bodyPr>
          <a:lstStyle/>
          <a:p>
            <a:pPr marL="457200" indent="-457200">
              <a:lnSpc>
                <a:spcPct val="150000"/>
              </a:lnSpc>
              <a:buFont typeface="+mj-lt"/>
              <a:buAutoNum type="arabicPeriod" startAt="9"/>
            </a:pPr>
            <a:r>
              <a:rPr lang="en-US" sz="2200" b="0">
                <a:solidFill>
                  <a:srgbClr val="001080"/>
                </a:solidFill>
                <a:effectLst/>
                <a:highlight>
                  <a:srgbClr val="FFFFFF"/>
                </a:highlight>
                <a:latin typeface="PragmataPro Mono Liga" panose="02000509040000020004" pitchFamily="49" charset="0"/>
              </a:rPr>
              <a:t>x </a:t>
            </a:r>
            <a:r>
              <a:rPr lang="en-US" sz="2200">
                <a:solidFill>
                  <a:srgbClr val="000000"/>
                </a:solidFill>
                <a:highlight>
                  <a:srgbClr val="FFFFFF"/>
                </a:highlight>
                <a:latin typeface="PragmataPro Mono Liga" panose="02000509040000020004" pitchFamily="49" charset="0"/>
              </a:rPr>
              <a:t>= (</a:t>
            </a:r>
            <a:r>
              <a:rPr lang="en-US" sz="2200">
                <a:solidFill>
                  <a:srgbClr val="098658"/>
                </a:solidFill>
                <a:highlight>
                  <a:srgbClr val="FFFFFF"/>
                </a:highlight>
                <a:latin typeface="PragmataPro Mono Liga" panose="02000509040000020004" pitchFamily="49" charset="0"/>
              </a:rPr>
              <a:t>5</a:t>
            </a:r>
            <a:r>
              <a:rPr lang="en-US" sz="2200">
                <a:solidFill>
                  <a:srgbClr val="000000"/>
                </a:solidFill>
                <a:highlight>
                  <a:srgbClr val="FFFFFF"/>
                </a:highlight>
                <a:latin typeface="PragmataPro Mono Liga" panose="02000509040000020004" pitchFamily="49" charset="0"/>
              </a:rPr>
              <a:t> &gt; </a:t>
            </a:r>
            <a:r>
              <a:rPr lang="en-US" sz="2200">
                <a:solidFill>
                  <a:srgbClr val="098658"/>
                </a:solidFill>
                <a:highlight>
                  <a:srgbClr val="FFFFFF"/>
                </a:highlight>
                <a:latin typeface="PragmataPro Mono Liga" panose="02000509040000020004" pitchFamily="49" charset="0"/>
              </a:rPr>
              <a:t>3</a:t>
            </a:r>
            <a:r>
              <a:rPr lang="en-US" sz="2200">
                <a:solidFill>
                  <a:srgbClr val="000000"/>
                </a:solidFill>
                <a:highlight>
                  <a:srgbClr val="FFFFFF"/>
                </a:highlight>
                <a:latin typeface="PragmataPro Mono Liga" panose="02000509040000020004" pitchFamily="49" charset="0"/>
              </a:rPr>
              <a:t> &amp;&amp; </a:t>
            </a:r>
            <a:r>
              <a:rPr lang="en-US" sz="2200">
                <a:solidFill>
                  <a:srgbClr val="098658"/>
                </a:solidFill>
                <a:highlight>
                  <a:srgbClr val="FFFFFF"/>
                </a:highlight>
                <a:latin typeface="PragmataPro Mono Liga" panose="02000509040000020004" pitchFamily="49" charset="0"/>
              </a:rPr>
              <a:t>4</a:t>
            </a:r>
            <a:r>
              <a:rPr lang="en-US" sz="2200">
                <a:solidFill>
                  <a:srgbClr val="000000"/>
                </a:solidFill>
                <a:highlight>
                  <a:srgbClr val="FFFFFF"/>
                </a:highlight>
                <a:latin typeface="PragmataPro Mono Liga" panose="02000509040000020004" pitchFamily="49" charset="0"/>
              </a:rPr>
              <a:t> &lt; </a:t>
            </a:r>
            <a:r>
              <a:rPr lang="en-US" sz="2200">
                <a:solidFill>
                  <a:srgbClr val="098658"/>
                </a:solidFill>
                <a:highlight>
                  <a:srgbClr val="FFFFFF"/>
                </a:highlight>
                <a:latin typeface="PragmataPro Mono Liga" panose="02000509040000020004" pitchFamily="49" charset="0"/>
              </a:rPr>
              <a:t>8</a:t>
            </a:r>
            <a:r>
              <a:rPr lang="en-US" sz="2200">
                <a:solidFill>
                  <a:srgbClr val="000000"/>
                </a:solidFill>
                <a:highlight>
                  <a:srgbClr val="FFFFFF"/>
                </a:highlight>
                <a:latin typeface="PragmataPro Mono Liga" panose="02000509040000020004" pitchFamily="49" charset="0"/>
              </a:rPr>
              <a:t>)</a:t>
            </a:r>
          </a:p>
          <a:p>
            <a:pPr marL="457200" indent="-457200" algn="l">
              <a:lnSpc>
                <a:spcPct val="150000"/>
              </a:lnSpc>
              <a:spcBef>
                <a:spcPts val="0"/>
              </a:spcBef>
              <a:spcAft>
                <a:spcPts val="0"/>
              </a:spcAft>
              <a:buFont typeface="+mj-lt"/>
              <a:buAutoNum type="arabicPeriod" startAt="9"/>
            </a:pPr>
            <a:r>
              <a:rPr lang="en-US" sz="2200">
                <a:solidFill>
                  <a:srgbClr val="00108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y </a:t>
            </a:r>
            <a:r>
              <a:rPr lang="en-US" sz="2200">
                <a:solidFill>
                  <a:srgbClr val="00108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9; </a:t>
            </a:r>
            <a:r>
              <a:rPr lang="en-US" sz="2200" b="0">
                <a:solidFill>
                  <a:srgbClr val="001080"/>
                </a:solidFill>
                <a:effectLst/>
                <a:highlight>
                  <a:srgbClr val="FFFFFF"/>
                </a:highlight>
                <a:latin typeface="PragmataPro Mono Liga" panose="02000509040000020004" pitchFamily="49" charset="0"/>
              </a:rPr>
              <a:t>x</a:t>
            </a:r>
            <a:r>
              <a:rPr lang="en-US" sz="2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 </a:t>
            </a:r>
            <a:r>
              <a:rPr lang="en-US" sz="2200">
                <a:solidFill>
                  <a:srgbClr val="098658"/>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10</a:t>
            </a:r>
            <a:r>
              <a:rPr lang="en-US" sz="2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 --</a:t>
            </a:r>
            <a:r>
              <a:rPr lang="en-US" sz="2200">
                <a:solidFill>
                  <a:srgbClr val="00108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y</a:t>
            </a:r>
            <a:r>
              <a:rPr lang="en-US" sz="2200">
                <a:solidFill>
                  <a:srgbClr val="000000"/>
                </a:solidFill>
                <a:effectLst/>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p>
          <a:p>
            <a:pPr marL="457200" indent="-457200" algn="l">
              <a:lnSpc>
                <a:spcPct val="150000"/>
              </a:lnSpc>
              <a:spcBef>
                <a:spcPts val="0"/>
              </a:spcBef>
              <a:spcAft>
                <a:spcPts val="0"/>
              </a:spcAft>
              <a:buFont typeface="+mj-lt"/>
              <a:buAutoNum type="arabicPeriod" startAt="9"/>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b</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a:t>
            </a:r>
            <a:r>
              <a:rPr lang="en-US" sz="2200" b="0">
                <a:solidFill>
                  <a:srgbClr val="000000"/>
                </a:solidFill>
                <a:effectLst/>
                <a:highlight>
                  <a:srgbClr val="FFFFFF"/>
                </a:highlight>
                <a:latin typeface="PragmataPro Mono Liga" panose="02000509040000020004" pitchFamily="49" charset="0"/>
              </a:rPr>
              <a:t> =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 || </a:t>
            </a:r>
            <a:r>
              <a:rPr lang="en-US" sz="2200" b="0">
                <a:solidFill>
                  <a:srgbClr val="001080"/>
                </a:solidFill>
                <a:effectLst/>
                <a:highlight>
                  <a:srgbClr val="FFFFFF"/>
                </a:highlight>
                <a:latin typeface="PragmataPro Mono Liga" panose="02000509040000020004" pitchFamily="49" charset="0"/>
              </a:rPr>
              <a:t>b</a:t>
            </a:r>
            <a:r>
              <a:rPr lang="en-US" sz="2200" b="0">
                <a:solidFill>
                  <a:srgbClr val="000000"/>
                </a:solidFill>
                <a:effectLst/>
                <a:highlight>
                  <a:srgbClr val="FFFFFF"/>
                </a:highlight>
                <a:latin typeface="PragmataPro Mono Liga" panose="02000509040000020004" pitchFamily="49" charset="0"/>
              </a:rPr>
              <a:t>++;</a:t>
            </a:r>
            <a:r>
              <a:rPr lang="es-ES" sz="2200">
                <a:solidFill>
                  <a:srgbClr val="0000FF"/>
                </a:solidFill>
                <a:highlight>
                  <a:srgbClr val="FFFFFF"/>
                </a:highlight>
                <a:latin typeface="PragmataPro Mono Liga" panose="02000509040000020004" pitchFamily="49" charset="0"/>
              </a:rPr>
              <a:t> </a:t>
            </a:r>
          </a:p>
          <a:p>
            <a:pPr marL="457200" indent="-457200" algn="l">
              <a:lnSpc>
                <a:spcPct val="150000"/>
              </a:lnSpc>
              <a:spcBef>
                <a:spcPts val="0"/>
              </a:spcBef>
              <a:spcAft>
                <a:spcPts val="0"/>
              </a:spcAft>
              <a:buFont typeface="+mj-lt"/>
              <a:buAutoNum type="arabicPeriod" startAt="9"/>
            </a:pPr>
            <a:r>
              <a:rPr lang="en-US" sz="2200" b="0">
                <a:solidFill>
                  <a:srgbClr val="000000"/>
                </a:solidFill>
                <a:effectLst/>
                <a:highlight>
                  <a:srgbClr val="FFFFFF"/>
                </a:highlight>
                <a:latin typeface="PragmataPro Mono Liga" panose="02000509040000020004" pitchFamily="49" charset="0"/>
              </a:rPr>
              <a:t>bool a=true, b=false; cout &lt;&lt; a &amp;&amp; b;</a:t>
            </a:r>
          </a:p>
          <a:p>
            <a:pPr marL="457200" indent="-457200" algn="l">
              <a:lnSpc>
                <a:spcPct val="150000"/>
              </a:lnSpc>
              <a:spcBef>
                <a:spcPts val="0"/>
              </a:spcBef>
              <a:spcAft>
                <a:spcPts val="0"/>
              </a:spcAft>
              <a:buFont typeface="+mj-lt"/>
              <a:buAutoNum type="arabicPeriod" startAt="9"/>
            </a:pPr>
            <a:r>
              <a:rPr lang="en-US" sz="2200" b="0">
                <a:solidFill>
                  <a:srgbClr val="001080"/>
                </a:solidFill>
                <a:effectLst/>
                <a:highlight>
                  <a:srgbClr val="FFFFFF"/>
                </a:highlight>
                <a:latin typeface="PragmataPro Mono Liga" panose="02000509040000020004" pitchFamily="49" charset="0"/>
              </a:rPr>
              <a:t>result</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 &amp;&amp;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 </a:t>
            </a:r>
          </a:p>
          <a:p>
            <a:pPr marL="457200" indent="-457200" algn="l">
              <a:lnSpc>
                <a:spcPct val="150000"/>
              </a:lnSpc>
              <a:spcBef>
                <a:spcPts val="0"/>
              </a:spcBef>
              <a:spcAft>
                <a:spcPts val="0"/>
              </a:spcAft>
              <a:buFont typeface="+mj-lt"/>
              <a:buAutoNum type="arabicPeriod" startAt="9"/>
            </a:pPr>
            <a:r>
              <a:rPr lang="es-ES" sz="2200">
                <a:solidFill>
                  <a:srgbClr val="0000FF"/>
                </a:solidFill>
                <a:highlight>
                  <a:srgbClr val="FFFFFF"/>
                </a:highlight>
                <a:latin typeface="PragmataPro Mono Liga" panose="02000509040000020004" pitchFamily="49" charset="0"/>
              </a:rPr>
              <a:t>true</a:t>
            </a:r>
            <a:r>
              <a:rPr lang="es-ES" sz="2200">
                <a:solidFill>
                  <a:srgbClr val="000000"/>
                </a:solidFill>
                <a:highlight>
                  <a:srgbClr val="FFFFFF"/>
                </a:highlight>
                <a:latin typeface="PragmataPro Mono Liga" panose="02000509040000020004" pitchFamily="49" charset="0"/>
              </a:rPr>
              <a:t> || </a:t>
            </a:r>
            <a:r>
              <a:rPr lang="es-ES" sz="2200">
                <a:solidFill>
                  <a:srgbClr val="0000FF"/>
                </a:solidFill>
                <a:highlight>
                  <a:srgbClr val="FFFFFF"/>
                </a:highlight>
                <a:latin typeface="PragmataPro Mono Liga" panose="02000509040000020004" pitchFamily="49" charset="0"/>
              </a:rPr>
              <a:t>true</a:t>
            </a:r>
            <a:r>
              <a:rPr lang="es-ES" sz="2200">
                <a:solidFill>
                  <a:srgbClr val="000000"/>
                </a:solidFill>
                <a:highlight>
                  <a:srgbClr val="FFFFFF"/>
                </a:highlight>
                <a:latin typeface="PragmataPro Mono Liga" panose="02000509040000020004" pitchFamily="49" charset="0"/>
              </a:rPr>
              <a:t> &amp;&amp; </a:t>
            </a:r>
            <a:r>
              <a:rPr lang="es-ES" sz="2200">
                <a:solidFill>
                  <a:srgbClr val="0000FF"/>
                </a:solidFill>
                <a:highlight>
                  <a:srgbClr val="FFFFFF"/>
                </a:highlight>
                <a:latin typeface="PragmataPro Mono Liga" panose="02000509040000020004" pitchFamily="49" charset="0"/>
              </a:rPr>
              <a:t>false</a:t>
            </a:r>
            <a:r>
              <a:rPr lang="es-ES" sz="2200">
                <a:solidFill>
                  <a:srgbClr val="000000"/>
                </a:solidFill>
                <a:highlight>
                  <a:srgbClr val="FFFFFF"/>
                </a:highlight>
                <a:latin typeface="PragmataPro Mono Liga" panose="02000509040000020004" pitchFamily="49" charset="0"/>
              </a:rPr>
              <a:t> || </a:t>
            </a:r>
            <a:r>
              <a:rPr lang="es-ES" sz="2200">
                <a:solidFill>
                  <a:srgbClr val="0000FF"/>
                </a:solidFill>
                <a:highlight>
                  <a:srgbClr val="FFFFFF"/>
                </a:highlight>
                <a:latin typeface="PragmataPro Mono Liga" panose="02000509040000020004" pitchFamily="49" charset="0"/>
              </a:rPr>
              <a:t>false</a:t>
            </a:r>
            <a:r>
              <a:rPr lang="es-ES" sz="2200">
                <a:solidFill>
                  <a:srgbClr val="000000"/>
                </a:solidFill>
                <a:highlight>
                  <a:srgbClr val="FFFFFF"/>
                </a:highlight>
                <a:latin typeface="PragmataPro Mono Liga" panose="02000509040000020004" pitchFamily="49" charset="0"/>
              </a:rPr>
              <a:t>;</a:t>
            </a:r>
          </a:p>
          <a:p>
            <a:pPr marL="457200" indent="-457200" algn="l">
              <a:lnSpc>
                <a:spcPct val="150000"/>
              </a:lnSpc>
              <a:spcBef>
                <a:spcPts val="0"/>
              </a:spcBef>
              <a:spcAft>
                <a:spcPts val="0"/>
              </a:spcAft>
              <a:buFont typeface="+mj-lt"/>
              <a:buAutoNum type="arabicPeriod" startAt="9"/>
            </a:pPr>
            <a:r>
              <a:rPr lang="en-US" sz="2200" b="0">
                <a:solidFill>
                  <a:srgbClr val="001080"/>
                </a:solidFill>
                <a:effectLst/>
                <a:highlight>
                  <a:srgbClr val="FFFFFF"/>
                </a:highlight>
                <a:latin typeface="PragmataPro Mono Liga" panose="02000509040000020004" pitchFamily="49" charset="0"/>
              </a:rPr>
              <a:t>x </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true</a:t>
            </a:r>
            <a:r>
              <a:rPr lang="en-US" sz="2200" b="0">
                <a:solidFill>
                  <a:srgbClr val="000000"/>
                </a:solidFill>
                <a:effectLst/>
                <a:highlight>
                  <a:srgbClr val="FFFFFF"/>
                </a:highlight>
                <a:latin typeface="PragmataPro Mono Liga" panose="02000509040000020004" pitchFamily="49" charset="0"/>
              </a:rPr>
              <a:t> || </a:t>
            </a:r>
            <a:r>
              <a:rPr lang="en-US" sz="2200" b="0">
                <a:solidFill>
                  <a:srgbClr val="0000FF"/>
                </a:solidFill>
                <a:effectLst/>
                <a:highlight>
                  <a:srgbClr val="FFFFFF"/>
                </a:highlight>
                <a:latin typeface="PragmataPro Mono Liga" panose="02000509040000020004" pitchFamily="49" charset="0"/>
              </a:rPr>
              <a:t>false</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4</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5</a:t>
            </a:r>
            <a:endParaRPr lang="en-US" sz="2200" b="0">
              <a:solidFill>
                <a:srgbClr val="000000"/>
              </a:solidFill>
              <a:effectLst/>
              <a:highlight>
                <a:srgbClr val="FFFFFF"/>
              </a:highlight>
              <a:latin typeface="PragmataPro Mono Liga" panose="02000509040000020004" pitchFamily="49" charset="0"/>
            </a:endParaRPr>
          </a:p>
          <a:p>
            <a:pPr marL="457200" indent="-457200" algn="l">
              <a:lnSpc>
                <a:spcPct val="150000"/>
              </a:lnSpc>
              <a:spcBef>
                <a:spcPts val="0"/>
              </a:spcBef>
              <a:spcAft>
                <a:spcPts val="0"/>
              </a:spcAft>
              <a:buFont typeface="+mj-lt"/>
              <a:buAutoNum type="arabicPeriod" startAt="9"/>
            </a:pPr>
            <a:r>
              <a:rPr lang="en-US" sz="2200" b="0">
                <a:solidFill>
                  <a:srgbClr val="001080"/>
                </a:solidFill>
                <a:effectLst/>
                <a:highlight>
                  <a:srgbClr val="FFFFFF"/>
                </a:highlight>
                <a:latin typeface="PragmataPro Mono Liga" panose="02000509040000020004" pitchFamily="49" charset="0"/>
              </a:rPr>
              <a:t>x</a:t>
            </a:r>
            <a:r>
              <a:rPr lang="en-US" sz="2200">
                <a:solidFill>
                  <a:srgbClr val="000000"/>
                </a:solidFill>
                <a:effectLst/>
                <a:latin typeface="PragmataPro Mono Liga" panose="02000509040000020004" pitchFamily="49" charset="0"/>
              </a:rPr>
              <a:t> = </a:t>
            </a:r>
            <a:r>
              <a:rPr lang="en-US" sz="2200">
                <a:solidFill>
                  <a:srgbClr val="098658"/>
                </a:solidFill>
                <a:effectLst/>
                <a:latin typeface="PragmataPro Mono Liga" panose="02000509040000020004" pitchFamily="49" charset="0"/>
              </a:rPr>
              <a:t>5</a:t>
            </a:r>
            <a:r>
              <a:rPr lang="en-US" sz="2200">
                <a:solidFill>
                  <a:srgbClr val="000000"/>
                </a:solidFill>
                <a:effectLst/>
                <a:latin typeface="PragmataPro Mono Liga" panose="02000509040000020004" pitchFamily="49" charset="0"/>
              </a:rPr>
              <a:t> &gt; </a:t>
            </a:r>
            <a:r>
              <a:rPr lang="en-US" sz="2200">
                <a:solidFill>
                  <a:srgbClr val="098658"/>
                </a:solidFill>
                <a:effectLst/>
                <a:latin typeface="PragmataPro Mono Liga" panose="02000509040000020004" pitchFamily="49" charset="0"/>
              </a:rPr>
              <a:t>8</a:t>
            </a:r>
            <a:r>
              <a:rPr lang="en-US" sz="2200">
                <a:solidFill>
                  <a:srgbClr val="000000"/>
                </a:solidFill>
                <a:effectLst/>
                <a:latin typeface="PragmataPro Mono Liga" panose="02000509040000020004" pitchFamily="49" charset="0"/>
              </a:rPr>
              <a:t> ? </a:t>
            </a:r>
            <a:r>
              <a:rPr lang="en-US" sz="2200">
                <a:solidFill>
                  <a:srgbClr val="098658"/>
                </a:solidFill>
                <a:effectLst/>
                <a:latin typeface="PragmataPro Mono Liga" panose="02000509040000020004" pitchFamily="49" charset="0"/>
              </a:rPr>
              <a:t>10</a:t>
            </a:r>
            <a:r>
              <a:rPr lang="en-US" sz="2200">
                <a:solidFill>
                  <a:srgbClr val="000000"/>
                </a:solidFill>
                <a:effectLst/>
                <a:latin typeface="PragmataPro Mono Liga" panose="02000509040000020004" pitchFamily="49" charset="0"/>
              </a:rPr>
              <a:t> : </a:t>
            </a:r>
            <a:r>
              <a:rPr lang="en-US" sz="2200">
                <a:solidFill>
                  <a:srgbClr val="098658"/>
                </a:solidFill>
                <a:effectLst/>
                <a:latin typeface="PragmataPro Mono Liga" panose="02000509040000020004" pitchFamily="49" charset="0"/>
              </a:rPr>
              <a:t>1</a:t>
            </a:r>
            <a:r>
              <a:rPr lang="en-US" sz="2200">
                <a:solidFill>
                  <a:srgbClr val="000000"/>
                </a:solidFill>
                <a:effectLst/>
                <a:latin typeface="PragmataPro Mono Liga" panose="02000509040000020004" pitchFamily="49" charset="0"/>
              </a:rPr>
              <a:t> != </a:t>
            </a:r>
            <a:r>
              <a:rPr lang="en-US" sz="2200">
                <a:solidFill>
                  <a:srgbClr val="098658"/>
                </a:solidFill>
                <a:effectLst/>
                <a:latin typeface="PragmataPro Mono Liga" panose="02000509040000020004" pitchFamily="49" charset="0"/>
              </a:rPr>
              <a:t>2</a:t>
            </a:r>
            <a:r>
              <a:rPr lang="en-US" sz="2200">
                <a:solidFill>
                  <a:srgbClr val="000000"/>
                </a:solidFill>
                <a:effectLst/>
                <a:latin typeface="PragmataPro Mono Liga" panose="02000509040000020004" pitchFamily="49" charset="0"/>
              </a:rPr>
              <a:t> &lt; </a:t>
            </a:r>
            <a:r>
              <a:rPr lang="en-US" sz="2200">
                <a:solidFill>
                  <a:srgbClr val="098658"/>
                </a:solidFill>
                <a:effectLst/>
                <a:latin typeface="PragmataPro Mono Liga" panose="02000509040000020004" pitchFamily="49" charset="0"/>
              </a:rPr>
              <a:t>5</a:t>
            </a:r>
            <a:r>
              <a:rPr lang="en-US" sz="2200">
                <a:solidFill>
                  <a:srgbClr val="000000"/>
                </a:solidFill>
                <a:effectLst/>
                <a:latin typeface="PragmataPro Mono Liga" panose="02000509040000020004" pitchFamily="49" charset="0"/>
              </a:rPr>
              <a:t> ? </a:t>
            </a:r>
            <a:r>
              <a:rPr lang="en-US" sz="2200">
                <a:solidFill>
                  <a:srgbClr val="098658"/>
                </a:solidFill>
                <a:effectLst/>
                <a:latin typeface="PragmataPro Mono Liga" panose="02000509040000020004" pitchFamily="49" charset="0"/>
              </a:rPr>
              <a:t>20</a:t>
            </a:r>
            <a:r>
              <a:rPr lang="en-US" sz="2200">
                <a:solidFill>
                  <a:srgbClr val="000000"/>
                </a:solidFill>
                <a:effectLst/>
                <a:latin typeface="PragmataPro Mono Liga" panose="02000509040000020004" pitchFamily="49" charset="0"/>
              </a:rPr>
              <a:t> : </a:t>
            </a:r>
            <a:r>
              <a:rPr lang="en-US" sz="2200">
                <a:solidFill>
                  <a:srgbClr val="098658"/>
                </a:solidFill>
                <a:effectLst/>
                <a:latin typeface="PragmataPro Mono Liga" panose="02000509040000020004" pitchFamily="49" charset="0"/>
              </a:rPr>
              <a:t>30</a:t>
            </a:r>
            <a:r>
              <a:rPr lang="en-US" sz="2200">
                <a:solidFill>
                  <a:srgbClr val="000000"/>
                </a:solidFill>
                <a:effectLst/>
                <a:latin typeface="PragmataPro Mono Liga" panose="02000509040000020004" pitchFamily="49" charset="0"/>
              </a:rPr>
              <a:t>;</a:t>
            </a:r>
          </a:p>
        </p:txBody>
      </p:sp>
      <p:sp>
        <p:nvSpPr>
          <p:cNvPr id="6" name="Slide Number Placeholder 5">
            <a:extLst>
              <a:ext uri="{FF2B5EF4-FFF2-40B4-BE49-F238E27FC236}">
                <a16:creationId xmlns:a16="http://schemas.microsoft.com/office/drawing/2014/main" id="{4DCFB352-A657-2B71-8BB4-F99481061C05}"/>
              </a:ext>
            </a:extLst>
          </p:cNvPr>
          <p:cNvSpPr>
            <a:spLocks noGrp="1"/>
          </p:cNvSpPr>
          <p:nvPr>
            <p:ph type="sldNum" sz="quarter" idx="12"/>
          </p:nvPr>
        </p:nvSpPr>
        <p:spPr/>
        <p:txBody>
          <a:bodyPr/>
          <a:lstStyle/>
          <a:p>
            <a:fld id="{D8B0B3AC-44A8-D142-AAF6-9A453466E1A4}" type="slidenum">
              <a:rPr lang="en-VN" smtClean="0"/>
              <a:pPr/>
              <a:t>30</a:t>
            </a:fld>
            <a:endParaRPr lang="en-VN" dirty="0"/>
          </a:p>
        </p:txBody>
      </p:sp>
    </p:spTree>
    <p:extLst>
      <p:ext uri="{BB962C8B-B14F-4D97-AF65-F5344CB8AC3E}">
        <p14:creationId xmlns:p14="http://schemas.microsoft.com/office/powerpoint/2010/main" val="1342434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3.7.1 Biểu thức</a:t>
            </a:r>
            <a:endParaRPr lang="en-US" dirty="0"/>
          </a:p>
        </p:txBody>
      </p:sp>
      <p:sp>
        <p:nvSpPr>
          <p:cNvPr id="3" name="Content Placeholder 2"/>
          <p:cNvSpPr>
            <a:spLocks noGrp="1"/>
          </p:cNvSpPr>
          <p:nvPr>
            <p:ph idx="1"/>
          </p:nvPr>
        </p:nvSpPr>
        <p:spPr/>
        <p:txBody>
          <a:bodyPr>
            <a:noAutofit/>
          </a:bodyPr>
          <a:lstStyle/>
          <a:p>
            <a:pPr marL="377190" indent="-342900">
              <a:lnSpc>
                <a:spcPct val="100000"/>
              </a:lnSpc>
              <a:defRPr/>
            </a:pPr>
            <a:r>
              <a:rPr lang="en-US" sz="2400">
                <a:solidFill>
                  <a:schemeClr val="tx1">
                    <a:lumMod val="50000"/>
                  </a:schemeClr>
                </a:solidFill>
              </a:rPr>
              <a:t>Minh họa triển khai viết biểu </a:t>
            </a:r>
            <a:r>
              <a:rPr lang="en-US" sz="2400" dirty="0" err="1">
                <a:solidFill>
                  <a:schemeClr val="tx1">
                    <a:lumMod val="50000"/>
                  </a:schemeClr>
                </a:solidFill>
              </a:rPr>
              <a:t>thức</a:t>
            </a:r>
            <a:r>
              <a:rPr lang="en-US" sz="2400" dirty="0">
                <a:solidFill>
                  <a:schemeClr val="tx1">
                    <a:lumMod val="50000"/>
                  </a:schemeClr>
                </a:solidFill>
              </a:rPr>
              <a:t> </a:t>
            </a:r>
            <a:r>
              <a:rPr lang="en-US" sz="2400" dirty="0" err="1">
                <a:solidFill>
                  <a:schemeClr val="tx1">
                    <a:lumMod val="50000"/>
                  </a:schemeClr>
                </a:solidFill>
              </a:rPr>
              <a:t>cho</a:t>
            </a:r>
            <a:r>
              <a:rPr lang="en-US" sz="2400" dirty="0">
                <a:solidFill>
                  <a:schemeClr val="tx1">
                    <a:lumMod val="50000"/>
                  </a:schemeClr>
                </a:solidFill>
              </a:rPr>
              <a:t> </a:t>
            </a:r>
            <a:r>
              <a:rPr lang="en-US" sz="2400" dirty="0" err="1">
                <a:solidFill>
                  <a:schemeClr val="tx1">
                    <a:lumMod val="50000"/>
                  </a:schemeClr>
                </a:solidFill>
              </a:rPr>
              <a:t>các</a:t>
            </a:r>
            <a:r>
              <a:rPr lang="en-US" sz="2400" dirty="0">
                <a:solidFill>
                  <a:schemeClr val="tx1">
                    <a:lumMod val="50000"/>
                  </a:schemeClr>
                </a:solidFill>
              </a:rPr>
              <a:t> </a:t>
            </a:r>
            <a:r>
              <a:rPr lang="en-US" sz="2400" dirty="0" err="1">
                <a:solidFill>
                  <a:schemeClr val="tx1">
                    <a:lumMod val="50000"/>
                  </a:schemeClr>
                </a:solidFill>
              </a:rPr>
              <a:t>mệnh</a:t>
            </a:r>
            <a:r>
              <a:rPr lang="en-US" sz="2400" dirty="0">
                <a:solidFill>
                  <a:schemeClr val="tx1">
                    <a:lumMod val="50000"/>
                  </a:schemeClr>
                </a:solidFill>
              </a:rPr>
              <a:t> </a:t>
            </a:r>
            <a:r>
              <a:rPr lang="en-US" sz="2400" dirty="0" err="1">
                <a:solidFill>
                  <a:schemeClr val="tx1">
                    <a:lumMod val="50000"/>
                  </a:schemeClr>
                </a:solidFill>
              </a:rPr>
              <a:t>đề</a:t>
            </a:r>
            <a:r>
              <a:rPr lang="en-US" sz="2400" dirty="0">
                <a:solidFill>
                  <a:schemeClr val="tx1">
                    <a:lumMod val="50000"/>
                  </a:schemeClr>
                </a:solidFill>
              </a:rPr>
              <a:t>:</a:t>
            </a:r>
          </a:p>
          <a:p>
            <a:pPr lvl="1">
              <a:lnSpc>
                <a:spcPct val="100000"/>
              </a:lnSpc>
            </a:pPr>
            <a:r>
              <a:rPr lang="en-US">
                <a:solidFill>
                  <a:schemeClr val="tx1">
                    <a:lumMod val="50000"/>
                  </a:schemeClr>
                </a:solidFill>
              </a:rPr>
              <a:t>x lớn h</a:t>
            </a:r>
            <a:r>
              <a:rPr lang="vi-VN">
                <a:solidFill>
                  <a:schemeClr val="tx1">
                    <a:lumMod val="50000"/>
                  </a:schemeClr>
                </a:solidFill>
              </a:rPr>
              <a:t>ơ</a:t>
            </a:r>
            <a:r>
              <a:rPr lang="en-US">
                <a:solidFill>
                  <a:schemeClr val="tx1">
                    <a:lumMod val="50000"/>
                  </a:schemeClr>
                </a:solidFill>
              </a:rPr>
              <a:t>n hay bằng 3: </a:t>
            </a:r>
          </a:p>
          <a:p>
            <a:pPr marL="457200" lvl="1" indent="0">
              <a:lnSpc>
                <a:spcPct val="100000"/>
              </a:lnSpc>
              <a:buNone/>
            </a:pPr>
            <a:r>
              <a:rPr lang="en-US">
                <a:solidFill>
                  <a:schemeClr val="tx1">
                    <a:lumMod val="50000"/>
                  </a:schemeClr>
                </a:solidFill>
                <a:highlight>
                  <a:srgbClr val="FFFFFF"/>
                </a:highlight>
                <a:latin typeface="PragmataPro Mono Liga" panose="02000509040000020004" pitchFamily="49" charset="0"/>
              </a:rPr>
              <a:t>	</a:t>
            </a:r>
            <a:r>
              <a:rPr lang="en-US">
                <a:solidFill>
                  <a:srgbClr val="001080"/>
                </a:solidFill>
                <a:highlight>
                  <a:srgbClr val="FFFFFF"/>
                </a:highlight>
                <a:latin typeface="PragmataPro Mono Liga" panose="02000509040000020004" pitchFamily="49" charset="0"/>
              </a:rPr>
              <a:t>x</a:t>
            </a:r>
            <a:r>
              <a:rPr lang="en-US">
                <a:solidFill>
                  <a:srgbClr val="000000"/>
                </a:solidFill>
                <a:highlight>
                  <a:srgbClr val="FFFFFF"/>
                </a:highlight>
                <a:latin typeface="PragmataPro Mono Liga" panose="02000509040000020004" pitchFamily="49" charset="0"/>
              </a:rPr>
              <a:t> &gt;= </a:t>
            </a:r>
            <a:r>
              <a:rPr lang="en-US">
                <a:solidFill>
                  <a:srgbClr val="098658"/>
                </a:solidFill>
                <a:highlight>
                  <a:srgbClr val="FFFFFF"/>
                </a:highlight>
                <a:latin typeface="PragmataPro Mono Liga" panose="02000509040000020004" pitchFamily="49" charset="0"/>
              </a:rPr>
              <a:t>3</a:t>
            </a:r>
            <a:endParaRPr lang="en-US">
              <a:solidFill>
                <a:srgbClr val="000000"/>
              </a:solidFill>
              <a:highlight>
                <a:srgbClr val="FFFFFF"/>
              </a:highlight>
              <a:latin typeface="PragmataPro Mono Liga" panose="02000509040000020004" pitchFamily="49" charset="0"/>
            </a:endParaRPr>
          </a:p>
          <a:p>
            <a:pPr lvl="1">
              <a:lnSpc>
                <a:spcPct val="100000"/>
              </a:lnSpc>
              <a:defRPr/>
            </a:pPr>
            <a:r>
              <a:rPr lang="en-US">
                <a:solidFill>
                  <a:schemeClr val="tx1">
                    <a:lumMod val="50000"/>
                  </a:schemeClr>
                </a:solidFill>
              </a:rPr>
              <a:t>a </a:t>
            </a:r>
            <a:r>
              <a:rPr lang="en-US" dirty="0" err="1">
                <a:solidFill>
                  <a:schemeClr val="tx1">
                    <a:lumMod val="50000"/>
                  </a:schemeClr>
                </a:solidFill>
              </a:rPr>
              <a:t>và</a:t>
            </a:r>
            <a:r>
              <a:rPr lang="en-US" dirty="0">
                <a:solidFill>
                  <a:schemeClr val="tx1">
                    <a:lumMod val="50000"/>
                  </a:schemeClr>
                </a:solidFill>
              </a:rPr>
              <a:t> b </a:t>
            </a:r>
            <a:r>
              <a:rPr lang="en-US" err="1">
                <a:solidFill>
                  <a:schemeClr val="tx1">
                    <a:lumMod val="50000"/>
                  </a:schemeClr>
                </a:solidFill>
              </a:rPr>
              <a:t>cùng</a:t>
            </a:r>
            <a:r>
              <a:rPr lang="en-US">
                <a:solidFill>
                  <a:schemeClr val="tx1">
                    <a:lumMod val="50000"/>
                  </a:schemeClr>
                </a:solidFill>
              </a:rPr>
              <a:t> dấu:</a:t>
            </a:r>
            <a:endParaRPr lang="en-US" dirty="0">
              <a:solidFill>
                <a:schemeClr val="tx1">
                  <a:lumMod val="50000"/>
                </a:schemeClr>
              </a:solidFill>
            </a:endParaRPr>
          </a:p>
          <a:p>
            <a:pPr marL="0" indent="0">
              <a:lnSpc>
                <a:spcPct val="100000"/>
              </a:lnSpc>
              <a:buNone/>
            </a:pPr>
            <a:r>
              <a:rPr lang="pt-BR" sz="2400">
                <a:solidFill>
                  <a:srgbClr val="000000"/>
                </a:solidFill>
                <a:highlight>
                  <a:srgbClr val="FFFFFF"/>
                </a:highlight>
                <a:latin typeface="PragmataPro Mono Liga" panose="02000509040000020004" pitchFamily="49" charset="0"/>
              </a:rPr>
              <a:t>	((</a:t>
            </a:r>
            <a:r>
              <a:rPr lang="pt-BR" sz="2400">
                <a:solidFill>
                  <a:srgbClr val="001080"/>
                </a:solidFill>
                <a:highlight>
                  <a:srgbClr val="FFFFFF"/>
                </a:highlight>
                <a:latin typeface="PragmataPro Mono Liga" panose="02000509040000020004" pitchFamily="49" charset="0"/>
              </a:rPr>
              <a:t>a</a:t>
            </a:r>
            <a:r>
              <a:rPr lang="pt-BR" sz="2400">
                <a:solidFill>
                  <a:srgbClr val="000000"/>
                </a:solidFill>
                <a:highlight>
                  <a:srgbClr val="FFFFFF"/>
                </a:highlight>
                <a:latin typeface="PragmataPro Mono Liga" panose="02000509040000020004" pitchFamily="49" charset="0"/>
              </a:rPr>
              <a:t>&gt;</a:t>
            </a:r>
            <a:r>
              <a:rPr lang="pt-BR" sz="2400">
                <a:solidFill>
                  <a:srgbClr val="098658"/>
                </a:solidFill>
                <a:highlight>
                  <a:srgbClr val="FFFFFF"/>
                </a:highlight>
                <a:latin typeface="PragmataPro Mono Liga" panose="02000509040000020004" pitchFamily="49" charset="0"/>
              </a:rPr>
              <a:t>0</a:t>
            </a:r>
            <a:r>
              <a:rPr lang="pt-BR" sz="2400">
                <a:solidFill>
                  <a:srgbClr val="000000"/>
                </a:solidFill>
                <a:highlight>
                  <a:srgbClr val="FFFFFF"/>
                </a:highlight>
                <a:latin typeface="PragmataPro Mono Liga" panose="02000509040000020004" pitchFamily="49" charset="0"/>
              </a:rPr>
              <a:t>) &amp;&amp; (b&gt;</a:t>
            </a:r>
            <a:r>
              <a:rPr lang="pt-BR" sz="2400">
                <a:solidFill>
                  <a:srgbClr val="098658"/>
                </a:solidFill>
                <a:highlight>
                  <a:srgbClr val="FFFFFF"/>
                </a:highlight>
                <a:latin typeface="PragmataPro Mono Liga" panose="02000509040000020004" pitchFamily="49" charset="0"/>
              </a:rPr>
              <a:t>0</a:t>
            </a:r>
            <a:r>
              <a:rPr lang="pt-BR" sz="2400">
                <a:solidFill>
                  <a:srgbClr val="000000"/>
                </a:solidFill>
                <a:highlight>
                  <a:srgbClr val="FFFFFF"/>
                </a:highlight>
                <a:latin typeface="PragmataPro Mono Liga" panose="02000509040000020004" pitchFamily="49" charset="0"/>
              </a:rPr>
              <a:t>)) || ((a&lt;</a:t>
            </a:r>
            <a:r>
              <a:rPr lang="pt-BR" sz="2400">
                <a:solidFill>
                  <a:srgbClr val="098658"/>
                </a:solidFill>
                <a:highlight>
                  <a:srgbClr val="FFFFFF"/>
                </a:highlight>
                <a:latin typeface="PragmataPro Mono Liga" panose="02000509040000020004" pitchFamily="49" charset="0"/>
              </a:rPr>
              <a:t>0</a:t>
            </a:r>
            <a:r>
              <a:rPr lang="pt-BR" sz="2400">
                <a:solidFill>
                  <a:srgbClr val="000000"/>
                </a:solidFill>
                <a:highlight>
                  <a:srgbClr val="FFFFFF"/>
                </a:highlight>
                <a:latin typeface="PragmataPro Mono Liga" panose="02000509040000020004" pitchFamily="49" charset="0"/>
              </a:rPr>
              <a:t>) &amp;&amp; (b&lt;</a:t>
            </a:r>
            <a:r>
              <a:rPr lang="pt-BR" sz="2400">
                <a:solidFill>
                  <a:srgbClr val="098658"/>
                </a:solidFill>
                <a:highlight>
                  <a:srgbClr val="FFFFFF"/>
                </a:highlight>
                <a:latin typeface="PragmataPro Mono Liga" panose="02000509040000020004" pitchFamily="49" charset="0"/>
              </a:rPr>
              <a:t>0</a:t>
            </a:r>
            <a:r>
              <a:rPr lang="pt-BR" sz="2400">
                <a:solidFill>
                  <a:srgbClr val="000000"/>
                </a:solidFill>
                <a:highlight>
                  <a:srgbClr val="FFFFFF"/>
                </a:highlight>
                <a:latin typeface="PragmataPro Mono Liga" panose="02000509040000020004" pitchFamily="49" charset="0"/>
              </a:rPr>
              <a:t>))</a:t>
            </a:r>
          </a:p>
          <a:p>
            <a:pPr marL="0" indent="0">
              <a:lnSpc>
                <a:spcPct val="100000"/>
              </a:lnSpc>
              <a:buNone/>
            </a:pPr>
            <a:r>
              <a:rPr lang="pt-BR" sz="2400">
                <a:solidFill>
                  <a:srgbClr val="000000"/>
                </a:solidFill>
                <a:highlight>
                  <a:srgbClr val="FFFFFF"/>
                </a:highlight>
                <a:latin typeface="PragmataPro Mono Liga" panose="02000509040000020004" pitchFamily="49" charset="0"/>
              </a:rPr>
              <a:t>	(a&gt;</a:t>
            </a:r>
            <a:r>
              <a:rPr lang="pt-BR" sz="2400">
                <a:solidFill>
                  <a:srgbClr val="098658"/>
                </a:solidFill>
                <a:highlight>
                  <a:srgbClr val="FFFFFF"/>
                </a:highlight>
                <a:latin typeface="PragmataPro Mono Liga" panose="02000509040000020004" pitchFamily="49" charset="0"/>
              </a:rPr>
              <a:t>0</a:t>
            </a:r>
            <a:r>
              <a:rPr lang="pt-BR" sz="2400">
                <a:solidFill>
                  <a:srgbClr val="000000"/>
                </a:solidFill>
                <a:highlight>
                  <a:srgbClr val="FFFFFF"/>
                </a:highlight>
                <a:latin typeface="PragmataPro Mono Liga" panose="02000509040000020004" pitchFamily="49" charset="0"/>
              </a:rPr>
              <a:t> &amp;&amp; b&gt;</a:t>
            </a:r>
            <a:r>
              <a:rPr lang="pt-BR" sz="2400">
                <a:solidFill>
                  <a:srgbClr val="098658"/>
                </a:solidFill>
                <a:highlight>
                  <a:srgbClr val="FFFFFF"/>
                </a:highlight>
                <a:latin typeface="PragmataPro Mono Liga" panose="02000509040000020004" pitchFamily="49" charset="0"/>
              </a:rPr>
              <a:t>0</a:t>
            </a:r>
            <a:r>
              <a:rPr lang="pt-BR" sz="2400">
                <a:solidFill>
                  <a:srgbClr val="000000"/>
                </a:solidFill>
                <a:highlight>
                  <a:srgbClr val="FFFFFF"/>
                </a:highlight>
                <a:latin typeface="PragmataPro Mono Liga" panose="02000509040000020004" pitchFamily="49" charset="0"/>
              </a:rPr>
              <a:t>) || (a&lt;</a:t>
            </a:r>
            <a:r>
              <a:rPr lang="pt-BR" sz="2400">
                <a:solidFill>
                  <a:srgbClr val="098658"/>
                </a:solidFill>
                <a:highlight>
                  <a:srgbClr val="FFFFFF"/>
                </a:highlight>
                <a:latin typeface="PragmataPro Mono Liga" panose="02000509040000020004" pitchFamily="49" charset="0"/>
              </a:rPr>
              <a:t>0</a:t>
            </a:r>
            <a:r>
              <a:rPr lang="pt-BR" sz="2400">
                <a:solidFill>
                  <a:srgbClr val="000000"/>
                </a:solidFill>
                <a:highlight>
                  <a:srgbClr val="FFFFFF"/>
                </a:highlight>
                <a:latin typeface="PragmataPro Mono Liga" panose="02000509040000020004" pitchFamily="49" charset="0"/>
              </a:rPr>
              <a:t> &amp;&amp; b&lt;</a:t>
            </a:r>
            <a:r>
              <a:rPr lang="pt-BR" sz="2400">
                <a:solidFill>
                  <a:srgbClr val="098658"/>
                </a:solidFill>
                <a:highlight>
                  <a:srgbClr val="FFFFFF"/>
                </a:highlight>
                <a:latin typeface="PragmataPro Mono Liga" panose="02000509040000020004" pitchFamily="49" charset="0"/>
              </a:rPr>
              <a:t>0</a:t>
            </a:r>
            <a:r>
              <a:rPr lang="pt-BR" sz="2400">
                <a:solidFill>
                  <a:srgbClr val="000000"/>
                </a:solidFill>
                <a:highlight>
                  <a:srgbClr val="FFFFFF"/>
                </a:highlight>
                <a:latin typeface="PragmataPro Mono Liga" panose="02000509040000020004" pitchFamily="49" charset="0"/>
              </a:rPr>
              <a:t>)</a:t>
            </a:r>
          </a:p>
          <a:p>
            <a:pPr lvl="1">
              <a:lnSpc>
                <a:spcPct val="100000"/>
              </a:lnSpc>
              <a:buNone/>
              <a:defRPr/>
            </a:pPr>
            <a:r>
              <a:rPr lang="pt-BR">
                <a:solidFill>
                  <a:srgbClr val="000000"/>
                </a:solidFill>
                <a:highlight>
                  <a:srgbClr val="FFFFFF"/>
                </a:highlight>
                <a:latin typeface="PragmataPro Mono Liga" panose="02000509040000020004" pitchFamily="49" charset="0"/>
              </a:rPr>
              <a:t>		Hỏi: a&gt;</a:t>
            </a:r>
            <a:r>
              <a:rPr lang="pt-BR">
                <a:solidFill>
                  <a:srgbClr val="098658"/>
                </a:solidFill>
                <a:highlight>
                  <a:srgbClr val="FFFFFF"/>
                </a:highlight>
                <a:latin typeface="PragmataPro Mono Liga" panose="02000509040000020004" pitchFamily="49" charset="0"/>
              </a:rPr>
              <a:t>0</a:t>
            </a:r>
            <a:r>
              <a:rPr lang="pt-BR">
                <a:solidFill>
                  <a:srgbClr val="000000"/>
                </a:solidFill>
                <a:highlight>
                  <a:srgbClr val="FFFFFF"/>
                </a:highlight>
                <a:latin typeface="PragmataPro Mono Liga" panose="02000509040000020004" pitchFamily="49" charset="0"/>
              </a:rPr>
              <a:t> &amp;&amp; b&gt;</a:t>
            </a:r>
            <a:r>
              <a:rPr lang="pt-BR">
                <a:solidFill>
                  <a:srgbClr val="098658"/>
                </a:solidFill>
                <a:highlight>
                  <a:srgbClr val="FFFFFF"/>
                </a:highlight>
                <a:latin typeface="PragmataPro Mono Liga" panose="02000509040000020004" pitchFamily="49" charset="0"/>
              </a:rPr>
              <a:t>0</a:t>
            </a:r>
            <a:r>
              <a:rPr lang="pt-BR">
                <a:solidFill>
                  <a:srgbClr val="000000"/>
                </a:solidFill>
                <a:highlight>
                  <a:srgbClr val="FFFFFF"/>
                </a:highlight>
                <a:latin typeface="PragmataPro Mono Liga" panose="02000509040000020004" pitchFamily="49" charset="0"/>
              </a:rPr>
              <a:t> || a&lt;</a:t>
            </a:r>
            <a:r>
              <a:rPr lang="pt-BR">
                <a:solidFill>
                  <a:srgbClr val="098658"/>
                </a:solidFill>
                <a:highlight>
                  <a:srgbClr val="FFFFFF"/>
                </a:highlight>
                <a:latin typeface="PragmataPro Mono Liga" panose="02000509040000020004" pitchFamily="49" charset="0"/>
              </a:rPr>
              <a:t>0</a:t>
            </a:r>
            <a:r>
              <a:rPr lang="pt-BR">
                <a:solidFill>
                  <a:srgbClr val="000000"/>
                </a:solidFill>
                <a:highlight>
                  <a:srgbClr val="FFFFFF"/>
                </a:highlight>
                <a:latin typeface="PragmataPro Mono Liga" panose="02000509040000020004" pitchFamily="49" charset="0"/>
              </a:rPr>
              <a:t> &amp;&amp; b&lt;</a:t>
            </a:r>
            <a:r>
              <a:rPr lang="pt-BR">
                <a:solidFill>
                  <a:srgbClr val="098658"/>
                </a:solidFill>
                <a:highlight>
                  <a:srgbClr val="FFFFFF"/>
                </a:highlight>
                <a:latin typeface="PragmataPro Mono Liga" panose="02000509040000020004" pitchFamily="49" charset="0"/>
              </a:rPr>
              <a:t>0  ?</a:t>
            </a:r>
            <a:endParaRPr lang="pt-BR">
              <a:solidFill>
                <a:srgbClr val="000000"/>
              </a:solidFill>
              <a:highlight>
                <a:srgbClr val="FFFFFF"/>
              </a:highlight>
              <a:latin typeface="PragmataPro Mono Liga" panose="02000509040000020004" pitchFamily="49" charset="0"/>
            </a:endParaRPr>
          </a:p>
          <a:p>
            <a:pPr lvl="1">
              <a:lnSpc>
                <a:spcPct val="100000"/>
              </a:lnSpc>
              <a:defRPr/>
            </a:pPr>
            <a:r>
              <a:rPr lang="en-US">
                <a:solidFill>
                  <a:schemeClr val="tx1">
                    <a:lumMod val="50000"/>
                  </a:schemeClr>
                </a:solidFill>
              </a:rPr>
              <a:t>p </a:t>
            </a:r>
            <a:r>
              <a:rPr lang="en-US" dirty="0" err="1">
                <a:solidFill>
                  <a:schemeClr val="tx1">
                    <a:lumMod val="50000"/>
                  </a:schemeClr>
                </a:solidFill>
              </a:rPr>
              <a:t>bằng</a:t>
            </a:r>
            <a:r>
              <a:rPr lang="en-US" dirty="0">
                <a:solidFill>
                  <a:schemeClr val="tx1">
                    <a:lumMod val="50000"/>
                  </a:schemeClr>
                </a:solidFill>
              </a:rPr>
              <a:t> q </a:t>
            </a:r>
            <a:r>
              <a:rPr lang="en-US" err="1">
                <a:solidFill>
                  <a:schemeClr val="tx1">
                    <a:lumMod val="50000"/>
                  </a:schemeClr>
                </a:solidFill>
              </a:rPr>
              <a:t>bằng</a:t>
            </a:r>
            <a:r>
              <a:rPr lang="en-US">
                <a:solidFill>
                  <a:schemeClr val="tx1">
                    <a:lumMod val="50000"/>
                  </a:schemeClr>
                </a:solidFill>
              </a:rPr>
              <a:t> r:</a:t>
            </a:r>
            <a:endParaRPr lang="en-US" dirty="0">
              <a:solidFill>
                <a:schemeClr val="tx1">
                  <a:lumMod val="50000"/>
                </a:schemeClr>
              </a:solidFill>
            </a:endParaRPr>
          </a:p>
          <a:p>
            <a:pPr marL="0" indent="0">
              <a:lnSpc>
                <a:spcPct val="100000"/>
              </a:lnSpc>
              <a:buNone/>
            </a:pPr>
            <a:r>
              <a:rPr lang="pt-BR" sz="2400">
                <a:solidFill>
                  <a:srgbClr val="000000"/>
                </a:solidFill>
                <a:highlight>
                  <a:srgbClr val="FFFFFF"/>
                </a:highlight>
                <a:latin typeface="PragmataPro Mono Liga" panose="02000509040000020004" pitchFamily="49" charset="0"/>
              </a:rPr>
              <a:t>	(p == q) &amp;&amp; (q == r) hoặ</a:t>
            </a:r>
            <a:r>
              <a:rPr lang="pt-BR" sz="2400">
                <a:solidFill>
                  <a:srgbClr val="795E26"/>
                </a:solidFill>
                <a:highlight>
                  <a:srgbClr val="FFFFFF"/>
                </a:highlight>
                <a:latin typeface="PragmataPro Mono Liga" panose="02000509040000020004" pitchFamily="49" charset="0"/>
              </a:rPr>
              <a:t>c</a:t>
            </a:r>
            <a:r>
              <a:rPr lang="pt-BR" sz="2400">
                <a:solidFill>
                  <a:srgbClr val="000000"/>
                </a:solidFill>
                <a:highlight>
                  <a:srgbClr val="FFFFFF"/>
                </a:highlight>
                <a:latin typeface="PragmataPro Mono Liga" panose="02000509040000020004" pitchFamily="49" charset="0"/>
              </a:rPr>
              <a:t> (p == q &amp;&amp; q == r)</a:t>
            </a:r>
          </a:p>
          <a:p>
            <a:pPr lvl="1">
              <a:lnSpc>
                <a:spcPct val="100000"/>
              </a:lnSpc>
              <a:defRPr/>
            </a:pPr>
            <a:r>
              <a:rPr lang="en-US">
                <a:solidFill>
                  <a:schemeClr val="tx1">
                    <a:lumMod val="50000"/>
                  </a:schemeClr>
                </a:solidFill>
              </a:rPr>
              <a:t>-5 </a:t>
            </a:r>
            <a:r>
              <a:rPr lang="en-US" dirty="0">
                <a:solidFill>
                  <a:schemeClr val="tx1">
                    <a:lumMod val="50000"/>
                  </a:schemeClr>
                </a:solidFill>
              </a:rPr>
              <a:t>&lt; x </a:t>
            </a:r>
            <a:r>
              <a:rPr lang="en-US">
                <a:solidFill>
                  <a:schemeClr val="tx1">
                    <a:lumMod val="50000"/>
                  </a:schemeClr>
                </a:solidFill>
              </a:rPr>
              <a:t>&lt; 5:</a:t>
            </a:r>
            <a:endParaRPr lang="en-US" dirty="0">
              <a:solidFill>
                <a:schemeClr val="tx1">
                  <a:lumMod val="50000"/>
                </a:schemeClr>
              </a:solidFill>
            </a:endParaRPr>
          </a:p>
          <a:p>
            <a:pPr marL="0" indent="0">
              <a:lnSpc>
                <a:spcPct val="100000"/>
              </a:lnSpc>
              <a:buNone/>
            </a:pPr>
            <a:r>
              <a:rPr lang="en-US" sz="2400">
                <a:solidFill>
                  <a:schemeClr val="tx1">
                    <a:lumMod val="50000"/>
                  </a:schemeClr>
                </a:solidFill>
                <a:highlight>
                  <a:srgbClr val="FFFFFF"/>
                </a:highlight>
              </a:rPr>
              <a:t>	(</a:t>
            </a:r>
            <a:r>
              <a:rPr lang="en-US" sz="2400">
                <a:solidFill>
                  <a:srgbClr val="000000"/>
                </a:solidFill>
                <a:highlight>
                  <a:srgbClr val="FFFFFF"/>
                </a:highlight>
                <a:latin typeface="PragmataPro Mono Liga" panose="02000509040000020004" pitchFamily="49" charset="0"/>
              </a:rPr>
              <a:t>(</a:t>
            </a:r>
            <a:r>
              <a:rPr lang="en-US" sz="2400">
                <a:solidFill>
                  <a:srgbClr val="001080"/>
                </a:solidFill>
                <a:highlight>
                  <a:srgbClr val="FFFFFF"/>
                </a:highlight>
                <a:latin typeface="PragmataPro Mono Liga" panose="02000509040000020004" pitchFamily="49" charset="0"/>
              </a:rPr>
              <a:t>x</a:t>
            </a:r>
            <a:r>
              <a:rPr lang="en-US" sz="2400">
                <a:solidFill>
                  <a:srgbClr val="000000"/>
                </a:solidFill>
                <a:highlight>
                  <a:srgbClr val="FFFFFF"/>
                </a:highlight>
                <a:latin typeface="PragmataPro Mono Liga" panose="02000509040000020004" pitchFamily="49" charset="0"/>
              </a:rPr>
              <a:t> &gt; -</a:t>
            </a:r>
            <a:r>
              <a:rPr lang="en-US" sz="2400">
                <a:solidFill>
                  <a:srgbClr val="098658"/>
                </a:solidFill>
                <a:highlight>
                  <a:srgbClr val="FFFFFF"/>
                </a:highlight>
                <a:latin typeface="PragmataPro Mono Liga" panose="02000509040000020004" pitchFamily="49" charset="0"/>
              </a:rPr>
              <a:t>5</a:t>
            </a:r>
            <a:r>
              <a:rPr lang="en-US" sz="2400">
                <a:solidFill>
                  <a:srgbClr val="000000"/>
                </a:solidFill>
                <a:highlight>
                  <a:srgbClr val="FFFFFF"/>
                </a:highlight>
                <a:latin typeface="PragmataPro Mono Liga" panose="02000509040000020004" pitchFamily="49" charset="0"/>
              </a:rPr>
              <a:t>) &amp;&amp; (x &lt; </a:t>
            </a:r>
            <a:r>
              <a:rPr lang="en-US" sz="2400">
                <a:solidFill>
                  <a:srgbClr val="098658"/>
                </a:solidFill>
                <a:highlight>
                  <a:srgbClr val="FFFFFF"/>
                </a:highlight>
                <a:latin typeface="PragmataPro Mono Liga" panose="02000509040000020004" pitchFamily="49" charset="0"/>
              </a:rPr>
              <a:t>5</a:t>
            </a:r>
            <a:r>
              <a:rPr lang="en-US" sz="2400">
                <a:solidFill>
                  <a:srgbClr val="000000"/>
                </a:solidFill>
                <a:highlight>
                  <a:srgbClr val="FFFFFF"/>
                </a:highlight>
                <a:latin typeface="PragmataPro Mono Liga" panose="02000509040000020004" pitchFamily="49" charset="0"/>
              </a:rPr>
              <a:t>)) hoặ</a:t>
            </a:r>
            <a:r>
              <a:rPr lang="en-US" sz="2400">
                <a:solidFill>
                  <a:srgbClr val="795E26"/>
                </a:solidFill>
                <a:highlight>
                  <a:srgbClr val="FFFFFF"/>
                </a:highlight>
                <a:latin typeface="PragmataPro Mono Liga" panose="02000509040000020004" pitchFamily="49" charset="0"/>
              </a:rPr>
              <a:t>c</a:t>
            </a:r>
            <a:r>
              <a:rPr lang="en-US" sz="2400">
                <a:solidFill>
                  <a:srgbClr val="000000"/>
                </a:solidFill>
                <a:highlight>
                  <a:srgbClr val="FFFFFF"/>
                </a:highlight>
                <a:latin typeface="PragmataPro Mono Liga" panose="02000509040000020004" pitchFamily="49" charset="0"/>
              </a:rPr>
              <a:t> (x &gt; -</a:t>
            </a:r>
            <a:r>
              <a:rPr lang="en-US" sz="2400">
                <a:solidFill>
                  <a:srgbClr val="098658"/>
                </a:solidFill>
                <a:highlight>
                  <a:srgbClr val="FFFFFF"/>
                </a:highlight>
                <a:latin typeface="PragmataPro Mono Liga" panose="02000509040000020004" pitchFamily="49" charset="0"/>
              </a:rPr>
              <a:t>5</a:t>
            </a:r>
            <a:r>
              <a:rPr lang="en-US" sz="2400">
                <a:solidFill>
                  <a:srgbClr val="000000"/>
                </a:solidFill>
                <a:highlight>
                  <a:srgbClr val="FFFFFF"/>
                </a:highlight>
                <a:latin typeface="PragmataPro Mono Liga" panose="02000509040000020004" pitchFamily="49" charset="0"/>
              </a:rPr>
              <a:t> &amp;&amp; x &lt; </a:t>
            </a:r>
            <a:r>
              <a:rPr lang="en-US" sz="2400">
                <a:solidFill>
                  <a:srgbClr val="098658"/>
                </a:solidFill>
                <a:highlight>
                  <a:srgbClr val="FFFFFF"/>
                </a:highlight>
                <a:latin typeface="PragmataPro Mono Liga" panose="02000509040000020004" pitchFamily="49" charset="0"/>
              </a:rPr>
              <a:t>5</a:t>
            </a:r>
            <a:r>
              <a:rPr lang="en-US" sz="2400">
                <a:solidFill>
                  <a:srgbClr val="000000"/>
                </a:solidFill>
                <a:highlight>
                  <a:srgbClr val="FFFFFF"/>
                </a:highlight>
                <a:latin typeface="PragmataPro Mono Liga" panose="02000509040000020004" pitchFamily="49" charset="0"/>
              </a:rPr>
              <a:t>)</a:t>
            </a: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4" name="Date Placeholder 3">
            <a:extLst>
              <a:ext uri="{FF2B5EF4-FFF2-40B4-BE49-F238E27FC236}">
                <a16:creationId xmlns:a16="http://schemas.microsoft.com/office/drawing/2014/main" id="{CAE4DE8E-E8CC-1565-3B50-E2A752B41ABF}"/>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5C22F618-67C3-2BFC-3704-EF32C4672026}"/>
              </a:ext>
            </a:extLst>
          </p:cNvPr>
          <p:cNvSpPr>
            <a:spLocks noGrp="1"/>
          </p:cNvSpPr>
          <p:nvPr>
            <p:ph type="sldNum" sz="quarter" idx="12"/>
          </p:nvPr>
        </p:nvSpPr>
        <p:spPr/>
        <p:txBody>
          <a:bodyPr/>
          <a:lstStyle/>
          <a:p>
            <a:fld id="{D8B0B3AC-44A8-D142-AAF6-9A453466E1A4}" type="slidenum">
              <a:rPr lang="en-VN" smtClean="0"/>
              <a:pPr/>
              <a:t>31</a:t>
            </a:fld>
            <a:endParaRPr lang="en-VN" dirty="0"/>
          </a:p>
        </p:txBody>
      </p:sp>
    </p:spTree>
    <p:extLst>
      <p:ext uri="{BB962C8B-B14F-4D97-AF65-F5344CB8AC3E}">
        <p14:creationId xmlns:p14="http://schemas.microsoft.com/office/powerpoint/2010/main" val="2241419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3.7.2 Độ ưu tiên toán tử</a:t>
            </a:r>
            <a:endParaRPr lang="en-US" dirty="0"/>
          </a:p>
        </p:txBody>
      </p:sp>
      <p:sp>
        <p:nvSpPr>
          <p:cNvPr id="3" name="Footer Placeholder 2"/>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graphicFrame>
        <p:nvGraphicFramePr>
          <p:cNvPr id="10" name="Table 9">
            <a:extLst>
              <a:ext uri="{FF2B5EF4-FFF2-40B4-BE49-F238E27FC236}">
                <a16:creationId xmlns:a16="http://schemas.microsoft.com/office/drawing/2014/main" id="{D9573A86-5672-4D5B-84E1-C1DEEADD297C}"/>
              </a:ext>
            </a:extLst>
          </p:cNvPr>
          <p:cNvGraphicFramePr>
            <a:graphicFrameLocks noGrp="1"/>
          </p:cNvGraphicFramePr>
          <p:nvPr>
            <p:extLst>
              <p:ext uri="{D42A27DB-BD31-4B8C-83A1-F6EECF244321}">
                <p14:modId xmlns:p14="http://schemas.microsoft.com/office/powerpoint/2010/main" val="97818219"/>
              </p:ext>
            </p:extLst>
          </p:nvPr>
        </p:nvGraphicFramePr>
        <p:xfrm>
          <a:off x="2488312" y="1040111"/>
          <a:ext cx="6514522" cy="5338564"/>
        </p:xfrm>
        <a:graphic>
          <a:graphicData uri="http://schemas.openxmlformats.org/drawingml/2006/table">
            <a:tbl>
              <a:tblPr/>
              <a:tblGrid>
                <a:gridCol w="1009073">
                  <a:extLst>
                    <a:ext uri="{9D8B030D-6E8A-4147-A177-3AD203B41FA5}">
                      <a16:colId xmlns:a16="http://schemas.microsoft.com/office/drawing/2014/main" val="1078275247"/>
                    </a:ext>
                  </a:extLst>
                </a:gridCol>
                <a:gridCol w="1308100">
                  <a:extLst>
                    <a:ext uri="{9D8B030D-6E8A-4147-A177-3AD203B41FA5}">
                      <a16:colId xmlns:a16="http://schemas.microsoft.com/office/drawing/2014/main" val="1141155598"/>
                    </a:ext>
                  </a:extLst>
                </a:gridCol>
                <a:gridCol w="2933700">
                  <a:extLst>
                    <a:ext uri="{9D8B030D-6E8A-4147-A177-3AD203B41FA5}">
                      <a16:colId xmlns:a16="http://schemas.microsoft.com/office/drawing/2014/main" val="4015916021"/>
                    </a:ext>
                  </a:extLst>
                </a:gridCol>
                <a:gridCol w="1263649">
                  <a:extLst>
                    <a:ext uri="{9D8B030D-6E8A-4147-A177-3AD203B41FA5}">
                      <a16:colId xmlns:a16="http://schemas.microsoft.com/office/drawing/2014/main" val="3472365942"/>
                    </a:ext>
                  </a:extLst>
                </a:gridCol>
              </a:tblGrid>
              <a:tr h="106064">
                <a:tc>
                  <a:txBody>
                    <a:bodyPr/>
                    <a:lstStyle/>
                    <a:p>
                      <a:pPr algn="ctr"/>
                      <a:r>
                        <a:rPr lang="en-US" sz="1400" b="1">
                          <a:effectLst/>
                          <a:latin typeface="Times New Roman" panose="02020603050405020304" pitchFamily="18" charset="0"/>
                          <a:cs typeface="Times New Roman" panose="02020603050405020304" pitchFamily="18" charset="0"/>
                        </a:rPr>
                        <a:t>Precedence</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a:effectLst/>
                          <a:latin typeface="Times New Roman" panose="02020603050405020304" pitchFamily="18" charset="0"/>
                          <a:cs typeface="Times New Roman" panose="02020603050405020304" pitchFamily="18" charset="0"/>
                        </a:rPr>
                        <a:t>Operator</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a:effectLst/>
                          <a:latin typeface="Times New Roman" panose="02020603050405020304" pitchFamily="18" charset="0"/>
                          <a:cs typeface="Times New Roman" panose="02020603050405020304" pitchFamily="18" charset="0"/>
                        </a:rPr>
                        <a:t>Description</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a:effectLst/>
                          <a:latin typeface="Times New Roman" panose="02020603050405020304" pitchFamily="18" charset="0"/>
                          <a:cs typeface="Times New Roman" panose="02020603050405020304" pitchFamily="18" charset="0"/>
                        </a:rPr>
                        <a:t>Associativity</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856564"/>
                  </a:ext>
                </a:extLst>
              </a:tr>
              <a:tr h="172532">
                <a:tc>
                  <a:txBody>
                    <a:bodyPr/>
                    <a:lstStyle/>
                    <a:p>
                      <a:pPr algn="ctr"/>
                      <a:r>
                        <a:rPr lang="en-US" sz="1400">
                          <a:effectLst/>
                          <a:latin typeface="Times New Roman" panose="02020603050405020304" pitchFamily="18" charset="0"/>
                          <a:cs typeface="Times New Roman" panose="02020603050405020304" pitchFamily="18" charset="0"/>
                        </a:rPr>
                        <a:t>1</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Scope resolution</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7">
                  <a:txBody>
                    <a:bodyPr/>
                    <a:lstStyle/>
                    <a:p>
                      <a:pPr fontAlgn="t"/>
                      <a:r>
                        <a:rPr lang="en-US" sz="1400">
                          <a:effectLst/>
                          <a:latin typeface="Times New Roman" panose="02020603050405020304" pitchFamily="18" charset="0"/>
                          <a:cs typeface="Times New Roman" panose="02020603050405020304" pitchFamily="18" charset="0"/>
                        </a:rPr>
                        <a:t>Left-to-right</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5007329"/>
                  </a:ext>
                </a:extLst>
              </a:tr>
              <a:tr h="287226">
                <a:tc rowSpan="6">
                  <a:txBody>
                    <a:bodyPr/>
                    <a:lstStyle/>
                    <a:p>
                      <a:pPr algn="ctr"/>
                      <a:r>
                        <a:rPr lang="en-US" sz="1400">
                          <a:effectLst/>
                          <a:latin typeface="Times New Roman" panose="02020603050405020304" pitchFamily="18" charset="0"/>
                          <a:cs typeface="Times New Roman" panose="02020603050405020304" pitchFamily="18" charset="0"/>
                        </a:rPr>
                        <a:t>2</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   --</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Suffix/postfix increment and decrement</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228284550"/>
                  </a:ext>
                </a:extLst>
              </a:tr>
              <a:tr h="291977">
                <a:tc vMerge="1">
                  <a:txBody>
                    <a:bodyPr/>
                    <a:lstStyle/>
                    <a:p>
                      <a:endParaRPr lang="en-US"/>
                    </a:p>
                  </a:txBody>
                  <a:tcPr/>
                </a:tc>
                <a:tc>
                  <a:txBody>
                    <a:bodyPr/>
                    <a:lstStyle/>
                    <a:p>
                      <a:r>
                        <a:rPr lang="en-US" sz="1400" i="1">
                          <a:effectLst/>
                          <a:latin typeface="Times New Roman" panose="02020603050405020304" pitchFamily="18" charset="0"/>
                          <a:cs typeface="Times New Roman" panose="02020603050405020304" pitchFamily="18" charset="0"/>
                        </a:rPr>
                        <a:t>type</a:t>
                      </a:r>
                      <a:r>
                        <a:rPr lang="en-US" sz="1400">
                          <a:effectLst/>
                          <a:latin typeface="Times New Roman" panose="02020603050405020304" pitchFamily="18" charset="0"/>
                          <a:cs typeface="Times New Roman" panose="02020603050405020304" pitchFamily="18" charset="0"/>
                        </a:rPr>
                        <a:t>() </a:t>
                      </a:r>
                      <a:r>
                        <a:rPr lang="en-US" sz="1400" i="1">
                          <a:effectLst/>
                          <a:latin typeface="Times New Roman" panose="02020603050405020304" pitchFamily="18" charset="0"/>
                          <a:cs typeface="Times New Roman" panose="02020603050405020304" pitchFamily="18" charset="0"/>
                        </a:rPr>
                        <a:t>type</a:t>
                      </a:r>
                      <a:r>
                        <a:rPr lang="en-US" sz="1400">
                          <a:effectLst/>
                          <a:latin typeface="Times New Roman" panose="02020603050405020304" pitchFamily="18" charset="0"/>
                          <a:cs typeface="Times New Roman" panose="02020603050405020304" pitchFamily="18" charset="0"/>
                        </a:rPr>
                        <a:t>{}</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Function-style type cast</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3214956735"/>
                  </a:ext>
                </a:extLst>
              </a:tr>
              <a:tr h="172532">
                <a:tc vMerge="1">
                  <a:txBody>
                    <a:bodyPr/>
                    <a:lstStyle/>
                    <a:p>
                      <a:endParaRPr lang="en-US"/>
                    </a:p>
                  </a:txBody>
                  <a:tcPr/>
                </a:tc>
                <a:tc>
                  <a:txBody>
                    <a:bodyPr/>
                    <a:lstStyle/>
                    <a:p>
                      <a:r>
                        <a:rPr lang="en-US" sz="1400">
                          <a:effectLst/>
                          <a:latin typeface="Times New Roman" panose="02020603050405020304" pitchFamily="18" charset="0"/>
                          <a:cs typeface="Times New Roman" panose="02020603050405020304" pitchFamily="18" charset="0"/>
                        </a:rPr>
                        <a:t>()</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Function call</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4247679487"/>
                  </a:ext>
                </a:extLst>
              </a:tr>
              <a:tr h="172532">
                <a:tc vMerge="1">
                  <a:txBody>
                    <a:bodyPr/>
                    <a:lstStyle/>
                    <a:p>
                      <a:endParaRPr lang="en-US"/>
                    </a:p>
                  </a:txBody>
                  <a:tcPr/>
                </a:tc>
                <a:tc>
                  <a:txBody>
                    <a:bodyPr/>
                    <a:lstStyle/>
                    <a:p>
                      <a:r>
                        <a:rPr lang="en-US" sz="1400">
                          <a:effectLst/>
                          <a:latin typeface="Times New Roman" panose="02020603050405020304" pitchFamily="18" charset="0"/>
                          <a:cs typeface="Times New Roman" panose="02020603050405020304" pitchFamily="18" charset="0"/>
                        </a:rPr>
                        <a:t>[]</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Array subscripting</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4127202913"/>
                  </a:ext>
                </a:extLst>
              </a:tr>
              <a:tr h="291977">
                <a:tc vMerge="1">
                  <a:txBody>
                    <a:bodyPr/>
                    <a:lstStyle/>
                    <a:p>
                      <a:endParaRPr lang="en-US"/>
                    </a:p>
                  </a:txBody>
                  <a:tcPr/>
                </a:tc>
                <a:tc>
                  <a:txBody>
                    <a:bodyPr/>
                    <a:lstStyle/>
                    <a:p>
                      <a:r>
                        <a:rPr lang="en-US" sz="1400">
                          <a:effectLst/>
                          <a:latin typeface="Times New Roman" panose="02020603050405020304" pitchFamily="18" charset="0"/>
                          <a:cs typeface="Times New Roman" panose="02020603050405020304" pitchFamily="18" charset="0"/>
                        </a:rPr>
                        <a:t>.</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Element selection by reference</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3250138006"/>
                  </a:ext>
                </a:extLst>
              </a:tr>
              <a:tr h="291977">
                <a:tc vMerge="1">
                  <a:txBody>
                    <a:bodyPr/>
                    <a:lstStyle/>
                    <a:p>
                      <a:endParaRPr lang="en-US"/>
                    </a:p>
                  </a:txBody>
                  <a:tcPr/>
                </a:tc>
                <a:tc>
                  <a:txBody>
                    <a:bodyPr/>
                    <a:lstStyle/>
                    <a:p>
                      <a:r>
                        <a:rPr lang="en-US" sz="1400">
                          <a:effectLst/>
                          <a:latin typeface="Times New Roman" panose="02020603050405020304" pitchFamily="18" charset="0"/>
                          <a:cs typeface="Times New Roman" panose="02020603050405020304" pitchFamily="18" charset="0"/>
                        </a:rPr>
                        <a:t>-&gt;</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Element selection through pointer</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534535085"/>
                  </a:ext>
                </a:extLst>
              </a:tr>
              <a:tr h="291977">
                <a:tc rowSpan="9">
                  <a:txBody>
                    <a:bodyPr/>
                    <a:lstStyle/>
                    <a:p>
                      <a:pPr algn="ctr"/>
                      <a:r>
                        <a:rPr lang="en-US" sz="1400">
                          <a:effectLst/>
                          <a:latin typeface="Times New Roman" panose="02020603050405020304" pitchFamily="18" charset="0"/>
                          <a:cs typeface="Times New Roman" panose="02020603050405020304" pitchFamily="18" charset="0"/>
                        </a:rPr>
                        <a:t>3</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   --</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Prefix increment and decrement</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9">
                  <a:txBody>
                    <a:bodyPr/>
                    <a:lstStyle/>
                    <a:p>
                      <a:pPr fontAlgn="t"/>
                      <a:r>
                        <a:rPr lang="en-US" sz="1400">
                          <a:effectLst/>
                          <a:latin typeface="Times New Roman" panose="02020603050405020304" pitchFamily="18" charset="0"/>
                          <a:cs typeface="Times New Roman" panose="02020603050405020304" pitchFamily="18" charset="0"/>
                        </a:rPr>
                        <a:t>Right-to-left</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28965667"/>
                  </a:ext>
                </a:extLst>
              </a:tr>
              <a:tr h="172532">
                <a:tc vMerge="1">
                  <a:txBody>
                    <a:bodyPr/>
                    <a:lstStyle/>
                    <a:p>
                      <a:endParaRPr lang="en-US"/>
                    </a:p>
                  </a:txBody>
                  <a:tcPr/>
                </a:tc>
                <a:tc>
                  <a:txBody>
                    <a:bodyPr/>
                    <a:lstStyle/>
                    <a:p>
                      <a:r>
                        <a:rPr lang="en-US" sz="1400">
                          <a:effectLst/>
                          <a:latin typeface="Times New Roman" panose="02020603050405020304" pitchFamily="18" charset="0"/>
                          <a:cs typeface="Times New Roman" panose="02020603050405020304" pitchFamily="18" charset="0"/>
                        </a:rPr>
                        <a:t>+   -</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Unary plus and minus</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4164189831"/>
                  </a:ext>
                </a:extLst>
              </a:tr>
              <a:tr h="291977">
                <a:tc vMerge="1">
                  <a:txBody>
                    <a:bodyPr/>
                    <a:lstStyle/>
                    <a:p>
                      <a:endParaRPr lang="en-US"/>
                    </a:p>
                  </a:txBody>
                  <a:tcPr/>
                </a:tc>
                <a:tc>
                  <a:txBody>
                    <a:bodyPr/>
                    <a:lstStyle/>
                    <a:p>
                      <a:r>
                        <a:rPr lang="en-US" sz="1400">
                          <a:effectLst/>
                          <a:latin typeface="Times New Roman" panose="02020603050405020304" pitchFamily="18" charset="0"/>
                          <a:cs typeface="Times New Roman" panose="02020603050405020304" pitchFamily="18" charset="0"/>
                        </a:rPr>
                        <a:t>!   ~</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Logical NOT and bitwise NOT</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393211409"/>
                  </a:ext>
                </a:extLst>
              </a:tr>
              <a:tr h="172532">
                <a:tc vMerge="1">
                  <a:txBody>
                    <a:bodyPr/>
                    <a:lstStyle/>
                    <a:p>
                      <a:endParaRPr lang="en-US"/>
                    </a:p>
                  </a:txBody>
                  <a:tcPr/>
                </a:tc>
                <a:tc>
                  <a:txBody>
                    <a:bodyPr/>
                    <a:lstStyle/>
                    <a:p>
                      <a:r>
                        <a:rPr lang="en-US" sz="1400">
                          <a:effectLst/>
                          <a:latin typeface="Times New Roman" panose="02020603050405020304" pitchFamily="18" charset="0"/>
                          <a:cs typeface="Times New Roman" panose="02020603050405020304" pitchFamily="18" charset="0"/>
                        </a:rPr>
                        <a:t>(</a:t>
                      </a:r>
                      <a:r>
                        <a:rPr lang="en-US" sz="1400" i="1">
                          <a:effectLst/>
                          <a:latin typeface="Times New Roman" panose="02020603050405020304" pitchFamily="18" charset="0"/>
                          <a:cs typeface="Times New Roman" panose="02020603050405020304" pitchFamily="18" charset="0"/>
                        </a:rPr>
                        <a:t>type</a:t>
                      </a:r>
                      <a:r>
                        <a:rPr lang="en-US" sz="1400">
                          <a:effectLst/>
                          <a:latin typeface="Times New Roman" panose="02020603050405020304" pitchFamily="18" charset="0"/>
                          <a:cs typeface="Times New Roman" panose="02020603050405020304" pitchFamily="18" charset="0"/>
                        </a:rPr>
                        <a:t>)</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C-style type cast</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86045404"/>
                  </a:ext>
                </a:extLst>
              </a:tr>
              <a:tr h="291977">
                <a:tc vMerge="1">
                  <a:txBody>
                    <a:bodyPr/>
                    <a:lstStyle/>
                    <a:p>
                      <a:endParaRPr lang="en-US"/>
                    </a:p>
                  </a:txBody>
                  <a:tcPr/>
                </a:tc>
                <a:tc>
                  <a:txBody>
                    <a:bodyPr/>
                    <a:lstStyle/>
                    <a:p>
                      <a:r>
                        <a:rPr lang="en-US" sz="1400">
                          <a:effectLst/>
                          <a:latin typeface="Times New Roman" panose="02020603050405020304" pitchFamily="18" charset="0"/>
                          <a:cs typeface="Times New Roman" panose="02020603050405020304" pitchFamily="18" charset="0"/>
                        </a:rPr>
                        <a:t>*</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Indirection (dereference)</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574550088"/>
                  </a:ext>
                </a:extLst>
              </a:tr>
              <a:tr h="172532">
                <a:tc vMerge="1">
                  <a:txBody>
                    <a:bodyPr/>
                    <a:lstStyle/>
                    <a:p>
                      <a:endParaRPr lang="en-US"/>
                    </a:p>
                  </a:txBody>
                  <a:tcPr/>
                </a:tc>
                <a:tc>
                  <a:txBody>
                    <a:bodyPr/>
                    <a:lstStyle/>
                    <a:p>
                      <a:r>
                        <a:rPr lang="en-US" sz="1400">
                          <a:effectLst/>
                          <a:latin typeface="Times New Roman" panose="02020603050405020304" pitchFamily="18" charset="0"/>
                          <a:cs typeface="Times New Roman" panose="02020603050405020304" pitchFamily="18" charset="0"/>
                        </a:rPr>
                        <a:t>&amp;</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Address-of</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3229905473"/>
                  </a:ext>
                </a:extLst>
              </a:tr>
              <a:tr h="172532">
                <a:tc vMerge="1">
                  <a:txBody>
                    <a:bodyPr/>
                    <a:lstStyle/>
                    <a:p>
                      <a:endParaRPr lang="en-US"/>
                    </a:p>
                  </a:txBody>
                  <a:tcPr/>
                </a:tc>
                <a:tc>
                  <a:txBody>
                    <a:bodyPr/>
                    <a:lstStyle/>
                    <a:p>
                      <a:r>
                        <a:rPr lang="en-US" sz="1400">
                          <a:effectLst/>
                          <a:latin typeface="Times New Roman" panose="02020603050405020304" pitchFamily="18" charset="0"/>
                          <a:cs typeface="Times New Roman" panose="02020603050405020304" pitchFamily="18" charset="0"/>
                        </a:rPr>
                        <a:t>sizeof</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Size-of</a:t>
                      </a:r>
                      <a:r>
                        <a:rPr lang="en-US" sz="1400" b="1">
                          <a:effectLst/>
                          <a:latin typeface="Times New Roman" panose="02020603050405020304" pitchFamily="18" charset="0"/>
                          <a:cs typeface="Times New Roman" panose="02020603050405020304" pitchFamily="18" charset="0"/>
                        </a:rPr>
                        <a:t> (note)</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3857417196"/>
                  </a:ext>
                </a:extLst>
              </a:tr>
              <a:tr h="291977">
                <a:tc vMerge="1">
                  <a:txBody>
                    <a:bodyPr/>
                    <a:lstStyle/>
                    <a:p>
                      <a:endParaRPr lang="en-US"/>
                    </a:p>
                  </a:txBody>
                  <a:tcPr/>
                </a:tc>
                <a:tc>
                  <a:txBody>
                    <a:bodyPr/>
                    <a:lstStyle/>
                    <a:p>
                      <a:r>
                        <a:rPr lang="en-US" sz="1400">
                          <a:effectLst/>
                          <a:latin typeface="Times New Roman" panose="02020603050405020304" pitchFamily="18" charset="0"/>
                          <a:cs typeface="Times New Roman" panose="02020603050405020304" pitchFamily="18" charset="0"/>
                        </a:rPr>
                        <a:t>new, new[]</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Dynamic memory allocation</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4255501557"/>
                  </a:ext>
                </a:extLst>
              </a:tr>
              <a:tr h="291977">
                <a:tc vMerge="1">
                  <a:txBody>
                    <a:bodyPr/>
                    <a:lstStyle/>
                    <a:p>
                      <a:endParaRPr lang="en-US"/>
                    </a:p>
                  </a:txBody>
                  <a:tcPr/>
                </a:tc>
                <a:tc>
                  <a:txBody>
                    <a:bodyPr/>
                    <a:lstStyle/>
                    <a:p>
                      <a:r>
                        <a:rPr lang="en-US" sz="1400">
                          <a:effectLst/>
                          <a:latin typeface="Times New Roman" panose="02020603050405020304" pitchFamily="18" charset="0"/>
                          <a:cs typeface="Times New Roman" panose="02020603050405020304" pitchFamily="18" charset="0"/>
                        </a:rPr>
                        <a:t>delete, delete[]</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Dynamic memory deallocation</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673007608"/>
                  </a:ext>
                </a:extLst>
              </a:tr>
              <a:tr h="291977">
                <a:tc>
                  <a:txBody>
                    <a:bodyPr/>
                    <a:lstStyle/>
                    <a:p>
                      <a:pPr algn="ctr"/>
                      <a:r>
                        <a:rPr lang="en-US" sz="1400">
                          <a:effectLst/>
                          <a:latin typeface="Times New Roman" panose="02020603050405020304" pitchFamily="18" charset="0"/>
                          <a:cs typeface="Times New Roman" panose="02020603050405020304" pitchFamily="18" charset="0"/>
                        </a:rPr>
                        <a:t>4</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   -&gt;*</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Pointer to member</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en-US" sz="1400">
                          <a:effectLst/>
                          <a:latin typeface="Times New Roman" panose="02020603050405020304" pitchFamily="18" charset="0"/>
                          <a:cs typeface="Times New Roman" panose="02020603050405020304" pitchFamily="18" charset="0"/>
                        </a:rPr>
                        <a:t>Left-to-right</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91428553"/>
                  </a:ext>
                </a:extLst>
              </a:tr>
              <a:tr h="291977">
                <a:tc>
                  <a:txBody>
                    <a:bodyPr/>
                    <a:lstStyle/>
                    <a:p>
                      <a:pPr algn="ctr"/>
                      <a:r>
                        <a:rPr lang="en-US" sz="1400">
                          <a:effectLst/>
                          <a:latin typeface="Times New Roman" panose="02020603050405020304" pitchFamily="18" charset="0"/>
                          <a:cs typeface="Times New Roman" panose="02020603050405020304" pitchFamily="18" charset="0"/>
                        </a:rPr>
                        <a:t>5</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   /   %</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Multiplication, division, and remainder</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fontAlgn="t"/>
                      <a:endParaRPr lang="en-US" sz="1400">
                        <a:effectLst/>
                        <a:latin typeface="Times New Roman" panose="02020603050405020304" pitchFamily="18" charset="0"/>
                        <a:cs typeface="Times New Roman" panose="02020603050405020304" pitchFamily="18" charset="0"/>
                      </a:endParaRPr>
                    </a:p>
                  </a:txBody>
                  <a:tcPr marL="53087" marR="53087" marT="26543" marB="265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661965547"/>
                  </a:ext>
                </a:extLst>
              </a:tr>
            </a:tbl>
          </a:graphicData>
        </a:graphic>
      </p:graphicFrame>
      <p:sp>
        <p:nvSpPr>
          <p:cNvPr id="12" name="Rectangle 2">
            <a:extLst>
              <a:ext uri="{FF2B5EF4-FFF2-40B4-BE49-F238E27FC236}">
                <a16:creationId xmlns:a16="http://schemas.microsoft.com/office/drawing/2014/main" id="{CB37E8E3-4F03-4C84-8B25-C1C9C169BD79}"/>
              </a:ext>
            </a:extLst>
          </p:cNvPr>
          <p:cNvSpPr>
            <a:spLocks noChangeArrowheads="1"/>
          </p:cNvSpPr>
          <p:nvPr/>
        </p:nvSpPr>
        <p:spPr bwMode="auto">
          <a:xfrm>
            <a:off x="9300546" y="2521059"/>
            <a:ext cx="2618552" cy="181588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600" b="1">
                <a:latin typeface="Times New Roman" panose="02020603050405020304" pitchFamily="18" charset="0"/>
                <a:cs typeface="Times New Roman" panose="02020603050405020304" pitchFamily="18" charset="0"/>
              </a:rPr>
              <a:t>(note): </a:t>
            </a:r>
            <a:r>
              <a:rPr lang="en-US" altLang="en-US" sz="1600">
                <a:solidFill>
                  <a:srgbClr val="000000"/>
                </a:solidFill>
                <a:latin typeface="Times New Roman" panose="02020603050405020304" pitchFamily="18" charset="0"/>
                <a:cs typeface="Times New Roman" panose="02020603050405020304" pitchFamily="18" charset="0"/>
              </a:rPr>
              <a:t>The operand of sizeof can't be a C-style type cast: the expression </a:t>
            </a:r>
            <a:r>
              <a:rPr lang="en-US" altLang="en-US" sz="1600" b="1">
                <a:solidFill>
                  <a:srgbClr val="C00000"/>
                </a:solidFill>
                <a:latin typeface="Times New Roman" panose="02020603050405020304" pitchFamily="18" charset="0"/>
                <a:cs typeface="Times New Roman" panose="02020603050405020304" pitchFamily="18" charset="0"/>
              </a:rPr>
              <a:t>sizeof (int) * p</a:t>
            </a:r>
            <a:r>
              <a:rPr lang="en-US" altLang="en-US" sz="1600" b="1">
                <a:solidFill>
                  <a:srgbClr val="000000"/>
                </a:solidFill>
                <a:latin typeface="Times New Roman" panose="02020603050405020304" pitchFamily="18" charset="0"/>
                <a:cs typeface="Times New Roman" panose="02020603050405020304" pitchFamily="18" charset="0"/>
              </a:rPr>
              <a:t> </a:t>
            </a:r>
            <a:r>
              <a:rPr lang="en-US" altLang="en-US" sz="1600">
                <a:solidFill>
                  <a:srgbClr val="000000"/>
                </a:solidFill>
                <a:latin typeface="Times New Roman" panose="02020603050405020304" pitchFamily="18" charset="0"/>
                <a:cs typeface="Times New Roman" panose="02020603050405020304" pitchFamily="18" charset="0"/>
              </a:rPr>
              <a:t>is unambiguously interpreted as </a:t>
            </a:r>
            <a:r>
              <a:rPr lang="en-US" altLang="en-US" sz="1600" b="1">
                <a:solidFill>
                  <a:srgbClr val="C00000"/>
                </a:solidFill>
                <a:latin typeface="Times New Roman" panose="02020603050405020304" pitchFamily="18" charset="0"/>
                <a:cs typeface="Times New Roman" panose="02020603050405020304" pitchFamily="18" charset="0"/>
              </a:rPr>
              <a:t>(sizeof(int)) * p</a:t>
            </a:r>
            <a:r>
              <a:rPr lang="en-US" altLang="en-US" sz="1600">
                <a:solidFill>
                  <a:srgbClr val="000000"/>
                </a:solidFill>
                <a:latin typeface="Times New Roman" panose="02020603050405020304" pitchFamily="18" charset="0"/>
                <a:cs typeface="Times New Roman" panose="02020603050405020304" pitchFamily="18" charset="0"/>
              </a:rPr>
              <a:t>, but not </a:t>
            </a:r>
            <a:r>
              <a:rPr lang="en-US" altLang="en-US" sz="1600" b="1">
                <a:solidFill>
                  <a:srgbClr val="C00000"/>
                </a:solidFill>
                <a:latin typeface="Times New Roman" panose="02020603050405020304" pitchFamily="18" charset="0"/>
                <a:cs typeface="Times New Roman" panose="02020603050405020304" pitchFamily="18" charset="0"/>
              </a:rPr>
              <a:t>sizeof((int)*p)</a:t>
            </a:r>
            <a:r>
              <a:rPr lang="en-US" altLang="en-US" sz="1600" b="1">
                <a:latin typeface="Times New Roman" panose="02020603050405020304" pitchFamily="18" charset="0"/>
                <a:cs typeface="Times New Roman" panose="02020603050405020304" pitchFamily="18" charset="0"/>
              </a:rPr>
              <a:t>. </a:t>
            </a:r>
          </a:p>
        </p:txBody>
      </p:sp>
      <p:sp>
        <p:nvSpPr>
          <p:cNvPr id="5" name="Date Placeholder 4">
            <a:extLst>
              <a:ext uri="{FF2B5EF4-FFF2-40B4-BE49-F238E27FC236}">
                <a16:creationId xmlns:a16="http://schemas.microsoft.com/office/drawing/2014/main" id="{31720413-109B-25C1-01A3-C5E262EBB258}"/>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D04E0BBD-88ED-CEE5-AC19-8EF4D8E32C7E}"/>
              </a:ext>
            </a:extLst>
          </p:cNvPr>
          <p:cNvSpPr>
            <a:spLocks noGrp="1"/>
          </p:cNvSpPr>
          <p:nvPr>
            <p:ph type="sldNum" sz="quarter" idx="12"/>
          </p:nvPr>
        </p:nvSpPr>
        <p:spPr/>
        <p:txBody>
          <a:bodyPr/>
          <a:lstStyle/>
          <a:p>
            <a:fld id="{D8B0B3AC-44A8-D142-AAF6-9A453466E1A4}" type="slidenum">
              <a:rPr lang="en-VN" smtClean="0"/>
              <a:pPr/>
              <a:t>32</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3.7.2 Độ ưu tiên toán tử</a:t>
            </a:r>
            <a:endParaRPr lang="en-US" dirty="0"/>
          </a:p>
        </p:txBody>
      </p:sp>
      <p:sp>
        <p:nvSpPr>
          <p:cNvPr id="3" name="Footer Placeholder 2"/>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graphicFrame>
        <p:nvGraphicFramePr>
          <p:cNvPr id="11" name="Table 10">
            <a:extLst>
              <a:ext uri="{FF2B5EF4-FFF2-40B4-BE49-F238E27FC236}">
                <a16:creationId xmlns:a16="http://schemas.microsoft.com/office/drawing/2014/main" id="{A6F14817-B729-47F9-889F-C4ED327C1BED}"/>
              </a:ext>
            </a:extLst>
          </p:cNvPr>
          <p:cNvGraphicFramePr>
            <a:graphicFrameLocks noGrp="1"/>
          </p:cNvGraphicFramePr>
          <p:nvPr>
            <p:extLst>
              <p:ext uri="{D42A27DB-BD31-4B8C-83A1-F6EECF244321}">
                <p14:modId xmlns:p14="http://schemas.microsoft.com/office/powerpoint/2010/main" val="480477524"/>
              </p:ext>
            </p:extLst>
          </p:nvPr>
        </p:nvGraphicFramePr>
        <p:xfrm>
          <a:off x="1403727" y="1185020"/>
          <a:ext cx="7629856" cy="5115439"/>
        </p:xfrm>
        <a:graphic>
          <a:graphicData uri="http://schemas.openxmlformats.org/drawingml/2006/table">
            <a:tbl>
              <a:tblPr/>
              <a:tblGrid>
                <a:gridCol w="1130300">
                  <a:extLst>
                    <a:ext uri="{9D8B030D-6E8A-4147-A177-3AD203B41FA5}">
                      <a16:colId xmlns:a16="http://schemas.microsoft.com/office/drawing/2014/main" val="2358077900"/>
                    </a:ext>
                  </a:extLst>
                </a:gridCol>
                <a:gridCol w="1231900">
                  <a:extLst>
                    <a:ext uri="{9D8B030D-6E8A-4147-A177-3AD203B41FA5}">
                      <a16:colId xmlns:a16="http://schemas.microsoft.com/office/drawing/2014/main" val="729224"/>
                    </a:ext>
                  </a:extLst>
                </a:gridCol>
                <a:gridCol w="3733800">
                  <a:extLst>
                    <a:ext uri="{9D8B030D-6E8A-4147-A177-3AD203B41FA5}">
                      <a16:colId xmlns:a16="http://schemas.microsoft.com/office/drawing/2014/main" val="2021608718"/>
                    </a:ext>
                  </a:extLst>
                </a:gridCol>
                <a:gridCol w="1533856">
                  <a:extLst>
                    <a:ext uri="{9D8B030D-6E8A-4147-A177-3AD203B41FA5}">
                      <a16:colId xmlns:a16="http://schemas.microsoft.com/office/drawing/2014/main" val="3428361611"/>
                    </a:ext>
                  </a:extLst>
                </a:gridCol>
              </a:tblGrid>
              <a:tr h="121949">
                <a:tc>
                  <a:txBody>
                    <a:bodyPr/>
                    <a:lstStyle/>
                    <a:p>
                      <a:pPr algn="ctr"/>
                      <a:r>
                        <a:rPr lang="en-US" sz="1400" b="1">
                          <a:effectLst/>
                          <a:latin typeface="Times New Roman" panose="02020603050405020304" pitchFamily="18" charset="0"/>
                          <a:cs typeface="Times New Roman" panose="02020603050405020304" pitchFamily="18" charset="0"/>
                        </a:rPr>
                        <a:t>Precedence</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a:effectLst/>
                          <a:latin typeface="Times New Roman" panose="02020603050405020304" pitchFamily="18" charset="0"/>
                          <a:cs typeface="Times New Roman" panose="02020603050405020304" pitchFamily="18" charset="0"/>
                        </a:rPr>
                        <a:t>Operator</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a:effectLst/>
                          <a:latin typeface="Times New Roman" panose="02020603050405020304" pitchFamily="18" charset="0"/>
                          <a:cs typeface="Times New Roman" panose="02020603050405020304" pitchFamily="18" charset="0"/>
                        </a:rPr>
                        <a:t>Description</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1">
                          <a:effectLst/>
                          <a:latin typeface="Times New Roman" panose="02020603050405020304" pitchFamily="18" charset="0"/>
                          <a:cs typeface="Times New Roman" panose="02020603050405020304" pitchFamily="18" charset="0"/>
                        </a:rPr>
                        <a:t>Associativity</a:t>
                      </a:r>
                    </a:p>
                  </a:txBody>
                  <a:tcPr marL="53087" marR="53087" marT="26543" marB="265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00987"/>
                  </a:ext>
                </a:extLst>
              </a:tr>
              <a:tr h="206375">
                <a:tc>
                  <a:txBody>
                    <a:bodyPr/>
                    <a:lstStyle/>
                    <a:p>
                      <a:pPr algn="ctr"/>
                      <a:r>
                        <a:rPr lang="en-US" sz="1400">
                          <a:effectLst/>
                          <a:latin typeface="Times New Roman" panose="02020603050405020304" pitchFamily="18" charset="0"/>
                          <a:cs typeface="Times New Roman" panose="02020603050405020304" pitchFamily="18" charset="0"/>
                        </a:rPr>
                        <a:t>6</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   -</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Addition and subtraction</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10">
                  <a:txBody>
                    <a:bodyPr/>
                    <a:lstStyle/>
                    <a:p>
                      <a:r>
                        <a:rPr lang="en-US" sz="1400">
                          <a:latin typeface="Times New Roman" panose="02020603050405020304" pitchFamily="18" charset="0"/>
                          <a:cs typeface="Times New Roman" panose="02020603050405020304" pitchFamily="18" charset="0"/>
                        </a:rPr>
                        <a:t>Left-to-right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31988394"/>
                  </a:ext>
                </a:extLst>
              </a:tr>
              <a:tr h="206375">
                <a:tc>
                  <a:txBody>
                    <a:bodyPr/>
                    <a:lstStyle/>
                    <a:p>
                      <a:pPr algn="ctr"/>
                      <a:r>
                        <a:rPr lang="en-US" sz="1400">
                          <a:effectLst/>
                          <a:latin typeface="Times New Roman" panose="02020603050405020304" pitchFamily="18" charset="0"/>
                          <a:cs typeface="Times New Roman" panose="02020603050405020304" pitchFamily="18" charset="0"/>
                        </a:rPr>
                        <a:t>7</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&lt;&lt;   &gt;&gt;</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Bitwise left shift and right shift</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r>
                        <a:rPr lang="en-US" sz="1400">
                          <a:latin typeface="Times New Roman" panose="02020603050405020304" pitchFamily="18" charset="0"/>
                          <a:cs typeface="Times New Roman" panose="02020603050405020304" pitchFamily="18" charset="0"/>
                        </a:rPr>
                        <a:t>Left-to-right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8853467"/>
                  </a:ext>
                </a:extLst>
              </a:tr>
              <a:tr h="290801">
                <a:tc rowSpan="2">
                  <a:txBody>
                    <a:bodyPr/>
                    <a:lstStyle/>
                    <a:p>
                      <a:pPr algn="ctr"/>
                      <a:r>
                        <a:rPr lang="en-US" sz="1400">
                          <a:effectLst/>
                          <a:latin typeface="Times New Roman" panose="02020603050405020304" pitchFamily="18" charset="0"/>
                          <a:cs typeface="Times New Roman" panose="02020603050405020304" pitchFamily="18" charset="0"/>
                        </a:rPr>
                        <a:t>8</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&lt;   &lt;=</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For relational operators &lt; and ≤ respectively</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3790685641"/>
                  </a:ext>
                </a:extLst>
              </a:tr>
              <a:tr h="290801">
                <a:tc vMerge="1">
                  <a:txBody>
                    <a:bodyPr/>
                    <a:lstStyle/>
                    <a:p>
                      <a:endParaRPr lang="en-US"/>
                    </a:p>
                  </a:txBody>
                  <a:tcPr/>
                </a:tc>
                <a:tc>
                  <a:txBody>
                    <a:bodyPr/>
                    <a:lstStyle/>
                    <a:p>
                      <a:r>
                        <a:rPr lang="en-US" sz="1400">
                          <a:effectLst/>
                          <a:latin typeface="Times New Roman" panose="02020603050405020304" pitchFamily="18" charset="0"/>
                          <a:cs typeface="Times New Roman" panose="02020603050405020304" pitchFamily="18" charset="0"/>
                        </a:rPr>
                        <a:t>&gt;   &gt;=</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For relational operators &gt; and ≥ respectively</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767120526"/>
                  </a:ext>
                </a:extLst>
              </a:tr>
              <a:tr h="206375">
                <a:tc>
                  <a:txBody>
                    <a:bodyPr/>
                    <a:lstStyle/>
                    <a:p>
                      <a:pPr algn="ctr"/>
                      <a:r>
                        <a:rPr lang="en-US" sz="1400">
                          <a:effectLst/>
                          <a:latin typeface="Times New Roman" panose="02020603050405020304" pitchFamily="18" charset="0"/>
                          <a:cs typeface="Times New Roman" panose="02020603050405020304" pitchFamily="18" charset="0"/>
                        </a:rPr>
                        <a:t>9</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   !=</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For relational = and ≠ respectively</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3510591320"/>
                  </a:ext>
                </a:extLst>
              </a:tr>
              <a:tr h="121949">
                <a:tc>
                  <a:txBody>
                    <a:bodyPr/>
                    <a:lstStyle/>
                    <a:p>
                      <a:pPr algn="ctr"/>
                      <a:r>
                        <a:rPr lang="en-US" sz="1400">
                          <a:effectLst/>
                          <a:latin typeface="Times New Roman" panose="02020603050405020304" pitchFamily="18" charset="0"/>
                          <a:cs typeface="Times New Roman" panose="02020603050405020304" pitchFamily="18" charset="0"/>
                        </a:rPr>
                        <a:t>10</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&amp;</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Bitwise AND</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4157754417"/>
                  </a:ext>
                </a:extLst>
              </a:tr>
              <a:tr h="206375">
                <a:tc>
                  <a:txBody>
                    <a:bodyPr/>
                    <a:lstStyle/>
                    <a:p>
                      <a:pPr algn="ctr"/>
                      <a:r>
                        <a:rPr lang="en-US" sz="1400">
                          <a:effectLst/>
                          <a:latin typeface="Times New Roman" panose="02020603050405020304" pitchFamily="18" charset="0"/>
                          <a:cs typeface="Times New Roman" panose="02020603050405020304" pitchFamily="18" charset="0"/>
                        </a:rPr>
                        <a:t>11</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Bitwise XOR (exclusive or)</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895545365"/>
                  </a:ext>
                </a:extLst>
              </a:tr>
              <a:tr h="206375">
                <a:tc>
                  <a:txBody>
                    <a:bodyPr/>
                    <a:lstStyle/>
                    <a:p>
                      <a:pPr algn="ctr"/>
                      <a:r>
                        <a:rPr lang="en-US" sz="1400">
                          <a:effectLst/>
                          <a:latin typeface="Times New Roman" panose="02020603050405020304" pitchFamily="18" charset="0"/>
                          <a:cs typeface="Times New Roman" panose="02020603050405020304" pitchFamily="18" charset="0"/>
                        </a:rPr>
                        <a:t>12</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Bitwise OR (inclusive or)</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932425885"/>
                  </a:ext>
                </a:extLst>
              </a:tr>
              <a:tr h="121949">
                <a:tc>
                  <a:txBody>
                    <a:bodyPr/>
                    <a:lstStyle/>
                    <a:p>
                      <a:pPr algn="ctr"/>
                      <a:r>
                        <a:rPr lang="en-US" sz="1400">
                          <a:effectLst/>
                          <a:latin typeface="Times New Roman" panose="02020603050405020304" pitchFamily="18" charset="0"/>
                          <a:cs typeface="Times New Roman" panose="02020603050405020304" pitchFamily="18" charset="0"/>
                        </a:rPr>
                        <a:t>13</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&amp;&amp;</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Logical AND</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738454567"/>
                  </a:ext>
                </a:extLst>
              </a:tr>
              <a:tr h="121949">
                <a:tc>
                  <a:txBody>
                    <a:bodyPr/>
                    <a:lstStyle/>
                    <a:p>
                      <a:pPr algn="ctr"/>
                      <a:r>
                        <a:rPr lang="en-US" sz="1400">
                          <a:effectLst/>
                          <a:latin typeface="Times New Roman" panose="02020603050405020304" pitchFamily="18" charset="0"/>
                          <a:cs typeface="Times New Roman" panose="02020603050405020304" pitchFamily="18" charset="0"/>
                        </a:rPr>
                        <a:t>14</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Logical OR</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56965394"/>
                  </a:ext>
                </a:extLst>
              </a:tr>
              <a:tr h="206375">
                <a:tc rowSpan="6">
                  <a:txBody>
                    <a:bodyPr/>
                    <a:lstStyle/>
                    <a:p>
                      <a:pPr algn="ctr"/>
                      <a:r>
                        <a:rPr lang="en-US" sz="1400">
                          <a:effectLst/>
                          <a:latin typeface="Times New Roman" panose="02020603050405020304" pitchFamily="18" charset="0"/>
                          <a:cs typeface="Times New Roman" panose="02020603050405020304" pitchFamily="18" charset="0"/>
                        </a:rPr>
                        <a:t>15</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Ternary conditional (</a:t>
                      </a:r>
                      <a:r>
                        <a:rPr lang="en-US" sz="1400" b="1">
                          <a:effectLst/>
                          <a:latin typeface="Times New Roman" panose="02020603050405020304" pitchFamily="18" charset="0"/>
                          <a:cs typeface="Times New Roman" panose="02020603050405020304" pitchFamily="18" charset="0"/>
                        </a:rPr>
                        <a:t>note)</a:t>
                      </a:r>
                      <a:endParaRPr lang="en-US" sz="1400">
                        <a:effectLst/>
                        <a:latin typeface="Times New Roman" panose="02020603050405020304" pitchFamily="18" charset="0"/>
                        <a:cs typeface="Times New Roman" panose="02020603050405020304" pitchFamily="18" charset="0"/>
                      </a:endParaRP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7">
                  <a:txBody>
                    <a:bodyPr/>
                    <a:lstStyle/>
                    <a:p>
                      <a:pPr fontAlgn="t"/>
                      <a:r>
                        <a:rPr lang="en-US" sz="1400">
                          <a:effectLst/>
                          <a:latin typeface="Times New Roman" panose="02020603050405020304" pitchFamily="18" charset="0"/>
                          <a:cs typeface="Times New Roman" panose="02020603050405020304" pitchFamily="18" charset="0"/>
                        </a:rPr>
                        <a:t>Right-to-left</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394812"/>
                  </a:ext>
                </a:extLst>
              </a:tr>
              <a:tr h="290801">
                <a:tc vMerge="1">
                  <a:txBody>
                    <a:bodyPr/>
                    <a:lstStyle/>
                    <a:p>
                      <a:endParaRPr lang="en-US"/>
                    </a:p>
                  </a:txBody>
                  <a:tcPr/>
                </a:tc>
                <a:tc>
                  <a:txBody>
                    <a:bodyPr/>
                    <a:lstStyle/>
                    <a:p>
                      <a:r>
                        <a:rPr lang="en-US" sz="1400">
                          <a:effectLst/>
                          <a:latin typeface="Times New Roman" panose="02020603050405020304" pitchFamily="18" charset="0"/>
                          <a:cs typeface="Times New Roman" panose="02020603050405020304" pitchFamily="18" charset="0"/>
                        </a:rPr>
                        <a:t>=</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Direct assignment (provided by default for C++ classes)</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000729625"/>
                  </a:ext>
                </a:extLst>
              </a:tr>
              <a:tr h="206375">
                <a:tc vMerge="1">
                  <a:txBody>
                    <a:bodyPr/>
                    <a:lstStyle/>
                    <a:p>
                      <a:endParaRPr lang="en-US"/>
                    </a:p>
                  </a:txBody>
                  <a:tcPr/>
                </a:tc>
                <a:tc>
                  <a:txBody>
                    <a:bodyPr/>
                    <a:lstStyle/>
                    <a:p>
                      <a:r>
                        <a:rPr lang="en-US" sz="1400">
                          <a:effectLst/>
                          <a:latin typeface="Times New Roman" panose="02020603050405020304" pitchFamily="18" charset="0"/>
                          <a:cs typeface="Times New Roman" panose="02020603050405020304" pitchFamily="18" charset="0"/>
                        </a:rPr>
                        <a:t>+=   -=</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Assignment by sum and difference</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3935011808"/>
                  </a:ext>
                </a:extLst>
              </a:tr>
              <a:tr h="290801">
                <a:tc vMerge="1">
                  <a:txBody>
                    <a:bodyPr/>
                    <a:lstStyle/>
                    <a:p>
                      <a:endParaRPr lang="en-US"/>
                    </a:p>
                  </a:txBody>
                  <a:tcPr/>
                </a:tc>
                <a:tc>
                  <a:txBody>
                    <a:bodyPr/>
                    <a:lstStyle/>
                    <a:p>
                      <a:r>
                        <a:rPr lang="en-US" sz="1400">
                          <a:effectLst/>
                          <a:latin typeface="Times New Roman" panose="02020603050405020304" pitchFamily="18" charset="0"/>
                          <a:cs typeface="Times New Roman" panose="02020603050405020304" pitchFamily="18" charset="0"/>
                        </a:rPr>
                        <a:t>*=   /=   %=</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Assignment by product, quotient, and remainder</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719521245"/>
                  </a:ext>
                </a:extLst>
              </a:tr>
              <a:tr h="206375">
                <a:tc vMerge="1">
                  <a:txBody>
                    <a:bodyPr/>
                    <a:lstStyle/>
                    <a:p>
                      <a:endParaRPr lang="en-US"/>
                    </a:p>
                  </a:txBody>
                  <a:tcPr/>
                </a:tc>
                <a:tc>
                  <a:txBody>
                    <a:bodyPr/>
                    <a:lstStyle/>
                    <a:p>
                      <a:r>
                        <a:rPr lang="en-US" sz="1400">
                          <a:effectLst/>
                          <a:latin typeface="Times New Roman" panose="02020603050405020304" pitchFamily="18" charset="0"/>
                          <a:cs typeface="Times New Roman" panose="02020603050405020304" pitchFamily="18" charset="0"/>
                        </a:rPr>
                        <a:t>&lt;&lt;=   &gt;&gt;=</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Assignment by bitwise left shift and right shift</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2686392987"/>
                  </a:ext>
                </a:extLst>
              </a:tr>
              <a:tr h="206375">
                <a:tc vMerge="1">
                  <a:txBody>
                    <a:bodyPr/>
                    <a:lstStyle/>
                    <a:p>
                      <a:endParaRPr lang="en-US"/>
                    </a:p>
                  </a:txBody>
                  <a:tcPr/>
                </a:tc>
                <a:tc>
                  <a:txBody>
                    <a:bodyPr/>
                    <a:lstStyle/>
                    <a:p>
                      <a:r>
                        <a:rPr lang="en-US" sz="1400">
                          <a:effectLst/>
                          <a:latin typeface="Times New Roman" panose="02020603050405020304" pitchFamily="18" charset="0"/>
                          <a:cs typeface="Times New Roman" panose="02020603050405020304" pitchFamily="18" charset="0"/>
                        </a:rPr>
                        <a:t>&amp;=   ^=   |=</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Assignment by bitwise AND, XOR, and OR</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3455389076"/>
                  </a:ext>
                </a:extLst>
              </a:tr>
              <a:tr h="206375">
                <a:tc>
                  <a:txBody>
                    <a:bodyPr/>
                    <a:lstStyle/>
                    <a:p>
                      <a:pPr algn="ctr"/>
                      <a:r>
                        <a:rPr lang="en-US" sz="1400">
                          <a:effectLst/>
                          <a:latin typeface="Times New Roman" panose="02020603050405020304" pitchFamily="18" charset="0"/>
                          <a:cs typeface="Times New Roman" panose="02020603050405020304" pitchFamily="18" charset="0"/>
                        </a:rPr>
                        <a:t>16</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throw</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Throw operator (for exceptions)</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759389593"/>
                  </a:ext>
                </a:extLst>
              </a:tr>
              <a:tr h="121949">
                <a:tc>
                  <a:txBody>
                    <a:bodyPr/>
                    <a:lstStyle/>
                    <a:p>
                      <a:pPr algn="ctr"/>
                      <a:r>
                        <a:rPr lang="en-US" sz="1400">
                          <a:effectLst/>
                          <a:latin typeface="Times New Roman" panose="02020603050405020304" pitchFamily="18" charset="0"/>
                          <a:cs typeface="Times New Roman" panose="02020603050405020304" pitchFamily="18" charset="0"/>
                        </a:rPr>
                        <a:t>17</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Comma</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effectLst/>
                          <a:latin typeface="Times New Roman" panose="02020603050405020304" pitchFamily="18" charset="0"/>
                          <a:cs typeface="Times New Roman" panose="02020603050405020304" pitchFamily="18" charset="0"/>
                        </a:rPr>
                        <a:t>Left-to-right</a:t>
                      </a:r>
                    </a:p>
                  </a:txBody>
                  <a:tcPr marL="37523" marR="37523" marT="18761" marB="187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7565516"/>
                  </a:ext>
                </a:extLst>
              </a:tr>
            </a:tbl>
          </a:graphicData>
        </a:graphic>
      </p:graphicFrame>
      <p:sp>
        <p:nvSpPr>
          <p:cNvPr id="7" name="Rectangle 2">
            <a:extLst>
              <a:ext uri="{FF2B5EF4-FFF2-40B4-BE49-F238E27FC236}">
                <a16:creationId xmlns:a16="http://schemas.microsoft.com/office/drawing/2014/main" id="{AE39AD35-6147-4EA7-8739-66E93C372698}"/>
              </a:ext>
            </a:extLst>
          </p:cNvPr>
          <p:cNvSpPr>
            <a:spLocks noChangeArrowheads="1"/>
          </p:cNvSpPr>
          <p:nvPr/>
        </p:nvSpPr>
        <p:spPr bwMode="auto">
          <a:xfrm>
            <a:off x="9306637" y="2391883"/>
            <a:ext cx="2731039" cy="156966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600" b="1">
                <a:latin typeface="Times New Roman" panose="02020603050405020304" pitchFamily="18" charset="0"/>
                <a:cs typeface="Times New Roman" panose="02020603050405020304" pitchFamily="18" charset="0"/>
              </a:rPr>
              <a:t>(note): </a:t>
            </a:r>
            <a:r>
              <a:rPr lang="en-US" altLang="en-US" sz="1600">
                <a:solidFill>
                  <a:srgbClr val="000000"/>
                </a:solidFill>
                <a:latin typeface="Times New Roman" panose="02020603050405020304" pitchFamily="18" charset="0"/>
                <a:cs typeface="Times New Roman" panose="02020603050405020304" pitchFamily="18" charset="0"/>
              </a:rPr>
              <a:t> The expression in the middle of the conditional operator (between </a:t>
            </a:r>
            <a:r>
              <a:rPr lang="en-US" altLang="en-US" sz="1600" b="1">
                <a:solidFill>
                  <a:srgbClr val="000000"/>
                </a:solidFill>
                <a:latin typeface="Times New Roman" panose="02020603050405020304" pitchFamily="18" charset="0"/>
                <a:cs typeface="Times New Roman" panose="02020603050405020304" pitchFamily="18" charset="0"/>
              </a:rPr>
              <a:t>?</a:t>
            </a:r>
            <a:r>
              <a:rPr lang="en-US" altLang="en-US" sz="1600">
                <a:solidFill>
                  <a:srgbClr val="000000"/>
                </a:solidFill>
                <a:latin typeface="Times New Roman" panose="02020603050405020304" pitchFamily="18" charset="0"/>
                <a:cs typeface="Times New Roman" panose="02020603050405020304" pitchFamily="18" charset="0"/>
              </a:rPr>
              <a:t> and </a:t>
            </a:r>
            <a:r>
              <a:rPr lang="en-US" altLang="en-US" sz="1600" b="1">
                <a:solidFill>
                  <a:srgbClr val="000000"/>
                </a:solidFill>
                <a:latin typeface="Times New Roman" panose="02020603050405020304" pitchFamily="18" charset="0"/>
                <a:cs typeface="Times New Roman" panose="02020603050405020304" pitchFamily="18" charset="0"/>
              </a:rPr>
              <a:t>:</a:t>
            </a:r>
            <a:r>
              <a:rPr lang="en-US" altLang="en-US" sz="1600">
                <a:solidFill>
                  <a:srgbClr val="000000"/>
                </a:solidFill>
                <a:latin typeface="Times New Roman" panose="02020603050405020304" pitchFamily="18" charset="0"/>
                <a:cs typeface="Times New Roman" panose="02020603050405020304" pitchFamily="18" charset="0"/>
              </a:rPr>
              <a:t>) is parsed as if parenthesized: its precedence relative to ?: is ignored.</a:t>
            </a:r>
            <a:r>
              <a:rPr lang="en-US" altLang="en-US" sz="1600">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 </a:t>
            </a:r>
            <a:endParaRPr lang="en-US" altLang="en-US" sz="1600" b="1">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1F4F7B84-A97F-8B64-6997-47E97235F3C9}"/>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9D94CFF5-5294-B528-E389-E7C5BBBFA952}"/>
              </a:ext>
            </a:extLst>
          </p:cNvPr>
          <p:cNvSpPr>
            <a:spLocks noGrp="1"/>
          </p:cNvSpPr>
          <p:nvPr>
            <p:ph type="sldNum" sz="quarter" idx="12"/>
          </p:nvPr>
        </p:nvSpPr>
        <p:spPr/>
        <p:txBody>
          <a:bodyPr/>
          <a:lstStyle/>
          <a:p>
            <a:fld id="{D8B0B3AC-44A8-D142-AAF6-9A453466E1A4}" type="slidenum">
              <a:rPr lang="en-VN" smtClean="0"/>
              <a:pPr/>
              <a:t>33</a:t>
            </a:fld>
            <a:endParaRPr lang="en-VN" dirty="0"/>
          </a:p>
        </p:txBody>
      </p:sp>
    </p:spTree>
    <p:extLst>
      <p:ext uri="{BB962C8B-B14F-4D97-AF65-F5344CB8AC3E}">
        <p14:creationId xmlns:p14="http://schemas.microsoft.com/office/powerpoint/2010/main" val="3573882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3.7.2 Độ ưu tiên toán tử</a:t>
            </a:r>
            <a:endParaRPr lang="en-US" dirty="0"/>
          </a:p>
        </p:txBody>
      </p:sp>
      <p:sp>
        <p:nvSpPr>
          <p:cNvPr id="3" name="Content Placeholder 2"/>
          <p:cNvSpPr>
            <a:spLocks noGrp="1"/>
          </p:cNvSpPr>
          <p:nvPr>
            <p:ph idx="1"/>
          </p:nvPr>
        </p:nvSpPr>
        <p:spPr/>
        <p:txBody>
          <a:bodyPr>
            <a:normAutofit/>
          </a:bodyPr>
          <a:lstStyle/>
          <a:p>
            <a:pPr algn="l">
              <a:defRPr/>
            </a:pPr>
            <a:r>
              <a:rPr lang="en-US" sz="2400">
                <a:solidFill>
                  <a:schemeClr val="tx1">
                    <a:lumMod val="50000"/>
                  </a:schemeClr>
                </a:solidFill>
              </a:rPr>
              <a:t>Một biểu thức có nhiều phép toán, thì quy tắc thực hiện như sau:</a:t>
            </a:r>
          </a:p>
          <a:p>
            <a:pPr lvl="1" algn="l">
              <a:defRPr/>
            </a:pPr>
            <a:r>
              <a:rPr lang="en-US">
                <a:solidFill>
                  <a:schemeClr val="tx1">
                    <a:lumMod val="50000"/>
                  </a:schemeClr>
                </a:solidFill>
              </a:rPr>
              <a:t>Thực hiện biểu thức trong ( ) sâu nhất tr</a:t>
            </a:r>
            <a:r>
              <a:rPr lang="vi-VN">
                <a:solidFill>
                  <a:schemeClr val="tx1">
                    <a:lumMod val="50000"/>
                  </a:schemeClr>
                </a:solidFill>
              </a:rPr>
              <a:t>ướ</a:t>
            </a:r>
            <a:r>
              <a:rPr lang="en-US">
                <a:solidFill>
                  <a:schemeClr val="tx1">
                    <a:lumMod val="50000"/>
                  </a:schemeClr>
                </a:solidFill>
              </a:rPr>
              <a:t>c.</a:t>
            </a:r>
          </a:p>
          <a:p>
            <a:pPr lvl="1" algn="l">
              <a:defRPr/>
            </a:pPr>
            <a:r>
              <a:rPr lang="en-US">
                <a:solidFill>
                  <a:schemeClr val="tx1">
                    <a:lumMod val="50000"/>
                  </a:schemeClr>
                </a:solidFill>
              </a:rPr>
              <a:t>Thực hiện theo </a:t>
            </a:r>
            <a:r>
              <a:rPr lang="en-US" b="1">
                <a:solidFill>
                  <a:schemeClr val="tx1">
                    <a:lumMod val="50000"/>
                  </a:schemeClr>
                </a:solidFill>
              </a:rPr>
              <a:t>thứ tự </a:t>
            </a:r>
            <a:r>
              <a:rPr lang="vi-VN" b="1">
                <a:solidFill>
                  <a:schemeClr val="tx1">
                    <a:lumMod val="50000"/>
                  </a:schemeClr>
                </a:solidFill>
              </a:rPr>
              <a:t>ư</a:t>
            </a:r>
            <a:r>
              <a:rPr lang="en-US" b="1">
                <a:solidFill>
                  <a:schemeClr val="tx1">
                    <a:lumMod val="50000"/>
                  </a:schemeClr>
                </a:solidFill>
              </a:rPr>
              <a:t>u tiên các toán tử</a:t>
            </a:r>
            <a:r>
              <a:rPr lang="en-US">
                <a:solidFill>
                  <a:schemeClr val="tx1">
                    <a:lumMod val="50000"/>
                  </a:schemeClr>
                </a:solidFill>
              </a:rPr>
              <a:t>.</a:t>
            </a:r>
          </a:p>
          <a:p>
            <a:pPr lvl="1" algn="l">
              <a:defRPr/>
            </a:pPr>
            <a:r>
              <a:rPr lang="vi-VN">
                <a:solidFill>
                  <a:schemeClr val="tx1">
                    <a:lumMod val="50000"/>
                  </a:schemeClr>
                </a:solidFill>
              </a:rPr>
              <a:t>Khi một biểu thức có hai toán tử có cùng mức độ ưu tiên</a:t>
            </a:r>
            <a:r>
              <a:rPr lang="en-US">
                <a:solidFill>
                  <a:schemeClr val="tx1">
                    <a:lumMod val="50000"/>
                  </a:schemeClr>
                </a:solidFill>
              </a:rPr>
              <a:t>: thực hiện phép toán </a:t>
            </a:r>
            <a:r>
              <a:rPr lang="vi-VN">
                <a:solidFill>
                  <a:schemeClr val="tx1">
                    <a:lumMod val="50000"/>
                  </a:schemeClr>
                </a:solidFill>
              </a:rPr>
              <a:t>từ </a:t>
            </a:r>
            <a:r>
              <a:rPr lang="vi-VN" b="1">
                <a:solidFill>
                  <a:schemeClr val="tx1">
                    <a:lumMod val="50000"/>
                  </a:schemeClr>
                </a:solidFill>
              </a:rPr>
              <a:t>trái sang phải </a:t>
            </a:r>
            <a:r>
              <a:rPr lang="vi-VN">
                <a:solidFill>
                  <a:schemeClr val="tx1">
                    <a:lumMod val="50000"/>
                  </a:schemeClr>
                </a:solidFill>
              </a:rPr>
              <a:t>hoặc từ </a:t>
            </a:r>
            <a:r>
              <a:rPr lang="vi-VN" b="1">
                <a:solidFill>
                  <a:schemeClr val="tx1">
                    <a:lumMod val="50000"/>
                  </a:schemeClr>
                </a:solidFill>
              </a:rPr>
              <a:t>phải sang trái</a:t>
            </a:r>
            <a:r>
              <a:rPr lang="en-US" b="1">
                <a:solidFill>
                  <a:schemeClr val="tx1">
                    <a:lumMod val="50000"/>
                  </a:schemeClr>
                </a:solidFill>
              </a:rPr>
              <a:t> </a:t>
            </a:r>
            <a:r>
              <a:rPr lang="en-US">
                <a:solidFill>
                  <a:schemeClr val="tx1">
                    <a:lumMod val="50000"/>
                  </a:schemeClr>
                </a:solidFill>
              </a:rPr>
              <a:t>sẽ </a:t>
            </a:r>
            <a:r>
              <a:rPr lang="en-US" b="1">
                <a:solidFill>
                  <a:schemeClr val="tx1">
                    <a:lumMod val="50000"/>
                  </a:schemeClr>
                </a:solidFill>
              </a:rPr>
              <a:t>theo quy ước </a:t>
            </a:r>
            <a:r>
              <a:rPr lang="en-US">
                <a:solidFill>
                  <a:schemeClr val="tx1">
                    <a:lumMod val="50000"/>
                  </a:schemeClr>
                </a:solidFill>
              </a:rPr>
              <a:t>chung của nhóm phép toán đó.</a:t>
            </a:r>
          </a:p>
          <a:p>
            <a:pPr algn="l"/>
            <a:r>
              <a:rPr lang="vi-VN" sz="2400">
                <a:solidFill>
                  <a:schemeClr val="tx1">
                    <a:lumMod val="50000"/>
                  </a:schemeClr>
                </a:solidFill>
              </a:rPr>
              <a:t>Việc đặt tất cả các câu lệnh phụ trong dấu ngoặc đơn (ngay cả những câu lệnh không cần thiết vì mức độ ưu tiên của chúng) sẽ cải thiện khả năng đọc </a:t>
            </a:r>
            <a:r>
              <a:rPr lang="en-US" sz="2400">
                <a:solidFill>
                  <a:schemeClr val="tx1">
                    <a:lumMod val="50000"/>
                  </a:schemeClr>
                </a:solidFill>
              </a:rPr>
              <a:t>mã.</a:t>
            </a:r>
            <a:endParaRPr lang="en-US" sz="2400" dirty="0">
              <a:solidFill>
                <a:schemeClr val="tx1">
                  <a:lumMod val="50000"/>
                </a:schemeClr>
              </a:solidFill>
            </a:endParaRP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4" name="Date Placeholder 3">
            <a:extLst>
              <a:ext uri="{FF2B5EF4-FFF2-40B4-BE49-F238E27FC236}">
                <a16:creationId xmlns:a16="http://schemas.microsoft.com/office/drawing/2014/main" id="{BCAD8B64-0D86-9D0F-6664-BE4C1A33623F}"/>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2AA38078-6FA0-5CA3-2C9F-5EF700F63C0E}"/>
              </a:ext>
            </a:extLst>
          </p:cNvPr>
          <p:cNvSpPr>
            <a:spLocks noGrp="1"/>
          </p:cNvSpPr>
          <p:nvPr>
            <p:ph type="sldNum" sz="quarter" idx="12"/>
          </p:nvPr>
        </p:nvSpPr>
        <p:spPr/>
        <p:txBody>
          <a:bodyPr/>
          <a:lstStyle/>
          <a:p>
            <a:fld id="{D8B0B3AC-44A8-D142-AAF6-9A453466E1A4}" type="slidenum">
              <a:rPr lang="en-VN" smtClean="0"/>
              <a:pPr/>
              <a:t>34</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7471B-0946-CE6D-DE31-BE19A4AF458A}"/>
              </a:ext>
            </a:extLst>
          </p:cNvPr>
          <p:cNvSpPr>
            <a:spLocks noGrp="1"/>
          </p:cNvSpPr>
          <p:nvPr>
            <p:ph type="title"/>
          </p:nvPr>
        </p:nvSpPr>
        <p:spPr/>
        <p:txBody>
          <a:bodyPr>
            <a:normAutofit fontScale="90000"/>
          </a:bodyPr>
          <a:lstStyle/>
          <a:p>
            <a:r>
              <a:rPr lang="en-US"/>
              <a:t>Ví dụ 1:</a:t>
            </a:r>
          </a:p>
        </p:txBody>
      </p:sp>
      <p:sp>
        <p:nvSpPr>
          <p:cNvPr id="3" name="Content Placeholder 2">
            <a:extLst>
              <a:ext uri="{FF2B5EF4-FFF2-40B4-BE49-F238E27FC236}">
                <a16:creationId xmlns:a16="http://schemas.microsoft.com/office/drawing/2014/main" id="{69372424-EC15-E334-0639-DAAACC5CF55E}"/>
              </a:ext>
            </a:extLst>
          </p:cNvPr>
          <p:cNvSpPr>
            <a:spLocks noGrp="1"/>
          </p:cNvSpPr>
          <p:nvPr>
            <p:ph idx="1"/>
          </p:nvPr>
        </p:nvSpPr>
        <p:spPr>
          <a:xfrm>
            <a:off x="774145" y="1233824"/>
            <a:ext cx="11102664" cy="4943139"/>
          </a:xfrm>
        </p:spPr>
        <p:txBody>
          <a:bodyPr>
            <a:normAutofit fontScale="92500" lnSpcReduction="10000"/>
          </a:bodyPr>
          <a:lstStyle/>
          <a:p>
            <a:pPr>
              <a:lnSpc>
                <a:spcPct val="110000"/>
              </a:lnSpc>
              <a:spcBef>
                <a:spcPts val="600"/>
              </a:spcBef>
              <a:spcAft>
                <a:spcPts val="600"/>
              </a:spcAft>
            </a:pPr>
            <a:r>
              <a:rPr lang="en-US" sz="2400" b="1"/>
              <a:t>Tính biểu thức</a:t>
            </a:r>
            <a:r>
              <a:rPr lang="en-US" sz="2400"/>
              <a:t>:</a:t>
            </a:r>
          </a:p>
          <a:p>
            <a:pPr marL="0" indent="0">
              <a:lnSpc>
                <a:spcPct val="110000"/>
              </a:lnSpc>
              <a:spcBef>
                <a:spcPts val="600"/>
              </a:spcBef>
              <a:spcAft>
                <a:spcPts val="600"/>
              </a:spcAft>
              <a:buNone/>
            </a:pPr>
            <a:r>
              <a:rPr lang="en-US" sz="2400" b="0">
                <a:solidFill>
                  <a:srgbClr val="0000FF"/>
                </a:solidFill>
                <a:effectLst/>
                <a:highlight>
                  <a:srgbClr val="FFFFFF"/>
                </a:highlight>
                <a:latin typeface="PragmataPro Mono Liga" panose="02000509040000020004" pitchFamily="49" charset="0"/>
              </a:rPr>
              <a:t>   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5</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b</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10</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15</a:t>
            </a:r>
            <a:r>
              <a:rPr lang="en-US" sz="2400" b="0">
                <a:solidFill>
                  <a:srgbClr val="000000"/>
                </a:solidFill>
                <a:effectLst/>
                <a:highlight>
                  <a:srgbClr val="FFFFFF"/>
                </a:highlight>
                <a:latin typeface="PragmataPro Mono Liga" panose="02000509040000020004" pitchFamily="49" charset="0"/>
              </a:rPr>
              <a:t>;</a:t>
            </a:r>
          </a:p>
          <a:p>
            <a:pPr marL="0" indent="0">
              <a:lnSpc>
                <a:spcPct val="110000"/>
              </a:lnSpc>
              <a:spcBef>
                <a:spcPts val="600"/>
              </a:spcBef>
              <a:spcAft>
                <a:spcPts val="60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bool</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result</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b</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c</a:t>
            </a:r>
            <a:r>
              <a:rPr lang="en-US" sz="2400" b="0">
                <a:solidFill>
                  <a:srgbClr val="000000"/>
                </a:solidFill>
                <a:effectLst/>
                <a:highlight>
                  <a:srgbClr val="FFFFFF"/>
                </a:highlight>
                <a:latin typeface="PragmataPro Mono Liga" panose="02000509040000020004" pitchFamily="49" charset="0"/>
              </a:rPr>
              <a:t> &gt; </a:t>
            </a:r>
            <a:r>
              <a:rPr lang="en-US" sz="2400" b="0">
                <a:solidFill>
                  <a:srgbClr val="001080"/>
                </a:solidFill>
                <a:effectLst/>
                <a:highlight>
                  <a:srgbClr val="FFFFFF"/>
                </a:highlight>
                <a:latin typeface="PragmataPro Mono Liga" panose="02000509040000020004" pitchFamily="49" charset="0"/>
              </a:rPr>
              <a:t>b</a:t>
            </a:r>
            <a:r>
              <a:rPr lang="en-US" sz="2400" b="0">
                <a:solidFill>
                  <a:srgbClr val="000000"/>
                </a:solidFill>
                <a:effectLst/>
                <a:highlight>
                  <a:srgbClr val="FFFFFF"/>
                </a:highlight>
                <a:latin typeface="PragmataPro Mono Liga" panose="02000509040000020004" pitchFamily="49" charset="0"/>
              </a:rPr>
              <a:t>) &amp;&amp; (</a:t>
            </a:r>
            <a:r>
              <a:rPr lang="en-US" sz="2400" b="0">
                <a:solidFill>
                  <a:srgbClr val="001080"/>
                </a:solidFill>
                <a:effectLst/>
                <a:highlight>
                  <a:srgbClr val="FFFFFF"/>
                </a:highlight>
                <a:latin typeface="PragmataPro Mono Liga" panose="02000509040000020004" pitchFamily="49" charset="0"/>
              </a:rPr>
              <a:t>c</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b</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c</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b</a:t>
            </a:r>
            <a:r>
              <a:rPr lang="en-US" sz="2400" b="0">
                <a:solidFill>
                  <a:srgbClr val="000000"/>
                </a:solidFill>
                <a:effectLst/>
                <a:highlight>
                  <a:srgbClr val="FFFFFF"/>
                </a:highlight>
                <a:latin typeface="PragmataPro Mono Liga" panose="02000509040000020004" pitchFamily="49" charset="0"/>
              </a:rPr>
              <a:t> &lt; </a:t>
            </a:r>
            <a:r>
              <a:rPr lang="en-US" sz="2400" b="0">
                <a:solidFill>
                  <a:srgbClr val="001080"/>
                </a:solidFill>
                <a:effectLst/>
                <a:highlight>
                  <a:srgbClr val="FFFFFF"/>
                </a:highlight>
                <a:latin typeface="PragmataPro Mono Liga" panose="02000509040000020004" pitchFamily="49" charset="0"/>
              </a:rPr>
              <a:t>c</a:t>
            </a:r>
            <a:r>
              <a:rPr lang="en-US" sz="2400" b="0">
                <a:solidFill>
                  <a:srgbClr val="000000"/>
                </a:solidFill>
                <a:effectLst/>
                <a:highlight>
                  <a:srgbClr val="FFFFFF"/>
                </a:highlight>
                <a:latin typeface="PragmataPro Mono Liga" panose="02000509040000020004" pitchFamily="49" charset="0"/>
              </a:rPr>
              <a:t>);</a:t>
            </a:r>
          </a:p>
          <a:p>
            <a:pPr>
              <a:lnSpc>
                <a:spcPct val="110000"/>
              </a:lnSpc>
              <a:spcBef>
                <a:spcPts val="600"/>
              </a:spcBef>
              <a:spcAft>
                <a:spcPts val="600"/>
              </a:spcAft>
            </a:pPr>
            <a:r>
              <a:rPr lang="en-US" sz="2400" b="1">
                <a:solidFill>
                  <a:srgbClr val="000000"/>
                </a:solidFill>
                <a:effectLst/>
                <a:highlight>
                  <a:srgbClr val="FFFFFF"/>
                </a:highlight>
              </a:rPr>
              <a:t>Ta có</a:t>
            </a:r>
            <a:r>
              <a:rPr lang="en-US" sz="2400" b="0">
                <a:solidFill>
                  <a:srgbClr val="000000"/>
                </a:solidFill>
                <a:effectLst/>
                <a:highlight>
                  <a:srgbClr val="FFFFFF"/>
                </a:highlight>
              </a:rPr>
              <a:t>: </a:t>
            </a:r>
          </a:p>
          <a:p>
            <a:pPr>
              <a:lnSpc>
                <a:spcPct val="110000"/>
              </a:lnSpc>
              <a:spcBef>
                <a:spcPts val="600"/>
              </a:spcBef>
              <a:spcAft>
                <a:spcPts val="600"/>
              </a:spcAft>
            </a:pP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b</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c</a:t>
            </a:r>
            <a:r>
              <a:rPr lang="en-US" sz="2400" b="0">
                <a:solidFill>
                  <a:srgbClr val="000000"/>
                </a:solidFill>
                <a:effectLst/>
                <a:highlight>
                  <a:srgbClr val="FFFFFF"/>
                </a:highlight>
                <a:latin typeface="PragmataPro Mono Liga" panose="02000509040000020004" pitchFamily="49" charset="0"/>
              </a:rPr>
              <a:t> &gt; </a:t>
            </a:r>
            <a:r>
              <a:rPr lang="en-US" sz="2400" b="0">
                <a:solidFill>
                  <a:srgbClr val="001080"/>
                </a:solidFill>
                <a:effectLst/>
                <a:highlight>
                  <a:srgbClr val="FFFFFF"/>
                </a:highlight>
                <a:latin typeface="PragmataPro Mono Liga" panose="02000509040000020004" pitchFamily="49" charset="0"/>
              </a:rPr>
              <a:t>b</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b</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c))</a:t>
            </a:r>
            <a:r>
              <a:rPr lang="en-US" sz="2400" b="0">
                <a:solidFill>
                  <a:srgbClr val="000000"/>
                </a:solidFill>
                <a:effectLst/>
                <a:highlight>
                  <a:srgbClr val="FFFFFF"/>
                </a:highlight>
                <a:latin typeface="PragmataPro Mono Liga" panose="02000509040000020004" pitchFamily="49" charset="0"/>
              </a:rPr>
              <a:t> &gt; </a:t>
            </a:r>
            <a:r>
              <a:rPr lang="en-US" sz="2400" b="0">
                <a:solidFill>
                  <a:srgbClr val="001080"/>
                </a:solidFill>
                <a:effectLst/>
                <a:highlight>
                  <a:srgbClr val="FFFFFF"/>
                </a:highlight>
                <a:latin typeface="PragmataPro Mono Liga" panose="02000509040000020004" pitchFamily="49" charset="0"/>
              </a:rPr>
              <a:t>b)</a:t>
            </a:r>
            <a:r>
              <a:rPr lang="en-US" sz="2400" b="0">
                <a:solidFill>
                  <a:srgbClr val="000000"/>
                </a:solidFill>
                <a:effectLst/>
                <a:highlight>
                  <a:srgbClr val="FFFFFF"/>
                </a:highlight>
                <a:latin typeface="PragmataPro Mono Liga" panose="02000509040000020004" pitchFamily="49" charset="0"/>
              </a:rPr>
              <a:t>  = ((5+(10*15)) &gt; 10)  = true</a:t>
            </a:r>
          </a:p>
          <a:p>
            <a:pPr>
              <a:lnSpc>
                <a:spcPct val="110000"/>
              </a:lnSpc>
              <a:spcBef>
                <a:spcPts val="600"/>
              </a:spcBef>
              <a:spcAft>
                <a:spcPts val="600"/>
              </a:spcAft>
            </a:pP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c</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b</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c</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c</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b</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c</a:t>
            </a:r>
            <a:r>
              <a:rPr lang="en-US" sz="2400" b="0">
                <a:solidFill>
                  <a:srgbClr val="000000"/>
                </a:solidFill>
                <a:effectLst/>
                <a:highlight>
                  <a:srgbClr val="FFFFFF"/>
                </a:highlight>
                <a:latin typeface="PragmataPro Mono Liga" panose="02000509040000020004" pitchFamily="49" charset="0"/>
              </a:rPr>
              <a:t>)) = (15 / 5 == 10 % 15) = false</a:t>
            </a:r>
          </a:p>
          <a:p>
            <a:pPr>
              <a:lnSpc>
                <a:spcPct val="110000"/>
              </a:lnSpc>
              <a:spcBef>
                <a:spcPts val="600"/>
              </a:spcBef>
              <a:spcAft>
                <a:spcPts val="600"/>
              </a:spcAft>
            </a:pP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b</a:t>
            </a:r>
            <a:r>
              <a:rPr lang="en-US" sz="2400" b="0">
                <a:solidFill>
                  <a:srgbClr val="000000"/>
                </a:solidFill>
                <a:effectLst/>
                <a:highlight>
                  <a:srgbClr val="FFFFFF"/>
                </a:highlight>
                <a:latin typeface="PragmataPro Mono Liga" panose="02000509040000020004" pitchFamily="49" charset="0"/>
              </a:rPr>
              <a:t> &lt; </a:t>
            </a:r>
            <a:r>
              <a:rPr lang="en-US" sz="2400" b="0">
                <a:solidFill>
                  <a:srgbClr val="001080"/>
                </a:solidFill>
                <a:effectLst/>
                <a:highlight>
                  <a:srgbClr val="FFFFFF"/>
                </a:highlight>
                <a:latin typeface="PragmataPro Mono Liga" panose="02000509040000020004" pitchFamily="49" charset="0"/>
              </a:rPr>
              <a:t>c</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b)</a:t>
            </a:r>
            <a:r>
              <a:rPr lang="en-US" sz="2400" b="0">
                <a:solidFill>
                  <a:srgbClr val="000000"/>
                </a:solidFill>
                <a:effectLst/>
                <a:highlight>
                  <a:srgbClr val="FFFFFF"/>
                </a:highlight>
                <a:latin typeface="PragmataPro Mono Liga" panose="02000509040000020004" pitchFamily="49" charset="0"/>
              </a:rPr>
              <a:t> &lt; </a:t>
            </a:r>
            <a:r>
              <a:rPr lang="en-US" sz="2400" b="0">
                <a:solidFill>
                  <a:srgbClr val="001080"/>
                </a:solidFill>
                <a:effectLst/>
                <a:highlight>
                  <a:srgbClr val="FFFFFF"/>
                </a:highlight>
                <a:latin typeface="PragmataPro Mono Liga" panose="02000509040000020004" pitchFamily="49" charset="0"/>
              </a:rPr>
              <a:t>c</a:t>
            </a:r>
            <a:r>
              <a:rPr lang="en-US" sz="2400" b="0">
                <a:solidFill>
                  <a:srgbClr val="000000"/>
                </a:solidFill>
                <a:effectLst/>
                <a:highlight>
                  <a:srgbClr val="FFFFFF"/>
                </a:highlight>
                <a:latin typeface="PragmataPro Mono Liga" panose="02000509040000020004" pitchFamily="49" charset="0"/>
              </a:rPr>
              <a:t>)        = (5 - 10 &lt; 15)       = true </a:t>
            </a:r>
          </a:p>
          <a:p>
            <a:pPr>
              <a:lnSpc>
                <a:spcPct val="110000"/>
              </a:lnSpc>
              <a:spcBef>
                <a:spcPts val="600"/>
              </a:spcBef>
              <a:spcAft>
                <a:spcPts val="600"/>
              </a:spcAft>
              <a:buFont typeface="Wingdings" panose="05000000000000000000" pitchFamily="2" charset="2"/>
              <a:buChar char="è"/>
            </a:pPr>
            <a:r>
              <a:rPr lang="en-US" sz="2400">
                <a:solidFill>
                  <a:srgbClr val="001080"/>
                </a:solidFill>
                <a:highlight>
                  <a:srgbClr val="FFFFFF"/>
                </a:highlight>
                <a:latin typeface="PragmataPro Mono Liga" panose="02000509040000020004" pitchFamily="49" charset="0"/>
              </a:rPr>
              <a:t>   result = </a:t>
            </a:r>
            <a:r>
              <a:rPr lang="en-US" sz="2400" b="0">
                <a:solidFill>
                  <a:srgbClr val="000000"/>
                </a:solidFill>
                <a:effectLst/>
                <a:highlight>
                  <a:srgbClr val="FFFFFF"/>
                </a:highlight>
                <a:latin typeface="PragmataPro Mono Liga" panose="02000509040000020004" pitchFamily="49" charset="0"/>
                <a:sym typeface="Wingdings" panose="05000000000000000000" pitchFamily="2" charset="2"/>
              </a:rPr>
              <a:t>true &amp;&amp; false || true   (&amp;&amp; ưu tiên hơn ||)</a:t>
            </a:r>
          </a:p>
          <a:p>
            <a:pPr>
              <a:lnSpc>
                <a:spcPct val="110000"/>
              </a:lnSpc>
              <a:spcBef>
                <a:spcPts val="600"/>
              </a:spcBef>
              <a:spcAft>
                <a:spcPts val="600"/>
              </a:spcAft>
              <a:buFont typeface="Wingdings" panose="05000000000000000000" pitchFamily="2" charset="2"/>
              <a:buChar char="è"/>
            </a:pPr>
            <a:r>
              <a:rPr lang="en-US" sz="2400">
                <a:solidFill>
                  <a:srgbClr val="001080"/>
                </a:solidFill>
                <a:highlight>
                  <a:srgbClr val="FFFFFF"/>
                </a:highlight>
                <a:latin typeface="PragmataPro Mono Liga" panose="02000509040000020004" pitchFamily="49" charset="0"/>
              </a:rPr>
              <a:t>   result </a:t>
            </a:r>
            <a:r>
              <a:rPr lang="en-US" sz="2400" b="0">
                <a:solidFill>
                  <a:srgbClr val="000000"/>
                </a:solidFill>
                <a:effectLst/>
                <a:highlight>
                  <a:srgbClr val="FFFFFF"/>
                </a:highlight>
                <a:latin typeface="PragmataPro Mono Liga" panose="02000509040000020004" pitchFamily="49" charset="0"/>
                <a:sym typeface="Wingdings" panose="05000000000000000000" pitchFamily="2" charset="2"/>
              </a:rPr>
              <a:t>= (true &amp;&amp; false) || true </a:t>
            </a:r>
          </a:p>
          <a:p>
            <a:pPr>
              <a:lnSpc>
                <a:spcPct val="110000"/>
              </a:lnSpc>
              <a:spcBef>
                <a:spcPts val="600"/>
              </a:spcBef>
              <a:spcAft>
                <a:spcPts val="600"/>
              </a:spcAft>
              <a:buFont typeface="Wingdings" panose="05000000000000000000" pitchFamily="2" charset="2"/>
              <a:buChar char="è"/>
            </a:pPr>
            <a:r>
              <a:rPr lang="en-US" sz="2400">
                <a:solidFill>
                  <a:srgbClr val="001080"/>
                </a:solidFill>
                <a:highlight>
                  <a:srgbClr val="FFFFFF"/>
                </a:highlight>
                <a:latin typeface="PragmataPro Mono Liga" panose="02000509040000020004" pitchFamily="49" charset="0"/>
              </a:rPr>
              <a:t>   result </a:t>
            </a:r>
            <a:r>
              <a:rPr lang="en-US" sz="2400" b="0">
                <a:solidFill>
                  <a:srgbClr val="000000"/>
                </a:solidFill>
                <a:effectLst/>
                <a:highlight>
                  <a:srgbClr val="FFFFFF"/>
                </a:highlight>
                <a:latin typeface="PragmataPro Mono Liga" panose="02000509040000020004" pitchFamily="49" charset="0"/>
                <a:sym typeface="Wingdings" panose="05000000000000000000" pitchFamily="2" charset="2"/>
              </a:rPr>
              <a:t>= true</a:t>
            </a:r>
            <a:endParaRPr lang="en-US" sz="2400"/>
          </a:p>
        </p:txBody>
      </p:sp>
      <p:sp>
        <p:nvSpPr>
          <p:cNvPr id="4" name="Footer Placeholder 3">
            <a:extLst>
              <a:ext uri="{FF2B5EF4-FFF2-40B4-BE49-F238E27FC236}">
                <a16:creationId xmlns:a16="http://schemas.microsoft.com/office/drawing/2014/main" id="{4F852432-264C-E5E3-69DB-5283C7D6BF12}"/>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B72826B2-9CEE-BB27-C47B-F60B28BE6582}"/>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94085B51-1029-375D-BDBF-7E28342BEFCD}"/>
              </a:ext>
            </a:extLst>
          </p:cNvPr>
          <p:cNvSpPr>
            <a:spLocks noGrp="1"/>
          </p:cNvSpPr>
          <p:nvPr>
            <p:ph type="sldNum" sz="quarter" idx="12"/>
          </p:nvPr>
        </p:nvSpPr>
        <p:spPr/>
        <p:txBody>
          <a:bodyPr/>
          <a:lstStyle/>
          <a:p>
            <a:fld id="{D8B0B3AC-44A8-D142-AAF6-9A453466E1A4}" type="slidenum">
              <a:rPr lang="en-VN" smtClean="0"/>
              <a:pPr/>
              <a:t>35</a:t>
            </a:fld>
            <a:endParaRPr lang="en-VN" dirty="0"/>
          </a:p>
        </p:txBody>
      </p:sp>
    </p:spTree>
    <p:extLst>
      <p:ext uri="{BB962C8B-B14F-4D97-AF65-F5344CB8AC3E}">
        <p14:creationId xmlns:p14="http://schemas.microsoft.com/office/powerpoint/2010/main" val="301724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7471B-0946-CE6D-DE31-BE19A4AF458A}"/>
              </a:ext>
            </a:extLst>
          </p:cNvPr>
          <p:cNvSpPr>
            <a:spLocks noGrp="1"/>
          </p:cNvSpPr>
          <p:nvPr>
            <p:ph type="title"/>
          </p:nvPr>
        </p:nvSpPr>
        <p:spPr/>
        <p:txBody>
          <a:bodyPr>
            <a:normAutofit fontScale="90000"/>
          </a:bodyPr>
          <a:lstStyle/>
          <a:p>
            <a:r>
              <a:rPr lang="en-US" sz="4400"/>
              <a:t>Ví dụ 2: </a:t>
            </a:r>
          </a:p>
        </p:txBody>
      </p:sp>
      <p:sp>
        <p:nvSpPr>
          <p:cNvPr id="3" name="Content Placeholder 2">
            <a:extLst>
              <a:ext uri="{FF2B5EF4-FFF2-40B4-BE49-F238E27FC236}">
                <a16:creationId xmlns:a16="http://schemas.microsoft.com/office/drawing/2014/main" id="{69372424-EC15-E334-0639-DAAACC5CF55E}"/>
              </a:ext>
            </a:extLst>
          </p:cNvPr>
          <p:cNvSpPr>
            <a:spLocks noGrp="1"/>
          </p:cNvSpPr>
          <p:nvPr>
            <p:ph idx="1"/>
          </p:nvPr>
        </p:nvSpPr>
        <p:spPr>
          <a:xfrm>
            <a:off x="774145" y="1233824"/>
            <a:ext cx="11102664" cy="4943139"/>
          </a:xfrm>
        </p:spPr>
        <p:txBody>
          <a:bodyPr>
            <a:normAutofit lnSpcReduction="10000"/>
          </a:bodyPr>
          <a:lstStyle/>
          <a:p>
            <a:r>
              <a:rPr lang="en-US" sz="2400" b="1"/>
              <a:t>Tính biểu thức</a:t>
            </a:r>
            <a:r>
              <a:rPr lang="en-US" sz="2400"/>
              <a:t>:</a:t>
            </a:r>
          </a:p>
          <a:p>
            <a:pPr marL="0" indent="0">
              <a:buNone/>
            </a:pPr>
            <a:r>
              <a:rPr lang="en-US" sz="2400" b="0">
                <a:solidFill>
                  <a:srgbClr val="001080"/>
                </a:solidFill>
                <a:effectLst/>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X</a:t>
            </a:r>
            <a:r>
              <a:rPr lang="en-US" sz="2400">
                <a:solidFill>
                  <a:srgbClr val="000000"/>
                </a:solidFill>
                <a:effectLst/>
                <a:latin typeface="PragmataPro Mono Liga" panose="02000509040000020004" pitchFamily="49" charset="0"/>
              </a:rPr>
              <a:t> = </a:t>
            </a:r>
            <a:r>
              <a:rPr lang="en-US" sz="2400">
                <a:solidFill>
                  <a:srgbClr val="098658"/>
                </a:solidFill>
                <a:effectLst/>
                <a:latin typeface="PragmataPro Mono Liga" panose="02000509040000020004" pitchFamily="49" charset="0"/>
              </a:rPr>
              <a:t>5</a:t>
            </a:r>
            <a:r>
              <a:rPr lang="en-US" sz="2400">
                <a:solidFill>
                  <a:srgbClr val="000000"/>
                </a:solidFill>
                <a:effectLst/>
                <a:latin typeface="PragmataPro Mono Liga" panose="02000509040000020004" pitchFamily="49" charset="0"/>
              </a:rPr>
              <a:t> &gt; </a:t>
            </a:r>
            <a:r>
              <a:rPr lang="en-US" sz="2400">
                <a:solidFill>
                  <a:srgbClr val="098658"/>
                </a:solidFill>
                <a:effectLst/>
                <a:latin typeface="PragmataPro Mono Liga" panose="02000509040000020004" pitchFamily="49" charset="0"/>
              </a:rPr>
              <a:t>8</a:t>
            </a:r>
            <a:r>
              <a:rPr lang="en-US" sz="2400">
                <a:solidFill>
                  <a:srgbClr val="000000"/>
                </a:solidFill>
                <a:effectLst/>
                <a:latin typeface="PragmataPro Mono Liga" panose="02000509040000020004" pitchFamily="49" charset="0"/>
              </a:rPr>
              <a:t> ? </a:t>
            </a:r>
            <a:r>
              <a:rPr lang="en-US" sz="2400">
                <a:solidFill>
                  <a:srgbClr val="098658"/>
                </a:solidFill>
                <a:effectLst/>
                <a:latin typeface="PragmataPro Mono Liga" panose="02000509040000020004" pitchFamily="49" charset="0"/>
              </a:rPr>
              <a:t>10</a:t>
            </a:r>
            <a:r>
              <a:rPr lang="en-US" sz="2400">
                <a:solidFill>
                  <a:srgbClr val="000000"/>
                </a:solidFill>
                <a:effectLst/>
                <a:latin typeface="PragmataPro Mono Liga" panose="02000509040000020004" pitchFamily="49" charset="0"/>
              </a:rPr>
              <a:t> : </a:t>
            </a:r>
            <a:r>
              <a:rPr lang="en-US" sz="2400">
                <a:solidFill>
                  <a:srgbClr val="098658"/>
                </a:solidFill>
                <a:effectLst/>
                <a:latin typeface="PragmataPro Mono Liga" panose="02000509040000020004" pitchFamily="49" charset="0"/>
              </a:rPr>
              <a:t>1</a:t>
            </a:r>
            <a:r>
              <a:rPr lang="en-US" sz="2400">
                <a:solidFill>
                  <a:srgbClr val="000000"/>
                </a:solidFill>
                <a:effectLst/>
                <a:latin typeface="PragmataPro Mono Liga" panose="02000509040000020004" pitchFamily="49" charset="0"/>
              </a:rPr>
              <a:t> != </a:t>
            </a:r>
            <a:r>
              <a:rPr lang="en-US" sz="2400">
                <a:solidFill>
                  <a:srgbClr val="098658"/>
                </a:solidFill>
                <a:effectLst/>
                <a:latin typeface="PragmataPro Mono Liga" panose="02000509040000020004" pitchFamily="49" charset="0"/>
              </a:rPr>
              <a:t>2</a:t>
            </a:r>
            <a:r>
              <a:rPr lang="en-US" sz="2400">
                <a:solidFill>
                  <a:srgbClr val="000000"/>
                </a:solidFill>
                <a:effectLst/>
                <a:latin typeface="PragmataPro Mono Liga" panose="02000509040000020004" pitchFamily="49" charset="0"/>
              </a:rPr>
              <a:t> &lt; </a:t>
            </a:r>
            <a:r>
              <a:rPr lang="en-US" sz="2400">
                <a:solidFill>
                  <a:srgbClr val="098658"/>
                </a:solidFill>
                <a:effectLst/>
                <a:latin typeface="PragmataPro Mono Liga" panose="02000509040000020004" pitchFamily="49" charset="0"/>
              </a:rPr>
              <a:t>5</a:t>
            </a:r>
            <a:r>
              <a:rPr lang="en-US" sz="2400">
                <a:solidFill>
                  <a:srgbClr val="000000"/>
                </a:solidFill>
                <a:effectLst/>
                <a:latin typeface="PragmataPro Mono Liga" panose="02000509040000020004" pitchFamily="49" charset="0"/>
              </a:rPr>
              <a:t> ? </a:t>
            </a:r>
            <a:r>
              <a:rPr lang="en-US" sz="2400">
                <a:solidFill>
                  <a:srgbClr val="098658"/>
                </a:solidFill>
                <a:effectLst/>
                <a:latin typeface="PragmataPro Mono Liga" panose="02000509040000020004" pitchFamily="49" charset="0"/>
              </a:rPr>
              <a:t>20</a:t>
            </a:r>
            <a:r>
              <a:rPr lang="en-US" sz="2400">
                <a:solidFill>
                  <a:srgbClr val="000000"/>
                </a:solidFill>
                <a:effectLst/>
                <a:latin typeface="PragmataPro Mono Liga" panose="02000509040000020004" pitchFamily="49" charset="0"/>
              </a:rPr>
              <a:t> : </a:t>
            </a:r>
            <a:r>
              <a:rPr lang="en-US" sz="2400">
                <a:solidFill>
                  <a:srgbClr val="098658"/>
                </a:solidFill>
                <a:effectLst/>
                <a:latin typeface="PragmataPro Mono Liga" panose="02000509040000020004" pitchFamily="49" charset="0"/>
              </a:rPr>
              <a:t>30</a:t>
            </a:r>
            <a:r>
              <a:rPr lang="en-US" sz="2400">
                <a:solidFill>
                  <a:srgbClr val="000000"/>
                </a:solidFill>
                <a:latin typeface="PragmataPro Mono Liga" panose="02000509040000020004" pitchFamily="49" charset="0"/>
              </a:rPr>
              <a:t>;</a:t>
            </a:r>
            <a:endParaRPr lang="en-US" sz="2400">
              <a:solidFill>
                <a:srgbClr val="000000"/>
              </a:solidFill>
              <a:effectLst/>
              <a:latin typeface="PragmataPro Mono Liga" panose="02000509040000020004" pitchFamily="49" charset="0"/>
            </a:endParaRPr>
          </a:p>
          <a:p>
            <a:r>
              <a:rPr lang="en-US" sz="2400" b="1">
                <a:solidFill>
                  <a:srgbClr val="000000"/>
                </a:solidFill>
                <a:effectLst/>
                <a:highlight>
                  <a:srgbClr val="FFFFFF"/>
                </a:highlight>
              </a:rPr>
              <a:t>Ta có</a:t>
            </a:r>
            <a:r>
              <a:rPr lang="en-US" sz="2400" b="0">
                <a:solidFill>
                  <a:srgbClr val="000000"/>
                </a:solidFill>
                <a:effectLst/>
                <a:highlight>
                  <a:srgbClr val="FFFFFF"/>
                </a:highlight>
              </a:rPr>
              <a:t>: </a:t>
            </a:r>
          </a:p>
          <a:p>
            <a:pPr marL="0" indent="0">
              <a:buNone/>
            </a:pPr>
            <a:r>
              <a:rPr lang="en-US" sz="2400" b="0">
                <a:solidFill>
                  <a:srgbClr val="001080"/>
                </a:solidFill>
                <a:effectLst/>
                <a:highlight>
                  <a:srgbClr val="FFFFFF"/>
                </a:highlight>
                <a:latin typeface="PragmataPro Mono Liga" panose="02000509040000020004" pitchFamily="49" charset="0"/>
              </a:rPr>
              <a:t>	X</a:t>
            </a:r>
            <a:r>
              <a:rPr lang="en-US" sz="2400">
                <a:solidFill>
                  <a:srgbClr val="000000"/>
                </a:solidFill>
                <a:effectLst/>
                <a:latin typeface="PragmataPro Mono Liga" panose="02000509040000020004" pitchFamily="49" charset="0"/>
              </a:rPr>
              <a:t> = (</a:t>
            </a:r>
            <a:r>
              <a:rPr lang="en-US" sz="2400">
                <a:solidFill>
                  <a:srgbClr val="098658"/>
                </a:solidFill>
                <a:effectLst/>
                <a:latin typeface="PragmataPro Mono Liga" panose="02000509040000020004" pitchFamily="49" charset="0"/>
              </a:rPr>
              <a:t>5</a:t>
            </a:r>
            <a:r>
              <a:rPr lang="en-US" sz="2400">
                <a:solidFill>
                  <a:srgbClr val="000000"/>
                </a:solidFill>
                <a:effectLst/>
                <a:latin typeface="PragmataPro Mono Liga" panose="02000509040000020004" pitchFamily="49" charset="0"/>
              </a:rPr>
              <a:t> &gt; </a:t>
            </a:r>
            <a:r>
              <a:rPr lang="en-US" sz="2400">
                <a:solidFill>
                  <a:srgbClr val="098658"/>
                </a:solidFill>
                <a:effectLst/>
                <a:latin typeface="PragmataPro Mono Liga" panose="02000509040000020004" pitchFamily="49" charset="0"/>
              </a:rPr>
              <a:t>8)</a:t>
            </a:r>
            <a:r>
              <a:rPr lang="en-US" sz="2400">
                <a:solidFill>
                  <a:srgbClr val="000000"/>
                </a:solidFill>
                <a:effectLst/>
                <a:latin typeface="PragmataPro Mono Liga" panose="02000509040000020004" pitchFamily="49" charset="0"/>
              </a:rPr>
              <a:t> ? </a:t>
            </a:r>
            <a:r>
              <a:rPr lang="en-US" sz="2400">
                <a:solidFill>
                  <a:srgbClr val="098658"/>
                </a:solidFill>
                <a:effectLst/>
                <a:latin typeface="PragmataPro Mono Liga" panose="02000509040000020004" pitchFamily="49" charset="0"/>
              </a:rPr>
              <a:t>10</a:t>
            </a:r>
            <a:r>
              <a:rPr lang="en-US" sz="2400">
                <a:solidFill>
                  <a:srgbClr val="000000"/>
                </a:solidFill>
                <a:effectLst/>
                <a:latin typeface="PragmataPro Mono Liga" panose="02000509040000020004" pitchFamily="49" charset="0"/>
              </a:rPr>
              <a:t> : (</a:t>
            </a:r>
            <a:r>
              <a:rPr lang="en-US" sz="2400">
                <a:solidFill>
                  <a:srgbClr val="098658"/>
                </a:solidFill>
                <a:effectLst/>
                <a:latin typeface="PragmataPro Mono Liga" panose="02000509040000020004" pitchFamily="49" charset="0"/>
              </a:rPr>
              <a:t>1</a:t>
            </a:r>
            <a:r>
              <a:rPr lang="en-US" sz="2400">
                <a:solidFill>
                  <a:srgbClr val="000000"/>
                </a:solidFill>
                <a:effectLst/>
                <a:latin typeface="PragmataPro Mono Liga" panose="02000509040000020004" pitchFamily="49" charset="0"/>
              </a:rPr>
              <a:t> != </a:t>
            </a:r>
            <a:r>
              <a:rPr lang="en-US" sz="2400">
                <a:solidFill>
                  <a:srgbClr val="098658"/>
                </a:solidFill>
                <a:effectLst/>
                <a:latin typeface="PragmataPro Mono Liga" panose="02000509040000020004" pitchFamily="49" charset="0"/>
              </a:rPr>
              <a:t>2</a:t>
            </a:r>
            <a:r>
              <a:rPr lang="en-US" sz="2400">
                <a:solidFill>
                  <a:srgbClr val="000000"/>
                </a:solidFill>
                <a:effectLst/>
                <a:latin typeface="PragmataPro Mono Liga" panose="02000509040000020004" pitchFamily="49" charset="0"/>
              </a:rPr>
              <a:t> &lt; </a:t>
            </a:r>
            <a:r>
              <a:rPr lang="en-US" sz="2400">
                <a:solidFill>
                  <a:srgbClr val="098658"/>
                </a:solidFill>
                <a:effectLst/>
                <a:latin typeface="PragmataPro Mono Liga" panose="02000509040000020004" pitchFamily="49" charset="0"/>
              </a:rPr>
              <a:t>5</a:t>
            </a:r>
            <a:r>
              <a:rPr lang="en-US" sz="2400">
                <a:solidFill>
                  <a:srgbClr val="000000"/>
                </a:solidFill>
                <a:effectLst/>
                <a:latin typeface="PragmataPro Mono Liga" panose="02000509040000020004" pitchFamily="49" charset="0"/>
              </a:rPr>
              <a:t> ? </a:t>
            </a:r>
            <a:r>
              <a:rPr lang="en-US" sz="2400">
                <a:solidFill>
                  <a:srgbClr val="098658"/>
                </a:solidFill>
                <a:effectLst/>
                <a:latin typeface="PragmataPro Mono Liga" panose="02000509040000020004" pitchFamily="49" charset="0"/>
              </a:rPr>
              <a:t>20</a:t>
            </a:r>
            <a:r>
              <a:rPr lang="en-US" sz="2400">
                <a:solidFill>
                  <a:srgbClr val="000000"/>
                </a:solidFill>
                <a:effectLst/>
                <a:latin typeface="PragmataPro Mono Liga" panose="02000509040000020004" pitchFamily="49" charset="0"/>
              </a:rPr>
              <a:t> : </a:t>
            </a:r>
            <a:r>
              <a:rPr lang="en-US" sz="2400">
                <a:solidFill>
                  <a:srgbClr val="098658"/>
                </a:solidFill>
                <a:effectLst/>
                <a:latin typeface="PragmataPro Mono Liga" panose="02000509040000020004" pitchFamily="49" charset="0"/>
              </a:rPr>
              <a:t>30</a:t>
            </a:r>
            <a:r>
              <a:rPr lang="en-US" sz="2400">
                <a:solidFill>
                  <a:srgbClr val="000000"/>
                </a:solidFill>
                <a:latin typeface="PragmataPro Mono Liga" panose="02000509040000020004" pitchFamily="49" charset="0"/>
              </a:rPr>
              <a:t>)</a:t>
            </a:r>
          </a:p>
          <a:p>
            <a:pPr marL="0" indent="0">
              <a:buNone/>
            </a:pPr>
            <a:r>
              <a:rPr lang="en-US" sz="2400">
                <a:solidFill>
                  <a:srgbClr val="000000"/>
                </a:solidFill>
                <a:latin typeface="PragmataPro Mono Liga" panose="02000509040000020004" pitchFamily="49" charset="0"/>
                <a:sym typeface="Wingdings" panose="05000000000000000000" pitchFamily="2" charset="2"/>
              </a:rPr>
              <a:t> 	</a:t>
            </a:r>
            <a:r>
              <a:rPr lang="en-US" sz="2400" b="0">
                <a:solidFill>
                  <a:srgbClr val="001080"/>
                </a:solidFill>
                <a:effectLst/>
                <a:highlight>
                  <a:srgbClr val="FFFFFF"/>
                </a:highlight>
                <a:latin typeface="PragmataPro Mono Liga" panose="02000509040000020004" pitchFamily="49" charset="0"/>
              </a:rPr>
              <a:t>X</a:t>
            </a:r>
            <a:r>
              <a:rPr lang="en-US" sz="2400">
                <a:solidFill>
                  <a:srgbClr val="000000"/>
                </a:solidFill>
                <a:effectLst/>
                <a:latin typeface="PragmataPro Mono Liga" panose="02000509040000020004" pitchFamily="49" charset="0"/>
              </a:rPr>
              <a:t> =  false  ? </a:t>
            </a:r>
            <a:r>
              <a:rPr lang="en-US" sz="2400">
                <a:solidFill>
                  <a:srgbClr val="098658"/>
                </a:solidFill>
                <a:effectLst/>
                <a:latin typeface="PragmataPro Mono Liga" panose="02000509040000020004" pitchFamily="49" charset="0"/>
              </a:rPr>
              <a:t>10</a:t>
            </a:r>
            <a:r>
              <a:rPr lang="en-US" sz="2400">
                <a:solidFill>
                  <a:srgbClr val="000000"/>
                </a:solidFill>
                <a:effectLst/>
                <a:latin typeface="PragmataPro Mono Liga" panose="02000509040000020004" pitchFamily="49" charset="0"/>
              </a:rPr>
              <a:t> : (</a:t>
            </a:r>
            <a:r>
              <a:rPr lang="en-US" sz="2400">
                <a:solidFill>
                  <a:srgbClr val="098658"/>
                </a:solidFill>
                <a:effectLst/>
                <a:latin typeface="PragmataPro Mono Liga" panose="02000509040000020004" pitchFamily="49" charset="0"/>
              </a:rPr>
              <a:t>1</a:t>
            </a:r>
            <a:r>
              <a:rPr lang="en-US" sz="2400">
                <a:solidFill>
                  <a:srgbClr val="000000"/>
                </a:solidFill>
                <a:effectLst/>
                <a:latin typeface="PragmataPro Mono Liga" panose="02000509040000020004" pitchFamily="49" charset="0"/>
              </a:rPr>
              <a:t> != </a:t>
            </a:r>
            <a:r>
              <a:rPr lang="en-US" sz="2400">
                <a:solidFill>
                  <a:srgbClr val="098658"/>
                </a:solidFill>
                <a:effectLst/>
                <a:latin typeface="PragmataPro Mono Liga" panose="02000509040000020004" pitchFamily="49" charset="0"/>
              </a:rPr>
              <a:t>2</a:t>
            </a:r>
            <a:r>
              <a:rPr lang="en-US" sz="2400">
                <a:solidFill>
                  <a:srgbClr val="000000"/>
                </a:solidFill>
                <a:effectLst/>
                <a:latin typeface="PragmataPro Mono Liga" panose="02000509040000020004" pitchFamily="49" charset="0"/>
              </a:rPr>
              <a:t> &lt; </a:t>
            </a:r>
            <a:r>
              <a:rPr lang="en-US" sz="2400">
                <a:solidFill>
                  <a:srgbClr val="098658"/>
                </a:solidFill>
                <a:effectLst/>
                <a:latin typeface="PragmataPro Mono Liga" panose="02000509040000020004" pitchFamily="49" charset="0"/>
              </a:rPr>
              <a:t>5</a:t>
            </a:r>
            <a:r>
              <a:rPr lang="en-US" sz="2400">
                <a:solidFill>
                  <a:srgbClr val="000000"/>
                </a:solidFill>
                <a:effectLst/>
                <a:latin typeface="PragmataPro Mono Liga" panose="02000509040000020004" pitchFamily="49" charset="0"/>
              </a:rPr>
              <a:t> ? </a:t>
            </a:r>
            <a:r>
              <a:rPr lang="en-US" sz="2400">
                <a:solidFill>
                  <a:srgbClr val="098658"/>
                </a:solidFill>
                <a:effectLst/>
                <a:latin typeface="PragmataPro Mono Liga" panose="02000509040000020004" pitchFamily="49" charset="0"/>
              </a:rPr>
              <a:t>20</a:t>
            </a:r>
            <a:r>
              <a:rPr lang="en-US" sz="2400">
                <a:solidFill>
                  <a:srgbClr val="000000"/>
                </a:solidFill>
                <a:effectLst/>
                <a:latin typeface="PragmataPro Mono Liga" panose="02000509040000020004" pitchFamily="49" charset="0"/>
              </a:rPr>
              <a:t> : </a:t>
            </a:r>
            <a:r>
              <a:rPr lang="en-US" sz="2400">
                <a:solidFill>
                  <a:srgbClr val="098658"/>
                </a:solidFill>
                <a:effectLst/>
                <a:latin typeface="PragmataPro Mono Liga" panose="02000509040000020004" pitchFamily="49" charset="0"/>
              </a:rPr>
              <a:t>30</a:t>
            </a:r>
            <a:r>
              <a:rPr lang="en-US" sz="2400">
                <a:solidFill>
                  <a:srgbClr val="000000"/>
                </a:solidFill>
                <a:latin typeface="PragmataPro Mono Liga" panose="02000509040000020004" pitchFamily="49" charset="0"/>
              </a:rPr>
              <a:t>)</a:t>
            </a:r>
          </a:p>
          <a:p>
            <a:pPr>
              <a:buFont typeface="Wingdings" panose="05000000000000000000" pitchFamily="2" charset="2"/>
              <a:buChar char="è"/>
            </a:pPr>
            <a:r>
              <a:rPr lang="en-US" sz="2400">
                <a:solidFill>
                  <a:srgbClr val="000000"/>
                </a:solidFill>
                <a:effectLst/>
                <a:latin typeface="PragmataPro Mono Liga" panose="02000509040000020004" pitchFamily="49" charset="0"/>
                <a:sym typeface="Wingdings" panose="05000000000000000000" pitchFamily="2" charset="2"/>
              </a:rPr>
              <a:t>    X = </a:t>
            </a:r>
            <a:r>
              <a:rPr lang="en-US" sz="2400">
                <a:solidFill>
                  <a:srgbClr val="000000"/>
                </a:solidFill>
                <a:effectLst/>
                <a:latin typeface="PragmataPro Mono Liga" panose="02000509040000020004" pitchFamily="49" charset="0"/>
              </a:rPr>
              <a:t>(</a:t>
            </a:r>
            <a:r>
              <a:rPr lang="en-US" sz="2400">
                <a:solidFill>
                  <a:srgbClr val="098658"/>
                </a:solidFill>
                <a:effectLst/>
                <a:latin typeface="PragmataPro Mono Liga" panose="02000509040000020004" pitchFamily="49" charset="0"/>
              </a:rPr>
              <a:t>1</a:t>
            </a:r>
            <a:r>
              <a:rPr lang="en-US" sz="2400">
                <a:solidFill>
                  <a:srgbClr val="000000"/>
                </a:solidFill>
                <a:effectLst/>
                <a:latin typeface="PragmataPro Mono Liga" panose="02000509040000020004" pitchFamily="49" charset="0"/>
              </a:rPr>
              <a:t> != (</a:t>
            </a:r>
            <a:r>
              <a:rPr lang="en-US" sz="2400">
                <a:solidFill>
                  <a:srgbClr val="098658"/>
                </a:solidFill>
                <a:effectLst/>
                <a:latin typeface="PragmataPro Mono Liga" panose="02000509040000020004" pitchFamily="49" charset="0"/>
              </a:rPr>
              <a:t>2</a:t>
            </a:r>
            <a:r>
              <a:rPr lang="en-US" sz="2400">
                <a:solidFill>
                  <a:srgbClr val="000000"/>
                </a:solidFill>
                <a:effectLst/>
                <a:latin typeface="PragmataPro Mono Liga" panose="02000509040000020004" pitchFamily="49" charset="0"/>
              </a:rPr>
              <a:t> &lt; </a:t>
            </a:r>
            <a:r>
              <a:rPr lang="en-US" sz="2400">
                <a:solidFill>
                  <a:srgbClr val="098658"/>
                </a:solidFill>
                <a:effectLst/>
                <a:latin typeface="PragmataPro Mono Liga" panose="02000509040000020004" pitchFamily="49" charset="0"/>
              </a:rPr>
              <a:t>5</a:t>
            </a:r>
            <a:r>
              <a:rPr lang="en-US" sz="2400">
                <a:solidFill>
                  <a:schemeClr val="tx1">
                    <a:lumMod val="50000"/>
                  </a:schemeClr>
                </a:solidFill>
                <a:effectLst/>
                <a:latin typeface="PragmataPro Mono Liga" panose="02000509040000020004" pitchFamily="49" charset="0"/>
              </a:rPr>
              <a:t>))</a:t>
            </a:r>
            <a:r>
              <a:rPr lang="en-US" sz="2400">
                <a:solidFill>
                  <a:srgbClr val="000000"/>
                </a:solidFill>
                <a:effectLst/>
                <a:latin typeface="PragmataPro Mono Liga" panose="02000509040000020004" pitchFamily="49" charset="0"/>
              </a:rPr>
              <a:t> ? </a:t>
            </a:r>
            <a:r>
              <a:rPr lang="en-US" sz="2400">
                <a:solidFill>
                  <a:srgbClr val="098658"/>
                </a:solidFill>
                <a:effectLst/>
                <a:latin typeface="PragmataPro Mono Liga" panose="02000509040000020004" pitchFamily="49" charset="0"/>
              </a:rPr>
              <a:t>20</a:t>
            </a:r>
            <a:r>
              <a:rPr lang="en-US" sz="2400">
                <a:solidFill>
                  <a:srgbClr val="000000"/>
                </a:solidFill>
                <a:effectLst/>
                <a:latin typeface="PragmataPro Mono Liga" panose="02000509040000020004" pitchFamily="49" charset="0"/>
              </a:rPr>
              <a:t> : </a:t>
            </a:r>
            <a:r>
              <a:rPr lang="en-US" sz="2400">
                <a:solidFill>
                  <a:srgbClr val="098658"/>
                </a:solidFill>
                <a:effectLst/>
                <a:latin typeface="PragmataPro Mono Liga" panose="02000509040000020004" pitchFamily="49" charset="0"/>
              </a:rPr>
              <a:t>30       (&lt; ưu tiên hơn !=)</a:t>
            </a:r>
          </a:p>
          <a:p>
            <a:pPr>
              <a:buFont typeface="Wingdings" panose="05000000000000000000" pitchFamily="2" charset="2"/>
              <a:buChar char="è"/>
            </a:pPr>
            <a:r>
              <a:rPr lang="en-US" sz="2400">
                <a:solidFill>
                  <a:srgbClr val="000000"/>
                </a:solidFill>
                <a:effectLst/>
                <a:latin typeface="PragmataPro Mono Liga" panose="02000509040000020004" pitchFamily="49" charset="0"/>
                <a:sym typeface="Wingdings" panose="05000000000000000000" pitchFamily="2" charset="2"/>
              </a:rPr>
              <a:t>    X = </a:t>
            </a:r>
            <a:r>
              <a:rPr lang="en-US" sz="2400">
                <a:solidFill>
                  <a:srgbClr val="000000"/>
                </a:solidFill>
                <a:effectLst/>
                <a:latin typeface="PragmataPro Mono Liga" panose="02000509040000020004" pitchFamily="49" charset="0"/>
              </a:rPr>
              <a:t>(</a:t>
            </a:r>
            <a:r>
              <a:rPr lang="en-US" sz="2400">
                <a:solidFill>
                  <a:srgbClr val="098658"/>
                </a:solidFill>
                <a:effectLst/>
                <a:latin typeface="PragmataPro Mono Liga" panose="02000509040000020004" pitchFamily="49" charset="0"/>
              </a:rPr>
              <a:t>1</a:t>
            </a:r>
            <a:r>
              <a:rPr lang="en-US" sz="2400">
                <a:solidFill>
                  <a:srgbClr val="000000"/>
                </a:solidFill>
                <a:effectLst/>
                <a:latin typeface="PragmataPro Mono Liga" panose="02000509040000020004" pitchFamily="49" charset="0"/>
              </a:rPr>
              <a:t> != true</a:t>
            </a:r>
            <a:r>
              <a:rPr lang="en-US" sz="2400">
                <a:solidFill>
                  <a:schemeClr val="tx1">
                    <a:lumMod val="50000"/>
                  </a:schemeClr>
                </a:solidFill>
                <a:effectLst/>
                <a:latin typeface="PragmataPro Mono Liga" panose="02000509040000020004" pitchFamily="49" charset="0"/>
              </a:rPr>
              <a:t>)</a:t>
            </a:r>
            <a:r>
              <a:rPr lang="en-US" sz="2400">
                <a:solidFill>
                  <a:srgbClr val="000000"/>
                </a:solidFill>
                <a:effectLst/>
                <a:latin typeface="PragmataPro Mono Liga" panose="02000509040000020004" pitchFamily="49" charset="0"/>
              </a:rPr>
              <a:t> ? </a:t>
            </a:r>
            <a:r>
              <a:rPr lang="en-US" sz="2400">
                <a:solidFill>
                  <a:srgbClr val="098658"/>
                </a:solidFill>
                <a:effectLst/>
                <a:latin typeface="PragmataPro Mono Liga" panose="02000509040000020004" pitchFamily="49" charset="0"/>
              </a:rPr>
              <a:t>20</a:t>
            </a:r>
            <a:r>
              <a:rPr lang="en-US" sz="2400">
                <a:solidFill>
                  <a:srgbClr val="000000"/>
                </a:solidFill>
                <a:effectLst/>
                <a:latin typeface="PragmataPro Mono Liga" panose="02000509040000020004" pitchFamily="49" charset="0"/>
              </a:rPr>
              <a:t> : </a:t>
            </a:r>
            <a:r>
              <a:rPr lang="en-US" sz="2400">
                <a:solidFill>
                  <a:srgbClr val="098658"/>
                </a:solidFill>
                <a:effectLst/>
                <a:latin typeface="PragmataPro Mono Liga" panose="02000509040000020004" pitchFamily="49" charset="0"/>
              </a:rPr>
              <a:t>30</a:t>
            </a:r>
          </a:p>
          <a:p>
            <a:pPr>
              <a:buFont typeface="Wingdings" panose="05000000000000000000" pitchFamily="2" charset="2"/>
              <a:buChar char="è"/>
            </a:pPr>
            <a:r>
              <a:rPr lang="en-US" sz="2400">
                <a:solidFill>
                  <a:srgbClr val="000000"/>
                </a:solidFill>
                <a:effectLst/>
                <a:latin typeface="PragmataPro Mono Liga" panose="02000509040000020004" pitchFamily="49" charset="0"/>
                <a:sym typeface="Wingdings" panose="05000000000000000000" pitchFamily="2" charset="2"/>
              </a:rPr>
              <a:t> 	X = </a:t>
            </a:r>
            <a:r>
              <a:rPr lang="en-US" sz="2400">
                <a:solidFill>
                  <a:srgbClr val="000000"/>
                </a:solidFill>
                <a:latin typeface="PragmataPro Mono Liga" panose="02000509040000020004" pitchFamily="49" charset="0"/>
                <a:sym typeface="Wingdings" panose="05000000000000000000" pitchFamily="2" charset="2"/>
              </a:rPr>
              <a:t>false </a:t>
            </a:r>
            <a:r>
              <a:rPr lang="en-US" sz="2400">
                <a:solidFill>
                  <a:srgbClr val="000000"/>
                </a:solidFill>
                <a:effectLst/>
                <a:latin typeface="PragmataPro Mono Liga" panose="02000509040000020004" pitchFamily="49" charset="0"/>
              </a:rPr>
              <a:t>? </a:t>
            </a:r>
            <a:r>
              <a:rPr lang="en-US" sz="2400">
                <a:solidFill>
                  <a:srgbClr val="098658"/>
                </a:solidFill>
                <a:effectLst/>
                <a:latin typeface="PragmataPro Mono Liga" panose="02000509040000020004" pitchFamily="49" charset="0"/>
              </a:rPr>
              <a:t>20</a:t>
            </a:r>
            <a:r>
              <a:rPr lang="en-US" sz="2400">
                <a:solidFill>
                  <a:srgbClr val="000000"/>
                </a:solidFill>
                <a:effectLst/>
                <a:latin typeface="PragmataPro Mono Liga" panose="02000509040000020004" pitchFamily="49" charset="0"/>
              </a:rPr>
              <a:t> : </a:t>
            </a:r>
            <a:r>
              <a:rPr lang="en-US" sz="2400">
                <a:solidFill>
                  <a:srgbClr val="098658"/>
                </a:solidFill>
                <a:effectLst/>
                <a:latin typeface="PragmataPro Mono Liga" panose="02000509040000020004" pitchFamily="49" charset="0"/>
              </a:rPr>
              <a:t>30</a:t>
            </a:r>
          </a:p>
          <a:p>
            <a:pPr>
              <a:buFont typeface="Wingdings" panose="05000000000000000000" pitchFamily="2" charset="2"/>
              <a:buChar char="è"/>
            </a:pPr>
            <a:r>
              <a:rPr lang="en-US" sz="2400">
                <a:solidFill>
                  <a:srgbClr val="000000"/>
                </a:solidFill>
                <a:effectLst/>
                <a:latin typeface="PragmataPro Mono Liga" panose="02000509040000020004" pitchFamily="49" charset="0"/>
                <a:sym typeface="Wingdings" panose="05000000000000000000" pitchFamily="2" charset="2"/>
              </a:rPr>
              <a:t> 	X = </a:t>
            </a:r>
            <a:r>
              <a:rPr lang="en-US" sz="2400">
                <a:solidFill>
                  <a:srgbClr val="098658"/>
                </a:solidFill>
                <a:effectLst/>
                <a:latin typeface="PragmataPro Mono Liga" panose="02000509040000020004" pitchFamily="49" charset="0"/>
              </a:rPr>
              <a:t>30</a:t>
            </a:r>
            <a:endParaRPr lang="en-US" sz="2400">
              <a:solidFill>
                <a:srgbClr val="000000"/>
              </a:solidFill>
              <a:effectLst/>
              <a:latin typeface="PragmataPro Mono Liga" panose="02000509040000020004" pitchFamily="49" charset="0"/>
            </a:endParaRPr>
          </a:p>
          <a:p>
            <a:pPr>
              <a:buFont typeface="Wingdings" panose="05000000000000000000" pitchFamily="2" charset="2"/>
              <a:buChar char="è"/>
            </a:pPr>
            <a:endParaRPr lang="en-US" sz="2400">
              <a:solidFill>
                <a:srgbClr val="000000"/>
              </a:solidFill>
              <a:effectLst/>
              <a:latin typeface="PragmataPro Mono Liga" panose="02000509040000020004" pitchFamily="49" charset="0"/>
            </a:endParaRPr>
          </a:p>
        </p:txBody>
      </p:sp>
      <p:sp>
        <p:nvSpPr>
          <p:cNvPr id="4" name="Footer Placeholder 3">
            <a:extLst>
              <a:ext uri="{FF2B5EF4-FFF2-40B4-BE49-F238E27FC236}">
                <a16:creationId xmlns:a16="http://schemas.microsoft.com/office/drawing/2014/main" id="{4F852432-264C-E5E3-69DB-5283C7D6BF12}"/>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B72826B2-9CEE-BB27-C47B-F60B28BE6582}"/>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789DFE17-A7F4-2E30-9F42-1EB650A81A9C}"/>
              </a:ext>
            </a:extLst>
          </p:cNvPr>
          <p:cNvSpPr>
            <a:spLocks noGrp="1"/>
          </p:cNvSpPr>
          <p:nvPr>
            <p:ph type="sldNum" sz="quarter" idx="12"/>
          </p:nvPr>
        </p:nvSpPr>
        <p:spPr/>
        <p:txBody>
          <a:bodyPr/>
          <a:lstStyle/>
          <a:p>
            <a:fld id="{D8B0B3AC-44A8-D142-AAF6-9A453466E1A4}" type="slidenum">
              <a:rPr lang="en-VN" smtClean="0"/>
              <a:pPr/>
              <a:t>36</a:t>
            </a:fld>
            <a:endParaRPr lang="en-VN" dirty="0"/>
          </a:p>
        </p:txBody>
      </p:sp>
    </p:spTree>
    <p:extLst>
      <p:ext uri="{BB962C8B-B14F-4D97-AF65-F5344CB8AC3E}">
        <p14:creationId xmlns:p14="http://schemas.microsoft.com/office/powerpoint/2010/main" val="427729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33F22-77D3-1569-38AB-4F2480F99B6D}"/>
              </a:ext>
            </a:extLst>
          </p:cNvPr>
          <p:cNvSpPr>
            <a:spLocks noGrp="1"/>
          </p:cNvSpPr>
          <p:nvPr>
            <p:ph type="title"/>
          </p:nvPr>
        </p:nvSpPr>
        <p:spPr/>
        <p:txBody>
          <a:bodyPr>
            <a:normAutofit fontScale="90000"/>
          </a:bodyPr>
          <a:lstStyle/>
          <a:p>
            <a:r>
              <a:rPr lang="en-US" sz="4400"/>
              <a:t>Ví dụ 3: </a:t>
            </a:r>
            <a:endParaRPr lang="en-US"/>
          </a:p>
        </p:txBody>
      </p:sp>
      <p:sp>
        <p:nvSpPr>
          <p:cNvPr id="3" name="Content Placeholder 2">
            <a:extLst>
              <a:ext uri="{FF2B5EF4-FFF2-40B4-BE49-F238E27FC236}">
                <a16:creationId xmlns:a16="http://schemas.microsoft.com/office/drawing/2014/main" id="{B57E7346-E61A-BD6F-4D58-C26B0310CF43}"/>
              </a:ext>
            </a:extLst>
          </p:cNvPr>
          <p:cNvSpPr>
            <a:spLocks noGrp="1"/>
          </p:cNvSpPr>
          <p:nvPr>
            <p:ph idx="1"/>
          </p:nvPr>
        </p:nvSpPr>
        <p:spPr>
          <a:xfrm>
            <a:off x="774144" y="1233824"/>
            <a:ext cx="11320873" cy="4943139"/>
          </a:xfrm>
        </p:spPr>
        <p:txBody>
          <a:bodyPr>
            <a:noAutofit/>
          </a:bodyPr>
          <a:lstStyle/>
          <a:p>
            <a:pPr>
              <a:lnSpc>
                <a:spcPct val="100000"/>
              </a:lnSpc>
            </a:pPr>
            <a:r>
              <a:rPr lang="en-US" sz="2400" b="1"/>
              <a:t>Tính biểu thức</a:t>
            </a:r>
            <a:r>
              <a:rPr lang="en-US" sz="2400"/>
              <a:t>:</a:t>
            </a:r>
          </a:p>
          <a:p>
            <a:pPr marL="0" indent="0" algn="ctr">
              <a:lnSpc>
                <a:spcPct val="100000"/>
              </a:lnSpc>
              <a:buNone/>
            </a:pPr>
            <a:r>
              <a:rPr lang="es-ES" sz="2400">
                <a:solidFill>
                  <a:schemeClr val="tx1">
                    <a:lumMod val="50000"/>
                  </a:schemeClr>
                </a:solidFill>
                <a:highlight>
                  <a:srgbClr val="FFFFFF"/>
                </a:highlight>
                <a:latin typeface="PragmataPro Mono Liga" panose="02000509040000020004" pitchFamily="49" charset="0"/>
              </a:rPr>
              <a:t>X </a:t>
            </a:r>
            <a:r>
              <a:rPr lang="es-ES" sz="2400">
                <a:solidFill>
                  <a:srgbClr val="0000FF"/>
                </a:solidFill>
                <a:highlight>
                  <a:srgbClr val="FFFFFF"/>
                </a:highlight>
                <a:latin typeface="PragmataPro Mono Liga" panose="02000509040000020004" pitchFamily="49" charset="0"/>
              </a:rPr>
              <a:t>= true</a:t>
            </a:r>
            <a:r>
              <a:rPr lang="es-ES" sz="2400">
                <a:solidFill>
                  <a:srgbClr val="000000"/>
                </a:solidFill>
                <a:highlight>
                  <a:srgbClr val="FFFFFF"/>
                </a:highlight>
                <a:latin typeface="PragmataPro Mono Liga" panose="02000509040000020004" pitchFamily="49" charset="0"/>
              </a:rPr>
              <a:t> || </a:t>
            </a:r>
            <a:r>
              <a:rPr lang="es-ES" sz="2400">
                <a:solidFill>
                  <a:srgbClr val="0000FF"/>
                </a:solidFill>
                <a:highlight>
                  <a:srgbClr val="FFFFFF"/>
                </a:highlight>
                <a:latin typeface="PragmataPro Mono Liga" panose="02000509040000020004" pitchFamily="49" charset="0"/>
              </a:rPr>
              <a:t>true</a:t>
            </a:r>
            <a:r>
              <a:rPr lang="es-ES" sz="2400">
                <a:solidFill>
                  <a:srgbClr val="000000"/>
                </a:solidFill>
                <a:highlight>
                  <a:srgbClr val="FFFFFF"/>
                </a:highlight>
                <a:latin typeface="PragmataPro Mono Liga" panose="02000509040000020004" pitchFamily="49" charset="0"/>
              </a:rPr>
              <a:t> &amp;&amp; </a:t>
            </a:r>
            <a:r>
              <a:rPr lang="es-ES" sz="2400">
                <a:solidFill>
                  <a:srgbClr val="0000FF"/>
                </a:solidFill>
                <a:highlight>
                  <a:srgbClr val="FFFFFF"/>
                </a:highlight>
                <a:latin typeface="PragmataPro Mono Liga" panose="02000509040000020004" pitchFamily="49" charset="0"/>
              </a:rPr>
              <a:t>false</a:t>
            </a:r>
            <a:r>
              <a:rPr lang="es-ES" sz="2400">
                <a:solidFill>
                  <a:srgbClr val="000000"/>
                </a:solidFill>
                <a:highlight>
                  <a:srgbClr val="FFFFFF"/>
                </a:highlight>
                <a:latin typeface="PragmataPro Mono Liga" panose="02000509040000020004" pitchFamily="49" charset="0"/>
              </a:rPr>
              <a:t> || </a:t>
            </a:r>
            <a:r>
              <a:rPr lang="es-ES" sz="2400">
                <a:solidFill>
                  <a:srgbClr val="0000FF"/>
                </a:solidFill>
                <a:highlight>
                  <a:srgbClr val="FFFFFF"/>
                </a:highlight>
                <a:latin typeface="PragmataPro Mono Liga" panose="02000509040000020004" pitchFamily="49" charset="0"/>
              </a:rPr>
              <a:t>false</a:t>
            </a:r>
            <a:endParaRPr lang="es-ES" sz="2400">
              <a:solidFill>
                <a:srgbClr val="000000"/>
              </a:solidFill>
              <a:highlight>
                <a:srgbClr val="FFFFFF"/>
              </a:highlight>
              <a:latin typeface="PragmataPro Mono Liga" panose="02000509040000020004" pitchFamily="49" charset="0"/>
            </a:endParaRPr>
          </a:p>
          <a:p>
            <a:pPr>
              <a:lnSpc>
                <a:spcPct val="100000"/>
              </a:lnSpc>
            </a:pPr>
            <a:r>
              <a:rPr lang="en-US" sz="2400" b="1"/>
              <a:t>Ta có</a:t>
            </a:r>
            <a:r>
              <a:rPr lang="en-US" sz="2400"/>
              <a:t>: </a:t>
            </a:r>
          </a:p>
          <a:p>
            <a:pPr marL="0" indent="0">
              <a:lnSpc>
                <a:spcPct val="100000"/>
              </a:lnSpc>
              <a:buNone/>
            </a:pPr>
            <a:r>
              <a:rPr lang="en-US" sz="2400">
                <a:solidFill>
                  <a:schemeClr val="tx1">
                    <a:lumMod val="50000"/>
                  </a:schemeClr>
                </a:solidFill>
                <a:highlight>
                  <a:srgbClr val="FFFFFF"/>
                </a:highlight>
                <a:latin typeface="PragmataPro Mono Liga" panose="02000509040000020004" pitchFamily="49" charset="0"/>
              </a:rPr>
              <a:t>	&amp;&amp; ưu tiên hơn ||</a:t>
            </a:r>
          </a:p>
          <a:p>
            <a:pPr marL="342900" lvl="1" indent="-342900">
              <a:lnSpc>
                <a:spcPct val="100000"/>
              </a:lnSpc>
              <a:buFont typeface="Wingdings" panose="05000000000000000000" pitchFamily="2" charset="2"/>
              <a:buChar char="è"/>
            </a:pPr>
            <a:r>
              <a:rPr lang="es-ES">
                <a:solidFill>
                  <a:schemeClr val="tx1">
                    <a:lumMod val="50000"/>
                  </a:schemeClr>
                </a:solidFill>
                <a:highlight>
                  <a:srgbClr val="FFFFFF"/>
                </a:highlight>
                <a:latin typeface="PragmataPro Mono Liga" panose="02000509040000020004" pitchFamily="49" charset="0"/>
              </a:rPr>
              <a:t>  X</a:t>
            </a:r>
            <a:r>
              <a:rPr lang="es-ES">
                <a:solidFill>
                  <a:srgbClr val="0000FF"/>
                </a:solidFill>
                <a:highlight>
                  <a:srgbClr val="FFFFFF"/>
                </a:highlight>
                <a:latin typeface="PragmataPro Mono Liga" panose="02000509040000020004" pitchFamily="49" charset="0"/>
              </a:rPr>
              <a:t> = true</a:t>
            </a:r>
            <a:r>
              <a:rPr lang="es-ES">
                <a:solidFill>
                  <a:srgbClr val="000000"/>
                </a:solidFill>
                <a:highlight>
                  <a:srgbClr val="FFFFFF"/>
                </a:highlight>
                <a:latin typeface="PragmataPro Mono Liga" panose="02000509040000020004" pitchFamily="49" charset="0"/>
              </a:rPr>
              <a:t>  || (</a:t>
            </a:r>
            <a:r>
              <a:rPr lang="es-ES">
                <a:solidFill>
                  <a:srgbClr val="0000FF"/>
                </a:solidFill>
                <a:highlight>
                  <a:srgbClr val="FFFFFF"/>
                </a:highlight>
                <a:latin typeface="PragmataPro Mono Liga" panose="02000509040000020004" pitchFamily="49" charset="0"/>
              </a:rPr>
              <a:t>true</a:t>
            </a:r>
            <a:r>
              <a:rPr lang="es-ES">
                <a:solidFill>
                  <a:srgbClr val="000000"/>
                </a:solidFill>
                <a:highlight>
                  <a:srgbClr val="FFFFFF"/>
                </a:highlight>
                <a:latin typeface="PragmataPro Mono Liga" panose="02000509040000020004" pitchFamily="49" charset="0"/>
              </a:rPr>
              <a:t> &amp;&amp; </a:t>
            </a:r>
            <a:r>
              <a:rPr lang="es-ES">
                <a:solidFill>
                  <a:srgbClr val="0000FF"/>
                </a:solidFill>
                <a:highlight>
                  <a:srgbClr val="FFFFFF"/>
                </a:highlight>
                <a:latin typeface="PragmataPro Mono Liga" panose="02000509040000020004" pitchFamily="49" charset="0"/>
              </a:rPr>
              <a:t>false)</a:t>
            </a:r>
            <a:r>
              <a:rPr lang="es-ES">
                <a:solidFill>
                  <a:srgbClr val="000000"/>
                </a:solidFill>
                <a:highlight>
                  <a:srgbClr val="FFFFFF"/>
                </a:highlight>
                <a:latin typeface="PragmataPro Mono Liga" panose="02000509040000020004" pitchFamily="49" charset="0"/>
              </a:rPr>
              <a:t> || </a:t>
            </a:r>
            <a:r>
              <a:rPr lang="es-ES">
                <a:solidFill>
                  <a:srgbClr val="0000FF"/>
                </a:solidFill>
                <a:highlight>
                  <a:srgbClr val="FFFFFF"/>
                </a:highlight>
                <a:latin typeface="PragmataPro Mono Liga" panose="02000509040000020004" pitchFamily="49" charset="0"/>
              </a:rPr>
              <a:t>false </a:t>
            </a:r>
          </a:p>
          <a:p>
            <a:pPr marL="342900" lvl="1" indent="-342900">
              <a:lnSpc>
                <a:spcPct val="100000"/>
              </a:lnSpc>
              <a:buFont typeface="Wingdings" panose="05000000000000000000" pitchFamily="2" charset="2"/>
              <a:buChar char="è"/>
            </a:pPr>
            <a:r>
              <a:rPr lang="es-ES">
                <a:solidFill>
                  <a:srgbClr val="000000"/>
                </a:solidFill>
                <a:highlight>
                  <a:srgbClr val="FFFFFF"/>
                </a:highlight>
                <a:latin typeface="PragmataPro Mono Liga" panose="02000509040000020004" pitchFamily="49" charset="0"/>
              </a:rPr>
              <a:t>  X = </a:t>
            </a:r>
            <a:r>
              <a:rPr lang="es-ES">
                <a:solidFill>
                  <a:srgbClr val="0000FF"/>
                </a:solidFill>
                <a:highlight>
                  <a:srgbClr val="FFFFFF"/>
                </a:highlight>
                <a:latin typeface="PragmataPro Mono Liga" panose="02000509040000020004" pitchFamily="49" charset="0"/>
              </a:rPr>
              <a:t>true</a:t>
            </a:r>
            <a:r>
              <a:rPr lang="es-ES">
                <a:solidFill>
                  <a:srgbClr val="000000"/>
                </a:solidFill>
                <a:highlight>
                  <a:srgbClr val="FFFFFF"/>
                </a:highlight>
                <a:latin typeface="PragmataPro Mono Liga" panose="02000509040000020004" pitchFamily="49" charset="0"/>
              </a:rPr>
              <a:t>  ||     </a:t>
            </a:r>
            <a:r>
              <a:rPr lang="es-ES">
                <a:solidFill>
                  <a:srgbClr val="0000FF"/>
                </a:solidFill>
                <a:highlight>
                  <a:srgbClr val="FFFFFF"/>
                </a:highlight>
                <a:latin typeface="PragmataPro Mono Liga" panose="02000509040000020004" pitchFamily="49" charset="0"/>
              </a:rPr>
              <a:t>false</a:t>
            </a:r>
            <a:r>
              <a:rPr lang="es-ES">
                <a:solidFill>
                  <a:srgbClr val="000000"/>
                </a:solidFill>
                <a:highlight>
                  <a:srgbClr val="FFFFFF"/>
                </a:highlight>
                <a:latin typeface="PragmataPro Mono Liga" panose="02000509040000020004" pitchFamily="49" charset="0"/>
              </a:rPr>
              <a:t>       || </a:t>
            </a:r>
            <a:r>
              <a:rPr lang="es-ES">
                <a:solidFill>
                  <a:srgbClr val="0000FF"/>
                </a:solidFill>
                <a:highlight>
                  <a:srgbClr val="FFFFFF"/>
                </a:highlight>
                <a:latin typeface="PragmataPro Mono Liga" panose="02000509040000020004" pitchFamily="49" charset="0"/>
              </a:rPr>
              <a:t>false </a:t>
            </a:r>
            <a:r>
              <a:rPr lang="es-ES">
                <a:solidFill>
                  <a:schemeClr val="tx1">
                    <a:lumMod val="50000"/>
                  </a:schemeClr>
                </a:solidFill>
                <a:highlight>
                  <a:srgbClr val="FFFFFF"/>
                </a:highlight>
                <a:latin typeface="PragmataPro Mono Liga" panose="02000509040000020004" pitchFamily="49" charset="0"/>
                <a:sym typeface="Wingdings" panose="05000000000000000000" pitchFamily="2" charset="2"/>
              </a:rPr>
              <a:t> Theo thứ tự trái sang phải</a:t>
            </a:r>
          </a:p>
          <a:p>
            <a:pPr marL="342900" lvl="1" indent="-342900">
              <a:lnSpc>
                <a:spcPct val="100000"/>
              </a:lnSpc>
              <a:buFont typeface="Wingdings" panose="05000000000000000000" pitchFamily="2" charset="2"/>
              <a:buChar char="è"/>
            </a:pPr>
            <a:r>
              <a:rPr lang="es-ES">
                <a:solidFill>
                  <a:schemeClr val="tx1">
                    <a:lumMod val="50000"/>
                  </a:schemeClr>
                </a:solidFill>
                <a:highlight>
                  <a:srgbClr val="FFFFFF"/>
                </a:highlight>
                <a:latin typeface="PragmataPro Mono Liga" panose="02000509040000020004" pitchFamily="49" charset="0"/>
              </a:rPr>
              <a:t>  X</a:t>
            </a:r>
            <a:r>
              <a:rPr lang="es-ES">
                <a:solidFill>
                  <a:srgbClr val="0000FF"/>
                </a:solidFill>
                <a:highlight>
                  <a:srgbClr val="FFFFFF"/>
                </a:highlight>
                <a:latin typeface="PragmataPro Mono Liga" panose="02000509040000020004" pitchFamily="49" charset="0"/>
              </a:rPr>
              <a:t> = (true</a:t>
            </a:r>
            <a:r>
              <a:rPr lang="es-ES">
                <a:solidFill>
                  <a:srgbClr val="000000"/>
                </a:solidFill>
                <a:highlight>
                  <a:srgbClr val="FFFFFF"/>
                </a:highlight>
                <a:latin typeface="PragmataPro Mono Liga" panose="02000509040000020004" pitchFamily="49" charset="0"/>
              </a:rPr>
              <a:t> ||     </a:t>
            </a:r>
            <a:r>
              <a:rPr lang="es-ES">
                <a:solidFill>
                  <a:srgbClr val="0000FF"/>
                </a:solidFill>
                <a:highlight>
                  <a:srgbClr val="FFFFFF"/>
                </a:highlight>
                <a:latin typeface="PragmataPro Mono Liga" panose="02000509040000020004" pitchFamily="49" charset="0"/>
              </a:rPr>
              <a:t>false)</a:t>
            </a:r>
            <a:r>
              <a:rPr lang="es-ES">
                <a:solidFill>
                  <a:srgbClr val="000000"/>
                </a:solidFill>
                <a:highlight>
                  <a:srgbClr val="FFFFFF"/>
                </a:highlight>
                <a:latin typeface="PragmataPro Mono Liga" panose="02000509040000020004" pitchFamily="49" charset="0"/>
              </a:rPr>
              <a:t>      || </a:t>
            </a:r>
            <a:r>
              <a:rPr lang="es-ES">
                <a:solidFill>
                  <a:srgbClr val="0000FF"/>
                </a:solidFill>
                <a:highlight>
                  <a:srgbClr val="FFFFFF"/>
                </a:highlight>
                <a:latin typeface="PragmataPro Mono Liga" panose="02000509040000020004" pitchFamily="49" charset="0"/>
              </a:rPr>
              <a:t>false </a:t>
            </a:r>
          </a:p>
          <a:p>
            <a:pPr marL="342900" lvl="1" indent="-342900">
              <a:lnSpc>
                <a:spcPct val="100000"/>
              </a:lnSpc>
              <a:buFont typeface="Wingdings" panose="05000000000000000000" pitchFamily="2" charset="2"/>
              <a:buChar char="è"/>
            </a:pPr>
            <a:r>
              <a:rPr lang="es-ES">
                <a:solidFill>
                  <a:schemeClr val="tx1">
                    <a:lumMod val="50000"/>
                  </a:schemeClr>
                </a:solidFill>
                <a:highlight>
                  <a:srgbClr val="FFFFFF"/>
                </a:highlight>
                <a:latin typeface="PragmataPro Mono Liga" panose="02000509040000020004" pitchFamily="49" charset="0"/>
              </a:rPr>
              <a:t>  X</a:t>
            </a:r>
            <a:r>
              <a:rPr lang="es-ES">
                <a:solidFill>
                  <a:srgbClr val="0000FF"/>
                </a:solidFill>
                <a:highlight>
                  <a:srgbClr val="FFFFFF"/>
                </a:highlight>
                <a:latin typeface="PragmataPro Mono Liga" panose="02000509040000020004" pitchFamily="49" charset="0"/>
              </a:rPr>
              <a:t> =       true               </a:t>
            </a:r>
            <a:r>
              <a:rPr lang="es-ES">
                <a:solidFill>
                  <a:srgbClr val="000000"/>
                </a:solidFill>
                <a:highlight>
                  <a:srgbClr val="FFFFFF"/>
                </a:highlight>
                <a:latin typeface="PragmataPro Mono Liga" panose="02000509040000020004" pitchFamily="49" charset="0"/>
              </a:rPr>
              <a:t>||</a:t>
            </a:r>
            <a:r>
              <a:rPr lang="es-ES">
                <a:solidFill>
                  <a:srgbClr val="0000FF"/>
                </a:solidFill>
                <a:highlight>
                  <a:srgbClr val="FFFFFF"/>
                </a:highlight>
                <a:latin typeface="PragmataPro Mono Liga" panose="02000509040000020004" pitchFamily="49" charset="0"/>
              </a:rPr>
              <a:t> false</a:t>
            </a:r>
          </a:p>
          <a:p>
            <a:pPr marL="342900" lvl="1" indent="-342900">
              <a:lnSpc>
                <a:spcPct val="100000"/>
              </a:lnSpc>
              <a:buFont typeface="Wingdings" panose="05000000000000000000" pitchFamily="2" charset="2"/>
              <a:buChar char="è"/>
            </a:pPr>
            <a:r>
              <a:rPr lang="es-ES">
                <a:solidFill>
                  <a:schemeClr val="tx1">
                    <a:lumMod val="50000"/>
                  </a:schemeClr>
                </a:solidFill>
                <a:highlight>
                  <a:srgbClr val="FFFFFF"/>
                </a:highlight>
                <a:latin typeface="PragmataPro Mono Liga" panose="02000509040000020004" pitchFamily="49" charset="0"/>
              </a:rPr>
              <a:t>  X</a:t>
            </a:r>
            <a:r>
              <a:rPr lang="es-ES">
                <a:solidFill>
                  <a:srgbClr val="0000FF"/>
                </a:solidFill>
                <a:highlight>
                  <a:srgbClr val="FFFFFF"/>
                </a:highlight>
                <a:latin typeface="PragmataPro Mono Liga" panose="02000509040000020004" pitchFamily="49" charset="0"/>
              </a:rPr>
              <a:t> =                 true</a:t>
            </a:r>
          </a:p>
        </p:txBody>
      </p:sp>
      <p:sp>
        <p:nvSpPr>
          <p:cNvPr id="4" name="Footer Placeholder 3">
            <a:extLst>
              <a:ext uri="{FF2B5EF4-FFF2-40B4-BE49-F238E27FC236}">
                <a16:creationId xmlns:a16="http://schemas.microsoft.com/office/drawing/2014/main" id="{4CAB1304-F739-F2FC-6062-821896A827D0}"/>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2E859FFA-54C0-77BB-0171-F12ECD8CD68C}"/>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FE1B84E5-540E-26D5-431F-3F66C4CC42B7}"/>
              </a:ext>
            </a:extLst>
          </p:cNvPr>
          <p:cNvSpPr>
            <a:spLocks noGrp="1"/>
          </p:cNvSpPr>
          <p:nvPr>
            <p:ph type="sldNum" sz="quarter" idx="12"/>
          </p:nvPr>
        </p:nvSpPr>
        <p:spPr/>
        <p:txBody>
          <a:bodyPr/>
          <a:lstStyle/>
          <a:p>
            <a:fld id="{D8B0B3AC-44A8-D142-AAF6-9A453466E1A4}" type="slidenum">
              <a:rPr lang="en-VN" smtClean="0"/>
              <a:pPr/>
              <a:t>37</a:t>
            </a:fld>
            <a:endParaRPr lang="en-VN" dirty="0"/>
          </a:p>
        </p:txBody>
      </p:sp>
    </p:spTree>
    <p:extLst>
      <p:ext uri="{BB962C8B-B14F-4D97-AF65-F5344CB8AC3E}">
        <p14:creationId xmlns:p14="http://schemas.microsoft.com/office/powerpoint/2010/main" val="34808549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Ví dụ: Biểu thức</a:t>
            </a:r>
            <a:endParaRPr lang="en-US" dirty="0"/>
          </a:p>
        </p:txBody>
      </p:sp>
      <p:sp>
        <p:nvSpPr>
          <p:cNvPr id="3" name="Content Placeholder 2"/>
          <p:cNvSpPr>
            <a:spLocks noGrp="1"/>
          </p:cNvSpPr>
          <p:nvPr>
            <p:ph idx="1"/>
          </p:nvPr>
        </p:nvSpPr>
        <p:spPr>
          <a:xfrm>
            <a:off x="540328" y="1394325"/>
            <a:ext cx="5330536" cy="3719864"/>
          </a:xfr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a:noAutofit/>
          </a:bodyPr>
          <a:lstStyle/>
          <a:p>
            <a:pPr algn="l">
              <a:lnSpc>
                <a:spcPct val="150000"/>
              </a:lnSpc>
              <a:spcBef>
                <a:spcPts val="0"/>
              </a:spcBef>
              <a:spcAft>
                <a:spcPts val="0"/>
              </a:spcAft>
            </a:pPr>
            <a:r>
              <a:rPr lang="en-US" sz="2000">
                <a:solidFill>
                  <a:schemeClr val="tx1">
                    <a:lumMod val="50000"/>
                  </a:schemeClr>
                </a:solidFill>
                <a:highlight>
                  <a:srgbClr val="FFFFFF"/>
                </a:highlight>
              </a:rPr>
              <a:t>Cho biết giá trị của các biểu thức sau:</a:t>
            </a:r>
          </a:p>
          <a:p>
            <a:pPr marL="457200" indent="-457200" algn="l">
              <a:lnSpc>
                <a:spcPct val="150000"/>
              </a:lnSpc>
              <a:spcBef>
                <a:spcPts val="0"/>
              </a:spcBef>
              <a:spcAft>
                <a:spcPts val="0"/>
              </a:spcAft>
              <a:buFont typeface="+mj-lt"/>
              <a:buAutoNum type="arabicPeriod"/>
            </a:pPr>
            <a:r>
              <a:rPr lang="es-ES" sz="2000" b="0">
                <a:solidFill>
                  <a:srgbClr val="001080"/>
                </a:solidFill>
                <a:effectLst/>
                <a:highlight>
                  <a:srgbClr val="FFFFFF"/>
                </a:highlight>
                <a:latin typeface="PragmataPro Mono Liga" panose="02000509040000020004" pitchFamily="49" charset="0"/>
              </a:rPr>
              <a:t>x</a:t>
            </a:r>
            <a:r>
              <a:rPr lang="es-ES" sz="2000" b="0">
                <a:solidFill>
                  <a:srgbClr val="000000"/>
                </a:solidFill>
                <a:effectLst/>
                <a:highlight>
                  <a:srgbClr val="FFFFFF"/>
                </a:highlight>
                <a:latin typeface="PragmataPro Mono Liga" panose="02000509040000020004" pitchFamily="49" charset="0"/>
              </a:rPr>
              <a:t> = </a:t>
            </a:r>
            <a:r>
              <a:rPr lang="es-ES" sz="2000" b="0">
                <a:solidFill>
                  <a:srgbClr val="098658"/>
                </a:solidFill>
                <a:effectLst/>
                <a:highlight>
                  <a:srgbClr val="FFFFFF"/>
                </a:highlight>
                <a:latin typeface="PragmataPro Mono Liga" panose="02000509040000020004" pitchFamily="49" charset="0"/>
              </a:rPr>
              <a:t>3</a:t>
            </a:r>
            <a:r>
              <a:rPr lang="es-ES" sz="2000" b="0">
                <a:solidFill>
                  <a:srgbClr val="000000"/>
                </a:solidFill>
                <a:effectLst/>
                <a:highlight>
                  <a:srgbClr val="FFFFFF"/>
                </a:highlight>
                <a:latin typeface="PragmataPro Mono Liga" panose="02000509040000020004" pitchFamily="49" charset="0"/>
              </a:rPr>
              <a:t> + </a:t>
            </a:r>
            <a:r>
              <a:rPr lang="es-ES" sz="2000" b="0">
                <a:solidFill>
                  <a:srgbClr val="098658"/>
                </a:solidFill>
                <a:effectLst/>
                <a:highlight>
                  <a:srgbClr val="FFFFFF"/>
                </a:highlight>
                <a:latin typeface="PragmataPro Mono Liga" panose="02000509040000020004" pitchFamily="49" charset="0"/>
              </a:rPr>
              <a:t>4</a:t>
            </a:r>
            <a:r>
              <a:rPr lang="es-ES" sz="2000" b="0">
                <a:solidFill>
                  <a:srgbClr val="000000"/>
                </a:solidFill>
                <a:effectLst/>
                <a:highlight>
                  <a:srgbClr val="FFFFFF"/>
                </a:highlight>
                <a:latin typeface="PragmataPro Mono Liga" panose="02000509040000020004" pitchFamily="49" charset="0"/>
              </a:rPr>
              <a:t> * </a:t>
            </a:r>
            <a:r>
              <a:rPr lang="es-ES" sz="2000" b="0">
                <a:solidFill>
                  <a:srgbClr val="098658"/>
                </a:solidFill>
                <a:effectLst/>
                <a:highlight>
                  <a:srgbClr val="FFFFFF"/>
                </a:highlight>
                <a:latin typeface="PragmataPro Mono Liga" panose="02000509040000020004" pitchFamily="49" charset="0"/>
              </a:rPr>
              <a:t>5 - 9</a:t>
            </a:r>
            <a:r>
              <a:rPr lang="es-ES" sz="2000" b="0">
                <a:solidFill>
                  <a:srgbClr val="000000"/>
                </a:solidFill>
                <a:effectLst/>
                <a:highlight>
                  <a:srgbClr val="FFFFFF"/>
                </a:highlight>
                <a:latin typeface="PragmataPro Mono Liga" panose="02000509040000020004" pitchFamily="49" charset="0"/>
              </a:rPr>
              <a:t>;</a:t>
            </a:r>
          </a:p>
          <a:p>
            <a:pPr marL="457200" indent="-457200" algn="l">
              <a:lnSpc>
                <a:spcPct val="150000"/>
              </a:lnSpc>
              <a:spcBef>
                <a:spcPts val="0"/>
              </a:spcBef>
              <a:spcAft>
                <a:spcPts val="0"/>
              </a:spcAft>
              <a:buFont typeface="+mj-lt"/>
              <a:buAutoNum type="arabicPeriod"/>
            </a:pPr>
            <a:r>
              <a:rPr lang="es-ES" sz="2000" b="0">
                <a:solidFill>
                  <a:srgbClr val="001080"/>
                </a:solidFill>
                <a:effectLst/>
                <a:highlight>
                  <a:srgbClr val="FFFFFF"/>
                </a:highlight>
                <a:latin typeface="PragmataPro Mono Liga" panose="02000509040000020004" pitchFamily="49" charset="0"/>
              </a:rPr>
              <a:t>x</a:t>
            </a:r>
            <a:r>
              <a:rPr lang="es-ES" sz="2000" b="0">
                <a:solidFill>
                  <a:srgbClr val="000000"/>
                </a:solidFill>
                <a:effectLst/>
                <a:highlight>
                  <a:srgbClr val="FFFFFF"/>
                </a:highlight>
                <a:latin typeface="PragmataPro Mono Liga" panose="02000509040000020004" pitchFamily="49" charset="0"/>
              </a:rPr>
              <a:t> = </a:t>
            </a:r>
            <a:r>
              <a:rPr lang="es-ES" sz="2000" b="0">
                <a:solidFill>
                  <a:srgbClr val="001080"/>
                </a:solidFill>
                <a:effectLst/>
                <a:highlight>
                  <a:srgbClr val="FFFFFF"/>
                </a:highlight>
                <a:latin typeface="PragmataPro Mono Liga" panose="02000509040000020004" pitchFamily="49" charset="0"/>
              </a:rPr>
              <a:t>y</a:t>
            </a:r>
            <a:r>
              <a:rPr lang="es-ES" sz="2000" b="0">
                <a:solidFill>
                  <a:srgbClr val="000000"/>
                </a:solidFill>
                <a:effectLst/>
                <a:highlight>
                  <a:srgbClr val="FFFFFF"/>
                </a:highlight>
                <a:latin typeface="PragmataPro Mono Liga" panose="02000509040000020004" pitchFamily="49" charset="0"/>
              </a:rPr>
              <a:t> = </a:t>
            </a:r>
            <a:r>
              <a:rPr lang="es-ES" sz="2000" b="0">
                <a:solidFill>
                  <a:srgbClr val="001080"/>
                </a:solidFill>
                <a:effectLst/>
                <a:highlight>
                  <a:srgbClr val="FFFFFF"/>
                </a:highlight>
                <a:latin typeface="PragmataPro Mono Liga" panose="02000509040000020004" pitchFamily="49" charset="0"/>
              </a:rPr>
              <a:t>z</a:t>
            </a:r>
            <a:r>
              <a:rPr lang="es-ES" sz="2000" b="0">
                <a:solidFill>
                  <a:srgbClr val="000000"/>
                </a:solidFill>
                <a:effectLst/>
                <a:highlight>
                  <a:srgbClr val="FFFFFF"/>
                </a:highlight>
                <a:latin typeface="PragmataPro Mono Liga" panose="02000509040000020004" pitchFamily="49" charset="0"/>
              </a:rPr>
              <a:t> = </a:t>
            </a:r>
            <a:r>
              <a:rPr lang="es-ES" sz="2000" b="0">
                <a:solidFill>
                  <a:srgbClr val="098658"/>
                </a:solidFill>
                <a:effectLst/>
                <a:highlight>
                  <a:srgbClr val="FFFFFF"/>
                </a:highlight>
                <a:latin typeface="PragmataPro Mono Liga" panose="02000509040000020004" pitchFamily="49" charset="0"/>
              </a:rPr>
              <a:t>9</a:t>
            </a:r>
            <a:r>
              <a:rPr lang="es-ES" sz="2000" b="0">
                <a:solidFill>
                  <a:srgbClr val="000000"/>
                </a:solidFill>
                <a:effectLst/>
                <a:highlight>
                  <a:srgbClr val="FFFFFF"/>
                </a:highlight>
                <a:latin typeface="PragmataPro Mono Liga" panose="02000509040000020004" pitchFamily="49" charset="0"/>
              </a:rPr>
              <a:t>;</a:t>
            </a:r>
          </a:p>
          <a:p>
            <a:pPr marL="457200" indent="-457200" algn="l">
              <a:lnSpc>
                <a:spcPct val="150000"/>
              </a:lnSpc>
              <a:spcBef>
                <a:spcPts val="0"/>
              </a:spcBef>
              <a:spcAft>
                <a:spcPts val="0"/>
              </a:spcAft>
              <a:buFont typeface="+mj-lt"/>
              <a:buAutoNum type="arabicPeriod"/>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5</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 ++</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 + </a:t>
            </a:r>
            <a:r>
              <a:rPr lang="en-US" sz="2000" b="0">
                <a:solidFill>
                  <a:srgbClr val="098658"/>
                </a:solidFill>
                <a:effectLst/>
                <a:highlight>
                  <a:srgbClr val="FFFFFF"/>
                </a:highlight>
                <a:latin typeface="PragmataPro Mono Liga" panose="02000509040000020004" pitchFamily="49" charset="0"/>
              </a:rPr>
              <a:t>10</a:t>
            </a:r>
            <a:r>
              <a:rPr lang="en-US" sz="2000" b="0">
                <a:solidFill>
                  <a:srgbClr val="000000"/>
                </a:solidFill>
                <a:effectLst/>
                <a:highlight>
                  <a:srgbClr val="FFFFFF"/>
                </a:highlight>
                <a:latin typeface="PragmataPro Mono Liga" panose="02000509040000020004" pitchFamily="49" charset="0"/>
              </a:rPr>
              <a:t>;</a:t>
            </a:r>
          </a:p>
          <a:p>
            <a:pPr marL="457200" indent="-457200" algn="l">
              <a:lnSpc>
                <a:spcPct val="150000"/>
              </a:lnSpc>
              <a:spcBef>
                <a:spcPts val="0"/>
              </a:spcBef>
              <a:spcAft>
                <a:spcPts val="0"/>
              </a:spcAft>
              <a:buFont typeface="+mj-lt"/>
              <a:buAutoNum type="arabicPeriod"/>
            </a:pPr>
            <a:r>
              <a:rPr lang="es-ES" sz="2000">
                <a:solidFill>
                  <a:srgbClr val="001080"/>
                </a:solidFill>
                <a:highlight>
                  <a:srgbClr val="FFFFFF"/>
                </a:highlight>
                <a:latin typeface="PragmataPro Mono Liga" panose="02000509040000020004" pitchFamily="49" charset="0"/>
              </a:rPr>
              <a:t>z</a:t>
            </a:r>
            <a:r>
              <a:rPr lang="es-ES" sz="2000" b="0">
                <a:solidFill>
                  <a:srgbClr val="001080"/>
                </a:solidFill>
                <a:effectLst/>
                <a:highlight>
                  <a:srgbClr val="FFFFFF"/>
                </a:highlight>
                <a:latin typeface="PragmataPro Mono Liga" panose="02000509040000020004" pitchFamily="49" charset="0"/>
              </a:rPr>
              <a:t> </a:t>
            </a:r>
            <a:r>
              <a:rPr lang="es-ES" sz="2000" b="0">
                <a:solidFill>
                  <a:srgbClr val="000000"/>
                </a:solidFill>
                <a:effectLst/>
                <a:highlight>
                  <a:srgbClr val="FFFFFF"/>
                </a:highlight>
                <a:latin typeface="PragmataPro Mono Liga" panose="02000509040000020004" pitchFamily="49" charset="0"/>
              </a:rPr>
              <a:t>= </a:t>
            </a:r>
            <a:r>
              <a:rPr lang="es-ES" sz="2000" b="0">
                <a:solidFill>
                  <a:srgbClr val="098658"/>
                </a:solidFill>
                <a:effectLst/>
                <a:highlight>
                  <a:srgbClr val="FFFFFF"/>
                </a:highlight>
                <a:latin typeface="PragmataPro Mono Liga" panose="02000509040000020004" pitchFamily="49" charset="0"/>
              </a:rPr>
              <a:t>2</a:t>
            </a:r>
            <a:r>
              <a:rPr lang="es-ES" sz="2000" b="0">
                <a:solidFill>
                  <a:srgbClr val="000000"/>
                </a:solidFill>
                <a:effectLst/>
                <a:highlight>
                  <a:srgbClr val="FFFFFF"/>
                </a:highlight>
                <a:latin typeface="PragmataPro Mono Liga" panose="02000509040000020004" pitchFamily="49" charset="0"/>
              </a:rPr>
              <a:t>; </a:t>
            </a:r>
            <a:r>
              <a:rPr lang="es-ES" sz="2000" b="0">
                <a:solidFill>
                  <a:srgbClr val="001080"/>
                </a:solidFill>
                <a:effectLst/>
                <a:highlight>
                  <a:srgbClr val="FFFFFF"/>
                </a:highlight>
                <a:latin typeface="PragmataPro Mono Liga" panose="02000509040000020004" pitchFamily="49" charset="0"/>
              </a:rPr>
              <a:t>y</a:t>
            </a:r>
            <a:r>
              <a:rPr lang="es-ES" sz="2000" b="0">
                <a:solidFill>
                  <a:srgbClr val="000000"/>
                </a:solidFill>
                <a:effectLst/>
                <a:highlight>
                  <a:srgbClr val="FFFFFF"/>
                </a:highlight>
                <a:latin typeface="PragmataPro Mono Liga" panose="02000509040000020004" pitchFamily="49" charset="0"/>
              </a:rPr>
              <a:t>=</a:t>
            </a:r>
            <a:r>
              <a:rPr lang="es-ES" sz="2000" b="0">
                <a:solidFill>
                  <a:srgbClr val="098658"/>
                </a:solidFill>
                <a:effectLst/>
                <a:highlight>
                  <a:srgbClr val="FFFFFF"/>
                </a:highlight>
                <a:latin typeface="PragmataPro Mono Liga" panose="02000509040000020004" pitchFamily="49" charset="0"/>
              </a:rPr>
              <a:t>2</a:t>
            </a:r>
            <a:r>
              <a:rPr lang="es-ES" sz="2000" b="0">
                <a:solidFill>
                  <a:srgbClr val="000000"/>
                </a:solidFill>
                <a:effectLst/>
                <a:highlight>
                  <a:srgbClr val="FFFFFF"/>
                </a:highlight>
                <a:latin typeface="PragmataPro Mono Liga" panose="02000509040000020004" pitchFamily="49" charset="0"/>
              </a:rPr>
              <a:t>; </a:t>
            </a:r>
            <a:r>
              <a:rPr lang="es-ES" sz="2000" b="0">
                <a:solidFill>
                  <a:srgbClr val="001080"/>
                </a:solidFill>
                <a:effectLst/>
                <a:highlight>
                  <a:srgbClr val="FFFFFF"/>
                </a:highlight>
                <a:latin typeface="PragmataPro Mono Liga" panose="02000509040000020004" pitchFamily="49" charset="0"/>
              </a:rPr>
              <a:t>z</a:t>
            </a:r>
            <a:r>
              <a:rPr lang="es-ES" sz="2000" b="0">
                <a:solidFill>
                  <a:srgbClr val="000000"/>
                </a:solidFill>
                <a:effectLst/>
                <a:highlight>
                  <a:srgbClr val="FFFFFF"/>
                </a:highlight>
                <a:latin typeface="PragmataPro Mono Liga" panose="02000509040000020004" pitchFamily="49" charset="0"/>
              </a:rPr>
              <a:t> *= ++y + </a:t>
            </a:r>
            <a:r>
              <a:rPr lang="es-ES" sz="2000" b="0">
                <a:solidFill>
                  <a:srgbClr val="098658"/>
                </a:solidFill>
                <a:effectLst/>
                <a:highlight>
                  <a:srgbClr val="FFFFFF"/>
                </a:highlight>
                <a:latin typeface="PragmataPro Mono Liga" panose="02000509040000020004" pitchFamily="49" charset="0"/>
              </a:rPr>
              <a:t>5</a:t>
            </a:r>
            <a:r>
              <a:rPr lang="es-ES" sz="2000" b="0">
                <a:solidFill>
                  <a:srgbClr val="000000"/>
                </a:solidFill>
                <a:effectLst/>
                <a:highlight>
                  <a:srgbClr val="FFFFFF"/>
                </a:highlight>
                <a:latin typeface="PragmataPro Mono Liga" panose="02000509040000020004" pitchFamily="49" charset="0"/>
              </a:rPr>
              <a:t>;</a:t>
            </a:r>
            <a:r>
              <a:rPr lang="en-US" sz="2000">
                <a:solidFill>
                  <a:srgbClr val="0000FF"/>
                </a:solidFill>
                <a:highlight>
                  <a:srgbClr val="FFFFFF"/>
                </a:highlight>
                <a:latin typeface="PragmataPro Mono Liga" panose="02000509040000020004" pitchFamily="49" charset="0"/>
              </a:rPr>
              <a:t> </a:t>
            </a:r>
          </a:p>
          <a:p>
            <a:pPr marL="457200" indent="-457200" algn="l">
              <a:lnSpc>
                <a:spcPct val="150000"/>
              </a:lnSpc>
              <a:spcBef>
                <a:spcPts val="0"/>
              </a:spcBef>
              <a:spcAft>
                <a:spcPts val="0"/>
              </a:spcAft>
              <a:buFont typeface="+mj-lt"/>
              <a:buAutoNum type="arabicPeriod"/>
            </a:pPr>
            <a:r>
              <a:rPr lang="en-US" sz="2000">
                <a:solidFill>
                  <a:srgbClr val="0000FF"/>
                </a:solidFill>
                <a:highlight>
                  <a:srgbClr val="FFFFFF"/>
                </a:highlight>
                <a:latin typeface="PragmataPro Mono Liga" panose="02000509040000020004" pitchFamily="49" charset="0"/>
              </a:rPr>
              <a:t>int</a:t>
            </a:r>
            <a:r>
              <a:rPr lang="en-US" sz="2000">
                <a:solidFill>
                  <a:srgbClr val="000000"/>
                </a:solidFill>
                <a:highlight>
                  <a:srgbClr val="FFFFFF"/>
                </a:highlight>
                <a:latin typeface="PragmataPro Mono Liga" panose="02000509040000020004" pitchFamily="49" charset="0"/>
              </a:rPr>
              <a:t> i = </a:t>
            </a:r>
            <a:r>
              <a:rPr lang="en-US" sz="2000">
                <a:solidFill>
                  <a:srgbClr val="098658"/>
                </a:solidFill>
                <a:highlight>
                  <a:srgbClr val="FFFFFF"/>
                </a:highlight>
                <a:latin typeface="PragmataPro Mono Liga" panose="02000509040000020004" pitchFamily="49" charset="0"/>
              </a:rPr>
              <a:t>5</a:t>
            </a:r>
            <a:r>
              <a:rPr lang="en-US" sz="2000">
                <a:solidFill>
                  <a:srgbClr val="000000"/>
                </a:solidFill>
                <a:highlight>
                  <a:srgbClr val="FFFFFF"/>
                </a:highlight>
                <a:latin typeface="PragmataPro Mono Liga" panose="02000509040000020004" pitchFamily="49" charset="0"/>
              </a:rPr>
              <a:t> &gt; </a:t>
            </a:r>
            <a:r>
              <a:rPr lang="en-US" sz="2000">
                <a:solidFill>
                  <a:srgbClr val="098658"/>
                </a:solidFill>
                <a:highlight>
                  <a:srgbClr val="FFFFFF"/>
                </a:highlight>
                <a:latin typeface="PragmataPro Mono Liga" panose="02000509040000020004" pitchFamily="49" charset="0"/>
              </a:rPr>
              <a:t>4</a:t>
            </a:r>
            <a:r>
              <a:rPr lang="en-US" sz="2000">
                <a:solidFill>
                  <a:srgbClr val="000000"/>
                </a:solidFill>
                <a:highlight>
                  <a:srgbClr val="FFFFFF"/>
                </a:highlight>
                <a:latin typeface="PragmataPro Mono Liga" panose="02000509040000020004" pitchFamily="49" charset="0"/>
              </a:rPr>
              <a:t> &gt; </a:t>
            </a:r>
            <a:r>
              <a:rPr lang="en-US" sz="2000">
                <a:solidFill>
                  <a:srgbClr val="098658"/>
                </a:solidFill>
                <a:highlight>
                  <a:srgbClr val="FFFFFF"/>
                </a:highlight>
                <a:latin typeface="PragmataPro Mono Liga" panose="02000509040000020004" pitchFamily="49" charset="0"/>
              </a:rPr>
              <a:t>2</a:t>
            </a:r>
            <a:r>
              <a:rPr lang="en-US" sz="2000">
                <a:solidFill>
                  <a:srgbClr val="000000"/>
                </a:solidFill>
                <a:highlight>
                  <a:srgbClr val="FFFFFF"/>
                </a:highlight>
                <a:latin typeface="PragmataPro Mono Liga" panose="02000509040000020004" pitchFamily="49" charset="0"/>
              </a:rPr>
              <a:t> &lt; </a:t>
            </a:r>
            <a:r>
              <a:rPr lang="en-US" sz="2000">
                <a:solidFill>
                  <a:srgbClr val="098658"/>
                </a:solidFill>
                <a:highlight>
                  <a:srgbClr val="FFFFFF"/>
                </a:highlight>
                <a:latin typeface="PragmataPro Mono Liga" panose="02000509040000020004" pitchFamily="49" charset="0"/>
              </a:rPr>
              <a:t>3</a:t>
            </a:r>
            <a:r>
              <a:rPr lang="en-US" sz="2000">
                <a:solidFill>
                  <a:srgbClr val="000000"/>
                </a:solidFill>
                <a:highlight>
                  <a:srgbClr val="FFFFFF"/>
                </a:highlight>
                <a:latin typeface="PragmataPro Mono Liga" panose="02000509040000020004" pitchFamily="49" charset="0"/>
              </a:rPr>
              <a:t>;</a:t>
            </a:r>
          </a:p>
          <a:p>
            <a:pPr marL="457200" indent="-457200" algn="l">
              <a:lnSpc>
                <a:spcPct val="150000"/>
              </a:lnSpc>
              <a:spcBef>
                <a:spcPts val="0"/>
              </a:spcBef>
              <a:spcAft>
                <a:spcPts val="0"/>
              </a:spcAft>
              <a:buFont typeface="+mj-lt"/>
              <a:buAutoNum type="arabicPeriod"/>
            </a:pP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 </a:t>
            </a:r>
            <a:r>
              <a:rPr lang="en-US" sz="2000" b="0">
                <a:solidFill>
                  <a:srgbClr val="098658"/>
                </a:solidFill>
                <a:effectLst/>
                <a:highlight>
                  <a:srgbClr val="FFFFFF"/>
                </a:highlight>
                <a:latin typeface="PragmataPro Mono Liga" panose="02000509040000020004" pitchFamily="49" charset="0"/>
              </a:rPr>
              <a:t>10</a:t>
            </a:r>
            <a:r>
              <a:rPr lang="en-US" sz="2000" b="0">
                <a:solidFill>
                  <a:srgbClr val="000000"/>
                </a:solidFill>
                <a:effectLst/>
                <a:highlight>
                  <a:srgbClr val="FFFFFF"/>
                </a:highlight>
                <a:latin typeface="PragmataPro Mono Liga" panose="02000509040000020004" pitchFamily="49" charset="0"/>
              </a:rPr>
              <a:t> + </a:t>
            </a:r>
            <a:r>
              <a:rPr lang="en-US" sz="2000" b="0">
                <a:solidFill>
                  <a:srgbClr val="098658"/>
                </a:solidFill>
                <a:effectLst/>
                <a:highlight>
                  <a:srgbClr val="FFFFFF"/>
                </a:highlight>
                <a:latin typeface="PragmataPro Mono Liga" panose="02000509040000020004" pitchFamily="49" charset="0"/>
              </a:rPr>
              <a:t>5</a:t>
            </a:r>
            <a:r>
              <a:rPr lang="en-US" sz="2000" b="0">
                <a:solidFill>
                  <a:srgbClr val="000000"/>
                </a:solidFill>
                <a:effectLst/>
                <a:highlight>
                  <a:srgbClr val="FFFFFF"/>
                </a:highlight>
                <a:latin typeface="PragmataPro Mono Liga" panose="02000509040000020004" pitchFamily="49" charset="0"/>
              </a:rPr>
              <a:t> &gt; </a:t>
            </a:r>
            <a:r>
              <a:rPr lang="en-US" sz="2000" b="0">
                <a:solidFill>
                  <a:srgbClr val="098658"/>
                </a:solidFill>
                <a:effectLst/>
                <a:highlight>
                  <a:srgbClr val="FFFFFF"/>
                </a:highlight>
                <a:latin typeface="PragmataPro Mono Liga" panose="02000509040000020004" pitchFamily="49" charset="0"/>
              </a:rPr>
              <a:t>2</a:t>
            </a:r>
            <a:r>
              <a:rPr lang="en-US" sz="2000" b="0">
                <a:solidFill>
                  <a:srgbClr val="000000"/>
                </a:solidFill>
                <a:effectLst/>
                <a:highlight>
                  <a:srgbClr val="FFFFFF"/>
                </a:highlight>
                <a:latin typeface="PragmataPro Mono Liga" panose="02000509040000020004" pitchFamily="49" charset="0"/>
              </a:rPr>
              <a:t>;</a:t>
            </a:r>
          </a:p>
          <a:p>
            <a:pPr marL="457200" indent="-457200" algn="l">
              <a:lnSpc>
                <a:spcPct val="150000"/>
              </a:lnSpc>
              <a:spcBef>
                <a:spcPts val="0"/>
              </a:spcBef>
              <a:spcAft>
                <a:spcPts val="0"/>
              </a:spcAft>
              <a:buFont typeface="+mj-lt"/>
              <a:buAutoNum type="arabicPeriod"/>
            </a:pP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 </a:t>
            </a:r>
            <a:r>
              <a:rPr lang="en-US" sz="2000" b="0">
                <a:solidFill>
                  <a:srgbClr val="098658"/>
                </a:solidFill>
                <a:effectLst/>
                <a:highlight>
                  <a:srgbClr val="FFFFFF"/>
                </a:highlight>
                <a:latin typeface="PragmataPro Mono Liga" panose="02000509040000020004" pitchFamily="49" charset="0"/>
              </a:rPr>
              <a:t>5</a:t>
            </a:r>
            <a:r>
              <a:rPr lang="en-US" sz="2000" b="0">
                <a:solidFill>
                  <a:srgbClr val="000000"/>
                </a:solidFill>
                <a:effectLst/>
                <a:highlight>
                  <a:srgbClr val="FFFFFF"/>
                </a:highlight>
                <a:latin typeface="PragmataPro Mono Liga" panose="02000509040000020004" pitchFamily="49" charset="0"/>
              </a:rPr>
              <a:t> &amp; </a:t>
            </a:r>
            <a:r>
              <a:rPr lang="en-US" sz="2000" b="0">
                <a:solidFill>
                  <a:srgbClr val="098658"/>
                </a:solidFill>
                <a:effectLst/>
                <a:highlight>
                  <a:srgbClr val="FFFFFF"/>
                </a:highlight>
                <a:latin typeface="PragmataPro Mono Liga" panose="02000509040000020004" pitchFamily="49" charset="0"/>
              </a:rPr>
              <a:t>3</a:t>
            </a:r>
            <a:r>
              <a:rPr lang="en-US" sz="2000" b="0">
                <a:solidFill>
                  <a:srgbClr val="000000"/>
                </a:solidFill>
                <a:effectLst/>
                <a:highlight>
                  <a:srgbClr val="FFFFFF"/>
                </a:highlight>
                <a:latin typeface="PragmataPro Mono Liga" panose="02000509040000020004" pitchFamily="49" charset="0"/>
              </a:rPr>
              <a:t> == </a:t>
            </a:r>
            <a:r>
              <a:rPr lang="en-US" sz="2000" b="0">
                <a:solidFill>
                  <a:srgbClr val="098658"/>
                </a:solidFill>
                <a:effectLst/>
                <a:highlight>
                  <a:srgbClr val="FFFFFF"/>
                </a:highlight>
                <a:latin typeface="PragmataPro Mono Liga" panose="02000509040000020004" pitchFamily="49" charset="0"/>
              </a:rPr>
              <a:t>3</a:t>
            </a:r>
            <a:r>
              <a:rPr lang="en-US" sz="2000" b="0">
                <a:solidFill>
                  <a:srgbClr val="000000"/>
                </a:solidFill>
                <a:effectLst/>
                <a:highlight>
                  <a:srgbClr val="FFFFFF"/>
                </a:highlight>
                <a:latin typeface="PragmataPro Mono Liga" panose="02000509040000020004" pitchFamily="49" charset="0"/>
              </a:rPr>
              <a:t>;</a:t>
            </a: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7" name="Date Placeholder 6">
            <a:extLst>
              <a:ext uri="{FF2B5EF4-FFF2-40B4-BE49-F238E27FC236}">
                <a16:creationId xmlns:a16="http://schemas.microsoft.com/office/drawing/2014/main" id="{86042D69-9EB8-BB37-64D9-48500A0AECAE}"/>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AD30B2D0-0F6C-CE69-5AC8-71D919190E86}"/>
              </a:ext>
            </a:extLst>
          </p:cNvPr>
          <p:cNvSpPr txBox="1"/>
          <p:nvPr/>
        </p:nvSpPr>
        <p:spPr>
          <a:xfrm>
            <a:off x="6096000" y="1394324"/>
            <a:ext cx="5923319" cy="3719864"/>
          </a:xfrm>
          <a:prstGeom prst="rect">
            <a:avLst/>
          </a:prstGeom>
          <a:noFill/>
          <a:ln>
            <a:solidFill>
              <a:schemeClr val="tx1">
                <a:lumMod val="50000"/>
              </a:schemeClr>
            </a:solidFill>
          </a:ln>
        </p:spPr>
        <p:txBody>
          <a:bodyPr wrap="square">
            <a:spAutoFit/>
          </a:bodyPr>
          <a:lstStyle/>
          <a:p>
            <a:pPr marL="342900" indent="-342900">
              <a:lnSpc>
                <a:spcPct val="150000"/>
              </a:lnSpc>
              <a:buFont typeface="Arial" panose="020B0604020202020204" pitchFamily="34" charset="0"/>
              <a:buChar char="•"/>
            </a:pPr>
            <a:r>
              <a:rPr lang="en-US" sz="2000">
                <a:solidFill>
                  <a:schemeClr val="tx1">
                    <a:lumMod val="50000"/>
                  </a:schemeClr>
                </a:solidFill>
                <a:highlight>
                  <a:srgbClr val="FFFFFF"/>
                </a:highlight>
                <a:latin typeface="Arial" panose="020B0604020202020204" pitchFamily="34" charset="0"/>
                <a:cs typeface="Arial" panose="020B0604020202020204" pitchFamily="34" charset="0"/>
              </a:rPr>
              <a:t>Gợi ý:</a:t>
            </a:r>
          </a:p>
          <a:p>
            <a:pPr marL="457200" indent="-457200">
              <a:lnSpc>
                <a:spcPct val="150000"/>
              </a:lnSpc>
              <a:buFont typeface="+mj-lt"/>
              <a:buAutoNum type="arabicPeriod"/>
            </a:pPr>
            <a:r>
              <a:rPr lang="en-US" sz="2000">
                <a:solidFill>
                  <a:srgbClr val="000000"/>
                </a:solidFill>
                <a:effectLst/>
                <a:latin typeface="PragmataPro Mono Liga" panose="02000509040000020004" pitchFamily="49" charset="0"/>
              </a:rPr>
              <a:t>*/ trước, +- sau, (trái sang phải)</a:t>
            </a:r>
          </a:p>
          <a:p>
            <a:pPr marL="457200" indent="-457200">
              <a:lnSpc>
                <a:spcPct val="150000"/>
              </a:lnSpc>
              <a:buFont typeface="+mj-lt"/>
              <a:buAutoNum type="arabicPeriod"/>
            </a:pPr>
            <a:r>
              <a:rPr lang="es-ES" sz="2000" b="0">
                <a:solidFill>
                  <a:srgbClr val="001080"/>
                </a:solidFill>
                <a:effectLst/>
                <a:highlight>
                  <a:srgbClr val="FFFFFF"/>
                </a:highlight>
                <a:latin typeface="PragmataPro Mono Liga" panose="02000509040000020004" pitchFamily="49" charset="0"/>
              </a:rPr>
              <a:t>(x</a:t>
            </a:r>
            <a:r>
              <a:rPr lang="es-ES" sz="2000" b="0">
                <a:solidFill>
                  <a:srgbClr val="000000"/>
                </a:solidFill>
                <a:effectLst/>
                <a:highlight>
                  <a:srgbClr val="FFFFFF"/>
                </a:highlight>
                <a:latin typeface="PragmataPro Mono Liga" panose="02000509040000020004" pitchFamily="49" charset="0"/>
              </a:rPr>
              <a:t> = (</a:t>
            </a:r>
            <a:r>
              <a:rPr lang="es-ES" sz="2000" b="0">
                <a:solidFill>
                  <a:srgbClr val="001080"/>
                </a:solidFill>
                <a:effectLst/>
                <a:highlight>
                  <a:srgbClr val="FFFFFF"/>
                </a:highlight>
                <a:latin typeface="PragmataPro Mono Liga" panose="02000509040000020004" pitchFamily="49" charset="0"/>
              </a:rPr>
              <a:t>y</a:t>
            </a:r>
            <a:r>
              <a:rPr lang="es-ES" sz="2000" b="0">
                <a:solidFill>
                  <a:srgbClr val="000000"/>
                </a:solidFill>
                <a:effectLst/>
                <a:highlight>
                  <a:srgbClr val="FFFFFF"/>
                </a:highlight>
                <a:latin typeface="PragmataPro Mono Liga" panose="02000509040000020004" pitchFamily="49" charset="0"/>
              </a:rPr>
              <a:t> = (</a:t>
            </a:r>
            <a:r>
              <a:rPr lang="es-ES" sz="2000" b="0">
                <a:solidFill>
                  <a:srgbClr val="001080"/>
                </a:solidFill>
                <a:effectLst/>
                <a:highlight>
                  <a:srgbClr val="FFFFFF"/>
                </a:highlight>
                <a:latin typeface="PragmataPro Mono Liga" panose="02000509040000020004" pitchFamily="49" charset="0"/>
              </a:rPr>
              <a:t>z</a:t>
            </a:r>
            <a:r>
              <a:rPr lang="es-ES" sz="2000" b="0">
                <a:solidFill>
                  <a:srgbClr val="000000"/>
                </a:solidFill>
                <a:effectLst/>
                <a:highlight>
                  <a:srgbClr val="FFFFFF"/>
                </a:highlight>
                <a:latin typeface="PragmataPro Mono Liga" panose="02000509040000020004" pitchFamily="49" charset="0"/>
              </a:rPr>
              <a:t> = </a:t>
            </a:r>
            <a:r>
              <a:rPr lang="es-ES" sz="2000" b="0">
                <a:solidFill>
                  <a:srgbClr val="098658"/>
                </a:solidFill>
                <a:effectLst/>
                <a:highlight>
                  <a:srgbClr val="FFFFFF"/>
                </a:highlight>
                <a:latin typeface="PragmataPro Mono Liga" panose="02000509040000020004" pitchFamily="49" charset="0"/>
              </a:rPr>
              <a:t>9)))</a:t>
            </a:r>
            <a:endParaRPr lang="es-ES" sz="2000">
              <a:solidFill>
                <a:srgbClr val="000000"/>
              </a:solidFill>
              <a:highlight>
                <a:srgbClr val="FFFFFF"/>
              </a:highlight>
              <a:latin typeface="PragmataPro Mono Liga" panose="02000509040000020004" pitchFamily="49" charset="0"/>
            </a:endParaRPr>
          </a:p>
          <a:p>
            <a:pPr marL="457200" indent="-457200">
              <a:lnSpc>
                <a:spcPct val="150000"/>
              </a:lnSpc>
              <a:buFont typeface="+mj-lt"/>
              <a:buAutoNum type="arabicPeriod"/>
            </a:pPr>
            <a:r>
              <a:rPr lang="es-ES" sz="2000">
                <a:solidFill>
                  <a:srgbClr val="000000"/>
                </a:solidFill>
                <a:highlight>
                  <a:srgbClr val="FFFFFF"/>
                </a:highlight>
                <a:latin typeface="PragmataPro Mono Liga" panose="02000509040000020004" pitchFamily="49" charset="0"/>
              </a:rPr>
              <a:t>Thứ tự ưu tiên: </a:t>
            </a:r>
            <a:r>
              <a:rPr lang="es-ES" sz="2000" b="0">
                <a:solidFill>
                  <a:srgbClr val="000000"/>
                </a:solidFill>
                <a:effectLst/>
                <a:highlight>
                  <a:srgbClr val="FFFFFF"/>
                </a:highlight>
                <a:latin typeface="PragmataPro Mono Liga" panose="02000509040000020004" pitchFamily="49" charset="0"/>
              </a:rPr>
              <a:t>++; +</a:t>
            </a:r>
          </a:p>
          <a:p>
            <a:pPr marL="457200" indent="-457200">
              <a:lnSpc>
                <a:spcPct val="150000"/>
              </a:lnSpc>
              <a:buFont typeface="+mj-lt"/>
              <a:buAutoNum type="arabicPeriod"/>
            </a:pPr>
            <a:r>
              <a:rPr lang="es-ES" sz="2000">
                <a:solidFill>
                  <a:srgbClr val="000000"/>
                </a:solidFill>
                <a:highlight>
                  <a:srgbClr val="FFFFFF"/>
                </a:highlight>
                <a:latin typeface="PragmataPro Mono Liga" panose="02000509040000020004" pitchFamily="49" charset="0"/>
              </a:rPr>
              <a:t>Thứ tự ưu tiên: ++; +; *=</a:t>
            </a:r>
          </a:p>
          <a:p>
            <a:pPr marL="457200" indent="-457200">
              <a:lnSpc>
                <a:spcPct val="150000"/>
              </a:lnSpc>
              <a:buFont typeface="+mj-lt"/>
              <a:buAutoNum type="arabicPeriod"/>
            </a:pPr>
            <a:r>
              <a:rPr lang="es-ES" sz="2000" b="0">
                <a:solidFill>
                  <a:srgbClr val="000000"/>
                </a:solidFill>
                <a:effectLst/>
                <a:highlight>
                  <a:srgbClr val="FFFFFF"/>
                </a:highlight>
                <a:latin typeface="PragmataPro Mono Liga" panose="02000509040000020004" pitchFamily="49" charset="0"/>
              </a:rPr>
              <a:t>&gt; và &lt; cùng độ ưu tiên =&gt; Trái sang phải</a:t>
            </a:r>
          </a:p>
          <a:p>
            <a:pPr marL="457200" indent="-457200">
              <a:lnSpc>
                <a:spcPct val="150000"/>
              </a:lnSpc>
              <a:buFont typeface="+mj-lt"/>
              <a:buAutoNum type="arabicPeriod"/>
            </a:pPr>
            <a:r>
              <a:rPr lang="es-ES" sz="2000">
                <a:solidFill>
                  <a:srgbClr val="000000"/>
                </a:solidFill>
                <a:highlight>
                  <a:srgbClr val="FFFFFF"/>
                </a:highlight>
                <a:latin typeface="PragmataPro Mono Liga" panose="02000509040000020004" pitchFamily="49" charset="0"/>
              </a:rPr>
              <a:t>Thứ tự ưu tiên: +; &gt;</a:t>
            </a:r>
          </a:p>
          <a:p>
            <a:pPr marL="457200" indent="-457200">
              <a:lnSpc>
                <a:spcPct val="150000"/>
              </a:lnSpc>
              <a:buFont typeface="+mj-lt"/>
              <a:buAutoNum type="arabicPeriod"/>
            </a:pPr>
            <a:r>
              <a:rPr lang="es-ES" sz="2000" b="0">
                <a:solidFill>
                  <a:srgbClr val="000000"/>
                </a:solidFill>
                <a:effectLst/>
                <a:highlight>
                  <a:srgbClr val="FFFFFF"/>
                </a:highlight>
                <a:latin typeface="PragmataPro Mono Liga" panose="02000509040000020004" pitchFamily="49" charset="0"/>
              </a:rPr>
              <a:t>Thứ tự </a:t>
            </a:r>
            <a:r>
              <a:rPr lang="es-ES" sz="2000">
                <a:solidFill>
                  <a:srgbClr val="000000"/>
                </a:solidFill>
                <a:highlight>
                  <a:srgbClr val="FFFFFF"/>
                </a:highlight>
                <a:latin typeface="PragmataPro Mono Liga" panose="02000509040000020004" pitchFamily="49" charset="0"/>
              </a:rPr>
              <a:t>ưu tiên: ==; &amp;</a:t>
            </a:r>
          </a:p>
        </p:txBody>
      </p:sp>
      <p:sp>
        <p:nvSpPr>
          <p:cNvPr id="6" name="Slide Number Placeholder 5">
            <a:extLst>
              <a:ext uri="{FF2B5EF4-FFF2-40B4-BE49-F238E27FC236}">
                <a16:creationId xmlns:a16="http://schemas.microsoft.com/office/drawing/2014/main" id="{76B53910-5F99-3490-CBEA-A028BDE8C5EB}"/>
              </a:ext>
            </a:extLst>
          </p:cNvPr>
          <p:cNvSpPr>
            <a:spLocks noGrp="1"/>
          </p:cNvSpPr>
          <p:nvPr>
            <p:ph type="sldNum" sz="quarter" idx="12"/>
          </p:nvPr>
        </p:nvSpPr>
        <p:spPr/>
        <p:txBody>
          <a:bodyPr/>
          <a:lstStyle/>
          <a:p>
            <a:fld id="{D8B0B3AC-44A8-D142-AAF6-9A453466E1A4}" type="slidenum">
              <a:rPr lang="en-VN" smtClean="0"/>
              <a:pPr/>
              <a:t>38</a:t>
            </a:fld>
            <a:endParaRPr lang="en-VN" dirty="0"/>
          </a:p>
        </p:txBody>
      </p:sp>
    </p:spTree>
    <p:extLst>
      <p:ext uri="{BB962C8B-B14F-4D97-AF65-F5344CB8AC3E}">
        <p14:creationId xmlns:p14="http://schemas.microsoft.com/office/powerpoint/2010/main" val="731720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3.7.2 Độ ưu tiên toán tử</a:t>
            </a:r>
            <a:endParaRPr lang="en-US" dirty="0"/>
          </a:p>
        </p:txBody>
      </p:sp>
      <p:sp>
        <p:nvSpPr>
          <p:cNvPr id="3" name="Content Placeholder 2"/>
          <p:cNvSpPr>
            <a:spLocks noGrp="1"/>
          </p:cNvSpPr>
          <p:nvPr>
            <p:ph idx="1"/>
          </p:nvPr>
        </p:nvSpPr>
        <p:spPr>
          <a:xfrm>
            <a:off x="1246145" y="1532211"/>
            <a:ext cx="7149709" cy="4608816"/>
          </a:xfr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a:noAutofit/>
          </a:bodyPr>
          <a:lstStyle/>
          <a:p>
            <a:pPr algn="l">
              <a:lnSpc>
                <a:spcPct val="150000"/>
              </a:lnSpc>
              <a:spcBef>
                <a:spcPts val="0"/>
              </a:spcBef>
              <a:spcAft>
                <a:spcPts val="0"/>
              </a:spcAft>
            </a:pPr>
            <a:r>
              <a:rPr lang="en-US" sz="2400">
                <a:solidFill>
                  <a:schemeClr val="tx1">
                    <a:lumMod val="50000"/>
                  </a:schemeClr>
                </a:solidFill>
                <a:highlight>
                  <a:srgbClr val="FFFFFF"/>
                </a:highlight>
              </a:rPr>
              <a:t>Cho biết giá trị của các biểu thức sau:</a:t>
            </a:r>
          </a:p>
          <a:p>
            <a:pPr marL="457200" indent="-457200">
              <a:lnSpc>
                <a:spcPct val="150000"/>
              </a:lnSpc>
              <a:spcBef>
                <a:spcPts val="0"/>
              </a:spcBef>
              <a:buFont typeface="+mj-lt"/>
              <a:buAutoNum type="arabicPeriod" startAt="9"/>
            </a:pPr>
            <a:r>
              <a:rPr lang="en-US" sz="2400" b="0">
                <a:solidFill>
                  <a:srgbClr val="001080"/>
                </a:solidFill>
                <a:effectLst/>
                <a:highlight>
                  <a:srgbClr val="FFFFFF"/>
                </a:highlight>
                <a:latin typeface="PragmataPro Mono Liga" panose="02000509040000020004" pitchFamily="49" charset="0"/>
              </a:rPr>
              <a:t>x </a:t>
            </a:r>
            <a:r>
              <a:rPr lang="en-US" sz="2400">
                <a:solidFill>
                  <a:srgbClr val="000000"/>
                </a:solidFill>
                <a:highlight>
                  <a:srgbClr val="FFFFFF"/>
                </a:highlight>
                <a:latin typeface="PragmataPro Mono Liga" panose="02000509040000020004" pitchFamily="49" charset="0"/>
              </a:rPr>
              <a:t>= (</a:t>
            </a:r>
            <a:r>
              <a:rPr lang="en-US" sz="2400">
                <a:solidFill>
                  <a:srgbClr val="098658"/>
                </a:solidFill>
                <a:highlight>
                  <a:srgbClr val="FFFFFF"/>
                </a:highlight>
                <a:latin typeface="PragmataPro Mono Liga" panose="02000509040000020004" pitchFamily="49" charset="0"/>
              </a:rPr>
              <a:t>5</a:t>
            </a:r>
            <a:r>
              <a:rPr lang="en-US" sz="2400">
                <a:solidFill>
                  <a:srgbClr val="000000"/>
                </a:solidFill>
                <a:highlight>
                  <a:srgbClr val="FFFFFF"/>
                </a:highlight>
                <a:latin typeface="PragmataPro Mono Liga" panose="02000509040000020004" pitchFamily="49" charset="0"/>
              </a:rPr>
              <a:t> &gt; </a:t>
            </a:r>
            <a:r>
              <a:rPr lang="en-US" sz="2400">
                <a:solidFill>
                  <a:srgbClr val="098658"/>
                </a:solidFill>
                <a:highlight>
                  <a:srgbClr val="FFFFFF"/>
                </a:highlight>
                <a:latin typeface="PragmataPro Mono Liga" panose="02000509040000020004" pitchFamily="49" charset="0"/>
              </a:rPr>
              <a:t>3</a:t>
            </a:r>
            <a:r>
              <a:rPr lang="en-US" sz="2400">
                <a:solidFill>
                  <a:srgbClr val="000000"/>
                </a:solidFill>
                <a:highlight>
                  <a:srgbClr val="FFFFFF"/>
                </a:highlight>
                <a:latin typeface="PragmataPro Mono Liga" panose="02000509040000020004" pitchFamily="49" charset="0"/>
              </a:rPr>
              <a:t> &amp;&amp; </a:t>
            </a:r>
            <a:r>
              <a:rPr lang="en-US" sz="2400">
                <a:solidFill>
                  <a:srgbClr val="098658"/>
                </a:solidFill>
                <a:highlight>
                  <a:srgbClr val="FFFFFF"/>
                </a:highlight>
                <a:latin typeface="PragmataPro Mono Liga" panose="02000509040000020004" pitchFamily="49" charset="0"/>
              </a:rPr>
              <a:t>4</a:t>
            </a:r>
            <a:r>
              <a:rPr lang="en-US" sz="2400">
                <a:solidFill>
                  <a:srgbClr val="000000"/>
                </a:solidFill>
                <a:highlight>
                  <a:srgbClr val="FFFFFF"/>
                </a:highlight>
                <a:latin typeface="PragmataPro Mono Liga" panose="02000509040000020004" pitchFamily="49" charset="0"/>
              </a:rPr>
              <a:t> &lt; </a:t>
            </a:r>
            <a:r>
              <a:rPr lang="en-US" sz="2400">
                <a:solidFill>
                  <a:srgbClr val="098658"/>
                </a:solidFill>
                <a:highlight>
                  <a:srgbClr val="FFFFFF"/>
                </a:highlight>
                <a:latin typeface="PragmataPro Mono Liga" panose="02000509040000020004" pitchFamily="49" charset="0"/>
              </a:rPr>
              <a:t>8</a:t>
            </a:r>
            <a:r>
              <a:rPr lang="en-US" sz="2400">
                <a:solidFill>
                  <a:srgbClr val="000000"/>
                </a:solidFill>
                <a:highlight>
                  <a:srgbClr val="FFFFFF"/>
                </a:highlight>
                <a:latin typeface="PragmataPro Mono Liga" panose="02000509040000020004" pitchFamily="49" charset="0"/>
              </a:rPr>
              <a:t>)</a:t>
            </a:r>
          </a:p>
          <a:p>
            <a:pPr marL="457200" indent="-457200" algn="l">
              <a:lnSpc>
                <a:spcPct val="150000"/>
              </a:lnSpc>
              <a:spcBef>
                <a:spcPts val="0"/>
              </a:spcBef>
              <a:spcAft>
                <a:spcPts val="0"/>
              </a:spcAft>
              <a:buFont typeface="+mj-lt"/>
              <a:buAutoNum type="arabicPeriod" startAt="9"/>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b</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b</a:t>
            </a:r>
            <a:r>
              <a:rPr lang="en-US" sz="2400" b="0">
                <a:solidFill>
                  <a:srgbClr val="000000"/>
                </a:solidFill>
                <a:effectLst/>
                <a:highlight>
                  <a:srgbClr val="FFFFFF"/>
                </a:highlight>
                <a:latin typeface="PragmataPro Mono Liga" panose="02000509040000020004" pitchFamily="49" charset="0"/>
              </a:rPr>
              <a:t>++;</a:t>
            </a:r>
            <a:r>
              <a:rPr lang="es-ES" sz="2400">
                <a:solidFill>
                  <a:srgbClr val="0000FF"/>
                </a:solidFill>
                <a:highlight>
                  <a:srgbClr val="FFFFFF"/>
                </a:highlight>
                <a:latin typeface="PragmataPro Mono Liga" panose="02000509040000020004" pitchFamily="49" charset="0"/>
              </a:rPr>
              <a:t> </a:t>
            </a:r>
          </a:p>
          <a:p>
            <a:pPr marL="457200" indent="-457200" algn="l">
              <a:lnSpc>
                <a:spcPct val="150000"/>
              </a:lnSpc>
              <a:spcBef>
                <a:spcPts val="0"/>
              </a:spcBef>
              <a:spcAft>
                <a:spcPts val="0"/>
              </a:spcAft>
              <a:buFont typeface="+mj-lt"/>
              <a:buAutoNum type="arabicPeriod" startAt="9"/>
            </a:pPr>
            <a:r>
              <a:rPr lang="en-US" sz="2400" b="0">
                <a:solidFill>
                  <a:srgbClr val="000000"/>
                </a:solidFill>
                <a:effectLst/>
                <a:highlight>
                  <a:srgbClr val="FFFFFF"/>
                </a:highlight>
                <a:latin typeface="PragmataPro Mono Liga" panose="02000509040000020004" pitchFamily="49" charset="0"/>
              </a:rPr>
              <a:t>bool a=true, b=false; cout &lt;&lt; a &amp;&amp; b;</a:t>
            </a:r>
          </a:p>
          <a:p>
            <a:pPr marL="457200" indent="-457200" algn="l">
              <a:lnSpc>
                <a:spcPct val="150000"/>
              </a:lnSpc>
              <a:spcBef>
                <a:spcPts val="0"/>
              </a:spcBef>
              <a:spcAft>
                <a:spcPts val="0"/>
              </a:spcAft>
              <a:buFont typeface="+mj-lt"/>
              <a:buAutoNum type="arabicPeriod" startAt="9"/>
            </a:pPr>
            <a:r>
              <a:rPr lang="en-US" sz="2400" b="0">
                <a:solidFill>
                  <a:srgbClr val="001080"/>
                </a:solidFill>
                <a:effectLst/>
                <a:highlight>
                  <a:srgbClr val="FFFFFF"/>
                </a:highlight>
                <a:latin typeface="PragmataPro Mono Liga" panose="02000509040000020004" pitchFamily="49" charset="0"/>
              </a:rPr>
              <a:t>result</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1</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&amp;&amp; </a:t>
            </a:r>
            <a:r>
              <a:rPr lang="en-US" sz="2400" b="0">
                <a:solidFill>
                  <a:srgbClr val="098658"/>
                </a:solidFill>
                <a:effectLst/>
                <a:highlight>
                  <a:srgbClr val="FFFFFF"/>
                </a:highlight>
                <a:latin typeface="PragmataPro Mono Liga" panose="02000509040000020004" pitchFamily="49" charset="0"/>
              </a:rPr>
              <a:t>1</a:t>
            </a:r>
            <a:r>
              <a:rPr lang="en-US" sz="2400" b="0">
                <a:solidFill>
                  <a:srgbClr val="000000"/>
                </a:solidFill>
                <a:effectLst/>
                <a:highlight>
                  <a:srgbClr val="FFFFFF"/>
                </a:highlight>
                <a:latin typeface="PragmataPro Mono Liga" panose="02000509040000020004" pitchFamily="49" charset="0"/>
              </a:rPr>
              <a:t>; </a:t>
            </a:r>
          </a:p>
          <a:p>
            <a:pPr marL="457200" indent="-457200" algn="l">
              <a:lnSpc>
                <a:spcPct val="150000"/>
              </a:lnSpc>
              <a:spcBef>
                <a:spcPts val="0"/>
              </a:spcBef>
              <a:spcAft>
                <a:spcPts val="0"/>
              </a:spcAft>
              <a:buFont typeface="+mj-lt"/>
              <a:buAutoNum type="arabicPeriod" startAt="9"/>
            </a:pPr>
            <a:r>
              <a:rPr lang="es-ES" sz="2400">
                <a:solidFill>
                  <a:srgbClr val="0000FF"/>
                </a:solidFill>
                <a:highlight>
                  <a:srgbClr val="FFFFFF"/>
                </a:highlight>
                <a:latin typeface="PragmataPro Mono Liga" panose="02000509040000020004" pitchFamily="49" charset="0"/>
              </a:rPr>
              <a:t>true</a:t>
            </a:r>
            <a:r>
              <a:rPr lang="es-ES" sz="2400">
                <a:solidFill>
                  <a:srgbClr val="000000"/>
                </a:solidFill>
                <a:highlight>
                  <a:srgbClr val="FFFFFF"/>
                </a:highlight>
                <a:latin typeface="PragmataPro Mono Liga" panose="02000509040000020004" pitchFamily="49" charset="0"/>
              </a:rPr>
              <a:t> || </a:t>
            </a:r>
            <a:r>
              <a:rPr lang="es-ES" sz="2400">
                <a:solidFill>
                  <a:srgbClr val="0000FF"/>
                </a:solidFill>
                <a:highlight>
                  <a:srgbClr val="FFFFFF"/>
                </a:highlight>
                <a:latin typeface="PragmataPro Mono Liga" panose="02000509040000020004" pitchFamily="49" charset="0"/>
              </a:rPr>
              <a:t>true</a:t>
            </a:r>
            <a:r>
              <a:rPr lang="es-ES" sz="2400">
                <a:solidFill>
                  <a:srgbClr val="000000"/>
                </a:solidFill>
                <a:highlight>
                  <a:srgbClr val="FFFFFF"/>
                </a:highlight>
                <a:latin typeface="PragmataPro Mono Liga" panose="02000509040000020004" pitchFamily="49" charset="0"/>
              </a:rPr>
              <a:t> &amp;&amp; </a:t>
            </a:r>
            <a:r>
              <a:rPr lang="es-ES" sz="2400">
                <a:solidFill>
                  <a:srgbClr val="0000FF"/>
                </a:solidFill>
                <a:highlight>
                  <a:srgbClr val="FFFFFF"/>
                </a:highlight>
                <a:latin typeface="PragmataPro Mono Liga" panose="02000509040000020004" pitchFamily="49" charset="0"/>
              </a:rPr>
              <a:t>false</a:t>
            </a:r>
            <a:r>
              <a:rPr lang="es-ES" sz="2400">
                <a:solidFill>
                  <a:srgbClr val="000000"/>
                </a:solidFill>
                <a:highlight>
                  <a:srgbClr val="FFFFFF"/>
                </a:highlight>
                <a:latin typeface="PragmataPro Mono Liga" panose="02000509040000020004" pitchFamily="49" charset="0"/>
              </a:rPr>
              <a:t> || </a:t>
            </a:r>
            <a:r>
              <a:rPr lang="es-ES" sz="2400">
                <a:solidFill>
                  <a:srgbClr val="0000FF"/>
                </a:solidFill>
                <a:highlight>
                  <a:srgbClr val="FFFFFF"/>
                </a:highlight>
                <a:latin typeface="PragmataPro Mono Liga" panose="02000509040000020004" pitchFamily="49" charset="0"/>
              </a:rPr>
              <a:t>false</a:t>
            </a:r>
            <a:r>
              <a:rPr lang="es-ES" sz="2400">
                <a:solidFill>
                  <a:srgbClr val="000000"/>
                </a:solidFill>
                <a:highlight>
                  <a:srgbClr val="FFFFFF"/>
                </a:highlight>
                <a:latin typeface="PragmataPro Mono Liga" panose="02000509040000020004" pitchFamily="49" charset="0"/>
              </a:rPr>
              <a:t>;</a:t>
            </a:r>
          </a:p>
          <a:p>
            <a:pPr marL="457200" indent="-457200" algn="l">
              <a:lnSpc>
                <a:spcPct val="150000"/>
              </a:lnSpc>
              <a:spcBef>
                <a:spcPts val="0"/>
              </a:spcBef>
              <a:spcAft>
                <a:spcPts val="0"/>
              </a:spcAft>
              <a:buFont typeface="+mj-lt"/>
              <a:buAutoNum type="arabicPeriod" startAt="9"/>
            </a:pPr>
            <a:r>
              <a:rPr lang="en-US" sz="2400" b="0">
                <a:solidFill>
                  <a:srgbClr val="001080"/>
                </a:solidFill>
                <a:effectLst/>
                <a:highlight>
                  <a:srgbClr val="FFFFFF"/>
                </a:highlight>
                <a:latin typeface="PragmataPro Mono Liga" panose="02000509040000020004" pitchFamily="49" charset="0"/>
              </a:rPr>
              <a:t>x</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3</a:t>
            </a:r>
            <a:r>
              <a:rPr lang="en-US" sz="2400" b="0">
                <a:solidFill>
                  <a:srgbClr val="000000"/>
                </a:solidFill>
                <a:effectLst/>
                <a:highlight>
                  <a:srgbClr val="FFFFFF"/>
                </a:highlight>
                <a:latin typeface="PragmataPro Mono Liga" panose="02000509040000020004" pitchFamily="49" charset="0"/>
              </a:rPr>
              <a:t> &amp; </a:t>
            </a:r>
            <a:r>
              <a:rPr lang="en-US" sz="2400" b="0">
                <a:solidFill>
                  <a:srgbClr val="098658"/>
                </a:solidFill>
                <a:effectLst/>
                <a:highlight>
                  <a:srgbClr val="FFFFFF"/>
                </a:highlight>
                <a:latin typeface="PragmataPro Mono Liga" panose="02000509040000020004" pitchFamily="49" charset="0"/>
              </a:rPr>
              <a:t>5</a:t>
            </a:r>
            <a:r>
              <a:rPr lang="en-US" sz="2400" b="0">
                <a:solidFill>
                  <a:srgbClr val="000000"/>
                </a:solidFill>
                <a:effectLst/>
                <a:highlight>
                  <a:srgbClr val="FFFFFF"/>
                </a:highlight>
                <a:latin typeface="PragmataPro Mono Liga" panose="02000509040000020004" pitchFamily="49" charset="0"/>
              </a:rPr>
              <a:t> &lt;&lt; </a:t>
            </a:r>
            <a:r>
              <a:rPr lang="en-US" sz="2400" b="0">
                <a:solidFill>
                  <a:srgbClr val="098658"/>
                </a:solidFill>
                <a:effectLst/>
                <a:highlight>
                  <a:srgbClr val="FFFFFF"/>
                </a:highlight>
                <a:latin typeface="PragmataPro Mono Liga" panose="02000509040000020004" pitchFamily="49" charset="0"/>
              </a:rPr>
              <a:t>2</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8</a:t>
            </a:r>
            <a:r>
              <a:rPr lang="en-US" sz="2400" b="0">
                <a:solidFill>
                  <a:srgbClr val="000000"/>
                </a:solidFill>
                <a:effectLst/>
                <a:highlight>
                  <a:srgbClr val="FFFFFF"/>
                </a:highlight>
                <a:latin typeface="PragmataPro Mono Liga" panose="02000509040000020004" pitchFamily="49" charset="0"/>
              </a:rPr>
              <a:t> &gt;&gt; </a:t>
            </a:r>
            <a:r>
              <a:rPr lang="en-US" sz="2400" b="0">
                <a:solidFill>
                  <a:srgbClr val="098658"/>
                </a:solidFill>
                <a:effectLst/>
                <a:highlight>
                  <a:srgbClr val="FFFFFF"/>
                </a:highlight>
                <a:latin typeface="PragmataPro Mono Liga" panose="02000509040000020004" pitchFamily="49" charset="0"/>
              </a:rPr>
              <a:t>2</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3</a:t>
            </a:r>
            <a:r>
              <a:rPr lang="en-US" sz="2400" b="0">
                <a:solidFill>
                  <a:srgbClr val="000000"/>
                </a:solidFill>
                <a:effectLst/>
                <a:highlight>
                  <a:srgbClr val="FFFFFF"/>
                </a:highlight>
                <a:latin typeface="PragmataPro Mono Liga" panose="02000509040000020004" pitchFamily="49" charset="0"/>
              </a:rPr>
              <a:t>);</a:t>
            </a:r>
          </a:p>
          <a:p>
            <a:pPr marL="457200" indent="-457200" algn="l">
              <a:lnSpc>
                <a:spcPct val="150000"/>
              </a:lnSpc>
              <a:spcBef>
                <a:spcPts val="0"/>
              </a:spcBef>
              <a:spcAft>
                <a:spcPts val="0"/>
              </a:spcAft>
              <a:buFont typeface="+mj-lt"/>
              <a:buAutoNum type="arabicPeriod" startAt="9"/>
            </a:pPr>
            <a:r>
              <a:rPr lang="pt-BR" sz="2400" b="0">
                <a:solidFill>
                  <a:srgbClr val="000000"/>
                </a:solidFill>
                <a:effectLst/>
                <a:highlight>
                  <a:srgbClr val="FFFFFF"/>
                </a:highlight>
                <a:latin typeface="PragmataPro Mono Liga" panose="02000509040000020004" pitchFamily="49" charset="0"/>
              </a:rPr>
              <a:t>a = b++, c++, d++, e++;</a:t>
            </a:r>
            <a:endParaRPr lang="en-US" sz="2400" b="0">
              <a:solidFill>
                <a:srgbClr val="000000"/>
              </a:solidFill>
              <a:effectLst/>
              <a:highlight>
                <a:srgbClr val="FFFFFF"/>
              </a:highlight>
              <a:latin typeface="PragmataPro Mono Liga" panose="02000509040000020004" pitchFamily="49" charset="0"/>
            </a:endParaRP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7" name="Date Placeholder 6">
            <a:extLst>
              <a:ext uri="{FF2B5EF4-FFF2-40B4-BE49-F238E27FC236}">
                <a16:creationId xmlns:a16="http://schemas.microsoft.com/office/drawing/2014/main" id="{86042D69-9EB8-BB37-64D9-48500A0AECAE}"/>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5A78E9A2-599D-0472-3EBD-9F1CB49594EB}"/>
              </a:ext>
            </a:extLst>
          </p:cNvPr>
          <p:cNvSpPr>
            <a:spLocks noGrp="1"/>
          </p:cNvSpPr>
          <p:nvPr>
            <p:ph type="sldNum" sz="quarter" idx="12"/>
          </p:nvPr>
        </p:nvSpPr>
        <p:spPr/>
        <p:txBody>
          <a:bodyPr/>
          <a:lstStyle/>
          <a:p>
            <a:fld id="{D8B0B3AC-44A8-D142-AAF6-9A453466E1A4}" type="slidenum">
              <a:rPr lang="en-VN" smtClean="0"/>
              <a:pPr/>
              <a:t>39</a:t>
            </a:fld>
            <a:endParaRPr lang="en-VN" dirty="0"/>
          </a:p>
        </p:txBody>
      </p:sp>
    </p:spTree>
    <p:extLst>
      <p:ext uri="{BB962C8B-B14F-4D97-AF65-F5344CB8AC3E}">
        <p14:creationId xmlns:p14="http://schemas.microsoft.com/office/powerpoint/2010/main" val="512796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3.6 </a:t>
            </a:r>
            <a:r>
              <a:rPr lang="en-US" dirty="0" err="1"/>
              <a:t>Các</a:t>
            </a:r>
            <a:r>
              <a:rPr lang="en-US" dirty="0"/>
              <a:t> </a:t>
            </a:r>
            <a:r>
              <a:rPr lang="en-US" dirty="0" err="1"/>
              <a:t>phép</a:t>
            </a:r>
            <a:r>
              <a:rPr lang="en-US" dirty="0"/>
              <a:t> </a:t>
            </a:r>
            <a:r>
              <a:rPr lang="en-US" dirty="0" err="1"/>
              <a:t>toán</a:t>
            </a:r>
            <a:endParaRPr lang="en-US" dirty="0"/>
          </a:p>
        </p:txBody>
      </p:sp>
      <p:sp>
        <p:nvSpPr>
          <p:cNvPr id="3" name="Content Placeholder 2"/>
          <p:cNvSpPr>
            <a:spLocks noGrp="1"/>
          </p:cNvSpPr>
          <p:nvPr>
            <p:ph idx="1"/>
          </p:nvPr>
        </p:nvSpPr>
        <p:spPr>
          <a:xfrm>
            <a:off x="774146" y="1202651"/>
            <a:ext cx="10579654" cy="4943139"/>
          </a:xfrm>
        </p:spPr>
        <p:txBody>
          <a:bodyPr>
            <a:normAutofit fontScale="77500" lnSpcReduction="20000"/>
          </a:bodyPr>
          <a:lstStyle/>
          <a:p>
            <a:pPr marL="34290" indent="0">
              <a:buSzPct val="100000"/>
              <a:buNone/>
            </a:pPr>
            <a:r>
              <a:rPr lang="en-US"/>
              <a:t>3.6.1 Toán </a:t>
            </a:r>
            <a:r>
              <a:rPr lang="en-US" dirty="0" err="1"/>
              <a:t>tử</a:t>
            </a:r>
            <a:r>
              <a:rPr lang="en-US" dirty="0"/>
              <a:t> </a:t>
            </a:r>
            <a:r>
              <a:rPr lang="en-US" err="1"/>
              <a:t>gán</a:t>
            </a:r>
            <a:r>
              <a:rPr lang="en-US"/>
              <a:t> - </a:t>
            </a:r>
            <a:r>
              <a:rPr lang="en-US" dirty="0"/>
              <a:t>Assignment Operators</a:t>
            </a:r>
          </a:p>
          <a:p>
            <a:pPr marL="34290" indent="0">
              <a:buSzPct val="100000"/>
              <a:buNone/>
            </a:pPr>
            <a:r>
              <a:rPr lang="en-US"/>
              <a:t>3.6.2 Toán </a:t>
            </a:r>
            <a:r>
              <a:rPr lang="en-US" dirty="0" err="1"/>
              <a:t>tử</a:t>
            </a:r>
            <a:r>
              <a:rPr lang="en-US" dirty="0"/>
              <a:t> </a:t>
            </a:r>
            <a:r>
              <a:rPr lang="en-US" dirty="0" err="1"/>
              <a:t>toán</a:t>
            </a:r>
            <a:r>
              <a:rPr lang="en-US" dirty="0"/>
              <a:t> </a:t>
            </a:r>
            <a:r>
              <a:rPr lang="en-US" err="1"/>
              <a:t>học</a:t>
            </a:r>
            <a:r>
              <a:rPr lang="en-US"/>
              <a:t> - </a:t>
            </a:r>
            <a:r>
              <a:rPr lang="en-US" dirty="0"/>
              <a:t>Arithmetic Operators</a:t>
            </a:r>
          </a:p>
          <a:p>
            <a:pPr marL="34290" indent="0">
              <a:buSzPct val="100000"/>
              <a:buNone/>
            </a:pPr>
            <a:r>
              <a:rPr lang="en-US"/>
              <a:t>3.6.3 Toán </a:t>
            </a:r>
            <a:r>
              <a:rPr lang="en-US" dirty="0" err="1"/>
              <a:t>tử</a:t>
            </a:r>
            <a:r>
              <a:rPr lang="en-US" dirty="0"/>
              <a:t> </a:t>
            </a:r>
            <a:r>
              <a:rPr lang="en-US" dirty="0" err="1"/>
              <a:t>tăng</a:t>
            </a:r>
            <a:r>
              <a:rPr lang="en-US" dirty="0"/>
              <a:t> </a:t>
            </a:r>
            <a:r>
              <a:rPr lang="en-US" err="1"/>
              <a:t>giảm</a:t>
            </a:r>
            <a:r>
              <a:rPr lang="en-US"/>
              <a:t> - </a:t>
            </a:r>
            <a:r>
              <a:rPr lang="en-US" dirty="0"/>
              <a:t>Increment Operator and Decrement Operator</a:t>
            </a:r>
          </a:p>
          <a:p>
            <a:pPr marL="34290" indent="0">
              <a:buSzPct val="100000"/>
              <a:buNone/>
            </a:pPr>
            <a:r>
              <a:rPr lang="en-US"/>
              <a:t>3.6.4 Toán </a:t>
            </a:r>
            <a:r>
              <a:rPr lang="en-US" dirty="0" err="1"/>
              <a:t>tử</a:t>
            </a:r>
            <a:r>
              <a:rPr lang="en-US" dirty="0"/>
              <a:t> </a:t>
            </a:r>
            <a:r>
              <a:rPr lang="en-US" err="1"/>
              <a:t>phẩy</a:t>
            </a:r>
            <a:r>
              <a:rPr lang="en-US"/>
              <a:t> - </a:t>
            </a:r>
            <a:r>
              <a:rPr lang="en-US" dirty="0"/>
              <a:t>Comma Operator</a:t>
            </a:r>
          </a:p>
          <a:p>
            <a:pPr marL="34290" indent="0">
              <a:buSzPct val="100000"/>
              <a:buNone/>
            </a:pPr>
            <a:r>
              <a:rPr lang="en-US"/>
              <a:t>3.6.5 </a:t>
            </a:r>
            <a:r>
              <a:rPr lang="en-US" dirty="0"/>
              <a:t>T</a:t>
            </a:r>
            <a:r>
              <a:rPr lang="en-US"/>
              <a:t>oán </a:t>
            </a:r>
            <a:r>
              <a:rPr lang="en-US" err="1"/>
              <a:t>tử</a:t>
            </a:r>
            <a:r>
              <a:rPr lang="en-US"/>
              <a:t> kết hợp - Compound operators</a:t>
            </a:r>
            <a:endParaRPr lang="en-US" dirty="0"/>
          </a:p>
          <a:p>
            <a:pPr marL="34290" indent="0">
              <a:buSzPct val="100000"/>
              <a:buNone/>
            </a:pPr>
            <a:r>
              <a:rPr lang="en-US"/>
              <a:t>3.6.6 Toán </a:t>
            </a:r>
            <a:r>
              <a:rPr lang="en-US" dirty="0" err="1"/>
              <a:t>tử</a:t>
            </a:r>
            <a:r>
              <a:rPr lang="en-US" dirty="0"/>
              <a:t> </a:t>
            </a:r>
            <a:r>
              <a:rPr lang="en-US"/>
              <a:t>bit - </a:t>
            </a:r>
            <a:r>
              <a:rPr lang="en-US" dirty="0"/>
              <a:t>Bitwise Operators</a:t>
            </a:r>
          </a:p>
          <a:p>
            <a:pPr marL="34290" indent="0">
              <a:buSzPct val="100000"/>
              <a:buNone/>
            </a:pPr>
            <a:r>
              <a:rPr lang="en-US"/>
              <a:t>3.6.7 Toán </a:t>
            </a:r>
            <a:r>
              <a:rPr lang="en-US" dirty="0" err="1"/>
              <a:t>tử</a:t>
            </a:r>
            <a:r>
              <a:rPr lang="en-US" dirty="0"/>
              <a:t> </a:t>
            </a:r>
            <a:r>
              <a:rPr lang="en-US" dirty="0" err="1"/>
              <a:t>điều</a:t>
            </a:r>
            <a:r>
              <a:rPr lang="en-US" dirty="0"/>
              <a:t> </a:t>
            </a:r>
            <a:r>
              <a:rPr lang="en-US" dirty="0" err="1"/>
              <a:t>kiện</a:t>
            </a:r>
            <a:r>
              <a:rPr lang="en-US" dirty="0"/>
              <a:t> - Conditional ternary Operator</a:t>
            </a:r>
          </a:p>
          <a:p>
            <a:pPr marL="34290" indent="0">
              <a:buSzPct val="100000"/>
              <a:buNone/>
            </a:pPr>
            <a:r>
              <a:rPr lang="en-US"/>
              <a:t>3.6.8 Toán </a:t>
            </a:r>
            <a:r>
              <a:rPr lang="en-US" dirty="0" err="1"/>
              <a:t>tử</a:t>
            </a:r>
            <a:r>
              <a:rPr lang="en-US" dirty="0"/>
              <a:t> </a:t>
            </a:r>
            <a:r>
              <a:rPr lang="en-US" dirty="0" err="1"/>
              <a:t>quan</a:t>
            </a:r>
            <a:r>
              <a:rPr lang="en-US" dirty="0"/>
              <a:t> </a:t>
            </a:r>
            <a:r>
              <a:rPr lang="en-US" dirty="0" err="1"/>
              <a:t>hệ</a:t>
            </a:r>
            <a:r>
              <a:rPr lang="en-US" dirty="0"/>
              <a:t> - Relational Operators</a:t>
            </a:r>
          </a:p>
          <a:p>
            <a:pPr marL="34290" indent="0">
              <a:buSzPct val="100000"/>
              <a:buNone/>
            </a:pPr>
            <a:r>
              <a:rPr lang="en-US"/>
              <a:t>3.6.9 Toán </a:t>
            </a:r>
            <a:r>
              <a:rPr lang="en-US" dirty="0" err="1"/>
              <a:t>tử</a:t>
            </a:r>
            <a:r>
              <a:rPr lang="en-US" dirty="0"/>
              <a:t> </a:t>
            </a:r>
            <a:r>
              <a:rPr lang="en-US" dirty="0" err="1"/>
              <a:t>luận</a:t>
            </a:r>
            <a:r>
              <a:rPr lang="en-US" dirty="0"/>
              <a:t> </a:t>
            </a:r>
            <a:r>
              <a:rPr lang="en-US" err="1"/>
              <a:t>lý</a:t>
            </a:r>
            <a:r>
              <a:rPr lang="en-US"/>
              <a:t> - </a:t>
            </a:r>
            <a:r>
              <a:rPr lang="en-US" dirty="0"/>
              <a:t>Logical Operators</a:t>
            </a:r>
          </a:p>
          <a:p>
            <a:pPr marL="34290" indent="0">
              <a:buSzPct val="100000"/>
              <a:buNone/>
            </a:pPr>
            <a:r>
              <a:rPr lang="en-US"/>
              <a:t>3.6.10 Toán </a:t>
            </a:r>
            <a:r>
              <a:rPr lang="en-US" dirty="0" err="1"/>
              <a:t>tử</a:t>
            </a:r>
            <a:r>
              <a:rPr lang="en-US" dirty="0"/>
              <a:t> </a:t>
            </a:r>
            <a:r>
              <a:rPr lang="en-US" err="1"/>
              <a:t>sizeof</a:t>
            </a:r>
            <a:r>
              <a:rPr lang="en-US"/>
              <a:t> - </a:t>
            </a:r>
            <a:r>
              <a:rPr lang="en-US" err="1"/>
              <a:t>sizeof</a:t>
            </a:r>
            <a:r>
              <a:rPr lang="en-US"/>
              <a:t> Operators</a:t>
            </a:r>
          </a:p>
          <a:p>
            <a:pPr marL="34290" indent="0">
              <a:buSzPct val="100000"/>
              <a:buNone/>
            </a:pPr>
            <a:r>
              <a:rPr lang="en-US"/>
              <a:t>3.6.11 Toán tử thay thế (alternative operator)</a:t>
            </a:r>
            <a:endParaRPr lang="en-US" dirty="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6" name="Date Placeholder 5">
            <a:extLst>
              <a:ext uri="{FF2B5EF4-FFF2-40B4-BE49-F238E27FC236}">
                <a16:creationId xmlns:a16="http://schemas.microsoft.com/office/drawing/2014/main" id="{C8ED1B99-FB29-B0F0-6C27-5CED1D333B6B}"/>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D4B8E5C8-7563-D974-99A2-504963007DE7}"/>
              </a:ext>
            </a:extLst>
          </p:cNvPr>
          <p:cNvSpPr>
            <a:spLocks noGrp="1"/>
          </p:cNvSpPr>
          <p:nvPr>
            <p:ph type="sldNum" sz="quarter" idx="12"/>
          </p:nvPr>
        </p:nvSpPr>
        <p:spPr/>
        <p:txBody>
          <a:bodyPr/>
          <a:lstStyle/>
          <a:p>
            <a:fld id="{D8B0B3AC-44A8-D142-AAF6-9A453466E1A4}" type="slidenum">
              <a:rPr lang="en-VN" smtClean="0"/>
              <a:pPr/>
              <a:t>4</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a:bodyPr>
          <a:lstStyle/>
          <a:p>
            <a:pPr marL="61722" indent="0" algn="ctr">
              <a:buNone/>
            </a:pPr>
            <a:r>
              <a:rPr lang="en-US" sz="4000" b="1">
                <a:solidFill>
                  <a:srgbClr val="FF0000"/>
                </a:solidFill>
                <a:latin typeface="Times New Roman" panose="02020603050405020304" pitchFamily="18" charset="0"/>
                <a:ea typeface="Tahoma" panose="020B0604030504040204" pitchFamily="34" charset="0"/>
                <a:cs typeface="Times New Roman" panose="02020603050405020304" pitchFamily="18" charset="0"/>
              </a:rPr>
              <a:t>Chúc </a:t>
            </a:r>
            <a:r>
              <a:rPr lang="en-US" sz="40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các</a:t>
            </a:r>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0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em</a:t>
            </a:r>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000" b="1"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học</a:t>
            </a:r>
            <a:r>
              <a:rPr lang="en-US" sz="4000" b="1">
                <a:solidFill>
                  <a:srgbClr val="FF0000"/>
                </a:solidFill>
                <a:latin typeface="Times New Roman" panose="02020603050405020304" pitchFamily="18" charset="0"/>
                <a:ea typeface="Tahoma" panose="020B0604030504040204" pitchFamily="34" charset="0"/>
                <a:cs typeface="Times New Roman" panose="02020603050405020304" pitchFamily="18" charset="0"/>
              </a:rPr>
              <a:t> tốt !</a:t>
            </a:r>
            <a:endPar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vi-VN" sz="1100" b="0" i="0" u="none" strike="noStrike" kern="1200" cap="none" spc="0" normalizeH="0" baseline="0" noProof="0">
                <a:ln>
                  <a:noFill/>
                </a:ln>
                <a:solidFill>
                  <a:srgbClr val="363D3D">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dirty="0">
              <a:ln>
                <a:noFill/>
              </a:ln>
              <a:solidFill>
                <a:srgbClr val="363D3D">
                  <a:tint val="75000"/>
                </a:srgbClr>
              </a:solidFill>
              <a:effectLst/>
              <a:uLnTx/>
              <a:uFillTx/>
              <a:latin typeface="Arial" panose="020B0604020202020204" pitchFamily="34" charset="0"/>
              <a:ea typeface="+mn-ea"/>
              <a:cs typeface="Arial" panose="020B0604020202020204" pitchFamily="34" charset="0"/>
            </a:endParaRPr>
          </a:p>
        </p:txBody>
      </p:sp>
      <p:pic>
        <p:nvPicPr>
          <p:cNvPr id="1026" name="Picture 2" descr="http://www.codeblocks.org/images/blan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682" y="-102394"/>
            <a:ext cx="7144" cy="71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0554" y="2628900"/>
            <a:ext cx="4850892" cy="3234690"/>
          </a:xfrm>
          <a:prstGeom prst="rect">
            <a:avLst/>
          </a:prstGeom>
        </p:spPr>
      </p:pic>
      <p:sp>
        <p:nvSpPr>
          <p:cNvPr id="4" name="Date Placeholder 3">
            <a:extLst>
              <a:ext uri="{FF2B5EF4-FFF2-40B4-BE49-F238E27FC236}">
                <a16:creationId xmlns:a16="http://schemas.microsoft.com/office/drawing/2014/main" id="{F65CC030-7D59-CA66-7415-5AC61AEC1AD0}"/>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80E89267-4E35-238A-6FD8-79E31A52BF4B}"/>
              </a:ext>
            </a:extLst>
          </p:cNvPr>
          <p:cNvSpPr>
            <a:spLocks noGrp="1"/>
          </p:cNvSpPr>
          <p:nvPr>
            <p:ph type="sldNum" sz="quarter" idx="12"/>
          </p:nvPr>
        </p:nvSpPr>
        <p:spPr/>
        <p:txBody>
          <a:bodyPr/>
          <a:lstStyle/>
          <a:p>
            <a:fld id="{D8B0B3AC-44A8-D142-AAF6-9A453466E1A4}" type="slidenum">
              <a:rPr lang="en-VN" smtClean="0"/>
              <a:pPr/>
              <a:t>40</a:t>
            </a:fld>
            <a:endParaRPr lang="en-VN" dirty="0"/>
          </a:p>
        </p:txBody>
      </p:sp>
    </p:spTree>
    <p:extLst>
      <p:ext uri="{BB962C8B-B14F-4D97-AF65-F5344CB8AC3E}">
        <p14:creationId xmlns:p14="http://schemas.microsoft.com/office/powerpoint/2010/main" val="265563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fontScale="90000"/>
          </a:bodyPr>
          <a:lstStyle/>
          <a:p>
            <a:r>
              <a:rPr lang="en-US"/>
              <a:t>3.6.1 </a:t>
            </a:r>
            <a:r>
              <a:rPr lang="en-US" dirty="0" err="1"/>
              <a:t>Toán</a:t>
            </a:r>
            <a:r>
              <a:rPr lang="en-US" dirty="0"/>
              <a:t> </a:t>
            </a:r>
            <a:r>
              <a:rPr lang="en-US" dirty="0" err="1"/>
              <a:t>tử</a:t>
            </a:r>
            <a:r>
              <a:rPr lang="en-US" dirty="0"/>
              <a:t> </a:t>
            </a:r>
            <a:r>
              <a:rPr lang="en-US" dirty="0" err="1"/>
              <a:t>gán</a:t>
            </a:r>
            <a:r>
              <a:rPr lang="en-US" dirty="0"/>
              <a:t> - Assignment operator</a:t>
            </a:r>
          </a:p>
        </p:txBody>
      </p:sp>
      <p:sp>
        <p:nvSpPr>
          <p:cNvPr id="5" name="Content Placeholder 4">
            <a:extLst>
              <a:ext uri="{FF2B5EF4-FFF2-40B4-BE49-F238E27FC236}">
                <a16:creationId xmlns:a16="http://schemas.microsoft.com/office/drawing/2014/main" id="{8A899FD4-BCD0-D1DE-ECCC-917A6B8AB04D}"/>
              </a:ext>
            </a:extLst>
          </p:cNvPr>
          <p:cNvSpPr>
            <a:spLocks noGrp="1"/>
          </p:cNvSpPr>
          <p:nvPr>
            <p:ph idx="1"/>
          </p:nvPr>
        </p:nvSpPr>
        <p:spPr/>
        <p:txBody>
          <a:bodyPr>
            <a:normAutofit/>
          </a:bodyPr>
          <a:lstStyle/>
          <a:p>
            <a:pPr marL="377190" indent="-342900" algn="l">
              <a:defRPr/>
            </a:pPr>
            <a:r>
              <a:rPr lang="en-US" sz="2400"/>
              <a:t>Dùng để gán giá trị cho 1 biến</a:t>
            </a:r>
          </a:p>
          <a:p>
            <a:pPr marL="34290" indent="0">
              <a:buNone/>
              <a:defRPr/>
            </a:pPr>
            <a:endParaRPr lang="en-US" sz="2400"/>
          </a:p>
          <a:p>
            <a:pPr algn="l"/>
            <a:endParaRPr lang="en-US" sz="2400"/>
          </a:p>
        </p:txBody>
      </p:sp>
      <p:sp>
        <p:nvSpPr>
          <p:cNvPr id="7" name="Footer Placeholder 6"/>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4" name="Rectangle 3"/>
          <p:cNvSpPr/>
          <p:nvPr/>
        </p:nvSpPr>
        <p:spPr>
          <a:xfrm>
            <a:off x="1153551" y="1796687"/>
            <a:ext cx="3913751" cy="400110"/>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err="1">
                <a:solidFill>
                  <a:srgbClr val="0000FF"/>
                </a:solidFill>
                <a:latin typeface="Consolas" panose="020B0609020204030204" pitchFamily="49" charset="0"/>
              </a:rPr>
              <a:t>int</a:t>
            </a:r>
            <a:r>
              <a:rPr lang="en-US" sz="2000" dirty="0">
                <a:solidFill>
                  <a:prstClr val="black"/>
                </a:solidFill>
                <a:latin typeface="Consolas" panose="020B0609020204030204" pitchFamily="49" charset="0"/>
              </a:rPr>
              <a:t> x = 10;</a:t>
            </a:r>
          </a:p>
        </p:txBody>
      </p:sp>
      <p:sp>
        <p:nvSpPr>
          <p:cNvPr id="13" name="Content Placeholder 2"/>
          <p:cNvSpPr txBox="1"/>
          <p:nvPr/>
        </p:nvSpPr>
        <p:spPr>
          <a:xfrm>
            <a:off x="5248171" y="1852014"/>
            <a:ext cx="3753058" cy="344783"/>
          </a:xfrm>
          <a:prstGeom prst="rect">
            <a:avLst/>
          </a:prstGeom>
        </p:spPr>
        <p:txBody>
          <a:bodyPr vert="horz" lIns="68580" tIns="34290" rIns="68580" bIns="34290" rtlCol="0">
            <a:noAutofit/>
          </a:bodyPr>
          <a:lstStyle>
            <a:lvl1pPr marL="205740" indent="-171450" algn="l" defTabSz="685800" rtl="0" eaLnBrk="1" latinLnBrk="0" hangingPunct="1">
              <a:lnSpc>
                <a:spcPct val="90000"/>
              </a:lnSpc>
              <a:spcBef>
                <a:spcPts val="1350"/>
              </a:spcBef>
              <a:buSzPct val="80000"/>
              <a:buFont typeface="Arial" panose="020B0604020202020204" pitchFamily="34" charset="0"/>
              <a:buChar char="•"/>
              <a:defRPr sz="2400" kern="1200">
                <a:solidFill>
                  <a:schemeClr val="tx1"/>
                </a:solidFill>
                <a:latin typeface="+mn-lt"/>
                <a:ea typeface="+mn-ea"/>
                <a:cs typeface="+mn-cs"/>
              </a:defRPr>
            </a:lvl1pPr>
            <a:lvl2pPr marL="445770" indent="-171450" algn="l" defTabSz="685800" rtl="0" eaLnBrk="1" latinLnBrk="0" hangingPunct="1">
              <a:lnSpc>
                <a:spcPct val="90000"/>
              </a:lnSpc>
              <a:spcBef>
                <a:spcPts val="750"/>
              </a:spcBef>
              <a:buSzPct val="80000"/>
              <a:buFont typeface="Arial" panose="020B0604020202020204" pitchFamily="34" charset="0"/>
              <a:buChar char="•"/>
              <a:defRPr sz="2000" kern="1200">
                <a:solidFill>
                  <a:schemeClr val="tx1"/>
                </a:solidFill>
                <a:latin typeface="+mn-lt"/>
                <a:ea typeface="+mn-ea"/>
                <a:cs typeface="+mn-cs"/>
              </a:defRPr>
            </a:lvl2pPr>
            <a:lvl3pPr marL="685800" indent="-171450" algn="l" defTabSz="685800" rtl="0" eaLnBrk="1" latinLnBrk="0" hangingPunct="1">
              <a:lnSpc>
                <a:spcPct val="90000"/>
              </a:lnSpc>
              <a:spcBef>
                <a:spcPts val="600"/>
              </a:spcBef>
              <a:buSzPct val="80000"/>
              <a:buFont typeface="Arial" panose="020B0604020202020204" pitchFamily="34" charset="0"/>
              <a:buChar char="•"/>
              <a:defRPr sz="2000" kern="1200">
                <a:solidFill>
                  <a:schemeClr val="tx1"/>
                </a:solidFill>
                <a:latin typeface="+mn-lt"/>
                <a:ea typeface="+mn-ea"/>
                <a:cs typeface="+mn-cs"/>
              </a:defRPr>
            </a:lvl3pPr>
            <a:lvl4pPr marL="925830" indent="-171450" algn="l" defTabSz="685800" rtl="0" eaLnBrk="1" latinLnBrk="0" hangingPunct="1">
              <a:lnSpc>
                <a:spcPct val="90000"/>
              </a:lnSpc>
              <a:spcBef>
                <a:spcPts val="600"/>
              </a:spcBef>
              <a:buSzPct val="80000"/>
              <a:buFont typeface="Arial" panose="020B0604020202020204" pitchFamily="34" charset="0"/>
              <a:buChar char="•"/>
              <a:defRPr sz="1600" kern="1200">
                <a:solidFill>
                  <a:schemeClr val="tx1"/>
                </a:solidFill>
                <a:latin typeface="+mn-lt"/>
                <a:ea typeface="+mn-ea"/>
                <a:cs typeface="+mn-cs"/>
              </a:defRPr>
            </a:lvl4pPr>
            <a:lvl5pPr marL="1165860" indent="-171450" algn="l" defTabSz="685800" rtl="0" eaLnBrk="1" latinLnBrk="0" hangingPunct="1">
              <a:lnSpc>
                <a:spcPct val="90000"/>
              </a:lnSpc>
              <a:spcBef>
                <a:spcPts val="600"/>
              </a:spcBef>
              <a:buSzPct val="80000"/>
              <a:buFont typeface="Arial" panose="020B0604020202020204" pitchFamily="34" charset="0"/>
              <a:buChar char="•"/>
              <a:defRPr sz="1600" kern="1200">
                <a:solidFill>
                  <a:schemeClr val="tx1"/>
                </a:solidFill>
                <a:latin typeface="+mn-lt"/>
                <a:ea typeface="+mn-ea"/>
                <a:cs typeface="+mn-cs"/>
              </a:defRPr>
            </a:lvl5pPr>
            <a:lvl6pPr marL="1405890" indent="-171450" algn="l" defTabSz="685800" rtl="0" eaLnBrk="1" latinLnBrk="0" hangingPunct="1">
              <a:lnSpc>
                <a:spcPct val="90000"/>
              </a:lnSpc>
              <a:spcBef>
                <a:spcPts val="600"/>
              </a:spcBef>
              <a:buFont typeface="Arial" panose="020B0604020202020204"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anose="020B0604020202020204"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anose="020B0604020202020204"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anose="020B0604020202020204" pitchFamily="34" charset="0"/>
              <a:buChar char="•"/>
              <a:defRPr sz="1050" kern="1200" baseline="0">
                <a:solidFill>
                  <a:schemeClr val="tx1"/>
                </a:solidFill>
                <a:latin typeface="+mn-lt"/>
                <a:ea typeface="+mn-ea"/>
                <a:cs typeface="+mn-cs"/>
              </a:defRPr>
            </a:lvl9pPr>
          </a:lstStyle>
          <a:p>
            <a:pPr marL="34290" indent="0">
              <a:buNone/>
              <a:defRPr/>
            </a:pPr>
            <a:r>
              <a:rPr lang="en-US" sz="2000">
                <a:latin typeface="Arial" panose="020B0604020202020204" pitchFamily="34" charset="0"/>
                <a:cs typeface="Arial" panose="020B0604020202020204" pitchFamily="34" charset="0"/>
              </a:rPr>
              <a:t>Call </a:t>
            </a:r>
            <a:r>
              <a:rPr lang="en-US" sz="2000" b="1" dirty="0">
                <a:latin typeface="Arial" panose="020B0604020202020204" pitchFamily="34" charset="0"/>
                <a:cs typeface="Arial" panose="020B0604020202020204" pitchFamily="34" charset="0"/>
              </a:rPr>
              <a:t>Copy constructor</a:t>
            </a:r>
          </a:p>
        </p:txBody>
      </p:sp>
      <p:sp>
        <p:nvSpPr>
          <p:cNvPr id="12" name="Rectangle 11"/>
          <p:cNvSpPr/>
          <p:nvPr/>
        </p:nvSpPr>
        <p:spPr>
          <a:xfrm>
            <a:off x="1153550" y="2272420"/>
            <a:ext cx="3913751" cy="707886"/>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err="1">
                <a:solidFill>
                  <a:srgbClr val="0000FF"/>
                </a:solidFill>
                <a:latin typeface="Consolas" panose="020B0609020204030204" pitchFamily="49" charset="0"/>
              </a:rPr>
              <a:t>int</a:t>
            </a:r>
            <a:r>
              <a:rPr lang="en-US" sz="2000" dirty="0">
                <a:solidFill>
                  <a:prstClr val="black"/>
                </a:solidFill>
                <a:latin typeface="Consolas" panose="020B0609020204030204" pitchFamily="49" charset="0"/>
              </a:rPr>
              <a:t> y = 10;</a:t>
            </a:r>
          </a:p>
          <a:p>
            <a:r>
              <a:rPr lang="en-US" sz="2000" dirty="0" err="1">
                <a:solidFill>
                  <a:srgbClr val="0000FF"/>
                </a:solidFill>
                <a:latin typeface="Consolas" panose="020B0609020204030204" pitchFamily="49" charset="0"/>
              </a:rPr>
              <a:t>int</a:t>
            </a:r>
            <a:r>
              <a:rPr lang="en-US" sz="2000" dirty="0">
                <a:solidFill>
                  <a:prstClr val="black"/>
                </a:solidFill>
                <a:latin typeface="Consolas" panose="020B0609020204030204" pitchFamily="49" charset="0"/>
              </a:rPr>
              <a:t> x = y;</a:t>
            </a:r>
          </a:p>
        </p:txBody>
      </p:sp>
      <p:sp>
        <p:nvSpPr>
          <p:cNvPr id="15" name="Content Placeholder 2"/>
          <p:cNvSpPr txBox="1"/>
          <p:nvPr/>
        </p:nvSpPr>
        <p:spPr>
          <a:xfrm>
            <a:off x="5248171" y="2439769"/>
            <a:ext cx="3343874" cy="344783"/>
          </a:xfrm>
          <a:prstGeom prst="rect">
            <a:avLst/>
          </a:prstGeom>
        </p:spPr>
        <p:txBody>
          <a:bodyPr vert="horz" lIns="68580" tIns="34290" rIns="68580" bIns="34290" rtlCol="0">
            <a:noAutofit/>
          </a:bodyPr>
          <a:lstStyle>
            <a:lvl1pPr marL="205740" indent="-171450" algn="l" defTabSz="685800" rtl="0" eaLnBrk="1" latinLnBrk="0" hangingPunct="1">
              <a:lnSpc>
                <a:spcPct val="90000"/>
              </a:lnSpc>
              <a:spcBef>
                <a:spcPts val="1350"/>
              </a:spcBef>
              <a:buSzPct val="80000"/>
              <a:buFont typeface="Arial" panose="020B0604020202020204" pitchFamily="34" charset="0"/>
              <a:buChar char="•"/>
              <a:defRPr sz="2400" kern="1200">
                <a:solidFill>
                  <a:schemeClr val="tx1"/>
                </a:solidFill>
                <a:latin typeface="+mn-lt"/>
                <a:ea typeface="+mn-ea"/>
                <a:cs typeface="+mn-cs"/>
              </a:defRPr>
            </a:lvl1pPr>
            <a:lvl2pPr marL="445770" indent="-171450" algn="l" defTabSz="685800" rtl="0" eaLnBrk="1" latinLnBrk="0" hangingPunct="1">
              <a:lnSpc>
                <a:spcPct val="90000"/>
              </a:lnSpc>
              <a:spcBef>
                <a:spcPts val="750"/>
              </a:spcBef>
              <a:buSzPct val="80000"/>
              <a:buFont typeface="Arial" panose="020B0604020202020204" pitchFamily="34" charset="0"/>
              <a:buChar char="•"/>
              <a:defRPr sz="2000" kern="1200">
                <a:solidFill>
                  <a:schemeClr val="tx1"/>
                </a:solidFill>
                <a:latin typeface="+mn-lt"/>
                <a:ea typeface="+mn-ea"/>
                <a:cs typeface="+mn-cs"/>
              </a:defRPr>
            </a:lvl2pPr>
            <a:lvl3pPr marL="685800" indent="-171450" algn="l" defTabSz="685800" rtl="0" eaLnBrk="1" latinLnBrk="0" hangingPunct="1">
              <a:lnSpc>
                <a:spcPct val="90000"/>
              </a:lnSpc>
              <a:spcBef>
                <a:spcPts val="600"/>
              </a:spcBef>
              <a:buSzPct val="80000"/>
              <a:buFont typeface="Arial" panose="020B0604020202020204" pitchFamily="34" charset="0"/>
              <a:buChar char="•"/>
              <a:defRPr sz="2000" kern="1200">
                <a:solidFill>
                  <a:schemeClr val="tx1"/>
                </a:solidFill>
                <a:latin typeface="+mn-lt"/>
                <a:ea typeface="+mn-ea"/>
                <a:cs typeface="+mn-cs"/>
              </a:defRPr>
            </a:lvl3pPr>
            <a:lvl4pPr marL="925830" indent="-171450" algn="l" defTabSz="685800" rtl="0" eaLnBrk="1" latinLnBrk="0" hangingPunct="1">
              <a:lnSpc>
                <a:spcPct val="90000"/>
              </a:lnSpc>
              <a:spcBef>
                <a:spcPts val="600"/>
              </a:spcBef>
              <a:buSzPct val="80000"/>
              <a:buFont typeface="Arial" panose="020B0604020202020204" pitchFamily="34" charset="0"/>
              <a:buChar char="•"/>
              <a:defRPr sz="1600" kern="1200">
                <a:solidFill>
                  <a:schemeClr val="tx1"/>
                </a:solidFill>
                <a:latin typeface="+mn-lt"/>
                <a:ea typeface="+mn-ea"/>
                <a:cs typeface="+mn-cs"/>
              </a:defRPr>
            </a:lvl4pPr>
            <a:lvl5pPr marL="1165860" indent="-171450" algn="l" defTabSz="685800" rtl="0" eaLnBrk="1" latinLnBrk="0" hangingPunct="1">
              <a:lnSpc>
                <a:spcPct val="90000"/>
              </a:lnSpc>
              <a:spcBef>
                <a:spcPts val="600"/>
              </a:spcBef>
              <a:buSzPct val="80000"/>
              <a:buFont typeface="Arial" panose="020B0604020202020204" pitchFamily="34" charset="0"/>
              <a:buChar char="•"/>
              <a:defRPr sz="1600" kern="1200">
                <a:solidFill>
                  <a:schemeClr val="tx1"/>
                </a:solidFill>
                <a:latin typeface="+mn-lt"/>
                <a:ea typeface="+mn-ea"/>
                <a:cs typeface="+mn-cs"/>
              </a:defRPr>
            </a:lvl5pPr>
            <a:lvl6pPr marL="1405890" indent="-171450" algn="l" defTabSz="685800" rtl="0" eaLnBrk="1" latinLnBrk="0" hangingPunct="1">
              <a:lnSpc>
                <a:spcPct val="90000"/>
              </a:lnSpc>
              <a:spcBef>
                <a:spcPts val="600"/>
              </a:spcBef>
              <a:buFont typeface="Arial" panose="020B0604020202020204"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anose="020B0604020202020204"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anose="020B0604020202020204"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anose="020B0604020202020204" pitchFamily="34" charset="0"/>
              <a:buChar char="•"/>
              <a:defRPr sz="1050" kern="1200" baseline="0">
                <a:solidFill>
                  <a:schemeClr val="tx1"/>
                </a:solidFill>
                <a:latin typeface="+mn-lt"/>
                <a:ea typeface="+mn-ea"/>
                <a:cs typeface="+mn-cs"/>
              </a:defRPr>
            </a:lvl9pPr>
          </a:lstStyle>
          <a:p>
            <a:pPr marL="34290" indent="0">
              <a:buNone/>
              <a:defRPr/>
            </a:pPr>
            <a:r>
              <a:rPr lang="en-US" sz="2000">
                <a:latin typeface="Arial" panose="020B0604020202020204" pitchFamily="34" charset="0"/>
                <a:cs typeface="Arial" panose="020B0604020202020204" pitchFamily="34" charset="0"/>
              </a:rPr>
              <a:t>Call </a:t>
            </a:r>
            <a:r>
              <a:rPr lang="en-US" sz="2000" b="1" dirty="0">
                <a:latin typeface="Arial" panose="020B0604020202020204" pitchFamily="34" charset="0"/>
                <a:cs typeface="Arial" panose="020B0604020202020204" pitchFamily="34" charset="0"/>
              </a:rPr>
              <a:t>Copy constructor</a:t>
            </a:r>
          </a:p>
        </p:txBody>
      </p:sp>
      <p:sp>
        <p:nvSpPr>
          <p:cNvPr id="14" name="Rectangle 13"/>
          <p:cNvSpPr/>
          <p:nvPr/>
        </p:nvSpPr>
        <p:spPr>
          <a:xfrm>
            <a:off x="1153551" y="3829596"/>
            <a:ext cx="3932384" cy="1631216"/>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err="1">
                <a:solidFill>
                  <a:srgbClr val="0000FF"/>
                </a:solidFill>
                <a:latin typeface="Consolas" panose="020B0609020204030204" pitchFamily="49" charset="0"/>
              </a:rPr>
              <a:t>int</a:t>
            </a:r>
            <a:r>
              <a:rPr lang="en-US" sz="2000" dirty="0">
                <a:solidFill>
                  <a:prstClr val="black"/>
                </a:solidFill>
                <a:latin typeface="Consolas" panose="020B0609020204030204" pitchFamily="49" charset="0"/>
              </a:rPr>
              <a:t> a, b; </a:t>
            </a:r>
          </a:p>
          <a:p>
            <a:r>
              <a:rPr lang="en-US" sz="2000" dirty="0">
                <a:solidFill>
                  <a:prstClr val="black"/>
                </a:solidFill>
                <a:latin typeface="Consolas" panose="020B0609020204030204" pitchFamily="49" charset="0"/>
              </a:rPr>
              <a:t>a = 10;           </a:t>
            </a:r>
          </a:p>
          <a:p>
            <a:r>
              <a:rPr lang="en-US" sz="2000" dirty="0">
                <a:solidFill>
                  <a:prstClr val="black"/>
                </a:solidFill>
                <a:latin typeface="Consolas" panose="020B0609020204030204" pitchFamily="49" charset="0"/>
              </a:rPr>
              <a:t>b = 4; </a:t>
            </a:r>
          </a:p>
          <a:p>
            <a:r>
              <a:rPr lang="en-US" sz="2000" dirty="0">
                <a:solidFill>
                  <a:prstClr val="black"/>
                </a:solidFill>
                <a:latin typeface="Consolas" panose="020B0609020204030204" pitchFamily="49" charset="0"/>
              </a:rPr>
              <a:t>a = b;            </a:t>
            </a:r>
          </a:p>
          <a:p>
            <a:r>
              <a:rPr lang="en-US" sz="2000" dirty="0">
                <a:solidFill>
                  <a:prstClr val="black"/>
                </a:solidFill>
                <a:latin typeface="Consolas" panose="020B0609020204030204" pitchFamily="49" charset="0"/>
              </a:rPr>
              <a:t>b = 7;         </a:t>
            </a:r>
            <a:endParaRPr lang="en-US" sz="2000" dirty="0">
              <a:solidFill>
                <a:srgbClr val="008000"/>
              </a:solidFill>
              <a:latin typeface="Consolas" panose="020B0609020204030204" pitchFamily="49" charset="0"/>
            </a:endParaRPr>
          </a:p>
        </p:txBody>
      </p:sp>
      <p:sp>
        <p:nvSpPr>
          <p:cNvPr id="19" name="Rectangle 18"/>
          <p:cNvSpPr/>
          <p:nvPr/>
        </p:nvSpPr>
        <p:spPr>
          <a:xfrm>
            <a:off x="8769386" y="3907564"/>
            <a:ext cx="2006032" cy="1631216"/>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34290">
              <a:defRPr/>
            </a:pPr>
            <a:r>
              <a:rPr lang="en-US" sz="2000" dirty="0">
                <a:latin typeface="Arial" panose="020B0604020202020204" pitchFamily="34" charset="0"/>
                <a:cs typeface="Arial" panose="020B0604020202020204" pitchFamily="34" charset="0"/>
              </a:rPr>
              <a:t>a = ?, 	b = ?</a:t>
            </a:r>
          </a:p>
          <a:p>
            <a:pPr marL="34290">
              <a:defRPr/>
            </a:pPr>
            <a:r>
              <a:rPr lang="en-US" sz="2000" dirty="0">
                <a:latin typeface="Arial" panose="020B0604020202020204" pitchFamily="34" charset="0"/>
                <a:cs typeface="Arial" panose="020B0604020202020204" pitchFamily="34" charset="0"/>
              </a:rPr>
              <a:t>a = 10, 	b = ?</a:t>
            </a:r>
          </a:p>
          <a:p>
            <a:pPr marL="34290">
              <a:defRPr/>
            </a:pPr>
            <a:r>
              <a:rPr lang="en-US" sz="2000" dirty="0">
                <a:latin typeface="Arial" panose="020B0604020202020204" pitchFamily="34" charset="0"/>
                <a:cs typeface="Arial" panose="020B0604020202020204" pitchFamily="34" charset="0"/>
              </a:rPr>
              <a:t>a = 10, 	b = 4</a:t>
            </a:r>
          </a:p>
          <a:p>
            <a:pPr marL="34290">
              <a:defRPr/>
            </a:pPr>
            <a:r>
              <a:rPr lang="en-US" sz="2000" dirty="0">
                <a:latin typeface="Arial" panose="020B0604020202020204" pitchFamily="34" charset="0"/>
                <a:cs typeface="Arial" panose="020B0604020202020204" pitchFamily="34" charset="0"/>
              </a:rPr>
              <a:t>a = 4, 	b = 4</a:t>
            </a:r>
          </a:p>
          <a:p>
            <a:pPr marL="34290">
              <a:defRPr/>
            </a:pPr>
            <a:r>
              <a:rPr lang="en-US" sz="2000" dirty="0">
                <a:latin typeface="Arial" panose="020B0604020202020204" pitchFamily="34" charset="0"/>
                <a:cs typeface="Arial" panose="020B0604020202020204" pitchFamily="34" charset="0"/>
              </a:rPr>
              <a:t>a = 4, 	b = 7</a:t>
            </a:r>
          </a:p>
        </p:txBody>
      </p:sp>
      <p:sp>
        <p:nvSpPr>
          <p:cNvPr id="17" name="Rectangle 16"/>
          <p:cNvSpPr/>
          <p:nvPr/>
        </p:nvSpPr>
        <p:spPr>
          <a:xfrm>
            <a:off x="1153551" y="3055929"/>
            <a:ext cx="3932384" cy="707886"/>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err="1">
                <a:solidFill>
                  <a:srgbClr val="0000FF"/>
                </a:solidFill>
                <a:latin typeface="Consolas" panose="020B0609020204030204" pitchFamily="49" charset="0"/>
              </a:rPr>
              <a:t>int</a:t>
            </a:r>
            <a:r>
              <a:rPr lang="en-US" sz="2000" dirty="0">
                <a:solidFill>
                  <a:prstClr val="black"/>
                </a:solidFill>
                <a:latin typeface="Consolas" panose="020B0609020204030204" pitchFamily="49" charset="0"/>
              </a:rPr>
              <a:t> x, y;</a:t>
            </a:r>
          </a:p>
          <a:p>
            <a:r>
              <a:rPr lang="es-ES" sz="2000" dirty="0">
                <a:solidFill>
                  <a:prstClr val="black"/>
                </a:solidFill>
                <a:latin typeface="Consolas" panose="020B0609020204030204" pitchFamily="49" charset="0"/>
              </a:rPr>
              <a:t>y = 2 + (x = 5);</a:t>
            </a:r>
          </a:p>
        </p:txBody>
      </p:sp>
      <p:sp>
        <p:nvSpPr>
          <p:cNvPr id="20" name="Rectangle 19"/>
          <p:cNvSpPr/>
          <p:nvPr/>
        </p:nvSpPr>
        <p:spPr>
          <a:xfrm>
            <a:off x="1162867" y="5534858"/>
            <a:ext cx="3913751" cy="707886"/>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err="1">
                <a:solidFill>
                  <a:srgbClr val="0000FF"/>
                </a:solidFill>
                <a:latin typeface="Consolas" panose="020B0609020204030204" pitchFamily="49" charset="0"/>
              </a:rPr>
              <a:t>int</a:t>
            </a:r>
            <a:r>
              <a:rPr lang="en-US" sz="2000" dirty="0">
                <a:solidFill>
                  <a:prstClr val="black"/>
                </a:solidFill>
                <a:latin typeface="Consolas" panose="020B0609020204030204" pitchFamily="49" charset="0"/>
              </a:rPr>
              <a:t> x, y, z;</a:t>
            </a:r>
          </a:p>
          <a:p>
            <a:r>
              <a:rPr lang="en-US" sz="2000" dirty="0">
                <a:solidFill>
                  <a:prstClr val="black"/>
                </a:solidFill>
                <a:latin typeface="Consolas" panose="020B0609020204030204" pitchFamily="49" charset="0"/>
              </a:rPr>
              <a:t>x = y = z = 5;</a:t>
            </a:r>
          </a:p>
        </p:txBody>
      </p:sp>
      <p:sp>
        <p:nvSpPr>
          <p:cNvPr id="22" name="Rectangle 21"/>
          <p:cNvSpPr/>
          <p:nvPr/>
        </p:nvSpPr>
        <p:spPr>
          <a:xfrm>
            <a:off x="8816692" y="3419616"/>
            <a:ext cx="1422461" cy="40011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34290">
              <a:defRPr/>
            </a:pPr>
            <a:r>
              <a:rPr lang="en-US" sz="2000">
                <a:latin typeface="Arial" panose="020B0604020202020204" pitchFamily="34" charset="0"/>
                <a:cs typeface="Arial" panose="020B0604020202020204" pitchFamily="34" charset="0"/>
              </a:rPr>
              <a:t>y </a:t>
            </a:r>
            <a:r>
              <a:rPr lang="en-US" sz="2000" dirty="0">
                <a:latin typeface="Arial" panose="020B0604020202020204" pitchFamily="34" charset="0"/>
                <a:cs typeface="Arial" panose="020B0604020202020204" pitchFamily="34" charset="0"/>
              </a:rPr>
              <a:t>= 2 + x;</a:t>
            </a:r>
          </a:p>
        </p:txBody>
      </p:sp>
      <p:sp>
        <p:nvSpPr>
          <p:cNvPr id="23" name="Content Placeholder 2"/>
          <p:cNvSpPr txBox="1"/>
          <p:nvPr/>
        </p:nvSpPr>
        <p:spPr>
          <a:xfrm>
            <a:off x="5331070" y="5758303"/>
            <a:ext cx="3753058" cy="400110"/>
          </a:xfrm>
          <a:prstGeom prst="rect">
            <a:avLst/>
          </a:prstGeom>
        </p:spPr>
        <p:txBody>
          <a:bodyPr vert="horz" lIns="68580" tIns="34290" rIns="68580" bIns="34290" rtlCol="0">
            <a:noAutofit/>
          </a:bodyPr>
          <a:lstStyle>
            <a:lvl1pPr marL="205740" indent="-171450" algn="l" defTabSz="685800" rtl="0" eaLnBrk="1" latinLnBrk="0" hangingPunct="1">
              <a:lnSpc>
                <a:spcPct val="90000"/>
              </a:lnSpc>
              <a:spcBef>
                <a:spcPts val="1350"/>
              </a:spcBef>
              <a:buSzPct val="80000"/>
              <a:buFont typeface="Arial" panose="020B0604020202020204" pitchFamily="34" charset="0"/>
              <a:buChar char="•"/>
              <a:defRPr sz="2400" kern="1200">
                <a:solidFill>
                  <a:schemeClr val="tx1"/>
                </a:solidFill>
                <a:latin typeface="+mn-lt"/>
                <a:ea typeface="+mn-ea"/>
                <a:cs typeface="+mn-cs"/>
              </a:defRPr>
            </a:lvl1pPr>
            <a:lvl2pPr marL="445770" indent="-171450" algn="l" defTabSz="685800" rtl="0" eaLnBrk="1" latinLnBrk="0" hangingPunct="1">
              <a:lnSpc>
                <a:spcPct val="90000"/>
              </a:lnSpc>
              <a:spcBef>
                <a:spcPts val="750"/>
              </a:spcBef>
              <a:buSzPct val="80000"/>
              <a:buFont typeface="Arial" panose="020B0604020202020204" pitchFamily="34" charset="0"/>
              <a:buChar char="•"/>
              <a:defRPr sz="2000" kern="1200">
                <a:solidFill>
                  <a:schemeClr val="tx1"/>
                </a:solidFill>
                <a:latin typeface="+mn-lt"/>
                <a:ea typeface="+mn-ea"/>
                <a:cs typeface="+mn-cs"/>
              </a:defRPr>
            </a:lvl2pPr>
            <a:lvl3pPr marL="685800" indent="-171450" algn="l" defTabSz="685800" rtl="0" eaLnBrk="1" latinLnBrk="0" hangingPunct="1">
              <a:lnSpc>
                <a:spcPct val="90000"/>
              </a:lnSpc>
              <a:spcBef>
                <a:spcPts val="600"/>
              </a:spcBef>
              <a:buSzPct val="80000"/>
              <a:buFont typeface="Arial" panose="020B0604020202020204" pitchFamily="34" charset="0"/>
              <a:buChar char="•"/>
              <a:defRPr sz="2000" kern="1200">
                <a:solidFill>
                  <a:schemeClr val="tx1"/>
                </a:solidFill>
                <a:latin typeface="+mn-lt"/>
                <a:ea typeface="+mn-ea"/>
                <a:cs typeface="+mn-cs"/>
              </a:defRPr>
            </a:lvl3pPr>
            <a:lvl4pPr marL="925830" indent="-171450" algn="l" defTabSz="685800" rtl="0" eaLnBrk="1" latinLnBrk="0" hangingPunct="1">
              <a:lnSpc>
                <a:spcPct val="90000"/>
              </a:lnSpc>
              <a:spcBef>
                <a:spcPts val="600"/>
              </a:spcBef>
              <a:buSzPct val="80000"/>
              <a:buFont typeface="Arial" panose="020B0604020202020204" pitchFamily="34" charset="0"/>
              <a:buChar char="•"/>
              <a:defRPr sz="1600" kern="1200">
                <a:solidFill>
                  <a:schemeClr val="tx1"/>
                </a:solidFill>
                <a:latin typeface="+mn-lt"/>
                <a:ea typeface="+mn-ea"/>
                <a:cs typeface="+mn-cs"/>
              </a:defRPr>
            </a:lvl4pPr>
            <a:lvl5pPr marL="1165860" indent="-171450" algn="l" defTabSz="685800" rtl="0" eaLnBrk="1" latinLnBrk="0" hangingPunct="1">
              <a:lnSpc>
                <a:spcPct val="90000"/>
              </a:lnSpc>
              <a:spcBef>
                <a:spcPts val="600"/>
              </a:spcBef>
              <a:buSzPct val="80000"/>
              <a:buFont typeface="Arial" panose="020B0604020202020204" pitchFamily="34" charset="0"/>
              <a:buChar char="•"/>
              <a:defRPr sz="1600" kern="1200">
                <a:solidFill>
                  <a:schemeClr val="tx1"/>
                </a:solidFill>
                <a:latin typeface="+mn-lt"/>
                <a:ea typeface="+mn-ea"/>
                <a:cs typeface="+mn-cs"/>
              </a:defRPr>
            </a:lvl5pPr>
            <a:lvl6pPr marL="1405890" indent="-171450" algn="l" defTabSz="685800" rtl="0" eaLnBrk="1" latinLnBrk="0" hangingPunct="1">
              <a:lnSpc>
                <a:spcPct val="90000"/>
              </a:lnSpc>
              <a:spcBef>
                <a:spcPts val="600"/>
              </a:spcBef>
              <a:buFont typeface="Arial" panose="020B0604020202020204"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anose="020B0604020202020204"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anose="020B0604020202020204"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anose="020B0604020202020204" pitchFamily="34" charset="0"/>
              <a:buChar char="•"/>
              <a:defRPr sz="1050" kern="1200" baseline="0">
                <a:solidFill>
                  <a:schemeClr val="tx1"/>
                </a:solidFill>
                <a:latin typeface="+mn-lt"/>
                <a:ea typeface="+mn-ea"/>
                <a:cs typeface="+mn-cs"/>
              </a:defRPr>
            </a:lvl9pPr>
          </a:lstStyle>
          <a:p>
            <a:pPr marL="34290" indent="0">
              <a:buNone/>
              <a:defRPr/>
            </a:pPr>
            <a:r>
              <a:rPr lang="en-US" sz="2000" dirty="0" err="1">
                <a:latin typeface="Arial" panose="020B0604020202020204" pitchFamily="34" charset="0"/>
                <a:cs typeface="Arial" panose="020B0604020202020204" pitchFamily="34" charset="0"/>
              </a:rPr>
              <a:t>Gán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trị</a:t>
            </a:r>
            <a:r>
              <a:rPr lang="en-US" sz="2000" dirty="0">
                <a:latin typeface="Arial" panose="020B0604020202020204" pitchFamily="34" charset="0"/>
                <a:cs typeface="Arial" panose="020B0604020202020204" pitchFamily="34" charset="0"/>
              </a:rPr>
              <a:t> 5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3 </a:t>
            </a:r>
            <a:r>
              <a:rPr lang="en-US" sz="2000" dirty="0" err="1">
                <a:latin typeface="Arial" panose="020B0604020202020204" pitchFamily="34" charset="0"/>
                <a:cs typeface="Arial" panose="020B0604020202020204" pitchFamily="34" charset="0"/>
              </a:rPr>
              <a:t>biến</a:t>
            </a:r>
            <a:r>
              <a:rPr lang="en-US" sz="2000" dirty="0">
                <a:latin typeface="Arial" panose="020B0604020202020204" pitchFamily="34" charset="0"/>
                <a:cs typeface="Arial" panose="020B0604020202020204" pitchFamily="34" charset="0"/>
              </a:rPr>
              <a:t> z, y, x</a:t>
            </a:r>
          </a:p>
        </p:txBody>
      </p:sp>
      <p:sp>
        <p:nvSpPr>
          <p:cNvPr id="6" name="Rectangle 5"/>
          <p:cNvSpPr/>
          <p:nvPr/>
        </p:nvSpPr>
        <p:spPr>
          <a:xfrm>
            <a:off x="5230650" y="3052951"/>
            <a:ext cx="3441327" cy="400110"/>
          </a:xfrm>
          <a:prstGeom prst="rect">
            <a:avLst/>
          </a:prstGeom>
        </p:spPr>
        <p:txBody>
          <a:bodyPr wrap="none">
            <a:spAutoFit/>
          </a:bodyPr>
          <a:lstStyle/>
          <a:p>
            <a:pPr marL="34290">
              <a:defRPr/>
            </a:pPr>
            <a:r>
              <a:rPr lang="en-US" sz="2000">
                <a:latin typeface="Arial" panose="020B0604020202020204" pitchFamily="34" charset="0"/>
                <a:cs typeface="Arial" panose="020B0604020202020204" pitchFamily="34" charset="0"/>
              </a:rPr>
              <a:t>Call </a:t>
            </a:r>
            <a:r>
              <a:rPr lang="en-US" sz="2000" b="1" dirty="0">
                <a:latin typeface="Arial" panose="020B0604020202020204" pitchFamily="34" charset="0"/>
                <a:cs typeface="Arial" panose="020B0604020202020204" pitchFamily="34" charset="0"/>
              </a:rPr>
              <a:t>Assignment operator</a:t>
            </a:r>
          </a:p>
        </p:txBody>
      </p:sp>
      <p:sp>
        <p:nvSpPr>
          <p:cNvPr id="18" name="Rectangle 17"/>
          <p:cNvSpPr/>
          <p:nvPr/>
        </p:nvSpPr>
        <p:spPr>
          <a:xfrm>
            <a:off x="5282343" y="4477134"/>
            <a:ext cx="3343875" cy="400110"/>
          </a:xfrm>
          <a:prstGeom prst="rect">
            <a:avLst/>
          </a:prstGeom>
        </p:spPr>
        <p:txBody>
          <a:bodyPr wrap="square">
            <a:spAutoFit/>
          </a:bodyPr>
          <a:lstStyle/>
          <a:p>
            <a:pPr marL="34290">
              <a:defRPr/>
            </a:pPr>
            <a:r>
              <a:rPr lang="en-US" sz="2000">
                <a:latin typeface="Arial" panose="020B0604020202020204" pitchFamily="34" charset="0"/>
                <a:cs typeface="Arial" panose="020B0604020202020204" pitchFamily="34" charset="0"/>
              </a:rPr>
              <a:t>Call </a:t>
            </a:r>
            <a:r>
              <a:rPr lang="en-US" sz="2000" b="1" dirty="0">
                <a:latin typeface="Arial" panose="020B0604020202020204" pitchFamily="34" charset="0"/>
                <a:cs typeface="Arial" panose="020B0604020202020204" pitchFamily="34" charset="0"/>
              </a:rPr>
              <a:t>Assignment operator</a:t>
            </a:r>
          </a:p>
        </p:txBody>
      </p:sp>
      <p:sp>
        <p:nvSpPr>
          <p:cNvPr id="21" name="Rectangle 20"/>
          <p:cNvSpPr/>
          <p:nvPr/>
        </p:nvSpPr>
        <p:spPr>
          <a:xfrm>
            <a:off x="5230650" y="3436006"/>
            <a:ext cx="3441327" cy="400110"/>
          </a:xfrm>
          <a:prstGeom prst="rect">
            <a:avLst/>
          </a:prstGeom>
        </p:spPr>
        <p:txBody>
          <a:bodyPr wrap="none">
            <a:spAutoFit/>
          </a:bodyPr>
          <a:lstStyle/>
          <a:p>
            <a:pPr marL="34290">
              <a:defRPr/>
            </a:pPr>
            <a:r>
              <a:rPr lang="en-US" sz="2000">
                <a:latin typeface="Arial" panose="020B0604020202020204" pitchFamily="34" charset="0"/>
                <a:cs typeface="Arial" panose="020B0604020202020204" pitchFamily="34" charset="0"/>
              </a:rPr>
              <a:t>Call </a:t>
            </a:r>
            <a:r>
              <a:rPr lang="en-US" sz="2000" b="1" dirty="0">
                <a:latin typeface="Arial" panose="020B0604020202020204" pitchFamily="34" charset="0"/>
                <a:cs typeface="Arial" panose="020B0604020202020204" pitchFamily="34" charset="0"/>
              </a:rPr>
              <a:t>Assignment operator</a:t>
            </a:r>
          </a:p>
        </p:txBody>
      </p:sp>
      <p:sp>
        <p:nvSpPr>
          <p:cNvPr id="9" name="TextBox 8">
            <a:extLst>
              <a:ext uri="{FF2B5EF4-FFF2-40B4-BE49-F238E27FC236}">
                <a16:creationId xmlns:a16="http://schemas.microsoft.com/office/drawing/2014/main" id="{15F66984-92CD-8A0B-EC10-B2FECEEAEA16}"/>
              </a:ext>
            </a:extLst>
          </p:cNvPr>
          <p:cNvSpPr txBox="1"/>
          <p:nvPr/>
        </p:nvSpPr>
        <p:spPr>
          <a:xfrm>
            <a:off x="8816692" y="3068340"/>
            <a:ext cx="991486" cy="400110"/>
          </a:xfrm>
          <a:prstGeom prst="rect">
            <a:avLst/>
          </a:prstGeom>
          <a:noFill/>
        </p:spPr>
        <p:txBody>
          <a:bodyPr wrap="square">
            <a:spAutoFit/>
          </a:bodyPr>
          <a:lstStyle/>
          <a:p>
            <a:pPr marL="34290">
              <a:defRPr/>
            </a:pPr>
            <a:r>
              <a:rPr lang="en-US" sz="2000">
                <a:latin typeface="Arial" panose="020B0604020202020204" pitchFamily="34" charset="0"/>
                <a:cs typeface="Arial" panose="020B0604020202020204" pitchFamily="34" charset="0"/>
              </a:rPr>
              <a:t>x = 5; </a:t>
            </a:r>
          </a:p>
        </p:txBody>
      </p:sp>
      <p:sp>
        <p:nvSpPr>
          <p:cNvPr id="3" name="Date Placeholder 2">
            <a:extLst>
              <a:ext uri="{FF2B5EF4-FFF2-40B4-BE49-F238E27FC236}">
                <a16:creationId xmlns:a16="http://schemas.microsoft.com/office/drawing/2014/main" id="{5B68499B-1439-1FC1-76DC-9B8AE8E9308C}"/>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41CE1BED-B716-0344-2AA4-FCD6CA6D1522}"/>
              </a:ext>
            </a:extLst>
          </p:cNvPr>
          <p:cNvSpPr>
            <a:spLocks noGrp="1"/>
          </p:cNvSpPr>
          <p:nvPr>
            <p:ph type="sldNum" sz="quarter" idx="12"/>
          </p:nvPr>
        </p:nvSpPr>
        <p:spPr/>
        <p:txBody>
          <a:bodyPr/>
          <a:lstStyle/>
          <a:p>
            <a:fld id="{D8B0B3AC-44A8-D142-AAF6-9A453466E1A4}" type="slidenum">
              <a:rPr lang="en-VN" smtClean="0"/>
              <a:pPr/>
              <a:t>5</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P spid="12" grpId="0" animBg="1"/>
      <p:bldP spid="15" grpId="0"/>
      <p:bldP spid="14" grpId="0" animBg="1"/>
      <p:bldP spid="19" grpId="0" animBg="1"/>
      <p:bldP spid="17" grpId="0" animBg="1"/>
      <p:bldP spid="20" grpId="0" animBg="1"/>
      <p:bldP spid="22" grpId="0" animBg="1"/>
      <p:bldP spid="23" grpId="0"/>
      <p:bldP spid="6" grpId="0"/>
      <p:bldP spid="18" grpId="0"/>
      <p:bldP spid="21"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3.6.2 </a:t>
            </a:r>
            <a:r>
              <a:rPr lang="en-US" dirty="0" err="1"/>
              <a:t>Toán</a:t>
            </a:r>
            <a:r>
              <a:rPr lang="en-US" dirty="0"/>
              <a:t> </a:t>
            </a:r>
            <a:r>
              <a:rPr lang="en-US" dirty="0" err="1"/>
              <a:t>tử</a:t>
            </a:r>
            <a:r>
              <a:rPr lang="en-US" dirty="0"/>
              <a:t> </a:t>
            </a:r>
            <a:r>
              <a:rPr lang="en-US" dirty="0" err="1"/>
              <a:t>toán</a:t>
            </a:r>
            <a:r>
              <a:rPr lang="en-US" dirty="0"/>
              <a:t> </a:t>
            </a:r>
            <a:r>
              <a:rPr lang="en-US" dirty="0" err="1"/>
              <a:t>học</a:t>
            </a:r>
            <a:r>
              <a:rPr lang="en-US" dirty="0"/>
              <a:t> - Arithmetic operators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79510225"/>
              </p:ext>
            </p:extLst>
          </p:nvPr>
        </p:nvGraphicFramePr>
        <p:xfrm>
          <a:off x="2592086" y="1148621"/>
          <a:ext cx="6520273" cy="2827020"/>
        </p:xfrm>
        <a:graphic>
          <a:graphicData uri="http://schemas.openxmlformats.org/drawingml/2006/table">
            <a:tbl>
              <a:tblPr firstRow="1" bandRow="1">
                <a:tableStyleId>{912C8C85-51F0-491E-9774-3900AFEF0FD7}</a:tableStyleId>
              </a:tblPr>
              <a:tblGrid>
                <a:gridCol w="1868925">
                  <a:extLst>
                    <a:ext uri="{9D8B030D-6E8A-4147-A177-3AD203B41FA5}">
                      <a16:colId xmlns:a16="http://schemas.microsoft.com/office/drawing/2014/main" val="20000"/>
                    </a:ext>
                  </a:extLst>
                </a:gridCol>
                <a:gridCol w="2760203">
                  <a:extLst>
                    <a:ext uri="{9D8B030D-6E8A-4147-A177-3AD203B41FA5}">
                      <a16:colId xmlns:a16="http://schemas.microsoft.com/office/drawing/2014/main" val="20001"/>
                    </a:ext>
                  </a:extLst>
                </a:gridCol>
                <a:gridCol w="1891145">
                  <a:extLst>
                    <a:ext uri="{9D8B030D-6E8A-4147-A177-3AD203B41FA5}">
                      <a16:colId xmlns:a16="http://schemas.microsoft.com/office/drawing/2014/main" val="20002"/>
                    </a:ext>
                  </a:extLst>
                </a:gridCol>
              </a:tblGrid>
              <a:tr h="342900">
                <a:tc>
                  <a:txBody>
                    <a:bodyPr/>
                    <a:lstStyle/>
                    <a:p>
                      <a:pPr algn="ctr"/>
                      <a:r>
                        <a:rPr lang="en-US" sz="2200" dirty="0" err="1">
                          <a:solidFill>
                            <a:schemeClr val="tx1">
                              <a:lumMod val="50000"/>
                            </a:schemeClr>
                          </a:solidFill>
                          <a:latin typeface="Arial" panose="020B0604020202020204" pitchFamily="34" charset="0"/>
                          <a:cs typeface="Arial" panose="020B0604020202020204" pitchFamily="34" charset="0"/>
                        </a:rPr>
                        <a:t>Phép</a:t>
                      </a:r>
                      <a:r>
                        <a:rPr lang="en-US" sz="2200" baseline="0" dirty="0">
                          <a:solidFill>
                            <a:schemeClr val="tx1">
                              <a:lumMod val="50000"/>
                            </a:schemeClr>
                          </a:solidFill>
                          <a:latin typeface="Arial" panose="020B0604020202020204" pitchFamily="34" charset="0"/>
                          <a:cs typeface="Arial" panose="020B0604020202020204" pitchFamily="34" charset="0"/>
                        </a:rPr>
                        <a:t> </a:t>
                      </a:r>
                      <a:r>
                        <a:rPr lang="en-US" sz="2200" baseline="0" dirty="0" err="1">
                          <a:solidFill>
                            <a:schemeClr val="tx1">
                              <a:lumMod val="50000"/>
                            </a:schemeClr>
                          </a:solidFill>
                          <a:latin typeface="Arial" panose="020B0604020202020204" pitchFamily="34" charset="0"/>
                          <a:cs typeface="Arial" panose="020B0604020202020204" pitchFamily="34" charset="0"/>
                        </a:rPr>
                        <a:t>toán</a:t>
                      </a:r>
                      <a:endParaRPr lang="en-US" sz="220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err="1">
                          <a:solidFill>
                            <a:schemeClr val="tx1">
                              <a:lumMod val="50000"/>
                            </a:schemeClr>
                          </a:solidFill>
                          <a:latin typeface="Arial" panose="020B0604020202020204" pitchFamily="34" charset="0"/>
                          <a:cs typeface="Arial" panose="020B0604020202020204" pitchFamily="34" charset="0"/>
                        </a:rPr>
                        <a:t>Giải</a:t>
                      </a:r>
                      <a:r>
                        <a:rPr lang="en-US" sz="2200" baseline="0" dirty="0">
                          <a:solidFill>
                            <a:schemeClr val="tx1">
                              <a:lumMod val="50000"/>
                            </a:schemeClr>
                          </a:solidFill>
                          <a:latin typeface="Arial" panose="020B0604020202020204" pitchFamily="34" charset="0"/>
                          <a:cs typeface="Arial" panose="020B0604020202020204" pitchFamily="34" charset="0"/>
                        </a:rPr>
                        <a:t> </a:t>
                      </a:r>
                      <a:r>
                        <a:rPr lang="en-US" sz="2200" baseline="0" dirty="0" err="1">
                          <a:solidFill>
                            <a:schemeClr val="tx1">
                              <a:lumMod val="50000"/>
                            </a:schemeClr>
                          </a:solidFill>
                          <a:latin typeface="Arial" panose="020B0604020202020204" pitchFamily="34" charset="0"/>
                          <a:cs typeface="Arial" panose="020B0604020202020204" pitchFamily="34" charset="0"/>
                        </a:rPr>
                        <a:t>thích</a:t>
                      </a:r>
                      <a:endParaRPr lang="en-US" sz="220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err="1">
                          <a:solidFill>
                            <a:schemeClr val="tx1">
                              <a:lumMod val="50000"/>
                            </a:schemeClr>
                          </a:solidFill>
                          <a:latin typeface="Arial" panose="020B0604020202020204" pitchFamily="34" charset="0"/>
                          <a:cs typeface="Arial" panose="020B0604020202020204" pitchFamily="34" charset="0"/>
                        </a:rPr>
                        <a:t>Ví</a:t>
                      </a:r>
                      <a:r>
                        <a:rPr lang="en-US" sz="2200" baseline="0">
                          <a:solidFill>
                            <a:schemeClr val="tx1">
                              <a:lumMod val="50000"/>
                            </a:schemeClr>
                          </a:solidFill>
                          <a:latin typeface="Arial" panose="020B0604020202020204" pitchFamily="34" charset="0"/>
                          <a:cs typeface="Arial" panose="020B0604020202020204" pitchFamily="34" charset="0"/>
                        </a:rPr>
                        <a:t> dụ</a:t>
                      </a:r>
                      <a:endParaRPr lang="en-US" sz="220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42900">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err="1">
                          <a:solidFill>
                            <a:schemeClr val="tx1">
                              <a:lumMod val="50000"/>
                            </a:schemeClr>
                          </a:solidFill>
                          <a:latin typeface="Arial" panose="020B0604020202020204" pitchFamily="34" charset="0"/>
                          <a:cs typeface="Arial" panose="020B0604020202020204" pitchFamily="34" charset="0"/>
                        </a:rPr>
                        <a:t>Cộng</a:t>
                      </a:r>
                      <a:endParaRPr lang="en-US" sz="220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x</a:t>
                      </a:r>
                      <a:r>
                        <a:rPr lang="en-US" sz="2200" baseline="0" dirty="0">
                          <a:solidFill>
                            <a:schemeClr val="tx1">
                              <a:lumMod val="50000"/>
                            </a:schemeClr>
                          </a:solidFill>
                          <a:latin typeface="Arial" panose="020B0604020202020204" pitchFamily="34" charset="0"/>
                          <a:cs typeface="Arial" panose="020B0604020202020204" pitchFamily="34" charset="0"/>
                        </a:rPr>
                        <a:t> = 11 + 3</a:t>
                      </a:r>
                      <a:endParaRPr lang="en-US" sz="220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42900">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err="1">
                          <a:solidFill>
                            <a:schemeClr val="tx1">
                              <a:lumMod val="50000"/>
                            </a:schemeClr>
                          </a:solidFill>
                          <a:latin typeface="Arial" panose="020B0604020202020204" pitchFamily="34" charset="0"/>
                          <a:cs typeface="Arial" panose="020B0604020202020204" pitchFamily="34" charset="0"/>
                        </a:rPr>
                        <a:t>Trừ</a:t>
                      </a:r>
                      <a:endParaRPr lang="en-US" sz="220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x = </a:t>
                      </a:r>
                      <a:r>
                        <a:rPr lang="en-US" sz="2200">
                          <a:solidFill>
                            <a:schemeClr val="tx1">
                              <a:lumMod val="50000"/>
                            </a:schemeClr>
                          </a:solidFill>
                          <a:latin typeface="Arial" panose="020B0604020202020204" pitchFamily="34" charset="0"/>
                          <a:cs typeface="Arial" panose="020B0604020202020204" pitchFamily="34" charset="0"/>
                        </a:rPr>
                        <a:t>11 - </a:t>
                      </a:r>
                      <a:r>
                        <a:rPr lang="en-US" sz="2200" dirty="0">
                          <a:solidFill>
                            <a:schemeClr val="tx1">
                              <a:lumMod val="50000"/>
                            </a:schemeClr>
                          </a:solidFill>
                          <a:latin typeface="Arial" panose="020B0604020202020204" pitchFamily="34" charset="0"/>
                          <a:cs typeface="Arial" panose="020B0604020202020204" pitchFamily="34" charset="0"/>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42900">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err="1">
                          <a:solidFill>
                            <a:schemeClr val="tx1">
                              <a:lumMod val="50000"/>
                            </a:schemeClr>
                          </a:solidFill>
                          <a:latin typeface="Arial" panose="020B0604020202020204" pitchFamily="34" charset="0"/>
                          <a:cs typeface="Arial" panose="020B0604020202020204" pitchFamily="34" charset="0"/>
                        </a:rPr>
                        <a:t>Nhân</a:t>
                      </a:r>
                      <a:endParaRPr lang="en-US" sz="220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sz="2200" dirty="0">
                          <a:solidFill>
                            <a:schemeClr val="tx1">
                              <a:lumMod val="50000"/>
                            </a:schemeClr>
                          </a:solidFill>
                          <a:latin typeface="Arial" panose="020B0604020202020204" pitchFamily="34" charset="0"/>
                          <a:cs typeface="Arial" panose="020B0604020202020204" pitchFamily="34" charset="0"/>
                        </a:rPr>
                        <a:t>x = 11 * 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42900">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Chia</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x = 11 / 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42900">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err="1">
                          <a:solidFill>
                            <a:schemeClr val="tx1">
                              <a:lumMod val="50000"/>
                            </a:schemeClr>
                          </a:solidFill>
                          <a:latin typeface="Arial" panose="020B0604020202020204" pitchFamily="34" charset="0"/>
                          <a:cs typeface="Arial" panose="020B0604020202020204" pitchFamily="34" charset="0"/>
                        </a:rPr>
                        <a:t>Lấy</a:t>
                      </a:r>
                      <a:r>
                        <a:rPr lang="en-US" sz="2200" baseline="0" dirty="0">
                          <a:solidFill>
                            <a:schemeClr val="tx1">
                              <a:lumMod val="50000"/>
                            </a:schemeClr>
                          </a:solidFill>
                          <a:latin typeface="Arial" panose="020B0604020202020204" pitchFamily="34" charset="0"/>
                          <a:cs typeface="Arial" panose="020B0604020202020204" pitchFamily="34" charset="0"/>
                        </a:rPr>
                        <a:t> </a:t>
                      </a:r>
                      <a:r>
                        <a:rPr lang="en-US" sz="2200" baseline="0" dirty="0" err="1">
                          <a:solidFill>
                            <a:schemeClr val="tx1">
                              <a:lumMod val="50000"/>
                            </a:schemeClr>
                          </a:solidFill>
                          <a:latin typeface="Arial" panose="020B0604020202020204" pitchFamily="34" charset="0"/>
                          <a:cs typeface="Arial" panose="020B0604020202020204" pitchFamily="34" charset="0"/>
                        </a:rPr>
                        <a:t>phần</a:t>
                      </a:r>
                      <a:r>
                        <a:rPr lang="en-US" sz="2200" baseline="0" dirty="0">
                          <a:solidFill>
                            <a:schemeClr val="tx1">
                              <a:lumMod val="50000"/>
                            </a:schemeClr>
                          </a:solidFill>
                          <a:latin typeface="Arial" panose="020B0604020202020204" pitchFamily="34" charset="0"/>
                          <a:cs typeface="Arial" panose="020B0604020202020204" pitchFamily="34" charset="0"/>
                        </a:rPr>
                        <a:t> </a:t>
                      </a:r>
                      <a:r>
                        <a:rPr lang="en-US" sz="2200" baseline="0" dirty="0" err="1">
                          <a:solidFill>
                            <a:schemeClr val="tx1">
                              <a:lumMod val="50000"/>
                            </a:schemeClr>
                          </a:solidFill>
                          <a:latin typeface="Arial" panose="020B0604020202020204" pitchFamily="34" charset="0"/>
                          <a:cs typeface="Arial" panose="020B0604020202020204" pitchFamily="34" charset="0"/>
                        </a:rPr>
                        <a:t>nguyên</a:t>
                      </a:r>
                      <a:endParaRPr lang="en-US" sz="220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x = 11 / 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42900">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err="1">
                          <a:solidFill>
                            <a:schemeClr val="tx1">
                              <a:lumMod val="50000"/>
                            </a:schemeClr>
                          </a:solidFill>
                          <a:latin typeface="Arial" panose="020B0604020202020204" pitchFamily="34" charset="0"/>
                          <a:cs typeface="Arial" panose="020B0604020202020204" pitchFamily="34" charset="0"/>
                        </a:rPr>
                        <a:t>Lấy</a:t>
                      </a:r>
                      <a:r>
                        <a:rPr lang="en-US" sz="2200" baseline="0" dirty="0">
                          <a:solidFill>
                            <a:schemeClr val="tx1">
                              <a:lumMod val="50000"/>
                            </a:schemeClr>
                          </a:solidFill>
                          <a:latin typeface="Arial" panose="020B0604020202020204" pitchFamily="34" charset="0"/>
                          <a:cs typeface="Arial" panose="020B0604020202020204" pitchFamily="34" charset="0"/>
                        </a:rPr>
                        <a:t> </a:t>
                      </a:r>
                      <a:r>
                        <a:rPr lang="en-US" sz="2200" baseline="0" dirty="0" err="1">
                          <a:solidFill>
                            <a:schemeClr val="tx1">
                              <a:lumMod val="50000"/>
                            </a:schemeClr>
                          </a:solidFill>
                          <a:latin typeface="Arial" panose="020B0604020202020204" pitchFamily="34" charset="0"/>
                          <a:cs typeface="Arial" panose="020B0604020202020204" pitchFamily="34" charset="0"/>
                        </a:rPr>
                        <a:t>phần</a:t>
                      </a:r>
                      <a:r>
                        <a:rPr lang="en-US" sz="2200" baseline="0" dirty="0">
                          <a:solidFill>
                            <a:schemeClr val="tx1">
                              <a:lumMod val="50000"/>
                            </a:schemeClr>
                          </a:solidFill>
                          <a:latin typeface="Arial" panose="020B0604020202020204" pitchFamily="34" charset="0"/>
                          <a:cs typeface="Arial" panose="020B0604020202020204" pitchFamily="34" charset="0"/>
                        </a:rPr>
                        <a:t> </a:t>
                      </a:r>
                      <a:r>
                        <a:rPr lang="en-US" sz="2200" baseline="0" dirty="0" err="1">
                          <a:solidFill>
                            <a:schemeClr val="tx1">
                              <a:lumMod val="50000"/>
                            </a:schemeClr>
                          </a:solidFill>
                          <a:latin typeface="Arial" panose="020B0604020202020204" pitchFamily="34" charset="0"/>
                          <a:cs typeface="Arial" panose="020B0604020202020204" pitchFamily="34" charset="0"/>
                        </a:rPr>
                        <a:t>dư</a:t>
                      </a:r>
                      <a:endParaRPr lang="en-US" sz="220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a:solidFill>
                            <a:schemeClr val="tx1">
                              <a:lumMod val="50000"/>
                            </a:schemeClr>
                          </a:solidFill>
                          <a:latin typeface="Arial" panose="020B0604020202020204" pitchFamily="34" charset="0"/>
                          <a:cs typeface="Arial" panose="020B0604020202020204" pitchFamily="34" charset="0"/>
                        </a:rPr>
                        <a:t>x = 11 % 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7" name="TextBox 6"/>
          <p:cNvSpPr txBox="1"/>
          <p:nvPr/>
        </p:nvSpPr>
        <p:spPr>
          <a:xfrm>
            <a:off x="5452058" y="4046145"/>
            <a:ext cx="6520273" cy="2462213"/>
          </a:xfrm>
          <a:prstGeom prst="rect">
            <a:avLst/>
          </a:prstGeom>
          <a:noFill/>
          <a:ln>
            <a:solidFill>
              <a:schemeClr val="tx1">
                <a:lumMod val="50000"/>
              </a:schemeClr>
            </a:solidFill>
          </a:ln>
        </p:spPr>
        <p:txBody>
          <a:bodyPr wrap="square" rtlCol="0">
            <a:spAutoFit/>
          </a:bodyPr>
          <a:lstStyle/>
          <a:p>
            <a:pPr marL="342900" indent="-342900">
              <a:buFont typeface="Arial" panose="020B0604020202020204" pitchFamily="34" charset="0"/>
              <a:buChar char="•"/>
            </a:pPr>
            <a:r>
              <a:rPr lang="en-US" sz="2200">
                <a:solidFill>
                  <a:schemeClr val="tx1">
                    <a:lumMod val="50000"/>
                  </a:schemeClr>
                </a:solidFill>
                <a:latin typeface="Arial" panose="020B0604020202020204" pitchFamily="34" charset="0"/>
                <a:cs typeface="Arial" panose="020B0604020202020204" pitchFamily="34" charset="0"/>
              </a:rPr>
              <a:t>Ví dụ 2: Cho biết kết quả của các phép tính sau</a:t>
            </a:r>
          </a:p>
          <a:p>
            <a:r>
              <a:rPr lang="en-US" sz="2200">
                <a:solidFill>
                  <a:srgbClr val="0000FF"/>
                </a:solidFill>
                <a:highlight>
                  <a:srgbClr val="FFFFFF"/>
                </a:highlight>
                <a:latin typeface="PragmataPro Mono Liga" panose="02000509040000020004" pitchFamily="49" charset="0"/>
              </a:rPr>
              <a:t>float</a:t>
            </a:r>
            <a:r>
              <a:rPr lang="en-US" sz="2200">
                <a:solidFill>
                  <a:srgbClr val="000000"/>
                </a:solidFill>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a</a:t>
            </a:r>
            <a:r>
              <a:rPr lang="en-US" sz="2200">
                <a:solidFill>
                  <a:srgbClr val="000000"/>
                </a:solidFill>
                <a:highlight>
                  <a:srgbClr val="FFFFFF"/>
                </a:highlight>
                <a:latin typeface="PragmataPro Mono Liga" panose="02000509040000020004" pitchFamily="49" charset="0"/>
              </a:rPr>
              <a:t> = </a:t>
            </a:r>
            <a:r>
              <a:rPr lang="en-US" sz="2200">
                <a:solidFill>
                  <a:srgbClr val="098658"/>
                </a:solidFill>
                <a:highlight>
                  <a:srgbClr val="FFFFFF"/>
                </a:highlight>
                <a:latin typeface="PragmataPro Mono Liga" panose="02000509040000020004" pitchFamily="49" charset="0"/>
              </a:rPr>
              <a:t>5</a:t>
            </a:r>
            <a:r>
              <a:rPr lang="en-US" sz="2200">
                <a:solidFill>
                  <a:srgbClr val="000000"/>
                </a:solidFill>
                <a:highlight>
                  <a:srgbClr val="FFFFFF"/>
                </a:highlight>
                <a:latin typeface="PragmataPro Mono Liga" panose="02000509040000020004" pitchFamily="49" charset="0"/>
              </a:rPr>
              <a:t> / </a:t>
            </a:r>
            <a:r>
              <a:rPr lang="en-US" sz="2200">
                <a:solidFill>
                  <a:srgbClr val="098658"/>
                </a:solidFill>
                <a:highlight>
                  <a:srgbClr val="FFFFFF"/>
                </a:highlight>
                <a:latin typeface="PragmataPro Mono Liga" panose="02000509040000020004" pitchFamily="49" charset="0"/>
              </a:rPr>
              <a:t>2</a:t>
            </a:r>
            <a:r>
              <a:rPr lang="en-US" sz="2200">
                <a:solidFill>
                  <a:srgbClr val="000000"/>
                </a:solidFill>
                <a:highlight>
                  <a:srgbClr val="FFFFFF"/>
                </a:highlight>
                <a:latin typeface="PragmataPro Mono Liga" panose="02000509040000020004" pitchFamily="49" charset="0"/>
              </a:rPr>
              <a:t>;</a:t>
            </a:r>
          </a:p>
          <a:p>
            <a:r>
              <a:rPr lang="en-US" sz="2200">
                <a:solidFill>
                  <a:srgbClr val="0000FF"/>
                </a:solidFill>
                <a:highlight>
                  <a:srgbClr val="FFFFFF"/>
                </a:highlight>
                <a:latin typeface="PragmataPro Mono Liga" panose="02000509040000020004" pitchFamily="49" charset="0"/>
              </a:rPr>
              <a:t>float</a:t>
            </a:r>
            <a:r>
              <a:rPr lang="en-US" sz="2200">
                <a:solidFill>
                  <a:srgbClr val="000000"/>
                </a:solidFill>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b</a:t>
            </a:r>
            <a:r>
              <a:rPr lang="en-US" sz="2200">
                <a:solidFill>
                  <a:srgbClr val="000000"/>
                </a:solidFill>
                <a:highlight>
                  <a:srgbClr val="FFFFFF"/>
                </a:highlight>
                <a:latin typeface="PragmataPro Mono Liga" panose="02000509040000020004" pitchFamily="49" charset="0"/>
              </a:rPr>
              <a:t> = </a:t>
            </a:r>
            <a:r>
              <a:rPr lang="en-US" sz="2200">
                <a:solidFill>
                  <a:srgbClr val="098658"/>
                </a:solidFill>
                <a:highlight>
                  <a:srgbClr val="FFFFFF"/>
                </a:highlight>
                <a:latin typeface="PragmataPro Mono Liga" panose="02000509040000020004" pitchFamily="49" charset="0"/>
              </a:rPr>
              <a:t>5</a:t>
            </a:r>
            <a:r>
              <a:rPr lang="en-US" sz="2200">
                <a:solidFill>
                  <a:srgbClr val="000000"/>
                </a:solidFill>
                <a:highlight>
                  <a:srgbClr val="FFFFFF"/>
                </a:highlight>
                <a:latin typeface="PragmataPro Mono Liga" panose="02000509040000020004" pitchFamily="49" charset="0"/>
              </a:rPr>
              <a:t> / </a:t>
            </a:r>
            <a:r>
              <a:rPr lang="en-US" sz="2200">
                <a:solidFill>
                  <a:srgbClr val="098658"/>
                </a:solidFill>
                <a:highlight>
                  <a:srgbClr val="FFFFFF"/>
                </a:highlight>
                <a:latin typeface="PragmataPro Mono Liga" panose="02000509040000020004" pitchFamily="49" charset="0"/>
              </a:rPr>
              <a:t>2.</a:t>
            </a:r>
            <a:r>
              <a:rPr lang="en-US" sz="2200">
                <a:solidFill>
                  <a:srgbClr val="000000"/>
                </a:solidFill>
                <a:highlight>
                  <a:srgbClr val="FFFFFF"/>
                </a:highlight>
                <a:latin typeface="PragmataPro Mono Liga" panose="02000509040000020004" pitchFamily="49" charset="0"/>
              </a:rPr>
              <a:t>; </a:t>
            </a:r>
          </a:p>
          <a:p>
            <a:r>
              <a:rPr lang="en-US" sz="2200">
                <a:solidFill>
                  <a:srgbClr val="0000FF"/>
                </a:solidFill>
                <a:highlight>
                  <a:srgbClr val="FFFFFF"/>
                </a:highlight>
                <a:latin typeface="PragmataPro Mono Liga" panose="02000509040000020004" pitchFamily="49" charset="0"/>
              </a:rPr>
              <a:t>float</a:t>
            </a:r>
            <a:r>
              <a:rPr lang="en-US" sz="2200">
                <a:solidFill>
                  <a:srgbClr val="000000"/>
                </a:solidFill>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c</a:t>
            </a:r>
            <a:r>
              <a:rPr lang="en-US" sz="2200">
                <a:solidFill>
                  <a:srgbClr val="000000"/>
                </a:solidFill>
                <a:highlight>
                  <a:srgbClr val="FFFFFF"/>
                </a:highlight>
                <a:latin typeface="PragmataPro Mono Liga" panose="02000509040000020004" pitchFamily="49" charset="0"/>
              </a:rPr>
              <a:t> = </a:t>
            </a:r>
            <a:r>
              <a:rPr lang="en-US" sz="2200">
                <a:solidFill>
                  <a:srgbClr val="098658"/>
                </a:solidFill>
                <a:highlight>
                  <a:srgbClr val="FFFFFF"/>
                </a:highlight>
                <a:latin typeface="PragmataPro Mono Liga" panose="02000509040000020004" pitchFamily="49" charset="0"/>
              </a:rPr>
              <a:t>5.</a:t>
            </a:r>
            <a:r>
              <a:rPr lang="en-US" sz="2200">
                <a:solidFill>
                  <a:srgbClr val="000000"/>
                </a:solidFill>
                <a:highlight>
                  <a:srgbClr val="FFFFFF"/>
                </a:highlight>
                <a:latin typeface="PragmataPro Mono Liga" panose="02000509040000020004" pitchFamily="49" charset="0"/>
              </a:rPr>
              <a:t> / </a:t>
            </a:r>
            <a:r>
              <a:rPr lang="en-US" sz="2200">
                <a:solidFill>
                  <a:srgbClr val="098658"/>
                </a:solidFill>
                <a:highlight>
                  <a:srgbClr val="FFFFFF"/>
                </a:highlight>
                <a:latin typeface="PragmataPro Mono Liga" panose="02000509040000020004" pitchFamily="49" charset="0"/>
              </a:rPr>
              <a:t>2</a:t>
            </a:r>
            <a:r>
              <a:rPr lang="en-US" sz="2200">
                <a:solidFill>
                  <a:srgbClr val="000000"/>
                </a:solidFill>
                <a:highlight>
                  <a:srgbClr val="FFFFFF"/>
                </a:highlight>
                <a:latin typeface="PragmataPro Mono Liga" panose="02000509040000020004" pitchFamily="49" charset="0"/>
              </a:rPr>
              <a:t>;</a:t>
            </a:r>
          </a:p>
          <a:p>
            <a:r>
              <a:rPr lang="en-US" sz="2200">
                <a:solidFill>
                  <a:srgbClr val="0000FF"/>
                </a:solidFill>
                <a:highlight>
                  <a:srgbClr val="FFFFFF"/>
                </a:highlight>
                <a:latin typeface="PragmataPro Mono Liga" panose="02000509040000020004" pitchFamily="49" charset="0"/>
              </a:rPr>
              <a:t>float</a:t>
            </a:r>
            <a:r>
              <a:rPr lang="en-US" sz="2200">
                <a:solidFill>
                  <a:srgbClr val="000000"/>
                </a:solidFill>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d</a:t>
            </a:r>
            <a:r>
              <a:rPr lang="en-US" sz="2200">
                <a:solidFill>
                  <a:srgbClr val="000000"/>
                </a:solidFill>
                <a:highlight>
                  <a:srgbClr val="FFFFFF"/>
                </a:highlight>
                <a:latin typeface="PragmataPro Mono Liga" panose="02000509040000020004" pitchFamily="49" charset="0"/>
              </a:rPr>
              <a:t> = (</a:t>
            </a:r>
            <a:r>
              <a:rPr lang="en-US" sz="2200">
                <a:solidFill>
                  <a:srgbClr val="0000FF"/>
                </a:solidFill>
                <a:highlight>
                  <a:srgbClr val="FFFFFF"/>
                </a:highlight>
                <a:latin typeface="PragmataPro Mono Liga" panose="02000509040000020004" pitchFamily="49" charset="0"/>
              </a:rPr>
              <a:t>float</a:t>
            </a:r>
            <a:r>
              <a:rPr lang="en-US" sz="2200">
                <a:solidFill>
                  <a:srgbClr val="000000"/>
                </a:solidFill>
                <a:highlight>
                  <a:srgbClr val="FFFFFF"/>
                </a:highlight>
                <a:latin typeface="PragmataPro Mono Liga" panose="02000509040000020004" pitchFamily="49" charset="0"/>
              </a:rPr>
              <a:t>)</a:t>
            </a:r>
            <a:r>
              <a:rPr lang="en-US" sz="2200">
                <a:solidFill>
                  <a:srgbClr val="098658"/>
                </a:solidFill>
                <a:highlight>
                  <a:srgbClr val="FFFFFF"/>
                </a:highlight>
                <a:latin typeface="PragmataPro Mono Liga" panose="02000509040000020004" pitchFamily="49" charset="0"/>
              </a:rPr>
              <a:t>5</a:t>
            </a:r>
            <a:r>
              <a:rPr lang="en-US" sz="2200">
                <a:solidFill>
                  <a:srgbClr val="000000"/>
                </a:solidFill>
                <a:highlight>
                  <a:srgbClr val="FFFFFF"/>
                </a:highlight>
                <a:latin typeface="PragmataPro Mono Liga" panose="02000509040000020004" pitchFamily="49" charset="0"/>
              </a:rPr>
              <a:t>/</a:t>
            </a:r>
            <a:r>
              <a:rPr lang="en-US" sz="2200">
                <a:solidFill>
                  <a:srgbClr val="098658"/>
                </a:solidFill>
                <a:highlight>
                  <a:srgbClr val="FFFFFF"/>
                </a:highlight>
                <a:latin typeface="PragmataPro Mono Liga" panose="02000509040000020004" pitchFamily="49" charset="0"/>
              </a:rPr>
              <a:t>2</a:t>
            </a:r>
            <a:r>
              <a:rPr lang="en-US" sz="2200">
                <a:solidFill>
                  <a:srgbClr val="000000"/>
                </a:solidFill>
                <a:highlight>
                  <a:srgbClr val="FFFFFF"/>
                </a:highlight>
                <a:latin typeface="PragmataPro Mono Liga" panose="02000509040000020004" pitchFamily="49" charset="0"/>
              </a:rPr>
              <a:t>;</a:t>
            </a:r>
          </a:p>
          <a:p>
            <a:r>
              <a:rPr lang="en-US" sz="2200">
                <a:solidFill>
                  <a:srgbClr val="0000FF"/>
                </a:solidFill>
                <a:highlight>
                  <a:srgbClr val="FFFFFF"/>
                </a:highlight>
                <a:latin typeface="PragmataPro Mono Liga" panose="02000509040000020004" pitchFamily="49" charset="0"/>
              </a:rPr>
              <a:t>float</a:t>
            </a:r>
            <a:r>
              <a:rPr lang="en-US" sz="2200">
                <a:solidFill>
                  <a:srgbClr val="000000"/>
                </a:solidFill>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d1</a:t>
            </a:r>
            <a:r>
              <a:rPr lang="en-US" sz="2200">
                <a:solidFill>
                  <a:srgbClr val="000000"/>
                </a:solidFill>
                <a:highlight>
                  <a:srgbClr val="FFFFFF"/>
                </a:highlight>
                <a:latin typeface="PragmataPro Mono Liga" panose="02000509040000020004" pitchFamily="49" charset="0"/>
              </a:rPr>
              <a:t> = </a:t>
            </a:r>
            <a:r>
              <a:rPr lang="en-US" sz="2200">
                <a:solidFill>
                  <a:srgbClr val="0000FF"/>
                </a:solidFill>
                <a:highlight>
                  <a:srgbClr val="FFFFFF"/>
                </a:highlight>
                <a:latin typeface="PragmataPro Mono Liga" panose="02000509040000020004" pitchFamily="49" charset="0"/>
              </a:rPr>
              <a:t>float</a:t>
            </a:r>
            <a:r>
              <a:rPr lang="en-US" sz="2200">
                <a:solidFill>
                  <a:srgbClr val="000000"/>
                </a:solidFill>
                <a:highlight>
                  <a:srgbClr val="FFFFFF"/>
                </a:highlight>
                <a:latin typeface="PragmataPro Mono Liga" panose="02000509040000020004" pitchFamily="49" charset="0"/>
              </a:rPr>
              <a:t>(</a:t>
            </a:r>
            <a:r>
              <a:rPr lang="en-US" sz="2200">
                <a:solidFill>
                  <a:srgbClr val="098658"/>
                </a:solidFill>
                <a:highlight>
                  <a:srgbClr val="FFFFFF"/>
                </a:highlight>
                <a:latin typeface="PragmataPro Mono Liga" panose="02000509040000020004" pitchFamily="49" charset="0"/>
              </a:rPr>
              <a:t>5</a:t>
            </a:r>
            <a:r>
              <a:rPr lang="en-US" sz="2200">
                <a:solidFill>
                  <a:srgbClr val="000000"/>
                </a:solidFill>
                <a:highlight>
                  <a:srgbClr val="FFFFFF"/>
                </a:highlight>
                <a:latin typeface="PragmataPro Mono Liga" panose="02000509040000020004" pitchFamily="49" charset="0"/>
              </a:rPr>
              <a:t>)/</a:t>
            </a:r>
            <a:r>
              <a:rPr lang="en-US" sz="2200">
                <a:solidFill>
                  <a:srgbClr val="098658"/>
                </a:solidFill>
                <a:highlight>
                  <a:srgbClr val="FFFFFF"/>
                </a:highlight>
                <a:latin typeface="PragmataPro Mono Liga" panose="02000509040000020004" pitchFamily="49" charset="0"/>
              </a:rPr>
              <a:t>2</a:t>
            </a:r>
            <a:r>
              <a:rPr lang="en-US" sz="2200">
                <a:solidFill>
                  <a:srgbClr val="000000"/>
                </a:solidFill>
                <a:highlight>
                  <a:srgbClr val="FFFFFF"/>
                </a:highlight>
                <a:latin typeface="PragmataPro Mono Liga" panose="02000509040000020004" pitchFamily="49" charset="0"/>
              </a:rPr>
              <a:t>;</a:t>
            </a:r>
          </a:p>
          <a:p>
            <a:r>
              <a:rPr lang="en-US" sz="2200">
                <a:solidFill>
                  <a:srgbClr val="0000FF"/>
                </a:solidFill>
                <a:highlight>
                  <a:srgbClr val="FFFFFF"/>
                </a:highlight>
                <a:latin typeface="PragmataPro Mono Liga" panose="02000509040000020004" pitchFamily="49" charset="0"/>
              </a:rPr>
              <a:t>float</a:t>
            </a:r>
            <a:r>
              <a:rPr lang="en-US" sz="2200">
                <a:solidFill>
                  <a:srgbClr val="000000"/>
                </a:solidFill>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d2</a:t>
            </a:r>
            <a:r>
              <a:rPr lang="en-US" sz="2200">
                <a:solidFill>
                  <a:srgbClr val="000000"/>
                </a:solidFill>
                <a:highlight>
                  <a:srgbClr val="FFFFFF"/>
                </a:highlight>
                <a:latin typeface="PragmataPro Mono Liga" panose="02000509040000020004" pitchFamily="49" charset="0"/>
              </a:rPr>
              <a:t> = </a:t>
            </a:r>
            <a:r>
              <a:rPr lang="en-US" sz="2200">
                <a:solidFill>
                  <a:srgbClr val="0000FF"/>
                </a:solidFill>
                <a:highlight>
                  <a:srgbClr val="FFFFFF"/>
                </a:highlight>
                <a:latin typeface="PragmataPro Mono Liga" panose="02000509040000020004" pitchFamily="49" charset="0"/>
              </a:rPr>
              <a:t>float</a:t>
            </a:r>
            <a:r>
              <a:rPr lang="en-US" sz="2200">
                <a:solidFill>
                  <a:srgbClr val="000000"/>
                </a:solidFill>
                <a:highlight>
                  <a:srgbClr val="FFFFFF"/>
                </a:highlight>
                <a:latin typeface="PragmataPro Mono Liga" panose="02000509040000020004" pitchFamily="49" charset="0"/>
              </a:rPr>
              <a:t>(</a:t>
            </a:r>
            <a:r>
              <a:rPr lang="en-US" sz="2200">
                <a:solidFill>
                  <a:srgbClr val="098658"/>
                </a:solidFill>
                <a:highlight>
                  <a:srgbClr val="FFFFFF"/>
                </a:highlight>
                <a:latin typeface="PragmataPro Mono Liga" panose="02000509040000020004" pitchFamily="49" charset="0"/>
              </a:rPr>
              <a:t>5</a:t>
            </a:r>
            <a:r>
              <a:rPr lang="en-US" sz="2200">
                <a:solidFill>
                  <a:srgbClr val="000000"/>
                </a:solidFill>
                <a:highlight>
                  <a:srgbClr val="FFFFFF"/>
                </a:highlight>
                <a:latin typeface="PragmataPro Mono Liga" panose="02000509040000020004" pitchFamily="49" charset="0"/>
              </a:rPr>
              <a:t>/</a:t>
            </a:r>
            <a:r>
              <a:rPr lang="en-US" sz="2200">
                <a:solidFill>
                  <a:srgbClr val="098658"/>
                </a:solidFill>
                <a:highlight>
                  <a:srgbClr val="FFFFFF"/>
                </a:highlight>
                <a:latin typeface="PragmataPro Mono Liga" panose="02000509040000020004" pitchFamily="49" charset="0"/>
              </a:rPr>
              <a:t>2</a:t>
            </a:r>
            <a:r>
              <a:rPr lang="en-US" sz="2200">
                <a:solidFill>
                  <a:srgbClr val="000000"/>
                </a:solidFill>
                <a:highlight>
                  <a:srgbClr val="FFFFFF"/>
                </a:highlight>
                <a:latin typeface="PragmataPro Mono Liga" panose="02000509040000020004" pitchFamily="49" charset="0"/>
              </a:rPr>
              <a:t>);</a:t>
            </a:r>
          </a:p>
        </p:txBody>
      </p:sp>
      <p:sp>
        <p:nvSpPr>
          <p:cNvPr id="3" name="Footer Placeholder 2"/>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6" name="Date Placeholder 5">
            <a:extLst>
              <a:ext uri="{FF2B5EF4-FFF2-40B4-BE49-F238E27FC236}">
                <a16:creationId xmlns:a16="http://schemas.microsoft.com/office/drawing/2014/main" id="{2F65F7D5-8673-4EF9-C704-B0E00B09CCF3}"/>
              </a:ext>
            </a:extLst>
          </p:cNvPr>
          <p:cNvSpPr>
            <a:spLocks noGrp="1"/>
          </p:cNvSpPr>
          <p:nvPr>
            <p:ph type="dt" sz="half" idx="13"/>
          </p:nvPr>
        </p:nvSpPr>
        <p:spPr/>
        <p:txBody>
          <a:bodyPr/>
          <a:lstStyle/>
          <a:p>
            <a:r>
              <a:rPr lang="en-US"/>
              <a:t>June 2024</a:t>
            </a:r>
            <a:endParaRPr lang="en-US" dirty="0"/>
          </a:p>
        </p:txBody>
      </p:sp>
      <p:sp>
        <p:nvSpPr>
          <p:cNvPr id="11" name="TextBox 10">
            <a:extLst>
              <a:ext uri="{FF2B5EF4-FFF2-40B4-BE49-F238E27FC236}">
                <a16:creationId xmlns:a16="http://schemas.microsoft.com/office/drawing/2014/main" id="{5B7B314F-CAF1-7DBD-05AF-A18CCD783AB5}"/>
              </a:ext>
            </a:extLst>
          </p:cNvPr>
          <p:cNvSpPr txBox="1"/>
          <p:nvPr/>
        </p:nvSpPr>
        <p:spPr>
          <a:xfrm>
            <a:off x="559264" y="4049103"/>
            <a:ext cx="4741552" cy="2399439"/>
          </a:xfrm>
          <a:prstGeom prst="rect">
            <a:avLst/>
          </a:prstGeom>
          <a:noFill/>
          <a:ln>
            <a:solidFill>
              <a:schemeClr val="tx1">
                <a:lumMod val="50000"/>
              </a:schemeClr>
            </a:solidFill>
          </a:ln>
        </p:spPr>
        <p:txBody>
          <a:bodyPr wrap="square">
            <a:spAutoFit/>
          </a:bodyPr>
          <a:lstStyle/>
          <a:p>
            <a:pPr marL="342900" indent="-342900">
              <a:buFont typeface="Arial" panose="020B0604020202020204" pitchFamily="34" charset="0"/>
              <a:buChar char="•"/>
            </a:pPr>
            <a:r>
              <a:rPr lang="en-US" sz="2200">
                <a:solidFill>
                  <a:schemeClr val="tx1">
                    <a:lumMod val="50000"/>
                  </a:schemeClr>
                </a:solidFill>
                <a:latin typeface="Arial" panose="020B0604020202020204" pitchFamily="34" charset="0"/>
                <a:cs typeface="Arial" panose="020B0604020202020204" pitchFamily="34" charset="0"/>
              </a:rPr>
              <a:t>Ví dụ 1: Xét đoạn lệnh sau:</a:t>
            </a:r>
          </a:p>
          <a:p>
            <a:r>
              <a:rPr lang="fr-FR" sz="2200">
                <a:solidFill>
                  <a:srgbClr val="0000FF"/>
                </a:solidFill>
                <a:highlight>
                  <a:srgbClr val="FFFFFF"/>
                </a:highlight>
                <a:latin typeface="PragmataPro Mono Liga" panose="02000509040000020004" pitchFamily="49" charset="0"/>
              </a:rPr>
              <a:t>int</a:t>
            </a:r>
            <a:r>
              <a:rPr lang="fr-FR" sz="2200">
                <a:solidFill>
                  <a:srgbClr val="000000"/>
                </a:solidFill>
                <a:highlight>
                  <a:srgbClr val="FFFFFF"/>
                </a:highlight>
                <a:latin typeface="PragmataPro Mono Liga" panose="02000509040000020004" pitchFamily="49" charset="0"/>
              </a:rPr>
              <a:t> </a:t>
            </a:r>
            <a:r>
              <a:rPr lang="fr-FR" sz="2200">
                <a:solidFill>
                  <a:srgbClr val="001080"/>
                </a:solidFill>
                <a:highlight>
                  <a:srgbClr val="FFFFFF"/>
                </a:highlight>
                <a:latin typeface="PragmataPro Mono Liga" panose="02000509040000020004" pitchFamily="49" charset="0"/>
              </a:rPr>
              <a:t>x</a:t>
            </a:r>
            <a:r>
              <a:rPr lang="fr-FR" sz="2200">
                <a:solidFill>
                  <a:srgbClr val="000000"/>
                </a:solidFill>
                <a:highlight>
                  <a:srgbClr val="FFFFFF"/>
                </a:highlight>
                <a:latin typeface="PragmataPro Mono Liga" panose="02000509040000020004" pitchFamily="49" charset="0"/>
              </a:rPr>
              <a:t> = </a:t>
            </a:r>
            <a:r>
              <a:rPr lang="fr-FR" sz="2200">
                <a:solidFill>
                  <a:srgbClr val="098658"/>
                </a:solidFill>
                <a:highlight>
                  <a:srgbClr val="FFFFFF"/>
                </a:highlight>
                <a:latin typeface="PragmataPro Mono Liga" panose="02000509040000020004" pitchFamily="49" charset="0"/>
              </a:rPr>
              <a:t>4</a:t>
            </a:r>
            <a:r>
              <a:rPr lang="fr-FR" sz="2200">
                <a:solidFill>
                  <a:srgbClr val="000000"/>
                </a:solidFill>
                <a:highlight>
                  <a:srgbClr val="FFFFFF"/>
                </a:highlight>
                <a:latin typeface="PragmataPro Mono Liga" panose="02000509040000020004" pitchFamily="49" charset="0"/>
              </a:rPr>
              <a:t>;</a:t>
            </a:r>
          </a:p>
          <a:p>
            <a:r>
              <a:rPr lang="fr-FR" sz="2200">
                <a:solidFill>
                  <a:srgbClr val="0000FF"/>
                </a:solidFill>
                <a:highlight>
                  <a:srgbClr val="FFFFFF"/>
                </a:highlight>
                <a:latin typeface="PragmataPro Mono Liga" panose="02000509040000020004" pitchFamily="49" charset="0"/>
              </a:rPr>
              <a:t>float</a:t>
            </a:r>
            <a:r>
              <a:rPr lang="fr-FR" sz="2200">
                <a:solidFill>
                  <a:srgbClr val="000000"/>
                </a:solidFill>
                <a:highlight>
                  <a:srgbClr val="FFFFFF"/>
                </a:highlight>
                <a:latin typeface="PragmataPro Mono Liga" panose="02000509040000020004" pitchFamily="49" charset="0"/>
              </a:rPr>
              <a:t> </a:t>
            </a:r>
            <a:r>
              <a:rPr lang="fr-FR" sz="2200">
                <a:solidFill>
                  <a:srgbClr val="001080"/>
                </a:solidFill>
                <a:highlight>
                  <a:srgbClr val="FFFFFF"/>
                </a:highlight>
                <a:latin typeface="PragmataPro Mono Liga" panose="02000509040000020004" pitchFamily="49" charset="0"/>
              </a:rPr>
              <a:t>y</a:t>
            </a:r>
            <a:r>
              <a:rPr lang="fr-FR" sz="2200">
                <a:solidFill>
                  <a:srgbClr val="000000"/>
                </a:solidFill>
                <a:highlight>
                  <a:srgbClr val="FFFFFF"/>
                </a:highlight>
                <a:latin typeface="PragmataPro Mono Liga" panose="02000509040000020004" pitchFamily="49" charset="0"/>
              </a:rPr>
              <a:t> = </a:t>
            </a:r>
            <a:r>
              <a:rPr lang="fr-FR" sz="2200">
                <a:solidFill>
                  <a:srgbClr val="098658"/>
                </a:solidFill>
                <a:highlight>
                  <a:srgbClr val="FFFFFF"/>
                </a:highlight>
                <a:latin typeface="PragmataPro Mono Liga" panose="02000509040000020004" pitchFamily="49" charset="0"/>
              </a:rPr>
              <a:t>2.5F</a:t>
            </a:r>
            <a:r>
              <a:rPr lang="fr-FR" sz="2200">
                <a:solidFill>
                  <a:srgbClr val="000000"/>
                </a:solidFill>
                <a:highlight>
                  <a:srgbClr val="FFFFFF"/>
                </a:highlight>
                <a:latin typeface="PragmataPro Mono Liga" panose="02000509040000020004" pitchFamily="49" charset="0"/>
              </a:rPr>
              <a:t>;</a:t>
            </a:r>
          </a:p>
          <a:p>
            <a:r>
              <a:rPr lang="fr-FR" sz="2200">
                <a:solidFill>
                  <a:srgbClr val="0000FF"/>
                </a:solidFill>
                <a:highlight>
                  <a:srgbClr val="FFFFFF"/>
                </a:highlight>
                <a:latin typeface="PragmataPro Mono Liga" panose="02000509040000020004" pitchFamily="49" charset="0"/>
              </a:rPr>
              <a:t>double</a:t>
            </a:r>
            <a:r>
              <a:rPr lang="fr-FR" sz="2200">
                <a:solidFill>
                  <a:srgbClr val="000000"/>
                </a:solidFill>
                <a:highlight>
                  <a:srgbClr val="FFFFFF"/>
                </a:highlight>
                <a:latin typeface="PragmataPro Mono Liga" panose="02000509040000020004" pitchFamily="49" charset="0"/>
              </a:rPr>
              <a:t> </a:t>
            </a:r>
            <a:r>
              <a:rPr lang="fr-FR" sz="2200">
                <a:solidFill>
                  <a:srgbClr val="001080"/>
                </a:solidFill>
                <a:highlight>
                  <a:srgbClr val="FFFFFF"/>
                </a:highlight>
                <a:latin typeface="PragmataPro Mono Liga" panose="02000509040000020004" pitchFamily="49" charset="0"/>
              </a:rPr>
              <a:t>z</a:t>
            </a:r>
            <a:r>
              <a:rPr lang="fr-FR" sz="2200">
                <a:solidFill>
                  <a:srgbClr val="000000"/>
                </a:solidFill>
                <a:highlight>
                  <a:srgbClr val="FFFFFF"/>
                </a:highlight>
                <a:latin typeface="PragmataPro Mono Liga" panose="02000509040000020004" pitchFamily="49" charset="0"/>
              </a:rPr>
              <a:t> = </a:t>
            </a:r>
            <a:r>
              <a:rPr lang="fr-FR" sz="2200">
                <a:solidFill>
                  <a:srgbClr val="001080"/>
                </a:solidFill>
                <a:highlight>
                  <a:srgbClr val="FFFFFF"/>
                </a:highlight>
                <a:latin typeface="PragmataPro Mono Liga" panose="02000509040000020004" pitchFamily="49" charset="0"/>
              </a:rPr>
              <a:t>x</a:t>
            </a:r>
            <a:r>
              <a:rPr lang="fr-FR" sz="2200">
                <a:solidFill>
                  <a:srgbClr val="000000"/>
                </a:solidFill>
                <a:highlight>
                  <a:srgbClr val="FFFFFF"/>
                </a:highlight>
                <a:latin typeface="PragmataPro Mono Liga" panose="02000509040000020004" pitchFamily="49" charset="0"/>
              </a:rPr>
              <a:t> * </a:t>
            </a:r>
            <a:r>
              <a:rPr lang="fr-FR" sz="2200">
                <a:solidFill>
                  <a:srgbClr val="001080"/>
                </a:solidFill>
                <a:highlight>
                  <a:srgbClr val="FFFFFF"/>
                </a:highlight>
                <a:latin typeface="PragmataPro Mono Liga" panose="02000509040000020004" pitchFamily="49" charset="0"/>
              </a:rPr>
              <a:t>y</a:t>
            </a:r>
            <a:r>
              <a:rPr lang="fr-FR" sz="2200">
                <a:solidFill>
                  <a:srgbClr val="000000"/>
                </a:solidFill>
                <a:highlight>
                  <a:srgbClr val="FFFFFF"/>
                </a:highlight>
                <a:latin typeface="PragmataPro Mono Liga" panose="02000509040000020004" pitchFamily="49" charset="0"/>
              </a:rPr>
              <a:t>;</a:t>
            </a:r>
          </a:p>
          <a:p>
            <a:pPr>
              <a:lnSpc>
                <a:spcPct val="150000"/>
              </a:lnSpc>
            </a:pPr>
            <a:r>
              <a:rPr lang="fr-FR" sz="2200">
                <a:solidFill>
                  <a:srgbClr val="000000"/>
                </a:solidFill>
                <a:highlight>
                  <a:srgbClr val="FFFFFF"/>
                </a:highlight>
                <a:latin typeface="PragmataPro Mono Liga" panose="02000509040000020004" pitchFamily="49" charset="0"/>
                <a:sym typeface="Wingdings" panose="05000000000000000000" pitchFamily="2" charset="2"/>
              </a:rPr>
              <a:t> </a:t>
            </a:r>
            <a:r>
              <a:rPr lang="fr-FR" sz="2200">
                <a:solidFill>
                  <a:srgbClr val="000000"/>
                </a:solidFill>
                <a:highlight>
                  <a:srgbClr val="FFFFFF"/>
                </a:highlight>
                <a:latin typeface="Arial" panose="020B0604020202020204" pitchFamily="34" charset="0"/>
                <a:cs typeface="Arial" panose="020B0604020202020204" pitchFamily="34" charset="0"/>
                <a:sym typeface="Wingdings" panose="05000000000000000000" pitchFamily="2" charset="2"/>
              </a:rPr>
              <a:t>Hỏi khi chạy chương trình có phát sinh lỗi hay không?</a:t>
            </a:r>
            <a:endParaRPr lang="fr-FR" sz="2200">
              <a:solidFill>
                <a:srgbClr val="000000"/>
              </a:solidFill>
              <a:highlight>
                <a:srgbClr val="FFFFFF"/>
              </a:highlight>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75255E76-9406-CAD0-5425-6B22281BE585}"/>
              </a:ext>
            </a:extLst>
          </p:cNvPr>
          <p:cNvSpPr>
            <a:spLocks noGrp="1"/>
          </p:cNvSpPr>
          <p:nvPr>
            <p:ph type="sldNum" sz="quarter" idx="12"/>
          </p:nvPr>
        </p:nvSpPr>
        <p:spPr/>
        <p:txBody>
          <a:bodyPr/>
          <a:lstStyle/>
          <a:p>
            <a:fld id="{D8B0B3AC-44A8-D142-AAF6-9A453466E1A4}" type="slidenum">
              <a:rPr lang="en-VN" smtClean="0"/>
              <a:pPr/>
              <a:t>6</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3.6.2 </a:t>
            </a:r>
            <a:r>
              <a:rPr lang="en-US" dirty="0" err="1"/>
              <a:t>Toán</a:t>
            </a:r>
            <a:r>
              <a:rPr lang="en-US" dirty="0"/>
              <a:t> </a:t>
            </a:r>
            <a:r>
              <a:rPr lang="en-US" dirty="0" err="1"/>
              <a:t>tử</a:t>
            </a:r>
            <a:r>
              <a:rPr lang="en-US" dirty="0"/>
              <a:t> </a:t>
            </a:r>
            <a:r>
              <a:rPr lang="en-US" dirty="0" err="1"/>
              <a:t>số</a:t>
            </a:r>
            <a:r>
              <a:rPr lang="en-US" dirty="0"/>
              <a:t> </a:t>
            </a:r>
            <a:r>
              <a:rPr lang="en-US" dirty="0" err="1"/>
              <a:t>học</a:t>
            </a:r>
            <a:r>
              <a:rPr lang="en-US" dirty="0"/>
              <a:t> - Arithmetic operators</a:t>
            </a:r>
          </a:p>
        </p:txBody>
      </p:sp>
      <p:sp>
        <p:nvSpPr>
          <p:cNvPr id="3" name="Content Placeholder 2"/>
          <p:cNvSpPr>
            <a:spLocks noGrp="1"/>
          </p:cNvSpPr>
          <p:nvPr>
            <p:ph idx="1"/>
          </p:nvPr>
        </p:nvSpPr>
        <p:spPr>
          <a:xfrm>
            <a:off x="774145" y="1233824"/>
            <a:ext cx="4577056" cy="4943139"/>
          </a:xfrm>
        </p:spPr>
        <p:txBody>
          <a:bodyPr>
            <a:normAutofit/>
          </a:bodyPr>
          <a:lstStyle/>
          <a:p>
            <a:pPr marL="34290" indent="0" algn="l">
              <a:buNone/>
            </a:pPr>
            <a:r>
              <a:rPr lang="en-US" sz="2400" b="1" dirty="0" err="1"/>
              <a:t>Vấn</a:t>
            </a:r>
            <a:r>
              <a:rPr lang="en-US" sz="2400" b="1" dirty="0"/>
              <a:t> </a:t>
            </a:r>
            <a:r>
              <a:rPr lang="en-US" sz="2400" b="1" dirty="0" err="1"/>
              <a:t>đề</a:t>
            </a:r>
            <a:r>
              <a:rPr lang="en-US" sz="2400" b="1" dirty="0"/>
              <a:t>: </a:t>
            </a:r>
            <a:br>
              <a:rPr lang="en-US" sz="2400" dirty="0"/>
            </a:br>
            <a:r>
              <a:rPr lang="en-US" sz="2400" dirty="0"/>
              <a:t>1. </a:t>
            </a:r>
            <a:r>
              <a:rPr lang="en-US" sz="2400" dirty="0" err="1"/>
              <a:t>Phép</a:t>
            </a:r>
            <a:r>
              <a:rPr lang="en-US" sz="2400" dirty="0"/>
              <a:t> </a:t>
            </a:r>
            <a:r>
              <a:rPr lang="en-US" sz="2400" dirty="0" err="1"/>
              <a:t>nhân</a:t>
            </a:r>
            <a:r>
              <a:rPr lang="en-US" sz="2400" dirty="0"/>
              <a:t> (</a:t>
            </a:r>
            <a:r>
              <a:rPr lang="en-US" sz="2400" dirty="0" err="1"/>
              <a:t>tràn</a:t>
            </a:r>
            <a:r>
              <a:rPr lang="en-US" sz="2400" dirty="0"/>
              <a:t> </a:t>
            </a:r>
            <a:r>
              <a:rPr lang="en-US" sz="2400" dirty="0" err="1"/>
              <a:t>kiểu</a:t>
            </a:r>
            <a:r>
              <a:rPr lang="en-US" sz="2400" dirty="0"/>
              <a:t> </a:t>
            </a:r>
            <a:r>
              <a:rPr lang="en-US" sz="2400" dirty="0" err="1"/>
              <a:t>dữ</a:t>
            </a:r>
            <a:r>
              <a:rPr lang="en-US" sz="2400" dirty="0"/>
              <a:t> </a:t>
            </a:r>
            <a:r>
              <a:rPr lang="en-US" sz="2400" dirty="0" err="1"/>
              <a:t>liệu</a:t>
            </a:r>
            <a:r>
              <a:rPr lang="en-US" sz="2400" dirty="0"/>
              <a:t>)</a:t>
            </a:r>
            <a:br>
              <a:rPr lang="en-US" sz="2400" dirty="0"/>
            </a:br>
            <a:r>
              <a:rPr lang="en-US" sz="2400" dirty="0"/>
              <a:t>2. </a:t>
            </a:r>
            <a:r>
              <a:rPr lang="en-US" sz="2400" dirty="0" err="1"/>
              <a:t>Phép</a:t>
            </a:r>
            <a:r>
              <a:rPr lang="en-US" sz="2400" dirty="0"/>
              <a:t> chia (</a:t>
            </a:r>
            <a:r>
              <a:rPr lang="en-US" sz="2400" dirty="0" err="1"/>
              <a:t>sai</a:t>
            </a:r>
            <a:r>
              <a:rPr lang="en-US" sz="2400" dirty="0"/>
              <a:t> logic do </a:t>
            </a:r>
            <a:r>
              <a:rPr lang="en-US" sz="2400" dirty="0" err="1"/>
              <a:t>sử</a:t>
            </a:r>
            <a:r>
              <a:rPr lang="en-US" sz="2400" dirty="0"/>
              <a:t> </a:t>
            </a:r>
            <a:r>
              <a:rPr lang="en-US" sz="2400" dirty="0" err="1"/>
              <a:t>dụng</a:t>
            </a:r>
            <a:r>
              <a:rPr lang="en-US" sz="2400" dirty="0"/>
              <a:t> </a:t>
            </a:r>
            <a:r>
              <a:rPr lang="en-US" sz="2400" dirty="0" err="1"/>
              <a:t>phép</a:t>
            </a:r>
            <a:r>
              <a:rPr lang="en-US" sz="2400" dirty="0"/>
              <a:t> </a:t>
            </a:r>
            <a:r>
              <a:rPr lang="en-US" sz="2400" dirty="0" err="1"/>
              <a:t>lấy</a:t>
            </a:r>
            <a:r>
              <a:rPr lang="en-US" sz="2400" dirty="0"/>
              <a:t> </a:t>
            </a:r>
            <a:r>
              <a:rPr lang="en-US" sz="2400" dirty="0" err="1"/>
              <a:t>phần</a:t>
            </a:r>
            <a:r>
              <a:rPr lang="en-US" sz="2400" dirty="0"/>
              <a:t> </a:t>
            </a:r>
            <a:r>
              <a:rPr lang="en-US" sz="2400" dirty="0" err="1"/>
              <a:t>nguyên</a:t>
            </a:r>
            <a:r>
              <a:rPr lang="en-US" sz="2400" dirty="0"/>
              <a:t>)</a:t>
            </a:r>
          </a:p>
          <a:p>
            <a:pPr marL="34290" indent="0" algn="l">
              <a:buNone/>
            </a:pPr>
            <a:endParaRPr lang="en-US" sz="2400" dirty="0"/>
          </a:p>
          <a:p>
            <a:pPr marL="34290" indent="0" algn="l">
              <a:buNone/>
            </a:pPr>
            <a:r>
              <a:rPr lang="en-US" sz="2400" b="1" dirty="0" err="1"/>
              <a:t>Hướng</a:t>
            </a:r>
            <a:r>
              <a:rPr lang="en-US" sz="2400" b="1" dirty="0"/>
              <a:t> </a:t>
            </a:r>
            <a:r>
              <a:rPr lang="en-US" sz="2400" b="1" dirty="0" err="1"/>
              <a:t>giải</a:t>
            </a:r>
            <a:r>
              <a:rPr lang="en-US" sz="2400" b="1" dirty="0"/>
              <a:t> </a:t>
            </a:r>
            <a:r>
              <a:rPr lang="en-US" sz="2400" b="1" dirty="0" err="1"/>
              <a:t>quyết</a:t>
            </a:r>
            <a:r>
              <a:rPr lang="en-US" sz="2400" b="1" dirty="0"/>
              <a:t>:</a:t>
            </a:r>
            <a:br>
              <a:rPr lang="en-US" sz="2400" b="1" dirty="0"/>
            </a:br>
            <a:r>
              <a:rPr lang="en-US" sz="2400" dirty="0" err="1"/>
              <a:t>Sử</a:t>
            </a:r>
            <a:r>
              <a:rPr lang="en-US" sz="2400" dirty="0"/>
              <a:t> </a:t>
            </a:r>
            <a:r>
              <a:rPr lang="en-US" sz="2400" dirty="0" err="1"/>
              <a:t>dụng</a:t>
            </a:r>
            <a:r>
              <a:rPr lang="en-US" sz="2400" dirty="0"/>
              <a:t> </a:t>
            </a:r>
            <a:r>
              <a:rPr lang="en-US" sz="2400" dirty="0" err="1"/>
              <a:t>kỹ</a:t>
            </a:r>
            <a:r>
              <a:rPr lang="en-US" sz="2400" dirty="0"/>
              <a:t> </a:t>
            </a:r>
            <a:r>
              <a:rPr lang="en-US" sz="2400" dirty="0" err="1"/>
              <a:t>thuật</a:t>
            </a:r>
            <a:r>
              <a:rPr lang="en-US" sz="2400" dirty="0"/>
              <a:t> </a:t>
            </a:r>
            <a:r>
              <a:rPr lang="en-US" sz="2400" dirty="0" err="1"/>
              <a:t>ép</a:t>
            </a:r>
            <a:r>
              <a:rPr lang="en-US" sz="2400" dirty="0"/>
              <a:t> </a:t>
            </a:r>
            <a:r>
              <a:rPr lang="en-US" sz="2400" dirty="0" err="1"/>
              <a:t>kiểu</a:t>
            </a:r>
            <a:endParaRPr lang="en-US" sz="2400" dirty="0"/>
          </a:p>
          <a:p>
            <a:pPr marL="34290" indent="0" algn="l">
              <a:buNone/>
            </a:pPr>
            <a:endParaRPr lang="en-US" sz="2400" dirty="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11" name="Rectangle 10"/>
          <p:cNvSpPr/>
          <p:nvPr/>
        </p:nvSpPr>
        <p:spPr>
          <a:xfrm>
            <a:off x="9702336" y="1352575"/>
            <a:ext cx="2039389" cy="19389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a:solidFill>
                  <a:prstClr val="black"/>
                </a:solidFill>
                <a:latin typeface="Arial" panose="020B0604020202020204" pitchFamily="34" charset="0"/>
                <a:cs typeface="Arial" panose="020B0604020202020204" pitchFamily="34" charset="0"/>
              </a:rPr>
              <a:t>Kết quả in ra:</a:t>
            </a:r>
          </a:p>
          <a:p>
            <a:endParaRPr lang="en-US" sz="2000">
              <a:solidFill>
                <a:prstClr val="black"/>
              </a:solidFill>
              <a:latin typeface="Consolas" panose="020B0609020204030204" pitchFamily="49" charset="0"/>
            </a:endParaRPr>
          </a:p>
          <a:p>
            <a:r>
              <a:rPr lang="en-US" sz="2000">
                <a:solidFill>
                  <a:prstClr val="black"/>
                </a:solidFill>
                <a:latin typeface="Consolas" panose="020B0609020204030204" pitchFamily="49" charset="0"/>
              </a:rPr>
              <a:t>777777</a:t>
            </a:r>
            <a:endParaRPr lang="en-US"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-530865</a:t>
            </a:r>
          </a:p>
          <a:p>
            <a:r>
              <a:rPr lang="en-US" sz="2000" dirty="0">
                <a:solidFill>
                  <a:prstClr val="black"/>
                </a:solidFill>
                <a:latin typeface="Consolas" panose="020B0609020204030204" pitchFamily="49" charset="0"/>
              </a:rPr>
              <a:t>-824525248</a:t>
            </a:r>
          </a:p>
          <a:p>
            <a:r>
              <a:rPr lang="en-US" sz="2000" dirty="0">
                <a:solidFill>
                  <a:prstClr val="black"/>
                </a:solidFill>
                <a:latin typeface="Consolas" panose="020B0609020204030204" pitchFamily="49" charset="0"/>
              </a:rPr>
              <a:t>0</a:t>
            </a:r>
          </a:p>
        </p:txBody>
      </p:sp>
      <p:sp>
        <p:nvSpPr>
          <p:cNvPr id="13" name="Rectangle 12"/>
          <p:cNvSpPr/>
          <p:nvPr/>
        </p:nvSpPr>
        <p:spPr>
          <a:xfrm>
            <a:off x="5361591" y="1351508"/>
            <a:ext cx="4229215" cy="34778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a:buFont typeface="Arial" panose="020B0604020202020204" pitchFamily="34" charset="0"/>
              <a:buChar char="•"/>
            </a:pPr>
            <a:r>
              <a:rPr lang="en-US" sz="2000">
                <a:solidFill>
                  <a:schemeClr val="tx1">
                    <a:lumMod val="50000"/>
                  </a:schemeClr>
                </a:solidFill>
                <a:latin typeface="Arial" panose="020B0604020202020204" pitchFamily="34" charset="0"/>
                <a:cs typeface="Arial" panose="020B0604020202020204" pitchFamily="34" charset="0"/>
              </a:rPr>
              <a:t>Ví dụ:</a:t>
            </a:r>
          </a:p>
          <a:p>
            <a:r>
              <a:rPr lang="en-US" sz="2000">
                <a:solidFill>
                  <a:srgbClr val="0000FF"/>
                </a:solidFill>
                <a:latin typeface="Consolas" panose="020B0609020204030204" pitchFamily="49" charset="0"/>
              </a:rPr>
              <a:t>#</a:t>
            </a:r>
            <a:r>
              <a:rPr lang="en-US" sz="2000" dirty="0">
                <a:solidFill>
                  <a:srgbClr val="0000FF"/>
                </a:solidFill>
                <a:latin typeface="Consolas" panose="020B0609020204030204" pitchFamily="49" charset="0"/>
              </a:rPr>
              <a:t>include</a:t>
            </a:r>
            <a:r>
              <a:rPr lang="en-US" sz="2000" dirty="0">
                <a:solidFill>
                  <a:prstClr val="black"/>
                </a:solidFill>
                <a:latin typeface="Consolas" panose="020B0609020204030204" pitchFamily="49" charset="0"/>
              </a:rPr>
              <a:t> </a:t>
            </a:r>
            <a:r>
              <a:rPr lang="en-US" sz="2000" dirty="0">
                <a:solidFill>
                  <a:srgbClr val="A31515"/>
                </a:solidFill>
                <a:latin typeface="Consolas" panose="020B0609020204030204" pitchFamily="49" charset="0"/>
              </a:rPr>
              <a:t>&lt;</a:t>
            </a:r>
            <a:r>
              <a:rPr lang="en-US" sz="2000" dirty="0" err="1">
                <a:solidFill>
                  <a:srgbClr val="A31515"/>
                </a:solidFill>
                <a:latin typeface="Consolas" panose="020B0609020204030204" pitchFamily="49" charset="0"/>
              </a:rPr>
              <a:t>iostream</a:t>
            </a:r>
            <a:r>
              <a:rPr lang="en-US" sz="2000" dirty="0">
                <a:solidFill>
                  <a:srgbClr val="A31515"/>
                </a:solidFill>
                <a:latin typeface="Consolas" panose="020B0609020204030204" pitchFamily="49" charset="0"/>
              </a:rPr>
              <a:t>&gt;</a:t>
            </a:r>
            <a:endParaRPr lang="en-US" sz="2000" dirty="0">
              <a:solidFill>
                <a:prstClr val="black"/>
              </a:solidFill>
              <a:latin typeface="Consolas" panose="020B0609020204030204" pitchFamily="49" charset="0"/>
            </a:endParaRPr>
          </a:p>
          <a:p>
            <a:r>
              <a:rPr lang="en-US" sz="2000" dirty="0" err="1">
                <a:solidFill>
                  <a:srgbClr val="0000FF"/>
                </a:solidFill>
                <a:latin typeface="Consolas" panose="020B0609020204030204" pitchFamily="49" charset="0"/>
              </a:rPr>
              <a:t>int</a:t>
            </a:r>
            <a:r>
              <a:rPr lang="en-US" sz="2000" dirty="0">
                <a:solidFill>
                  <a:prstClr val="black"/>
                </a:solidFill>
                <a:latin typeface="Consolas" panose="020B0609020204030204" pitchFamily="49" charset="0"/>
              </a:rPr>
              <a:t> main(){</a:t>
            </a:r>
          </a:p>
          <a:p>
            <a:pPr lvl="1"/>
            <a:r>
              <a:rPr lang="en-US" sz="2000" dirty="0" err="1">
                <a:solidFill>
                  <a:srgbClr val="0000FF"/>
                </a:solidFill>
                <a:latin typeface="Consolas" panose="020B0609020204030204" pitchFamily="49" charset="0"/>
              </a:rPr>
              <a:t>int</a:t>
            </a:r>
            <a:r>
              <a:rPr lang="en-US" sz="2000" dirty="0">
                <a:solidFill>
                  <a:prstClr val="black"/>
                </a:solidFill>
                <a:latin typeface="Consolas" panose="020B0609020204030204" pitchFamily="49" charset="0"/>
              </a:rPr>
              <a:t> a = 123456;</a:t>
            </a:r>
          </a:p>
          <a:p>
            <a:pPr lvl="1"/>
            <a:r>
              <a:rPr lang="en-US" sz="2000" dirty="0" err="1">
                <a:solidFill>
                  <a:srgbClr val="0000FF"/>
                </a:solidFill>
                <a:latin typeface="Consolas" panose="020B0609020204030204" pitchFamily="49" charset="0"/>
              </a:rPr>
              <a:t>int</a:t>
            </a:r>
            <a:r>
              <a:rPr lang="en-US" sz="2000" dirty="0">
                <a:solidFill>
                  <a:prstClr val="black"/>
                </a:solidFill>
                <a:latin typeface="Consolas" panose="020B0609020204030204" pitchFamily="49" charset="0"/>
              </a:rPr>
              <a:t> b = 654321;</a:t>
            </a:r>
          </a:p>
          <a:p>
            <a:pPr lvl="1"/>
            <a:r>
              <a:rPr lang="en-US" sz="2000" dirty="0" err="1">
                <a:solidFill>
                  <a:prstClr val="black"/>
                </a:solidFill>
                <a:latin typeface="Consolas" panose="020B0609020204030204" pitchFamily="49" charset="0"/>
              </a:rPr>
              <a:t>std</a:t>
            </a:r>
            <a:r>
              <a:rPr lang="en-US" sz="2000">
                <a:solidFill>
                  <a:prstClr val="black"/>
                </a:solidFill>
                <a:latin typeface="Consolas" panose="020B0609020204030204" pitchFamily="49" charset="0"/>
              </a:rPr>
              <a:t>::cout &lt;&lt; a</a:t>
            </a:r>
            <a:r>
              <a:rPr lang="en-US" sz="2000" err="1">
                <a:solidFill>
                  <a:prstClr val="black"/>
                </a:solidFill>
                <a:latin typeface="Consolas" panose="020B0609020204030204" pitchFamily="49" charset="0"/>
              </a:rPr>
              <a:t>+</a:t>
            </a:r>
            <a:r>
              <a:rPr lang="en-US" sz="2000">
                <a:solidFill>
                  <a:prstClr val="black"/>
                </a:solidFill>
                <a:latin typeface="Consolas" panose="020B0609020204030204" pitchFamily="49" charset="0"/>
              </a:rPr>
              <a:t>b &lt;&lt; </a:t>
            </a:r>
            <a:r>
              <a:rPr lang="en-US" sz="2000">
                <a:solidFill>
                  <a:srgbClr val="A31515"/>
                </a:solidFill>
                <a:latin typeface="Consolas" panose="020B0609020204030204" pitchFamily="49" charset="0"/>
              </a:rPr>
              <a:t>"\</a:t>
            </a:r>
            <a:r>
              <a:rPr lang="en-US" sz="2000" dirty="0">
                <a:solidFill>
                  <a:srgbClr val="A31515"/>
                </a:solidFill>
                <a:latin typeface="Consolas" panose="020B0609020204030204" pitchFamily="49" charset="0"/>
              </a:rPr>
              <a:t>n"</a:t>
            </a:r>
            <a:r>
              <a:rPr lang="en-US" sz="2000" dirty="0">
                <a:solidFill>
                  <a:prstClr val="black"/>
                </a:solidFill>
                <a:latin typeface="Consolas" panose="020B0609020204030204" pitchFamily="49" charset="0"/>
              </a:rPr>
              <a:t>;</a:t>
            </a:r>
          </a:p>
          <a:p>
            <a:pPr lvl="1"/>
            <a:r>
              <a:rPr lang="en-US" sz="2000" dirty="0" err="1">
                <a:solidFill>
                  <a:prstClr val="black"/>
                </a:solidFill>
                <a:latin typeface="Consolas" panose="020B0609020204030204" pitchFamily="49" charset="0"/>
              </a:rPr>
              <a:t>std</a:t>
            </a:r>
            <a:r>
              <a:rPr lang="en-US" sz="2000">
                <a:solidFill>
                  <a:prstClr val="black"/>
                </a:solidFill>
                <a:latin typeface="Consolas" panose="020B0609020204030204" pitchFamily="49" charset="0"/>
              </a:rPr>
              <a:t>::cout &lt;&lt; a-b &lt;&lt; </a:t>
            </a:r>
            <a:r>
              <a:rPr lang="en-US" sz="2000">
                <a:solidFill>
                  <a:srgbClr val="A31515"/>
                </a:solidFill>
                <a:latin typeface="Consolas" panose="020B0609020204030204" pitchFamily="49" charset="0"/>
              </a:rPr>
              <a:t>"\</a:t>
            </a:r>
            <a:r>
              <a:rPr lang="en-US" sz="2000" dirty="0">
                <a:solidFill>
                  <a:srgbClr val="A31515"/>
                </a:solidFill>
                <a:latin typeface="Consolas" panose="020B0609020204030204" pitchFamily="49" charset="0"/>
              </a:rPr>
              <a:t>n"</a:t>
            </a:r>
            <a:r>
              <a:rPr lang="en-US" sz="2000" dirty="0">
                <a:solidFill>
                  <a:prstClr val="black"/>
                </a:solidFill>
                <a:latin typeface="Consolas" panose="020B0609020204030204" pitchFamily="49" charset="0"/>
              </a:rPr>
              <a:t>;</a:t>
            </a:r>
          </a:p>
          <a:p>
            <a:pPr lvl="1"/>
            <a:r>
              <a:rPr lang="en-US" sz="2000" dirty="0" err="1">
                <a:solidFill>
                  <a:prstClr val="black"/>
                </a:solidFill>
                <a:latin typeface="Consolas" panose="020B0609020204030204" pitchFamily="49" charset="0"/>
              </a:rPr>
              <a:t>std</a:t>
            </a:r>
            <a:r>
              <a:rPr lang="en-US" sz="2000">
                <a:solidFill>
                  <a:prstClr val="black"/>
                </a:solidFill>
                <a:latin typeface="Consolas" panose="020B0609020204030204" pitchFamily="49" charset="0"/>
              </a:rPr>
              <a:t>::cout &lt;&lt; a*b &lt;&lt; </a:t>
            </a:r>
            <a:r>
              <a:rPr lang="en-US" sz="2000">
                <a:solidFill>
                  <a:srgbClr val="A31515"/>
                </a:solidFill>
                <a:latin typeface="Consolas" panose="020B0609020204030204" pitchFamily="49" charset="0"/>
              </a:rPr>
              <a:t>"\</a:t>
            </a:r>
            <a:r>
              <a:rPr lang="en-US" sz="2000" dirty="0">
                <a:solidFill>
                  <a:srgbClr val="A31515"/>
                </a:solidFill>
                <a:latin typeface="Consolas" panose="020B0609020204030204" pitchFamily="49" charset="0"/>
              </a:rPr>
              <a:t>n"</a:t>
            </a:r>
            <a:r>
              <a:rPr lang="en-US" sz="2000" dirty="0">
                <a:solidFill>
                  <a:prstClr val="black"/>
                </a:solidFill>
                <a:latin typeface="Consolas" panose="020B0609020204030204" pitchFamily="49" charset="0"/>
              </a:rPr>
              <a:t>;</a:t>
            </a:r>
          </a:p>
          <a:p>
            <a:pPr lvl="1"/>
            <a:r>
              <a:rPr lang="en-US" sz="2000" dirty="0" err="1">
                <a:solidFill>
                  <a:prstClr val="black"/>
                </a:solidFill>
                <a:latin typeface="Consolas" panose="020B0609020204030204" pitchFamily="49" charset="0"/>
              </a:rPr>
              <a:t>std</a:t>
            </a:r>
            <a:r>
              <a:rPr lang="en-US" sz="2000">
                <a:solidFill>
                  <a:prstClr val="black"/>
                </a:solidFill>
                <a:latin typeface="Consolas" panose="020B0609020204030204" pitchFamily="49" charset="0"/>
              </a:rPr>
              <a:t>::cout &lt;&lt; a/b &lt;&lt; </a:t>
            </a:r>
            <a:r>
              <a:rPr lang="en-US" sz="2000">
                <a:solidFill>
                  <a:srgbClr val="A31515"/>
                </a:solidFill>
                <a:latin typeface="Consolas" panose="020B0609020204030204" pitchFamily="49" charset="0"/>
              </a:rPr>
              <a:t>"\</a:t>
            </a:r>
            <a:r>
              <a:rPr lang="en-US" sz="2000" dirty="0">
                <a:solidFill>
                  <a:srgbClr val="A31515"/>
                </a:solidFill>
                <a:latin typeface="Consolas" panose="020B0609020204030204" pitchFamily="49" charset="0"/>
              </a:rPr>
              <a:t>n"</a:t>
            </a:r>
            <a:r>
              <a:rPr lang="en-US" sz="2000" dirty="0">
                <a:solidFill>
                  <a:prstClr val="black"/>
                </a:solidFill>
                <a:latin typeface="Consolas" panose="020B0609020204030204" pitchFamily="49" charset="0"/>
              </a:rPr>
              <a:t>;</a:t>
            </a:r>
          </a:p>
          <a:p>
            <a:pPr lvl="1"/>
            <a:r>
              <a:rPr lang="en-US" sz="2000">
                <a:solidFill>
                  <a:srgbClr val="0000FF"/>
                </a:solidFill>
                <a:latin typeface="Consolas" panose="020B0609020204030204" pitchFamily="49" charset="0"/>
              </a:rPr>
              <a:t>return</a:t>
            </a:r>
            <a:r>
              <a:rPr lang="en-US" sz="2000">
                <a:solidFill>
                  <a:prstClr val="black"/>
                </a:solidFill>
                <a:latin typeface="Consolas" panose="020B0609020204030204" pitchFamily="49" charset="0"/>
              </a:rPr>
              <a:t> </a:t>
            </a:r>
            <a:r>
              <a:rPr lang="en-US" sz="2000" dirty="0">
                <a:solidFill>
                  <a:prstClr val="black"/>
                </a:solidFill>
                <a:latin typeface="Consolas" panose="020B0609020204030204" pitchFamily="49" charset="0"/>
              </a:rPr>
              <a:t>0;</a:t>
            </a:r>
          </a:p>
          <a:p>
            <a:r>
              <a:rPr lang="en-US" sz="2000" dirty="0">
                <a:solidFill>
                  <a:prstClr val="black"/>
                </a:solidFill>
                <a:latin typeface="Consolas" panose="020B0609020204030204" pitchFamily="49" charset="0"/>
              </a:rPr>
              <a:t>}</a:t>
            </a:r>
          </a:p>
        </p:txBody>
      </p:sp>
      <p:sp>
        <p:nvSpPr>
          <p:cNvPr id="14" name="Rectangle 13"/>
          <p:cNvSpPr/>
          <p:nvPr/>
        </p:nvSpPr>
        <p:spPr>
          <a:xfrm>
            <a:off x="9750622" y="4751632"/>
            <a:ext cx="1991103"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000" dirty="0">
                <a:solidFill>
                  <a:schemeClr val="tx1">
                    <a:lumMod val="50000"/>
                  </a:schemeClr>
                </a:solidFill>
                <a:latin typeface="Consolas" panose="020B0609020204030204" pitchFamily="49" charset="0"/>
              </a:rPr>
              <a:t>80779853376</a:t>
            </a:r>
          </a:p>
          <a:p>
            <a:r>
              <a:rPr lang="en-US" sz="2000" dirty="0">
                <a:solidFill>
                  <a:schemeClr val="tx1">
                    <a:lumMod val="50000"/>
                  </a:schemeClr>
                </a:solidFill>
                <a:latin typeface="Consolas" panose="020B0609020204030204" pitchFamily="49" charset="0"/>
              </a:rPr>
              <a:t>0.188678</a:t>
            </a:r>
          </a:p>
        </p:txBody>
      </p:sp>
      <p:sp>
        <p:nvSpPr>
          <p:cNvPr id="16" name="Rectangle 15"/>
          <p:cNvSpPr/>
          <p:nvPr/>
        </p:nvSpPr>
        <p:spPr>
          <a:xfrm>
            <a:off x="9702336" y="3668614"/>
            <a:ext cx="2039389" cy="707886"/>
          </a:xfrm>
          <a:prstGeom prst="rect">
            <a:avLst/>
          </a:prstGeom>
          <a:solidFill>
            <a:srgbClr val="FFFF00"/>
          </a:solidFill>
        </p:spPr>
        <p:style>
          <a:lnRef idx="3">
            <a:schemeClr val="lt1"/>
          </a:lnRef>
          <a:fillRef idx="1">
            <a:schemeClr val="accent5"/>
          </a:fillRef>
          <a:effectRef idx="1">
            <a:schemeClr val="accent5"/>
          </a:effectRef>
          <a:fontRef idx="minor">
            <a:schemeClr val="lt1"/>
          </a:fontRef>
        </p:style>
        <p:txBody>
          <a:bodyPr wrap="square">
            <a:spAutoFit/>
          </a:bodyPr>
          <a:lstStyle/>
          <a:p>
            <a:pPr algn="just"/>
            <a:r>
              <a:rPr lang="en-US" sz="2000" dirty="0" err="1">
                <a:solidFill>
                  <a:srgbClr val="FF0000"/>
                </a:solidFill>
              </a:rPr>
              <a:t>Kết</a:t>
            </a:r>
            <a:r>
              <a:rPr lang="en-US" sz="2000" dirty="0">
                <a:solidFill>
                  <a:srgbClr val="FF0000"/>
                </a:solidFill>
              </a:rPr>
              <a:t> </a:t>
            </a:r>
            <a:r>
              <a:rPr lang="en-US" sz="2000" dirty="0" err="1">
                <a:solidFill>
                  <a:srgbClr val="FF0000"/>
                </a:solidFill>
              </a:rPr>
              <a:t>quả</a:t>
            </a:r>
            <a:r>
              <a:rPr lang="en-US" sz="2000" dirty="0">
                <a:solidFill>
                  <a:srgbClr val="FF0000"/>
                </a:solidFill>
              </a:rPr>
              <a:t> </a:t>
            </a:r>
            <a:r>
              <a:rPr lang="en-US" sz="2000" dirty="0" err="1">
                <a:solidFill>
                  <a:srgbClr val="FF0000"/>
                </a:solidFill>
              </a:rPr>
              <a:t>không</a:t>
            </a:r>
            <a:r>
              <a:rPr lang="en-US" sz="2000" dirty="0">
                <a:solidFill>
                  <a:srgbClr val="FF0000"/>
                </a:solidFill>
              </a:rPr>
              <a:t> </a:t>
            </a:r>
            <a:r>
              <a:rPr lang="en-US" sz="2000" dirty="0" err="1">
                <a:solidFill>
                  <a:srgbClr val="FF0000"/>
                </a:solidFill>
              </a:rPr>
              <a:t>như</a:t>
            </a:r>
            <a:r>
              <a:rPr lang="en-US" sz="2000" dirty="0">
                <a:solidFill>
                  <a:srgbClr val="FF0000"/>
                </a:solidFill>
              </a:rPr>
              <a:t> </a:t>
            </a:r>
            <a:r>
              <a:rPr lang="en-US" sz="2000" dirty="0" err="1">
                <a:solidFill>
                  <a:srgbClr val="FF0000"/>
                </a:solidFill>
              </a:rPr>
              <a:t>mong</a:t>
            </a:r>
            <a:r>
              <a:rPr lang="en-US" sz="2000" dirty="0">
                <a:solidFill>
                  <a:srgbClr val="FF0000"/>
                </a:solidFill>
              </a:rPr>
              <a:t> </a:t>
            </a:r>
            <a:r>
              <a:rPr lang="en-US" sz="2000" dirty="0" err="1">
                <a:solidFill>
                  <a:srgbClr val="FF0000"/>
                </a:solidFill>
              </a:rPr>
              <a:t>muốn</a:t>
            </a:r>
            <a:endParaRPr lang="en-US" sz="2000" dirty="0">
              <a:solidFill>
                <a:srgbClr val="FF0000"/>
              </a:solidFill>
            </a:endParaRPr>
          </a:p>
        </p:txBody>
      </p:sp>
      <p:sp>
        <p:nvSpPr>
          <p:cNvPr id="17" name="Rectangle 16"/>
          <p:cNvSpPr/>
          <p:nvPr/>
        </p:nvSpPr>
        <p:spPr>
          <a:xfrm>
            <a:off x="9746964" y="2660733"/>
            <a:ext cx="1672641" cy="5213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19" name="Straight Arrow Connector 18"/>
          <p:cNvCxnSpPr>
            <a:cxnSpLocks/>
            <a:stCxn id="17" idx="2"/>
            <a:endCxn id="16" idx="0"/>
          </p:cNvCxnSpPr>
          <p:nvPr/>
        </p:nvCxnSpPr>
        <p:spPr>
          <a:xfrm>
            <a:off x="10583285" y="3182107"/>
            <a:ext cx="138746" cy="486507"/>
          </a:xfrm>
          <a:prstGeom prst="straightConnector1">
            <a:avLst/>
          </a:prstGeom>
          <a:ln w="28575">
            <a:solidFill>
              <a:schemeClr val="tx1">
                <a:lumMod val="50000"/>
              </a:schemeClr>
            </a:solidFill>
            <a:tailEnd type="triangle"/>
          </a:ln>
        </p:spPr>
        <p:style>
          <a:lnRef idx="3">
            <a:schemeClr val="accent5"/>
          </a:lnRef>
          <a:fillRef idx="0">
            <a:schemeClr val="accent5"/>
          </a:fillRef>
          <a:effectRef idx="2">
            <a:schemeClr val="accent5"/>
          </a:effectRef>
          <a:fontRef idx="minor">
            <a:schemeClr val="tx1"/>
          </a:fontRef>
        </p:style>
      </p:cxnSp>
      <p:sp>
        <p:nvSpPr>
          <p:cNvPr id="21" name="Rectangle 20"/>
          <p:cNvSpPr/>
          <p:nvPr/>
        </p:nvSpPr>
        <p:spPr>
          <a:xfrm>
            <a:off x="4808494" y="5693041"/>
            <a:ext cx="5484836" cy="7078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err="1">
                <a:latin typeface="Consolas" panose="020B0609020204030204" pitchFamily="49" charset="0"/>
              </a:rPr>
              <a:t>std</a:t>
            </a:r>
            <a:r>
              <a:rPr lang="en-US" sz="2000">
                <a:latin typeface="Consolas" panose="020B0609020204030204" pitchFamily="49" charset="0"/>
              </a:rPr>
              <a:t>::cout &lt;&lt; (</a:t>
            </a:r>
            <a:r>
              <a:rPr lang="en-US" sz="2000" dirty="0">
                <a:solidFill>
                  <a:srgbClr val="0000FF"/>
                </a:solidFill>
                <a:latin typeface="Consolas" panose="020B0609020204030204" pitchFamily="49" charset="0"/>
              </a:rPr>
              <a:t>long</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long</a:t>
            </a:r>
            <a:r>
              <a:rPr lang="en-US" sz="2000" dirty="0">
                <a:solidFill>
                  <a:prstClr val="black"/>
                </a:solidFill>
                <a:latin typeface="Consolas" panose="020B0609020204030204" pitchFamily="49" charset="0"/>
              </a:rPr>
              <a:t>)a</a:t>
            </a:r>
            <a:r>
              <a:rPr lang="en-US" sz="2000">
                <a:solidFill>
                  <a:prstClr val="black"/>
                </a:solidFill>
                <a:latin typeface="Consolas" panose="020B0609020204030204" pitchFamily="49" charset="0"/>
              </a:rPr>
              <a:t>*b &lt;&lt; </a:t>
            </a:r>
            <a:r>
              <a:rPr lang="en-US" sz="2000">
                <a:solidFill>
                  <a:srgbClr val="A31515"/>
                </a:solidFill>
                <a:latin typeface="Consolas" panose="020B0609020204030204" pitchFamily="49" charset="0"/>
              </a:rPr>
              <a:t>"\</a:t>
            </a:r>
            <a:r>
              <a:rPr lang="en-US" sz="2000" dirty="0">
                <a:solidFill>
                  <a:srgbClr val="A31515"/>
                </a:solidFill>
                <a:latin typeface="Consolas" panose="020B0609020204030204" pitchFamily="49" charset="0"/>
              </a:rPr>
              <a:t>n"</a:t>
            </a:r>
            <a:r>
              <a:rPr lang="en-US" sz="2000" dirty="0">
                <a:solidFill>
                  <a:prstClr val="black"/>
                </a:solidFill>
                <a:latin typeface="Consolas" panose="020B0609020204030204" pitchFamily="49" charset="0"/>
              </a:rPr>
              <a:t>;</a:t>
            </a:r>
          </a:p>
          <a:p>
            <a:r>
              <a:rPr lang="en-US" sz="2000" dirty="0" err="1">
                <a:solidFill>
                  <a:prstClr val="black"/>
                </a:solidFill>
                <a:latin typeface="Consolas" panose="020B0609020204030204" pitchFamily="49" charset="0"/>
              </a:rPr>
              <a:t>std</a:t>
            </a:r>
            <a:r>
              <a:rPr lang="en-US" sz="2000">
                <a:solidFill>
                  <a:prstClr val="black"/>
                </a:solidFill>
                <a:latin typeface="Consolas" panose="020B0609020204030204" pitchFamily="49" charset="0"/>
              </a:rPr>
              <a:t>::cout &lt;&lt; (</a:t>
            </a:r>
            <a:r>
              <a:rPr lang="en-US" sz="2000" dirty="0">
                <a:solidFill>
                  <a:srgbClr val="0000FF"/>
                </a:solidFill>
                <a:latin typeface="Consolas" panose="020B0609020204030204" pitchFamily="49" charset="0"/>
              </a:rPr>
              <a:t>float</a:t>
            </a:r>
            <a:r>
              <a:rPr lang="en-US" sz="2000" dirty="0">
                <a:solidFill>
                  <a:prstClr val="black"/>
                </a:solidFill>
                <a:latin typeface="Consolas" panose="020B0609020204030204" pitchFamily="49" charset="0"/>
              </a:rPr>
              <a:t>)a</a:t>
            </a:r>
            <a:r>
              <a:rPr lang="en-US" sz="2000">
                <a:solidFill>
                  <a:prstClr val="black"/>
                </a:solidFill>
                <a:latin typeface="Consolas" panose="020B0609020204030204" pitchFamily="49" charset="0"/>
              </a:rPr>
              <a:t>/b &lt;&lt; </a:t>
            </a:r>
            <a:r>
              <a:rPr lang="en-US" sz="2000">
                <a:solidFill>
                  <a:srgbClr val="A31515"/>
                </a:solidFill>
                <a:latin typeface="Consolas" panose="020B0609020204030204" pitchFamily="49" charset="0"/>
              </a:rPr>
              <a:t>"\</a:t>
            </a:r>
            <a:r>
              <a:rPr lang="en-US" sz="2000" dirty="0">
                <a:solidFill>
                  <a:srgbClr val="A31515"/>
                </a:solidFill>
                <a:latin typeface="Consolas" panose="020B0609020204030204" pitchFamily="49" charset="0"/>
              </a:rPr>
              <a:t>n"</a:t>
            </a:r>
            <a:r>
              <a:rPr lang="en-US" sz="2000" dirty="0">
                <a:solidFill>
                  <a:prstClr val="black"/>
                </a:solidFill>
                <a:latin typeface="Consolas" panose="020B0609020204030204" pitchFamily="49" charset="0"/>
              </a:rPr>
              <a:t>;</a:t>
            </a:r>
          </a:p>
        </p:txBody>
      </p:sp>
      <p:cxnSp>
        <p:nvCxnSpPr>
          <p:cNvPr id="23" name="Straight Arrow Connector 22">
            <a:extLst>
              <a:ext uri="{FF2B5EF4-FFF2-40B4-BE49-F238E27FC236}">
                <a16:creationId xmlns:a16="http://schemas.microsoft.com/office/drawing/2014/main" id="{38BA7261-C733-4D50-D09B-310428DD9C8C}"/>
              </a:ext>
            </a:extLst>
          </p:cNvPr>
          <p:cNvCxnSpPr>
            <a:cxnSpLocks/>
            <a:stCxn id="16" idx="2"/>
            <a:endCxn id="14" idx="0"/>
          </p:cNvCxnSpPr>
          <p:nvPr/>
        </p:nvCxnSpPr>
        <p:spPr>
          <a:xfrm>
            <a:off x="10722031" y="4376500"/>
            <a:ext cx="24143" cy="375132"/>
          </a:xfrm>
          <a:prstGeom prst="straightConnector1">
            <a:avLst/>
          </a:prstGeom>
          <a:ln w="28575">
            <a:solidFill>
              <a:schemeClr val="tx1">
                <a:lumMod val="50000"/>
              </a:schemeClr>
            </a:solidFill>
            <a:tailEnd type="triangle"/>
          </a:ln>
        </p:spPr>
        <p:style>
          <a:lnRef idx="3">
            <a:schemeClr val="accent5"/>
          </a:lnRef>
          <a:fillRef idx="0">
            <a:schemeClr val="accent5"/>
          </a:fillRef>
          <a:effectRef idx="2">
            <a:schemeClr val="accent5"/>
          </a:effectRef>
          <a:fontRef idx="minor">
            <a:schemeClr val="tx1"/>
          </a:fontRef>
        </p:style>
      </p:cxnSp>
      <p:cxnSp>
        <p:nvCxnSpPr>
          <p:cNvPr id="31" name="Straight Arrow Connector 30">
            <a:extLst>
              <a:ext uri="{FF2B5EF4-FFF2-40B4-BE49-F238E27FC236}">
                <a16:creationId xmlns:a16="http://schemas.microsoft.com/office/drawing/2014/main" id="{0B0514CF-E3F5-C547-FECF-B776B59902B6}"/>
              </a:ext>
            </a:extLst>
          </p:cNvPr>
          <p:cNvCxnSpPr>
            <a:cxnSpLocks/>
            <a:stCxn id="14" idx="2"/>
            <a:endCxn id="21" idx="3"/>
          </p:cNvCxnSpPr>
          <p:nvPr/>
        </p:nvCxnSpPr>
        <p:spPr>
          <a:xfrm flipH="1">
            <a:off x="10293330" y="5459518"/>
            <a:ext cx="452844" cy="587466"/>
          </a:xfrm>
          <a:prstGeom prst="straightConnector1">
            <a:avLst/>
          </a:prstGeom>
          <a:ln w="28575">
            <a:solidFill>
              <a:schemeClr val="tx1">
                <a:lumMod val="50000"/>
              </a:schemeClr>
            </a:solidFill>
            <a:tailEnd type="triangle"/>
          </a:ln>
        </p:spPr>
        <p:style>
          <a:lnRef idx="3">
            <a:schemeClr val="accent5"/>
          </a:lnRef>
          <a:fillRef idx="0">
            <a:schemeClr val="accent5"/>
          </a:fillRef>
          <a:effectRef idx="2">
            <a:schemeClr val="accent5"/>
          </a:effectRef>
          <a:fontRef idx="minor">
            <a:schemeClr val="tx1"/>
          </a:fontRef>
        </p:style>
      </p:cxnSp>
      <p:sp>
        <p:nvSpPr>
          <p:cNvPr id="6" name="Date Placeholder 5">
            <a:extLst>
              <a:ext uri="{FF2B5EF4-FFF2-40B4-BE49-F238E27FC236}">
                <a16:creationId xmlns:a16="http://schemas.microsoft.com/office/drawing/2014/main" id="{A1E459AB-C199-86B2-54D2-A74B348F3A24}"/>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8C9E7909-C046-F6C8-1B8C-B0C9A8D24674}"/>
              </a:ext>
            </a:extLst>
          </p:cNvPr>
          <p:cNvSpPr>
            <a:spLocks noGrp="1"/>
          </p:cNvSpPr>
          <p:nvPr>
            <p:ph type="sldNum" sz="quarter" idx="12"/>
          </p:nvPr>
        </p:nvSpPr>
        <p:spPr/>
        <p:txBody>
          <a:bodyPr/>
          <a:lstStyle/>
          <a:p>
            <a:fld id="{D8B0B3AC-44A8-D142-AAF6-9A453466E1A4}" type="slidenum">
              <a:rPr lang="en-VN" smtClean="0"/>
              <a:pPr/>
              <a:t>7</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bldLvl="0" animBg="1"/>
      <p:bldP spid="16" grpId="0" bldLvl="0" animBg="1"/>
      <p:bldP spid="17" grpId="0" bldLvl="0" animBg="1"/>
      <p:bldP spid="21"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0ABED-673B-A5A9-727B-4C830C3351C9}"/>
              </a:ext>
            </a:extLst>
          </p:cNvPr>
          <p:cNvSpPr>
            <a:spLocks noGrp="1"/>
          </p:cNvSpPr>
          <p:nvPr>
            <p:ph type="title"/>
          </p:nvPr>
        </p:nvSpPr>
        <p:spPr/>
        <p:txBody>
          <a:bodyPr>
            <a:normAutofit fontScale="90000"/>
          </a:bodyPr>
          <a:lstStyle/>
          <a:p>
            <a:r>
              <a:rPr lang="en-US"/>
              <a:t>Ví dụ:</a:t>
            </a:r>
          </a:p>
        </p:txBody>
      </p:sp>
      <p:sp>
        <p:nvSpPr>
          <p:cNvPr id="4" name="Footer Placeholder 3">
            <a:extLst>
              <a:ext uri="{FF2B5EF4-FFF2-40B4-BE49-F238E27FC236}">
                <a16:creationId xmlns:a16="http://schemas.microsoft.com/office/drawing/2014/main" id="{165A6F80-B945-307C-D9F6-AE2D6C23F87E}"/>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13" name="Content Placeholder 12">
            <a:extLst>
              <a:ext uri="{FF2B5EF4-FFF2-40B4-BE49-F238E27FC236}">
                <a16:creationId xmlns:a16="http://schemas.microsoft.com/office/drawing/2014/main" id="{ABC0622C-7582-63D0-800A-CB23554761C9}"/>
              </a:ext>
            </a:extLst>
          </p:cNvPr>
          <p:cNvSpPr>
            <a:spLocks noGrp="1"/>
          </p:cNvSpPr>
          <p:nvPr>
            <p:ph idx="1"/>
          </p:nvPr>
        </p:nvSpPr>
        <p:spPr/>
        <p:txBody>
          <a:bodyPr>
            <a:noAutofit/>
          </a:bodyPr>
          <a:lstStyle/>
          <a:p>
            <a:pPr algn="l" eaLnBrk="0" fontAlgn="base" hangingPunct="0">
              <a:lnSpc>
                <a:spcPct val="100000"/>
              </a:lnSpc>
              <a:spcBef>
                <a:spcPct val="0"/>
              </a:spcBef>
              <a:spcAft>
                <a:spcPct val="0"/>
              </a:spcAft>
            </a:pPr>
            <a:r>
              <a:rPr kumimoji="0" lang="en-US" altLang="en-US" sz="2200" b="0" i="0" u="none" strike="noStrike" cap="none" normalizeH="0" baseline="0">
                <a:ln>
                  <a:noFill/>
                </a:ln>
                <a:solidFill>
                  <a:schemeClr val="tx1">
                    <a:lumMod val="50000"/>
                  </a:schemeClr>
                </a:solidFill>
                <a:effectLst/>
                <a:ea typeface="PragmataPro Mono Liga" panose="02000509040000020004" pitchFamily="49" charset="0"/>
              </a:rPr>
              <a:t>Ví dụ</a:t>
            </a:r>
            <a:r>
              <a:rPr kumimoji="0" lang="en-US" altLang="en-US" sz="2200" i="0" u="none" strike="noStrike" cap="none" normalizeH="0" baseline="0">
                <a:ln>
                  <a:noFill/>
                </a:ln>
                <a:solidFill>
                  <a:schemeClr val="tx1">
                    <a:lumMod val="50000"/>
                  </a:schemeClr>
                </a:solidFill>
                <a:effectLst/>
                <a:ea typeface="PragmataPro Mono Liga" panose="02000509040000020004" pitchFamily="49" charset="0"/>
              </a:rPr>
              <a:t>: </a:t>
            </a:r>
            <a:r>
              <a:rPr kumimoji="0" lang="en-US" altLang="en-US" sz="2200" b="1" i="0" u="none" strike="noStrike" cap="none" normalizeH="0" baseline="0">
                <a:ln>
                  <a:noFill/>
                </a:ln>
                <a:solidFill>
                  <a:schemeClr val="tx1">
                    <a:lumMod val="50000"/>
                  </a:schemeClr>
                </a:solidFill>
                <a:effectLst/>
                <a:ea typeface="PragmataPro Mono Liga" panose="02000509040000020004" pitchFamily="49" charset="0"/>
              </a:rPr>
              <a:t>Hoàn chỉnh đoạn chương trình sau</a:t>
            </a:r>
            <a:r>
              <a:rPr kumimoji="0" lang="en-US" altLang="en-US" sz="2200" b="0" i="0" u="none" strike="noStrike" cap="none" normalizeH="0" baseline="0">
                <a:ln>
                  <a:noFill/>
                </a:ln>
                <a:solidFill>
                  <a:schemeClr val="tx1">
                    <a:lumMod val="50000"/>
                  </a:schemeClr>
                </a:solidFill>
                <a:effectLst/>
                <a:ea typeface="PragmataPro Mono Liga" panose="02000509040000020004" pitchFamily="49" charset="0"/>
              </a:rPr>
              <a:t>. Biết rằng chương trình đầu vào nhận 2 số nguyên (&lt;= 2triệu), đầu ra là kết quả của phép +, -, * và / (lấy kết quả chính xác). </a:t>
            </a:r>
          </a:p>
          <a:p>
            <a:pPr algn="l" eaLnBrk="0" fontAlgn="base" hangingPunct="0">
              <a:lnSpc>
                <a:spcPct val="100000"/>
              </a:lnSpc>
              <a:spcBef>
                <a:spcPct val="0"/>
              </a:spcBef>
              <a:spcAft>
                <a:spcPct val="0"/>
              </a:spcAft>
            </a:pPr>
            <a:endParaRPr kumimoji="0" lang="en-US" altLang="en-US" sz="2200" b="0" i="0" u="none" strike="noStrike" cap="none" normalizeH="0" baseline="0">
              <a:ln>
                <a:noFill/>
              </a:ln>
              <a:solidFill>
                <a:schemeClr val="tx1">
                  <a:lumMod val="50000"/>
                </a:schemeClr>
              </a:solidFill>
              <a:effectLst/>
              <a:ea typeface="PragmataPro Mono Liga" panose="02000509040000020004" pitchFamily="49" charset="0"/>
            </a:endParaRPr>
          </a:p>
          <a:p>
            <a:pPr marL="0" marR="0" indent="0" algn="l">
              <a:lnSpc>
                <a:spcPct val="100000"/>
              </a:lnSpc>
              <a:spcBef>
                <a:spcPts val="0"/>
              </a:spcBef>
              <a:spcAft>
                <a:spcPts val="0"/>
              </a:spcAft>
              <a:buNone/>
            </a:pPr>
            <a:r>
              <a:rPr lang="en-US" sz="2200">
                <a:solidFill>
                  <a:srgbClr val="AF00DB"/>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#include</a:t>
            </a:r>
            <a:r>
              <a:rPr lang="en-US" sz="2200">
                <a:solidFill>
                  <a:srgbClr val="0000FF"/>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2200">
                <a:solidFill>
                  <a:srgbClr val="A31515"/>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&lt;iostream&gt;</a:t>
            </a:r>
            <a:endParaRPr lang="en-US" sz="2200">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0" marR="0" indent="0" algn="l">
              <a:lnSpc>
                <a:spcPct val="100000"/>
              </a:lnSpc>
              <a:spcBef>
                <a:spcPts val="0"/>
              </a:spcBef>
              <a:spcAft>
                <a:spcPts val="0"/>
              </a:spcAft>
              <a:buNone/>
            </a:pPr>
            <a:r>
              <a:rPr lang="en-US" sz="2200">
                <a:solidFill>
                  <a:srgbClr val="0000FF"/>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int</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2200">
                <a:solidFill>
                  <a:srgbClr val="795E26"/>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main</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endParaRPr lang="en-US" sz="2200">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0" marR="0" indent="0" algn="l">
              <a:lnSpc>
                <a:spcPct val="100000"/>
              </a:lnSpc>
              <a:spcBef>
                <a:spcPts val="0"/>
              </a:spcBef>
              <a:spcAft>
                <a:spcPts val="0"/>
              </a:spcAft>
              <a:buNone/>
            </a:pP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2200">
                <a:solidFill>
                  <a:srgbClr val="0000FF"/>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int</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2200">
                <a:solidFill>
                  <a:srgbClr val="00108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 </a:t>
            </a:r>
            <a:r>
              <a:rPr lang="en-US" sz="2200">
                <a:solidFill>
                  <a:srgbClr val="00108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b</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endParaRPr lang="en-US" sz="2200">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0" marR="0" indent="0" algn="l">
              <a:lnSpc>
                <a:spcPct val="100000"/>
              </a:lnSpc>
              <a:spcBef>
                <a:spcPts val="0"/>
              </a:spcBef>
              <a:spcAft>
                <a:spcPts val="0"/>
              </a:spcAft>
              <a:buNone/>
            </a:pP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cin &gt;&gt; </a:t>
            </a:r>
            <a:r>
              <a:rPr lang="en-US" sz="2200">
                <a:solidFill>
                  <a:srgbClr val="00108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&gt;&gt; </a:t>
            </a:r>
            <a:r>
              <a:rPr lang="en-US" sz="2200">
                <a:solidFill>
                  <a:srgbClr val="00108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b</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endParaRPr lang="en-US" sz="2200">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0" marR="0" indent="0" algn="l">
              <a:lnSpc>
                <a:spcPct val="100000"/>
              </a:lnSpc>
              <a:spcBef>
                <a:spcPts val="0"/>
              </a:spcBef>
              <a:spcAft>
                <a:spcPts val="0"/>
              </a:spcAft>
              <a:buNone/>
            </a:pP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2200">
                <a:solidFill>
                  <a:srgbClr val="267F99"/>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std</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r>
              <a:rPr lang="en-US" sz="2200">
                <a:solidFill>
                  <a:srgbClr val="00108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cout</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2200">
                <a:solidFill>
                  <a:srgbClr val="795E26"/>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&lt;&lt;</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2200">
                <a:solidFill>
                  <a:srgbClr val="00108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r>
              <a:rPr lang="en-US" sz="2200">
                <a:solidFill>
                  <a:srgbClr val="00108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b</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2200">
                <a:solidFill>
                  <a:srgbClr val="795E26"/>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&lt;&lt;</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2200">
                <a:solidFill>
                  <a:srgbClr val="A31515"/>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r>
              <a:rPr lang="en-US" sz="2200">
                <a:solidFill>
                  <a:srgbClr val="EE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\n</a:t>
            </a:r>
            <a:r>
              <a:rPr lang="en-US" sz="2200">
                <a:solidFill>
                  <a:srgbClr val="A31515"/>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endParaRPr lang="en-US" sz="2200">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0" marR="0" indent="0" algn="l">
              <a:lnSpc>
                <a:spcPct val="100000"/>
              </a:lnSpc>
              <a:spcBef>
                <a:spcPts val="0"/>
              </a:spcBef>
              <a:spcAft>
                <a:spcPts val="0"/>
              </a:spcAft>
              <a:buNone/>
            </a:pP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2200">
                <a:solidFill>
                  <a:srgbClr val="267F99"/>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std</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r>
              <a:rPr lang="en-US" sz="2200">
                <a:solidFill>
                  <a:srgbClr val="00108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cout</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2200">
                <a:solidFill>
                  <a:srgbClr val="795E26"/>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&lt;&lt;</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2200">
                <a:solidFill>
                  <a:srgbClr val="00108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r>
              <a:rPr lang="en-US" sz="2200">
                <a:solidFill>
                  <a:srgbClr val="00108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b</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2200">
                <a:solidFill>
                  <a:srgbClr val="795E26"/>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&lt;&lt;</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2200">
                <a:solidFill>
                  <a:srgbClr val="A31515"/>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r>
              <a:rPr lang="en-US" sz="2200">
                <a:solidFill>
                  <a:srgbClr val="EE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\n</a:t>
            </a:r>
            <a:r>
              <a:rPr lang="en-US" sz="2200">
                <a:solidFill>
                  <a:srgbClr val="A31515"/>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endParaRPr lang="en-US" sz="2200">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0" marR="0" indent="0" algn="l">
              <a:lnSpc>
                <a:spcPct val="100000"/>
              </a:lnSpc>
              <a:spcBef>
                <a:spcPts val="0"/>
              </a:spcBef>
              <a:spcAft>
                <a:spcPts val="0"/>
              </a:spcAft>
              <a:buNone/>
            </a:pP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2200">
                <a:solidFill>
                  <a:srgbClr val="267F99"/>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std</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r>
              <a:rPr lang="en-US" sz="2200">
                <a:solidFill>
                  <a:srgbClr val="00108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cout</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2200">
                <a:solidFill>
                  <a:srgbClr val="795E26"/>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&lt;&lt;</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2200">
                <a:solidFill>
                  <a:srgbClr val="00108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r>
              <a:rPr lang="en-US" sz="2200">
                <a:solidFill>
                  <a:srgbClr val="00108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b</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2200">
                <a:solidFill>
                  <a:srgbClr val="795E26"/>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&lt;&lt;</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2200">
                <a:solidFill>
                  <a:srgbClr val="A31515"/>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r>
              <a:rPr lang="en-US" sz="2200">
                <a:solidFill>
                  <a:srgbClr val="EE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\n</a:t>
            </a:r>
            <a:r>
              <a:rPr lang="en-US" sz="2200">
                <a:solidFill>
                  <a:srgbClr val="A31515"/>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endParaRPr lang="en-US" sz="2200">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0" marR="0" indent="0" algn="l">
              <a:lnSpc>
                <a:spcPct val="100000"/>
              </a:lnSpc>
              <a:spcBef>
                <a:spcPts val="0"/>
              </a:spcBef>
              <a:spcAft>
                <a:spcPts val="0"/>
              </a:spcAft>
              <a:buNone/>
            </a:pP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2200">
                <a:solidFill>
                  <a:srgbClr val="267F99"/>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std</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r>
              <a:rPr lang="en-US" sz="2200">
                <a:solidFill>
                  <a:srgbClr val="00108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cout</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2200">
                <a:solidFill>
                  <a:srgbClr val="795E26"/>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&lt;&lt;</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2200">
                <a:solidFill>
                  <a:srgbClr val="00108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r>
              <a:rPr lang="en-US" sz="2200">
                <a:solidFill>
                  <a:srgbClr val="00108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b</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2200">
                <a:solidFill>
                  <a:srgbClr val="795E26"/>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&lt;&lt;</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2200">
                <a:solidFill>
                  <a:srgbClr val="A31515"/>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r>
              <a:rPr lang="en-US" sz="2200">
                <a:solidFill>
                  <a:srgbClr val="EE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\n</a:t>
            </a:r>
            <a:r>
              <a:rPr lang="en-US" sz="2200">
                <a:solidFill>
                  <a:srgbClr val="A31515"/>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endParaRPr lang="en-US" sz="2200">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0" marR="0" indent="0" algn="l">
              <a:lnSpc>
                <a:spcPct val="100000"/>
              </a:lnSpc>
              <a:spcBef>
                <a:spcPts val="0"/>
              </a:spcBef>
              <a:spcAft>
                <a:spcPts val="0"/>
              </a:spcAft>
              <a:buNone/>
            </a:pP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2200">
                <a:solidFill>
                  <a:srgbClr val="AF00DB"/>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return</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 </a:t>
            </a:r>
            <a:r>
              <a:rPr lang="en-US" sz="2200">
                <a:solidFill>
                  <a:srgbClr val="098658"/>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0</a:t>
            </a: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endParaRPr lang="en-US" sz="2200">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0" marR="0" indent="0" algn="l">
              <a:lnSpc>
                <a:spcPct val="100000"/>
              </a:lnSpc>
              <a:spcBef>
                <a:spcPts val="0"/>
              </a:spcBef>
              <a:spcAft>
                <a:spcPts val="0"/>
              </a:spcAft>
              <a:buNone/>
            </a:pPr>
            <a:r>
              <a:rPr lang="en-US" sz="2200">
                <a:solidFill>
                  <a:srgbClr val="000000"/>
                </a:solidFill>
                <a:highlight>
                  <a:srgbClr val="FFFFFF"/>
                </a:highlight>
                <a:latin typeface="PragmataPro Mono Liga" panose="02000509040000020004" pitchFamily="49" charset="0"/>
                <a:ea typeface="Calibri" panose="020F0502020204030204" pitchFamily="34" charset="0"/>
                <a:cs typeface="Times New Roman" panose="02020603050405020304" pitchFamily="18" charset="0"/>
              </a:rPr>
              <a:t>}</a:t>
            </a:r>
            <a:endParaRPr kumimoji="0" lang="en-US" altLang="en-US" sz="2200" b="0" i="0" u="none" strike="noStrike" cap="none" normalizeH="0" baseline="0">
              <a:ln>
                <a:noFill/>
              </a:ln>
              <a:solidFill>
                <a:schemeClr val="tx1">
                  <a:lumMod val="50000"/>
                </a:schemeClr>
              </a:solidFill>
              <a:effectLst/>
              <a:ea typeface="PragmataPro Mono Liga" panose="02000509040000020004" pitchFamily="49" charset="0"/>
            </a:endParaRPr>
          </a:p>
          <a:p>
            <a:pPr marL="0" indent="0">
              <a:lnSpc>
                <a:spcPct val="100000"/>
              </a:lnSpc>
              <a:buNone/>
            </a:pPr>
            <a:endParaRPr lang="en-US" sz="2200">
              <a:solidFill>
                <a:schemeClr val="tx1">
                  <a:lumMod val="50000"/>
                </a:schemeClr>
              </a:solidFill>
            </a:endParaRPr>
          </a:p>
        </p:txBody>
      </p:sp>
      <p:sp>
        <p:nvSpPr>
          <p:cNvPr id="3" name="Date Placeholder 2">
            <a:extLst>
              <a:ext uri="{FF2B5EF4-FFF2-40B4-BE49-F238E27FC236}">
                <a16:creationId xmlns:a16="http://schemas.microsoft.com/office/drawing/2014/main" id="{05054E0E-A2A2-1BA4-5DF8-A57F69EBCAF1}"/>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95CDC478-3989-19B2-DCAF-BF5C32DB2BBD}"/>
              </a:ext>
            </a:extLst>
          </p:cNvPr>
          <p:cNvSpPr>
            <a:spLocks noGrp="1"/>
          </p:cNvSpPr>
          <p:nvPr>
            <p:ph type="sldNum" sz="quarter" idx="12"/>
          </p:nvPr>
        </p:nvSpPr>
        <p:spPr/>
        <p:txBody>
          <a:bodyPr/>
          <a:lstStyle/>
          <a:p>
            <a:fld id="{D8B0B3AC-44A8-D142-AAF6-9A453466E1A4}" type="slidenum">
              <a:rPr lang="en-VN" smtClean="0"/>
              <a:pPr/>
              <a:t>8</a:t>
            </a:fld>
            <a:endParaRPr lang="en-VN" dirty="0"/>
          </a:p>
        </p:txBody>
      </p:sp>
    </p:spTree>
    <p:extLst>
      <p:ext uri="{BB962C8B-B14F-4D97-AF65-F5344CB8AC3E}">
        <p14:creationId xmlns:p14="http://schemas.microsoft.com/office/powerpoint/2010/main" val="4279196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EA54A-DDBD-4F2D-512D-16572453233D}"/>
              </a:ext>
            </a:extLst>
          </p:cNvPr>
          <p:cNvSpPr>
            <a:spLocks noGrp="1"/>
          </p:cNvSpPr>
          <p:nvPr>
            <p:ph type="title"/>
          </p:nvPr>
        </p:nvSpPr>
        <p:spPr>
          <a:xfrm>
            <a:off x="774145" y="223964"/>
            <a:ext cx="11113055" cy="785896"/>
          </a:xfrm>
        </p:spPr>
        <p:txBody>
          <a:bodyPr>
            <a:noAutofit/>
          </a:bodyPr>
          <a:lstStyle/>
          <a:p>
            <a:r>
              <a:rPr lang="en-US" sz="3500"/>
              <a:t>3.6.3 Toán tử tăng ++, giảm -- (increment and decrement)</a:t>
            </a:r>
          </a:p>
        </p:txBody>
      </p:sp>
      <p:sp>
        <p:nvSpPr>
          <p:cNvPr id="3" name="Content Placeholder 2">
            <a:extLst>
              <a:ext uri="{FF2B5EF4-FFF2-40B4-BE49-F238E27FC236}">
                <a16:creationId xmlns:a16="http://schemas.microsoft.com/office/drawing/2014/main" id="{3B486A52-3CD0-F67C-71BF-A3739C1AC602}"/>
              </a:ext>
            </a:extLst>
          </p:cNvPr>
          <p:cNvSpPr>
            <a:spLocks noGrp="1"/>
          </p:cNvSpPr>
          <p:nvPr>
            <p:ph idx="1"/>
          </p:nvPr>
        </p:nvSpPr>
        <p:spPr>
          <a:xfrm>
            <a:off x="774145" y="1233824"/>
            <a:ext cx="10579654" cy="5400212"/>
          </a:xfrm>
        </p:spPr>
        <p:txBody>
          <a:bodyPr>
            <a:noAutofit/>
          </a:bodyPr>
          <a:lstStyle/>
          <a:p>
            <a:pPr>
              <a:lnSpc>
                <a:spcPct val="100000"/>
              </a:lnSpc>
              <a:spcBef>
                <a:spcPts val="600"/>
              </a:spcBef>
              <a:spcAft>
                <a:spcPts val="0"/>
              </a:spcAft>
            </a:pPr>
            <a:r>
              <a:rPr lang="vi-VN" sz="2300"/>
              <a:t>Toán tử tăng (++) </a:t>
            </a:r>
            <a:r>
              <a:rPr lang="vi-VN" sz="2300" b="1"/>
              <a:t>tăng 1 đơn vị </a:t>
            </a:r>
            <a:r>
              <a:rPr lang="vi-VN" sz="2300"/>
              <a:t>cho toán hạng của nó, toán tử giảm (--) </a:t>
            </a:r>
            <a:r>
              <a:rPr lang="vi-VN" sz="2300" b="1"/>
              <a:t>trừ 1 đơn vị </a:t>
            </a:r>
            <a:r>
              <a:rPr lang="vi-VN" sz="2300"/>
              <a:t>cho toán hạng của nó.</a:t>
            </a:r>
            <a:endParaRPr lang="en-US" sz="2300"/>
          </a:p>
          <a:p>
            <a:pPr>
              <a:lnSpc>
                <a:spcPct val="100000"/>
              </a:lnSpc>
              <a:spcBef>
                <a:spcPts val="600"/>
              </a:spcBef>
              <a:spcAft>
                <a:spcPts val="0"/>
              </a:spcAft>
            </a:pPr>
            <a:r>
              <a:rPr lang="vi-VN" sz="2300"/>
              <a:t>Các toán tử t</a:t>
            </a:r>
            <a:r>
              <a:rPr lang="en-US" sz="2300"/>
              <a:t>ă</a:t>
            </a:r>
            <a:r>
              <a:rPr lang="vi-VN" sz="2300"/>
              <a:t>n</a:t>
            </a:r>
            <a:r>
              <a:rPr lang="en-US" sz="2300"/>
              <a:t>g, </a:t>
            </a:r>
            <a:r>
              <a:rPr lang="vi-VN" sz="2300"/>
              <a:t>giảm </a:t>
            </a:r>
            <a:r>
              <a:rPr lang="vi-VN" sz="2300" b="1"/>
              <a:t>chỉ áp dụng cho</a:t>
            </a:r>
            <a:r>
              <a:rPr lang="en-US" sz="2300" b="1"/>
              <a:t> toán hạng là</a:t>
            </a:r>
            <a:r>
              <a:rPr lang="vi-VN" sz="2300" b="1"/>
              <a:t> các biến</a:t>
            </a:r>
            <a:r>
              <a:rPr lang="en-US" sz="2300" b="1"/>
              <a:t> dạng số hoặc con trỏ</a:t>
            </a:r>
            <a:r>
              <a:rPr lang="vi-VN" sz="2300"/>
              <a:t>.</a:t>
            </a:r>
            <a:endParaRPr lang="en-US" sz="2300"/>
          </a:p>
          <a:p>
            <a:pPr>
              <a:lnSpc>
                <a:spcPct val="100000"/>
              </a:lnSpc>
              <a:spcBef>
                <a:spcPts val="600"/>
              </a:spcBef>
              <a:spcAft>
                <a:spcPts val="0"/>
              </a:spcAft>
            </a:pPr>
            <a:r>
              <a:rPr lang="en-US" sz="2300"/>
              <a:t>Ví dụ: </a:t>
            </a:r>
          </a:p>
          <a:p>
            <a:pPr lvl="1">
              <a:lnSpc>
                <a:spcPct val="100000"/>
              </a:lnSpc>
              <a:spcBef>
                <a:spcPts val="600"/>
              </a:spcBef>
              <a:spcAft>
                <a:spcPts val="0"/>
              </a:spcAft>
            </a:pPr>
            <a:r>
              <a:rPr lang="en-US" sz="2300">
                <a:solidFill>
                  <a:srgbClr val="000000"/>
                </a:solidFill>
                <a:highlight>
                  <a:srgbClr val="FFFFFF"/>
                </a:highlight>
                <a:latin typeface="PragmataPro Mono Liga" panose="02000509040000020004" pitchFamily="49" charset="0"/>
              </a:rPr>
              <a:t>++x;  </a:t>
            </a:r>
            <a:r>
              <a:rPr lang="en-US" sz="2300"/>
              <a:t>tương đương 	</a:t>
            </a:r>
            <a:r>
              <a:rPr lang="en-US" sz="2300">
                <a:solidFill>
                  <a:srgbClr val="001080"/>
                </a:solidFill>
                <a:highlight>
                  <a:srgbClr val="FFFFFF"/>
                </a:highlight>
                <a:latin typeface="PragmataPro Mono Liga" panose="02000509040000020004" pitchFamily="49" charset="0"/>
              </a:rPr>
              <a:t>x</a:t>
            </a:r>
            <a:r>
              <a:rPr lang="en-US" sz="2300">
                <a:solidFill>
                  <a:srgbClr val="000000"/>
                </a:solidFill>
                <a:highlight>
                  <a:srgbClr val="FFFFFF"/>
                </a:highlight>
                <a:latin typeface="PragmataPro Mono Liga" panose="02000509040000020004" pitchFamily="49" charset="0"/>
              </a:rPr>
              <a:t> += </a:t>
            </a:r>
            <a:r>
              <a:rPr lang="en-US" sz="2300">
                <a:solidFill>
                  <a:srgbClr val="098658"/>
                </a:solidFill>
                <a:highlight>
                  <a:srgbClr val="FFFFFF"/>
                </a:highlight>
                <a:latin typeface="PragmataPro Mono Liga" panose="02000509040000020004" pitchFamily="49" charset="0"/>
              </a:rPr>
              <a:t>1</a:t>
            </a:r>
            <a:r>
              <a:rPr lang="en-US" sz="2300">
                <a:solidFill>
                  <a:srgbClr val="000000"/>
                </a:solidFill>
                <a:highlight>
                  <a:srgbClr val="FFFFFF"/>
                </a:highlight>
                <a:latin typeface="PragmataPro Mono Liga" panose="02000509040000020004" pitchFamily="49" charset="0"/>
              </a:rPr>
              <a:t>;  </a:t>
            </a:r>
            <a:r>
              <a:rPr lang="en-US" sz="2300"/>
              <a:t>tương đương	</a:t>
            </a:r>
            <a:r>
              <a:rPr lang="en-US" sz="2300">
                <a:solidFill>
                  <a:srgbClr val="001080"/>
                </a:solidFill>
                <a:highlight>
                  <a:srgbClr val="FFFFFF"/>
                </a:highlight>
                <a:latin typeface="PragmataPro Mono Liga" panose="02000509040000020004" pitchFamily="49" charset="0"/>
              </a:rPr>
              <a:t>x</a:t>
            </a:r>
            <a:r>
              <a:rPr lang="en-US" sz="2300">
                <a:solidFill>
                  <a:srgbClr val="000000"/>
                </a:solidFill>
                <a:highlight>
                  <a:srgbClr val="FFFFFF"/>
                </a:highlight>
                <a:latin typeface="PragmataPro Mono Liga" panose="02000509040000020004" pitchFamily="49" charset="0"/>
              </a:rPr>
              <a:t> = </a:t>
            </a:r>
            <a:r>
              <a:rPr lang="en-US" sz="2300">
                <a:solidFill>
                  <a:srgbClr val="001080"/>
                </a:solidFill>
                <a:highlight>
                  <a:srgbClr val="FFFFFF"/>
                </a:highlight>
                <a:latin typeface="PragmataPro Mono Liga" panose="02000509040000020004" pitchFamily="49" charset="0"/>
              </a:rPr>
              <a:t>x</a:t>
            </a:r>
            <a:r>
              <a:rPr lang="en-US" sz="2300">
                <a:solidFill>
                  <a:srgbClr val="000000"/>
                </a:solidFill>
                <a:highlight>
                  <a:srgbClr val="FFFFFF"/>
                </a:highlight>
                <a:latin typeface="PragmataPro Mono Liga" panose="02000509040000020004" pitchFamily="49" charset="0"/>
              </a:rPr>
              <a:t>+</a:t>
            </a:r>
            <a:r>
              <a:rPr lang="en-US" sz="2300">
                <a:solidFill>
                  <a:srgbClr val="098658"/>
                </a:solidFill>
                <a:highlight>
                  <a:srgbClr val="FFFFFF"/>
                </a:highlight>
                <a:latin typeface="PragmataPro Mono Liga" panose="02000509040000020004" pitchFamily="49" charset="0"/>
              </a:rPr>
              <a:t>1</a:t>
            </a:r>
            <a:r>
              <a:rPr lang="en-US" sz="2300">
                <a:solidFill>
                  <a:srgbClr val="000000"/>
                </a:solidFill>
                <a:highlight>
                  <a:srgbClr val="FFFFFF"/>
                </a:highlight>
                <a:latin typeface="PragmataPro Mono Liga" panose="02000509040000020004" pitchFamily="49" charset="0"/>
              </a:rPr>
              <a:t>; </a:t>
            </a:r>
          </a:p>
          <a:p>
            <a:pPr lvl="1">
              <a:lnSpc>
                <a:spcPct val="100000"/>
              </a:lnSpc>
              <a:spcBef>
                <a:spcPts val="600"/>
              </a:spcBef>
              <a:spcAft>
                <a:spcPts val="0"/>
              </a:spcAft>
            </a:pPr>
            <a:r>
              <a:rPr lang="en-US" sz="2300"/>
              <a:t>Biểu thức</a:t>
            </a:r>
            <a:r>
              <a:rPr lang="vi-VN" sz="2300"/>
              <a:t> (i+j)++ </a:t>
            </a:r>
            <a:r>
              <a:rPr lang="en-US" sz="2300"/>
              <a:t> </a:t>
            </a:r>
            <a:r>
              <a:rPr lang="en-US" sz="2300">
                <a:sym typeface="Wingdings" panose="05000000000000000000" pitchFamily="2" charset="2"/>
              </a:rPr>
              <a:t> </a:t>
            </a:r>
            <a:r>
              <a:rPr lang="vi-VN" sz="2300">
                <a:solidFill>
                  <a:srgbClr val="FF0000"/>
                </a:solidFill>
              </a:rPr>
              <a:t>không hợp lệ</a:t>
            </a:r>
            <a:endParaRPr lang="en-US" sz="2300">
              <a:solidFill>
                <a:srgbClr val="FF0000"/>
              </a:solidFill>
            </a:endParaRPr>
          </a:p>
          <a:p>
            <a:pPr>
              <a:lnSpc>
                <a:spcPct val="100000"/>
              </a:lnSpc>
              <a:spcBef>
                <a:spcPts val="600"/>
              </a:spcBef>
              <a:spcAft>
                <a:spcPts val="0"/>
              </a:spcAft>
            </a:pPr>
            <a:r>
              <a:rPr lang="en-US" sz="2300"/>
              <a:t>Giả sử gọi x là biến (toán hạng) sử dụng toán tử ++, --, ta có các dạng sau:</a:t>
            </a:r>
          </a:p>
          <a:p>
            <a:pPr lvl="1">
              <a:lnSpc>
                <a:spcPct val="100000"/>
              </a:lnSpc>
              <a:spcBef>
                <a:spcPts val="600"/>
              </a:spcBef>
              <a:spcAft>
                <a:spcPts val="0"/>
              </a:spcAft>
            </a:pPr>
            <a:r>
              <a:rPr lang="vi-VN" sz="2300"/>
              <a:t>++</a:t>
            </a:r>
            <a:r>
              <a:rPr lang="en-US" sz="2300"/>
              <a:t>x</a:t>
            </a:r>
            <a:r>
              <a:rPr lang="vi-VN" sz="2300"/>
              <a:t> </a:t>
            </a:r>
            <a:r>
              <a:rPr lang="en-US" sz="2300"/>
              <a:t>:</a:t>
            </a:r>
            <a:r>
              <a:rPr lang="vi-VN" sz="2300"/>
              <a:t> Đây được gọi </a:t>
            </a:r>
            <a:r>
              <a:rPr lang="en-US" sz="2300"/>
              <a:t>là Prefix increment. T</a:t>
            </a:r>
            <a:r>
              <a:rPr lang="vi-VN" sz="2300"/>
              <a:t>rong biểu thức</a:t>
            </a:r>
            <a:r>
              <a:rPr lang="en-US" sz="2300"/>
              <a:t> chứa ++x: x </a:t>
            </a:r>
            <a:r>
              <a:rPr lang="vi-VN" sz="2300"/>
              <a:t>sẽ </a:t>
            </a:r>
            <a:r>
              <a:rPr lang="vi-VN" sz="2300" b="1"/>
              <a:t>tăng lên 1</a:t>
            </a:r>
            <a:r>
              <a:rPr lang="en-US" sz="2300" b="1"/>
              <a:t> đơn vị</a:t>
            </a:r>
            <a:r>
              <a:rPr lang="vi-VN" sz="2300" b="1"/>
              <a:t> trước tiên</a:t>
            </a:r>
            <a:r>
              <a:rPr lang="vi-VN" sz="2300"/>
              <a:t>, sau đó giá trị cập nhật sẽ được sử dụng</a:t>
            </a:r>
            <a:r>
              <a:rPr lang="en-US" sz="2300"/>
              <a:t>.</a:t>
            </a:r>
          </a:p>
          <a:p>
            <a:pPr lvl="1">
              <a:lnSpc>
                <a:spcPct val="100000"/>
              </a:lnSpc>
              <a:spcBef>
                <a:spcPts val="600"/>
              </a:spcBef>
              <a:spcAft>
                <a:spcPts val="0"/>
              </a:spcAft>
            </a:pPr>
            <a:r>
              <a:rPr lang="en-US" sz="2300"/>
              <a:t>x++ :</a:t>
            </a:r>
            <a:r>
              <a:rPr lang="vi-VN" sz="2300"/>
              <a:t> Đây được gọi </a:t>
            </a:r>
            <a:r>
              <a:rPr lang="en-US" sz="2300"/>
              <a:t>là Postfix increment</a:t>
            </a:r>
            <a:r>
              <a:rPr lang="vi-VN" sz="2300"/>
              <a:t>. </a:t>
            </a:r>
            <a:r>
              <a:rPr lang="en-US" sz="2300"/>
              <a:t>T</a:t>
            </a:r>
            <a:r>
              <a:rPr lang="vi-VN" sz="2300"/>
              <a:t>rong biểu thức</a:t>
            </a:r>
            <a:r>
              <a:rPr lang="en-US" sz="2300"/>
              <a:t> chứa x++: </a:t>
            </a:r>
            <a:r>
              <a:rPr lang="vi-VN" sz="2300"/>
              <a:t>biến </a:t>
            </a:r>
            <a:r>
              <a:rPr lang="en-US" sz="2300"/>
              <a:t>x </a:t>
            </a:r>
            <a:r>
              <a:rPr lang="vi-VN" sz="2300"/>
              <a:t>sử dụng giá trị hiện tại của </a:t>
            </a:r>
            <a:r>
              <a:rPr lang="en-US" sz="2300"/>
              <a:t>x (chưa tăng lên 1 đơn vị), tính xong biểu thức</a:t>
            </a:r>
            <a:r>
              <a:rPr lang="vi-VN" sz="2300"/>
              <a:t> rồi </a:t>
            </a:r>
            <a:r>
              <a:rPr lang="en-US" sz="2300" b="1"/>
              <a:t>cuối cùng mới </a:t>
            </a:r>
            <a:r>
              <a:rPr lang="vi-VN" sz="2300" b="1"/>
              <a:t>tăng</a:t>
            </a:r>
            <a:r>
              <a:rPr lang="en-US" sz="2300" b="1"/>
              <a:t> x lên 1 đơn vị</a:t>
            </a:r>
            <a:r>
              <a:rPr lang="en-US" sz="2300"/>
              <a:t>.</a:t>
            </a:r>
          </a:p>
        </p:txBody>
      </p:sp>
      <p:sp>
        <p:nvSpPr>
          <p:cNvPr id="4" name="Footer Placeholder 3">
            <a:extLst>
              <a:ext uri="{FF2B5EF4-FFF2-40B4-BE49-F238E27FC236}">
                <a16:creationId xmlns:a16="http://schemas.microsoft.com/office/drawing/2014/main" id="{1AD7BF02-569E-5725-B834-50BDA0B01DDC}"/>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E8AE2354-FB3B-C3EB-DE1E-E86AFBEF8AF6}"/>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7B8C3A99-993C-4CD3-EA62-6AB84743E6E1}"/>
              </a:ext>
            </a:extLst>
          </p:cNvPr>
          <p:cNvSpPr>
            <a:spLocks noGrp="1"/>
          </p:cNvSpPr>
          <p:nvPr>
            <p:ph type="sldNum" sz="quarter" idx="12"/>
          </p:nvPr>
        </p:nvSpPr>
        <p:spPr/>
        <p:txBody>
          <a:bodyPr/>
          <a:lstStyle/>
          <a:p>
            <a:fld id="{D8B0B3AC-44A8-D142-AAF6-9A453466E1A4}" type="slidenum">
              <a:rPr lang="en-VN" smtClean="0"/>
              <a:pPr/>
              <a:t>9</a:t>
            </a:fld>
            <a:endParaRPr lang="en-VN" dirty="0"/>
          </a:p>
        </p:txBody>
      </p:sp>
    </p:spTree>
    <p:extLst>
      <p:ext uri="{BB962C8B-B14F-4D97-AF65-F5344CB8AC3E}">
        <p14:creationId xmlns:p14="http://schemas.microsoft.com/office/powerpoint/2010/main" val="248980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1748</TotalTime>
  <Words>7017</Words>
  <Application>Microsoft Office PowerPoint</Application>
  <PresentationFormat>Widescreen</PresentationFormat>
  <Paragraphs>970</Paragraphs>
  <Slides>40</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Aptos</vt:lpstr>
      <vt:lpstr>Arial</vt:lpstr>
      <vt:lpstr>Calibri</vt:lpstr>
      <vt:lpstr>Cambria Math</vt:lpstr>
      <vt:lpstr>Consolas</vt:lpstr>
      <vt:lpstr>PragmataPro Mono Liga</vt:lpstr>
      <vt:lpstr>Times New Roman</vt:lpstr>
      <vt:lpstr>ui-sans-serif</vt:lpstr>
      <vt:lpstr>Wingdings</vt:lpstr>
      <vt:lpstr>1_Office Theme</vt:lpstr>
      <vt:lpstr>PowerPoint Presentation</vt:lpstr>
      <vt:lpstr>PowerPoint Presentation</vt:lpstr>
      <vt:lpstr>PowerPoint Presentation</vt:lpstr>
      <vt:lpstr>3.6 Các phép toán</vt:lpstr>
      <vt:lpstr>3.6.1 Toán tử gán - Assignment operator</vt:lpstr>
      <vt:lpstr>3.6.2 Toán tử toán học - Arithmetic operators</vt:lpstr>
      <vt:lpstr>3.6.2 Toán tử số học - Arithmetic operators</vt:lpstr>
      <vt:lpstr>Ví dụ:</vt:lpstr>
      <vt:lpstr>3.6.3 Toán tử tăng ++, giảm -- (increment and decrement)</vt:lpstr>
      <vt:lpstr>3.6.3 Toán tử tăng ++, giảm - (increment and decrement)</vt:lpstr>
      <vt:lpstr>3.6.4 Toán tử phẩy - Comma operator</vt:lpstr>
      <vt:lpstr>3.6.5 Toán tử kết hợp - Compound operators</vt:lpstr>
      <vt:lpstr>3.6.6 Toán tử bit - Bitwise operators</vt:lpstr>
      <vt:lpstr>3.6.6 Toán tử bit - Bitwise operators</vt:lpstr>
      <vt:lpstr>3.6.6 Toán tử bit - Bitwise operators</vt:lpstr>
      <vt:lpstr>Ví dụ: Chương trình in số nhị phân</vt:lpstr>
      <vt:lpstr>3.6.7 Toán tử điều kiện - Conditional Ternary Operator</vt:lpstr>
      <vt:lpstr>3.6.8 Toán tử quan hệ - Relational operators</vt:lpstr>
      <vt:lpstr>3.6.8 Toán tử quan hệ</vt:lpstr>
      <vt:lpstr>3.6.9 Toán tử luận lý - Logical operators</vt:lpstr>
      <vt:lpstr>3.6.9 Toán tử luận lý - Logical operators</vt:lpstr>
      <vt:lpstr>3.6.9 Toán tử luận lý - Logical operators</vt:lpstr>
      <vt:lpstr>3.6.10 Toán tử sizeof</vt:lpstr>
      <vt:lpstr>3.6.10 Toán tử sizeof</vt:lpstr>
      <vt:lpstr>3.6.11 Toán tử thay thế (alternative operator)</vt:lpstr>
      <vt:lpstr>3.6.11 Toán tử thay thế (alternative operator)</vt:lpstr>
      <vt:lpstr>PowerPoint Presentation</vt:lpstr>
      <vt:lpstr>3.7 Biểu thức và Độ ưu tiên toán tử</vt:lpstr>
      <vt:lpstr>3.7.1 Biểu thức</vt:lpstr>
      <vt:lpstr>Ví dụ: Biểu thức</vt:lpstr>
      <vt:lpstr>3.7.1 Biểu thức</vt:lpstr>
      <vt:lpstr>3.7.2 Độ ưu tiên toán tử</vt:lpstr>
      <vt:lpstr>3.7.2 Độ ưu tiên toán tử</vt:lpstr>
      <vt:lpstr>3.7.2 Độ ưu tiên toán tử</vt:lpstr>
      <vt:lpstr>Ví dụ 1:</vt:lpstr>
      <vt:lpstr>Ví dụ 2: </vt:lpstr>
      <vt:lpstr>Ví dụ 3: </vt:lpstr>
      <vt:lpstr>Ví dụ: Biểu thức</vt:lpstr>
      <vt:lpstr>3.7.2 Độ ưu tiên toán tử</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diemn</dc:creator>
  <cp:lastModifiedBy>diemn</cp:lastModifiedBy>
  <cp:revision>79</cp:revision>
  <dcterms:created xsi:type="dcterms:W3CDTF">2023-10-24T06:45:57Z</dcterms:created>
  <dcterms:modified xsi:type="dcterms:W3CDTF">2024-09-08T07:36:58Z</dcterms:modified>
</cp:coreProperties>
</file>