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41" r:id="rId3"/>
    <p:sldId id="259" r:id="rId4"/>
    <p:sldId id="258" r:id="rId5"/>
    <p:sldId id="418" r:id="rId6"/>
    <p:sldId id="442" r:id="rId7"/>
    <p:sldId id="441" r:id="rId8"/>
    <p:sldId id="443" r:id="rId9"/>
    <p:sldId id="317" r:id="rId10"/>
    <p:sldId id="452" r:id="rId11"/>
    <p:sldId id="449" r:id="rId12"/>
    <p:sldId id="451" r:id="rId13"/>
    <p:sldId id="283" r:id="rId14"/>
    <p:sldId id="284" r:id="rId15"/>
    <p:sldId id="327" r:id="rId16"/>
    <p:sldId id="445" r:id="rId17"/>
    <p:sldId id="448" r:id="rId18"/>
    <p:sldId id="446" r:id="rId19"/>
    <p:sldId id="447" r:id="rId20"/>
    <p:sldId id="285" r:id="rId21"/>
    <p:sldId id="457" r:id="rId22"/>
    <p:sldId id="320" r:id="rId23"/>
    <p:sldId id="459" r:id="rId24"/>
    <p:sldId id="461" r:id="rId25"/>
    <p:sldId id="460" r:id="rId26"/>
    <p:sldId id="289" r:id="rId27"/>
    <p:sldId id="321" r:id="rId28"/>
    <p:sldId id="444" r:id="rId29"/>
    <p:sldId id="440" r:id="rId30"/>
    <p:sldId id="291" r:id="rId31"/>
    <p:sldId id="419" r:id="rId32"/>
    <p:sldId id="335" r:id="rId33"/>
    <p:sldId id="293" r:id="rId34"/>
    <p:sldId id="294" r:id="rId35"/>
    <p:sldId id="462" r:id="rId36"/>
    <p:sldId id="332" r:id="rId37"/>
    <p:sldId id="424" r:id="rId38"/>
    <p:sldId id="422" r:id="rId39"/>
    <p:sldId id="423" r:id="rId40"/>
    <p:sldId id="463" r:id="rId41"/>
    <p:sldId id="336" r:id="rId42"/>
    <p:sldId id="420" r:id="rId43"/>
    <p:sldId id="421" r:id="rId44"/>
    <p:sldId id="426" r:id="rId45"/>
    <p:sldId id="433" r:id="rId46"/>
    <p:sldId id="438" r:id="rId47"/>
    <p:sldId id="439" r:id="rId48"/>
    <p:sldId id="435" r:id="rId49"/>
    <p:sldId id="437" r:id="rId50"/>
    <p:sldId id="427" r:id="rId51"/>
    <p:sldId id="429" r:id="rId52"/>
    <p:sldId id="428" r:id="rId53"/>
    <p:sldId id="402" r:id="rId54"/>
    <p:sldId id="454" r:id="rId55"/>
    <p:sldId id="455" r:id="rId56"/>
    <p:sldId id="333" r:id="rId57"/>
    <p:sldId id="331" r:id="rId58"/>
    <p:sldId id="337" r:id="rId59"/>
    <p:sldId id="338" r:id="rId60"/>
    <p:sldId id="340" r:id="rId61"/>
    <p:sldId id="417" r:id="rId62"/>
    <p:sldId id="330" r:id="rId63"/>
    <p:sldId id="298" r:id="rId64"/>
    <p:sldId id="299" r:id="rId65"/>
    <p:sldId id="300" r:id="rId66"/>
    <p:sldId id="301" r:id="rId67"/>
    <p:sldId id="302" r:id="rId68"/>
    <p:sldId id="41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88" autoAdjust="0"/>
  </p:normalViewPr>
  <p:slideViewPr>
    <p:cSldViewPr snapToGrid="0">
      <p:cViewPr varScale="1">
        <p:scale>
          <a:sx n="72" d="100"/>
          <a:sy n="72" d="100"/>
        </p:scale>
        <p:origin x="107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60475-F426-40C3-85FA-3AB8F048DE72}" type="datetimeFigureOut">
              <a:rPr lang="en-US" smtClean="0"/>
              <a:t>29/10/2024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D3B4D-102C-4FA6-8956-9AA497623726}" type="slidenum">
              <a:rPr lang="en-US" smtClean="0"/>
              <a:t>‹#›</a:t>
            </a:fld>
            <a:endParaRPr lang="en-US"/>
          </a:p>
        </p:txBody>
      </p:sp>
    </p:spTree>
    <p:extLst>
      <p:ext uri="{BB962C8B-B14F-4D97-AF65-F5344CB8AC3E}">
        <p14:creationId xmlns:p14="http://schemas.microsoft.com/office/powerpoint/2010/main" val="261839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vi-VN" b="1"/>
              <a:t>Thư viện iostream</a:t>
            </a:r>
          </a:p>
          <a:p>
            <a:pPr>
              <a:buFont typeface="Arial" panose="020B0604020202020204" pitchFamily="34" charset="0"/>
              <a:buChar char="•"/>
            </a:pPr>
            <a:r>
              <a:rPr lang="vi-VN"/>
              <a:t>Thư viện cơ bản nhất cho nhập xuất dữ liệu trong C++.</a:t>
            </a:r>
          </a:p>
          <a:p>
            <a:pPr>
              <a:buFont typeface="Arial" panose="020B0604020202020204" pitchFamily="34" charset="0"/>
              <a:buChar char="•"/>
            </a:pPr>
            <a:r>
              <a:rPr lang="vi-VN"/>
              <a:t>Cung cấp các lớp như std::cout và std::ofstream để in dữ liệu ra màn hình console hoặc tập tin.</a:t>
            </a:r>
          </a:p>
          <a:p>
            <a:pPr>
              <a:buFont typeface="Arial" panose="020B0604020202020204" pitchFamily="34" charset="0"/>
              <a:buChar char="•"/>
            </a:pPr>
            <a:r>
              <a:rPr lang="vi-VN"/>
              <a:t>Cho phép sử dụng các toán tử định dạng (manipulator) để điều chỉnh cách thức hiển thị dữ liệu, ví dụ: độ rộng, căn chỉnh, hiển thị số thập phân, v.v.</a:t>
            </a:r>
          </a:p>
          <a:p>
            <a:pPr eaLnBrk="1" hangingPunct="1">
              <a:spcBef>
                <a:spcPct val="0"/>
              </a:spcBef>
            </a:pPr>
            <a:endParaRPr lang="vi-VN"/>
          </a:p>
        </p:txBody>
      </p:sp>
      <p:sp>
        <p:nvSpPr>
          <p:cNvPr id="880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5877C4B-5E0C-43D4-BAC9-85A27C2FB239}" type="slidenum">
              <a:rPr lang="en-US" smtClean="0"/>
              <a:t>5</a:t>
            </a:fld>
            <a:endParaRPr lang="en-US"/>
          </a:p>
        </p:txBody>
      </p:sp>
    </p:spTree>
    <p:extLst>
      <p:ext uri="{BB962C8B-B14F-4D97-AF65-F5344CB8AC3E}">
        <p14:creationId xmlns:p14="http://schemas.microsoft.com/office/powerpoint/2010/main" val="402995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a:solidFill>
                  <a:srgbClr val="ECECEC"/>
                </a:solidFill>
                <a:effectLst/>
                <a:highlight>
                  <a:srgbClr val="212121"/>
                </a:highlight>
                <a:latin typeface="ui-sans-serif"/>
              </a:rPr>
              <a:t>Số thập lục phân (hexadecimal) sẽ có tiền tố 0x.</a:t>
            </a:r>
          </a:p>
          <a:p>
            <a:pPr algn="l">
              <a:buFont typeface="Arial" panose="020B0604020202020204" pitchFamily="34" charset="0"/>
              <a:buChar char="•"/>
            </a:pPr>
            <a:r>
              <a:rPr lang="vi-VN" b="0" i="0">
                <a:solidFill>
                  <a:srgbClr val="ECECEC"/>
                </a:solidFill>
                <a:effectLst/>
                <a:highlight>
                  <a:srgbClr val="212121"/>
                </a:highlight>
                <a:latin typeface="ui-sans-serif"/>
              </a:rPr>
              <a:t>Số bát phân (octal) sẽ có tiền tố 0.</a:t>
            </a:r>
          </a:p>
          <a:p>
            <a:pPr algn="l">
              <a:buFont typeface="Arial" panose="020B0604020202020204" pitchFamily="34" charset="0"/>
              <a:buChar char="•"/>
            </a:pPr>
            <a:r>
              <a:rPr lang="vi-VN" b="0" i="0">
                <a:solidFill>
                  <a:srgbClr val="ECECEC"/>
                </a:solidFill>
                <a:effectLst/>
                <a:highlight>
                  <a:srgbClr val="212121"/>
                </a:highlight>
                <a:latin typeface="ui-sans-serif"/>
              </a:rPr>
              <a:t>Số thập phân (decimal) sẽ không có tiền tố (trong đa số các trường hợp).</a:t>
            </a: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16</a:t>
            </a:fld>
            <a:endParaRPr lang="en-US"/>
          </a:p>
        </p:txBody>
      </p:sp>
    </p:spTree>
    <p:extLst>
      <p:ext uri="{BB962C8B-B14F-4D97-AF65-F5344CB8AC3E}">
        <p14:creationId xmlns:p14="http://schemas.microsoft.com/office/powerpoint/2010/main" val="368472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880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5877C4B-5E0C-43D4-BAC9-85A27C2FB239}" type="slidenum">
              <a:rPr lang="en-US" smtClean="0"/>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Chuỗi định dạng trong printf bao gồm các ký tự đặc biệt và các phần tử được thay thế bằng các giá trị thực tế từ danh sách tham số</a:t>
            </a:r>
            <a:r>
              <a:rPr lang="en-US" sz="1200"/>
              <a:t>.</a:t>
            </a: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21</a:t>
            </a:fld>
            <a:endParaRPr lang="en-US"/>
          </a:p>
        </p:txBody>
      </p:sp>
    </p:spTree>
    <p:extLst>
      <p:ext uri="{BB962C8B-B14F-4D97-AF65-F5344CB8AC3E}">
        <p14:creationId xmlns:p14="http://schemas.microsoft.com/office/powerpoint/2010/main" val="2708225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22</a:t>
            </a:fld>
            <a:endParaRPr lang="en-US"/>
          </a:p>
        </p:txBody>
      </p:sp>
    </p:spTree>
    <p:extLst>
      <p:ext uri="{BB962C8B-B14F-4D97-AF65-F5344CB8AC3E}">
        <p14:creationId xmlns:p14="http://schemas.microsoft.com/office/powerpoint/2010/main" val="226475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b="0">
                <a:solidFill>
                  <a:srgbClr val="AF00DB"/>
                </a:solidFill>
                <a:effectLst/>
                <a:highlight>
                  <a:srgbClr val="FFFFFF"/>
                </a:highlight>
                <a:latin typeface="PragmataPro Mono Liga" panose="02000509040000020004" pitchFamily="49" charset="0"/>
              </a:rPr>
              <a:t>#include &lt;iostream&gt;</a:t>
            </a:r>
          </a:p>
          <a:p>
            <a:r>
              <a:rPr lang="en-US" b="0">
                <a:solidFill>
                  <a:srgbClr val="AF00DB"/>
                </a:solidFill>
                <a:effectLst/>
                <a:highlight>
                  <a:srgbClr val="FFFFFF"/>
                </a:highlight>
                <a:latin typeface="PragmataPro Mono Liga" panose="02000509040000020004" pitchFamily="49" charset="0"/>
              </a:rPr>
              <a:t>#include &lt;stdio.h&gt;</a:t>
            </a:r>
          </a:p>
          <a:p>
            <a:r>
              <a:rPr lang="en-US" b="0">
                <a:solidFill>
                  <a:srgbClr val="AF00DB"/>
                </a:solidFill>
                <a:effectLst/>
                <a:highlight>
                  <a:srgbClr val="FFFFFF"/>
                </a:highlight>
                <a:latin typeface="PragmataPro Mono Liga" panose="02000509040000020004" pitchFamily="49" charset="0"/>
              </a:rPr>
              <a:t>using namespace std;</a:t>
            </a:r>
          </a:p>
          <a:p>
            <a:r>
              <a:rPr lang="en-US" b="0">
                <a:solidFill>
                  <a:srgbClr val="AF00DB"/>
                </a:solidFill>
                <a:effectLst/>
                <a:highlight>
                  <a:srgbClr val="FFFFFF"/>
                </a:highlight>
                <a:latin typeface="PragmataPro Mono Liga" panose="02000509040000020004" pitchFamily="49" charset="0"/>
              </a:rPr>
              <a:t>int main() {</a:t>
            </a:r>
          </a:p>
          <a:p>
            <a:r>
              <a:rPr lang="en-US" b="0">
                <a:solidFill>
                  <a:srgbClr val="AF00DB"/>
                </a:solidFill>
                <a:effectLst/>
                <a:highlight>
                  <a:srgbClr val="FFFFFF"/>
                </a:highlight>
                <a:latin typeface="PragmataPro Mono Liga" panose="02000509040000020004" pitchFamily="49" charset="0"/>
              </a:rPr>
              <a:t>    int a = 1, b = 2;</a:t>
            </a:r>
          </a:p>
          <a:p>
            <a:r>
              <a:rPr lang="en-US" b="0">
                <a:solidFill>
                  <a:srgbClr val="AF00DB"/>
                </a:solidFill>
                <a:effectLst/>
                <a:highlight>
                  <a:srgbClr val="FFFFFF"/>
                </a:highlight>
                <a:latin typeface="PragmataPro Mono Liga" panose="02000509040000020004" pitchFamily="49" charset="0"/>
              </a:rPr>
              <a:t>    printf("%d", a);  // Xuất giá trị của biến a</a:t>
            </a:r>
          </a:p>
          <a:p>
            <a:r>
              <a:rPr lang="en-US" b="0">
                <a:solidFill>
                  <a:srgbClr val="AF00DB"/>
                </a:solidFill>
                <a:effectLst/>
                <a:highlight>
                  <a:srgbClr val="FFFFFF"/>
                </a:highlight>
                <a:latin typeface="PragmataPro Mono Liga" panose="02000509040000020004" pitchFamily="49" charset="0"/>
              </a:rPr>
              <a:t>    printf(" cong ");  // Xuất chuỗi " cong "</a:t>
            </a:r>
          </a:p>
          <a:p>
            <a:r>
              <a:rPr lang="en-US" b="0">
                <a:solidFill>
                  <a:srgbClr val="AF00DB"/>
                </a:solidFill>
                <a:effectLst/>
                <a:highlight>
                  <a:srgbClr val="FFFFFF"/>
                </a:highlight>
                <a:latin typeface="PragmataPro Mono Liga" panose="02000509040000020004" pitchFamily="49" charset="0"/>
              </a:rPr>
              <a:t>    printf("%d", b);  // Xuất giá trị của biến b</a:t>
            </a:r>
          </a:p>
          <a:p>
            <a:r>
              <a:rPr lang="en-US" b="0">
                <a:solidFill>
                  <a:srgbClr val="AF00DB"/>
                </a:solidFill>
                <a:effectLst/>
                <a:highlight>
                  <a:srgbClr val="FFFFFF"/>
                </a:highlight>
                <a:latin typeface="PragmataPro Mono Liga" panose="02000509040000020004" pitchFamily="49" charset="0"/>
              </a:rPr>
              <a:t>    printf(" bang ");  // Xuất chuỗi " bang "</a:t>
            </a:r>
          </a:p>
          <a:p>
            <a:r>
              <a:rPr lang="en-US" b="0">
                <a:solidFill>
                  <a:srgbClr val="AF00DB"/>
                </a:solidFill>
                <a:effectLst/>
                <a:highlight>
                  <a:srgbClr val="FFFFFF"/>
                </a:highlight>
                <a:latin typeface="PragmataPro Mono Liga" panose="02000509040000020004" pitchFamily="49" charset="0"/>
              </a:rPr>
              <a:t>    printf("%d", a + b);// Xuất giá trị của a + b</a:t>
            </a:r>
          </a:p>
          <a:p>
            <a:r>
              <a:rPr lang="en-US" b="0">
                <a:solidFill>
                  <a:srgbClr val="AF00DB"/>
                </a:solidFill>
                <a:effectLst/>
                <a:highlight>
                  <a:srgbClr val="FFFFFF"/>
                </a:highlight>
                <a:latin typeface="PragmataPro Mono Liga" panose="02000509040000020004" pitchFamily="49" charset="0"/>
              </a:rPr>
              <a:t>    printf("\n");    // Đặc tả điều khiển xuống dòng</a:t>
            </a:r>
          </a:p>
          <a:p>
            <a:r>
              <a:rPr lang="en-US" b="0">
                <a:solidFill>
                  <a:srgbClr val="AF00DB"/>
                </a:solidFill>
                <a:effectLst/>
                <a:highlight>
                  <a:srgbClr val="FFFFFF"/>
                </a:highlight>
                <a:latin typeface="PragmataPro Mono Liga" panose="02000509040000020004" pitchFamily="49" charset="0"/>
              </a:rPr>
              <a:t>    printf("%d cong %d bang %d\n", a, b, a+b);</a:t>
            </a:r>
          </a:p>
          <a:p>
            <a:r>
              <a:rPr lang="en-US" b="0">
                <a:solidFill>
                  <a:srgbClr val="AF00DB"/>
                </a:solidFill>
                <a:effectLst/>
                <a:highlight>
                  <a:srgbClr val="FFFFFF"/>
                </a:highlight>
                <a:latin typeface="PragmataPro Mono Liga" panose="02000509040000020004" pitchFamily="49" charset="0"/>
              </a:rPr>
              <a:t>    return 0;</a:t>
            </a:r>
          </a:p>
          <a:p>
            <a:r>
              <a:rPr lang="en-US" b="0">
                <a:solidFill>
                  <a:srgbClr val="AF00DB"/>
                </a:solidFill>
                <a:effectLst/>
                <a:highlight>
                  <a:srgbClr val="FFFFFF"/>
                </a:highlight>
                <a:latin typeface="PragmataPro Mono Liga" panose="02000509040000020004" pitchFamily="49" charset="0"/>
              </a:rPr>
              <a:t>}</a:t>
            </a:r>
          </a:p>
        </p:txBody>
      </p:sp>
      <p:sp>
        <p:nvSpPr>
          <p:cNvPr id="942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42D7675E-7151-4B00-95DC-5EF9B38AF9E9}" type="slidenum">
              <a:rPr lang="en-US" smtClean="0"/>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&lt;stdio.h&gt;</a:t>
            </a:r>
          </a:p>
          <a:p>
            <a:r>
              <a:rPr lang="en-US"/>
              <a:t>int main() {</a:t>
            </a:r>
          </a:p>
          <a:p>
            <a:r>
              <a:rPr lang="en-US"/>
              <a:t>    printf ("Characters: %c %c \n", 'a', 65);</a:t>
            </a:r>
          </a:p>
          <a:p>
            <a:r>
              <a:rPr lang="en-US"/>
              <a:t>    printf ("Decimals: %d %ld\n", 1977, 650000L);</a:t>
            </a:r>
          </a:p>
          <a:p>
            <a:r>
              <a:rPr lang="en-US"/>
              <a:t>    printf ("Preceding with blanks: %10d \n", 1977);</a:t>
            </a:r>
          </a:p>
          <a:p>
            <a:r>
              <a:rPr lang="en-US"/>
              <a:t>    printf ("Preceding with zeros: %010d \n", 1977);</a:t>
            </a:r>
          </a:p>
          <a:p>
            <a:r>
              <a:rPr lang="en-US"/>
              <a:t>    printf ("Some different radices: %d %x %o %#x %#o \n", 100, 100, 100, 100, 100);</a:t>
            </a:r>
          </a:p>
          <a:p>
            <a:r>
              <a:rPr lang="en-US"/>
              <a:t>    printf ("floats: %4.2f %+.0e %E \n", 3.1416, 3.1416, 3.1416);</a:t>
            </a:r>
          </a:p>
          <a:p>
            <a:r>
              <a:rPr lang="en-US"/>
              <a:t>    printf ("Width trick: %*d \n", 5, 10);</a:t>
            </a:r>
          </a:p>
          <a:p>
            <a:r>
              <a:rPr lang="en-US"/>
              <a:t>    printf ("%s \n", "A string");</a:t>
            </a:r>
          </a:p>
          <a:p>
            <a:r>
              <a:rPr lang="en-US"/>
              <a:t>    return 0;</a:t>
            </a:r>
          </a:p>
          <a:p>
            <a:r>
              <a:rPr lang="en-US"/>
              <a:t>}</a:t>
            </a: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27</a:t>
            </a:fld>
            <a:endParaRPr lang="en-US"/>
          </a:p>
        </p:txBody>
      </p:sp>
    </p:spTree>
    <p:extLst>
      <p:ext uri="{BB962C8B-B14F-4D97-AF65-F5344CB8AC3E}">
        <p14:creationId xmlns:p14="http://schemas.microsoft.com/office/powerpoint/2010/main" val="245990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880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5877C4B-5E0C-43D4-BAC9-85A27C2FB239}" type="slidenum">
              <a:rPr lang="en-US" smtClean="0"/>
              <a:t>29</a:t>
            </a:fld>
            <a:endParaRPr lang="en-US"/>
          </a:p>
        </p:txBody>
      </p:sp>
    </p:spTree>
    <p:extLst>
      <p:ext uri="{BB962C8B-B14F-4D97-AF65-F5344CB8AC3E}">
        <p14:creationId xmlns:p14="http://schemas.microsoft.com/office/powerpoint/2010/main" val="32656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880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5877C4B-5E0C-43D4-BAC9-85A27C2FB239}" type="slidenum">
              <a:rPr lang="en-US" smtClean="0"/>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highlight>
                  <a:srgbClr val="FFFFFF"/>
                </a:highlight>
                <a:latin typeface="Lato" panose="020F0502020204030203" pitchFamily="34" charset="0"/>
              </a:rPr>
              <a:t>Cin </a:t>
            </a:r>
            <a:r>
              <a:rPr lang="vi-VN" b="0" i="0">
                <a:solidFill>
                  <a:srgbClr val="000000"/>
                </a:solidFill>
                <a:effectLst/>
                <a:highlight>
                  <a:srgbClr val="FFFFFF"/>
                </a:highlight>
                <a:latin typeface="Lato" panose="020F0502020204030203" pitchFamily="34" charset="0"/>
              </a:rPr>
              <a:t>đọc dữ liệu thô từ đầu vào </a:t>
            </a:r>
            <a:r>
              <a:rPr lang="en-US" b="0" i="0">
                <a:solidFill>
                  <a:srgbClr val="000000"/>
                </a:solidFill>
                <a:effectLst/>
                <a:highlight>
                  <a:srgbClr val="FFFFFF"/>
                </a:highlight>
                <a:latin typeface="Lato" panose="020F0502020204030203" pitchFamily="34" charset="0"/>
              </a:rPr>
              <a:t>và </a:t>
            </a:r>
            <a:r>
              <a:rPr lang="vi-VN" b="0" i="0">
                <a:solidFill>
                  <a:srgbClr val="000000"/>
                </a:solidFill>
                <a:effectLst/>
                <a:highlight>
                  <a:srgbClr val="FFFFFF"/>
                </a:highlight>
                <a:latin typeface="Lato" panose="020F0502020204030203" pitchFamily="34" charset="0"/>
              </a:rPr>
              <a:t>chuyển đổi dữ liệu này thành kiểu của biến mà nó đang được gán. Quá trình này bao gồm việc bỏ qua bất kỳ khoảng trắng đầu tiên (bao gồm cả dấu cách, tab và dòng mới), đọc dữ liệu tiếp theo cho đến khi gặp khoảng trắng tiếp theo hoặc khi dữ liệu không còn khớp với kiểu dữ liệu của biến. Điều này đảm bảo rằng dữ liệu nhập vào được phân tích cú pháp một cách chính xác và hiệu quả.</a:t>
            </a:r>
          </a:p>
        </p:txBody>
      </p:sp>
      <p:sp>
        <p:nvSpPr>
          <p:cNvPr id="4" name="Slide Number Placeholder 3"/>
          <p:cNvSpPr>
            <a:spLocks noGrp="1"/>
          </p:cNvSpPr>
          <p:nvPr>
            <p:ph type="sldNum" sz="quarter" idx="5"/>
          </p:nvPr>
        </p:nvSpPr>
        <p:spPr/>
        <p:txBody>
          <a:bodyPr/>
          <a:lstStyle/>
          <a:p>
            <a:fld id="{D4AD3B4D-102C-4FA6-8956-9AA497623726}" type="slidenum">
              <a:rPr lang="en-US" smtClean="0"/>
              <a:t>31</a:t>
            </a:fld>
            <a:endParaRPr lang="en-US"/>
          </a:p>
        </p:txBody>
      </p:sp>
    </p:spTree>
    <p:extLst>
      <p:ext uri="{BB962C8B-B14F-4D97-AF65-F5344CB8AC3E}">
        <p14:creationId xmlns:p14="http://schemas.microsoft.com/office/powerpoint/2010/main" val="2044827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952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A37DFF44-2BBD-4165-A1D8-D73F39A3F3A2}" type="slidenum">
              <a:rPr lang="en-US" smtClean="0"/>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880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5877C4B-5E0C-43D4-BAC9-85A27C2FB239}" type="slidenum">
              <a:rPr lang="en-US" smtClean="0"/>
              <a:t>6</a:t>
            </a:fld>
            <a:endParaRPr lang="en-US"/>
          </a:p>
        </p:txBody>
      </p:sp>
    </p:spTree>
    <p:extLst>
      <p:ext uri="{BB962C8B-B14F-4D97-AF65-F5344CB8AC3E}">
        <p14:creationId xmlns:p14="http://schemas.microsoft.com/office/powerpoint/2010/main" val="539224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962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D44ECB97-E632-4D6E-85F8-1EE8812D84D5}" type="slidenum">
              <a:rPr lang="en-US" smtClean="0"/>
              <a:t>34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"Nhap Lan 1: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get</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"Xuat: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"Nhap Lan 2: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get</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"Xuat: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p:txBody>
      </p:sp>
      <p:sp>
        <p:nvSpPr>
          <p:cNvPr id="4" name="Slide Number Placeholder 3"/>
          <p:cNvSpPr>
            <a:spLocks noGrp="1"/>
          </p:cNvSpPr>
          <p:nvPr>
            <p:ph type="sldNum" sz="quarter" idx="5"/>
          </p:nvPr>
        </p:nvSpPr>
        <p:spPr/>
        <p:txBody>
          <a:bodyPr/>
          <a:lstStyle/>
          <a:p>
            <a:fld id="{D4AD3B4D-102C-4FA6-8956-9AA497623726}" type="slidenum">
              <a:rPr lang="en-US" smtClean="0"/>
              <a:t>36</a:t>
            </a:fld>
            <a:endParaRPr lang="en-US"/>
          </a:p>
        </p:txBody>
      </p:sp>
    </p:spTree>
    <p:extLst>
      <p:ext uri="{BB962C8B-B14F-4D97-AF65-F5344CB8AC3E}">
        <p14:creationId xmlns:p14="http://schemas.microsoft.com/office/powerpoint/2010/main" val="273621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AF00DB"/>
                </a:solidFill>
                <a:effectLst/>
                <a:highlight>
                  <a:srgbClr val="FFFFFF"/>
                </a:highlight>
                <a:latin typeface="PragmataPro Mono Liga" panose="02000509040000020004" pitchFamily="49" charset="0"/>
              </a:rPr>
              <a:t>#include &lt;stdio.h&gt;</a:t>
            </a:r>
          </a:p>
          <a:p>
            <a:r>
              <a:rPr lang="en-US" b="0">
                <a:solidFill>
                  <a:srgbClr val="AF00DB"/>
                </a:solidFill>
                <a:effectLst/>
                <a:highlight>
                  <a:srgbClr val="FFFFFF"/>
                </a:highlight>
                <a:latin typeface="PragmataPro Mono Liga" panose="02000509040000020004" pitchFamily="49" charset="0"/>
              </a:rPr>
              <a:t>int main() {</a:t>
            </a:r>
          </a:p>
          <a:p>
            <a:r>
              <a:rPr lang="en-US" b="0">
                <a:solidFill>
                  <a:srgbClr val="AF00DB"/>
                </a:solidFill>
                <a:effectLst/>
                <a:highlight>
                  <a:srgbClr val="FFFFFF"/>
                </a:highlight>
                <a:latin typeface="PragmataPro Mono Liga" panose="02000509040000020004" pitchFamily="49" charset="0"/>
              </a:rPr>
              <a:t>    char c1, c2;</a:t>
            </a:r>
          </a:p>
          <a:p>
            <a:r>
              <a:rPr lang="en-US" b="0">
                <a:solidFill>
                  <a:srgbClr val="AF00DB"/>
                </a:solidFill>
                <a:effectLst/>
                <a:highlight>
                  <a:srgbClr val="FFFFFF"/>
                </a:highlight>
                <a:latin typeface="PragmataPro Mono Liga" panose="02000509040000020004" pitchFamily="49" charset="0"/>
              </a:rPr>
              <a:t>    printf("Nhap: ");</a:t>
            </a:r>
          </a:p>
          <a:p>
            <a:r>
              <a:rPr lang="en-US" b="0">
                <a:solidFill>
                  <a:srgbClr val="AF00DB"/>
                </a:solidFill>
                <a:effectLst/>
                <a:highlight>
                  <a:srgbClr val="FFFFFF"/>
                </a:highlight>
                <a:latin typeface="PragmataPro Mono Liga" panose="02000509040000020004" pitchFamily="49" charset="0"/>
              </a:rPr>
              <a:t>    c1=getc(stdin);</a:t>
            </a:r>
          </a:p>
          <a:p>
            <a:r>
              <a:rPr lang="en-US" b="0">
                <a:solidFill>
                  <a:srgbClr val="AF00DB"/>
                </a:solidFill>
                <a:effectLst/>
                <a:highlight>
                  <a:srgbClr val="FFFFFF"/>
                </a:highlight>
                <a:latin typeface="PragmataPro Mono Liga" panose="02000509040000020004" pitchFamily="49" charset="0"/>
              </a:rPr>
              <a:t>    printf("Xuat: %c", c1);</a:t>
            </a:r>
          </a:p>
          <a:p>
            <a:r>
              <a:rPr lang="en-US" b="0">
                <a:solidFill>
                  <a:srgbClr val="AF00DB"/>
                </a:solidFill>
                <a:effectLst/>
                <a:highlight>
                  <a:srgbClr val="FFFFFF"/>
                </a:highlight>
                <a:latin typeface="PragmataPro Mono Liga" panose="02000509040000020004" pitchFamily="49" charset="0"/>
              </a:rPr>
              <a:t>    fflush(stdin);</a:t>
            </a:r>
          </a:p>
          <a:p>
            <a:r>
              <a:rPr lang="en-US" b="0">
                <a:solidFill>
                  <a:srgbClr val="AF00DB"/>
                </a:solidFill>
                <a:effectLst/>
                <a:highlight>
                  <a:srgbClr val="FFFFFF"/>
                </a:highlight>
                <a:latin typeface="PragmataPro Mono Liga" panose="02000509040000020004" pitchFamily="49" charset="0"/>
              </a:rPr>
              <a:t>    printf("\nNhap: ");</a:t>
            </a:r>
          </a:p>
          <a:p>
            <a:r>
              <a:rPr lang="en-US" b="0">
                <a:solidFill>
                  <a:srgbClr val="AF00DB"/>
                </a:solidFill>
                <a:effectLst/>
                <a:highlight>
                  <a:srgbClr val="FFFFFF"/>
                </a:highlight>
                <a:latin typeface="PragmataPro Mono Liga" panose="02000509040000020004" pitchFamily="49" charset="0"/>
              </a:rPr>
              <a:t>    c2=fgetc(stdin);</a:t>
            </a:r>
          </a:p>
          <a:p>
            <a:r>
              <a:rPr lang="en-US" b="0">
                <a:solidFill>
                  <a:srgbClr val="AF00DB"/>
                </a:solidFill>
                <a:effectLst/>
                <a:highlight>
                  <a:srgbClr val="FFFFFF"/>
                </a:highlight>
                <a:latin typeface="PragmataPro Mono Liga" panose="02000509040000020004" pitchFamily="49" charset="0"/>
              </a:rPr>
              <a:t>    printf("Xuat: %c", c2);</a:t>
            </a:r>
          </a:p>
          <a:p>
            <a:r>
              <a:rPr lang="en-US" b="0">
                <a:solidFill>
                  <a:srgbClr val="AF00DB"/>
                </a:solidFill>
                <a:effectLst/>
                <a:highlight>
                  <a:srgbClr val="FFFFFF"/>
                </a:highlight>
                <a:latin typeface="PragmataPro Mono Liga" panose="02000509040000020004" pitchFamily="49" charset="0"/>
              </a:rPr>
              <a:t>    return 0;</a:t>
            </a:r>
          </a:p>
          <a:p>
            <a:r>
              <a:rPr lang="en-US" b="0">
                <a:solidFill>
                  <a:srgbClr val="AF00DB"/>
                </a:solidFill>
                <a:effectLst/>
                <a:highlight>
                  <a:srgbClr val="FFFFFF"/>
                </a:highlight>
                <a:latin typeface="PragmataPro Mono Liga" panose="02000509040000020004" pitchFamily="49" charset="0"/>
              </a:rPr>
              <a:t>}</a:t>
            </a:r>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39</a:t>
            </a:fld>
            <a:endParaRPr lang="en-US"/>
          </a:p>
        </p:txBody>
      </p:sp>
    </p:spTree>
    <p:extLst>
      <p:ext uri="{BB962C8B-B14F-4D97-AF65-F5344CB8AC3E}">
        <p14:creationId xmlns:p14="http://schemas.microsoft.com/office/powerpoint/2010/main" val="1302742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Hàm fgets đ</a:t>
            </a:r>
            <a:r>
              <a:rPr lang="vi-VN" sz="1200"/>
              <a:t>ọc các ký tự từ </a:t>
            </a:r>
            <a:r>
              <a:rPr lang="en-US" sz="1200" b="0">
                <a:solidFill>
                  <a:srgbClr val="001080"/>
                </a:solidFill>
                <a:effectLst/>
                <a:highlight>
                  <a:srgbClr val="FFFFFF"/>
                </a:highlight>
                <a:latin typeface="PragmataPro Mono Liga" panose="02000509040000020004" pitchFamily="49" charset="0"/>
              </a:rPr>
              <a:t>stream</a:t>
            </a:r>
            <a:r>
              <a:rPr lang="vi-VN" sz="1200"/>
              <a:t> </a:t>
            </a:r>
            <a:r>
              <a:rPr lang="en-US" sz="1200"/>
              <a:t>(con trỏ trỏ tới đối tượng FILE đầu vào) </a:t>
            </a:r>
            <a:r>
              <a:rPr lang="vi-VN" sz="1200"/>
              <a:t>và lưu trữ </a:t>
            </a:r>
            <a:r>
              <a:rPr lang="en-US" sz="1200"/>
              <a:t>dưới dạng </a:t>
            </a:r>
            <a:r>
              <a:rPr lang="en-US" sz="1200" b="0">
                <a:solidFill>
                  <a:srgbClr val="000000"/>
                </a:solidFill>
                <a:effectLst/>
                <a:highlight>
                  <a:srgbClr val="FFFFFF"/>
                </a:highlight>
                <a:latin typeface="+mn-lt"/>
              </a:rPr>
              <a:t>C-String</a:t>
            </a:r>
            <a:r>
              <a:rPr lang="en-US" sz="1200"/>
              <a:t> thành </a:t>
            </a:r>
            <a:r>
              <a:rPr lang="en-US" sz="1200" b="0">
                <a:solidFill>
                  <a:srgbClr val="001080"/>
                </a:solidFill>
                <a:effectLst/>
                <a:highlight>
                  <a:srgbClr val="FFFFFF"/>
                </a:highlight>
                <a:latin typeface="PragmataPro Mono Liga" panose="02000509040000020004" pitchFamily="49" charset="0"/>
              </a:rPr>
              <a:t>str</a:t>
            </a:r>
            <a:r>
              <a:rPr lang="vi-VN" sz="1200"/>
              <a:t> cho đến khi (</a:t>
            </a:r>
            <a:r>
              <a:rPr lang="en-US" sz="1200" b="0">
                <a:solidFill>
                  <a:srgbClr val="001080"/>
                </a:solidFill>
                <a:effectLst/>
                <a:highlight>
                  <a:srgbClr val="FFFFFF"/>
                </a:highlight>
                <a:latin typeface="PragmataPro Mono Liga" panose="02000509040000020004" pitchFamily="49" charset="0"/>
              </a:rPr>
              <a:t>num-1</a:t>
            </a:r>
            <a:r>
              <a:rPr lang="vi-VN" sz="1200"/>
              <a:t>) ký tự được đọc hoặc đến dòng mới </a:t>
            </a:r>
            <a:r>
              <a:rPr lang="en-US" sz="1200"/>
              <a:t>\n </a:t>
            </a:r>
            <a:r>
              <a:rPr lang="vi-VN" sz="1200"/>
              <a:t>hoặc cuối tệp</a:t>
            </a:r>
            <a:r>
              <a:rPr lang="en-US" sz="1200"/>
              <a:t> </a:t>
            </a:r>
            <a:r>
              <a:rPr lang="en-US" sz="1200" b="0">
                <a:solidFill>
                  <a:srgbClr val="001080"/>
                </a:solidFill>
                <a:effectLst/>
                <a:highlight>
                  <a:srgbClr val="FFFFFF"/>
                </a:highlight>
                <a:latin typeface="PragmataPro Mono Liga" panose="02000509040000020004" pitchFamily="49" charset="0"/>
              </a:rPr>
              <a:t>stream </a:t>
            </a:r>
            <a:r>
              <a:rPr lang="en-US" sz="1200"/>
              <a:t>(t</a:t>
            </a:r>
            <a:r>
              <a:rPr lang="vi-VN" sz="1200"/>
              <a:t>ùy điều kiện nào xảy ra trước</a:t>
            </a:r>
            <a:r>
              <a:rPr lang="en-US" sz="1200"/>
              <a:t>)</a:t>
            </a:r>
            <a:r>
              <a:rPr lang="vi-VN" sz="1200"/>
              <a:t>.</a:t>
            </a:r>
            <a:r>
              <a:rPr lang="en-US" sz="1200"/>
              <a:t> </a:t>
            </a: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42</a:t>
            </a:fld>
            <a:endParaRPr lang="en-US"/>
          </a:p>
        </p:txBody>
      </p:sp>
    </p:spTree>
    <p:extLst>
      <p:ext uri="{BB962C8B-B14F-4D97-AF65-F5344CB8AC3E}">
        <p14:creationId xmlns:p14="http://schemas.microsoft.com/office/powerpoint/2010/main" val="479029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&lt;stdio.h&gt;</a:t>
            </a:r>
          </a:p>
          <a:p>
            <a:r>
              <a:rPr lang="en-US"/>
              <a:t>int main() {</a:t>
            </a:r>
          </a:p>
          <a:p>
            <a:r>
              <a:rPr lang="en-US"/>
              <a:t>    char *s=new char[10];</a:t>
            </a:r>
          </a:p>
          <a:p>
            <a:r>
              <a:rPr lang="en-US"/>
              <a:t>    printf("Nhap: ");</a:t>
            </a:r>
          </a:p>
          <a:p>
            <a:r>
              <a:rPr lang="en-US"/>
              <a:t>    fgets(s, 10, stdin);</a:t>
            </a:r>
          </a:p>
          <a:p>
            <a:r>
              <a:rPr lang="en-US"/>
              <a:t>    printf("Xuat: ");</a:t>
            </a:r>
          </a:p>
          <a:p>
            <a:r>
              <a:rPr lang="en-US"/>
              <a:t>    puts(s);</a:t>
            </a:r>
          </a:p>
          <a:p>
            <a:r>
              <a:rPr lang="en-US"/>
              <a:t>    return 0;</a:t>
            </a:r>
          </a:p>
          <a:p>
            <a:r>
              <a:rPr lang="en-US"/>
              <a:t>}</a:t>
            </a:r>
          </a:p>
          <a:p>
            <a:endParaRPr lang="en-US"/>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43</a:t>
            </a:fld>
            <a:endParaRPr lang="en-US"/>
          </a:p>
        </p:txBody>
      </p:sp>
    </p:spTree>
    <p:extLst>
      <p:ext uri="{BB962C8B-B14F-4D97-AF65-F5344CB8AC3E}">
        <p14:creationId xmlns:p14="http://schemas.microsoft.com/office/powerpoint/2010/main" val="3606676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&lt;iostream&gt;</a:t>
            </a:r>
          </a:p>
          <a:p>
            <a:r>
              <a:rPr lang="en-US"/>
              <a:t>using namespace std;</a:t>
            </a:r>
          </a:p>
          <a:p>
            <a:r>
              <a:rPr lang="en-US"/>
              <a:t>int main () {</a:t>
            </a:r>
          </a:p>
          <a:p>
            <a:r>
              <a:rPr lang="en-US"/>
              <a:t>  char str[10];</a:t>
            </a:r>
          </a:p>
          <a:p>
            <a:r>
              <a:rPr lang="en-US"/>
              <a:t>  cout &lt;&lt; "Nhap lan 1: ";   cin.getline (str, 10);</a:t>
            </a:r>
          </a:p>
          <a:p>
            <a:r>
              <a:rPr lang="en-US"/>
              <a:t>  cout &lt;&lt; "Xuat: " &lt;&lt; str &lt;&lt; "!" &lt;&lt; endl;</a:t>
            </a:r>
          </a:p>
          <a:p>
            <a:endParaRPr lang="en-US"/>
          </a:p>
          <a:p>
            <a:r>
              <a:rPr lang="en-US"/>
              <a:t>  cout &lt;&lt; "Nhap lan 2: ";   cin.getline (str, 10, 'r');</a:t>
            </a:r>
          </a:p>
          <a:p>
            <a:r>
              <a:rPr lang="en-US"/>
              <a:t>  cout &lt;&lt; "Xuat: " &lt;&lt; str &lt;&lt; "!" &lt;&lt; endl;</a:t>
            </a:r>
          </a:p>
          <a:p>
            <a:endParaRPr lang="en-US"/>
          </a:p>
          <a:p>
            <a:r>
              <a:rPr lang="en-US"/>
              <a:t>  cout &lt;&lt; "Nhap lan 3: ";   cin.getline (str, 10);</a:t>
            </a:r>
          </a:p>
          <a:p>
            <a:r>
              <a:rPr lang="en-US"/>
              <a:t>  cout &lt;&lt; "Xuat: " &lt;&lt; str &lt;&lt; "!" &lt;&lt; endl;</a:t>
            </a:r>
          </a:p>
          <a:p>
            <a:r>
              <a:rPr lang="en-US"/>
              <a:t>  return 0;</a:t>
            </a:r>
          </a:p>
          <a:p>
            <a:r>
              <a:rPr lang="en-US"/>
              <a:t>}</a:t>
            </a:r>
          </a:p>
        </p:txBody>
      </p:sp>
      <p:sp>
        <p:nvSpPr>
          <p:cNvPr id="4" name="Slide Number Placeholder 3"/>
          <p:cNvSpPr>
            <a:spLocks noGrp="1"/>
          </p:cNvSpPr>
          <p:nvPr>
            <p:ph type="sldNum" sz="quarter" idx="5"/>
          </p:nvPr>
        </p:nvSpPr>
        <p:spPr/>
        <p:txBody>
          <a:bodyPr/>
          <a:lstStyle/>
          <a:p>
            <a:fld id="{D4AD3B4D-102C-4FA6-8956-9AA497623726}" type="slidenum">
              <a:rPr lang="en-US" smtClean="0"/>
              <a:t>45</a:t>
            </a:fld>
            <a:endParaRPr lang="en-US"/>
          </a:p>
        </p:txBody>
      </p:sp>
    </p:spTree>
    <p:extLst>
      <p:ext uri="{BB962C8B-B14F-4D97-AF65-F5344CB8AC3E}">
        <p14:creationId xmlns:p14="http://schemas.microsoft.com/office/powerpoint/2010/main" val="2184420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&lt;limits&gt;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p>
          <a:p>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9</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"Nhap lan 1: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getline</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9</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fail</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"Fail.</a:t>
            </a:r>
            <a:r>
              <a:rPr lang="en-US" b="0">
                <a:solidFill>
                  <a:srgbClr val="EE0000"/>
                </a:solidFill>
                <a:effectLst/>
                <a:highlight>
                  <a:srgbClr val="FFFFFF"/>
                </a:highlight>
                <a:latin typeface="PragmataPro Mono Liga" panose="02000509040000020004" pitchFamily="49" charset="0"/>
              </a:rPr>
              <a:t>\n</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else</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"Xuat: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"Nhap lan 2: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getline</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9</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"Xuat: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a:p>
            <a:endParaRPr lang="en-US" b="0">
              <a:solidFill>
                <a:srgbClr val="000000"/>
              </a:solidFill>
              <a:effectLst/>
              <a:highlight>
                <a:srgbClr val="FFFFFF"/>
              </a:highlight>
              <a:latin typeface="PragmataPro Mono Liga" panose="02000509040000020004" pitchFamily="49" charset="0"/>
            </a:endParaRPr>
          </a:p>
        </p:txBody>
      </p:sp>
      <p:sp>
        <p:nvSpPr>
          <p:cNvPr id="4" name="Slide Number Placeholder 3"/>
          <p:cNvSpPr>
            <a:spLocks noGrp="1"/>
          </p:cNvSpPr>
          <p:nvPr>
            <p:ph type="sldNum" sz="quarter" idx="5"/>
          </p:nvPr>
        </p:nvSpPr>
        <p:spPr/>
        <p:txBody>
          <a:bodyPr/>
          <a:lstStyle/>
          <a:p>
            <a:fld id="{D4AD3B4D-102C-4FA6-8956-9AA497623726}" type="slidenum">
              <a:rPr lang="en-US" smtClean="0"/>
              <a:t>46</a:t>
            </a:fld>
            <a:endParaRPr lang="en-US"/>
          </a:p>
        </p:txBody>
      </p:sp>
    </p:spTree>
    <p:extLst>
      <p:ext uri="{BB962C8B-B14F-4D97-AF65-F5344CB8AC3E}">
        <p14:creationId xmlns:p14="http://schemas.microsoft.com/office/powerpoint/2010/main" val="3206042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highlight>
                  <a:srgbClr val="FFFFFF"/>
                </a:highlight>
                <a:latin typeface="PragmataPro Mono Liga" panose="02000509040000020004" pitchFamily="49" charset="0"/>
              </a:rPr>
              <a:t>#include &lt;iostream&gt;</a:t>
            </a:r>
          </a:p>
          <a:p>
            <a:r>
              <a:rPr lang="en-US" b="0">
                <a:solidFill>
                  <a:srgbClr val="000000"/>
                </a:solidFill>
                <a:effectLst/>
                <a:highlight>
                  <a:srgbClr val="FFFFFF"/>
                </a:highlight>
                <a:latin typeface="PragmataPro Mono Liga" panose="02000509040000020004" pitchFamily="49" charset="0"/>
              </a:rPr>
              <a:t>#include &lt;limits&gt;</a:t>
            </a:r>
          </a:p>
          <a:p>
            <a:r>
              <a:rPr lang="en-US" b="0">
                <a:solidFill>
                  <a:srgbClr val="000000"/>
                </a:solidFill>
                <a:effectLst/>
                <a:highlight>
                  <a:srgbClr val="FFFFFF"/>
                </a:highlight>
                <a:latin typeface="PragmataPro Mono Liga" panose="02000509040000020004" pitchFamily="49" charset="0"/>
              </a:rPr>
              <a:t>using namespace std;</a:t>
            </a:r>
          </a:p>
          <a:p>
            <a:r>
              <a:rPr lang="en-US" b="0">
                <a:solidFill>
                  <a:srgbClr val="000000"/>
                </a:solidFill>
                <a:effectLst/>
                <a:highlight>
                  <a:srgbClr val="FFFFFF"/>
                </a:highlight>
                <a:latin typeface="PragmataPro Mono Liga" panose="02000509040000020004" pitchFamily="49" charset="0"/>
              </a:rPr>
              <a:t>int main () {</a:t>
            </a:r>
          </a:p>
          <a:p>
            <a:r>
              <a:rPr lang="en-US" b="0">
                <a:solidFill>
                  <a:srgbClr val="000000"/>
                </a:solidFill>
                <a:effectLst/>
                <a:highlight>
                  <a:srgbClr val="FFFFFF"/>
                </a:highlight>
                <a:latin typeface="PragmataPro Mono Liga" panose="02000509040000020004" pitchFamily="49" charset="0"/>
              </a:rPr>
              <a:t>    char str[9];</a:t>
            </a:r>
          </a:p>
          <a:p>
            <a:r>
              <a:rPr lang="en-US" b="0">
                <a:solidFill>
                  <a:srgbClr val="000000"/>
                </a:solidFill>
                <a:effectLst/>
                <a:highlight>
                  <a:srgbClr val="FFFFFF"/>
                </a:highlight>
                <a:latin typeface="PragmataPro Mono Liga" panose="02000509040000020004" pitchFamily="49" charset="0"/>
              </a:rPr>
              <a:t>    cout &lt;&lt; "Nhap lan 1: ";     cin.getline (str, 9, '0');</a:t>
            </a:r>
          </a:p>
          <a:p>
            <a:r>
              <a:rPr lang="en-US" b="0">
                <a:solidFill>
                  <a:srgbClr val="000000"/>
                </a:solidFill>
                <a:effectLst/>
                <a:highlight>
                  <a:srgbClr val="FFFFFF"/>
                </a:highlight>
                <a:latin typeface="PragmataPro Mono Liga" panose="02000509040000020004" pitchFamily="49" charset="0"/>
              </a:rPr>
              <a:t>    if(cin.fail()) cout &lt;&lt; "Fail.\n";</a:t>
            </a:r>
          </a:p>
          <a:p>
            <a:r>
              <a:rPr lang="en-US" b="0">
                <a:solidFill>
                  <a:srgbClr val="000000"/>
                </a:solidFill>
                <a:effectLst/>
                <a:highlight>
                  <a:srgbClr val="FFFFFF"/>
                </a:highlight>
                <a:latin typeface="PragmataPro Mono Liga" panose="02000509040000020004" pitchFamily="49" charset="0"/>
              </a:rPr>
              <a:t>    else cout &lt;&lt; "Xuat: " &lt;&lt; str &lt;&lt; "!" &lt;&lt; endl;</a:t>
            </a:r>
          </a:p>
          <a:p>
            <a:r>
              <a:rPr lang="en-US" b="0">
                <a:solidFill>
                  <a:srgbClr val="000000"/>
                </a:solidFill>
                <a:effectLst/>
                <a:highlight>
                  <a:srgbClr val="FFFFFF"/>
                </a:highlight>
                <a:latin typeface="PragmataPro Mono Liga" panose="02000509040000020004" pitchFamily="49" charset="0"/>
              </a:rPr>
              <a:t>    cin.ignore(numeric_limits&lt;streamsize&gt;::max(), '\n');</a:t>
            </a:r>
          </a:p>
          <a:p>
            <a:endParaRPr lang="en-US" b="0">
              <a:solidFill>
                <a:srgbClr val="000000"/>
              </a:solidFill>
              <a:effectLst/>
              <a:highlight>
                <a:srgbClr val="FFFFFF"/>
              </a:highlight>
              <a:latin typeface="PragmataPro Mono Liga" panose="02000509040000020004" pitchFamily="49" charset="0"/>
            </a:endParaRPr>
          </a:p>
          <a:p>
            <a:r>
              <a:rPr lang="en-US" b="0">
                <a:solidFill>
                  <a:srgbClr val="000000"/>
                </a:solidFill>
                <a:effectLst/>
                <a:highlight>
                  <a:srgbClr val="FFFFFF"/>
                </a:highlight>
                <a:latin typeface="PragmataPro Mono Liga" panose="02000509040000020004" pitchFamily="49" charset="0"/>
              </a:rPr>
              <a:t>    cout &lt;&lt; "Nhap lan 2: ";     cin.getline (str, 9);</a:t>
            </a:r>
          </a:p>
          <a:p>
            <a:r>
              <a:rPr lang="en-US" b="0">
                <a:solidFill>
                  <a:srgbClr val="000000"/>
                </a:solidFill>
                <a:effectLst/>
                <a:highlight>
                  <a:srgbClr val="FFFFFF"/>
                </a:highlight>
                <a:latin typeface="PragmataPro Mono Liga" panose="02000509040000020004" pitchFamily="49" charset="0"/>
              </a:rPr>
              <a:t>    cout &lt;&lt; "Xuat: " &lt;&lt; str &lt;&lt; "!" &lt;&lt; endl;</a:t>
            </a:r>
          </a:p>
          <a:p>
            <a:r>
              <a:rPr lang="en-US" b="0">
                <a:solidFill>
                  <a:srgbClr val="000000"/>
                </a:solidFill>
                <a:effectLst/>
                <a:highlight>
                  <a:srgbClr val="FFFFFF"/>
                </a:highlight>
                <a:latin typeface="PragmataPro Mono Liga" panose="02000509040000020004" pitchFamily="49" charset="0"/>
              </a:rPr>
              <a:t>    return 0;</a:t>
            </a:r>
          </a:p>
          <a:p>
            <a:r>
              <a:rPr lang="en-US" b="0">
                <a:solidFill>
                  <a:srgbClr val="000000"/>
                </a:solidFill>
                <a:effectLst/>
                <a:highlight>
                  <a:srgbClr val="FFFFFF"/>
                </a:highlight>
                <a:latin typeface="PragmataPro Mono Liga" panose="02000509040000020004" pitchFamily="49" charset="0"/>
              </a:rPr>
              <a:t>}</a:t>
            </a:r>
          </a:p>
          <a:p>
            <a:endParaRPr lang="en-US" b="0">
              <a:solidFill>
                <a:srgbClr val="000000"/>
              </a:solidFill>
              <a:effectLst/>
              <a:highlight>
                <a:srgbClr val="FFFFFF"/>
              </a:highlight>
              <a:latin typeface="PragmataPro Mono Liga" panose="02000509040000020004" pitchFamily="49" charset="0"/>
            </a:endParaRPr>
          </a:p>
        </p:txBody>
      </p:sp>
      <p:sp>
        <p:nvSpPr>
          <p:cNvPr id="4" name="Slide Number Placeholder 3"/>
          <p:cNvSpPr>
            <a:spLocks noGrp="1"/>
          </p:cNvSpPr>
          <p:nvPr>
            <p:ph type="sldNum" sz="quarter" idx="5"/>
          </p:nvPr>
        </p:nvSpPr>
        <p:spPr/>
        <p:txBody>
          <a:bodyPr/>
          <a:lstStyle/>
          <a:p>
            <a:fld id="{D4AD3B4D-102C-4FA6-8956-9AA497623726}" type="slidenum">
              <a:rPr lang="en-US" smtClean="0"/>
              <a:t>47</a:t>
            </a:fld>
            <a:endParaRPr lang="en-US"/>
          </a:p>
        </p:txBody>
      </p:sp>
    </p:spTree>
    <p:extLst>
      <p:ext uri="{BB962C8B-B14F-4D97-AF65-F5344CB8AC3E}">
        <p14:creationId xmlns:p14="http://schemas.microsoft.com/office/powerpoint/2010/main" val="2950898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&lt;iostream&gt;</a:t>
            </a:r>
          </a:p>
          <a:p>
            <a:r>
              <a:rPr lang="en-US"/>
              <a:t>using namespace std;</a:t>
            </a:r>
          </a:p>
          <a:p>
            <a:r>
              <a:rPr lang="en-US"/>
              <a:t>int main () {</a:t>
            </a:r>
          </a:p>
          <a:p>
            <a:r>
              <a:rPr lang="en-US"/>
              <a:t>  char str[10];</a:t>
            </a:r>
          </a:p>
          <a:p>
            <a:r>
              <a:rPr lang="en-US"/>
              <a:t>  cout &lt;&lt; "Nhap lan 1: ";   cin.getline (str, 10);</a:t>
            </a:r>
          </a:p>
          <a:p>
            <a:r>
              <a:rPr lang="en-US"/>
              <a:t>  cout &lt;&lt; "Xuat: " &lt;&lt; str &lt;&lt; "!" &lt;&lt; endl;</a:t>
            </a:r>
          </a:p>
          <a:p>
            <a:endParaRPr lang="en-US"/>
          </a:p>
          <a:p>
            <a:r>
              <a:rPr lang="en-US"/>
              <a:t>  cout &lt;&lt; "Nhap lan 2: ";   cin.getline (str, 10, 'r');</a:t>
            </a:r>
          </a:p>
          <a:p>
            <a:r>
              <a:rPr lang="en-US"/>
              <a:t>  cout &lt;&lt; "Xuat: " &lt;&lt; str &lt;&lt; "!" &lt;&lt; endl;</a:t>
            </a:r>
          </a:p>
          <a:p>
            <a:endParaRPr lang="en-US"/>
          </a:p>
          <a:p>
            <a:r>
              <a:rPr lang="en-US"/>
              <a:t>  cout &lt;&lt; "Nhap lan 3: ";   cin.getline (str, 10);</a:t>
            </a:r>
          </a:p>
          <a:p>
            <a:r>
              <a:rPr lang="en-US"/>
              <a:t>  cout &lt;&lt; "Xuat: " &lt;&lt; str &lt;&lt; "!" &lt;&lt; endl;</a:t>
            </a:r>
          </a:p>
          <a:p>
            <a:r>
              <a:rPr lang="en-US"/>
              <a:t>  return 0;</a:t>
            </a:r>
          </a:p>
          <a:p>
            <a:r>
              <a:rPr lang="en-US"/>
              <a:t>}</a:t>
            </a:r>
          </a:p>
        </p:txBody>
      </p:sp>
      <p:sp>
        <p:nvSpPr>
          <p:cNvPr id="4" name="Slide Number Placeholder 3"/>
          <p:cNvSpPr>
            <a:spLocks noGrp="1"/>
          </p:cNvSpPr>
          <p:nvPr>
            <p:ph type="sldNum" sz="quarter" idx="5"/>
          </p:nvPr>
        </p:nvSpPr>
        <p:spPr/>
        <p:txBody>
          <a:bodyPr/>
          <a:lstStyle/>
          <a:p>
            <a:fld id="{D4AD3B4D-102C-4FA6-8956-9AA497623726}" type="slidenum">
              <a:rPr lang="en-US" smtClean="0"/>
              <a:t>49</a:t>
            </a:fld>
            <a:endParaRPr lang="en-US"/>
          </a:p>
        </p:txBody>
      </p:sp>
    </p:spTree>
    <p:extLst>
      <p:ext uri="{BB962C8B-B14F-4D97-AF65-F5344CB8AC3E}">
        <p14:creationId xmlns:p14="http://schemas.microsoft.com/office/powerpoint/2010/main" val="4044422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&lt;iostream&gt;</a:t>
            </a:r>
          </a:p>
          <a:p>
            <a:r>
              <a:rPr lang="en-US"/>
              <a:t>#include &lt;string&gt;</a:t>
            </a:r>
          </a:p>
          <a:p>
            <a:r>
              <a:rPr lang="en-US"/>
              <a:t>#include &lt;limits&gt;</a:t>
            </a:r>
          </a:p>
          <a:p>
            <a:r>
              <a:rPr lang="en-US"/>
              <a:t>using namespace std;</a:t>
            </a:r>
          </a:p>
          <a:p>
            <a:r>
              <a:rPr lang="en-US"/>
              <a:t>int main () {</a:t>
            </a:r>
          </a:p>
          <a:p>
            <a:r>
              <a:rPr lang="en-US"/>
              <a:t>    string str;</a:t>
            </a:r>
          </a:p>
          <a:p>
            <a:r>
              <a:rPr lang="en-US"/>
              <a:t>    cout &lt;&lt; "Nhap lan 1: ";</a:t>
            </a:r>
          </a:p>
          <a:p>
            <a:r>
              <a:rPr lang="en-US"/>
              <a:t>    getline (cin, str, 'o'); // Nhập cho đến khi gặp ký tự 'o' thì kết thúc</a:t>
            </a:r>
          </a:p>
          <a:p>
            <a:r>
              <a:rPr lang="en-US"/>
              <a:t>    cout &lt;&lt; "Xuat: " &lt;&lt; str &lt;&lt; endl;</a:t>
            </a:r>
          </a:p>
          <a:p>
            <a:endParaRPr lang="en-US"/>
          </a:p>
          <a:p>
            <a:r>
              <a:rPr lang="en-US"/>
              <a:t>    cout &lt;&lt; "Nhap lan 2: ";</a:t>
            </a:r>
          </a:p>
          <a:p>
            <a:r>
              <a:rPr lang="en-US"/>
              <a:t>    getline (cin, str);</a:t>
            </a:r>
          </a:p>
          <a:p>
            <a:r>
              <a:rPr lang="en-US"/>
              <a:t>    cout &lt;&lt; "Xuat: " &lt;&lt; str;</a:t>
            </a:r>
          </a:p>
          <a:p>
            <a:r>
              <a:rPr lang="en-US"/>
              <a:t>    return 0;</a:t>
            </a:r>
          </a:p>
          <a:p>
            <a:r>
              <a:rPr lang="en-US"/>
              <a:t>}</a:t>
            </a:r>
          </a:p>
        </p:txBody>
      </p:sp>
      <p:sp>
        <p:nvSpPr>
          <p:cNvPr id="4" name="Slide Number Placeholder 3"/>
          <p:cNvSpPr>
            <a:spLocks noGrp="1"/>
          </p:cNvSpPr>
          <p:nvPr>
            <p:ph type="sldNum" sz="quarter" idx="5"/>
          </p:nvPr>
        </p:nvSpPr>
        <p:spPr/>
        <p:txBody>
          <a:bodyPr/>
          <a:lstStyle/>
          <a:p>
            <a:fld id="{D4AD3B4D-102C-4FA6-8956-9AA497623726}" type="slidenum">
              <a:rPr lang="en-US" smtClean="0"/>
              <a:t>51</a:t>
            </a:fld>
            <a:endParaRPr lang="en-US"/>
          </a:p>
        </p:txBody>
      </p:sp>
    </p:spTree>
    <p:extLst>
      <p:ext uri="{BB962C8B-B14F-4D97-AF65-F5344CB8AC3E}">
        <p14:creationId xmlns:p14="http://schemas.microsoft.com/office/powerpoint/2010/main" val="181587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vi-VN"/>
              <a:t>std::cout là một đối tượng iostream chuẩn trong C++ được sử dụng để xuất dữ liệu ra màn hình console. Nó là một phần của thư viện iostream (iostream) và được khai báo trong tệp &lt;iostream&gt;.</a:t>
            </a:r>
            <a:endParaRPr lang="en-US"/>
          </a:p>
          <a:p>
            <a:pPr eaLnBrk="1" hangingPunct="1">
              <a:spcBef>
                <a:spcPct val="0"/>
              </a:spcBef>
            </a:pPr>
            <a:r>
              <a:rPr lang="en-US"/>
              <a:t>sử dụng kết hợp toán tử &lt;&lt; (xuất) để xuất dữ liệu ra màn hình:</a:t>
            </a:r>
            <a:endParaRPr lang="vi-VN"/>
          </a:p>
        </p:txBody>
      </p:sp>
      <p:sp>
        <p:nvSpPr>
          <p:cNvPr id="880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5877C4B-5E0C-43D4-BAC9-85A27C2FB239}" type="slidenum">
              <a:rPr lang="en-US" smtClean="0"/>
              <a:t>7</a:t>
            </a:fld>
            <a:endParaRPr lang="en-US"/>
          </a:p>
        </p:txBody>
      </p:sp>
    </p:spTree>
    <p:extLst>
      <p:ext uri="{BB962C8B-B14F-4D97-AF65-F5344CB8AC3E}">
        <p14:creationId xmlns:p14="http://schemas.microsoft.com/office/powerpoint/2010/main" val="2220106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 dụ:</a:t>
            </a:r>
          </a:p>
          <a:p>
            <a:r>
              <a:rPr lang="en-US"/>
              <a:t>#include &lt;iostream&gt;</a:t>
            </a:r>
          </a:p>
          <a:p>
            <a:r>
              <a:rPr lang="en-US"/>
              <a:t>#include &lt;string&gt;</a:t>
            </a:r>
          </a:p>
          <a:p>
            <a:r>
              <a:rPr lang="en-US"/>
              <a:t>#include &lt;limits&gt;</a:t>
            </a:r>
          </a:p>
          <a:p>
            <a:r>
              <a:rPr lang="en-US"/>
              <a:t>using namespace std;</a:t>
            </a:r>
          </a:p>
          <a:p>
            <a:r>
              <a:rPr lang="en-US"/>
              <a:t>int main () {</a:t>
            </a:r>
          </a:p>
          <a:p>
            <a:r>
              <a:rPr lang="en-US"/>
              <a:t>  string str;</a:t>
            </a:r>
          </a:p>
          <a:p>
            <a:r>
              <a:rPr lang="en-US"/>
              <a:t>  cout &lt;&lt; "Nhap lan 1: ";</a:t>
            </a:r>
          </a:p>
          <a:p>
            <a:r>
              <a:rPr lang="en-US"/>
              <a:t>  getline (cin, str, 'o'); // Nhập cho đến khi gặp ký tự 'o' thì kết thúc</a:t>
            </a:r>
          </a:p>
          <a:p>
            <a:r>
              <a:rPr lang="en-US"/>
              <a:t>  cout &lt;&lt; "Xuat: " &lt;&lt; str &lt;&lt; endl;</a:t>
            </a:r>
          </a:p>
          <a:p>
            <a:r>
              <a:rPr lang="en-US"/>
              <a:t>  cin.ignore(numeric_limits&lt;streamsize&gt;::max(), '\n');</a:t>
            </a:r>
          </a:p>
          <a:p>
            <a:endParaRPr lang="en-US"/>
          </a:p>
          <a:p>
            <a:r>
              <a:rPr lang="en-US"/>
              <a:t>  cout &lt;&lt; "Nhap lan 2: ";</a:t>
            </a:r>
          </a:p>
          <a:p>
            <a:r>
              <a:rPr lang="en-US"/>
              <a:t>  getline (cin, str);</a:t>
            </a:r>
          </a:p>
          <a:p>
            <a:r>
              <a:rPr lang="en-US"/>
              <a:t>  cout &lt;&lt; "Xuat: " &lt;&lt; str;</a:t>
            </a:r>
          </a:p>
          <a:p>
            <a:r>
              <a:rPr lang="en-US"/>
              <a:t>  return 0;</a:t>
            </a:r>
          </a:p>
          <a:p>
            <a:r>
              <a:rPr lang="en-US"/>
              <a:t>}</a:t>
            </a:r>
          </a:p>
          <a:p>
            <a:endParaRPr lang="en-US"/>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52</a:t>
            </a:fld>
            <a:endParaRPr lang="en-US"/>
          </a:p>
        </p:txBody>
      </p:sp>
    </p:spTree>
    <p:extLst>
      <p:ext uri="{BB962C8B-B14F-4D97-AF65-F5344CB8AC3E}">
        <p14:creationId xmlns:p14="http://schemas.microsoft.com/office/powerpoint/2010/main" val="721143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52575C"/>
                </a:solidFill>
                <a:effectLst/>
                <a:latin typeface="Be Vietnam Pro"/>
              </a:rPr>
              <a:t>Vậy nếu trước hàm getline() mà trong luồng cin có thừa kí tự enter(thông thường do cin ở câu lệnh trước đó để lại) thì sẽ xảy ra trôi lệnh.</a:t>
            </a:r>
          </a:p>
          <a:p>
            <a:pPr algn="l"/>
            <a:r>
              <a:rPr lang="vi-VN" b="0" i="0">
                <a:solidFill>
                  <a:srgbClr val="52575C"/>
                </a:solidFill>
                <a:effectLst/>
                <a:latin typeface="Be Vietnam Pro"/>
              </a:rPr>
              <a:t>Lưu ý rằng nếu bạn dùng câu lệnh getline() sau một câu lệnh getline() thì bạn sẽ không bị trôi lệnh vì hàm getline() sẽ xử lý ký tự enter ở cuối dòng chứ không để lại trong luồng vào như câu lệnh cin.</a:t>
            </a: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54</a:t>
            </a:fld>
            <a:endParaRPr lang="en-US"/>
          </a:p>
        </p:txBody>
      </p:sp>
    </p:spTree>
    <p:extLst>
      <p:ext uri="{BB962C8B-B14F-4D97-AF65-F5344CB8AC3E}">
        <p14:creationId xmlns:p14="http://schemas.microsoft.com/office/powerpoint/2010/main" val="2122697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52575C"/>
                </a:solidFill>
                <a:effectLst/>
                <a:latin typeface="Be Vietnam Pro"/>
              </a:rPr>
              <a:t>Vậy nếu trước hàm getline() mà trong luồng cin có thừa kí tự enter(thông thường do cin ở câu lệnh trước đó để lại) thì sẽ xảy ra trôi lệnh.</a:t>
            </a:r>
          </a:p>
          <a:p>
            <a:pPr algn="l"/>
            <a:r>
              <a:rPr lang="vi-VN" b="0" i="0">
                <a:solidFill>
                  <a:srgbClr val="52575C"/>
                </a:solidFill>
                <a:effectLst/>
                <a:latin typeface="Be Vietnam Pro"/>
              </a:rPr>
              <a:t>Lưu ý rằng nếu bạn dùng câu lệnh getline() sau một câu lệnh getline() thì bạn sẽ không bị trôi lệnh vì hàm getline() sẽ xử lý ký tự enter ở cuối dòng chứ không để lại trong luồng vào như câu lệnh cin.</a:t>
            </a: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55</a:t>
            </a:fld>
            <a:endParaRPr lang="en-US"/>
          </a:p>
        </p:txBody>
      </p:sp>
    </p:spTree>
    <p:extLst>
      <p:ext uri="{BB962C8B-B14F-4D97-AF65-F5344CB8AC3E}">
        <p14:creationId xmlns:p14="http://schemas.microsoft.com/office/powerpoint/2010/main" val="2770301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FAF77-F6C9-4CF6-8547-CDDAD7EB79C9}" type="slidenum">
              <a:rPr lang="en-US" smtClean="0"/>
              <a:t>65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#define</a:t>
            </a:r>
            <a:r>
              <a:rPr lang="en-US" b="0">
                <a:solidFill>
                  <a:srgbClr val="0000FF"/>
                </a:solidFill>
                <a:effectLst/>
                <a:highlight>
                  <a:srgbClr val="FFFFFF"/>
                </a:highlight>
                <a:latin typeface="PragmataPro Mono Liga" panose="02000509040000020004" pitchFamily="49" charset="0"/>
              </a:rPr>
              <a:t> PI </a:t>
            </a:r>
            <a:r>
              <a:rPr lang="en-US" b="0">
                <a:solidFill>
                  <a:srgbClr val="098658"/>
                </a:solidFill>
                <a:effectLst/>
                <a:highlight>
                  <a:srgbClr val="FFFFFF"/>
                </a:highlight>
                <a:latin typeface="PragmataPro Mono Liga" panose="02000509040000020004" pitchFamily="49" charset="0"/>
              </a:rPr>
              <a:t>3.14</a:t>
            </a:r>
            <a:endParaRPr lang="en-US" b="0">
              <a:solidFill>
                <a:srgbClr val="000000"/>
              </a:solidFill>
              <a:effectLst/>
              <a:highlight>
                <a:srgbClr val="FFFFFF"/>
              </a:highlight>
              <a:latin typeface="PragmataPro Mono Liga" panose="02000509040000020004" pitchFamily="49" charset="0"/>
            </a:endParaRPr>
          </a:p>
          <a:p>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float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r</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"Nhap ban kinh duong tron: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&gt;&gt;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r</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"Chu vi: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 </a:t>
            </a:r>
            <a:r>
              <a:rPr lang="en-US" b="0">
                <a:solidFill>
                  <a:srgbClr val="0000FF"/>
                </a:solidFill>
                <a:effectLst/>
                <a:highlight>
                  <a:srgbClr val="FFFFFF"/>
                </a:highlight>
                <a:latin typeface="PragmataPro Mono Liga" panose="02000509040000020004" pitchFamily="49" charset="0"/>
              </a:rPr>
              <a:t>PI</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r</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b="0">
                <a:solidFill>
                  <a:srgbClr val="EE0000"/>
                </a:solidFill>
                <a:effectLst/>
                <a:highlight>
                  <a:srgbClr val="FFFFFF"/>
                </a:highlight>
                <a:latin typeface="PragmataPro Mono Liga" panose="02000509040000020004" pitchFamily="49" charset="0"/>
              </a:rPr>
              <a:t>\n</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"Dien tich: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PI</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r</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r</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b="0">
                <a:solidFill>
                  <a:srgbClr val="EE0000"/>
                </a:solidFill>
                <a:effectLst/>
                <a:highlight>
                  <a:srgbClr val="FFFFFF"/>
                </a:highlight>
                <a:latin typeface="PragmataPro Mono Liga" panose="02000509040000020004" pitchFamily="49" charset="0"/>
              </a:rPr>
              <a:t>\n</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66</a:t>
            </a:fld>
            <a:endParaRPr lang="en-US"/>
          </a:p>
        </p:txBody>
      </p:sp>
    </p:spTree>
    <p:extLst>
      <p:ext uri="{BB962C8B-B14F-4D97-AF65-F5344CB8AC3E}">
        <p14:creationId xmlns:p14="http://schemas.microsoft.com/office/powerpoint/2010/main" val="921427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p>
          <a:p>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float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5.5</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string</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 = </a:t>
            </a:r>
            <a:r>
              <a:rPr lang="en-US" b="0">
                <a:solidFill>
                  <a:srgbClr val="A31515"/>
                </a:solidFill>
                <a:effectLst/>
                <a:highlight>
                  <a:srgbClr val="FFFFFF"/>
                </a:highlight>
                <a:latin typeface="PragmataPro Mono Liga" panose="02000509040000020004" pitchFamily="49" charset="0"/>
              </a:rPr>
              <a:t>"Nhap Mon Lap Trinh"</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a:t>
            </a:r>
            <a:r>
              <a:rPr lang="en-US" b="0">
                <a:solidFill>
                  <a:srgbClr val="000000"/>
                </a:solidFill>
                <a:effectLst/>
                <a:highlight>
                  <a:srgbClr val="FFFFFF"/>
                </a:highlight>
                <a:latin typeface="PragmataPro Mono Liga" panose="02000509040000020004" pitchFamily="49" charset="0"/>
              </a:rPr>
              <a:t>[] = </a:t>
            </a:r>
            <a:r>
              <a:rPr lang="en-US" b="0">
                <a:solidFill>
                  <a:srgbClr val="A31515"/>
                </a:solidFill>
                <a:effectLst/>
                <a:highlight>
                  <a:srgbClr val="FFFFFF"/>
                </a:highlight>
                <a:latin typeface="PragmataPro Mono Liga" panose="02000509040000020004" pitchFamily="49" charset="0"/>
              </a:rPr>
              <a:t>"Hoc Tot Thi Tot"</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 va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 va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 &amp;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8</a:t>
            </a:fld>
            <a:endParaRPr lang="en-US"/>
          </a:p>
        </p:txBody>
      </p:sp>
    </p:spTree>
    <p:extLst>
      <p:ext uri="{BB962C8B-B14F-4D97-AF65-F5344CB8AC3E}">
        <p14:creationId xmlns:p14="http://schemas.microsoft.com/office/powerpoint/2010/main" val="306096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Ký tự điều khiển (control character) trong C++ là một loại ký tự đặc biệt không hiển thị trực tiếp trên màn hình nhưng có tác động đến cách trình bày hoặc xử lý dữ liệu. C++ sử dụng một số ký tự điều khiển để định dạng văn bản, điều khiển luồng chương trình, và thực hiện các tác vụ khác.</a:t>
            </a:r>
            <a:endParaRPr lang="en-US"/>
          </a:p>
          <a:p>
            <a:r>
              <a:rPr lang="vi-VN" b="1"/>
              <a:t>Sử dụng Escape Sequence</a:t>
            </a:r>
          </a:p>
          <a:p>
            <a:r>
              <a:rPr lang="vi-VN"/>
              <a:t>Escape Sequence có thể được sử dụng trực tiếp trong chuỗi hoặc kết hợp với các toán tử hoặc hàm để định dạng văn bản hoặc thực hiện các tác vụ khác. Ví dụ:</a:t>
            </a:r>
          </a:p>
          <a:p>
            <a:r>
              <a:rPr lang="vi-VN" b="1"/>
              <a:t>Cách hiển thị Escape Sequence có thể khác nhau tùy thuộc vào môi trường thực thi chương trình.</a:t>
            </a:r>
            <a:r>
              <a:rPr lang="vi-VN"/>
              <a:t> Một số trình biên dịch hoặc trình soạn thảo mã có thể hiển thị Escape Sequence bằng các ký tự đặc biệt hoặc bỏ qua chúng hoàn toàn.</a:t>
            </a:r>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9</a:t>
            </a:fld>
            <a:endParaRPr lang="en-US"/>
          </a:p>
        </p:txBody>
      </p:sp>
    </p:spTree>
    <p:extLst>
      <p:ext uri="{BB962C8B-B14F-4D97-AF65-F5344CB8AC3E}">
        <p14:creationId xmlns:p14="http://schemas.microsoft.com/office/powerpoint/2010/main" val="71822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ECECEC"/>
                </a:solidFill>
                <a:effectLst/>
                <a:highlight>
                  <a:srgbClr val="212121"/>
                </a:highlight>
                <a:latin typeface="ui-sans-serif"/>
              </a:rPr>
              <a:t>Trong C++, ký tự escape </a:t>
            </a:r>
            <a:r>
              <a:rPr lang="vi-VN"/>
              <a:t>\nnn</a:t>
            </a:r>
            <a:r>
              <a:rPr lang="vi-VN" b="0" i="0">
                <a:solidFill>
                  <a:srgbClr val="ECECEC"/>
                </a:solidFill>
                <a:effectLst/>
                <a:highlight>
                  <a:srgbClr val="212121"/>
                </a:highlight>
                <a:latin typeface="ui-sans-serif"/>
              </a:rPr>
              <a:t> được sử dụng để biểu diễn một ký tự thông qua mã số bát phân (octal). </a:t>
            </a:r>
            <a:r>
              <a:rPr lang="vi-VN"/>
              <a:t>nnn</a:t>
            </a:r>
            <a:r>
              <a:rPr lang="vi-VN" b="0" i="0">
                <a:solidFill>
                  <a:srgbClr val="ECECEC"/>
                </a:solidFill>
                <a:effectLst/>
                <a:highlight>
                  <a:srgbClr val="212121"/>
                </a:highlight>
                <a:latin typeface="ui-sans-serif"/>
              </a:rPr>
              <a:t> là một chuỗi từ một đến ba chữ số bát phân (octal digits) nằm trong khoảng từ </a:t>
            </a:r>
            <a:r>
              <a:rPr lang="vi-VN"/>
              <a:t>000</a:t>
            </a:r>
            <a:r>
              <a:rPr lang="vi-VN" b="0" i="0">
                <a:solidFill>
                  <a:srgbClr val="ECECEC"/>
                </a:solidFill>
                <a:effectLst/>
                <a:highlight>
                  <a:srgbClr val="212121"/>
                </a:highlight>
                <a:latin typeface="ui-sans-serif"/>
              </a:rPr>
              <a:t> đến </a:t>
            </a:r>
            <a:r>
              <a:rPr lang="vi-VN"/>
              <a:t>377</a:t>
            </a:r>
            <a:r>
              <a:rPr lang="vi-VN" b="0" i="0">
                <a:solidFill>
                  <a:srgbClr val="ECECEC"/>
                </a:solidFill>
                <a:effectLst/>
                <a:highlight>
                  <a:srgbClr val="212121"/>
                </a:highlight>
                <a:latin typeface="ui-sans-serif"/>
              </a:rPr>
              <a:t> (tương đương với giá trị thập phân từ </a:t>
            </a:r>
            <a:r>
              <a:rPr lang="vi-VN"/>
              <a:t>0</a:t>
            </a:r>
            <a:r>
              <a:rPr lang="vi-VN" b="0" i="0">
                <a:solidFill>
                  <a:srgbClr val="ECECEC"/>
                </a:solidFill>
                <a:effectLst/>
                <a:highlight>
                  <a:srgbClr val="212121"/>
                </a:highlight>
                <a:latin typeface="ui-sans-serif"/>
              </a:rPr>
              <a:t> đến </a:t>
            </a:r>
            <a:r>
              <a:rPr lang="vi-VN"/>
              <a:t>255</a:t>
            </a:r>
            <a:r>
              <a:rPr lang="vi-VN" b="0" i="0">
                <a:solidFill>
                  <a:srgbClr val="ECECEC"/>
                </a:solidFill>
                <a:effectLst/>
                <a:highlight>
                  <a:srgbClr val="212121"/>
                </a:highlight>
                <a:latin typeface="ui-sans-serif"/>
              </a:rPr>
              <a:t>).</a:t>
            </a:r>
            <a:endParaRPr lang="en-US" b="0" i="0">
              <a:solidFill>
                <a:srgbClr val="ECECEC"/>
              </a:solidFill>
              <a:effectLst/>
              <a:highlight>
                <a:srgbClr val="212121"/>
              </a:highlight>
              <a:latin typeface="ui-sans-serif"/>
            </a:endParaRPr>
          </a:p>
          <a:p>
            <a:r>
              <a:rPr lang="en-US" b="0" i="0">
                <a:solidFill>
                  <a:srgbClr val="ECECEC"/>
                </a:solidFill>
                <a:effectLst/>
                <a:highlight>
                  <a:srgbClr val="212121"/>
                </a:highlight>
                <a:latin typeface="ui-sans-serif"/>
              </a:rPr>
              <a:t>Tương tụ: </a:t>
            </a:r>
            <a:r>
              <a:rPr lang="vi-VN" b="0" i="0">
                <a:solidFill>
                  <a:srgbClr val="ECECEC"/>
                </a:solidFill>
                <a:effectLst/>
                <a:highlight>
                  <a:srgbClr val="212121"/>
                </a:highlight>
                <a:latin typeface="ui-sans-serif"/>
              </a:rPr>
              <a:t>ký tự escape </a:t>
            </a:r>
            <a:r>
              <a:rPr lang="vi-VN"/>
              <a:t>\xnn</a:t>
            </a:r>
            <a:r>
              <a:rPr lang="vi-VN" b="0" i="0">
                <a:solidFill>
                  <a:srgbClr val="ECECEC"/>
                </a:solidFill>
                <a:effectLst/>
                <a:highlight>
                  <a:srgbClr val="212121"/>
                </a:highlight>
                <a:latin typeface="ui-sans-serif"/>
              </a:rPr>
              <a:t> được sử dụng để biểu diễn một ký tự thông qua mã số thập lục phân (hexadecimal). </a:t>
            </a:r>
            <a:r>
              <a:rPr lang="vi-VN"/>
              <a:t>nn</a:t>
            </a:r>
            <a:r>
              <a:rPr lang="vi-VN" b="0" i="0">
                <a:solidFill>
                  <a:srgbClr val="ECECEC"/>
                </a:solidFill>
                <a:effectLst/>
                <a:highlight>
                  <a:srgbClr val="212121"/>
                </a:highlight>
                <a:latin typeface="ui-sans-serif"/>
              </a:rPr>
              <a:t> là một chuỗi từ một đến hai chữ số thập lục phân, và có thể bao gồm các ký tự từ </a:t>
            </a:r>
            <a:r>
              <a:rPr lang="vi-VN"/>
              <a:t>0-9</a:t>
            </a:r>
            <a:r>
              <a:rPr lang="vi-VN" b="0" i="0">
                <a:solidFill>
                  <a:srgbClr val="ECECEC"/>
                </a:solidFill>
                <a:effectLst/>
                <a:highlight>
                  <a:srgbClr val="212121"/>
                </a:highlight>
                <a:latin typeface="ui-sans-serif"/>
              </a:rPr>
              <a:t> và </a:t>
            </a:r>
            <a:r>
              <a:rPr lang="vi-VN"/>
              <a:t>a-f</a:t>
            </a:r>
            <a:r>
              <a:rPr lang="vi-VN" b="0" i="0">
                <a:solidFill>
                  <a:srgbClr val="ECECEC"/>
                </a:solidFill>
                <a:effectLst/>
                <a:highlight>
                  <a:srgbClr val="212121"/>
                </a:highlight>
                <a:latin typeface="ui-sans-serif"/>
              </a:rPr>
              <a:t> hoặc </a:t>
            </a:r>
            <a:r>
              <a:rPr lang="vi-VN"/>
              <a:t>A-F</a:t>
            </a:r>
            <a:r>
              <a:rPr lang="vi-VN" b="0" i="0">
                <a:solidFill>
                  <a:srgbClr val="ECECEC"/>
                </a:solidFill>
                <a:effectLst/>
                <a:highlight>
                  <a:srgbClr val="212121"/>
                </a:highlight>
                <a:latin typeface="ui-sans-serif"/>
              </a:rPr>
              <a:t>.</a:t>
            </a:r>
            <a:r>
              <a:rPr lang="en-US" b="0" i="0">
                <a:solidFill>
                  <a:srgbClr val="ECECEC"/>
                </a:solidFill>
                <a:effectLst/>
                <a:highlight>
                  <a:srgbClr val="212121"/>
                </a:highlight>
                <a:latin typeface="ui-sans-serif"/>
              </a:rPr>
              <a:t> (</a:t>
            </a:r>
            <a:r>
              <a:rPr lang="en-US"/>
              <a:t>Giá trị thập lục phân phải nằm trong khoảng 0 đến 255</a:t>
            </a:r>
            <a:r>
              <a:rPr lang="en-US" b="0" i="0">
                <a:solidFill>
                  <a:srgbClr val="ECECEC"/>
                </a:solidFill>
                <a:effectLst/>
                <a:highlight>
                  <a:srgbClr val="212121"/>
                </a:highlight>
                <a:latin typeface="ui-sans-serif"/>
              </a:rPr>
              <a:t>)</a:t>
            </a:r>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11</a:t>
            </a:fld>
            <a:endParaRPr lang="en-US"/>
          </a:p>
        </p:txBody>
      </p:sp>
    </p:spTree>
    <p:extLst>
      <p:ext uri="{BB962C8B-B14F-4D97-AF65-F5344CB8AC3E}">
        <p14:creationId xmlns:p14="http://schemas.microsoft.com/office/powerpoint/2010/main" val="395877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https://www.geeksforgeeks.org/how-to-print-colored-text-in-c/</a:t>
            </a:r>
            <a:endParaRPr lang="en-US" b="1"/>
          </a:p>
          <a:p>
            <a:r>
              <a:rPr lang="vi-VN" b="1"/>
              <a:t>Mã thoát màu sắc trong C++</a:t>
            </a:r>
          </a:p>
          <a:p>
            <a:r>
              <a:rPr lang="vi-VN"/>
              <a:t>Có nhiều mã thoát màu sắc trong C++ được sử dụng để thiết lập màu chữ, kiểu chữ, nền, v.v. Dưới đây là một số ví dụ:</a:t>
            </a:r>
          </a:p>
          <a:p>
            <a:pPr>
              <a:buFont typeface="Arial" panose="020B0604020202020204" pitchFamily="34" charset="0"/>
              <a:buChar char="•"/>
            </a:pPr>
            <a:r>
              <a:rPr lang="vi-VN" b="1"/>
              <a:t>Màu chữ:</a:t>
            </a:r>
            <a:endParaRPr lang="vi-VN"/>
          </a:p>
          <a:p>
            <a:pPr marL="742950" lvl="1" indent="-285750">
              <a:buFont typeface="Arial" panose="020B0604020202020204" pitchFamily="34" charset="0"/>
              <a:buChar char="•"/>
            </a:pPr>
            <a:r>
              <a:rPr lang="vi-VN"/>
              <a:t>\x1B[31m: Đỏ</a:t>
            </a:r>
          </a:p>
          <a:p>
            <a:pPr marL="742950" lvl="1" indent="-285750">
              <a:buFont typeface="Arial" panose="020B0604020202020204" pitchFamily="34" charset="0"/>
              <a:buChar char="•"/>
            </a:pPr>
            <a:r>
              <a:rPr lang="vi-VN"/>
              <a:t>\x1B[32m: Xanh lá</a:t>
            </a:r>
          </a:p>
          <a:p>
            <a:pPr marL="742950" lvl="1" indent="-285750">
              <a:buFont typeface="Arial" panose="020B0604020202020204" pitchFamily="34" charset="0"/>
              <a:buChar char="•"/>
            </a:pPr>
            <a:r>
              <a:rPr lang="vi-VN"/>
              <a:t>\x1B[33m: Vàng</a:t>
            </a:r>
          </a:p>
          <a:p>
            <a:pPr marL="742950" lvl="1" indent="-285750">
              <a:buFont typeface="Arial" panose="020B0604020202020204" pitchFamily="34" charset="0"/>
              <a:buChar char="•"/>
            </a:pPr>
            <a:r>
              <a:rPr lang="vi-VN"/>
              <a:t>\x1B[34m: Xanh dương</a:t>
            </a:r>
          </a:p>
          <a:p>
            <a:pPr marL="742950" lvl="1" indent="-285750">
              <a:buFont typeface="Arial" panose="020B0604020202020204" pitchFamily="34" charset="0"/>
              <a:buChar char="•"/>
            </a:pPr>
            <a:r>
              <a:rPr lang="vi-VN"/>
              <a:t>\x1B[35m: Hồng</a:t>
            </a:r>
          </a:p>
          <a:p>
            <a:pPr marL="742950" lvl="1" indent="-285750">
              <a:buFont typeface="Arial" panose="020B0604020202020204" pitchFamily="34" charset="0"/>
              <a:buChar char="•"/>
            </a:pPr>
            <a:r>
              <a:rPr lang="vi-VN"/>
              <a:t>\x1B[36m: Xanh lục</a:t>
            </a:r>
          </a:p>
          <a:p>
            <a:pPr marL="742950" lvl="1" indent="-285750">
              <a:buFont typeface="Arial" panose="020B0604020202020204" pitchFamily="34" charset="0"/>
              <a:buChar char="•"/>
            </a:pPr>
            <a:r>
              <a:rPr lang="vi-VN"/>
              <a:t>\x1B[37m: Trắng</a:t>
            </a:r>
          </a:p>
          <a:p>
            <a:pPr>
              <a:buFont typeface="Arial" panose="020B0604020202020204" pitchFamily="34" charset="0"/>
              <a:buChar char="•"/>
            </a:pPr>
            <a:r>
              <a:rPr lang="vi-VN" b="1"/>
              <a:t>Kiểu chữ:</a:t>
            </a:r>
            <a:endParaRPr lang="vi-VN"/>
          </a:p>
          <a:p>
            <a:pPr marL="742950" lvl="1" indent="-285750">
              <a:buFont typeface="Arial" panose="020B0604020202020204" pitchFamily="34" charset="0"/>
              <a:buChar char="•"/>
            </a:pPr>
            <a:r>
              <a:rPr lang="vi-VN"/>
              <a:t>\x1B[1m: Bật in đậm</a:t>
            </a:r>
          </a:p>
          <a:p>
            <a:pPr marL="742950" lvl="1" indent="-285750">
              <a:buFont typeface="Arial" panose="020B0604020202020204" pitchFamily="34" charset="0"/>
              <a:buChar char="•"/>
            </a:pPr>
            <a:r>
              <a:rPr lang="vi-VN"/>
              <a:t>\x1B[2m: Bật in nghiêng</a:t>
            </a:r>
          </a:p>
          <a:p>
            <a:pPr marL="742950" lvl="1" indent="-285750">
              <a:buFont typeface="Arial" panose="020B0604020202020204" pitchFamily="34" charset="0"/>
              <a:buChar char="•"/>
            </a:pPr>
            <a:r>
              <a:rPr lang="vi-VN"/>
              <a:t>\x1B[4m: Bật gạch dưới</a:t>
            </a:r>
          </a:p>
          <a:p>
            <a:pPr>
              <a:buFont typeface="Arial" panose="020B0604020202020204" pitchFamily="34" charset="0"/>
              <a:buChar char="•"/>
            </a:pPr>
            <a:r>
              <a:rPr lang="vi-VN" b="1"/>
              <a:t>Nền:</a:t>
            </a:r>
            <a:endParaRPr lang="vi-VN"/>
          </a:p>
          <a:p>
            <a:pPr marL="742950" lvl="1" indent="-285750">
              <a:buFont typeface="Arial" panose="020B0604020202020204" pitchFamily="34" charset="0"/>
              <a:buChar char="•"/>
            </a:pPr>
            <a:r>
              <a:rPr lang="vi-VN"/>
              <a:t>\x1B[41m: Nền đỏ</a:t>
            </a:r>
          </a:p>
          <a:p>
            <a:pPr marL="742950" lvl="1" indent="-285750">
              <a:buFont typeface="Arial" panose="020B0604020202020204" pitchFamily="34" charset="0"/>
              <a:buChar char="•"/>
            </a:pPr>
            <a:r>
              <a:rPr lang="vi-VN"/>
              <a:t>\x1B[42m: Nền xanh lá</a:t>
            </a:r>
          </a:p>
          <a:p>
            <a:pPr marL="742950" lvl="1" indent="-285750">
              <a:buFont typeface="Arial" panose="020B0604020202020204" pitchFamily="34" charset="0"/>
              <a:buChar char="•"/>
            </a:pPr>
            <a:r>
              <a:rPr lang="vi-VN"/>
              <a:t>\x1B[43m: Nền vàng</a:t>
            </a:r>
          </a:p>
          <a:p>
            <a:pPr marL="742950" lvl="1" indent="-285750">
              <a:buFont typeface="Arial" panose="020B0604020202020204" pitchFamily="34" charset="0"/>
              <a:buChar char="•"/>
            </a:pPr>
            <a:r>
              <a:rPr lang="vi-VN"/>
              <a:t>\x1B[44m: Nền xanh dương</a:t>
            </a:r>
          </a:p>
          <a:p>
            <a:pPr marL="742950" lvl="1" indent="-285750">
              <a:buFont typeface="Arial" panose="020B0604020202020204" pitchFamily="34" charset="0"/>
              <a:buChar char="•"/>
            </a:pPr>
            <a:r>
              <a:rPr lang="vi-VN"/>
              <a:t>\x1B[45m: Nền hồng</a:t>
            </a:r>
          </a:p>
          <a:p>
            <a:pPr marL="742950" lvl="1" indent="-285750">
              <a:buFont typeface="Arial" panose="020B0604020202020204" pitchFamily="34" charset="0"/>
              <a:buChar char="•"/>
            </a:pPr>
            <a:r>
              <a:rPr lang="vi-VN"/>
              <a:t>\x1B[46m: Nền xanh lục</a:t>
            </a:r>
          </a:p>
          <a:p>
            <a:pPr marL="742950" lvl="1" indent="-285750">
              <a:buFont typeface="Arial" panose="020B0604020202020204" pitchFamily="34" charset="0"/>
              <a:buChar char="•"/>
            </a:pPr>
            <a:r>
              <a:rPr lang="vi-VN"/>
              <a:t>\x1B[47m: Nền trắng</a:t>
            </a:r>
          </a:p>
          <a:p>
            <a:endParaRPr lang="en-US"/>
          </a:p>
        </p:txBody>
      </p:sp>
      <p:sp>
        <p:nvSpPr>
          <p:cNvPr id="4" name="Slide Number Placeholder 3"/>
          <p:cNvSpPr>
            <a:spLocks noGrp="1"/>
          </p:cNvSpPr>
          <p:nvPr>
            <p:ph type="sldNum" sz="quarter" idx="5"/>
          </p:nvPr>
        </p:nvSpPr>
        <p:spPr/>
        <p:txBody>
          <a:bodyPr/>
          <a:lstStyle/>
          <a:p>
            <a:fld id="{D4AD3B4D-102C-4FA6-8956-9AA497623726}" type="slidenum">
              <a:rPr lang="en-US" smtClean="0"/>
              <a:t>12</a:t>
            </a:fld>
            <a:endParaRPr lang="en-US"/>
          </a:p>
        </p:txBody>
      </p:sp>
    </p:spTree>
    <p:extLst>
      <p:ext uri="{BB962C8B-B14F-4D97-AF65-F5344CB8AC3E}">
        <p14:creationId xmlns:p14="http://schemas.microsoft.com/office/powerpoint/2010/main" val="365468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931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8D8FF5AA-04BF-40FC-A642-50F26C5260E7}" type="slidenum">
              <a:rPr lang="en-US" smtClean="0"/>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931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8D8FF5AA-04BF-40FC-A642-50F26C5260E7}"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com/wiki/Unicode"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a:p>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a:xfrm>
            <a:off x="88304" y="3039455"/>
            <a:ext cx="11963995" cy="459447"/>
          </a:xfrm>
        </p:spPr>
        <p:txBody>
          <a:bodyPr/>
          <a:lstStyle/>
          <a:p>
            <a:r>
              <a:rPr lang="en-US" sz="2800"/>
              <a:t>CHƯƠNG 3.3: NHẬP XUẤT TRONG C++</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a:xfrm>
            <a:off x="1626919" y="3694311"/>
            <a:ext cx="9191502" cy="644210"/>
          </a:xfrm>
        </p:spPr>
        <p:txBody>
          <a:bodyPr>
            <a:normAutofit/>
          </a:bodyPr>
          <a:lstStyle/>
          <a:p>
            <a:r>
              <a:rPr lang="vi-VN"/>
              <a:t>Nhập xuất dữ liệu là hai thao tác cơ bản trong lập trình</a:t>
            </a:r>
            <a:r>
              <a:rPr lang="en-US"/>
              <a:t>, </a:t>
            </a:r>
            <a:r>
              <a:rPr lang="vi-VN"/>
              <a:t>cho phép chương trình tương tác với người dùng.</a:t>
            </a:r>
            <a:r>
              <a:rPr lang="en-US"/>
              <a:t> </a:t>
            </a:r>
            <a:r>
              <a:rPr lang="vi-VN"/>
              <a:t>Chương </a:t>
            </a:r>
            <a:r>
              <a:rPr lang="en-US"/>
              <a:t>này sẽ</a:t>
            </a:r>
            <a:r>
              <a:rPr lang="vi-VN"/>
              <a:t> giới </a:t>
            </a:r>
            <a:r>
              <a:rPr lang="en-US"/>
              <a:t>thiệu về các hàm trong C++ hỗ trợ nhập xuất dữ liệu từ bàn phím </a:t>
            </a:r>
            <a:r>
              <a:rPr lang="vi-VN"/>
              <a:t>và xử lý lỗi nhập dữ liệu.</a:t>
            </a:r>
            <a:endParaRPr lang="en-VN"/>
          </a:p>
        </p:txBody>
      </p:sp>
      <p:sp>
        <p:nvSpPr>
          <p:cNvPr id="8" name="Date Placeholder 7">
            <a:extLst>
              <a:ext uri="{FF2B5EF4-FFF2-40B4-BE49-F238E27FC236}">
                <a16:creationId xmlns:a16="http://schemas.microsoft.com/office/drawing/2014/main" id="{0B107445-6D33-D27E-9C5C-DF34F7540F89}"/>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C45CD2C2-4650-1C77-7BEC-C1AB4739E94F}"/>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176C-6180-DF8B-8BB3-0678B995C590}"/>
              </a:ext>
            </a:extLst>
          </p:cNvPr>
          <p:cNvSpPr>
            <a:spLocks noGrp="1"/>
          </p:cNvSpPr>
          <p:nvPr>
            <p:ph type="title"/>
          </p:nvPr>
        </p:nvSpPr>
        <p:spPr/>
        <p:txBody>
          <a:bodyPr>
            <a:normAutofit fontScale="90000"/>
          </a:bodyPr>
          <a:lstStyle/>
          <a:p>
            <a:r>
              <a:rPr lang="en-US"/>
              <a:t>Ví dụ: Ký tự điều khiển \n \t \r</a:t>
            </a:r>
          </a:p>
        </p:txBody>
      </p:sp>
      <p:sp>
        <p:nvSpPr>
          <p:cNvPr id="3" name="Content Placeholder 2">
            <a:extLst>
              <a:ext uri="{FF2B5EF4-FFF2-40B4-BE49-F238E27FC236}">
                <a16:creationId xmlns:a16="http://schemas.microsoft.com/office/drawing/2014/main" id="{AC7F3D68-C252-4AD8-38B8-94CBCF15EBCA}"/>
              </a:ext>
            </a:extLst>
          </p:cNvPr>
          <p:cNvSpPr>
            <a:spLocks noGrp="1"/>
          </p:cNvSpPr>
          <p:nvPr>
            <p:ph idx="1"/>
          </p:nvPr>
        </p:nvSpPr>
        <p:spPr/>
        <p:txBody>
          <a:bodyPr>
            <a:noAutofit/>
          </a:bodyPr>
          <a:lstStyle/>
          <a:p>
            <a:pPr marL="0" indent="0" algn="l">
              <a:buNone/>
            </a:pPr>
            <a:endParaRPr lang="en-US" sz="2400" b="0">
              <a:solidFill>
                <a:srgbClr val="AF00DB"/>
              </a:solidFill>
              <a:effectLst/>
              <a:highlight>
                <a:srgbClr val="FFFFFF"/>
              </a:highlight>
              <a:latin typeface="PragmataPro Mono Liga" panose="02000509040000020004" pitchFamily="49" charset="0"/>
            </a:endParaRPr>
          </a:p>
          <a:p>
            <a:pPr marL="0" indent="0" algn="l">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marL="0" indent="0" algn="l">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1</a:t>
            </a:r>
            <a:r>
              <a:rPr lang="en-US" sz="2400" b="0">
                <a:solidFill>
                  <a:srgbClr val="EE0000"/>
                </a:solidFill>
                <a:effectLst/>
                <a:highlight>
                  <a:srgbClr val="FFFFFF"/>
                </a:highlight>
                <a:latin typeface="PragmataPro Mono Liga" panose="02000509040000020004" pitchFamily="49" charset="0"/>
              </a:rPr>
              <a:t>\'\t\'</a:t>
            </a:r>
            <a:r>
              <a:rPr lang="en-US" sz="2400" b="0">
                <a:solidFill>
                  <a:srgbClr val="A31515"/>
                </a:solidFill>
                <a:effectLst/>
                <a:highlight>
                  <a:srgbClr val="FFFFFF"/>
                </a:highlight>
                <a:latin typeface="PragmataPro Mono Liga" panose="02000509040000020004" pitchFamily="49" charset="0"/>
              </a:rPr>
              <a:t>2</a:t>
            </a:r>
            <a:r>
              <a:rPr lang="en-US" sz="2400" b="0">
                <a:solidFill>
                  <a:srgbClr val="EE0000"/>
                </a:solidFill>
                <a:effectLst/>
                <a:highlight>
                  <a:srgbClr val="FFFFFF"/>
                </a:highlight>
                <a:latin typeface="PragmataPro Mono Liga" panose="02000509040000020004" pitchFamily="49" charset="0"/>
              </a:rPr>
              <a:t>\'\t\'</a:t>
            </a:r>
            <a:r>
              <a:rPr lang="en-US" sz="2400" b="0">
                <a:solidFill>
                  <a:srgbClr val="A31515"/>
                </a:solidFill>
                <a:effectLst/>
                <a:highlight>
                  <a:srgbClr val="FFFFFF"/>
                </a:highlight>
                <a:latin typeface="PragmataPro Mono Liga" panose="02000509040000020004" pitchFamily="49" charset="0"/>
              </a:rPr>
              <a:t>3</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"Hom nay</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troi nang dep</a:t>
            </a:r>
            <a:r>
              <a:rPr lang="en-US" sz="2400" b="0">
                <a:solidFill>
                  <a:srgbClr val="EE0000"/>
                </a:solidFill>
                <a:effectLst/>
                <a:highlight>
                  <a:srgbClr val="FFFFFF"/>
                </a:highlight>
                <a:latin typeface="PragmataPro Mono Liga" panose="02000509040000020004" pitchFamily="49" charset="0"/>
              </a:rPr>
              <a:t>\n\n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"Chao lop, </a:t>
            </a:r>
            <a:r>
              <a:rPr lang="en-US" sz="2400" b="0">
                <a:solidFill>
                  <a:srgbClr val="EE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Nhap mon lap trinh</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"Chuc cac em </a:t>
            </a:r>
            <a:r>
              <a:rPr lang="en-US" sz="2400" b="0">
                <a:solidFill>
                  <a:srgbClr val="EE0000"/>
                </a:solidFill>
                <a:effectLst/>
                <a:highlight>
                  <a:srgbClr val="FFFFFF"/>
                </a:highlight>
                <a:latin typeface="PragmataPro Mono Liga" panose="02000509040000020004" pitchFamily="49" charset="0"/>
              </a:rPr>
              <a:t>\r</a:t>
            </a:r>
            <a:r>
              <a:rPr lang="en-US" sz="2400" b="0">
                <a:solidFill>
                  <a:srgbClr val="A31515"/>
                </a:solidFill>
                <a:effectLst/>
                <a:highlight>
                  <a:srgbClr val="FFFFFF"/>
                </a:highlight>
                <a:latin typeface="PragmataPro Mono Liga" panose="02000509040000020004" pitchFamily="49" charset="0"/>
              </a:rPr>
              <a:t>hoc tot"</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444325BC-7C19-F248-0AD5-E7FFD2A17E6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8F43EA7-214F-A905-A211-4276AC4B5147}"/>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E3A16745-B6C5-3DFC-57C9-B2A2E9DD97F6}"/>
              </a:ext>
            </a:extLst>
          </p:cNvPr>
          <p:cNvSpPr txBox="1"/>
          <p:nvPr/>
        </p:nvSpPr>
        <p:spPr>
          <a:xfrm>
            <a:off x="8102095" y="935167"/>
            <a:ext cx="3848605" cy="2800767"/>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'1'     '2'     '3'</a:t>
            </a:r>
          </a:p>
          <a:p>
            <a:r>
              <a:rPr lang="en-US" sz="2200"/>
              <a:t>Hom nay</a:t>
            </a:r>
          </a:p>
          <a:p>
            <a:r>
              <a:rPr lang="en-US" sz="2200"/>
              <a:t>troi nang dep</a:t>
            </a:r>
          </a:p>
          <a:p>
            <a:endParaRPr lang="en-US" sz="2200"/>
          </a:p>
          <a:p>
            <a:r>
              <a:rPr lang="en-US" sz="2200"/>
              <a:t>Chao lop, "Nhap mon lap trinh"</a:t>
            </a:r>
          </a:p>
          <a:p>
            <a:r>
              <a:rPr lang="en-US" sz="2200"/>
              <a:t>hoc totc em</a:t>
            </a:r>
          </a:p>
        </p:txBody>
      </p:sp>
      <p:sp>
        <p:nvSpPr>
          <p:cNvPr id="7" name="Slide Number Placeholder 6">
            <a:extLst>
              <a:ext uri="{FF2B5EF4-FFF2-40B4-BE49-F238E27FC236}">
                <a16:creationId xmlns:a16="http://schemas.microsoft.com/office/drawing/2014/main" id="{037F8DDF-A428-03C8-05BF-F76DC8F71254}"/>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251343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1D74-8996-4794-06F8-33ADEEB6DE1D}"/>
              </a:ext>
            </a:extLst>
          </p:cNvPr>
          <p:cNvSpPr>
            <a:spLocks noGrp="1"/>
          </p:cNvSpPr>
          <p:nvPr>
            <p:ph type="title"/>
          </p:nvPr>
        </p:nvSpPr>
        <p:spPr/>
        <p:txBody>
          <a:bodyPr>
            <a:normAutofit fontScale="90000"/>
          </a:bodyPr>
          <a:lstStyle/>
          <a:p>
            <a:r>
              <a:rPr lang="en-US"/>
              <a:t>Ví dụ: Ký tự escape \nnn  </a:t>
            </a:r>
          </a:p>
        </p:txBody>
      </p:sp>
      <p:sp>
        <p:nvSpPr>
          <p:cNvPr id="3" name="Content Placeholder 2">
            <a:extLst>
              <a:ext uri="{FF2B5EF4-FFF2-40B4-BE49-F238E27FC236}">
                <a16:creationId xmlns:a16="http://schemas.microsoft.com/office/drawing/2014/main" id="{2B5E8A02-C1B5-8DFB-AABD-A142DDEEEBE9}"/>
              </a:ext>
            </a:extLst>
          </p:cNvPr>
          <p:cNvSpPr>
            <a:spLocks noGrp="1"/>
          </p:cNvSpPr>
          <p:nvPr>
            <p:ph idx="1"/>
          </p:nvPr>
        </p:nvSpPr>
        <p:spPr/>
        <p:txBody>
          <a:bodyPr>
            <a:noAutofit/>
          </a:bodyPr>
          <a:lstStyle/>
          <a:p>
            <a:pPr algn="l">
              <a:lnSpc>
                <a:spcPct val="100000"/>
              </a:lnSpc>
            </a:pPr>
            <a:r>
              <a:rPr lang="en-US" sz="2400" b="0">
                <a:solidFill>
                  <a:schemeClr val="tx1">
                    <a:lumMod val="50000"/>
                  </a:schemeClr>
                </a:solidFill>
                <a:effectLst/>
                <a:highlight>
                  <a:srgbClr val="FFFFFF"/>
                </a:highlight>
              </a:rPr>
              <a:t>Ký</a:t>
            </a:r>
            <a:r>
              <a:rPr lang="en-US" sz="2400" b="0">
                <a:solidFill>
                  <a:schemeClr val="tx1">
                    <a:lumMod val="50000"/>
                  </a:schemeClr>
                </a:solidFill>
                <a:effectLst/>
                <a:highlight>
                  <a:srgbClr val="FFFFFF"/>
                </a:highlight>
                <a:latin typeface="+mn-lt"/>
              </a:rPr>
              <a:t> </a:t>
            </a:r>
            <a:r>
              <a:rPr lang="vi-VN" sz="2400" b="0">
                <a:solidFill>
                  <a:schemeClr val="tx1">
                    <a:lumMod val="50000"/>
                  </a:schemeClr>
                </a:solidFill>
                <a:effectLst/>
                <a:highlight>
                  <a:srgbClr val="FFFFFF"/>
                </a:highlight>
                <a:latin typeface="+mn-lt"/>
              </a:rPr>
              <a:t>tự escape \</a:t>
            </a:r>
            <a:r>
              <a:rPr lang="vi-VN" sz="2400">
                <a:solidFill>
                  <a:schemeClr val="tx1">
                    <a:lumMod val="50000"/>
                  </a:schemeClr>
                </a:solidFill>
                <a:highlight>
                  <a:srgbClr val="FFFFFF"/>
                </a:highlight>
                <a:latin typeface="+mn-lt"/>
              </a:rPr>
              <a:t>nnn </a:t>
            </a:r>
            <a:r>
              <a:rPr lang="en-US" sz="2400">
                <a:solidFill>
                  <a:schemeClr val="tx1">
                    <a:lumMod val="50000"/>
                  </a:schemeClr>
                </a:solidFill>
                <a:highlight>
                  <a:srgbClr val="FFFFFF"/>
                </a:highlight>
              </a:rPr>
              <a:t>dùng</a:t>
            </a:r>
            <a:r>
              <a:rPr lang="en-US" sz="2400">
                <a:solidFill>
                  <a:schemeClr val="tx1">
                    <a:lumMod val="50000"/>
                  </a:schemeClr>
                </a:solidFill>
                <a:highlight>
                  <a:srgbClr val="FFFFFF"/>
                </a:highlight>
                <a:latin typeface="+mn-lt"/>
              </a:rPr>
              <a:t> </a:t>
            </a:r>
            <a:r>
              <a:rPr lang="en-US" sz="2400">
                <a:solidFill>
                  <a:schemeClr val="tx1">
                    <a:lumMod val="50000"/>
                  </a:schemeClr>
                </a:solidFill>
                <a:highlight>
                  <a:srgbClr val="FFFFFF"/>
                </a:highlight>
              </a:rPr>
              <a:t>để</a:t>
            </a:r>
            <a:r>
              <a:rPr lang="vi-VN" sz="2400">
                <a:solidFill>
                  <a:schemeClr val="tx1">
                    <a:lumMod val="50000"/>
                  </a:schemeClr>
                </a:solidFill>
                <a:highlight>
                  <a:srgbClr val="FFFFFF"/>
                </a:highlight>
              </a:rPr>
              <a:t> </a:t>
            </a:r>
            <a:r>
              <a:rPr lang="vi-VN" sz="2400" b="0">
                <a:solidFill>
                  <a:schemeClr val="tx1">
                    <a:lumMod val="50000"/>
                  </a:schemeClr>
                </a:solidFill>
                <a:effectLst/>
                <a:highlight>
                  <a:srgbClr val="FFFFFF"/>
                </a:highlight>
                <a:latin typeface="+mn-lt"/>
              </a:rPr>
              <a:t>biểu diễn một ký tự thông qua mã số bát phân (octal). nnn là một chuỗi từ một đến ba chữ số bát phân (octal digits) nằm trong khoảng từ 000 đến 377 (tương đương với giá trị thập phân từ 0 đến 255).</a:t>
            </a:r>
          </a:p>
          <a:p>
            <a:pPr marL="0" indent="0" algn="l">
              <a:lnSpc>
                <a:spcPct val="100000"/>
              </a:lnSpc>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br>
              <a:rPr lang="en-US" sz="2400" b="0">
                <a:solidFill>
                  <a:srgbClr val="000000"/>
                </a:solidFill>
                <a:effectLst/>
                <a:highlight>
                  <a:srgbClr val="FFFFFF"/>
                </a:highlight>
                <a:latin typeface="PragmataPro Mono Liga" panose="02000509040000020004" pitchFamily="49" charset="0"/>
              </a:rPr>
            </a:b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c =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\104</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A31515"/>
                </a:solidFill>
                <a:effectLst/>
                <a:highlight>
                  <a:srgbClr val="FFFFFF"/>
                </a:highlight>
                <a:latin typeface="PragmataPro Mono Liga" panose="02000509040000020004" pitchFamily="49" charset="0"/>
              </a:rPr>
              <a:t>"Ky tu: "</a:t>
            </a:r>
            <a:r>
              <a:rPr lang="en-US" sz="2400" b="0">
                <a:solidFill>
                  <a:srgbClr val="000000"/>
                </a:solidFill>
                <a:effectLst/>
                <a:highlight>
                  <a:srgbClr val="FFFFFF"/>
                </a:highlight>
                <a:latin typeface="PragmataPro Mono Liga" panose="02000509040000020004" pitchFamily="49" charset="0"/>
              </a:rPr>
              <a:t> &lt;&lt; c &lt;&lt;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A31515"/>
                </a:solidFill>
                <a:effectLst/>
                <a:highlight>
                  <a:srgbClr val="FFFFFF"/>
                </a:highlight>
                <a:latin typeface="PragmataPro Mono Liga" panose="02000509040000020004" pitchFamily="49" charset="0"/>
              </a:rPr>
              <a:t>"Cac ky tu: </a:t>
            </a:r>
            <a:r>
              <a:rPr lang="en-US" sz="2400" b="0">
                <a:solidFill>
                  <a:srgbClr val="EE0000"/>
                </a:solidFill>
                <a:effectLst/>
                <a:highlight>
                  <a:srgbClr val="FFFFFF"/>
                </a:highlight>
                <a:latin typeface="PragmataPro Mono Liga" panose="02000509040000020004" pitchFamily="49" charset="0"/>
              </a:rPr>
              <a:t>\144</a:t>
            </a:r>
            <a:r>
              <a:rPr lang="en-US" sz="2400" b="0">
                <a:solidFill>
                  <a:srgbClr val="A31515"/>
                </a:solidFill>
                <a:effectLst/>
                <a:highlight>
                  <a:srgbClr val="FFFFFF"/>
                </a:highlight>
                <a:latin typeface="PragmataPro Mono Liga" panose="02000509040000020004" pitchFamily="49" charset="0"/>
              </a:rPr>
              <a:t> </a:t>
            </a:r>
            <a:r>
              <a:rPr lang="en-US" sz="2400" b="0">
                <a:solidFill>
                  <a:srgbClr val="EE0000"/>
                </a:solidFill>
                <a:effectLst/>
                <a:highlight>
                  <a:srgbClr val="FFFFFF"/>
                </a:highlight>
                <a:latin typeface="PragmataPro Mono Liga" panose="02000509040000020004" pitchFamily="49" charset="0"/>
              </a:rPr>
              <a:t>\166</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F1862D01-C37B-EDC7-ACFE-B12E9A54394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54D8282-37B3-5EB8-CFA2-F30005C7B6C8}"/>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39F8B3FC-3975-74E8-5125-256938A9F314}"/>
              </a:ext>
            </a:extLst>
          </p:cNvPr>
          <p:cNvSpPr txBox="1"/>
          <p:nvPr/>
        </p:nvSpPr>
        <p:spPr>
          <a:xfrm>
            <a:off x="8611155" y="2920563"/>
            <a:ext cx="2806700" cy="1569660"/>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a:p>
          <a:p>
            <a:r>
              <a:rPr lang="en-US" sz="2400"/>
              <a:t>Ky tu: D</a:t>
            </a:r>
          </a:p>
          <a:p>
            <a:r>
              <a:rPr lang="en-US" sz="2400"/>
              <a:t>Cac ky tu: d v</a:t>
            </a:r>
          </a:p>
        </p:txBody>
      </p:sp>
      <p:sp>
        <p:nvSpPr>
          <p:cNvPr id="7" name="Slide Number Placeholder 6">
            <a:extLst>
              <a:ext uri="{FF2B5EF4-FFF2-40B4-BE49-F238E27FC236}">
                <a16:creationId xmlns:a16="http://schemas.microsoft.com/office/drawing/2014/main" id="{BFD74D2F-4671-3CC1-2D2A-B7A2CB7A12D8}"/>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
        <p:nvSpPr>
          <p:cNvPr id="10" name="TextBox 9">
            <a:extLst>
              <a:ext uri="{FF2B5EF4-FFF2-40B4-BE49-F238E27FC236}">
                <a16:creationId xmlns:a16="http://schemas.microsoft.com/office/drawing/2014/main" id="{F08B70A9-DAC8-7C70-EA5A-5C43C9D88660}"/>
              </a:ext>
            </a:extLst>
          </p:cNvPr>
          <p:cNvSpPr txBox="1"/>
          <p:nvPr/>
        </p:nvSpPr>
        <p:spPr>
          <a:xfrm>
            <a:off x="4325421" y="3059668"/>
            <a:ext cx="4017196" cy="769441"/>
          </a:xfrm>
          <a:prstGeom prst="rect">
            <a:avLst/>
          </a:prstGeom>
          <a:noFill/>
        </p:spPr>
        <p:txBody>
          <a:bodyPr wrap="square">
            <a:spAutoFit/>
          </a:bodyPr>
          <a:lstStyle/>
          <a:p>
            <a:r>
              <a:rPr lang="en-US" sz="2200">
                <a:solidFill>
                  <a:srgbClr val="EE0000"/>
                </a:solidFill>
                <a:highlight>
                  <a:srgbClr val="FFFF00"/>
                </a:highlight>
                <a:latin typeface="PragmataPro Mono Liga" panose="02000509040000020004" pitchFamily="49" charset="0"/>
              </a:rPr>
              <a:t>Ta có: </a:t>
            </a:r>
          </a:p>
          <a:p>
            <a:r>
              <a:rPr lang="en-US" sz="2200" b="0">
                <a:solidFill>
                  <a:srgbClr val="EE0000"/>
                </a:solidFill>
                <a:effectLst/>
                <a:highlight>
                  <a:srgbClr val="FFFF00"/>
                </a:highlight>
                <a:latin typeface="PragmataPro Mono Liga" panose="02000509040000020004" pitchFamily="49" charset="0"/>
              </a:rPr>
              <a:t>(104)</a:t>
            </a:r>
            <a:r>
              <a:rPr lang="en-US" sz="2200" b="0" baseline="-25000">
                <a:solidFill>
                  <a:srgbClr val="EE0000"/>
                </a:solidFill>
                <a:effectLst/>
                <a:highlight>
                  <a:srgbClr val="FFFF00"/>
                </a:highlight>
                <a:latin typeface="PragmataPro Mono Liga" panose="02000509040000020004" pitchFamily="49" charset="0"/>
              </a:rPr>
              <a:t>8</a:t>
            </a:r>
            <a:r>
              <a:rPr lang="en-US" sz="2200" b="0">
                <a:solidFill>
                  <a:srgbClr val="EE0000"/>
                </a:solidFill>
                <a:effectLst/>
                <a:highlight>
                  <a:srgbClr val="FFFF00"/>
                </a:highlight>
                <a:latin typeface="PragmataPro Mono Liga" panose="02000509040000020004" pitchFamily="49" charset="0"/>
              </a:rPr>
              <a:t>=1*8</a:t>
            </a:r>
            <a:r>
              <a:rPr lang="en-US" sz="2200" baseline="30000">
                <a:solidFill>
                  <a:srgbClr val="EE0000"/>
                </a:solidFill>
                <a:highlight>
                  <a:srgbClr val="FFFF00"/>
                </a:highlight>
                <a:latin typeface="PragmataPro Mono Liga" panose="02000509040000020004" pitchFamily="49" charset="0"/>
              </a:rPr>
              <a:t>2</a:t>
            </a:r>
            <a:r>
              <a:rPr lang="en-US" sz="2200" b="0">
                <a:solidFill>
                  <a:srgbClr val="EE0000"/>
                </a:solidFill>
                <a:effectLst/>
                <a:highlight>
                  <a:srgbClr val="FFFF00"/>
                </a:highlight>
                <a:latin typeface="PragmataPro Mono Liga" panose="02000509040000020004" pitchFamily="49" charset="0"/>
              </a:rPr>
              <a:t>+0*8</a:t>
            </a:r>
            <a:r>
              <a:rPr lang="en-US" sz="2200" baseline="30000">
                <a:solidFill>
                  <a:srgbClr val="EE0000"/>
                </a:solidFill>
                <a:highlight>
                  <a:srgbClr val="FFFF00"/>
                </a:highlight>
                <a:latin typeface="PragmataPro Mono Liga" panose="02000509040000020004" pitchFamily="49" charset="0"/>
              </a:rPr>
              <a:t>1</a:t>
            </a:r>
            <a:r>
              <a:rPr lang="en-US" sz="2200" b="0">
                <a:solidFill>
                  <a:srgbClr val="EE0000"/>
                </a:solidFill>
                <a:effectLst/>
                <a:highlight>
                  <a:srgbClr val="FFFF00"/>
                </a:highlight>
                <a:latin typeface="PragmataPro Mono Liga" panose="02000509040000020004" pitchFamily="49" charset="0"/>
              </a:rPr>
              <a:t>+4*8</a:t>
            </a:r>
            <a:r>
              <a:rPr lang="en-US" sz="2200" b="0" baseline="30000">
                <a:solidFill>
                  <a:srgbClr val="EE0000"/>
                </a:solidFill>
                <a:effectLst/>
                <a:highlight>
                  <a:srgbClr val="FFFF00"/>
                </a:highlight>
                <a:latin typeface="PragmataPro Mono Liga" panose="02000509040000020004" pitchFamily="49" charset="0"/>
              </a:rPr>
              <a:t>0</a:t>
            </a:r>
            <a:r>
              <a:rPr lang="en-US" sz="2200" b="0">
                <a:solidFill>
                  <a:srgbClr val="EE0000"/>
                </a:solidFill>
                <a:effectLst/>
                <a:highlight>
                  <a:srgbClr val="FFFF00"/>
                </a:highlight>
                <a:latin typeface="PragmataPro Mono Liga" panose="02000509040000020004" pitchFamily="49" charset="0"/>
              </a:rPr>
              <a:t>=(68)</a:t>
            </a:r>
            <a:r>
              <a:rPr lang="en-US" sz="2200" b="0" baseline="-25000">
                <a:solidFill>
                  <a:srgbClr val="EE0000"/>
                </a:solidFill>
                <a:effectLst/>
                <a:highlight>
                  <a:srgbClr val="FFFF00"/>
                </a:highlight>
                <a:latin typeface="PragmataPro Mono Liga" panose="02000509040000020004" pitchFamily="49" charset="0"/>
              </a:rPr>
              <a:t>10</a:t>
            </a:r>
            <a:endParaRPr lang="en-US" sz="2200">
              <a:highlight>
                <a:srgbClr val="FFFF00"/>
              </a:highlight>
            </a:endParaRPr>
          </a:p>
        </p:txBody>
      </p:sp>
    </p:spTree>
    <p:extLst>
      <p:ext uri="{BB962C8B-B14F-4D97-AF65-F5344CB8AC3E}">
        <p14:creationId xmlns:p14="http://schemas.microsoft.com/office/powerpoint/2010/main" val="386587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B7A3-9DB6-5E6B-4532-C748062F31D9}"/>
              </a:ext>
            </a:extLst>
          </p:cNvPr>
          <p:cNvSpPr>
            <a:spLocks noGrp="1"/>
          </p:cNvSpPr>
          <p:nvPr>
            <p:ph type="title"/>
          </p:nvPr>
        </p:nvSpPr>
        <p:spPr/>
        <p:txBody>
          <a:bodyPr>
            <a:normAutofit fontScale="90000"/>
          </a:bodyPr>
          <a:lstStyle/>
          <a:p>
            <a:r>
              <a:rPr lang="en-US"/>
              <a:t>Ví dụ: Chuyển màu văn bản</a:t>
            </a:r>
          </a:p>
        </p:txBody>
      </p:sp>
      <p:sp>
        <p:nvSpPr>
          <p:cNvPr id="3" name="Content Placeholder 2">
            <a:extLst>
              <a:ext uri="{FF2B5EF4-FFF2-40B4-BE49-F238E27FC236}">
                <a16:creationId xmlns:a16="http://schemas.microsoft.com/office/drawing/2014/main" id="{A2690A0C-89FB-471A-EBDD-1CB91C445B7E}"/>
              </a:ext>
            </a:extLst>
          </p:cNvPr>
          <p:cNvSpPr>
            <a:spLocks noGrp="1"/>
          </p:cNvSpPr>
          <p:nvPr>
            <p:ph idx="1"/>
          </p:nvPr>
        </p:nvSpPr>
        <p:spPr/>
        <p:txBody>
          <a:bodyPr>
            <a:normAutofit fontScale="85000" lnSpcReduction="10000"/>
          </a:bodyPr>
          <a:lstStyle/>
          <a:p>
            <a:pPr marL="0" indent="0" algn="l">
              <a:buNone/>
            </a:pPr>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pPr marL="0" indent="0" algn="l">
              <a:buNone/>
            </a:pP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pPr marL="0" indent="0" algn="l">
              <a:buNone/>
            </a:pPr>
            <a:r>
              <a:rPr lang="en-US" b="0">
                <a:solidFill>
                  <a:srgbClr val="008000"/>
                </a:solidFill>
                <a:effectLst/>
                <a:highlight>
                  <a:srgbClr val="FFFFFF"/>
                </a:highlight>
                <a:latin typeface="PragmataPro Mono Liga" panose="02000509040000020004" pitchFamily="49" charset="0"/>
              </a:rPr>
              <a:t>  // In văn bản màu đỏ</a:t>
            </a:r>
            <a:endParaRPr lang="en-US" b="0">
              <a:solidFill>
                <a:srgbClr val="000000"/>
              </a:solidFill>
              <a:effectLst/>
              <a:highlight>
                <a:srgbClr val="FFFFFF"/>
              </a:highlight>
              <a:latin typeface="PragmataPro Mono Liga" panose="02000509040000020004" pitchFamily="49" charset="0"/>
            </a:endParaRPr>
          </a:p>
          <a:p>
            <a:pPr marL="0" indent="0" algn="l">
              <a:buNone/>
            </a:pP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b="0">
                <a:solidFill>
                  <a:srgbClr val="EE0000"/>
                </a:solidFill>
                <a:effectLst/>
                <a:highlight>
                  <a:srgbClr val="FFFFFF"/>
                </a:highlight>
                <a:latin typeface="PragmataPro Mono Liga" panose="02000509040000020004" pitchFamily="49" charset="0"/>
              </a:rPr>
              <a:t>\x1B</a:t>
            </a:r>
            <a:r>
              <a:rPr lang="en-US" b="0">
                <a:solidFill>
                  <a:srgbClr val="A31515"/>
                </a:solidFill>
                <a:effectLst/>
                <a:highlight>
                  <a:srgbClr val="FFFFFF"/>
                </a:highlight>
                <a:latin typeface="PragmataPro Mono Liga" panose="02000509040000020004" pitchFamily="49" charset="0"/>
              </a:rPr>
              <a:t>[31m"</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"Đây là văn bản màu đỏ"</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b="0">
                <a:solidFill>
                  <a:srgbClr val="EE0000"/>
                </a:solidFill>
                <a:effectLst/>
                <a:highlight>
                  <a:srgbClr val="FFFFFF"/>
                </a:highlight>
                <a:latin typeface="PragmataPro Mono Liga" panose="02000509040000020004" pitchFamily="49" charset="0"/>
              </a:rPr>
              <a:t>\x1B</a:t>
            </a:r>
            <a:r>
              <a:rPr lang="en-US" b="0">
                <a:solidFill>
                  <a:srgbClr val="A31515"/>
                </a:solidFill>
                <a:effectLst/>
                <a:highlight>
                  <a:srgbClr val="FFFFFF"/>
                </a:highlight>
                <a:latin typeface="PragmataPro Mono Liga" panose="02000509040000020004" pitchFamily="49" charset="0"/>
              </a:rPr>
              <a:t>[0m"</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pPr marL="0" indent="0" algn="l">
              <a:buNone/>
            </a:pPr>
            <a:br>
              <a:rPr lang="en-US" b="0">
                <a:solidFill>
                  <a:srgbClr val="000000"/>
                </a:solidFill>
                <a:effectLst/>
                <a:highlight>
                  <a:srgbClr val="FFFFFF"/>
                </a:highlight>
                <a:latin typeface="PragmataPro Mono Liga" panose="02000509040000020004" pitchFamily="49" charset="0"/>
              </a:rPr>
            </a:b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pPr marL="0" indent="0" algn="l">
              <a:buNone/>
            </a:pPr>
            <a:r>
              <a:rPr lang="en-US" b="0">
                <a:solidFill>
                  <a:srgbClr val="000000"/>
                </a:solidFill>
                <a:effectLst/>
                <a:highlight>
                  <a:srgbClr val="FFFFFF"/>
                </a:highlight>
                <a:latin typeface="PragmataPro Mono Liga" panose="02000509040000020004" pitchFamily="49" charset="0"/>
              </a:rPr>
              <a:t>}</a:t>
            </a:r>
          </a:p>
          <a:p>
            <a:pPr marL="0" indent="0" algn="l">
              <a:buNone/>
            </a:pPr>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DFCCFB82-4CE6-BE4E-2CE5-ED0794F0152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F3DE8470-5CA2-A0B6-7FBB-96FC4B5C594D}"/>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FBC87621-92F5-BC1D-2C5F-027A0B231AB1}"/>
              </a:ext>
            </a:extLst>
          </p:cNvPr>
          <p:cNvSpPr txBox="1"/>
          <p:nvPr/>
        </p:nvSpPr>
        <p:spPr>
          <a:xfrm>
            <a:off x="7492495" y="1479034"/>
            <a:ext cx="3619500" cy="1200329"/>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a:p>
          <a:p>
            <a:r>
              <a:rPr lang="en-US" sz="2400">
                <a:solidFill>
                  <a:srgbClr val="FF0000"/>
                </a:solidFill>
              </a:rPr>
              <a:t>Day là van ban mau do.</a:t>
            </a:r>
          </a:p>
        </p:txBody>
      </p:sp>
      <p:sp>
        <p:nvSpPr>
          <p:cNvPr id="10" name="TextBox 9">
            <a:extLst>
              <a:ext uri="{FF2B5EF4-FFF2-40B4-BE49-F238E27FC236}">
                <a16:creationId xmlns:a16="http://schemas.microsoft.com/office/drawing/2014/main" id="{863BC805-0906-4DA9-BDF1-4987BB34606F}"/>
              </a:ext>
            </a:extLst>
          </p:cNvPr>
          <p:cNvSpPr txBox="1"/>
          <p:nvPr/>
        </p:nvSpPr>
        <p:spPr>
          <a:xfrm>
            <a:off x="838201" y="5776853"/>
            <a:ext cx="9588500" cy="400110"/>
          </a:xfrm>
          <a:prstGeom prst="rect">
            <a:avLst/>
          </a:prstGeom>
          <a:noFill/>
        </p:spPr>
        <p:txBody>
          <a:bodyPr wrap="square">
            <a:spAutoFit/>
          </a:bodyPr>
          <a:lstStyle/>
          <a:p>
            <a:r>
              <a:rPr lang="en-US" sz="2000">
                <a:latin typeface="Arial" panose="020B0604020202020204" pitchFamily="34" charset="0"/>
                <a:cs typeface="Arial" panose="020B0604020202020204" pitchFamily="34" charset="0"/>
              </a:rPr>
              <a:t>Tham khảo thêm tại: https://www.geeksforgeeks.org/how-to-print-colored-text-in-c/</a:t>
            </a:r>
          </a:p>
        </p:txBody>
      </p:sp>
      <p:sp>
        <p:nvSpPr>
          <p:cNvPr id="7" name="Slide Number Placeholder 6">
            <a:extLst>
              <a:ext uri="{FF2B5EF4-FFF2-40B4-BE49-F238E27FC236}">
                <a16:creationId xmlns:a16="http://schemas.microsoft.com/office/drawing/2014/main" id="{18AE96B8-3709-6857-CAD5-6B61037FD903}"/>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161363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pPr eaLnBrk="1" hangingPunct="1"/>
            <a:r>
              <a:rPr lang="en-US"/>
              <a:t>Một </a:t>
            </a:r>
            <a:r>
              <a:rPr lang="en-US" dirty="0" err="1"/>
              <a:t>số</a:t>
            </a:r>
            <a:r>
              <a:rPr lang="en-US" dirty="0"/>
              <a:t> </a:t>
            </a:r>
            <a:r>
              <a:rPr lang="en-US" dirty="0" err="1"/>
              <a:t>thiết</a:t>
            </a:r>
            <a:r>
              <a:rPr lang="en-US" dirty="0"/>
              <a:t> </a:t>
            </a:r>
            <a:r>
              <a:rPr lang="en-US" err="1"/>
              <a:t>lập</a:t>
            </a:r>
            <a:r>
              <a:rPr lang="en-US"/>
              <a:t> của cout</a:t>
            </a:r>
            <a:endParaRPr lang="en-US" dirty="0"/>
          </a:p>
        </p:txBody>
      </p:sp>
      <p:sp>
        <p:nvSpPr>
          <p:cNvPr id="94" name="Content Placeholder 93"/>
          <p:cNvSpPr>
            <a:spLocks noGrp="1"/>
          </p:cNvSpPr>
          <p:nvPr>
            <p:ph idx="1"/>
          </p:nvPr>
        </p:nvSpPr>
        <p:spPr/>
        <p:txBody>
          <a:bodyPr>
            <a:normAutofit/>
          </a:bodyPr>
          <a:lstStyle/>
          <a:p>
            <a:pPr marL="320040" indent="-285750" algn="l">
              <a:defRPr/>
            </a:pPr>
            <a:r>
              <a:rPr lang="en-US" sz="2400" b="1" dirty="0" err="1"/>
              <a:t>Thiết</a:t>
            </a:r>
            <a:r>
              <a:rPr lang="en-US" sz="2400" b="1" dirty="0"/>
              <a:t> </a:t>
            </a:r>
            <a:r>
              <a:rPr lang="en-US" sz="2400" b="1" dirty="0" err="1"/>
              <a:t>lập</a:t>
            </a:r>
            <a:r>
              <a:rPr lang="en-US" sz="2400" b="1" dirty="0"/>
              <a:t> </a:t>
            </a:r>
            <a:r>
              <a:rPr lang="en-US" sz="2400" b="1" dirty="0" err="1"/>
              <a:t>độ</a:t>
            </a:r>
            <a:r>
              <a:rPr lang="en-US" sz="2400" b="1" dirty="0"/>
              <a:t> </a:t>
            </a:r>
            <a:r>
              <a:rPr lang="en-US" sz="2400" b="1" dirty="0" err="1"/>
              <a:t>rộng</a:t>
            </a:r>
            <a:endParaRPr lang="en-US" sz="2400" b="1" dirty="0"/>
          </a:p>
          <a:p>
            <a:pPr marL="34290" indent="0" algn="l">
              <a:buNone/>
              <a:defRPr/>
            </a:pPr>
            <a:r>
              <a:rPr lang="en-US" sz="2400" b="1" dirty="0" err="1"/>
              <a:t>Cú</a:t>
            </a:r>
            <a:r>
              <a:rPr lang="en-US" sz="2400" b="1" dirty="0"/>
              <a:t> </a:t>
            </a:r>
            <a:r>
              <a:rPr lang="en-US" sz="2400" b="1" dirty="0" err="1"/>
              <a:t>pháp</a:t>
            </a:r>
            <a:r>
              <a:rPr lang="en-US" sz="2400" b="1" dirty="0"/>
              <a:t>: 	</a:t>
            </a:r>
            <a:r>
              <a:rPr lang="en-US" sz="2400" b="1" dirty="0" err="1">
                <a:solidFill>
                  <a:srgbClr val="FF0000"/>
                </a:solidFill>
              </a:rPr>
              <a:t>cout.width</a:t>
            </a:r>
            <a:r>
              <a:rPr lang="en-US" sz="2400" b="1" dirty="0">
                <a:solidFill>
                  <a:srgbClr val="FF0000"/>
                </a:solidFill>
              </a:rPr>
              <a:t>(n)</a:t>
            </a:r>
            <a:r>
              <a:rPr lang="en-US" sz="2400" dirty="0"/>
              <a:t> - </a:t>
            </a:r>
            <a:r>
              <a:rPr lang="en-US" sz="2400" dirty="0" err="1"/>
              <a:t>Với</a:t>
            </a:r>
            <a:r>
              <a:rPr lang="en-US" sz="2400" dirty="0"/>
              <a:t> n </a:t>
            </a:r>
            <a:r>
              <a:rPr lang="en-US" sz="2400" dirty="0" err="1"/>
              <a:t>là</a:t>
            </a:r>
            <a:r>
              <a:rPr lang="en-US" sz="2400" dirty="0"/>
              <a:t> </a:t>
            </a:r>
            <a:r>
              <a:rPr lang="en-US" sz="2400" dirty="0" err="1"/>
              <a:t>độ</a:t>
            </a:r>
            <a:r>
              <a:rPr lang="en-US" sz="2400" dirty="0"/>
              <a:t> </a:t>
            </a:r>
            <a:r>
              <a:rPr lang="en-US" sz="2400" dirty="0" err="1"/>
              <a:t>rộng</a:t>
            </a:r>
            <a:r>
              <a:rPr lang="en-US" sz="2400" dirty="0"/>
              <a:t> </a:t>
            </a:r>
            <a:r>
              <a:rPr lang="en-US" sz="2400" dirty="0" err="1"/>
              <a:t>mới</a:t>
            </a:r>
            <a:endParaRPr lang="en-US" sz="2400" dirty="0"/>
          </a:p>
          <a:p>
            <a:pPr marL="34290" indent="0" algn="l">
              <a:buNone/>
              <a:defRPr/>
            </a:pPr>
            <a:r>
              <a:rPr lang="en-US" sz="2400" b="1" dirty="0" err="1"/>
              <a:t>Chú</a:t>
            </a:r>
            <a:r>
              <a:rPr lang="en-US" sz="2400" b="1" dirty="0"/>
              <a:t> ý: 	</a:t>
            </a:r>
            <a:r>
              <a:rPr lang="en-US" sz="2400" dirty="0" err="1"/>
              <a:t>Độ</a:t>
            </a:r>
            <a:r>
              <a:rPr lang="en-US" sz="2400" dirty="0"/>
              <a:t> </a:t>
            </a:r>
            <a:r>
              <a:rPr lang="en-US" sz="2400" dirty="0" err="1"/>
              <a:t>rộng</a:t>
            </a:r>
            <a:r>
              <a:rPr lang="en-US" sz="2400" dirty="0"/>
              <a:t> </a:t>
            </a:r>
            <a:r>
              <a:rPr lang="en-US" sz="2400" dirty="0" err="1"/>
              <a:t>quy</a:t>
            </a:r>
            <a:r>
              <a:rPr lang="en-US" sz="2400" dirty="0"/>
              <a:t> </a:t>
            </a:r>
            <a:r>
              <a:rPr lang="en-US" sz="2400" dirty="0" err="1"/>
              <a:t>định</a:t>
            </a:r>
            <a:r>
              <a:rPr lang="en-US" sz="2400" dirty="0"/>
              <a:t> n </a:t>
            </a:r>
            <a:r>
              <a:rPr lang="en-US" sz="2400" dirty="0" err="1"/>
              <a:t>chỉ</a:t>
            </a:r>
            <a:r>
              <a:rPr lang="en-US" sz="2400" dirty="0"/>
              <a:t> </a:t>
            </a:r>
            <a:r>
              <a:rPr lang="en-US" sz="2400" dirty="0" err="1"/>
              <a:t>có</a:t>
            </a:r>
            <a:r>
              <a:rPr lang="en-US" sz="2400" dirty="0"/>
              <a:t> </a:t>
            </a:r>
            <a:r>
              <a:rPr lang="en-US" sz="2400" dirty="0" err="1"/>
              <a:t>tác</a:t>
            </a:r>
            <a:r>
              <a:rPr lang="en-US" sz="2400" dirty="0"/>
              <a:t> </a:t>
            </a:r>
            <a:r>
              <a:rPr lang="en-US" sz="2400" dirty="0" err="1"/>
              <a:t>dụng</a:t>
            </a:r>
            <a:r>
              <a:rPr lang="en-US" sz="2400" dirty="0"/>
              <a:t> </a:t>
            </a:r>
            <a:r>
              <a:rPr lang="en-US" sz="2400" dirty="0" err="1"/>
              <a:t>cho</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xuất</a:t>
            </a:r>
            <a:r>
              <a:rPr lang="en-US" sz="2400" dirty="0"/>
              <a:t>. 			</a:t>
            </a:r>
            <a:r>
              <a:rPr lang="en-US" sz="2400" dirty="0" err="1"/>
              <a:t>Sau</a:t>
            </a:r>
            <a:r>
              <a:rPr lang="en-US" sz="2400" dirty="0"/>
              <a:t> </a:t>
            </a:r>
            <a:r>
              <a:rPr lang="en-US" sz="2400" dirty="0" err="1"/>
              <a:t>đó</a:t>
            </a:r>
            <a:r>
              <a:rPr lang="en-US" sz="2400" dirty="0"/>
              <a:t> C++ </a:t>
            </a:r>
            <a:r>
              <a:rPr lang="en-US" sz="2400" dirty="0" err="1"/>
              <a:t>lại</a:t>
            </a:r>
            <a:r>
              <a:rPr lang="en-US" sz="2400" dirty="0"/>
              <a:t> </a:t>
            </a:r>
            <a:r>
              <a:rPr lang="en-US" sz="2400" dirty="0" err="1"/>
              <a:t>áp</a:t>
            </a:r>
            <a:r>
              <a:rPr lang="en-US" sz="2400" dirty="0"/>
              <a:t> </a:t>
            </a:r>
            <a:r>
              <a:rPr lang="en-US" sz="2400" dirty="0" err="1"/>
              <a:t>dụng</a:t>
            </a:r>
            <a:r>
              <a:rPr lang="en-US" sz="2400" dirty="0"/>
              <a:t> </a:t>
            </a:r>
            <a:r>
              <a:rPr lang="en-US" sz="2400" dirty="0" err="1"/>
              <a:t>độ</a:t>
            </a:r>
            <a:r>
              <a:rPr lang="en-US" sz="2400" dirty="0"/>
              <a:t> </a:t>
            </a:r>
            <a:r>
              <a:rPr lang="en-US" sz="2400" dirty="0" err="1"/>
              <a:t>rộng</a:t>
            </a:r>
            <a:r>
              <a:rPr lang="en-US" sz="2400" dirty="0"/>
              <a:t> </a:t>
            </a:r>
            <a:r>
              <a:rPr lang="en-US" sz="2400" dirty="0" err="1"/>
              <a:t>quy</a:t>
            </a:r>
            <a:r>
              <a:rPr lang="en-US" sz="2400" dirty="0"/>
              <a:t> </a:t>
            </a:r>
            <a:r>
              <a:rPr lang="en-US" sz="2400" dirty="0" err="1"/>
              <a:t>định</a:t>
            </a:r>
            <a:r>
              <a:rPr lang="en-US" sz="2400" dirty="0"/>
              <a:t> </a:t>
            </a:r>
            <a:r>
              <a:rPr lang="en-US" sz="2400" dirty="0" err="1"/>
              <a:t>bằng</a:t>
            </a:r>
            <a:r>
              <a:rPr lang="en-US" sz="2400" dirty="0"/>
              <a:t> 0.</a:t>
            </a:r>
          </a:p>
          <a:p>
            <a:pPr marL="34290" indent="0" algn="l">
              <a:buNone/>
              <a:defRPr/>
            </a:pPr>
            <a:r>
              <a:rPr lang="en-US" sz="2400" b="1" dirty="0" err="1"/>
              <a:t>Ví</a:t>
            </a:r>
            <a:r>
              <a:rPr lang="en-US" sz="2400" b="1" dirty="0"/>
              <a:t> </a:t>
            </a:r>
            <a:r>
              <a:rPr lang="en-US" sz="2400" b="1" dirty="0" err="1"/>
              <a:t>dụ</a:t>
            </a:r>
            <a:r>
              <a:rPr lang="en-US" sz="2400" b="1" dirty="0"/>
              <a:t>:</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pSp>
        <p:nvGrpSpPr>
          <p:cNvPr id="2" name="Group 1"/>
          <p:cNvGrpSpPr/>
          <p:nvPr/>
        </p:nvGrpSpPr>
        <p:grpSpPr>
          <a:xfrm>
            <a:off x="6829425" y="4410075"/>
            <a:ext cx="5229225" cy="718756"/>
            <a:chOff x="484011" y="3837215"/>
            <a:chExt cx="7239000" cy="628650"/>
          </a:xfrm>
        </p:grpSpPr>
        <p:sp>
          <p:nvSpPr>
            <p:cNvPr id="15" name="AutoShape 6"/>
            <p:cNvSpPr>
              <a:spLocks noChangeArrowheads="1"/>
            </p:cNvSpPr>
            <p:nvPr/>
          </p:nvSpPr>
          <p:spPr bwMode="gray">
            <a:xfrm>
              <a:off x="4840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17" name="AutoShape 6"/>
            <p:cNvSpPr>
              <a:spLocks noChangeArrowheads="1"/>
            </p:cNvSpPr>
            <p:nvPr/>
          </p:nvSpPr>
          <p:spPr bwMode="gray">
            <a:xfrm>
              <a:off x="9412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18" name="AutoShape 6"/>
            <p:cNvSpPr>
              <a:spLocks noChangeArrowheads="1"/>
            </p:cNvSpPr>
            <p:nvPr/>
          </p:nvSpPr>
          <p:spPr bwMode="gray">
            <a:xfrm>
              <a:off x="13984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19" name="AutoShape 6"/>
            <p:cNvSpPr>
              <a:spLocks noChangeArrowheads="1"/>
            </p:cNvSpPr>
            <p:nvPr/>
          </p:nvSpPr>
          <p:spPr bwMode="gray">
            <a:xfrm>
              <a:off x="18556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0" name="AutoShape 6"/>
            <p:cNvSpPr>
              <a:spLocks noChangeArrowheads="1"/>
            </p:cNvSpPr>
            <p:nvPr/>
          </p:nvSpPr>
          <p:spPr bwMode="gray">
            <a:xfrm>
              <a:off x="23128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1" name="AutoShape 6"/>
            <p:cNvSpPr>
              <a:spLocks noChangeArrowheads="1"/>
            </p:cNvSpPr>
            <p:nvPr/>
          </p:nvSpPr>
          <p:spPr bwMode="gray">
            <a:xfrm>
              <a:off x="27700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2" name="AutoShape 6"/>
            <p:cNvSpPr>
              <a:spLocks noChangeArrowheads="1"/>
            </p:cNvSpPr>
            <p:nvPr/>
          </p:nvSpPr>
          <p:spPr bwMode="gray">
            <a:xfrm>
              <a:off x="32272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3" name="AutoShape 6"/>
            <p:cNvSpPr>
              <a:spLocks noChangeArrowheads="1"/>
            </p:cNvSpPr>
            <p:nvPr/>
          </p:nvSpPr>
          <p:spPr bwMode="gray">
            <a:xfrm>
              <a:off x="36844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4" name="AutoShape 6"/>
            <p:cNvSpPr>
              <a:spLocks noChangeArrowheads="1"/>
            </p:cNvSpPr>
            <p:nvPr/>
          </p:nvSpPr>
          <p:spPr bwMode="gray">
            <a:xfrm>
              <a:off x="41416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5" name="AutoShape 6"/>
            <p:cNvSpPr>
              <a:spLocks noChangeArrowheads="1"/>
            </p:cNvSpPr>
            <p:nvPr/>
          </p:nvSpPr>
          <p:spPr bwMode="gray">
            <a:xfrm>
              <a:off x="45988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6" name="AutoShape 6"/>
            <p:cNvSpPr>
              <a:spLocks noChangeArrowheads="1"/>
            </p:cNvSpPr>
            <p:nvPr/>
          </p:nvSpPr>
          <p:spPr bwMode="gray">
            <a:xfrm>
              <a:off x="50560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7" name="AutoShape 6"/>
            <p:cNvSpPr>
              <a:spLocks noChangeArrowheads="1"/>
            </p:cNvSpPr>
            <p:nvPr/>
          </p:nvSpPr>
          <p:spPr bwMode="gray">
            <a:xfrm>
              <a:off x="55132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8" name="AutoShape 6"/>
            <p:cNvSpPr>
              <a:spLocks noChangeArrowheads="1"/>
            </p:cNvSpPr>
            <p:nvPr/>
          </p:nvSpPr>
          <p:spPr bwMode="gray">
            <a:xfrm>
              <a:off x="59704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29" name="AutoShape 6"/>
            <p:cNvSpPr>
              <a:spLocks noChangeArrowheads="1"/>
            </p:cNvSpPr>
            <p:nvPr/>
          </p:nvSpPr>
          <p:spPr bwMode="gray">
            <a:xfrm>
              <a:off x="64276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0" name="AutoShape 6"/>
            <p:cNvSpPr>
              <a:spLocks noChangeArrowheads="1"/>
            </p:cNvSpPr>
            <p:nvPr/>
          </p:nvSpPr>
          <p:spPr bwMode="gray">
            <a:xfrm>
              <a:off x="68848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1" name="AutoShape 6"/>
            <p:cNvSpPr>
              <a:spLocks noChangeArrowheads="1"/>
            </p:cNvSpPr>
            <p:nvPr/>
          </p:nvSpPr>
          <p:spPr bwMode="gray">
            <a:xfrm>
              <a:off x="7342011" y="38372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2" name="AutoShape 6"/>
            <p:cNvSpPr>
              <a:spLocks noChangeArrowheads="1"/>
            </p:cNvSpPr>
            <p:nvPr/>
          </p:nvSpPr>
          <p:spPr bwMode="gray">
            <a:xfrm>
              <a:off x="4840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3" name="AutoShape 6"/>
            <p:cNvSpPr>
              <a:spLocks noChangeArrowheads="1"/>
            </p:cNvSpPr>
            <p:nvPr/>
          </p:nvSpPr>
          <p:spPr bwMode="gray">
            <a:xfrm>
              <a:off x="9412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4" name="AutoShape 6"/>
            <p:cNvSpPr>
              <a:spLocks noChangeArrowheads="1"/>
            </p:cNvSpPr>
            <p:nvPr/>
          </p:nvSpPr>
          <p:spPr bwMode="gray">
            <a:xfrm>
              <a:off x="13984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5" name="AutoShape 6"/>
            <p:cNvSpPr>
              <a:spLocks noChangeArrowheads="1"/>
            </p:cNvSpPr>
            <p:nvPr/>
          </p:nvSpPr>
          <p:spPr bwMode="gray">
            <a:xfrm>
              <a:off x="18556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6" name="AutoShape 6"/>
            <p:cNvSpPr>
              <a:spLocks noChangeArrowheads="1"/>
            </p:cNvSpPr>
            <p:nvPr/>
          </p:nvSpPr>
          <p:spPr bwMode="gray">
            <a:xfrm>
              <a:off x="23128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7" name="AutoShape 6"/>
            <p:cNvSpPr>
              <a:spLocks noChangeArrowheads="1"/>
            </p:cNvSpPr>
            <p:nvPr/>
          </p:nvSpPr>
          <p:spPr bwMode="gray">
            <a:xfrm>
              <a:off x="27700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8" name="AutoShape 6"/>
            <p:cNvSpPr>
              <a:spLocks noChangeArrowheads="1"/>
            </p:cNvSpPr>
            <p:nvPr/>
          </p:nvSpPr>
          <p:spPr bwMode="gray">
            <a:xfrm>
              <a:off x="32272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39" name="AutoShape 6"/>
            <p:cNvSpPr>
              <a:spLocks noChangeArrowheads="1"/>
            </p:cNvSpPr>
            <p:nvPr/>
          </p:nvSpPr>
          <p:spPr bwMode="gray">
            <a:xfrm>
              <a:off x="36844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40" name="AutoShape 6"/>
            <p:cNvSpPr>
              <a:spLocks noChangeArrowheads="1"/>
            </p:cNvSpPr>
            <p:nvPr/>
          </p:nvSpPr>
          <p:spPr bwMode="gray">
            <a:xfrm>
              <a:off x="41416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41" name="AutoShape 6"/>
            <p:cNvSpPr>
              <a:spLocks noChangeArrowheads="1"/>
            </p:cNvSpPr>
            <p:nvPr/>
          </p:nvSpPr>
          <p:spPr bwMode="gray">
            <a:xfrm>
              <a:off x="45988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42" name="AutoShape 6"/>
            <p:cNvSpPr>
              <a:spLocks noChangeArrowheads="1"/>
            </p:cNvSpPr>
            <p:nvPr/>
          </p:nvSpPr>
          <p:spPr bwMode="gray">
            <a:xfrm>
              <a:off x="50560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43" name="AutoShape 6"/>
            <p:cNvSpPr>
              <a:spLocks noChangeArrowheads="1"/>
            </p:cNvSpPr>
            <p:nvPr/>
          </p:nvSpPr>
          <p:spPr bwMode="gray">
            <a:xfrm>
              <a:off x="55132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44" name="AutoShape 6"/>
            <p:cNvSpPr>
              <a:spLocks noChangeArrowheads="1"/>
            </p:cNvSpPr>
            <p:nvPr/>
          </p:nvSpPr>
          <p:spPr bwMode="gray">
            <a:xfrm>
              <a:off x="59704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45" name="AutoShape 6"/>
            <p:cNvSpPr>
              <a:spLocks noChangeArrowheads="1"/>
            </p:cNvSpPr>
            <p:nvPr/>
          </p:nvSpPr>
          <p:spPr bwMode="gray">
            <a:xfrm>
              <a:off x="64276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46" name="AutoShape 6"/>
            <p:cNvSpPr>
              <a:spLocks noChangeArrowheads="1"/>
            </p:cNvSpPr>
            <p:nvPr/>
          </p:nvSpPr>
          <p:spPr bwMode="gray">
            <a:xfrm>
              <a:off x="68848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47" name="AutoShape 6"/>
            <p:cNvSpPr>
              <a:spLocks noChangeArrowheads="1"/>
            </p:cNvSpPr>
            <p:nvPr/>
          </p:nvSpPr>
          <p:spPr bwMode="gray">
            <a:xfrm>
              <a:off x="7342011" y="4180115"/>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200"/>
            </a:p>
          </p:txBody>
        </p:sp>
        <p:sp>
          <p:nvSpPr>
            <p:cNvPr id="64" name="AutoShape 6"/>
            <p:cNvSpPr>
              <a:spLocks noChangeArrowheads="1"/>
            </p:cNvSpPr>
            <p:nvPr/>
          </p:nvSpPr>
          <p:spPr bwMode="gray">
            <a:xfrm>
              <a:off x="484011" y="38372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200"/>
                <a:t>1</a:t>
              </a:r>
            </a:p>
          </p:txBody>
        </p:sp>
        <p:sp>
          <p:nvSpPr>
            <p:cNvPr id="65" name="AutoShape 6"/>
            <p:cNvSpPr>
              <a:spLocks noChangeArrowheads="1"/>
            </p:cNvSpPr>
            <p:nvPr/>
          </p:nvSpPr>
          <p:spPr bwMode="gray">
            <a:xfrm>
              <a:off x="941211" y="38372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200"/>
                <a:t>7</a:t>
              </a:r>
            </a:p>
          </p:txBody>
        </p:sp>
        <p:sp>
          <p:nvSpPr>
            <p:cNvPr id="66" name="AutoShape 6"/>
            <p:cNvSpPr>
              <a:spLocks noChangeArrowheads="1"/>
            </p:cNvSpPr>
            <p:nvPr/>
          </p:nvSpPr>
          <p:spPr bwMode="gray">
            <a:xfrm>
              <a:off x="1398411" y="38372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200"/>
                <a:t>0</a:t>
              </a:r>
            </a:p>
          </p:txBody>
        </p:sp>
        <p:sp>
          <p:nvSpPr>
            <p:cNvPr id="67" name="AutoShape 6"/>
            <p:cNvSpPr>
              <a:spLocks noChangeArrowheads="1"/>
            </p:cNvSpPr>
            <p:nvPr/>
          </p:nvSpPr>
          <p:spPr bwMode="gray">
            <a:xfrm>
              <a:off x="1855611" y="38372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200"/>
                <a:t>6</a:t>
              </a:r>
            </a:p>
          </p:txBody>
        </p:sp>
        <p:sp>
          <p:nvSpPr>
            <p:cNvPr id="74" name="AutoShape 6"/>
            <p:cNvSpPr>
              <a:spLocks noChangeArrowheads="1"/>
            </p:cNvSpPr>
            <p:nvPr/>
          </p:nvSpPr>
          <p:spPr bwMode="gray">
            <a:xfrm>
              <a:off x="27700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200"/>
            </a:p>
          </p:txBody>
        </p:sp>
        <p:sp>
          <p:nvSpPr>
            <p:cNvPr id="75" name="AutoShape 6"/>
            <p:cNvSpPr>
              <a:spLocks noChangeArrowheads="1"/>
            </p:cNvSpPr>
            <p:nvPr/>
          </p:nvSpPr>
          <p:spPr bwMode="gray">
            <a:xfrm>
              <a:off x="32272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200"/>
                <a:t>1</a:t>
              </a:r>
            </a:p>
          </p:txBody>
        </p:sp>
        <p:sp>
          <p:nvSpPr>
            <p:cNvPr id="76" name="AutoShape 6"/>
            <p:cNvSpPr>
              <a:spLocks noChangeArrowheads="1"/>
            </p:cNvSpPr>
            <p:nvPr/>
          </p:nvSpPr>
          <p:spPr bwMode="gray">
            <a:xfrm>
              <a:off x="36844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200"/>
                <a:t>7</a:t>
              </a:r>
            </a:p>
          </p:txBody>
        </p:sp>
        <p:sp>
          <p:nvSpPr>
            <p:cNvPr id="77" name="AutoShape 6"/>
            <p:cNvSpPr>
              <a:spLocks noChangeArrowheads="1"/>
            </p:cNvSpPr>
            <p:nvPr/>
          </p:nvSpPr>
          <p:spPr bwMode="gray">
            <a:xfrm>
              <a:off x="41416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200"/>
                <a:t>0</a:t>
              </a:r>
            </a:p>
          </p:txBody>
        </p:sp>
        <p:sp>
          <p:nvSpPr>
            <p:cNvPr id="78" name="AutoShape 6"/>
            <p:cNvSpPr>
              <a:spLocks noChangeArrowheads="1"/>
            </p:cNvSpPr>
            <p:nvPr/>
          </p:nvSpPr>
          <p:spPr bwMode="gray">
            <a:xfrm>
              <a:off x="45988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200"/>
                <a:t>6</a:t>
              </a:r>
            </a:p>
          </p:txBody>
        </p:sp>
        <p:sp>
          <p:nvSpPr>
            <p:cNvPr id="89" name="AutoShape 6"/>
            <p:cNvSpPr>
              <a:spLocks noChangeArrowheads="1"/>
            </p:cNvSpPr>
            <p:nvPr/>
          </p:nvSpPr>
          <p:spPr bwMode="gray">
            <a:xfrm>
              <a:off x="4840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200"/>
            </a:p>
          </p:txBody>
        </p:sp>
        <p:sp>
          <p:nvSpPr>
            <p:cNvPr id="90" name="AutoShape 6"/>
            <p:cNvSpPr>
              <a:spLocks noChangeArrowheads="1"/>
            </p:cNvSpPr>
            <p:nvPr/>
          </p:nvSpPr>
          <p:spPr bwMode="gray">
            <a:xfrm>
              <a:off x="9412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200"/>
            </a:p>
          </p:txBody>
        </p:sp>
        <p:sp>
          <p:nvSpPr>
            <p:cNvPr id="91" name="AutoShape 6"/>
            <p:cNvSpPr>
              <a:spLocks noChangeArrowheads="1"/>
            </p:cNvSpPr>
            <p:nvPr/>
          </p:nvSpPr>
          <p:spPr bwMode="gray">
            <a:xfrm>
              <a:off x="13984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200"/>
            </a:p>
          </p:txBody>
        </p:sp>
        <p:sp>
          <p:nvSpPr>
            <p:cNvPr id="92" name="AutoShape 6"/>
            <p:cNvSpPr>
              <a:spLocks noChangeArrowheads="1"/>
            </p:cNvSpPr>
            <p:nvPr/>
          </p:nvSpPr>
          <p:spPr bwMode="gray">
            <a:xfrm>
              <a:off x="18556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200"/>
            </a:p>
          </p:txBody>
        </p:sp>
        <p:sp>
          <p:nvSpPr>
            <p:cNvPr id="93" name="AutoShape 6"/>
            <p:cNvSpPr>
              <a:spLocks noChangeArrowheads="1"/>
            </p:cNvSpPr>
            <p:nvPr/>
          </p:nvSpPr>
          <p:spPr bwMode="gray">
            <a:xfrm>
              <a:off x="2312811" y="4180115"/>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200"/>
            </a:p>
          </p:txBody>
        </p:sp>
      </p:grpSp>
      <p:sp>
        <p:nvSpPr>
          <p:cNvPr id="3" name="Rectangle 2"/>
          <p:cNvSpPr/>
          <p:nvPr/>
        </p:nvSpPr>
        <p:spPr>
          <a:xfrm>
            <a:off x="1862653" y="3525524"/>
            <a:ext cx="4738762" cy="280076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a:solidFill>
                  <a:srgbClr val="0000FF"/>
                </a:solidFill>
                <a:latin typeface="Consolas" panose="020B0609020204030204" pitchFamily="49" charset="0"/>
              </a:rPr>
              <a:t>#include</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&lt;</a:t>
            </a:r>
            <a:r>
              <a:rPr lang="en-US" sz="2200" dirty="0" err="1">
                <a:solidFill>
                  <a:srgbClr val="A31515"/>
                </a:solidFill>
                <a:latin typeface="Consolas" panose="020B0609020204030204" pitchFamily="49" charset="0"/>
              </a:rPr>
              <a:t>iostream</a:t>
            </a:r>
            <a:r>
              <a:rPr lang="en-US" sz="2200" dirty="0">
                <a:solidFill>
                  <a:srgbClr val="A31515"/>
                </a:solidFill>
                <a:latin typeface="Consolas" panose="020B0609020204030204" pitchFamily="49" charset="0"/>
              </a:rPr>
              <a:t>&gt;</a:t>
            </a:r>
            <a:endParaRPr lang="en-US" sz="2200" dirty="0">
              <a:solidFill>
                <a:prstClr val="black"/>
              </a:solidFill>
              <a:latin typeface="Consolas" panose="020B0609020204030204" pitchFamily="49" charset="0"/>
            </a:endParaRPr>
          </a:p>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main() {</a:t>
            </a:r>
          </a:p>
          <a:p>
            <a:pPr lvl="1"/>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 = 1706;</a:t>
            </a:r>
          </a:p>
          <a:p>
            <a:pPr lvl="1"/>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a &lt;&lt; </a:t>
            </a:r>
            <a:r>
              <a:rPr lang="en-US" sz="2200" dirty="0">
                <a:solidFill>
                  <a:srgbClr val="A31515"/>
                </a:solidFill>
                <a:latin typeface="Consolas" panose="020B0609020204030204" pitchFamily="49" charset="0"/>
              </a:rPr>
              <a:t>"\n"</a:t>
            </a:r>
            <a:r>
              <a:rPr lang="en-US" sz="2200" dirty="0">
                <a:solidFill>
                  <a:prstClr val="black"/>
                </a:solidFill>
                <a:latin typeface="Consolas" panose="020B0609020204030204" pitchFamily="49" charset="0"/>
              </a:rPr>
              <a:t>;</a:t>
            </a:r>
          </a:p>
          <a:p>
            <a:pPr lvl="1"/>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cout.width</a:t>
            </a:r>
            <a:r>
              <a:rPr lang="en-US" sz="2200" dirty="0">
                <a:solidFill>
                  <a:prstClr val="black"/>
                </a:solidFill>
                <a:latin typeface="Consolas" panose="020B0609020204030204" pitchFamily="49" charset="0"/>
              </a:rPr>
              <a:t>(10);</a:t>
            </a:r>
          </a:p>
          <a:p>
            <a:pPr lvl="1"/>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a;</a:t>
            </a:r>
          </a:p>
          <a:p>
            <a:pPr lvl="1"/>
            <a:r>
              <a:rPr lang="en-US" sz="2200">
                <a:solidFill>
                  <a:srgbClr val="0000FF"/>
                </a:solidFill>
                <a:latin typeface="Consolas" panose="020B0609020204030204" pitchFamily="49" charset="0"/>
              </a:rPr>
              <a:t>return</a:t>
            </a:r>
            <a:r>
              <a:rPr lang="en-US" sz="2200">
                <a:solidFill>
                  <a:prstClr val="black"/>
                </a:solidFill>
                <a:latin typeface="Consolas" panose="020B0609020204030204" pitchFamily="49" charset="0"/>
              </a:rPr>
              <a:t> </a:t>
            </a:r>
            <a:r>
              <a:rPr lang="en-US" sz="2200" dirty="0">
                <a:solidFill>
                  <a:prstClr val="black"/>
                </a:solidFill>
                <a:latin typeface="Consolas" panose="020B0609020204030204" pitchFamily="49" charset="0"/>
              </a:rPr>
              <a:t>0;</a:t>
            </a:r>
          </a:p>
          <a:p>
            <a:r>
              <a:rPr lang="en-US" sz="2200" dirty="0">
                <a:solidFill>
                  <a:prstClr val="black"/>
                </a:solidFill>
                <a:latin typeface="Consolas" panose="020B0609020204030204" pitchFamily="49" charset="0"/>
              </a:rPr>
              <a:t>}</a:t>
            </a:r>
          </a:p>
        </p:txBody>
      </p:sp>
      <p:sp>
        <p:nvSpPr>
          <p:cNvPr id="6" name="Date Placeholder 5">
            <a:extLst>
              <a:ext uri="{FF2B5EF4-FFF2-40B4-BE49-F238E27FC236}">
                <a16:creationId xmlns:a16="http://schemas.microsoft.com/office/drawing/2014/main" id="{7719F998-8649-89B4-BE30-3EECF9F5238B}"/>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B6E53796-1F3F-AE48-D532-F09033835B43}"/>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r>
              <a:rPr lang="en-US"/>
              <a:t>Một số thiết lập của cout</a:t>
            </a:r>
            <a:endParaRPr lang="en-US" dirty="0"/>
          </a:p>
        </p:txBody>
      </p:sp>
      <p:sp>
        <p:nvSpPr>
          <p:cNvPr id="94" name="Content Placeholder 93"/>
          <p:cNvSpPr>
            <a:spLocks noGrp="1"/>
          </p:cNvSpPr>
          <p:nvPr>
            <p:ph idx="1"/>
          </p:nvPr>
        </p:nvSpPr>
        <p:spPr/>
        <p:txBody>
          <a:bodyPr>
            <a:normAutofit/>
          </a:bodyPr>
          <a:lstStyle/>
          <a:p>
            <a:pPr marL="320040" indent="-285750" algn="l">
              <a:defRPr/>
            </a:pPr>
            <a:r>
              <a:rPr lang="en-US" sz="2400" b="1" dirty="0" err="1"/>
              <a:t>Độ</a:t>
            </a:r>
            <a:r>
              <a:rPr lang="en-US" sz="2400" b="1" dirty="0"/>
              <a:t> </a:t>
            </a:r>
            <a:r>
              <a:rPr lang="en-US" sz="2400" b="1" dirty="0" err="1"/>
              <a:t>chính</a:t>
            </a:r>
            <a:r>
              <a:rPr lang="en-US" sz="2400" b="1" dirty="0"/>
              <a:t> </a:t>
            </a:r>
            <a:r>
              <a:rPr lang="en-US" sz="2400" b="1" dirty="0" err="1"/>
              <a:t>xác</a:t>
            </a:r>
            <a:r>
              <a:rPr lang="en-US" sz="2400" b="1" dirty="0"/>
              <a:t> </a:t>
            </a:r>
            <a:r>
              <a:rPr lang="en-US" sz="2400" b="1" dirty="0" err="1"/>
              <a:t>số</a:t>
            </a:r>
            <a:r>
              <a:rPr lang="en-US" sz="2400" b="1" dirty="0"/>
              <a:t> thực:</a:t>
            </a:r>
          </a:p>
          <a:p>
            <a:pPr marL="320040" indent="-285750" algn="l">
              <a:defRPr/>
            </a:pPr>
            <a:r>
              <a:rPr lang="en-US" sz="2400" b="1" dirty="0" err="1"/>
              <a:t>Cú</a:t>
            </a:r>
            <a:r>
              <a:rPr lang="en-US" sz="2400" b="1" dirty="0"/>
              <a:t> </a:t>
            </a:r>
            <a:r>
              <a:rPr lang="en-US" sz="2400" b="1" dirty="0" err="1"/>
              <a:t>pháp</a:t>
            </a:r>
            <a:r>
              <a:rPr lang="en-US" sz="2400" b="1" dirty="0"/>
              <a:t>: 	</a:t>
            </a:r>
            <a:r>
              <a:rPr lang="en-US" sz="2400" b="1" dirty="0" err="1">
                <a:solidFill>
                  <a:srgbClr val="FF0000"/>
                </a:solidFill>
              </a:rPr>
              <a:t>cout.precision</a:t>
            </a:r>
            <a:r>
              <a:rPr lang="en-US" sz="2400" b="1" dirty="0">
                <a:solidFill>
                  <a:srgbClr val="FF0000"/>
                </a:solidFill>
              </a:rPr>
              <a:t>(n)</a:t>
            </a:r>
            <a:r>
              <a:rPr lang="en-US" sz="2400" dirty="0">
                <a:solidFill>
                  <a:srgbClr val="FF0000"/>
                </a:solidFill>
              </a:rPr>
              <a:t> </a:t>
            </a:r>
            <a:r>
              <a:rPr lang="en-US" sz="2400" dirty="0"/>
              <a:t>- </a:t>
            </a:r>
            <a:r>
              <a:rPr lang="en-US" sz="2400" dirty="0" err="1"/>
              <a:t>Với</a:t>
            </a:r>
            <a:r>
              <a:rPr lang="en-US" sz="2400" dirty="0"/>
              <a:t> n </a:t>
            </a:r>
            <a:r>
              <a:rPr lang="en-US" sz="2400" dirty="0" err="1"/>
              <a:t>là</a:t>
            </a:r>
            <a:r>
              <a:rPr lang="en-US" sz="2400" dirty="0"/>
              <a:t> </a:t>
            </a:r>
            <a:r>
              <a:rPr lang="en-US" sz="2400" dirty="0" err="1"/>
              <a:t>độ</a:t>
            </a:r>
            <a:r>
              <a:rPr lang="en-US" sz="2400" dirty="0"/>
              <a:t> </a:t>
            </a:r>
            <a:r>
              <a:rPr lang="en-US" sz="2400" dirty="0" err="1"/>
              <a:t>chính</a:t>
            </a:r>
            <a:r>
              <a:rPr lang="en-US" sz="2400" dirty="0"/>
              <a:t> </a:t>
            </a:r>
            <a:r>
              <a:rPr lang="en-US" sz="2400" dirty="0" err="1"/>
              <a:t>xác</a:t>
            </a:r>
            <a:r>
              <a:rPr lang="en-US" sz="2400" dirty="0"/>
              <a:t> </a:t>
            </a:r>
            <a:r>
              <a:rPr lang="en-US" sz="2400" dirty="0" err="1"/>
              <a:t>áp</a:t>
            </a:r>
            <a:r>
              <a:rPr lang="en-US" sz="2400" dirty="0"/>
              <a:t> </a:t>
            </a:r>
            <a:r>
              <a:rPr lang="en-US" sz="2400" dirty="0" err="1"/>
              <a:t>dụng</a:t>
            </a:r>
            <a:endParaRPr lang="en-US" sz="2400" dirty="0"/>
          </a:p>
          <a:p>
            <a:pPr marL="320040" indent="-285750" algn="l">
              <a:defRPr/>
            </a:pPr>
            <a:r>
              <a:rPr lang="en-US" sz="2400" b="1" dirty="0" err="1"/>
              <a:t>Chú</a:t>
            </a:r>
            <a:r>
              <a:rPr lang="en-US" sz="2400" b="1" dirty="0"/>
              <a:t> ý</a:t>
            </a:r>
            <a:r>
              <a:rPr lang="en-US" sz="2400" b="1"/>
              <a:t>: </a:t>
            </a:r>
            <a:r>
              <a:rPr lang="en-US" sz="2400"/>
              <a:t>Độ </a:t>
            </a:r>
            <a:r>
              <a:rPr lang="en-US" sz="2400" dirty="0" err="1"/>
              <a:t>chính</a:t>
            </a:r>
            <a:r>
              <a:rPr lang="en-US" sz="2400" dirty="0"/>
              <a:t> </a:t>
            </a:r>
            <a:r>
              <a:rPr lang="en-US" sz="2400" dirty="0" err="1"/>
              <a:t>xác</a:t>
            </a:r>
            <a:r>
              <a:rPr lang="en-US" sz="2400" dirty="0"/>
              <a:t> </a:t>
            </a:r>
            <a:r>
              <a:rPr lang="en-US" sz="2400" dirty="0" err="1"/>
              <a:t>được</a:t>
            </a:r>
            <a:r>
              <a:rPr lang="en-US" sz="2400" dirty="0"/>
              <a:t> </a:t>
            </a:r>
            <a:r>
              <a:rPr lang="en-US" sz="2400" dirty="0" err="1"/>
              <a:t>thiết</a:t>
            </a:r>
            <a:r>
              <a:rPr lang="en-US" sz="2400" dirty="0"/>
              <a:t> </a:t>
            </a:r>
            <a:r>
              <a:rPr lang="en-US" sz="2400" dirty="0" err="1"/>
              <a:t>lập</a:t>
            </a:r>
            <a:r>
              <a:rPr lang="en-US" sz="2400" dirty="0"/>
              <a:t> </a:t>
            </a:r>
            <a:r>
              <a:rPr lang="en-US" sz="2400" dirty="0" err="1"/>
              <a:t>sẽ</a:t>
            </a:r>
            <a:r>
              <a:rPr lang="en-US" sz="2400" dirty="0"/>
              <a:t> </a:t>
            </a:r>
            <a:r>
              <a:rPr lang="en-US" sz="2400" dirty="0" err="1"/>
              <a:t>có</a:t>
            </a:r>
            <a:r>
              <a:rPr lang="en-US" sz="2400" dirty="0"/>
              <a:t> </a:t>
            </a:r>
            <a:r>
              <a:rPr lang="en-US" sz="2400" dirty="0" err="1"/>
              <a:t>hiệu</a:t>
            </a:r>
            <a:r>
              <a:rPr lang="en-US" sz="2400" dirty="0"/>
              <a:t> </a:t>
            </a:r>
            <a:r>
              <a:rPr lang="en-US" sz="2400" dirty="0" err="1"/>
              <a:t>lực</a:t>
            </a:r>
            <a:r>
              <a:rPr lang="en-US" sz="2400" dirty="0"/>
              <a:t> </a:t>
            </a:r>
            <a:r>
              <a:rPr lang="en-US" sz="2400" dirty="0" err="1"/>
              <a:t>cho</a:t>
            </a:r>
            <a:r>
              <a:rPr lang="en-US" sz="2400" dirty="0"/>
              <a:t> </a:t>
            </a:r>
            <a:r>
              <a:rPr lang="en-US" sz="2400" dirty="0" err="1"/>
              <a:t>tới</a:t>
            </a:r>
            <a:r>
              <a:rPr lang="en-US" sz="2400" dirty="0"/>
              <a:t> </a:t>
            </a:r>
            <a:r>
              <a:rPr lang="en-US" sz="2400" dirty="0" err="1"/>
              <a:t>khi</a:t>
            </a:r>
            <a:r>
              <a:rPr lang="en-US" sz="2400" dirty="0"/>
              <a:t> </a:t>
            </a:r>
            <a:r>
              <a:rPr lang="en-US" sz="2400" dirty="0" err="1"/>
              <a:t>gặp</a:t>
            </a:r>
            <a:r>
              <a:rPr lang="en-US" sz="2400" dirty="0"/>
              <a:t> 		</a:t>
            </a:r>
            <a:r>
              <a:rPr lang="en-US" sz="2400" dirty="0" err="1"/>
              <a:t>một</a:t>
            </a:r>
            <a:r>
              <a:rPr lang="en-US" sz="2400" dirty="0"/>
              <a:t> </a:t>
            </a:r>
            <a:r>
              <a:rPr lang="en-US" sz="2400" dirty="0" err="1"/>
              <a:t>câu</a:t>
            </a:r>
            <a:r>
              <a:rPr lang="en-US" sz="2400" dirty="0"/>
              <a:t> </a:t>
            </a:r>
            <a:r>
              <a:rPr lang="en-US" sz="2400" dirty="0" err="1"/>
              <a:t>lệnh</a:t>
            </a:r>
            <a:r>
              <a:rPr lang="en-US" sz="2400" dirty="0"/>
              <a:t> </a:t>
            </a:r>
            <a:r>
              <a:rPr lang="en-US" sz="2400" dirty="0" err="1"/>
              <a:t>thiết</a:t>
            </a:r>
            <a:r>
              <a:rPr lang="en-US" sz="2400" dirty="0"/>
              <a:t> </a:t>
            </a:r>
            <a:r>
              <a:rPr lang="en-US" sz="2400" dirty="0" err="1"/>
              <a:t>lập</a:t>
            </a:r>
            <a:r>
              <a:rPr lang="en-US" sz="2400" dirty="0"/>
              <a:t> </a:t>
            </a:r>
            <a:r>
              <a:rPr lang="en-US" sz="2400" dirty="0" err="1"/>
              <a:t>độ</a:t>
            </a:r>
            <a:r>
              <a:rPr lang="en-US" sz="2400" dirty="0"/>
              <a:t> </a:t>
            </a:r>
            <a:r>
              <a:rPr lang="en-US" sz="2400" dirty="0" err="1"/>
              <a:t>chính</a:t>
            </a:r>
            <a:r>
              <a:rPr lang="en-US" sz="2400" dirty="0"/>
              <a:t> </a:t>
            </a:r>
            <a:r>
              <a:rPr lang="en-US" sz="2400" dirty="0" err="1"/>
              <a:t>xác</a:t>
            </a:r>
            <a:r>
              <a:rPr lang="en-US" sz="2400" dirty="0"/>
              <a:t> </a:t>
            </a:r>
            <a:r>
              <a:rPr lang="en-US" sz="2400" dirty="0" err="1"/>
              <a:t>mới</a:t>
            </a:r>
            <a:endParaRPr lang="en-US" sz="2400" dirty="0"/>
          </a:p>
          <a:p>
            <a:pPr marL="320040" indent="-285750" algn="l">
              <a:defRPr/>
            </a:pPr>
            <a:r>
              <a:rPr lang="en-US" sz="2400" b="1" dirty="0" err="1"/>
              <a:t>Ví</a:t>
            </a:r>
            <a:r>
              <a:rPr lang="en-US" sz="2400" b="1" dirty="0"/>
              <a:t> </a:t>
            </a:r>
            <a:r>
              <a:rPr lang="en-US" sz="2400" b="1" dirty="0" err="1"/>
              <a:t>dụ</a:t>
            </a:r>
            <a:r>
              <a:rPr lang="en-US" sz="2400" b="1" dirty="0"/>
              <a:t>:</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pSp>
        <p:nvGrpSpPr>
          <p:cNvPr id="2" name="Group 1"/>
          <p:cNvGrpSpPr/>
          <p:nvPr/>
        </p:nvGrpSpPr>
        <p:grpSpPr>
          <a:xfrm>
            <a:off x="7325793" y="4376986"/>
            <a:ext cx="4765411" cy="695326"/>
            <a:chOff x="475012" y="3937963"/>
            <a:chExt cx="7239000" cy="628650"/>
          </a:xfrm>
        </p:grpSpPr>
        <p:sp>
          <p:nvSpPr>
            <p:cNvPr id="15" name="AutoShape 6"/>
            <p:cNvSpPr>
              <a:spLocks noChangeArrowheads="1"/>
            </p:cNvSpPr>
            <p:nvPr/>
          </p:nvSpPr>
          <p:spPr bwMode="gray">
            <a:xfrm>
              <a:off x="4750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17" name="AutoShape 6"/>
            <p:cNvSpPr>
              <a:spLocks noChangeArrowheads="1"/>
            </p:cNvSpPr>
            <p:nvPr/>
          </p:nvSpPr>
          <p:spPr bwMode="gray">
            <a:xfrm>
              <a:off x="9322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18" name="AutoShape 6"/>
            <p:cNvSpPr>
              <a:spLocks noChangeArrowheads="1"/>
            </p:cNvSpPr>
            <p:nvPr/>
          </p:nvSpPr>
          <p:spPr bwMode="gray">
            <a:xfrm>
              <a:off x="13894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19" name="AutoShape 6"/>
            <p:cNvSpPr>
              <a:spLocks noChangeArrowheads="1"/>
            </p:cNvSpPr>
            <p:nvPr/>
          </p:nvSpPr>
          <p:spPr bwMode="gray">
            <a:xfrm>
              <a:off x="18466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0" name="AutoShape 6"/>
            <p:cNvSpPr>
              <a:spLocks noChangeArrowheads="1"/>
            </p:cNvSpPr>
            <p:nvPr/>
          </p:nvSpPr>
          <p:spPr bwMode="gray">
            <a:xfrm>
              <a:off x="23038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1" name="AutoShape 6"/>
            <p:cNvSpPr>
              <a:spLocks noChangeArrowheads="1"/>
            </p:cNvSpPr>
            <p:nvPr/>
          </p:nvSpPr>
          <p:spPr bwMode="gray">
            <a:xfrm>
              <a:off x="27610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2" name="AutoShape 6"/>
            <p:cNvSpPr>
              <a:spLocks noChangeArrowheads="1"/>
            </p:cNvSpPr>
            <p:nvPr/>
          </p:nvSpPr>
          <p:spPr bwMode="gray">
            <a:xfrm>
              <a:off x="32182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3" name="AutoShape 6"/>
            <p:cNvSpPr>
              <a:spLocks noChangeArrowheads="1"/>
            </p:cNvSpPr>
            <p:nvPr/>
          </p:nvSpPr>
          <p:spPr bwMode="gray">
            <a:xfrm>
              <a:off x="36754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4" name="AutoShape 6"/>
            <p:cNvSpPr>
              <a:spLocks noChangeArrowheads="1"/>
            </p:cNvSpPr>
            <p:nvPr/>
          </p:nvSpPr>
          <p:spPr bwMode="gray">
            <a:xfrm>
              <a:off x="41326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5" name="AutoShape 6"/>
            <p:cNvSpPr>
              <a:spLocks noChangeArrowheads="1"/>
            </p:cNvSpPr>
            <p:nvPr/>
          </p:nvSpPr>
          <p:spPr bwMode="gray">
            <a:xfrm>
              <a:off x="45898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6" name="AutoShape 6"/>
            <p:cNvSpPr>
              <a:spLocks noChangeArrowheads="1"/>
            </p:cNvSpPr>
            <p:nvPr/>
          </p:nvSpPr>
          <p:spPr bwMode="gray">
            <a:xfrm>
              <a:off x="50470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7" name="AutoShape 6"/>
            <p:cNvSpPr>
              <a:spLocks noChangeArrowheads="1"/>
            </p:cNvSpPr>
            <p:nvPr/>
          </p:nvSpPr>
          <p:spPr bwMode="gray">
            <a:xfrm>
              <a:off x="55042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8" name="AutoShape 6"/>
            <p:cNvSpPr>
              <a:spLocks noChangeArrowheads="1"/>
            </p:cNvSpPr>
            <p:nvPr/>
          </p:nvSpPr>
          <p:spPr bwMode="gray">
            <a:xfrm>
              <a:off x="59614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29" name="AutoShape 6"/>
            <p:cNvSpPr>
              <a:spLocks noChangeArrowheads="1"/>
            </p:cNvSpPr>
            <p:nvPr/>
          </p:nvSpPr>
          <p:spPr bwMode="gray">
            <a:xfrm>
              <a:off x="64186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0" name="AutoShape 6"/>
            <p:cNvSpPr>
              <a:spLocks noChangeArrowheads="1"/>
            </p:cNvSpPr>
            <p:nvPr/>
          </p:nvSpPr>
          <p:spPr bwMode="gray">
            <a:xfrm>
              <a:off x="68758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1" name="AutoShape 6"/>
            <p:cNvSpPr>
              <a:spLocks noChangeArrowheads="1"/>
            </p:cNvSpPr>
            <p:nvPr/>
          </p:nvSpPr>
          <p:spPr bwMode="gray">
            <a:xfrm>
              <a:off x="7333012" y="39379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2" name="AutoShape 6"/>
            <p:cNvSpPr>
              <a:spLocks noChangeArrowheads="1"/>
            </p:cNvSpPr>
            <p:nvPr/>
          </p:nvSpPr>
          <p:spPr bwMode="gray">
            <a:xfrm>
              <a:off x="4750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3" name="AutoShape 6"/>
            <p:cNvSpPr>
              <a:spLocks noChangeArrowheads="1"/>
            </p:cNvSpPr>
            <p:nvPr/>
          </p:nvSpPr>
          <p:spPr bwMode="gray">
            <a:xfrm>
              <a:off x="9322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4" name="AutoShape 6"/>
            <p:cNvSpPr>
              <a:spLocks noChangeArrowheads="1"/>
            </p:cNvSpPr>
            <p:nvPr/>
          </p:nvSpPr>
          <p:spPr bwMode="gray">
            <a:xfrm>
              <a:off x="13894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5" name="AutoShape 6"/>
            <p:cNvSpPr>
              <a:spLocks noChangeArrowheads="1"/>
            </p:cNvSpPr>
            <p:nvPr/>
          </p:nvSpPr>
          <p:spPr bwMode="gray">
            <a:xfrm>
              <a:off x="18466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6" name="AutoShape 6"/>
            <p:cNvSpPr>
              <a:spLocks noChangeArrowheads="1"/>
            </p:cNvSpPr>
            <p:nvPr/>
          </p:nvSpPr>
          <p:spPr bwMode="gray">
            <a:xfrm>
              <a:off x="23038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7" name="AutoShape 6"/>
            <p:cNvSpPr>
              <a:spLocks noChangeArrowheads="1"/>
            </p:cNvSpPr>
            <p:nvPr/>
          </p:nvSpPr>
          <p:spPr bwMode="gray">
            <a:xfrm>
              <a:off x="27610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8" name="AutoShape 6"/>
            <p:cNvSpPr>
              <a:spLocks noChangeArrowheads="1"/>
            </p:cNvSpPr>
            <p:nvPr/>
          </p:nvSpPr>
          <p:spPr bwMode="gray">
            <a:xfrm>
              <a:off x="32182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39" name="AutoShape 6"/>
            <p:cNvSpPr>
              <a:spLocks noChangeArrowheads="1"/>
            </p:cNvSpPr>
            <p:nvPr/>
          </p:nvSpPr>
          <p:spPr bwMode="gray">
            <a:xfrm>
              <a:off x="36754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40" name="AutoShape 6"/>
            <p:cNvSpPr>
              <a:spLocks noChangeArrowheads="1"/>
            </p:cNvSpPr>
            <p:nvPr/>
          </p:nvSpPr>
          <p:spPr bwMode="gray">
            <a:xfrm>
              <a:off x="41326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41" name="AutoShape 6"/>
            <p:cNvSpPr>
              <a:spLocks noChangeArrowheads="1"/>
            </p:cNvSpPr>
            <p:nvPr/>
          </p:nvSpPr>
          <p:spPr bwMode="gray">
            <a:xfrm>
              <a:off x="45898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42" name="AutoShape 6"/>
            <p:cNvSpPr>
              <a:spLocks noChangeArrowheads="1"/>
            </p:cNvSpPr>
            <p:nvPr/>
          </p:nvSpPr>
          <p:spPr bwMode="gray">
            <a:xfrm>
              <a:off x="50470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43" name="AutoShape 6"/>
            <p:cNvSpPr>
              <a:spLocks noChangeArrowheads="1"/>
            </p:cNvSpPr>
            <p:nvPr/>
          </p:nvSpPr>
          <p:spPr bwMode="gray">
            <a:xfrm>
              <a:off x="55042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44" name="AutoShape 6"/>
            <p:cNvSpPr>
              <a:spLocks noChangeArrowheads="1"/>
            </p:cNvSpPr>
            <p:nvPr/>
          </p:nvSpPr>
          <p:spPr bwMode="gray">
            <a:xfrm>
              <a:off x="59614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45" name="AutoShape 6"/>
            <p:cNvSpPr>
              <a:spLocks noChangeArrowheads="1"/>
            </p:cNvSpPr>
            <p:nvPr/>
          </p:nvSpPr>
          <p:spPr bwMode="gray">
            <a:xfrm>
              <a:off x="64186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46" name="AutoShape 6"/>
            <p:cNvSpPr>
              <a:spLocks noChangeArrowheads="1"/>
            </p:cNvSpPr>
            <p:nvPr/>
          </p:nvSpPr>
          <p:spPr bwMode="gray">
            <a:xfrm>
              <a:off x="68758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47" name="AutoShape 6"/>
            <p:cNvSpPr>
              <a:spLocks noChangeArrowheads="1"/>
            </p:cNvSpPr>
            <p:nvPr/>
          </p:nvSpPr>
          <p:spPr bwMode="gray">
            <a:xfrm>
              <a:off x="7333012" y="4280863"/>
              <a:ext cx="381000" cy="285750"/>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000"/>
            </a:p>
          </p:txBody>
        </p:sp>
        <p:sp>
          <p:nvSpPr>
            <p:cNvPr id="64" name="AutoShape 6"/>
            <p:cNvSpPr>
              <a:spLocks noChangeArrowheads="1"/>
            </p:cNvSpPr>
            <p:nvPr/>
          </p:nvSpPr>
          <p:spPr bwMode="gray">
            <a:xfrm>
              <a:off x="475012" y="39379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1</a:t>
              </a:r>
            </a:p>
          </p:txBody>
        </p:sp>
        <p:sp>
          <p:nvSpPr>
            <p:cNvPr id="65" name="AutoShape 6"/>
            <p:cNvSpPr>
              <a:spLocks noChangeArrowheads="1"/>
            </p:cNvSpPr>
            <p:nvPr/>
          </p:nvSpPr>
          <p:spPr bwMode="gray">
            <a:xfrm>
              <a:off x="932212" y="39379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7</a:t>
              </a:r>
            </a:p>
          </p:txBody>
        </p:sp>
        <p:sp>
          <p:nvSpPr>
            <p:cNvPr id="66" name="AutoShape 6"/>
            <p:cNvSpPr>
              <a:spLocks noChangeArrowheads="1"/>
            </p:cNvSpPr>
            <p:nvPr/>
          </p:nvSpPr>
          <p:spPr bwMode="gray">
            <a:xfrm>
              <a:off x="1389412" y="39379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6</a:t>
              </a:r>
            </a:p>
          </p:txBody>
        </p:sp>
        <p:sp>
          <p:nvSpPr>
            <p:cNvPr id="67" name="AutoShape 6"/>
            <p:cNvSpPr>
              <a:spLocks noChangeArrowheads="1"/>
            </p:cNvSpPr>
            <p:nvPr/>
          </p:nvSpPr>
          <p:spPr bwMode="gray">
            <a:xfrm>
              <a:off x="1846612" y="39379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a:t>
              </a:r>
            </a:p>
          </p:txBody>
        </p:sp>
        <p:sp>
          <p:nvSpPr>
            <p:cNvPr id="74" name="AutoShape 6"/>
            <p:cNvSpPr>
              <a:spLocks noChangeArrowheads="1"/>
            </p:cNvSpPr>
            <p:nvPr/>
          </p:nvSpPr>
          <p:spPr bwMode="gray">
            <a:xfrm>
              <a:off x="2761012" y="42808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6</a:t>
              </a:r>
            </a:p>
          </p:txBody>
        </p:sp>
        <p:sp>
          <p:nvSpPr>
            <p:cNvPr id="89" name="AutoShape 6"/>
            <p:cNvSpPr>
              <a:spLocks noChangeArrowheads="1"/>
            </p:cNvSpPr>
            <p:nvPr/>
          </p:nvSpPr>
          <p:spPr bwMode="gray">
            <a:xfrm>
              <a:off x="475012" y="42808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1</a:t>
              </a:r>
            </a:p>
          </p:txBody>
        </p:sp>
        <p:sp>
          <p:nvSpPr>
            <p:cNvPr id="90" name="AutoShape 6"/>
            <p:cNvSpPr>
              <a:spLocks noChangeArrowheads="1"/>
            </p:cNvSpPr>
            <p:nvPr/>
          </p:nvSpPr>
          <p:spPr bwMode="gray">
            <a:xfrm>
              <a:off x="932212" y="42808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7</a:t>
              </a:r>
            </a:p>
          </p:txBody>
        </p:sp>
        <p:sp>
          <p:nvSpPr>
            <p:cNvPr id="91" name="AutoShape 6"/>
            <p:cNvSpPr>
              <a:spLocks noChangeArrowheads="1"/>
            </p:cNvSpPr>
            <p:nvPr/>
          </p:nvSpPr>
          <p:spPr bwMode="gray">
            <a:xfrm>
              <a:off x="1389412" y="42808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6</a:t>
              </a:r>
            </a:p>
          </p:txBody>
        </p:sp>
        <p:sp>
          <p:nvSpPr>
            <p:cNvPr id="92" name="AutoShape 6"/>
            <p:cNvSpPr>
              <a:spLocks noChangeArrowheads="1"/>
            </p:cNvSpPr>
            <p:nvPr/>
          </p:nvSpPr>
          <p:spPr bwMode="gray">
            <a:xfrm>
              <a:off x="1846612" y="42808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a:t>
              </a:r>
            </a:p>
          </p:txBody>
        </p:sp>
        <p:sp>
          <p:nvSpPr>
            <p:cNvPr id="93" name="AutoShape 6"/>
            <p:cNvSpPr>
              <a:spLocks noChangeArrowheads="1"/>
            </p:cNvSpPr>
            <p:nvPr/>
          </p:nvSpPr>
          <p:spPr bwMode="gray">
            <a:xfrm>
              <a:off x="2303812" y="42808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8</a:t>
              </a:r>
            </a:p>
          </p:txBody>
        </p:sp>
        <p:sp>
          <p:nvSpPr>
            <p:cNvPr id="53" name="AutoShape 6"/>
            <p:cNvSpPr>
              <a:spLocks noChangeArrowheads="1"/>
            </p:cNvSpPr>
            <p:nvPr/>
          </p:nvSpPr>
          <p:spPr bwMode="gray">
            <a:xfrm>
              <a:off x="2303812" y="39379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8</a:t>
              </a:r>
            </a:p>
          </p:txBody>
        </p:sp>
        <p:sp>
          <p:nvSpPr>
            <p:cNvPr id="54" name="AutoShape 6"/>
            <p:cNvSpPr>
              <a:spLocks noChangeArrowheads="1"/>
            </p:cNvSpPr>
            <p:nvPr/>
          </p:nvSpPr>
          <p:spPr bwMode="gray">
            <a:xfrm>
              <a:off x="2761012" y="39379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5</a:t>
              </a:r>
            </a:p>
          </p:txBody>
        </p:sp>
        <p:sp>
          <p:nvSpPr>
            <p:cNvPr id="55" name="AutoShape 6"/>
            <p:cNvSpPr>
              <a:spLocks noChangeArrowheads="1"/>
            </p:cNvSpPr>
            <p:nvPr/>
          </p:nvSpPr>
          <p:spPr bwMode="gray">
            <a:xfrm>
              <a:off x="3218212" y="3937963"/>
              <a:ext cx="381000" cy="285750"/>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000"/>
                <a:t>9</a:t>
              </a:r>
            </a:p>
          </p:txBody>
        </p:sp>
      </p:grpSp>
      <p:sp>
        <p:nvSpPr>
          <p:cNvPr id="3" name="Rectangle 2"/>
          <p:cNvSpPr/>
          <p:nvPr/>
        </p:nvSpPr>
        <p:spPr>
          <a:xfrm>
            <a:off x="2090051" y="3525524"/>
            <a:ext cx="5100284" cy="280076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a:solidFill>
                  <a:srgbClr val="0000FF"/>
                </a:solidFill>
                <a:latin typeface="Consolas" panose="020B0609020204030204" pitchFamily="49" charset="0"/>
              </a:rPr>
              <a:t>#include</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&lt;</a:t>
            </a:r>
            <a:r>
              <a:rPr lang="en-US" sz="2200" dirty="0" err="1">
                <a:solidFill>
                  <a:srgbClr val="A31515"/>
                </a:solidFill>
                <a:latin typeface="Consolas" panose="020B0609020204030204" pitchFamily="49" charset="0"/>
              </a:rPr>
              <a:t>iostream</a:t>
            </a:r>
            <a:r>
              <a:rPr lang="en-US" sz="2200" dirty="0">
                <a:solidFill>
                  <a:srgbClr val="A31515"/>
                </a:solidFill>
                <a:latin typeface="Consolas" panose="020B0609020204030204" pitchFamily="49" charset="0"/>
              </a:rPr>
              <a:t>&gt;</a:t>
            </a:r>
            <a:endParaRPr lang="en-US" sz="2200" dirty="0">
              <a:solidFill>
                <a:prstClr val="black"/>
              </a:solidFill>
              <a:latin typeface="Consolas" panose="020B0609020204030204" pitchFamily="49" charset="0"/>
            </a:endParaRPr>
          </a:p>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main() {</a:t>
            </a:r>
          </a:p>
          <a:p>
            <a:pPr lvl="1"/>
            <a:r>
              <a:rPr lang="en-US" sz="2200" dirty="0">
                <a:solidFill>
                  <a:srgbClr val="0000FF"/>
                </a:solidFill>
                <a:latin typeface="Consolas" panose="020B0609020204030204" pitchFamily="49" charset="0"/>
              </a:rPr>
              <a:t>float</a:t>
            </a:r>
            <a:r>
              <a:rPr lang="en-US" sz="2200" dirty="0">
                <a:solidFill>
                  <a:prstClr val="black"/>
                </a:solidFill>
                <a:latin typeface="Consolas" panose="020B0609020204030204" pitchFamily="49" charset="0"/>
              </a:rPr>
              <a:t> x = 176.859;</a:t>
            </a:r>
          </a:p>
          <a:p>
            <a:pPr lvl="1"/>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x &lt;&lt; </a:t>
            </a:r>
            <a:r>
              <a:rPr lang="en-US" sz="2200" dirty="0">
                <a:solidFill>
                  <a:srgbClr val="A31515"/>
                </a:solidFill>
                <a:latin typeface="Consolas" panose="020B0609020204030204" pitchFamily="49" charset="0"/>
              </a:rPr>
              <a:t>"\n"</a:t>
            </a:r>
            <a:r>
              <a:rPr lang="en-US" sz="2200" dirty="0">
                <a:solidFill>
                  <a:prstClr val="black"/>
                </a:solidFill>
                <a:latin typeface="Consolas" panose="020B0609020204030204" pitchFamily="49" charset="0"/>
              </a:rPr>
              <a:t>;</a:t>
            </a:r>
          </a:p>
          <a:p>
            <a:pPr lvl="1"/>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cout.precision</a:t>
            </a:r>
            <a:r>
              <a:rPr lang="en-US" sz="2200" dirty="0">
                <a:solidFill>
                  <a:prstClr val="black"/>
                </a:solidFill>
                <a:latin typeface="Consolas" panose="020B0609020204030204" pitchFamily="49" charset="0"/>
              </a:rPr>
              <a:t>(5);</a:t>
            </a:r>
          </a:p>
          <a:p>
            <a:pPr lvl="1"/>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x &lt;&lt; </a:t>
            </a:r>
            <a:r>
              <a:rPr lang="en-US" sz="2200" dirty="0">
                <a:solidFill>
                  <a:srgbClr val="A31515"/>
                </a:solidFill>
                <a:latin typeface="Consolas" panose="020B0609020204030204" pitchFamily="49" charset="0"/>
              </a:rPr>
              <a:t>"\</a:t>
            </a:r>
            <a:r>
              <a:rPr lang="en-US" sz="2200">
                <a:solidFill>
                  <a:srgbClr val="A31515"/>
                </a:solidFill>
                <a:latin typeface="Consolas" panose="020B0609020204030204" pitchFamily="49" charset="0"/>
              </a:rPr>
              <a:t>n"</a:t>
            </a:r>
            <a:r>
              <a:rPr lang="en-US" sz="2200">
                <a:solidFill>
                  <a:prstClr val="black"/>
                </a:solidFill>
                <a:latin typeface="Consolas" panose="020B0609020204030204" pitchFamily="49" charset="0"/>
              </a:rPr>
              <a:t>;</a:t>
            </a:r>
            <a:endParaRPr lang="en-US" sz="2200" dirty="0">
              <a:solidFill>
                <a:prstClr val="black"/>
              </a:solidFill>
              <a:latin typeface="Consolas" panose="020B0609020204030204" pitchFamily="49" charset="0"/>
            </a:endParaRPr>
          </a:p>
          <a:p>
            <a:r>
              <a:rPr lang="en-US" sz="2200">
                <a:solidFill>
                  <a:prstClr val="black"/>
                </a:solidFill>
                <a:latin typeface="Consolas" panose="020B0609020204030204" pitchFamily="49" charset="0"/>
              </a:rPr>
              <a:t>   </a:t>
            </a:r>
            <a:r>
              <a:rPr lang="en-US" sz="2200">
                <a:solidFill>
                  <a:srgbClr val="0000FF"/>
                </a:solidFill>
                <a:latin typeface="Consolas" panose="020B0609020204030204" pitchFamily="49" charset="0"/>
              </a:rPr>
              <a:t>return</a:t>
            </a:r>
            <a:r>
              <a:rPr lang="en-US" sz="2200">
                <a:solidFill>
                  <a:prstClr val="black"/>
                </a:solidFill>
                <a:latin typeface="Consolas" panose="020B0609020204030204" pitchFamily="49" charset="0"/>
              </a:rPr>
              <a:t> </a:t>
            </a:r>
            <a:r>
              <a:rPr lang="en-US" sz="2200" dirty="0">
                <a:solidFill>
                  <a:prstClr val="black"/>
                </a:solidFill>
                <a:latin typeface="Consolas" panose="020B0609020204030204" pitchFamily="49" charset="0"/>
              </a:rPr>
              <a:t>0;</a:t>
            </a:r>
          </a:p>
          <a:p>
            <a:r>
              <a:rPr lang="en-US" sz="2200" dirty="0">
                <a:solidFill>
                  <a:prstClr val="black"/>
                </a:solidFill>
                <a:latin typeface="Consolas" panose="020B0609020204030204" pitchFamily="49" charset="0"/>
              </a:rPr>
              <a:t>}</a:t>
            </a:r>
          </a:p>
        </p:txBody>
      </p:sp>
      <p:sp>
        <p:nvSpPr>
          <p:cNvPr id="6" name="Date Placeholder 5">
            <a:extLst>
              <a:ext uri="{FF2B5EF4-FFF2-40B4-BE49-F238E27FC236}">
                <a16:creationId xmlns:a16="http://schemas.microsoft.com/office/drawing/2014/main" id="{602178C1-31AC-0962-8A99-3B91E90673C5}"/>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FBBC16EA-F386-CD9B-DAE0-E5E619D3228A}"/>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Một </a:t>
            </a:r>
            <a:r>
              <a:rPr lang="en-US" dirty="0" err="1"/>
              <a:t>số</a:t>
            </a:r>
            <a:r>
              <a:rPr lang="en-US" dirty="0"/>
              <a:t> </a:t>
            </a:r>
            <a:r>
              <a:rPr lang="en-US" err="1"/>
              <a:t>hàm</a:t>
            </a:r>
            <a:r>
              <a:rPr lang="en-US"/>
              <a:t> thiết lập hữu </a:t>
            </a:r>
            <a:r>
              <a:rPr lang="en-US" dirty="0" err="1"/>
              <a:t>ích</a:t>
            </a:r>
            <a:r>
              <a:rPr lang="en-US" dirty="0"/>
              <a:t> </a:t>
            </a:r>
            <a:r>
              <a:rPr lang="en-US" dirty="0" err="1"/>
              <a:t>khác</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808413396"/>
              </p:ext>
            </p:extLst>
          </p:nvPr>
        </p:nvGraphicFramePr>
        <p:xfrm>
          <a:off x="1457421" y="920640"/>
          <a:ext cx="8618538" cy="5554980"/>
        </p:xfrm>
        <a:graphic>
          <a:graphicData uri="http://schemas.openxmlformats.org/drawingml/2006/table">
            <a:tbl>
              <a:tblPr firstRow="1" bandRow="1">
                <a:tableStyleId>{5C22544A-7EE6-4342-B048-85BDC9FD1C3A}</a:tableStyleId>
              </a:tblPr>
              <a:tblGrid>
                <a:gridCol w="1882767">
                  <a:extLst>
                    <a:ext uri="{9D8B030D-6E8A-4147-A177-3AD203B41FA5}">
                      <a16:colId xmlns:a16="http://schemas.microsoft.com/office/drawing/2014/main" val="20000"/>
                    </a:ext>
                  </a:extLst>
                </a:gridCol>
                <a:gridCol w="6735771">
                  <a:extLst>
                    <a:ext uri="{9D8B030D-6E8A-4147-A177-3AD203B41FA5}">
                      <a16:colId xmlns:a16="http://schemas.microsoft.com/office/drawing/2014/main" val="20001"/>
                    </a:ext>
                  </a:extLst>
                </a:gridCol>
              </a:tblGrid>
              <a:tr h="309245">
                <a:tc>
                  <a:txBody>
                    <a:bodyPr/>
                    <a:lstStyle/>
                    <a:p>
                      <a:pPr algn="ctr">
                        <a:lnSpc>
                          <a:spcPct val="100000"/>
                        </a:lnSpc>
                        <a:spcBef>
                          <a:spcPts val="0"/>
                        </a:spcBef>
                      </a:pPr>
                      <a:r>
                        <a:rPr lang="en-US" sz="1800" dirty="0" err="1">
                          <a:solidFill>
                            <a:schemeClr val="tx1">
                              <a:lumMod val="50000"/>
                            </a:schemeClr>
                          </a:solidFill>
                          <a:latin typeface="Arial" panose="020B0604020202020204" pitchFamily="34" charset="0"/>
                          <a:cs typeface="Arial" panose="020B0604020202020204" pitchFamily="34" charset="0"/>
                        </a:rPr>
                        <a:t>Thư</a:t>
                      </a:r>
                      <a:r>
                        <a:rPr lang="en-US" sz="1800" baseline="0" dirty="0">
                          <a:solidFill>
                            <a:schemeClr val="tx1">
                              <a:lumMod val="50000"/>
                            </a:schemeClr>
                          </a:solidFill>
                          <a:latin typeface="Arial" panose="020B0604020202020204" pitchFamily="34" charset="0"/>
                          <a:cs typeface="Arial" panose="020B0604020202020204" pitchFamily="34" charset="0"/>
                        </a:rPr>
                        <a:t> </a:t>
                      </a:r>
                      <a:r>
                        <a:rPr lang="en-US" sz="1800" baseline="0" dirty="0" err="1">
                          <a:solidFill>
                            <a:schemeClr val="tx1">
                              <a:lumMod val="50000"/>
                            </a:schemeClr>
                          </a:solidFill>
                          <a:latin typeface="Arial" panose="020B0604020202020204" pitchFamily="34" charset="0"/>
                          <a:cs typeface="Arial" panose="020B0604020202020204" pitchFamily="34" charset="0"/>
                        </a:rPr>
                        <a:t>viện</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0"/>
                        </a:spcBef>
                      </a:pPr>
                      <a:r>
                        <a:rPr lang="en-US" sz="1800" dirty="0" err="1">
                          <a:solidFill>
                            <a:schemeClr val="tx1">
                              <a:lumMod val="50000"/>
                            </a:schemeClr>
                          </a:solidFill>
                          <a:latin typeface="Arial" panose="020B0604020202020204" pitchFamily="34" charset="0"/>
                          <a:cs typeface="Arial" panose="020B0604020202020204" pitchFamily="34" charset="0"/>
                        </a:rPr>
                        <a:t>Ví</a:t>
                      </a:r>
                      <a:r>
                        <a:rPr lang="en-US" sz="1800" baseline="0" dirty="0">
                          <a:solidFill>
                            <a:schemeClr val="tx1">
                              <a:lumMod val="50000"/>
                            </a:schemeClr>
                          </a:solidFill>
                          <a:latin typeface="Arial" panose="020B0604020202020204" pitchFamily="34" charset="0"/>
                          <a:cs typeface="Arial" panose="020B0604020202020204" pitchFamily="34" charset="0"/>
                        </a:rPr>
                        <a:t> </a:t>
                      </a:r>
                      <a:r>
                        <a:rPr lang="en-US" sz="1800" baseline="0" dirty="0" err="1">
                          <a:solidFill>
                            <a:schemeClr val="tx1">
                              <a:lumMod val="50000"/>
                            </a:schemeClr>
                          </a:solidFill>
                          <a:latin typeface="Arial" panose="020B0604020202020204" pitchFamily="34" charset="0"/>
                          <a:cs typeface="Arial" panose="020B0604020202020204" pitchFamily="34" charset="0"/>
                        </a:rPr>
                        <a:t>dụ</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48640">
                <a:tc rowSpan="7">
                  <a:txBody>
                    <a:bodyPr/>
                    <a:lstStyle/>
                    <a:p>
                      <a:pPr algn="ctr">
                        <a:lnSpc>
                          <a:spcPct val="100000"/>
                        </a:lnSpc>
                        <a:spcBef>
                          <a:spcPts val="0"/>
                        </a:spcBef>
                      </a:pPr>
                      <a:r>
                        <a:rPr lang="en-US" sz="1800" b="0" dirty="0">
                          <a:solidFill>
                            <a:schemeClr val="tx1">
                              <a:lumMod val="50000"/>
                            </a:schemeClr>
                          </a:solidFill>
                          <a:effectLst/>
                          <a:latin typeface="Arial" panose="020B0604020202020204" pitchFamily="34" charset="0"/>
                          <a:cs typeface="Arial" panose="020B0604020202020204" pitchFamily="34" charset="0"/>
                        </a:rPr>
                        <a:t>&lt;</a:t>
                      </a:r>
                      <a:r>
                        <a:rPr lang="en-US" sz="1800" b="0" dirty="0" err="1">
                          <a:solidFill>
                            <a:schemeClr val="tx1">
                              <a:lumMod val="50000"/>
                            </a:schemeClr>
                          </a:solidFill>
                          <a:effectLst/>
                          <a:latin typeface="Arial" panose="020B0604020202020204" pitchFamily="34" charset="0"/>
                          <a:cs typeface="Arial" panose="020B0604020202020204" pitchFamily="34" charset="0"/>
                        </a:rPr>
                        <a:t>iostream</a:t>
                      </a:r>
                      <a:r>
                        <a:rPr lang="en-US" sz="1800" b="0" dirty="0">
                          <a:solidFill>
                            <a:schemeClr val="tx1">
                              <a:lumMod val="50000"/>
                            </a:schemeClr>
                          </a:solidFill>
                          <a:effectLst/>
                          <a:latin typeface="Arial" panose="020B0604020202020204" pitchFamily="34" charset="0"/>
                          <a:cs typeface="Arial" panose="020B0604020202020204" pitchFamily="34" charset="0"/>
                        </a:rPr>
                        <a:t>&gt;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boolalpha</a:t>
                      </a:r>
                      <a:endParaRPr lang="en-US" sz="1800" dirty="0">
                        <a:solidFill>
                          <a:schemeClr val="tx1">
                            <a:lumMod val="50000"/>
                          </a:schemeClr>
                        </a:solidFill>
                        <a:latin typeface="Consolas" panose="020B0609020204030204" pitchFamily="49" charset="0"/>
                        <a:cs typeface="Arial" panose="020B0604020202020204" pitchFamily="34" charset="0"/>
                      </a:endParaRPr>
                    </a:p>
                    <a:p>
                      <a:pPr marL="0" marR="0" indent="0" algn="l" defTabSz="685800" rtl="0" eaLnBrk="1" fontAlgn="auto" latinLnBrk="0" hangingPunct="1">
                        <a:lnSpc>
                          <a:spcPct val="100000"/>
                        </a:lnSpc>
                        <a:spcBef>
                          <a:spcPts val="0"/>
                        </a:spcBef>
                        <a:spcAft>
                          <a:spcPts val="0"/>
                        </a:spcAft>
                        <a:buClrTx/>
                        <a:buSzTx/>
                        <a:buFontTx/>
                        <a:buNone/>
                        <a:defRPr/>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noboolalpha</a:t>
                      </a:r>
                      <a:endParaRPr lang="en-US" sz="18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08660">
                <a:tc vMerge="1">
                  <a:txBody>
                    <a:bodyPr/>
                    <a:lstStyle/>
                    <a:p>
                      <a:pPr>
                        <a:lnSpc>
                          <a:spcPct val="100000"/>
                        </a:lnSpc>
                        <a:spcBef>
                          <a:spcPts val="0"/>
                        </a:spcBef>
                      </a:pPr>
                      <a:endParaRPr lang="en-US" sz="1500" b="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cin.setf</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ios</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boolalpha</a:t>
                      </a:r>
                      <a:r>
                        <a:rPr lang="en-US" sz="1800" dirty="0">
                          <a:solidFill>
                            <a:schemeClr val="tx1">
                              <a:lumMod val="50000"/>
                            </a:schemeClr>
                          </a:solidFill>
                          <a:latin typeface="Consolas" panose="020B0609020204030204" pitchFamily="49" charset="0"/>
                          <a:cs typeface="Arial" panose="020B0604020202020204" pitchFamily="34" charset="0"/>
                        </a:rPr>
                        <a:t>);</a:t>
                      </a:r>
                    </a:p>
                    <a:p>
                      <a:pPr marL="0" marR="0" indent="0" algn="l" defTabSz="685800" rtl="0" eaLnBrk="1" fontAlgn="auto" latinLnBrk="0" hangingPunct="1">
                        <a:lnSpc>
                          <a:spcPct val="100000"/>
                        </a:lnSpc>
                        <a:spcBef>
                          <a:spcPts val="0"/>
                        </a:spcBef>
                        <a:spcAft>
                          <a:spcPts val="0"/>
                        </a:spcAft>
                        <a:buClrTx/>
                        <a:buSzTx/>
                        <a:buFontTx/>
                        <a:buNone/>
                        <a:defRPr/>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cout.setf</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ios</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boolalpha</a:t>
                      </a:r>
                      <a:r>
                        <a:rPr lang="en-US" sz="1800" dirty="0">
                          <a:solidFill>
                            <a:schemeClr val="tx1">
                              <a:lumMod val="50000"/>
                            </a:schemeClr>
                          </a:solidFill>
                          <a:latin typeface="Consolas" panose="020B0609020204030204" pitchFamily="49" charset="0"/>
                          <a:cs typeface="Arial" panose="020B0604020202020204" pitchFamily="34" charset="0"/>
                        </a:rPr>
                        <a:t>);</a:t>
                      </a:r>
                    </a:p>
                    <a:p>
                      <a:pPr marL="0" marR="0" indent="0" algn="l" defTabSz="685800" rtl="0" eaLnBrk="1" fontAlgn="auto" latinLnBrk="0" hangingPunct="1">
                        <a:lnSpc>
                          <a:spcPct val="100000"/>
                        </a:lnSpc>
                        <a:spcBef>
                          <a:spcPts val="0"/>
                        </a:spcBef>
                        <a:spcAft>
                          <a:spcPts val="0"/>
                        </a:spcAft>
                        <a:buClrTx/>
                        <a:buSzTx/>
                        <a:buFontTx/>
                        <a:buNone/>
                        <a:defRPr/>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cout.unsetf</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ios</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boolalpha</a:t>
                      </a:r>
                      <a:r>
                        <a:rPr lang="en-US" sz="1800" dirty="0">
                          <a:solidFill>
                            <a:schemeClr val="tx1">
                              <a:lumMod val="50000"/>
                            </a:schemeClr>
                          </a:solidFill>
                          <a:latin typeface="Consolas" panose="020B0609020204030204" pitchFamily="49" charset="0"/>
                          <a:cs typeface="Arial" panose="020B0604020202020204" pitchFamily="34" charset="0"/>
                        </a:rPr>
                        <a:t>);    </a:t>
                      </a:r>
                    </a:p>
                    <a:p>
                      <a:pPr marL="0" marR="0" indent="0" algn="l" defTabSz="685800" rtl="0" eaLnBrk="1" fontAlgn="auto" latinLnBrk="0" hangingPunct="1">
                        <a:lnSpc>
                          <a:spcPct val="100000"/>
                        </a:lnSpc>
                        <a:spcBef>
                          <a:spcPts val="0"/>
                        </a:spcBef>
                        <a:spcAft>
                          <a:spcPts val="0"/>
                        </a:spcAft>
                        <a:buClrTx/>
                        <a:buSzTx/>
                        <a:buFontTx/>
                        <a:buNone/>
                        <a:defRPr/>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cin.unsetf</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ios</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boolalpha</a:t>
                      </a:r>
                      <a:r>
                        <a:rPr lang="en-US" sz="1800" dirty="0">
                          <a:solidFill>
                            <a:schemeClr val="tx1">
                              <a:lumMod val="50000"/>
                            </a:schemeClr>
                          </a:solidFill>
                          <a:latin typeface="Consolas" panose="020B0609020204030204" pitchFamily="49" charset="0"/>
                          <a:cs typeface="Arial" panose="020B0604020202020204" pitchFamily="34" charset="0"/>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9245">
                <a:tc vMerge="1">
                  <a:txBody>
                    <a:bodyPr/>
                    <a:lstStyle/>
                    <a:p>
                      <a:pPr>
                        <a:lnSpc>
                          <a:spcPct val="100000"/>
                        </a:lnSpc>
                        <a:spcBef>
                          <a:spcPts val="0"/>
                        </a:spcBef>
                      </a:pPr>
                      <a:endParaRPr lang="en-US" sz="1500" b="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kern="1200" dirty="0" err="1">
                          <a:solidFill>
                            <a:schemeClr val="tx1">
                              <a:lumMod val="50000"/>
                            </a:schemeClr>
                          </a:solidFill>
                          <a:latin typeface="Consolas" panose="020B0609020204030204" pitchFamily="49" charset="0"/>
                          <a:ea typeface="+mn-ea"/>
                          <a:cs typeface="Arial" panose="020B0604020202020204" pitchFamily="34" charset="0"/>
                        </a:rPr>
                        <a:t>std</a:t>
                      </a:r>
                      <a:r>
                        <a:rPr lang="en-US" sz="1800" kern="1200" dirty="0">
                          <a:solidFill>
                            <a:schemeClr val="tx1">
                              <a:lumMod val="50000"/>
                            </a:schemeClr>
                          </a:solidFill>
                          <a:latin typeface="Consolas" panose="020B0609020204030204" pitchFamily="49" charset="0"/>
                          <a:ea typeface="+mn-ea"/>
                          <a:cs typeface="Arial" panose="020B0604020202020204" pitchFamily="34" charset="0"/>
                        </a:rPr>
                        <a:t>::hex,</a:t>
                      </a:r>
                      <a:r>
                        <a:rPr lang="en-US" sz="1800" kern="1200" baseline="0" dirty="0">
                          <a:solidFill>
                            <a:schemeClr val="tx1">
                              <a:lumMod val="50000"/>
                            </a:schemeClr>
                          </a:solidFill>
                          <a:latin typeface="Consolas" panose="020B0609020204030204" pitchFamily="49" charset="0"/>
                          <a:ea typeface="+mn-ea"/>
                          <a:cs typeface="Arial" panose="020B0604020202020204" pitchFamily="34" charset="0"/>
                        </a:rPr>
                        <a:t> </a:t>
                      </a:r>
                      <a:r>
                        <a:rPr lang="en-US" sz="1800" kern="1200" baseline="0" dirty="0" err="1">
                          <a:solidFill>
                            <a:schemeClr val="tx1">
                              <a:lumMod val="50000"/>
                            </a:schemeClr>
                          </a:solidFill>
                          <a:latin typeface="Consolas" panose="020B0609020204030204" pitchFamily="49" charset="0"/>
                          <a:ea typeface="+mn-ea"/>
                          <a:cs typeface="Arial" panose="020B0604020202020204" pitchFamily="34" charset="0"/>
                        </a:rPr>
                        <a:t>std</a:t>
                      </a:r>
                      <a:r>
                        <a:rPr lang="en-US" sz="1800" kern="1200" baseline="0" dirty="0">
                          <a:solidFill>
                            <a:schemeClr val="tx1">
                              <a:lumMod val="50000"/>
                            </a:schemeClr>
                          </a:solidFill>
                          <a:latin typeface="Consolas" panose="020B0609020204030204" pitchFamily="49" charset="0"/>
                          <a:ea typeface="+mn-ea"/>
                          <a:cs typeface="Arial" panose="020B0604020202020204" pitchFamily="34" charset="0"/>
                        </a:rPr>
                        <a:t>::</a:t>
                      </a:r>
                      <a:r>
                        <a:rPr lang="en-US" sz="1800" kern="1200" baseline="0" dirty="0" err="1">
                          <a:solidFill>
                            <a:schemeClr val="tx1">
                              <a:lumMod val="50000"/>
                            </a:schemeClr>
                          </a:solidFill>
                          <a:latin typeface="Consolas" panose="020B0609020204030204" pitchFamily="49" charset="0"/>
                          <a:ea typeface="+mn-ea"/>
                          <a:cs typeface="Arial" panose="020B0604020202020204" pitchFamily="34" charset="0"/>
                        </a:rPr>
                        <a:t>oct</a:t>
                      </a:r>
                      <a:r>
                        <a:rPr lang="en-US" sz="1800" kern="1200" baseline="0" dirty="0">
                          <a:solidFill>
                            <a:schemeClr val="tx1">
                              <a:lumMod val="50000"/>
                            </a:schemeClr>
                          </a:solidFill>
                          <a:latin typeface="Consolas" panose="020B0609020204030204" pitchFamily="49" charset="0"/>
                          <a:ea typeface="+mn-ea"/>
                          <a:cs typeface="Arial" panose="020B0604020202020204" pitchFamily="34" charset="0"/>
                        </a:rPr>
                        <a:t>, </a:t>
                      </a:r>
                      <a:r>
                        <a:rPr lang="en-US" sz="1800" kern="1200" dirty="0" err="1">
                          <a:solidFill>
                            <a:schemeClr val="tx1">
                              <a:lumMod val="50000"/>
                            </a:schemeClr>
                          </a:solidFill>
                          <a:latin typeface="Consolas" panose="020B0609020204030204" pitchFamily="49" charset="0"/>
                          <a:ea typeface="+mn-ea"/>
                          <a:cs typeface="Arial" panose="020B0604020202020204" pitchFamily="34" charset="0"/>
                        </a:rPr>
                        <a:t>std</a:t>
                      </a:r>
                      <a:r>
                        <a:rPr lang="en-US" sz="1800" kern="1200" dirty="0">
                          <a:solidFill>
                            <a:schemeClr val="tx1">
                              <a:lumMod val="50000"/>
                            </a:schemeClr>
                          </a:solidFill>
                          <a:latin typeface="Consolas" panose="020B0609020204030204" pitchFamily="49" charset="0"/>
                          <a:ea typeface="+mn-ea"/>
                          <a:cs typeface="Arial" panose="020B0604020202020204" pitchFamily="34" charset="0"/>
                        </a:rPr>
                        <a:t>::scientific</a:t>
                      </a:r>
                      <a:endParaRPr lang="en-US" sz="18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9245">
                <a:tc vMerge="1">
                  <a:txBody>
                    <a:bodyPr/>
                    <a:lstStyle/>
                    <a:p>
                      <a:pPr>
                        <a:lnSpc>
                          <a:spcPct val="100000"/>
                        </a:lnSpc>
                        <a:spcBef>
                          <a:spcPts val="0"/>
                        </a:spcBef>
                      </a:pPr>
                      <a:endParaRPr lang="en-US" sz="1500" b="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1800" kern="1200" dirty="0" err="1">
                          <a:solidFill>
                            <a:schemeClr val="tx1">
                              <a:lumMod val="50000"/>
                            </a:schemeClr>
                          </a:solidFill>
                          <a:latin typeface="Consolas" panose="020B0609020204030204" pitchFamily="49" charset="0"/>
                          <a:ea typeface="+mn-ea"/>
                          <a:cs typeface="Arial" panose="020B0604020202020204" pitchFamily="34" charset="0"/>
                        </a:rPr>
                        <a:t>std</a:t>
                      </a:r>
                      <a:r>
                        <a:rPr lang="en-US" sz="1800" kern="1200" dirty="0">
                          <a:solidFill>
                            <a:schemeClr val="tx1">
                              <a:lumMod val="50000"/>
                            </a:schemeClr>
                          </a:solidFill>
                          <a:latin typeface="Consolas" panose="020B0609020204030204" pitchFamily="49" charset="0"/>
                          <a:ea typeface="+mn-ea"/>
                          <a:cs typeface="Arial" panose="020B0604020202020204" pitchFamily="34" charset="0"/>
                        </a:rPr>
                        <a:t>::</a:t>
                      </a:r>
                      <a:r>
                        <a:rPr lang="en-US" sz="1800" kern="1200" dirty="0" err="1">
                          <a:solidFill>
                            <a:schemeClr val="tx1">
                              <a:lumMod val="50000"/>
                            </a:schemeClr>
                          </a:solidFill>
                          <a:latin typeface="Consolas" panose="020B0609020204030204" pitchFamily="49" charset="0"/>
                          <a:ea typeface="+mn-ea"/>
                          <a:cs typeface="Arial" panose="020B0604020202020204" pitchFamily="34" charset="0"/>
                        </a:rPr>
                        <a:t>showbase</a:t>
                      </a:r>
                      <a:r>
                        <a:rPr lang="en-US" sz="1800" kern="1200" dirty="0">
                          <a:solidFill>
                            <a:schemeClr val="tx1">
                              <a:lumMod val="50000"/>
                            </a:schemeClr>
                          </a:solidFill>
                          <a:latin typeface="Consolas" panose="020B0609020204030204" pitchFamily="49" charset="0"/>
                          <a:ea typeface="+mn-ea"/>
                          <a:cs typeface="Arial" panose="020B0604020202020204" pitchFamily="34" charset="0"/>
                        </a:rPr>
                        <a:t>, </a:t>
                      </a:r>
                      <a:r>
                        <a:rPr lang="en-US" sz="1800" kern="1200" dirty="0" err="1">
                          <a:solidFill>
                            <a:schemeClr val="tx1">
                              <a:lumMod val="50000"/>
                            </a:schemeClr>
                          </a:solidFill>
                          <a:latin typeface="Consolas" panose="020B0609020204030204" pitchFamily="49" charset="0"/>
                          <a:ea typeface="+mn-ea"/>
                          <a:cs typeface="Arial" panose="020B0604020202020204" pitchFamily="34" charset="0"/>
                        </a:rPr>
                        <a:t>std</a:t>
                      </a:r>
                      <a:r>
                        <a:rPr lang="en-US" sz="1800" kern="1200" dirty="0">
                          <a:solidFill>
                            <a:schemeClr val="tx1">
                              <a:lumMod val="50000"/>
                            </a:schemeClr>
                          </a:solidFill>
                          <a:latin typeface="Consolas" panose="020B0609020204030204" pitchFamily="49" charset="0"/>
                          <a:ea typeface="+mn-ea"/>
                          <a:cs typeface="Arial" panose="020B0604020202020204" pitchFamily="34" charset="0"/>
                        </a:rPr>
                        <a:t>::</a:t>
                      </a:r>
                      <a:r>
                        <a:rPr lang="en-US" sz="1800" kern="1200" dirty="0" err="1">
                          <a:solidFill>
                            <a:schemeClr val="tx1">
                              <a:lumMod val="50000"/>
                            </a:schemeClr>
                          </a:solidFill>
                          <a:latin typeface="Consolas" panose="020B0609020204030204" pitchFamily="49" charset="0"/>
                          <a:ea typeface="+mn-ea"/>
                          <a:cs typeface="Arial" panose="020B0604020202020204" pitchFamily="34" charset="0"/>
                        </a:rPr>
                        <a:t>noshowbase</a:t>
                      </a:r>
                      <a:endParaRPr lang="en-US" sz="18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09245">
                <a:tc vMerge="1">
                  <a:txBody>
                    <a:bodyPr/>
                    <a:lstStyle/>
                    <a:p>
                      <a:pPr>
                        <a:lnSpc>
                          <a:spcPct val="100000"/>
                        </a:lnSpc>
                        <a:spcBef>
                          <a:spcPts val="0"/>
                        </a:spcBef>
                      </a:pPr>
                      <a:endParaRPr lang="en-US" sz="1500" b="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1800" kern="1200" baseline="0" dirty="0" err="1">
                          <a:solidFill>
                            <a:schemeClr val="tx1">
                              <a:lumMod val="50000"/>
                            </a:schemeClr>
                          </a:solidFill>
                          <a:latin typeface="Consolas" panose="020B0609020204030204" pitchFamily="49" charset="0"/>
                          <a:ea typeface="+mn-ea"/>
                          <a:cs typeface="Arial" panose="020B0604020202020204" pitchFamily="34" charset="0"/>
                        </a:rPr>
                        <a:t>std</a:t>
                      </a:r>
                      <a:r>
                        <a:rPr lang="en-US" sz="1800" kern="1200" baseline="0" dirty="0">
                          <a:solidFill>
                            <a:schemeClr val="tx1">
                              <a:lumMod val="50000"/>
                            </a:schemeClr>
                          </a:solidFill>
                          <a:latin typeface="Consolas" panose="020B0609020204030204" pitchFamily="49" charset="0"/>
                          <a:ea typeface="+mn-ea"/>
                          <a:cs typeface="Arial" panose="020B0604020202020204" pitchFamily="34" charset="0"/>
                        </a:rPr>
                        <a:t>::</a:t>
                      </a:r>
                      <a:r>
                        <a:rPr lang="en-US" sz="1800" kern="1200" baseline="0" dirty="0" err="1">
                          <a:solidFill>
                            <a:schemeClr val="tx1">
                              <a:lumMod val="50000"/>
                            </a:schemeClr>
                          </a:solidFill>
                          <a:latin typeface="Consolas" panose="020B0609020204030204" pitchFamily="49" charset="0"/>
                          <a:ea typeface="+mn-ea"/>
                          <a:cs typeface="Arial" panose="020B0604020202020204" pitchFamily="34" charset="0"/>
                        </a:rPr>
                        <a:t>nouppcase</a:t>
                      </a:r>
                      <a:r>
                        <a:rPr lang="en-US" sz="1800" kern="1200" baseline="0" dirty="0">
                          <a:solidFill>
                            <a:schemeClr val="tx1">
                              <a:lumMod val="50000"/>
                            </a:schemeClr>
                          </a:solidFill>
                          <a:latin typeface="Consolas" panose="020B0609020204030204" pitchFamily="49" charset="0"/>
                          <a:ea typeface="+mn-ea"/>
                          <a:cs typeface="Arial" panose="020B0604020202020204" pitchFamily="34" charset="0"/>
                        </a:rPr>
                        <a:t>, </a:t>
                      </a:r>
                      <a:r>
                        <a:rPr lang="en-US" sz="1800" kern="1200" dirty="0" err="1">
                          <a:solidFill>
                            <a:schemeClr val="tx1">
                              <a:lumMod val="50000"/>
                            </a:schemeClr>
                          </a:solidFill>
                          <a:latin typeface="Consolas" panose="020B0609020204030204" pitchFamily="49" charset="0"/>
                          <a:ea typeface="+mn-ea"/>
                          <a:cs typeface="Arial" panose="020B0604020202020204" pitchFamily="34" charset="0"/>
                        </a:rPr>
                        <a:t>std</a:t>
                      </a:r>
                      <a:r>
                        <a:rPr lang="en-US" sz="1800" kern="1200" dirty="0">
                          <a:solidFill>
                            <a:schemeClr val="tx1">
                              <a:lumMod val="50000"/>
                            </a:schemeClr>
                          </a:solidFill>
                          <a:latin typeface="Consolas" panose="020B0609020204030204" pitchFamily="49" charset="0"/>
                          <a:ea typeface="+mn-ea"/>
                          <a:cs typeface="Arial" panose="020B0604020202020204" pitchFamily="34" charset="0"/>
                        </a:rPr>
                        <a:t>::uppercase</a:t>
                      </a:r>
                      <a:endParaRPr lang="en-US" sz="18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09245">
                <a:tc vMerge="1">
                  <a:txBody>
                    <a:bodyPr/>
                    <a:lstStyle/>
                    <a:p>
                      <a:pPr>
                        <a:lnSpc>
                          <a:spcPct val="100000"/>
                        </a:lnSpc>
                        <a:spcBef>
                          <a:spcPts val="0"/>
                        </a:spcBef>
                      </a:pPr>
                      <a:endParaRPr lang="en-US" sz="1500" b="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::fixed</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09245">
                <a:tc vMerge="1">
                  <a:txBody>
                    <a:bodyPr/>
                    <a:lstStyle/>
                    <a:p>
                      <a:pPr>
                        <a:lnSpc>
                          <a:spcPct val="100000"/>
                        </a:lnSpc>
                        <a:spcBef>
                          <a:spcPts val="0"/>
                        </a:spcBef>
                      </a:pPr>
                      <a:endParaRPr lang="en-US" sz="1500" b="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::internal, </a:t>
                      </a:r>
                      <a:r>
                        <a:rPr lang="en-US" sz="1800" dirty="0" err="1">
                          <a:solidFill>
                            <a:schemeClr val="tx1">
                              <a:lumMod val="50000"/>
                            </a:schemeClr>
                          </a:solidFill>
                          <a:latin typeface="Consolas" panose="020B0609020204030204" pitchFamily="49" charset="0"/>
                          <a:cs typeface="Arial" panose="020B0604020202020204" pitchFamily="34" charset="0"/>
                        </a:rPr>
                        <a:t>std:left</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baseline="0" dirty="0">
                          <a:solidFill>
                            <a:schemeClr val="tx1">
                              <a:lumMod val="50000"/>
                            </a:schemeClr>
                          </a:solidFill>
                          <a:latin typeface="Consolas" panose="020B0609020204030204" pitchFamily="49" charset="0"/>
                          <a:cs typeface="Arial" panose="020B0604020202020204" pitchFamily="34" charset="0"/>
                        </a:rPr>
                        <a:t> </a:t>
                      </a:r>
                      <a:r>
                        <a:rPr lang="en-US" sz="1800" baseline="0" dirty="0" err="1">
                          <a:solidFill>
                            <a:schemeClr val="tx1">
                              <a:lumMod val="50000"/>
                            </a:schemeClr>
                          </a:solidFill>
                          <a:latin typeface="Consolas" panose="020B0609020204030204" pitchFamily="49" charset="0"/>
                          <a:cs typeface="Arial" panose="020B0604020202020204" pitchFamily="34" charset="0"/>
                        </a:rPr>
                        <a:t>std</a:t>
                      </a:r>
                      <a:r>
                        <a:rPr lang="en-US" sz="1800" baseline="0" dirty="0">
                          <a:solidFill>
                            <a:schemeClr val="tx1">
                              <a:lumMod val="50000"/>
                            </a:schemeClr>
                          </a:solidFill>
                          <a:latin typeface="Consolas" panose="020B0609020204030204" pitchFamily="49" charset="0"/>
                          <a:cs typeface="Arial" panose="020B0604020202020204" pitchFamily="34" charset="0"/>
                        </a:rPr>
                        <a:t>::right</a:t>
                      </a:r>
                      <a:endParaRPr lang="en-US" sz="18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09245">
                <a:tc rowSpan="5">
                  <a:txBody>
                    <a:bodyPr/>
                    <a:lstStyle/>
                    <a:p>
                      <a:pPr algn="ctr">
                        <a:lnSpc>
                          <a:spcPct val="100000"/>
                        </a:lnSpc>
                        <a:spcBef>
                          <a:spcPts val="0"/>
                        </a:spcBef>
                      </a:pPr>
                      <a:r>
                        <a:rPr lang="en-US" sz="1800" b="0" dirty="0">
                          <a:solidFill>
                            <a:schemeClr val="tx1">
                              <a:lumMod val="50000"/>
                            </a:schemeClr>
                          </a:solidFill>
                          <a:effectLst/>
                          <a:latin typeface="Arial" panose="020B0604020202020204" pitchFamily="34" charset="0"/>
                          <a:cs typeface="Arial" panose="020B0604020202020204" pitchFamily="34" charset="0"/>
                        </a:rPr>
                        <a:t>&lt;</a:t>
                      </a:r>
                      <a:r>
                        <a:rPr lang="en-US" sz="1800" b="0" dirty="0" err="1">
                          <a:solidFill>
                            <a:schemeClr val="tx1">
                              <a:lumMod val="50000"/>
                            </a:schemeClr>
                          </a:solidFill>
                          <a:effectLst/>
                          <a:latin typeface="Arial" panose="020B0604020202020204" pitchFamily="34" charset="0"/>
                          <a:cs typeface="Arial" panose="020B0604020202020204" pitchFamily="34" charset="0"/>
                        </a:rPr>
                        <a:t>iomanip</a:t>
                      </a:r>
                      <a:r>
                        <a:rPr lang="en-US" sz="1800" b="0" dirty="0">
                          <a:solidFill>
                            <a:schemeClr val="tx1">
                              <a:lumMod val="50000"/>
                            </a:schemeClr>
                          </a:solidFill>
                          <a:effectLst/>
                          <a:latin typeface="Arial" panose="020B0604020202020204" pitchFamily="34" charset="0"/>
                          <a:cs typeface="Arial" panose="020B0604020202020204" pitchFamily="34" charset="0"/>
                        </a:rPr>
                        <a:t>&gt;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dirty="0" err="1">
                          <a:solidFill>
                            <a:schemeClr val="tx1">
                              <a:lumMod val="50000"/>
                            </a:schemeClr>
                          </a:solidFill>
                          <a:latin typeface="Consolas" panose="020B0609020204030204" pitchFamily="49" charset="0"/>
                          <a:cs typeface="Arial" panose="020B0604020202020204" pitchFamily="34" charset="0"/>
                        </a:rPr>
                        <a:t>std</a:t>
                      </a:r>
                      <a:r>
                        <a:rPr lang="en-US" sz="1800" dirty="0">
                          <a:solidFill>
                            <a:schemeClr val="tx1">
                              <a:lumMod val="50000"/>
                            </a:schemeClr>
                          </a:solidFill>
                          <a:latin typeface="Consolas" panose="020B0609020204030204" pitchFamily="49" charset="0"/>
                          <a:cs typeface="Arial" panose="020B0604020202020204" pitchFamily="34" charset="0"/>
                        </a:rPr>
                        <a:t>::</a:t>
                      </a:r>
                      <a:r>
                        <a:rPr lang="en-US" sz="1800" dirty="0" err="1">
                          <a:solidFill>
                            <a:schemeClr val="tx1">
                              <a:lumMod val="50000"/>
                            </a:schemeClr>
                          </a:solidFill>
                          <a:latin typeface="Consolas" panose="020B0609020204030204" pitchFamily="49" charset="0"/>
                          <a:cs typeface="Arial" panose="020B0604020202020204" pitchFamily="34" charset="0"/>
                        </a:rPr>
                        <a:t>setw</a:t>
                      </a:r>
                      <a:endParaRPr lang="en-US" sz="18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09245">
                <a:tc vMerge="1">
                  <a:txBody>
                    <a:bodyPr/>
                    <a:lstStyle/>
                    <a:p>
                      <a:pPr>
                        <a:lnSpc>
                          <a:spcPct val="100000"/>
                        </a:lnSpc>
                        <a:spcBef>
                          <a:spcPts val="0"/>
                        </a:spcBef>
                      </a:pPr>
                      <a:endParaRPr lang="en-US" sz="15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b="0" dirty="0" err="1">
                          <a:solidFill>
                            <a:schemeClr val="tx1">
                              <a:lumMod val="50000"/>
                            </a:schemeClr>
                          </a:solidFill>
                          <a:effectLst/>
                          <a:latin typeface="Consolas" panose="020B0609020204030204" pitchFamily="49" charset="0"/>
                          <a:cs typeface="Arial" panose="020B0604020202020204" pitchFamily="34" charset="0"/>
                        </a:rPr>
                        <a:t>std</a:t>
                      </a:r>
                      <a:r>
                        <a:rPr lang="en-US" sz="1800" b="0" dirty="0">
                          <a:solidFill>
                            <a:schemeClr val="tx1">
                              <a:lumMod val="50000"/>
                            </a:schemeClr>
                          </a:solidFill>
                          <a:effectLst/>
                          <a:latin typeface="Consolas" panose="020B0609020204030204" pitchFamily="49" charset="0"/>
                          <a:cs typeface="Arial" panose="020B0604020202020204" pitchFamily="34" charset="0"/>
                        </a:rPr>
                        <a:t>::</a:t>
                      </a:r>
                      <a:r>
                        <a:rPr lang="en-US" sz="1800" b="0" dirty="0" err="1">
                          <a:solidFill>
                            <a:schemeClr val="tx1">
                              <a:lumMod val="50000"/>
                            </a:schemeClr>
                          </a:solidFill>
                          <a:effectLst/>
                          <a:latin typeface="Consolas" panose="020B0609020204030204" pitchFamily="49" charset="0"/>
                          <a:cs typeface="Arial" panose="020B0604020202020204" pitchFamily="34" charset="0"/>
                        </a:rPr>
                        <a:t>setprecision</a:t>
                      </a:r>
                      <a:endParaRPr lang="en-US" sz="18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09245">
                <a:tc vMerge="1">
                  <a:txBody>
                    <a:bodyPr/>
                    <a:lstStyle/>
                    <a:p>
                      <a:pPr>
                        <a:lnSpc>
                          <a:spcPct val="100000"/>
                        </a:lnSpc>
                        <a:spcBef>
                          <a:spcPts val="0"/>
                        </a:spcBef>
                      </a:pPr>
                      <a:endParaRPr lang="en-US" sz="15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b="0" dirty="0" err="1">
                          <a:solidFill>
                            <a:schemeClr val="tx1">
                              <a:lumMod val="50000"/>
                            </a:schemeClr>
                          </a:solidFill>
                          <a:effectLst/>
                          <a:latin typeface="Consolas" panose="020B0609020204030204" pitchFamily="49" charset="0"/>
                          <a:cs typeface="Arial" panose="020B0604020202020204" pitchFamily="34" charset="0"/>
                        </a:rPr>
                        <a:t>std</a:t>
                      </a:r>
                      <a:r>
                        <a:rPr lang="en-US" sz="1800" b="0" dirty="0">
                          <a:solidFill>
                            <a:schemeClr val="tx1">
                              <a:lumMod val="50000"/>
                            </a:schemeClr>
                          </a:solidFill>
                          <a:effectLst/>
                          <a:latin typeface="Consolas" panose="020B0609020204030204" pitchFamily="49" charset="0"/>
                          <a:cs typeface="Arial" panose="020B0604020202020204" pitchFamily="34" charset="0"/>
                        </a:rPr>
                        <a:t>::</a:t>
                      </a:r>
                      <a:r>
                        <a:rPr lang="en-US" sz="1800" b="0" dirty="0" err="1">
                          <a:solidFill>
                            <a:schemeClr val="tx1">
                              <a:lumMod val="50000"/>
                            </a:schemeClr>
                          </a:solidFill>
                          <a:effectLst/>
                          <a:latin typeface="Consolas" panose="020B0609020204030204" pitchFamily="49" charset="0"/>
                          <a:cs typeface="Arial" panose="020B0604020202020204" pitchFamily="34" charset="0"/>
                        </a:rPr>
                        <a:t>setfill</a:t>
                      </a:r>
                      <a:endParaRPr lang="en-US" sz="18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09245">
                <a:tc vMerge="1">
                  <a:txBody>
                    <a:bodyPr/>
                    <a:lstStyle/>
                    <a:p>
                      <a:pPr marL="0" marR="0" indent="0" algn="l" defTabSz="685800" rtl="0" eaLnBrk="1" fontAlgn="auto" latinLnBrk="0" hangingPunct="1">
                        <a:lnSpc>
                          <a:spcPct val="100000"/>
                        </a:lnSpc>
                        <a:spcBef>
                          <a:spcPts val="0"/>
                        </a:spcBef>
                        <a:spcAft>
                          <a:spcPts val="0"/>
                        </a:spcAft>
                        <a:buClrTx/>
                        <a:buSzTx/>
                        <a:buFontTx/>
                        <a:buNone/>
                        <a:defRPr/>
                      </a:pPr>
                      <a:endParaRPr lang="en-US" sz="1500" b="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b="0" dirty="0" err="1">
                          <a:solidFill>
                            <a:schemeClr val="tx1">
                              <a:lumMod val="50000"/>
                            </a:schemeClr>
                          </a:solidFill>
                          <a:effectLst/>
                          <a:latin typeface="Consolas" panose="020B0609020204030204" pitchFamily="49" charset="0"/>
                          <a:cs typeface="Arial" panose="020B0604020202020204" pitchFamily="34" charset="0"/>
                        </a:rPr>
                        <a:t>std</a:t>
                      </a:r>
                      <a:r>
                        <a:rPr lang="en-US" sz="1800" b="0" dirty="0">
                          <a:solidFill>
                            <a:schemeClr val="tx1">
                              <a:lumMod val="50000"/>
                            </a:schemeClr>
                          </a:solidFill>
                          <a:effectLst/>
                          <a:latin typeface="Consolas" panose="020B0609020204030204" pitchFamily="49" charset="0"/>
                          <a:cs typeface="Arial" panose="020B0604020202020204" pitchFamily="34" charset="0"/>
                        </a:rPr>
                        <a:t>::</a:t>
                      </a:r>
                      <a:r>
                        <a:rPr lang="en-US" sz="1800" b="0" dirty="0" err="1">
                          <a:solidFill>
                            <a:schemeClr val="tx1">
                              <a:lumMod val="50000"/>
                            </a:schemeClr>
                          </a:solidFill>
                          <a:effectLst/>
                          <a:latin typeface="Consolas" panose="020B0609020204030204" pitchFamily="49" charset="0"/>
                          <a:cs typeface="Arial" panose="020B0604020202020204" pitchFamily="34" charset="0"/>
                        </a:rPr>
                        <a:t>setbase</a:t>
                      </a:r>
                      <a:endParaRPr lang="en-US" sz="18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09245">
                <a:tc vMerge="1">
                  <a:txBody>
                    <a:bodyPr/>
                    <a:lstStyle/>
                    <a:p>
                      <a:pPr>
                        <a:lnSpc>
                          <a:spcPct val="100000"/>
                        </a:lnSpc>
                        <a:spcBef>
                          <a:spcPts val="0"/>
                        </a:spcBef>
                      </a:pPr>
                      <a:endParaRPr lang="en-US" sz="15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Bef>
                          <a:spcPts val="0"/>
                        </a:spcBef>
                      </a:pPr>
                      <a:r>
                        <a:rPr lang="en-US" sz="1800" b="0" dirty="0" err="1">
                          <a:solidFill>
                            <a:schemeClr val="tx1">
                              <a:lumMod val="50000"/>
                            </a:schemeClr>
                          </a:solidFill>
                          <a:effectLst/>
                          <a:latin typeface="Consolas" panose="020B0609020204030204" pitchFamily="49" charset="0"/>
                          <a:cs typeface="Arial" panose="020B0604020202020204" pitchFamily="34" charset="0"/>
                        </a:rPr>
                        <a:t>std</a:t>
                      </a:r>
                      <a:r>
                        <a:rPr lang="en-US" sz="1800" b="0" dirty="0">
                          <a:solidFill>
                            <a:schemeClr val="tx1">
                              <a:lumMod val="50000"/>
                            </a:schemeClr>
                          </a:solidFill>
                          <a:effectLst/>
                          <a:latin typeface="Consolas" panose="020B0609020204030204" pitchFamily="49" charset="0"/>
                          <a:cs typeface="Arial" panose="020B0604020202020204" pitchFamily="34" charset="0"/>
                        </a:rPr>
                        <a:t>::</a:t>
                      </a:r>
                      <a:r>
                        <a:rPr lang="en-US" sz="1800" b="0" kern="1200" dirty="0" err="1">
                          <a:solidFill>
                            <a:schemeClr val="tx1">
                              <a:lumMod val="50000"/>
                            </a:schemeClr>
                          </a:solidFill>
                          <a:effectLst/>
                          <a:latin typeface="Consolas" panose="020B0609020204030204" pitchFamily="49" charset="0"/>
                          <a:ea typeface="+mn-ea"/>
                          <a:cs typeface="Arial" panose="020B0604020202020204" pitchFamily="34" charset="0"/>
                        </a:rPr>
                        <a:t>setiosflags</a:t>
                      </a:r>
                      <a:r>
                        <a:rPr lang="en-US" sz="1800" b="0" kern="1200" dirty="0">
                          <a:solidFill>
                            <a:schemeClr val="tx1">
                              <a:lumMod val="50000"/>
                            </a:schemeClr>
                          </a:solidFill>
                          <a:effectLst/>
                          <a:latin typeface="Consolas" panose="020B0609020204030204" pitchFamily="49" charset="0"/>
                          <a:ea typeface="+mn-ea"/>
                          <a:cs typeface="Arial" panose="020B0604020202020204" pitchFamily="34" charset="0"/>
                        </a:rPr>
                        <a:t>, </a:t>
                      </a:r>
                      <a:r>
                        <a:rPr lang="en-US" sz="1800" b="0" dirty="0" err="1">
                          <a:solidFill>
                            <a:schemeClr val="tx1">
                              <a:lumMod val="50000"/>
                            </a:schemeClr>
                          </a:solidFill>
                          <a:effectLst/>
                          <a:latin typeface="Consolas" panose="020B0609020204030204" pitchFamily="49" charset="0"/>
                          <a:cs typeface="Arial" panose="020B0604020202020204" pitchFamily="34" charset="0"/>
                        </a:rPr>
                        <a:t>std</a:t>
                      </a:r>
                      <a:r>
                        <a:rPr lang="en-US" sz="1800" b="0" dirty="0">
                          <a:solidFill>
                            <a:schemeClr val="tx1">
                              <a:lumMod val="50000"/>
                            </a:schemeClr>
                          </a:solidFill>
                          <a:effectLst/>
                          <a:latin typeface="Consolas" panose="020B0609020204030204" pitchFamily="49" charset="0"/>
                          <a:cs typeface="Arial" panose="020B0604020202020204" pitchFamily="34" charset="0"/>
                        </a:rPr>
                        <a:t>::</a:t>
                      </a:r>
                      <a:r>
                        <a:rPr lang="en-US" sz="1800" b="0" kern="1200" dirty="0" err="1">
                          <a:solidFill>
                            <a:schemeClr val="tx1">
                              <a:lumMod val="50000"/>
                            </a:schemeClr>
                          </a:solidFill>
                          <a:effectLst/>
                          <a:latin typeface="Consolas" panose="020B0609020204030204" pitchFamily="49" charset="0"/>
                          <a:ea typeface="+mn-ea"/>
                          <a:cs typeface="Arial" panose="020B0604020202020204" pitchFamily="34" charset="0"/>
                        </a:rPr>
                        <a:t>resetiosflags</a:t>
                      </a:r>
                      <a:endParaRPr lang="en-US" sz="1800" b="0" kern="1200" dirty="0">
                        <a:solidFill>
                          <a:schemeClr val="tx1">
                            <a:lumMod val="50000"/>
                          </a:schemeClr>
                        </a:solidFill>
                        <a:effectLst/>
                        <a:latin typeface="Consolas" panose="020B0609020204030204" pitchFamily="49" charset="0"/>
                        <a:ea typeface="+mn-ea"/>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
        <p:nvSpPr>
          <p:cNvPr id="3" name="Date Placeholder 2">
            <a:extLst>
              <a:ext uri="{FF2B5EF4-FFF2-40B4-BE49-F238E27FC236}">
                <a16:creationId xmlns:a16="http://schemas.microsoft.com/office/drawing/2014/main" id="{BD94307F-EEA6-8E7D-E990-3F93B07FE0FF}"/>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16C014B8-536C-CDD1-CDFA-5F92D89593B4}"/>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320077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39B7-7DA5-8C28-8D53-DE01892423D5}"/>
              </a:ext>
            </a:extLst>
          </p:cNvPr>
          <p:cNvSpPr>
            <a:spLocks noGrp="1"/>
          </p:cNvSpPr>
          <p:nvPr>
            <p:ph type="title"/>
          </p:nvPr>
        </p:nvSpPr>
        <p:spPr/>
        <p:txBody>
          <a:bodyPr>
            <a:normAutofit fontScale="90000"/>
          </a:bodyPr>
          <a:lstStyle/>
          <a:p>
            <a:r>
              <a:rPr lang="en-US"/>
              <a:t>Ví dụ: Hiển thị theo định dạng số thập lục phân </a:t>
            </a:r>
          </a:p>
        </p:txBody>
      </p:sp>
      <p:sp>
        <p:nvSpPr>
          <p:cNvPr id="3" name="Content Placeholder 2">
            <a:extLst>
              <a:ext uri="{FF2B5EF4-FFF2-40B4-BE49-F238E27FC236}">
                <a16:creationId xmlns:a16="http://schemas.microsoft.com/office/drawing/2014/main" id="{CB6BEFDD-C416-FCC7-B546-768D8A7E44EB}"/>
              </a:ext>
            </a:extLst>
          </p:cNvPr>
          <p:cNvSpPr>
            <a:spLocks noGrp="1"/>
          </p:cNvSpPr>
          <p:nvPr>
            <p:ph idx="1"/>
          </p:nvPr>
        </p:nvSpPr>
        <p:spPr/>
        <p:txBody>
          <a:bodyPr>
            <a:noAutofit/>
          </a:bodyPr>
          <a:lstStyle/>
          <a:p>
            <a:pPr marL="0" indent="0" algn="l">
              <a:lnSpc>
                <a:spcPct val="100000"/>
              </a:lnSpc>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&lt;iomanip&gt;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value = </a:t>
            </a:r>
            <a:r>
              <a:rPr lang="en-US" sz="1800" b="0">
                <a:solidFill>
                  <a:srgbClr val="098658"/>
                </a:solidFill>
                <a:effectLst/>
                <a:highlight>
                  <a:srgbClr val="FFFFFF"/>
                </a:highlight>
                <a:latin typeface="PragmataPro Mono Liga" panose="02000509040000020004" pitchFamily="49" charset="0"/>
              </a:rPr>
              <a:t>128</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::cout &lt;&lt; </a:t>
            </a:r>
            <a:r>
              <a:rPr lang="en-US" sz="1800" b="0">
                <a:solidFill>
                  <a:srgbClr val="A31515"/>
                </a:solidFill>
                <a:effectLst/>
                <a:highlight>
                  <a:srgbClr val="FFFFFF"/>
                </a:highlight>
                <a:latin typeface="PragmataPro Mono Liga" panose="02000509040000020004" pitchFamily="49" charset="0"/>
              </a:rPr>
              <a:t>"Decimal: "</a:t>
            </a:r>
            <a:r>
              <a:rPr lang="en-US" sz="1800" b="0">
                <a:solidFill>
                  <a:srgbClr val="000000"/>
                </a:solidFill>
                <a:effectLst/>
                <a:highlight>
                  <a:srgbClr val="FFFFFF"/>
                </a:highlight>
                <a:latin typeface="PragmataPro Mono Liga" panose="02000509040000020004" pitchFamily="49" charset="0"/>
              </a:rPr>
              <a:t> &lt;&lt; value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::cout &lt;&lt; </a:t>
            </a:r>
            <a:r>
              <a:rPr lang="en-US" sz="1800" b="0">
                <a:solidFill>
                  <a:srgbClr val="A31515"/>
                </a:solidFill>
                <a:effectLst/>
                <a:highlight>
                  <a:srgbClr val="FFFFFF"/>
                </a:highlight>
                <a:latin typeface="PragmataPro Mono Liga" panose="02000509040000020004" pitchFamily="49" charset="0"/>
              </a:rPr>
              <a:t>"Hexadecimal: 0x"</a:t>
            </a:r>
            <a:r>
              <a:rPr lang="en-US" sz="1800" b="0">
                <a:solidFill>
                  <a:srgbClr val="000000"/>
                </a:solidFill>
                <a:effectLst/>
                <a:highlight>
                  <a:srgbClr val="FFFFFF"/>
                </a:highlight>
                <a:latin typeface="PragmataPro Mono Liga" panose="02000509040000020004" pitchFamily="49" charset="0"/>
              </a:rPr>
              <a:t>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setfill</a:t>
            </a:r>
            <a:r>
              <a:rPr lang="en-US" sz="1800" b="0">
                <a:solidFill>
                  <a:srgbClr val="000000"/>
                </a:solidFill>
                <a:effectLst/>
                <a:highlight>
                  <a:srgbClr val="FFFFFF"/>
                </a:highlight>
                <a:latin typeface="PragmataPro Mono Liga" panose="02000509040000020004" pitchFamily="49" charset="0"/>
              </a:rPr>
              <a:t>(</a:t>
            </a:r>
            <a:r>
              <a:rPr lang="en-US" sz="1800" b="0">
                <a:solidFill>
                  <a:srgbClr val="A31515"/>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setw</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4</a:t>
            </a:r>
            <a:r>
              <a:rPr lang="en-US" sz="1800" b="0">
                <a:solidFill>
                  <a:srgbClr val="000000"/>
                </a:solidFill>
                <a:effectLst/>
                <a:highlight>
                  <a:srgbClr val="FFFFFF"/>
                </a:highlight>
                <a:latin typeface="PragmataPro Mono Liga" panose="02000509040000020004" pitchFamily="49" charset="0"/>
              </a:rPr>
              <a:t>)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::hex &lt;&lt; value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::cout &lt;&lt; </a:t>
            </a:r>
            <a:r>
              <a:rPr lang="en-US" sz="1800" b="0">
                <a:solidFill>
                  <a:srgbClr val="A31515"/>
                </a:solidFill>
                <a:effectLst/>
                <a:highlight>
                  <a:srgbClr val="FFFFFF"/>
                </a:highlight>
                <a:latin typeface="PragmataPro Mono Liga" panose="02000509040000020004" pitchFamily="49" charset="0"/>
              </a:rPr>
              <a:t>"Hexadecimal: 0x"</a:t>
            </a:r>
            <a:r>
              <a:rPr lang="en-US" sz="1800" b="0">
                <a:solidFill>
                  <a:srgbClr val="000000"/>
                </a:solidFill>
                <a:effectLst/>
                <a:highlight>
                  <a:srgbClr val="FFFFFF"/>
                </a:highlight>
                <a:latin typeface="PragmataPro Mono Liga" panose="02000509040000020004" pitchFamily="49" charset="0"/>
              </a:rPr>
              <a:t>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::uppercase</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::hex &lt;&lt; value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06ACD507-F249-A6AB-2D5C-EE9FD66CEA1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15F6C4E5-17E8-BCFB-1D3D-4C177879E915}"/>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2058B087-3B73-5ED2-14AD-4193EA180100}"/>
              </a:ext>
            </a:extLst>
          </p:cNvPr>
          <p:cNvSpPr txBox="1"/>
          <p:nvPr/>
        </p:nvSpPr>
        <p:spPr>
          <a:xfrm>
            <a:off x="7832559" y="1920289"/>
            <a:ext cx="3698507" cy="1785104"/>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b="1"/>
          </a:p>
          <a:p>
            <a:r>
              <a:rPr lang="en-US" sz="2200"/>
              <a:t>Decimal: 128</a:t>
            </a:r>
          </a:p>
          <a:p>
            <a:r>
              <a:rPr lang="en-US" sz="2200"/>
              <a:t>Hexadecimal: 0x0080</a:t>
            </a:r>
          </a:p>
          <a:p>
            <a:r>
              <a:rPr lang="en-US" sz="2200"/>
              <a:t>Hexadecimal: 0x80</a:t>
            </a:r>
          </a:p>
        </p:txBody>
      </p:sp>
      <p:sp>
        <p:nvSpPr>
          <p:cNvPr id="7" name="Slide Number Placeholder 6">
            <a:extLst>
              <a:ext uri="{FF2B5EF4-FFF2-40B4-BE49-F238E27FC236}">
                <a16:creationId xmlns:a16="http://schemas.microsoft.com/office/drawing/2014/main" id="{61B6E5AC-1F36-422D-D401-633F8E48C572}"/>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1044264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0FBF-5421-6729-C837-365535778198}"/>
              </a:ext>
            </a:extLst>
          </p:cNvPr>
          <p:cNvSpPr>
            <a:spLocks noGrp="1"/>
          </p:cNvSpPr>
          <p:nvPr>
            <p:ph type="title"/>
          </p:nvPr>
        </p:nvSpPr>
        <p:spPr/>
        <p:txBody>
          <a:bodyPr>
            <a:normAutofit fontScale="90000"/>
          </a:bodyPr>
          <a:lstStyle/>
          <a:p>
            <a:r>
              <a:rPr lang="en-US"/>
              <a:t>Ví dụ: Hiển thị số theo định dạng showbase</a:t>
            </a:r>
          </a:p>
        </p:txBody>
      </p:sp>
      <p:sp>
        <p:nvSpPr>
          <p:cNvPr id="3" name="Content Placeholder 2">
            <a:extLst>
              <a:ext uri="{FF2B5EF4-FFF2-40B4-BE49-F238E27FC236}">
                <a16:creationId xmlns:a16="http://schemas.microsoft.com/office/drawing/2014/main" id="{10AE6EDC-28A0-E6BB-7755-3A2F91849D3D}"/>
              </a:ext>
            </a:extLst>
          </p:cNvPr>
          <p:cNvSpPr>
            <a:spLocks noGrp="1"/>
          </p:cNvSpPr>
          <p:nvPr>
            <p:ph idx="1"/>
          </p:nvPr>
        </p:nvSpPr>
        <p:spPr>
          <a:xfrm>
            <a:off x="677892" y="1009860"/>
            <a:ext cx="10579654" cy="4943139"/>
          </a:xfrm>
        </p:spPr>
        <p:txBody>
          <a:bodyPr>
            <a:noAutofit/>
          </a:bodyPr>
          <a:lstStyle/>
          <a:p>
            <a:pPr marL="0" indent="0">
              <a:lnSpc>
                <a:spcPct val="100000"/>
              </a:lnSpc>
              <a:spcBef>
                <a:spcPts val="0"/>
              </a:spcBef>
              <a:spcAft>
                <a:spcPts val="0"/>
              </a:spcAft>
              <a:buNone/>
            </a:pPr>
            <a:r>
              <a:rPr lang="vi-VN" sz="1400" b="0">
                <a:solidFill>
                  <a:srgbClr val="AF00DB"/>
                </a:solidFill>
                <a:effectLst/>
                <a:highlight>
                  <a:srgbClr val="FFFFFF"/>
                </a:highlight>
                <a:latin typeface="PragmataPro Mono Liga" panose="02000509040000020004" pitchFamily="49" charset="0"/>
              </a:rPr>
              <a:t>#include</a:t>
            </a:r>
            <a:r>
              <a:rPr lang="vi-VN" sz="1400" b="0">
                <a:solidFill>
                  <a:srgbClr val="0000FF"/>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&lt;iostream&gt;</a:t>
            </a:r>
            <a:endParaRPr lang="vi-VN" sz="14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vi-VN" sz="1400" b="0">
                <a:solidFill>
                  <a:srgbClr val="AF00DB"/>
                </a:solidFill>
                <a:effectLst/>
                <a:highlight>
                  <a:srgbClr val="FFFFFF"/>
                </a:highlight>
                <a:latin typeface="PragmataPro Mono Liga" panose="02000509040000020004" pitchFamily="49" charset="0"/>
              </a:rPr>
              <a:t>#include</a:t>
            </a:r>
            <a:r>
              <a:rPr lang="vi-VN" sz="1400" b="0">
                <a:solidFill>
                  <a:srgbClr val="0000FF"/>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&lt;iomanip&gt;</a:t>
            </a:r>
            <a:r>
              <a:rPr lang="vi-VN" sz="1400" b="0">
                <a:solidFill>
                  <a:srgbClr val="0000FF"/>
                </a:solidFill>
                <a:effectLst/>
                <a:highlight>
                  <a:srgbClr val="FFFFFF"/>
                </a:highlight>
                <a:latin typeface="PragmataPro Mono Liga" panose="02000509040000020004" pitchFamily="49" charset="0"/>
              </a:rPr>
              <a:t> </a:t>
            </a:r>
            <a:r>
              <a:rPr lang="vi-VN" sz="1400" b="0">
                <a:solidFill>
                  <a:srgbClr val="008000"/>
                </a:solidFill>
                <a:effectLst/>
                <a:highlight>
                  <a:srgbClr val="FFFFFF"/>
                </a:highlight>
                <a:latin typeface="PragmataPro Mono Liga" panose="02000509040000020004" pitchFamily="49" charset="0"/>
              </a:rPr>
              <a:t>// Thư viện để sử dụng showbase và các thao tác định dạng khác</a:t>
            </a:r>
            <a:endParaRPr lang="vi-VN" sz="14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vi-VN" sz="1400" b="0">
                <a:solidFill>
                  <a:srgbClr val="AF00DB"/>
                </a:solidFill>
                <a:effectLst/>
                <a:highlight>
                  <a:srgbClr val="FFFFFF"/>
                </a:highlight>
                <a:latin typeface="PragmataPro Mono Liga" panose="02000509040000020004" pitchFamily="49" charset="0"/>
              </a:rPr>
              <a:t>using</a:t>
            </a:r>
            <a:r>
              <a:rPr lang="vi-VN" sz="1400" b="0">
                <a:solidFill>
                  <a:srgbClr val="000000"/>
                </a:solidFill>
                <a:effectLst/>
                <a:highlight>
                  <a:srgbClr val="FFFFFF"/>
                </a:highlight>
                <a:latin typeface="PragmataPro Mono Liga" panose="02000509040000020004" pitchFamily="49" charset="0"/>
              </a:rPr>
              <a:t> </a:t>
            </a:r>
            <a:r>
              <a:rPr lang="vi-VN" sz="1400" b="0">
                <a:solidFill>
                  <a:srgbClr val="0000FF"/>
                </a:solidFill>
                <a:effectLst/>
                <a:highlight>
                  <a:srgbClr val="FFFFFF"/>
                </a:highlight>
                <a:latin typeface="PragmataPro Mono Liga" panose="02000509040000020004" pitchFamily="49" charset="0"/>
              </a:rPr>
              <a:t>namespace</a:t>
            </a:r>
            <a:r>
              <a:rPr lang="vi-VN" sz="1400" b="0">
                <a:solidFill>
                  <a:srgbClr val="000000"/>
                </a:solidFill>
                <a:effectLst/>
                <a:highlight>
                  <a:srgbClr val="FFFFFF"/>
                </a:highlight>
                <a:latin typeface="PragmataPro Mono Liga" panose="02000509040000020004" pitchFamily="49" charset="0"/>
              </a:rPr>
              <a:t> </a:t>
            </a:r>
            <a:r>
              <a:rPr lang="vi-VN" sz="1400" b="0">
                <a:solidFill>
                  <a:srgbClr val="267F99"/>
                </a:solidFill>
                <a:effectLst/>
                <a:highlight>
                  <a:srgbClr val="FFFFFF"/>
                </a:highlight>
                <a:latin typeface="PragmataPro Mono Liga" panose="02000509040000020004" pitchFamily="49" charset="0"/>
              </a:rPr>
              <a:t>std</a:t>
            </a:r>
            <a:r>
              <a:rPr lang="vi-VN" sz="1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vi-VN" sz="1400" b="0">
                <a:solidFill>
                  <a:srgbClr val="0000FF"/>
                </a:solidFill>
                <a:effectLst/>
                <a:highlight>
                  <a:srgbClr val="FFFFFF"/>
                </a:highlight>
                <a:latin typeface="PragmataPro Mono Liga" panose="02000509040000020004" pitchFamily="49" charset="0"/>
              </a:rPr>
              <a:t>int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main</a:t>
            </a:r>
            <a:r>
              <a:rPr lang="vi-VN" sz="14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00FF"/>
                </a:solidFill>
                <a:effectLst/>
                <a:highlight>
                  <a:srgbClr val="FFFFFF"/>
                </a:highlight>
                <a:latin typeface="PragmataPro Mono Liga" panose="02000509040000020004" pitchFamily="49" charset="0"/>
              </a:rPr>
              <a:t>int</a:t>
            </a:r>
            <a:r>
              <a:rPr lang="vi-VN" sz="1400" b="0">
                <a:solidFill>
                  <a:srgbClr val="000000"/>
                </a:solidFill>
                <a:effectLst/>
                <a:highlight>
                  <a:srgbClr val="FFFFFF"/>
                </a:highlight>
                <a:latin typeface="PragmataPro Mono Liga" panose="02000509040000020004" pitchFamily="49" charset="0"/>
              </a:rPr>
              <a:t> value = </a:t>
            </a:r>
            <a:r>
              <a:rPr lang="vi-VN" sz="1400" b="0">
                <a:solidFill>
                  <a:srgbClr val="098658"/>
                </a:solidFill>
                <a:effectLst/>
                <a:highlight>
                  <a:srgbClr val="FFFFFF"/>
                </a:highlight>
                <a:latin typeface="PragmataPro Mono Liga" panose="02000509040000020004" pitchFamily="49" charset="0"/>
              </a:rPr>
              <a:t>255</a:t>
            </a:r>
            <a:r>
              <a:rPr lang="vi-VN" sz="1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vi-VN" sz="1400" b="0">
                <a:solidFill>
                  <a:srgbClr val="000000"/>
                </a:solidFill>
                <a:effectLst/>
                <a:highlight>
                  <a:srgbClr val="FFFFFF"/>
                </a:highlight>
                <a:latin typeface="PragmataPro Mono Liga" panose="02000509040000020004" pitchFamily="49" charset="0"/>
              </a:rPr>
            </a:b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"Without showbase:"</a:t>
            </a:r>
            <a:r>
              <a:rPr lang="vi-VN" sz="1400" b="0">
                <a:solidFill>
                  <a:srgbClr val="000000"/>
                </a:solidFill>
                <a:effectLst/>
                <a:highlight>
                  <a:srgbClr val="FFFFFF"/>
                </a:highlight>
                <a:latin typeface="PragmataPro Mono Liga" panose="02000509040000020004" pitchFamily="49" charset="0"/>
              </a:rPr>
              <a:t>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Decimal: "</a:t>
            </a:r>
            <a:r>
              <a:rPr lang="vi-VN" sz="1400" b="0">
                <a:solidFill>
                  <a:srgbClr val="000000"/>
                </a:solidFill>
                <a:effectLst/>
                <a:highlight>
                  <a:srgbClr val="FFFFFF"/>
                </a:highlight>
                <a:latin typeface="PragmataPro Mono Liga" panose="02000509040000020004" pitchFamily="49" charset="0"/>
              </a:rPr>
              <a:t> &lt;&lt; dec &lt;&lt; value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Hexadecimal: "</a:t>
            </a:r>
            <a:r>
              <a:rPr lang="vi-VN" sz="1400" b="0">
                <a:solidFill>
                  <a:srgbClr val="000000"/>
                </a:solidFill>
                <a:effectLst/>
                <a:highlight>
                  <a:srgbClr val="FFFFFF"/>
                </a:highlight>
                <a:latin typeface="PragmataPro Mono Liga" panose="02000509040000020004" pitchFamily="49" charset="0"/>
              </a:rPr>
              <a:t> &lt;&lt; hex &lt;&lt; value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Octal: "</a:t>
            </a:r>
            <a:r>
              <a:rPr lang="vi-VN" sz="1400" b="0">
                <a:solidFill>
                  <a:srgbClr val="000000"/>
                </a:solidFill>
                <a:effectLst/>
                <a:highlight>
                  <a:srgbClr val="FFFFFF"/>
                </a:highlight>
                <a:latin typeface="PragmataPro Mono Liga" panose="02000509040000020004" pitchFamily="49" charset="0"/>
              </a:rPr>
              <a:t> &lt;&lt; oct &lt;&lt; value &lt;&lt; endl;</a:t>
            </a:r>
          </a:p>
          <a:p>
            <a:pPr marL="0" indent="0">
              <a:lnSpc>
                <a:spcPct val="100000"/>
              </a:lnSpc>
              <a:spcBef>
                <a:spcPts val="0"/>
              </a:spcBef>
              <a:spcAft>
                <a:spcPts val="0"/>
              </a:spcAft>
              <a:buNone/>
            </a:pPr>
            <a:br>
              <a:rPr lang="vi-VN" sz="1400" b="0">
                <a:solidFill>
                  <a:srgbClr val="000000"/>
                </a:solidFill>
                <a:effectLst/>
                <a:highlight>
                  <a:srgbClr val="FFFFFF"/>
                </a:highlight>
                <a:latin typeface="PragmataPro Mono Liga" panose="02000509040000020004" pitchFamily="49" charset="0"/>
              </a:rPr>
            </a:b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"With showbase:"</a:t>
            </a:r>
            <a:r>
              <a:rPr lang="vi-VN" sz="1400" b="0">
                <a:solidFill>
                  <a:srgbClr val="000000"/>
                </a:solidFill>
                <a:effectLst/>
                <a:highlight>
                  <a:srgbClr val="FFFFFF"/>
                </a:highlight>
                <a:latin typeface="PragmataPro Mono Liga" panose="02000509040000020004" pitchFamily="49" charset="0"/>
              </a:rPr>
              <a:t>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showbase;</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Decimal: "</a:t>
            </a:r>
            <a:r>
              <a:rPr lang="vi-VN" sz="1400" b="0">
                <a:solidFill>
                  <a:srgbClr val="000000"/>
                </a:solidFill>
                <a:effectLst/>
                <a:highlight>
                  <a:srgbClr val="FFFFFF"/>
                </a:highlight>
                <a:latin typeface="PragmataPro Mono Liga" panose="02000509040000020004" pitchFamily="49" charset="0"/>
              </a:rPr>
              <a:t> &lt;&lt; dec &lt;&lt; value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Hexadecimal: "</a:t>
            </a:r>
            <a:r>
              <a:rPr lang="vi-VN" sz="1400" b="0">
                <a:solidFill>
                  <a:srgbClr val="000000"/>
                </a:solidFill>
                <a:effectLst/>
                <a:highlight>
                  <a:srgbClr val="FFFFFF"/>
                </a:highlight>
                <a:latin typeface="PragmataPro Mono Liga" panose="02000509040000020004" pitchFamily="49" charset="0"/>
              </a:rPr>
              <a:t> &lt;&lt; hex &lt;&lt; value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Octal: "</a:t>
            </a:r>
            <a:r>
              <a:rPr lang="vi-VN" sz="1400" b="0">
                <a:solidFill>
                  <a:srgbClr val="000000"/>
                </a:solidFill>
                <a:effectLst/>
                <a:highlight>
                  <a:srgbClr val="FFFFFF"/>
                </a:highlight>
                <a:latin typeface="PragmataPro Mono Liga" panose="02000509040000020004" pitchFamily="49" charset="0"/>
              </a:rPr>
              <a:t> &lt;&lt; oct &lt;&lt; value &lt;&lt; endl;</a:t>
            </a:r>
          </a:p>
          <a:p>
            <a:pPr marL="0" indent="0">
              <a:lnSpc>
                <a:spcPct val="100000"/>
              </a:lnSpc>
              <a:spcBef>
                <a:spcPts val="0"/>
              </a:spcBef>
              <a:spcAft>
                <a:spcPts val="0"/>
              </a:spcAft>
              <a:buNone/>
            </a:pPr>
            <a:br>
              <a:rPr lang="vi-VN" sz="1400" b="0">
                <a:solidFill>
                  <a:srgbClr val="000000"/>
                </a:solidFill>
                <a:effectLst/>
                <a:highlight>
                  <a:srgbClr val="FFFFFF"/>
                </a:highlight>
                <a:latin typeface="PragmataPro Mono Liga" panose="02000509040000020004" pitchFamily="49" charset="0"/>
              </a:rPr>
            </a:b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"Turning off showbase:"</a:t>
            </a:r>
            <a:r>
              <a:rPr lang="vi-VN" sz="1400" b="0">
                <a:solidFill>
                  <a:srgbClr val="000000"/>
                </a:solidFill>
                <a:effectLst/>
                <a:highlight>
                  <a:srgbClr val="FFFFFF"/>
                </a:highlight>
                <a:latin typeface="PragmataPro Mono Liga" panose="02000509040000020004" pitchFamily="49" charset="0"/>
              </a:rPr>
              <a:t>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noshowbase;</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Decimal: "</a:t>
            </a:r>
            <a:r>
              <a:rPr lang="vi-VN" sz="1400" b="0">
                <a:solidFill>
                  <a:srgbClr val="000000"/>
                </a:solidFill>
                <a:effectLst/>
                <a:highlight>
                  <a:srgbClr val="FFFFFF"/>
                </a:highlight>
                <a:latin typeface="PragmataPro Mono Liga" panose="02000509040000020004" pitchFamily="49" charset="0"/>
              </a:rPr>
              <a:t> &lt;&lt; dec &lt;&lt; value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Hexadecimal: "</a:t>
            </a:r>
            <a:r>
              <a:rPr lang="vi-VN" sz="1400" b="0">
                <a:solidFill>
                  <a:srgbClr val="000000"/>
                </a:solidFill>
                <a:effectLst/>
                <a:highlight>
                  <a:srgbClr val="FFFFFF"/>
                </a:highlight>
                <a:latin typeface="PragmataPro Mono Liga" panose="02000509040000020004" pitchFamily="49" charset="0"/>
              </a:rPr>
              <a:t> &lt;&lt; hex &lt;&lt; value &lt;&lt; endl;</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cout &lt;&lt;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\t</a:t>
            </a:r>
            <a:r>
              <a:rPr lang="vi-VN" sz="1400" b="0">
                <a:solidFill>
                  <a:srgbClr val="A31515"/>
                </a:solidFill>
                <a:effectLst/>
                <a:highlight>
                  <a:srgbClr val="FFFFFF"/>
                </a:highlight>
                <a:latin typeface="PragmataPro Mono Liga" panose="02000509040000020004" pitchFamily="49" charset="0"/>
              </a:rPr>
              <a:t>Octal: "</a:t>
            </a:r>
            <a:r>
              <a:rPr lang="vi-VN" sz="1400" b="0">
                <a:solidFill>
                  <a:srgbClr val="000000"/>
                </a:solidFill>
                <a:effectLst/>
                <a:highlight>
                  <a:srgbClr val="FFFFFF"/>
                </a:highlight>
                <a:latin typeface="PragmataPro Mono Liga" panose="02000509040000020004" pitchFamily="49" charset="0"/>
              </a:rPr>
              <a:t> &lt;&lt; oct &lt;&lt; value &lt;&lt; endl;</a:t>
            </a:r>
          </a:p>
          <a:p>
            <a:pPr marL="0" indent="0">
              <a:lnSpc>
                <a:spcPct val="100000"/>
              </a:lnSpc>
              <a:spcBef>
                <a:spcPts val="0"/>
              </a:spcBef>
              <a:spcAft>
                <a:spcPts val="0"/>
              </a:spcAft>
              <a:buNone/>
            </a:pPr>
            <a:br>
              <a:rPr lang="vi-VN" sz="1400" b="0">
                <a:solidFill>
                  <a:srgbClr val="000000"/>
                </a:solidFill>
                <a:effectLst/>
                <a:highlight>
                  <a:srgbClr val="FFFFFF"/>
                </a:highlight>
                <a:latin typeface="PragmataPro Mono Liga" panose="02000509040000020004" pitchFamily="49" charset="0"/>
              </a:rPr>
            </a:br>
            <a:r>
              <a:rPr lang="vi-VN" sz="1400" b="0">
                <a:solidFill>
                  <a:srgbClr val="000000"/>
                </a:solidFill>
                <a:effectLst/>
                <a:highlight>
                  <a:srgbClr val="FFFFFF"/>
                </a:highlight>
                <a:latin typeface="PragmataPro Mono Liga" panose="02000509040000020004" pitchFamily="49" charset="0"/>
              </a:rPr>
              <a:t>    </a:t>
            </a:r>
            <a:r>
              <a:rPr lang="vi-VN" sz="1400" b="0">
                <a:solidFill>
                  <a:srgbClr val="AF00DB"/>
                </a:solidFill>
                <a:effectLst/>
                <a:highlight>
                  <a:srgbClr val="FFFFFF"/>
                </a:highlight>
                <a:latin typeface="PragmataPro Mono Liga" panose="02000509040000020004" pitchFamily="49" charset="0"/>
              </a:rPr>
              <a:t>return</a:t>
            </a:r>
            <a:r>
              <a:rPr lang="vi-VN" sz="1400" b="0">
                <a:solidFill>
                  <a:srgbClr val="000000"/>
                </a:solidFill>
                <a:effectLst/>
                <a:highlight>
                  <a:srgbClr val="FFFFFF"/>
                </a:highlight>
                <a:latin typeface="PragmataPro Mono Liga" panose="02000509040000020004" pitchFamily="49" charset="0"/>
              </a:rPr>
              <a:t> </a:t>
            </a:r>
            <a:r>
              <a:rPr lang="vi-VN" sz="1400" b="0">
                <a:solidFill>
                  <a:srgbClr val="098658"/>
                </a:solidFill>
                <a:effectLst/>
                <a:highlight>
                  <a:srgbClr val="FFFFFF"/>
                </a:highlight>
                <a:latin typeface="PragmataPro Mono Liga" panose="02000509040000020004" pitchFamily="49" charset="0"/>
              </a:rPr>
              <a:t>0</a:t>
            </a:r>
            <a:r>
              <a:rPr lang="vi-VN" sz="1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0FCC98B1-AFFF-22A1-8599-BC2830CDBD6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FCAD6E1-FA6E-6BB5-6E7B-AD33DAE004D1}"/>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0578F647-1DD0-0975-FCB9-1998C115ABBF}"/>
              </a:ext>
            </a:extLst>
          </p:cNvPr>
          <p:cNvSpPr txBox="1"/>
          <p:nvPr/>
        </p:nvSpPr>
        <p:spPr>
          <a:xfrm>
            <a:off x="6870700" y="1982681"/>
            <a:ext cx="4386846" cy="3970318"/>
          </a:xfrm>
          <a:prstGeom prst="rect">
            <a:avLst/>
          </a:prstGeom>
          <a:noFill/>
          <a:ln>
            <a:solidFill>
              <a:schemeClr val="tx1">
                <a:lumMod val="50000"/>
              </a:schemeClr>
            </a:solidFill>
          </a:ln>
        </p:spPr>
        <p:txBody>
          <a:bodyPr wrap="square">
            <a:spAutoFit/>
          </a:bodyPr>
          <a:lstStyle/>
          <a:p>
            <a:r>
              <a:rPr lang="en-US" b="1"/>
              <a:t>Kết quả thực thi:</a:t>
            </a:r>
          </a:p>
          <a:p>
            <a:endParaRPr lang="en-US" b="1"/>
          </a:p>
          <a:p>
            <a:r>
              <a:rPr lang="en-US"/>
              <a:t>Without showbase:</a:t>
            </a:r>
          </a:p>
          <a:p>
            <a:r>
              <a:rPr lang="en-US"/>
              <a:t>        Decimal: 255</a:t>
            </a:r>
          </a:p>
          <a:p>
            <a:r>
              <a:rPr lang="en-US"/>
              <a:t>        Hexadecimal: ff</a:t>
            </a:r>
          </a:p>
          <a:p>
            <a:r>
              <a:rPr lang="en-US"/>
              <a:t>        Octal: 377</a:t>
            </a:r>
          </a:p>
          <a:p>
            <a:r>
              <a:rPr lang="en-US"/>
              <a:t>With showbase:</a:t>
            </a:r>
          </a:p>
          <a:p>
            <a:r>
              <a:rPr lang="en-US"/>
              <a:t>        Decimal: 255</a:t>
            </a:r>
          </a:p>
          <a:p>
            <a:r>
              <a:rPr lang="en-US"/>
              <a:t>        Hexadecimal: 0xff</a:t>
            </a:r>
          </a:p>
          <a:p>
            <a:r>
              <a:rPr lang="en-US"/>
              <a:t>        Octal: 0377</a:t>
            </a:r>
          </a:p>
          <a:p>
            <a:r>
              <a:rPr lang="en-US"/>
              <a:t>Turning off showbase:</a:t>
            </a:r>
          </a:p>
          <a:p>
            <a:r>
              <a:rPr lang="en-US"/>
              <a:t>        Decimal: 255</a:t>
            </a:r>
          </a:p>
          <a:p>
            <a:r>
              <a:rPr lang="en-US"/>
              <a:t>        Hexadecimal: ff</a:t>
            </a:r>
          </a:p>
          <a:p>
            <a:r>
              <a:rPr lang="en-US"/>
              <a:t>        Octal: 377</a:t>
            </a:r>
          </a:p>
        </p:txBody>
      </p:sp>
      <p:sp>
        <p:nvSpPr>
          <p:cNvPr id="7" name="Slide Number Placeholder 6">
            <a:extLst>
              <a:ext uri="{FF2B5EF4-FFF2-40B4-BE49-F238E27FC236}">
                <a16:creationId xmlns:a16="http://schemas.microsoft.com/office/drawing/2014/main" id="{2E75BEB2-EE73-DEDA-12FD-56563111DD97}"/>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102898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BA45-943D-0D4A-C379-DCB8864A944F}"/>
              </a:ext>
            </a:extLst>
          </p:cNvPr>
          <p:cNvSpPr>
            <a:spLocks noGrp="1"/>
          </p:cNvSpPr>
          <p:nvPr>
            <p:ph type="title"/>
          </p:nvPr>
        </p:nvSpPr>
        <p:spPr/>
        <p:txBody>
          <a:bodyPr>
            <a:normAutofit fontScale="90000"/>
          </a:bodyPr>
          <a:lstStyle/>
          <a:p>
            <a:r>
              <a:rPr lang="en-US"/>
              <a:t>Ví dụ: Xuất giá trị với fixed và setprecision</a:t>
            </a:r>
          </a:p>
        </p:txBody>
      </p:sp>
      <p:sp>
        <p:nvSpPr>
          <p:cNvPr id="3" name="Content Placeholder 2">
            <a:extLst>
              <a:ext uri="{FF2B5EF4-FFF2-40B4-BE49-F238E27FC236}">
                <a16:creationId xmlns:a16="http://schemas.microsoft.com/office/drawing/2014/main" id="{DDA74ADB-3292-6BF7-98D1-318B77DAA0C8}"/>
              </a:ext>
            </a:extLst>
          </p:cNvPr>
          <p:cNvSpPr>
            <a:spLocks noGrp="1"/>
          </p:cNvSpPr>
          <p:nvPr>
            <p:ph idx="1"/>
          </p:nvPr>
        </p:nvSpPr>
        <p:spPr/>
        <p:txBody>
          <a:bodyPr>
            <a:noAutofit/>
          </a:bodyPr>
          <a:lstStyle/>
          <a:p>
            <a:pPr marL="0" indent="0" algn="l">
              <a:lnSpc>
                <a:spcPct val="100000"/>
              </a:lnSpc>
              <a:spcBef>
                <a:spcPts val="0"/>
              </a:spcBef>
              <a:spcAft>
                <a:spcPts val="0"/>
              </a:spcAft>
              <a:buNone/>
            </a:pPr>
            <a:r>
              <a:rPr lang="vi-VN" sz="1800" b="0">
                <a:solidFill>
                  <a:srgbClr val="AF00DB"/>
                </a:solidFill>
                <a:effectLst/>
                <a:highlight>
                  <a:srgbClr val="FFFFFF"/>
                </a:highlight>
                <a:latin typeface="PragmataPro Mono Liga" panose="02000509040000020004" pitchFamily="49" charset="0"/>
              </a:rPr>
              <a:t>#include</a:t>
            </a:r>
            <a:r>
              <a:rPr lang="vi-VN" sz="1800" b="0">
                <a:solidFill>
                  <a:srgbClr val="0000FF"/>
                </a:solidFill>
                <a:effectLst/>
                <a:highlight>
                  <a:srgbClr val="FFFFFF"/>
                </a:highlight>
                <a:latin typeface="PragmataPro Mono Liga" panose="02000509040000020004" pitchFamily="49" charset="0"/>
              </a:rPr>
              <a:t> </a:t>
            </a:r>
            <a:r>
              <a:rPr lang="vi-VN" sz="1800" b="0">
                <a:solidFill>
                  <a:srgbClr val="A31515"/>
                </a:solidFill>
                <a:effectLst/>
                <a:highlight>
                  <a:srgbClr val="FFFFFF"/>
                </a:highlight>
                <a:latin typeface="PragmataPro Mono Liga" panose="02000509040000020004" pitchFamily="49" charset="0"/>
              </a:rPr>
              <a:t>&lt;iostream&gt;</a:t>
            </a:r>
            <a:endParaRPr lang="vi-VN"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800" b="0">
                <a:solidFill>
                  <a:srgbClr val="AF00DB"/>
                </a:solidFill>
                <a:effectLst/>
                <a:highlight>
                  <a:srgbClr val="FFFFFF"/>
                </a:highlight>
                <a:latin typeface="PragmataPro Mono Liga" panose="02000509040000020004" pitchFamily="49" charset="0"/>
              </a:rPr>
              <a:t>#include</a:t>
            </a:r>
            <a:r>
              <a:rPr lang="vi-VN" sz="1800" b="0">
                <a:solidFill>
                  <a:srgbClr val="0000FF"/>
                </a:solidFill>
                <a:effectLst/>
                <a:highlight>
                  <a:srgbClr val="FFFFFF"/>
                </a:highlight>
                <a:latin typeface="PragmataPro Mono Liga" panose="02000509040000020004" pitchFamily="49" charset="0"/>
              </a:rPr>
              <a:t> </a:t>
            </a:r>
            <a:r>
              <a:rPr lang="vi-VN" sz="1800" b="0">
                <a:solidFill>
                  <a:srgbClr val="A31515"/>
                </a:solidFill>
                <a:effectLst/>
                <a:highlight>
                  <a:srgbClr val="FFFFFF"/>
                </a:highlight>
                <a:latin typeface="PragmataPro Mono Liga" panose="02000509040000020004" pitchFamily="49" charset="0"/>
              </a:rPr>
              <a:t>&lt;iomanip&gt;</a:t>
            </a:r>
            <a:r>
              <a:rPr lang="vi-VN" sz="1800" b="0">
                <a:solidFill>
                  <a:srgbClr val="0000FF"/>
                </a:solidFill>
                <a:effectLst/>
                <a:highlight>
                  <a:srgbClr val="FFFFFF"/>
                </a:highlight>
                <a:latin typeface="PragmataPro Mono Liga" panose="02000509040000020004" pitchFamily="49" charset="0"/>
              </a:rPr>
              <a:t> </a:t>
            </a:r>
            <a:r>
              <a:rPr lang="vi-VN" sz="1800" b="0">
                <a:solidFill>
                  <a:srgbClr val="008000"/>
                </a:solidFill>
                <a:effectLst/>
                <a:highlight>
                  <a:srgbClr val="FFFFFF"/>
                </a:highlight>
                <a:latin typeface="PragmataPro Mono Liga" panose="02000509040000020004" pitchFamily="49" charset="0"/>
              </a:rPr>
              <a:t>// Thư viện để sử dụng fixed và setprecision</a:t>
            </a:r>
            <a:endParaRPr lang="vi-VN"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800" b="0">
                <a:solidFill>
                  <a:srgbClr val="AF00DB"/>
                </a:solidFill>
                <a:effectLst/>
                <a:highlight>
                  <a:srgbClr val="FFFFFF"/>
                </a:highlight>
                <a:latin typeface="PragmataPro Mono Liga" panose="02000509040000020004" pitchFamily="49" charset="0"/>
              </a:rPr>
              <a:t>using</a:t>
            </a:r>
            <a:r>
              <a:rPr lang="vi-VN" sz="1800" b="0">
                <a:solidFill>
                  <a:srgbClr val="000000"/>
                </a:solidFill>
                <a:effectLst/>
                <a:highlight>
                  <a:srgbClr val="FFFFFF"/>
                </a:highlight>
                <a:latin typeface="PragmataPro Mono Liga" panose="02000509040000020004" pitchFamily="49" charset="0"/>
              </a:rPr>
              <a:t> </a:t>
            </a:r>
            <a:r>
              <a:rPr lang="vi-VN" sz="1800" b="0">
                <a:solidFill>
                  <a:srgbClr val="0000FF"/>
                </a:solidFill>
                <a:effectLst/>
                <a:highlight>
                  <a:srgbClr val="FFFFFF"/>
                </a:highlight>
                <a:latin typeface="PragmataPro Mono Liga" panose="02000509040000020004" pitchFamily="49" charset="0"/>
              </a:rPr>
              <a:t>namespace</a:t>
            </a:r>
            <a:r>
              <a:rPr lang="vi-VN" sz="1800" b="0">
                <a:solidFill>
                  <a:srgbClr val="000000"/>
                </a:solidFill>
                <a:effectLst/>
                <a:highlight>
                  <a:srgbClr val="FFFFFF"/>
                </a:highlight>
                <a:latin typeface="PragmataPro Mono Liga" panose="02000509040000020004" pitchFamily="49" charset="0"/>
              </a:rPr>
              <a:t> </a:t>
            </a:r>
            <a:r>
              <a:rPr lang="vi-VN" sz="1800" b="0">
                <a:solidFill>
                  <a:srgbClr val="267F99"/>
                </a:solidFill>
                <a:effectLst/>
                <a:highlight>
                  <a:srgbClr val="FFFFFF"/>
                </a:highlight>
                <a:latin typeface="PragmataPro Mono Liga" panose="02000509040000020004" pitchFamily="49" charset="0"/>
              </a:rPr>
              <a:t>std</a:t>
            </a: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vi-VN" sz="1800" b="0">
                <a:solidFill>
                  <a:srgbClr val="000000"/>
                </a:solidFill>
                <a:effectLst/>
                <a:highlight>
                  <a:srgbClr val="FFFFFF"/>
                </a:highlight>
                <a:latin typeface="PragmataPro Mono Liga" panose="02000509040000020004" pitchFamily="49" charset="0"/>
              </a:rPr>
            </a:br>
            <a:r>
              <a:rPr lang="vi-VN" sz="1800" b="0">
                <a:solidFill>
                  <a:srgbClr val="0000FF"/>
                </a:solidFill>
                <a:effectLst/>
                <a:highlight>
                  <a:srgbClr val="FFFFFF"/>
                </a:highlight>
                <a:latin typeface="PragmataPro Mono Liga" panose="02000509040000020004" pitchFamily="49" charset="0"/>
              </a:rPr>
              <a:t>int</a:t>
            </a:r>
            <a:r>
              <a:rPr lang="vi-VN" sz="1800" b="0">
                <a:solidFill>
                  <a:srgbClr val="000000"/>
                </a:solidFill>
                <a:effectLst/>
                <a:highlight>
                  <a:srgbClr val="FFFFFF"/>
                </a:highlight>
                <a:latin typeface="PragmataPro Mono Liga" panose="02000509040000020004" pitchFamily="49" charset="0"/>
              </a:rPr>
              <a:t> </a:t>
            </a:r>
            <a:r>
              <a:rPr lang="vi-VN" sz="1800" b="0">
                <a:solidFill>
                  <a:srgbClr val="795E26"/>
                </a:solidFill>
                <a:effectLst/>
                <a:highlight>
                  <a:srgbClr val="FFFFFF"/>
                </a:highlight>
                <a:latin typeface="PragmataPro Mono Liga" panose="02000509040000020004" pitchFamily="49" charset="0"/>
              </a:rPr>
              <a:t>main</a:t>
            </a:r>
            <a:r>
              <a:rPr lang="vi-VN"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r>
              <a:rPr lang="vi-VN" sz="1800" b="0">
                <a:solidFill>
                  <a:srgbClr val="0000FF"/>
                </a:solidFill>
                <a:effectLst/>
                <a:highlight>
                  <a:srgbClr val="FFFFFF"/>
                </a:highlight>
                <a:latin typeface="PragmataPro Mono Liga" panose="02000509040000020004" pitchFamily="49" charset="0"/>
              </a:rPr>
              <a:t>float</a:t>
            </a:r>
            <a:r>
              <a:rPr lang="vi-VN" sz="1800" b="0">
                <a:solidFill>
                  <a:srgbClr val="000000"/>
                </a:solidFill>
                <a:effectLst/>
                <a:highlight>
                  <a:srgbClr val="FFFFFF"/>
                </a:highlight>
                <a:latin typeface="PragmataPro Mono Liga" panose="02000509040000020004" pitchFamily="49" charset="0"/>
              </a:rPr>
              <a:t> value = </a:t>
            </a:r>
            <a:r>
              <a:rPr lang="vi-VN" sz="1800" b="0">
                <a:solidFill>
                  <a:srgbClr val="098658"/>
                </a:solidFill>
                <a:effectLst/>
                <a:highlight>
                  <a:srgbClr val="FFFFFF"/>
                </a:highlight>
                <a:latin typeface="PragmataPro Mono Liga" panose="02000509040000020004" pitchFamily="49" charset="0"/>
              </a:rPr>
              <a:t>123.456789</a:t>
            </a: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vi-VN" sz="1800" b="0">
                <a:solidFill>
                  <a:srgbClr val="000000"/>
                </a:solidFill>
                <a:effectLst/>
                <a:highlight>
                  <a:srgbClr val="FFFFFF"/>
                </a:highlight>
                <a:latin typeface="PragmataPro Mono Liga" panose="02000509040000020004" pitchFamily="49" charset="0"/>
              </a:rPr>
            </a:br>
            <a:r>
              <a:rPr lang="vi-VN" sz="1800" b="0">
                <a:solidFill>
                  <a:srgbClr val="000000"/>
                </a:solidFill>
                <a:effectLst/>
                <a:highlight>
                  <a:srgbClr val="FFFFFF"/>
                </a:highlight>
                <a:latin typeface="PragmataPro Mono Liga" panose="02000509040000020004" pitchFamily="49" charset="0"/>
              </a:rPr>
              <a:t>    cout &lt;&lt; </a:t>
            </a:r>
            <a:r>
              <a:rPr lang="vi-VN" sz="1800" b="0">
                <a:solidFill>
                  <a:srgbClr val="A31515"/>
                </a:solidFill>
                <a:effectLst/>
                <a:highlight>
                  <a:srgbClr val="FFFFFF"/>
                </a:highlight>
                <a:latin typeface="PragmataPro Mono Liga" panose="02000509040000020004" pitchFamily="49" charset="0"/>
              </a:rPr>
              <a:t>"Without fixed: "</a:t>
            </a:r>
            <a:r>
              <a:rPr lang="vi-VN" sz="1800" b="0">
                <a:solidFill>
                  <a:srgbClr val="000000"/>
                </a:solidFill>
                <a:effectLst/>
                <a:highlight>
                  <a:srgbClr val="FFFFFF"/>
                </a:highlight>
                <a:latin typeface="PragmataPro Mono Liga" panose="02000509040000020004" pitchFamily="49" charset="0"/>
              </a:rPr>
              <a:t> &lt;&lt; value &lt;&lt; endl;</a:t>
            </a:r>
          </a:p>
          <a:p>
            <a:pPr marL="0" indent="0" algn="l">
              <a:lnSpc>
                <a:spcPct val="100000"/>
              </a:lnSpc>
              <a:spcBef>
                <a:spcPts val="0"/>
              </a:spcBef>
              <a:spcAft>
                <a:spcPts val="0"/>
              </a:spcAft>
              <a:buNone/>
            </a:pPr>
            <a:br>
              <a:rPr lang="vi-VN" sz="1800" b="0">
                <a:solidFill>
                  <a:srgbClr val="000000"/>
                </a:solidFill>
                <a:effectLst/>
                <a:highlight>
                  <a:srgbClr val="FFFFFF"/>
                </a:highlight>
                <a:latin typeface="PragmataPro Mono Liga" panose="02000509040000020004" pitchFamily="49" charset="0"/>
              </a:rPr>
            </a:br>
            <a:r>
              <a:rPr lang="vi-VN" sz="1800" b="0">
                <a:solidFill>
                  <a:srgbClr val="000000"/>
                </a:solidFill>
                <a:effectLst/>
                <a:highlight>
                  <a:srgbClr val="FFFFFF"/>
                </a:highlight>
                <a:latin typeface="PragmataPro Mono Liga" panose="02000509040000020004" pitchFamily="49" charset="0"/>
              </a:rPr>
              <a:t>    cout &lt;&lt; </a:t>
            </a:r>
            <a:r>
              <a:rPr lang="vi-VN" sz="1800" b="0">
                <a:solidFill>
                  <a:srgbClr val="A31515"/>
                </a:solidFill>
                <a:effectLst/>
                <a:highlight>
                  <a:srgbClr val="FFFFFF"/>
                </a:highlight>
                <a:latin typeface="PragmataPro Mono Liga" panose="02000509040000020004" pitchFamily="49" charset="0"/>
              </a:rPr>
              <a:t>"With fixed: "</a:t>
            </a:r>
            <a:r>
              <a:rPr lang="vi-VN" sz="1800" b="0">
                <a:solidFill>
                  <a:srgbClr val="000000"/>
                </a:solidFill>
                <a:effectLst/>
                <a:highlight>
                  <a:srgbClr val="FFFFFF"/>
                </a:highlight>
                <a:latin typeface="PragmataPro Mono Liga" panose="02000509040000020004" pitchFamily="49" charset="0"/>
              </a:rPr>
              <a:t> &lt;&lt; fixed &lt;&lt; value &lt;&lt; endl;</a:t>
            </a:r>
          </a:p>
          <a:p>
            <a:pPr marL="0" indent="0" algn="l">
              <a:lnSpc>
                <a:spcPct val="100000"/>
              </a:lnSpc>
              <a:spcBef>
                <a:spcPts val="0"/>
              </a:spcBef>
              <a:spcAft>
                <a:spcPts val="0"/>
              </a:spcAft>
              <a:buNone/>
            </a:pPr>
            <a:br>
              <a:rPr lang="vi-VN" sz="1800" b="0">
                <a:solidFill>
                  <a:srgbClr val="000000"/>
                </a:solidFill>
                <a:effectLst/>
                <a:highlight>
                  <a:srgbClr val="FFFFFF"/>
                </a:highlight>
                <a:latin typeface="PragmataPro Mono Liga" panose="02000509040000020004" pitchFamily="49" charset="0"/>
              </a:rPr>
            </a:br>
            <a:r>
              <a:rPr lang="vi-VN" sz="1800" b="0">
                <a:solidFill>
                  <a:srgbClr val="000000"/>
                </a:solidFill>
                <a:effectLst/>
                <a:highlight>
                  <a:srgbClr val="FFFFFF"/>
                </a:highlight>
                <a:latin typeface="PragmataPro Mono Liga" panose="02000509040000020004" pitchFamily="49" charset="0"/>
              </a:rPr>
              <a:t>    cout &lt;&lt; </a:t>
            </a:r>
            <a:r>
              <a:rPr lang="vi-VN" sz="1800" b="0">
                <a:solidFill>
                  <a:srgbClr val="A31515"/>
                </a:solidFill>
                <a:effectLst/>
                <a:highlight>
                  <a:srgbClr val="FFFFFF"/>
                </a:highlight>
                <a:latin typeface="PragmataPro Mono Liga" panose="02000509040000020004" pitchFamily="49" charset="0"/>
              </a:rPr>
              <a:t>"With fixed and setprecision(3): "</a:t>
            </a:r>
            <a:r>
              <a:rPr lang="vi-VN"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&lt;&lt; fixed &lt;&lt; </a:t>
            </a:r>
            <a:r>
              <a:rPr lang="vi-VN" sz="1800" b="0">
                <a:solidFill>
                  <a:srgbClr val="795E26"/>
                </a:solidFill>
                <a:effectLst/>
                <a:highlight>
                  <a:srgbClr val="FFFFFF"/>
                </a:highlight>
                <a:latin typeface="PragmataPro Mono Liga" panose="02000509040000020004" pitchFamily="49" charset="0"/>
              </a:rPr>
              <a:t>setprecision</a:t>
            </a:r>
            <a:r>
              <a:rPr lang="vi-VN" sz="1800" b="0">
                <a:solidFill>
                  <a:srgbClr val="000000"/>
                </a:solidFill>
                <a:effectLst/>
                <a:highlight>
                  <a:srgbClr val="FFFFFF"/>
                </a:highlight>
                <a:latin typeface="PragmataPro Mono Liga" panose="02000509040000020004" pitchFamily="49" charset="0"/>
              </a:rPr>
              <a:t>(</a:t>
            </a:r>
            <a:r>
              <a:rPr lang="vi-VN" sz="1800" b="0">
                <a:solidFill>
                  <a:srgbClr val="098658"/>
                </a:solidFill>
                <a:effectLst/>
                <a:highlight>
                  <a:srgbClr val="FFFFFF"/>
                </a:highlight>
                <a:latin typeface="PragmataPro Mono Liga" panose="02000509040000020004" pitchFamily="49" charset="0"/>
              </a:rPr>
              <a:t>3</a:t>
            </a:r>
            <a:r>
              <a:rPr lang="vi-VN" sz="1800" b="0">
                <a:solidFill>
                  <a:srgbClr val="000000"/>
                </a:solidFill>
                <a:effectLst/>
                <a:highlight>
                  <a:srgbClr val="FFFFFF"/>
                </a:highlight>
                <a:latin typeface="PragmataPro Mono Liga" panose="02000509040000020004" pitchFamily="49" charset="0"/>
              </a:rPr>
              <a:t>) &lt;&lt; value &lt;&lt; endl;</a:t>
            </a:r>
          </a:p>
          <a:p>
            <a:pPr marL="0" indent="0" algn="l">
              <a:lnSpc>
                <a:spcPct val="100000"/>
              </a:lnSpc>
              <a:spcBef>
                <a:spcPts val="0"/>
              </a:spcBef>
              <a:spcAft>
                <a:spcPts val="0"/>
              </a:spcAft>
              <a:buNone/>
            </a:pPr>
            <a:br>
              <a:rPr lang="vi-VN" sz="1800" b="0">
                <a:solidFill>
                  <a:srgbClr val="000000"/>
                </a:solidFill>
                <a:effectLst/>
                <a:highlight>
                  <a:srgbClr val="FFFFFF"/>
                </a:highlight>
                <a:latin typeface="PragmataPro Mono Liga" panose="02000509040000020004" pitchFamily="49" charset="0"/>
              </a:rPr>
            </a:br>
            <a:r>
              <a:rPr lang="vi-VN" sz="1800" b="0">
                <a:solidFill>
                  <a:srgbClr val="000000"/>
                </a:solidFill>
                <a:effectLst/>
                <a:highlight>
                  <a:srgbClr val="FFFFFF"/>
                </a:highlight>
                <a:latin typeface="PragmataPro Mono Liga" panose="02000509040000020004" pitchFamily="49" charset="0"/>
              </a:rPr>
              <a:t>    cout &lt;&lt; </a:t>
            </a:r>
            <a:r>
              <a:rPr lang="vi-VN" sz="1800" b="0">
                <a:solidFill>
                  <a:srgbClr val="A31515"/>
                </a:solidFill>
                <a:effectLst/>
                <a:highlight>
                  <a:srgbClr val="FFFFFF"/>
                </a:highlight>
                <a:latin typeface="PragmataPro Mono Liga" panose="02000509040000020004" pitchFamily="49" charset="0"/>
              </a:rPr>
              <a:t>"With fixed and setprecision(5): "</a:t>
            </a:r>
            <a:r>
              <a:rPr lang="vi-VN"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&lt;&lt; fixed &lt;&lt; </a:t>
            </a:r>
            <a:r>
              <a:rPr lang="vi-VN" sz="1800" b="0">
                <a:solidFill>
                  <a:srgbClr val="795E26"/>
                </a:solidFill>
                <a:effectLst/>
                <a:highlight>
                  <a:srgbClr val="FFFFFF"/>
                </a:highlight>
                <a:latin typeface="PragmataPro Mono Liga" panose="02000509040000020004" pitchFamily="49" charset="0"/>
              </a:rPr>
              <a:t>setprecision</a:t>
            </a:r>
            <a:r>
              <a:rPr lang="vi-VN" sz="1800" b="0">
                <a:solidFill>
                  <a:srgbClr val="000000"/>
                </a:solidFill>
                <a:effectLst/>
                <a:highlight>
                  <a:srgbClr val="FFFFFF"/>
                </a:highlight>
                <a:latin typeface="PragmataPro Mono Liga" panose="02000509040000020004" pitchFamily="49" charset="0"/>
              </a:rPr>
              <a:t>(</a:t>
            </a:r>
            <a:r>
              <a:rPr lang="vi-VN" sz="1800" b="0">
                <a:solidFill>
                  <a:srgbClr val="098658"/>
                </a:solidFill>
                <a:effectLst/>
                <a:highlight>
                  <a:srgbClr val="FFFFFF"/>
                </a:highlight>
                <a:latin typeface="PragmataPro Mono Liga" panose="02000509040000020004" pitchFamily="49" charset="0"/>
              </a:rPr>
              <a:t>4</a:t>
            </a:r>
            <a:r>
              <a:rPr lang="vi-VN" sz="1800" b="0">
                <a:solidFill>
                  <a:srgbClr val="000000"/>
                </a:solidFill>
                <a:effectLst/>
                <a:highlight>
                  <a:srgbClr val="FFFFFF"/>
                </a:highlight>
                <a:latin typeface="PragmataPro Mono Liga" panose="02000509040000020004" pitchFamily="49" charset="0"/>
              </a:rPr>
              <a:t>) &lt;&lt; value &lt;&lt; endl;</a:t>
            </a:r>
          </a:p>
          <a:p>
            <a:pPr marL="0" indent="0" algn="l">
              <a:lnSpc>
                <a:spcPct val="100000"/>
              </a:lnSpc>
              <a:spcBef>
                <a:spcPts val="0"/>
              </a:spcBef>
              <a:spcAft>
                <a:spcPts val="0"/>
              </a:spcAft>
              <a:buNone/>
            </a:pPr>
            <a:br>
              <a:rPr lang="vi-VN" sz="1800" b="0">
                <a:solidFill>
                  <a:srgbClr val="000000"/>
                </a:solidFill>
                <a:effectLst/>
                <a:highlight>
                  <a:srgbClr val="FFFFFF"/>
                </a:highlight>
                <a:latin typeface="PragmataPro Mono Liga" panose="02000509040000020004" pitchFamily="49" charset="0"/>
              </a:rPr>
            </a:br>
            <a:r>
              <a:rPr lang="vi-VN" sz="1800" b="0">
                <a:solidFill>
                  <a:srgbClr val="000000"/>
                </a:solidFill>
                <a:effectLst/>
                <a:highlight>
                  <a:srgbClr val="FFFFFF"/>
                </a:highlight>
                <a:latin typeface="PragmataPro Mono Liga" panose="02000509040000020004" pitchFamily="49" charset="0"/>
              </a:rPr>
              <a:t>    </a:t>
            </a:r>
            <a:r>
              <a:rPr lang="vi-VN" sz="1800" b="0">
                <a:solidFill>
                  <a:srgbClr val="AF00DB"/>
                </a:solidFill>
                <a:effectLst/>
                <a:highlight>
                  <a:srgbClr val="FFFFFF"/>
                </a:highlight>
                <a:latin typeface="PragmataPro Mono Liga" panose="02000509040000020004" pitchFamily="49" charset="0"/>
              </a:rPr>
              <a:t>return</a:t>
            </a: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0</a:t>
            </a: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4A4C7D60-BB42-E301-727C-76BA9672571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ABDBB40E-3671-BFE6-C2E7-1A13BC47C411}"/>
              </a:ext>
            </a:extLst>
          </p:cNvPr>
          <p:cNvSpPr>
            <a:spLocks noGrp="1"/>
          </p:cNvSpPr>
          <p:nvPr>
            <p:ph type="dt" sz="half" idx="13"/>
          </p:nvPr>
        </p:nvSpPr>
        <p:spPr/>
        <p:txBody>
          <a:bodyPr/>
          <a:lstStyle/>
          <a:p>
            <a:r>
              <a:rPr lang="en-US"/>
              <a:t>June 2024</a:t>
            </a:r>
            <a:endParaRPr lang="en-US" dirty="0"/>
          </a:p>
        </p:txBody>
      </p:sp>
      <p:sp>
        <p:nvSpPr>
          <p:cNvPr id="10" name="TextBox 9">
            <a:extLst>
              <a:ext uri="{FF2B5EF4-FFF2-40B4-BE49-F238E27FC236}">
                <a16:creationId xmlns:a16="http://schemas.microsoft.com/office/drawing/2014/main" id="{392222C3-05DD-E413-55E0-43BE5B948AAD}"/>
              </a:ext>
            </a:extLst>
          </p:cNvPr>
          <p:cNvSpPr txBox="1"/>
          <p:nvPr/>
        </p:nvSpPr>
        <p:spPr>
          <a:xfrm>
            <a:off x="7158789" y="2047087"/>
            <a:ext cx="4805413" cy="2123658"/>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Without fixed: 123.457</a:t>
            </a:r>
          </a:p>
          <a:p>
            <a:r>
              <a:rPr lang="en-US" sz="2200"/>
              <a:t>With fixed: 123.456787</a:t>
            </a:r>
          </a:p>
          <a:p>
            <a:r>
              <a:rPr lang="en-US" sz="2200"/>
              <a:t>With fixed and setprecision(3): 123.457</a:t>
            </a:r>
          </a:p>
          <a:p>
            <a:r>
              <a:rPr lang="en-US" sz="2200"/>
              <a:t>With fixed and setprecision(5): 123.4568</a:t>
            </a:r>
          </a:p>
        </p:txBody>
      </p:sp>
      <p:sp>
        <p:nvSpPr>
          <p:cNvPr id="7" name="Slide Number Placeholder 6">
            <a:extLst>
              <a:ext uri="{FF2B5EF4-FFF2-40B4-BE49-F238E27FC236}">
                <a16:creationId xmlns:a16="http://schemas.microsoft.com/office/drawing/2014/main" id="{1DAAF4AB-EB0F-18B2-AC66-7C7F8E2A2B79}"/>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26056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3439-E430-E31F-140A-87B87A03C1F6}"/>
              </a:ext>
            </a:extLst>
          </p:cNvPr>
          <p:cNvSpPr>
            <a:spLocks noGrp="1"/>
          </p:cNvSpPr>
          <p:nvPr>
            <p:ph type="title"/>
          </p:nvPr>
        </p:nvSpPr>
        <p:spPr/>
        <p:txBody>
          <a:bodyPr>
            <a:normAutofit fontScale="90000"/>
          </a:bodyPr>
          <a:lstStyle/>
          <a:p>
            <a:r>
              <a:rPr lang="en-US"/>
              <a:t>Ví dụ: Hiển thị giá trị boolean</a:t>
            </a:r>
          </a:p>
        </p:txBody>
      </p:sp>
      <p:sp>
        <p:nvSpPr>
          <p:cNvPr id="3" name="Content Placeholder 2">
            <a:extLst>
              <a:ext uri="{FF2B5EF4-FFF2-40B4-BE49-F238E27FC236}">
                <a16:creationId xmlns:a16="http://schemas.microsoft.com/office/drawing/2014/main" id="{BB772D16-97F3-C702-FA2A-F7B0D5CE2B91}"/>
              </a:ext>
            </a:extLst>
          </p:cNvPr>
          <p:cNvSpPr>
            <a:spLocks noGrp="1"/>
          </p:cNvSpPr>
          <p:nvPr>
            <p:ph idx="1"/>
          </p:nvPr>
        </p:nvSpPr>
        <p:spPr/>
        <p:txBody>
          <a:bodyPr>
            <a:noAutofit/>
          </a:bodyPr>
          <a:lstStyle/>
          <a:p>
            <a:pPr marL="0" indent="0" algn="l">
              <a:lnSpc>
                <a:spcPct val="100000"/>
              </a:lnSpc>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AF00DB"/>
                </a:solidFill>
                <a:effectLst/>
                <a:highlight>
                  <a:srgbClr val="FFFFFF"/>
                </a:highlight>
                <a:latin typeface="PragmataPro Mono Liga" panose="02000509040000020004" pitchFamily="49" charset="0"/>
              </a:rPr>
              <a:t>using</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namespace</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bool</a:t>
            </a:r>
            <a:r>
              <a:rPr lang="en-US" sz="1800" b="0">
                <a:solidFill>
                  <a:srgbClr val="000000"/>
                </a:solidFill>
                <a:effectLst/>
                <a:highlight>
                  <a:srgbClr val="FFFFFF"/>
                </a:highlight>
                <a:latin typeface="PragmataPro Mono Liga" panose="02000509040000020004" pitchFamily="49" charset="0"/>
              </a:rPr>
              <a:t> flagTrue = </a:t>
            </a:r>
            <a:r>
              <a:rPr lang="en-US" sz="1800" b="0">
                <a:solidFill>
                  <a:srgbClr val="0000FF"/>
                </a:solidFill>
                <a:effectLst/>
                <a:highlight>
                  <a:srgbClr val="FFFFFF"/>
                </a:highlight>
                <a:latin typeface="PragmataPro Mono Liga" panose="02000509040000020004" pitchFamily="49" charset="0"/>
              </a:rPr>
              <a:t>true</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bool</a:t>
            </a:r>
            <a:r>
              <a:rPr lang="en-US" sz="1800" b="0">
                <a:solidFill>
                  <a:srgbClr val="000000"/>
                </a:solidFill>
                <a:effectLst/>
                <a:highlight>
                  <a:srgbClr val="FFFFFF"/>
                </a:highlight>
                <a:latin typeface="PragmataPro Mono Liga" panose="02000509040000020004" pitchFamily="49" charset="0"/>
              </a:rPr>
              <a:t> flagFalse = </a:t>
            </a:r>
            <a:r>
              <a:rPr lang="en-US" sz="1800" b="0">
                <a:solidFill>
                  <a:srgbClr val="0000FF"/>
                </a:solidFill>
                <a:effectLst/>
                <a:highlight>
                  <a:srgbClr val="FFFFFF"/>
                </a:highlight>
                <a:latin typeface="PragmataPro Mono Liga" panose="02000509040000020004" pitchFamily="49" charset="0"/>
              </a:rPr>
              <a:t>false</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cout &lt;&lt; </a:t>
            </a:r>
            <a:r>
              <a:rPr lang="en-US" sz="1800" b="0">
                <a:solidFill>
                  <a:srgbClr val="A31515"/>
                </a:solidFill>
                <a:effectLst/>
                <a:highlight>
                  <a:srgbClr val="FFFFFF"/>
                </a:highlight>
                <a:latin typeface="PragmataPro Mono Liga" panose="02000509040000020004" pitchFamily="49" charset="0"/>
              </a:rPr>
              <a:t>"Without boolalpha: "</a:t>
            </a:r>
            <a:r>
              <a:rPr lang="en-US" sz="1800" b="0">
                <a:solidFill>
                  <a:srgbClr val="000000"/>
                </a:solidFill>
                <a:effectLst/>
                <a:highlight>
                  <a:srgbClr val="FFFFFF"/>
                </a:highlight>
                <a:latin typeface="PragmataPro Mono Liga" panose="02000509040000020004" pitchFamily="49" charset="0"/>
              </a:rPr>
              <a:t> &lt;&lt; flagTrue &lt;&lt; </a:t>
            </a:r>
            <a:r>
              <a:rPr lang="en-US" sz="1800" b="0">
                <a:solidFill>
                  <a:srgbClr val="A31515"/>
                </a:solidFill>
                <a:effectLst/>
                <a:highlight>
                  <a:srgbClr val="FFFFFF"/>
                </a:highlight>
                <a:latin typeface="PragmataPro Mono Liga" panose="02000509040000020004" pitchFamily="49" charset="0"/>
              </a:rPr>
              <a:t>" "</a:t>
            </a:r>
            <a:r>
              <a:rPr lang="en-US" sz="1800" b="0">
                <a:solidFill>
                  <a:srgbClr val="000000"/>
                </a:solidFill>
                <a:effectLst/>
                <a:highlight>
                  <a:srgbClr val="FFFFFF"/>
                </a:highlight>
                <a:latin typeface="PragmataPro Mono Liga" panose="02000509040000020004" pitchFamily="49" charset="0"/>
              </a:rPr>
              <a:t> &lt;&lt; flagFalse &lt;&lt; endl;</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cout &lt;&lt; boolalpha;</a:t>
            </a:r>
            <a:r>
              <a:rPr lang="en-US" sz="1800" b="0">
                <a:solidFill>
                  <a:srgbClr val="008000"/>
                </a:solidFill>
                <a:effectLst/>
                <a:highlight>
                  <a:srgbClr val="FFFFFF"/>
                </a:highlight>
                <a:latin typeface="PragmataPro Mono Liga" panose="02000509040000020004" pitchFamily="49" charset="0"/>
              </a:rPr>
              <a:t> // Kích hoạt boolalpha</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cout &lt;&lt; </a:t>
            </a:r>
            <a:r>
              <a:rPr lang="en-US" sz="1800" b="0">
                <a:solidFill>
                  <a:srgbClr val="A31515"/>
                </a:solidFill>
                <a:effectLst/>
                <a:highlight>
                  <a:srgbClr val="FFFFFF"/>
                </a:highlight>
                <a:latin typeface="PragmataPro Mono Liga" panose="02000509040000020004" pitchFamily="49" charset="0"/>
              </a:rPr>
              <a:t>"With boolalpha: "</a:t>
            </a:r>
            <a:r>
              <a:rPr lang="en-US" sz="1800" b="0">
                <a:solidFill>
                  <a:srgbClr val="000000"/>
                </a:solidFill>
                <a:effectLst/>
                <a:highlight>
                  <a:srgbClr val="FFFFFF"/>
                </a:highlight>
                <a:latin typeface="PragmataPro Mono Liga" panose="02000509040000020004" pitchFamily="49" charset="0"/>
              </a:rPr>
              <a:t> &lt;&lt; flagTrue &lt;&lt; </a:t>
            </a:r>
            <a:r>
              <a:rPr lang="en-US" sz="1800" b="0">
                <a:solidFill>
                  <a:srgbClr val="A31515"/>
                </a:solidFill>
                <a:effectLst/>
                <a:highlight>
                  <a:srgbClr val="FFFFFF"/>
                </a:highlight>
                <a:latin typeface="PragmataPro Mono Liga" panose="02000509040000020004" pitchFamily="49" charset="0"/>
              </a:rPr>
              <a:t>" "</a:t>
            </a:r>
            <a:r>
              <a:rPr lang="en-US" sz="1800" b="0">
                <a:solidFill>
                  <a:srgbClr val="000000"/>
                </a:solidFill>
                <a:effectLst/>
                <a:highlight>
                  <a:srgbClr val="FFFFFF"/>
                </a:highlight>
                <a:latin typeface="PragmataPro Mono Liga" panose="02000509040000020004" pitchFamily="49" charset="0"/>
              </a:rPr>
              <a:t> &lt;&lt; flagFalse &lt;&lt; endl;</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cout &lt;&lt; noboolalpha;</a:t>
            </a:r>
            <a:r>
              <a:rPr lang="en-US" sz="1800" b="0">
                <a:solidFill>
                  <a:srgbClr val="008000"/>
                </a:solidFill>
                <a:effectLst/>
                <a:highlight>
                  <a:srgbClr val="FFFFFF"/>
                </a:highlight>
                <a:latin typeface="PragmataPro Mono Liga" panose="02000509040000020004" pitchFamily="49" charset="0"/>
              </a:rPr>
              <a:t> // Tắt boolalpha</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cout &lt;&lt; </a:t>
            </a:r>
            <a:r>
              <a:rPr lang="en-US" sz="1800" b="0">
                <a:solidFill>
                  <a:srgbClr val="A31515"/>
                </a:solidFill>
                <a:effectLst/>
                <a:highlight>
                  <a:srgbClr val="FFFFFF"/>
                </a:highlight>
                <a:latin typeface="PragmataPro Mono Liga" panose="02000509040000020004" pitchFamily="49" charset="0"/>
              </a:rPr>
              <a:t>"Turning off boolalpha: "</a:t>
            </a:r>
            <a:r>
              <a:rPr lang="en-US" sz="1800" b="0">
                <a:solidFill>
                  <a:srgbClr val="000000"/>
                </a:solidFill>
                <a:effectLst/>
                <a:highlight>
                  <a:srgbClr val="FFFFFF"/>
                </a:highlight>
                <a:latin typeface="PragmataPro Mono Liga" panose="02000509040000020004" pitchFamily="49" charset="0"/>
              </a:rPr>
              <a:t> &lt;&lt; flagTrue &lt;&lt; </a:t>
            </a:r>
            <a:r>
              <a:rPr lang="en-US" sz="1800" b="0">
                <a:solidFill>
                  <a:srgbClr val="A31515"/>
                </a:solidFill>
                <a:effectLst/>
                <a:highlight>
                  <a:srgbClr val="FFFFFF"/>
                </a:highlight>
                <a:latin typeface="PragmataPro Mono Liga" panose="02000509040000020004" pitchFamily="49" charset="0"/>
              </a:rPr>
              <a:t>" "</a:t>
            </a:r>
            <a:r>
              <a:rPr lang="en-US" sz="1800" b="0">
                <a:solidFill>
                  <a:srgbClr val="000000"/>
                </a:solidFill>
                <a:effectLst/>
                <a:highlight>
                  <a:srgbClr val="FFFFFF"/>
                </a:highlight>
                <a:latin typeface="PragmataPro Mono Liga" panose="02000509040000020004" pitchFamily="49" charset="0"/>
              </a:rPr>
              <a:t> &lt;&lt; flagFalse &lt;&lt; endl;</a:t>
            </a: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endParaRPr lang="en-US" sz="1800"/>
          </a:p>
        </p:txBody>
      </p:sp>
      <p:sp>
        <p:nvSpPr>
          <p:cNvPr id="4" name="Footer Placeholder 3">
            <a:extLst>
              <a:ext uri="{FF2B5EF4-FFF2-40B4-BE49-F238E27FC236}">
                <a16:creationId xmlns:a16="http://schemas.microsoft.com/office/drawing/2014/main" id="{7FC1CEF7-5800-FE87-497C-574A60F851C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33D8CEC5-3621-B268-A0F9-DAAEF686A0B0}"/>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4AA494BE-0ACE-D70B-C637-0E4D1483F2C6}"/>
              </a:ext>
            </a:extLst>
          </p:cNvPr>
          <p:cNvSpPr txBox="1"/>
          <p:nvPr/>
        </p:nvSpPr>
        <p:spPr>
          <a:xfrm>
            <a:off x="7033660" y="1407078"/>
            <a:ext cx="3342373" cy="1785104"/>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Without boolalpha: 1 0</a:t>
            </a:r>
          </a:p>
          <a:p>
            <a:r>
              <a:rPr lang="en-US" sz="2200"/>
              <a:t>With boolalpha: true false</a:t>
            </a:r>
          </a:p>
          <a:p>
            <a:r>
              <a:rPr lang="en-US" sz="2200"/>
              <a:t>Turning off boolalpha: 1 0</a:t>
            </a:r>
          </a:p>
        </p:txBody>
      </p:sp>
      <p:sp>
        <p:nvSpPr>
          <p:cNvPr id="7" name="Slide Number Placeholder 6">
            <a:extLst>
              <a:ext uri="{FF2B5EF4-FFF2-40B4-BE49-F238E27FC236}">
                <a16:creationId xmlns:a16="http://schemas.microsoft.com/office/drawing/2014/main" id="{5CB1FA98-3580-51E1-B3B5-E0ACBF528B4C}"/>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243663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Autofit/>
          </a:bodyPr>
          <a:lstStyle/>
          <a:p>
            <a:pPr marL="491490" indent="-457200">
              <a:lnSpc>
                <a:spcPct val="100000"/>
              </a:lnSpc>
              <a:spcBef>
                <a:spcPts val="0"/>
              </a:spcBef>
              <a:spcAft>
                <a:spcPts val="600"/>
              </a:spcAft>
              <a:buFont typeface="+mj-lt"/>
              <a:buAutoNum type="arabicPeriod"/>
            </a:pPr>
            <a:endParaRPr lang="en-US" sz="2400">
              <a:solidFill>
                <a:schemeClr val="bg1">
                  <a:lumMod val="75000"/>
                </a:schemeClr>
              </a:solidFill>
              <a:latin typeface="Calibri" panose="020F0502020204030204" pitchFamily="34" charset="0"/>
              <a:cs typeface="Calibri" panose="020F0502020204030204" pitchFamily="34" charset="0"/>
            </a:endParaRP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3.1 Cấu trúc chương trình C++</a:t>
            </a: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3.2 </a:t>
            </a:r>
            <a:r>
              <a:rPr lang="vi-VN" sz="2400">
                <a:solidFill>
                  <a:schemeClr val="bg1">
                    <a:lumMod val="75000"/>
                  </a:schemeClr>
                </a:solidFill>
                <a:latin typeface="Calibri" panose="020F0502020204030204" pitchFamily="34" charset="0"/>
                <a:cs typeface="Calibri" panose="020F0502020204030204" pitchFamily="34" charset="0"/>
              </a:rPr>
              <a:t>Bộ từ vựng </a:t>
            </a:r>
            <a:r>
              <a:rPr lang="en-US" sz="2400">
                <a:solidFill>
                  <a:schemeClr val="bg1">
                    <a:lumMod val="75000"/>
                  </a:schemeClr>
                </a:solidFill>
                <a:latin typeface="Calibri" panose="020F0502020204030204" pitchFamily="34" charset="0"/>
                <a:cs typeface="Calibri" panose="020F0502020204030204" pitchFamily="34" charset="0"/>
              </a:rPr>
              <a:t>(</a:t>
            </a:r>
            <a:r>
              <a:rPr lang="en-US" sz="2400" b="1">
                <a:solidFill>
                  <a:schemeClr val="bg1">
                    <a:lumMod val="75000"/>
                  </a:schemeClr>
                </a:solidFill>
              </a:rPr>
              <a:t>keywords</a:t>
            </a:r>
            <a:r>
              <a:rPr lang="en-US" sz="2400">
                <a:solidFill>
                  <a:schemeClr val="bg1">
                    <a:lumMod val="75000"/>
                  </a:schemeClr>
                </a:solidFill>
              </a:rPr>
              <a:t>) </a:t>
            </a:r>
            <a:r>
              <a:rPr lang="vi-VN" sz="2400">
                <a:solidFill>
                  <a:schemeClr val="bg1">
                    <a:lumMod val="75000"/>
                  </a:schemeClr>
                </a:solidFill>
                <a:latin typeface="Calibri" panose="020F0502020204030204" pitchFamily="34" charset="0"/>
                <a:cs typeface="Calibri" panose="020F0502020204030204" pitchFamily="34" charset="0"/>
              </a:rPr>
              <a:t>trong C++</a:t>
            </a:r>
            <a:endParaRPr lang="en-US" sz="2400">
              <a:solidFill>
                <a:schemeClr val="bg1">
                  <a:lumMod val="75000"/>
                </a:schemeClr>
              </a:solidFill>
              <a:latin typeface="Calibri" panose="020F0502020204030204" pitchFamily="34" charset="0"/>
              <a:cs typeface="Calibri" panose="020F0502020204030204" pitchFamily="34" charset="0"/>
            </a:endParaRP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3.3 </a:t>
            </a:r>
            <a:r>
              <a:rPr lang="vi-VN" sz="2400">
                <a:solidFill>
                  <a:schemeClr val="bg1">
                    <a:lumMod val="75000"/>
                  </a:schemeClr>
                </a:solidFill>
                <a:latin typeface="Calibri" panose="020F0502020204030204" pitchFamily="34" charset="0"/>
                <a:cs typeface="Calibri" panose="020F0502020204030204" pitchFamily="34" charset="0"/>
              </a:rPr>
              <a:t>Các kiểu dữ liệu cơ sở</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Fundamental</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data</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types</a:t>
            </a:r>
            <a:r>
              <a:rPr lang="en-US" sz="2400">
                <a:solidFill>
                  <a:schemeClr val="bg1">
                    <a:lumMod val="75000"/>
                  </a:schemeClr>
                </a:solidFill>
                <a:latin typeface="Calibri" panose="020F0502020204030204" pitchFamily="34" charset="0"/>
                <a:cs typeface="Calibri" panose="020F0502020204030204" pitchFamily="34" charset="0"/>
              </a:rPr>
              <a:t>)</a:t>
            </a: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3.4 </a:t>
            </a:r>
            <a:r>
              <a:rPr lang="vi-VN" sz="2400">
                <a:solidFill>
                  <a:schemeClr val="bg1">
                    <a:lumMod val="75000"/>
                  </a:schemeClr>
                </a:solidFill>
                <a:latin typeface="Calibri" panose="020F0502020204030204" pitchFamily="34" charset="0"/>
                <a:cs typeface="Calibri" panose="020F0502020204030204" pitchFamily="34" charset="0"/>
              </a:rPr>
              <a:t>Biến</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Variable</a:t>
            </a:r>
            <a:r>
              <a:rPr lang="en-US" sz="2400">
                <a:solidFill>
                  <a:schemeClr val="bg1">
                    <a:lumMod val="75000"/>
                  </a:schemeClr>
                </a:solidFill>
                <a:latin typeface="Calibri" panose="020F0502020204030204" pitchFamily="34" charset="0"/>
                <a:cs typeface="Calibri" panose="020F0502020204030204" pitchFamily="34" charset="0"/>
              </a:rPr>
              <a:t>)</a:t>
            </a:r>
            <a:r>
              <a:rPr lang="vi-VN" sz="2400">
                <a:solidFill>
                  <a:schemeClr val="bg1">
                    <a:lumMod val="75000"/>
                  </a:schemeClr>
                </a:solidFill>
                <a:latin typeface="Calibri" panose="020F0502020204030204" pitchFamily="34" charset="0"/>
                <a:cs typeface="Calibri" panose="020F0502020204030204" pitchFamily="34" charset="0"/>
              </a:rPr>
              <a:t> </a:t>
            </a:r>
            <a:endParaRPr lang="en-US" sz="2400">
              <a:solidFill>
                <a:schemeClr val="bg1">
                  <a:lumMod val="75000"/>
                </a:schemeClr>
              </a:solidFill>
              <a:latin typeface="Calibri" panose="020F0502020204030204" pitchFamily="34" charset="0"/>
              <a:cs typeface="Calibri" panose="020F0502020204030204" pitchFamily="34" charset="0"/>
            </a:endParaRP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3.5 </a:t>
            </a:r>
            <a:r>
              <a:rPr lang="vi-VN" sz="2400">
                <a:solidFill>
                  <a:schemeClr val="bg1">
                    <a:lumMod val="75000"/>
                  </a:schemeClr>
                </a:solidFill>
                <a:latin typeface="Calibri" panose="020F0502020204030204" pitchFamily="34" charset="0"/>
                <a:cs typeface="Calibri" panose="020F0502020204030204" pitchFamily="34" charset="0"/>
              </a:rPr>
              <a:t>Hằng</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Constant</a:t>
            </a:r>
            <a:r>
              <a:rPr lang="en-US" sz="2400">
                <a:solidFill>
                  <a:schemeClr val="bg1">
                    <a:lumMod val="75000"/>
                  </a:schemeClr>
                </a:solidFill>
                <a:latin typeface="Calibri" panose="020F0502020204030204" pitchFamily="34" charset="0"/>
                <a:cs typeface="Calibri" panose="020F0502020204030204" pitchFamily="34" charset="0"/>
              </a:rPr>
              <a:t>)</a:t>
            </a: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3.6 Các phép toán (</a:t>
            </a:r>
            <a:r>
              <a:rPr lang="en-US" sz="2400" b="1">
                <a:solidFill>
                  <a:schemeClr val="bg1">
                    <a:lumMod val="75000"/>
                  </a:schemeClr>
                </a:solidFill>
                <a:latin typeface="Calibri" panose="020F0502020204030204" pitchFamily="34" charset="0"/>
                <a:cs typeface="Calibri" panose="020F0502020204030204" pitchFamily="34" charset="0"/>
              </a:rPr>
              <a:t>Operator</a:t>
            </a:r>
            <a:r>
              <a:rPr lang="en-US" sz="2400">
                <a:solidFill>
                  <a:schemeClr val="bg1">
                    <a:lumMod val="75000"/>
                  </a:schemeClr>
                </a:solidFill>
                <a:latin typeface="Calibri" panose="020F0502020204030204" pitchFamily="34" charset="0"/>
                <a:cs typeface="Calibri" panose="020F0502020204030204" pitchFamily="34" charset="0"/>
              </a:rPr>
              <a:t>)</a:t>
            </a: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3.7 Biểu thức và độ ưu tiên toán tử</a:t>
            </a:r>
          </a:p>
          <a:p>
            <a:pPr marL="34290" indent="0">
              <a:lnSpc>
                <a:spcPct val="100000"/>
              </a:lnSpc>
              <a:spcBef>
                <a:spcPts val="0"/>
              </a:spcBef>
              <a:spcAft>
                <a:spcPts val="600"/>
              </a:spcAft>
              <a:buNone/>
            </a:pPr>
            <a:r>
              <a:rPr lang="en-US" sz="2400">
                <a:latin typeface="Calibri" panose="020F0502020204030204" pitchFamily="34" charset="0"/>
                <a:cs typeface="Calibri" panose="020F0502020204030204" pitchFamily="34" charset="0"/>
              </a:rPr>
              <a:t>3.8 Nhập xuất dữ liệu</a:t>
            </a:r>
          </a:p>
          <a:p>
            <a:pPr marL="34290" indent="0">
              <a:lnSpc>
                <a:spcPct val="100000"/>
              </a:lnSpc>
              <a:spcBef>
                <a:spcPts val="0"/>
              </a:spcBef>
              <a:spcAft>
                <a:spcPts val="600"/>
              </a:spcAft>
              <a:buNone/>
            </a:pPr>
            <a:r>
              <a:rPr lang="vi-VN" sz="2400">
                <a:latin typeface="Calibri" panose="020F0502020204030204" pitchFamily="34" charset="0"/>
                <a:cs typeface="Calibri" panose="020F0502020204030204" pitchFamily="34" charset="0"/>
              </a:rPr>
              <a:t>Bài tập</a:t>
            </a:r>
          </a:p>
          <a:p>
            <a:pPr>
              <a:lnSpc>
                <a:spcPct val="100000"/>
              </a:lnSpc>
              <a:spcBef>
                <a:spcPts val="0"/>
              </a:spcBef>
              <a:spcAft>
                <a:spcPts val="600"/>
              </a:spcAft>
            </a:pPr>
            <a:endParaRPr lang="en-VN" sz="2400"/>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6" name="Date Placeholder 5">
            <a:extLst>
              <a:ext uri="{FF2B5EF4-FFF2-40B4-BE49-F238E27FC236}">
                <a16:creationId xmlns:a16="http://schemas.microsoft.com/office/drawing/2014/main" id="{B85AF457-C8C6-6E1B-EDA4-B65DB9F2053E}"/>
              </a:ext>
            </a:extLst>
          </p:cNvPr>
          <p:cNvSpPr>
            <a:spLocks noGrp="1"/>
          </p:cNvSpPr>
          <p:nvPr>
            <p:ph type="dt" sz="half" idx="14"/>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E5B959B7-6EEE-534C-9D5C-D4637E6A3357}"/>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64211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eaLnBrk="1" hangingPunct="1"/>
            <a:r>
              <a:rPr lang="en-US"/>
              <a:t>Câu </a:t>
            </a:r>
            <a:r>
              <a:rPr lang="en-US" dirty="0" err="1"/>
              <a:t>lệnh</a:t>
            </a:r>
            <a:r>
              <a:rPr lang="en-US" dirty="0"/>
              <a:t> </a:t>
            </a:r>
            <a:r>
              <a:rPr lang="en-US" err="1"/>
              <a:t>xuất</a:t>
            </a:r>
            <a:r>
              <a:rPr lang="en-US"/>
              <a:t> printf</a:t>
            </a:r>
            <a:endParaRPr lang="en-US" dirty="0"/>
          </a:p>
        </p:txBody>
      </p:sp>
      <p:sp>
        <p:nvSpPr>
          <p:cNvPr id="3" name="Content Placeholder 2"/>
          <p:cNvSpPr>
            <a:spLocks noGrp="1"/>
          </p:cNvSpPr>
          <p:nvPr>
            <p:ph idx="1"/>
          </p:nvPr>
        </p:nvSpPr>
        <p:spPr/>
        <p:txBody>
          <a:bodyPr>
            <a:noAutofit/>
          </a:bodyPr>
          <a:lstStyle/>
          <a:p>
            <a:r>
              <a:rPr lang="en-US" sz="2400" b="1"/>
              <a:t>Thư viện: </a:t>
            </a:r>
            <a:r>
              <a:rPr lang="en-US" sz="2400">
                <a:solidFill>
                  <a:srgbClr val="AF00DB"/>
                </a:solidFill>
                <a:highlight>
                  <a:srgbClr val="FFFFFF"/>
                </a:highlight>
                <a:latin typeface="PragmataPro Mono Liga" panose="02000509040000020004" pitchFamily="49" charset="0"/>
              </a:rPr>
              <a:t>#include</a:t>
            </a:r>
            <a:r>
              <a:rPr lang="en-US" sz="2400">
                <a:solidFill>
                  <a:srgbClr val="0000FF"/>
                </a:solidFill>
                <a:highlight>
                  <a:srgbClr val="FFFFFF"/>
                </a:highlight>
                <a:latin typeface="PragmataPro Mono Liga" panose="02000509040000020004" pitchFamily="49" charset="0"/>
              </a:rPr>
              <a:t> </a:t>
            </a:r>
            <a:r>
              <a:rPr lang="en-US" sz="2400">
                <a:solidFill>
                  <a:srgbClr val="A31515"/>
                </a:solidFill>
                <a:highlight>
                  <a:srgbClr val="FFFFFF"/>
                </a:highlight>
                <a:latin typeface="PragmataPro Mono Liga" panose="02000509040000020004" pitchFamily="49" charset="0"/>
              </a:rPr>
              <a:t>&lt;stdio.h&gt;</a:t>
            </a:r>
            <a:r>
              <a:rPr lang="en-US" sz="2400">
                <a:solidFill>
                  <a:srgbClr val="0000FF"/>
                </a:solidFill>
                <a:highlight>
                  <a:srgbClr val="FFFFFF"/>
                </a:highlight>
                <a:latin typeface="PragmataPro Mono Liga" panose="02000509040000020004" pitchFamily="49" charset="0"/>
              </a:rPr>
              <a:t> </a:t>
            </a:r>
            <a:r>
              <a:rPr lang="en-US" sz="2400"/>
              <a:t>(</a:t>
            </a:r>
            <a:r>
              <a:rPr lang="en-US" sz="2400">
                <a:solidFill>
                  <a:srgbClr val="FF0000"/>
                </a:solidFill>
              </a:rPr>
              <a:t>st</a:t>
            </a:r>
            <a:r>
              <a:rPr lang="en-US" sz="2400"/>
              <a:t>andar</a:t>
            </a:r>
            <a:r>
              <a:rPr lang="en-US" sz="2400">
                <a:solidFill>
                  <a:srgbClr val="FF0000"/>
                </a:solidFill>
              </a:rPr>
              <a:t>d</a:t>
            </a:r>
            <a:r>
              <a:rPr lang="en-US" sz="2400"/>
              <a:t> </a:t>
            </a:r>
            <a:r>
              <a:rPr lang="en-US" sz="2400">
                <a:solidFill>
                  <a:srgbClr val="FF0000"/>
                </a:solidFill>
              </a:rPr>
              <a:t>i</a:t>
            </a:r>
            <a:r>
              <a:rPr lang="en-US" sz="2400"/>
              <a:t>nput/</a:t>
            </a:r>
            <a:r>
              <a:rPr lang="en-US" sz="2400">
                <a:solidFill>
                  <a:srgbClr val="FF0000"/>
                </a:solidFill>
              </a:rPr>
              <a:t>o</a:t>
            </a:r>
            <a:r>
              <a:rPr lang="en-US" sz="2400"/>
              <a:t>utput)</a:t>
            </a:r>
          </a:p>
          <a:p>
            <a:r>
              <a:rPr lang="en-US" sz="2400" b="1"/>
              <a:t>Cú pháp: </a:t>
            </a:r>
          </a:p>
          <a:p>
            <a:endParaRPr lang="en-US" sz="2400"/>
          </a:p>
          <a:p>
            <a:r>
              <a:rPr lang="en-US" sz="2400" b="1"/>
              <a:t>Trong đó:</a:t>
            </a:r>
          </a:p>
          <a:p>
            <a:pPr marL="834390" lvl="1" indent="-342900">
              <a:defRPr/>
            </a:pPr>
            <a:r>
              <a:rPr lang="vi-VN"/>
              <a:t>format: Một chuỗi định dạng chứa văn bản và các ký tự định dạng. Các ký tự định dạng bắt đầu bằng dấu phần trăm (%) và xác định kiểu dữ liệu của đối số tương ứng.</a:t>
            </a:r>
          </a:p>
          <a:p>
            <a:pPr marL="834390" lvl="1" indent="-342900">
              <a:defRPr/>
            </a:pPr>
            <a:r>
              <a:rPr lang="en-US"/>
              <a:t>&lt;</a:t>
            </a:r>
            <a:r>
              <a:rPr lang="en-US" sz="2400">
                <a:solidFill>
                  <a:srgbClr val="001080"/>
                </a:solidFill>
                <a:highlight>
                  <a:srgbClr val="FFFFFF"/>
                </a:highlight>
                <a:latin typeface="PragmataPro Mono Liga" panose="02000509040000020004" pitchFamily="49" charset="0"/>
              </a:rPr>
              <a:t>[Danh sách đối số]</a:t>
            </a:r>
            <a:r>
              <a:rPr lang="en-US"/>
              <a:t>&gt;</a:t>
            </a:r>
            <a:r>
              <a:rPr lang="vi-VN"/>
              <a:t>: Một số lượng không xác định các đối số, mỗi đối số tương ứng với một ký tự định dạng trong chuỗi format.</a:t>
            </a:r>
            <a:endParaRPr lang="en-US" sz="2400" dirty="0"/>
          </a:p>
        </p:txBody>
      </p:sp>
      <p:sp>
        <p:nvSpPr>
          <p:cNvPr id="2" name="Footer Placeholder 1"/>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A94659AE-78E8-6F28-894D-FD7D34811E97}"/>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7BACE226-7736-4B1D-942C-E794F546FF2E}"/>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
        <p:nvSpPr>
          <p:cNvPr id="10" name="TextBox 9">
            <a:extLst>
              <a:ext uri="{FF2B5EF4-FFF2-40B4-BE49-F238E27FC236}">
                <a16:creationId xmlns:a16="http://schemas.microsoft.com/office/drawing/2014/main" id="{37B8BB0D-C3A7-F052-70AB-CD27F231E824}"/>
              </a:ext>
            </a:extLst>
          </p:cNvPr>
          <p:cNvSpPr txBox="1"/>
          <p:nvPr/>
        </p:nvSpPr>
        <p:spPr>
          <a:xfrm>
            <a:off x="2514597" y="2281131"/>
            <a:ext cx="8447927" cy="461665"/>
          </a:xfrm>
          <a:prstGeom prst="rect">
            <a:avLst/>
          </a:prstGeom>
          <a:noFill/>
          <a:ln>
            <a:solidFill>
              <a:schemeClr val="tx1">
                <a:lumMod val="50000"/>
              </a:schemeClr>
            </a:solidFill>
          </a:ln>
        </p:spPr>
        <p:txBody>
          <a:bodyPr wrap="square">
            <a:spAutoFit/>
          </a:bodyPr>
          <a:lstStyle/>
          <a:p>
            <a:pPr marL="0" indent="0" algn="ctr">
              <a:buNone/>
              <a:defRPr/>
            </a:pPr>
            <a:r>
              <a:rPr lang="en-US" sz="2400">
                <a:solidFill>
                  <a:srgbClr val="001080"/>
                </a:solidFill>
                <a:highlight>
                  <a:srgbClr val="FFFFFF"/>
                </a:highlight>
                <a:latin typeface="PragmataPro Mono Liga" panose="02000509040000020004" pitchFamily="49" charset="0"/>
              </a:rPr>
              <a:t>int printf(const char *format, &lt;[Danh sách đối số]&gt;);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EC4C-DA35-3B65-8463-846E9893D620}"/>
              </a:ext>
            </a:extLst>
          </p:cNvPr>
          <p:cNvSpPr>
            <a:spLocks noGrp="1"/>
          </p:cNvSpPr>
          <p:nvPr>
            <p:ph type="title"/>
          </p:nvPr>
        </p:nvSpPr>
        <p:spPr/>
        <p:txBody>
          <a:bodyPr>
            <a:normAutofit fontScale="90000"/>
          </a:bodyPr>
          <a:lstStyle/>
          <a:p>
            <a:r>
              <a:rPr lang="en-US"/>
              <a:t>Chuỗi định dạng</a:t>
            </a:r>
          </a:p>
        </p:txBody>
      </p:sp>
      <p:sp>
        <p:nvSpPr>
          <p:cNvPr id="3" name="Content Placeholder 2">
            <a:extLst>
              <a:ext uri="{FF2B5EF4-FFF2-40B4-BE49-F238E27FC236}">
                <a16:creationId xmlns:a16="http://schemas.microsoft.com/office/drawing/2014/main" id="{233495B8-8A31-B430-AA05-C6136D7D0882}"/>
              </a:ext>
            </a:extLst>
          </p:cNvPr>
          <p:cNvSpPr>
            <a:spLocks noGrp="1"/>
          </p:cNvSpPr>
          <p:nvPr>
            <p:ph idx="1"/>
          </p:nvPr>
        </p:nvSpPr>
        <p:spPr/>
        <p:txBody>
          <a:bodyPr/>
          <a:lstStyle/>
          <a:p>
            <a:r>
              <a:rPr lang="en-US" b="1"/>
              <a:t>Chuỗi định dạng </a:t>
            </a:r>
            <a:r>
              <a:rPr lang="en-US"/>
              <a:t>trong hàm </a:t>
            </a:r>
            <a:r>
              <a:rPr lang="en-US" b="1"/>
              <a:t>printf</a:t>
            </a:r>
            <a:r>
              <a:rPr lang="en-US"/>
              <a:t> C++ là một phần quan trọng để kiểm soát cách thức hiển thị dữ liệu ra màn hình. Chuỗi này bao gồm các ký tự đặc biệt và các phần tử định dạng để tạo ra bố cục và định dạng mong muốn cho dữ liệu.</a:t>
            </a:r>
          </a:p>
          <a:p>
            <a:r>
              <a:rPr lang="en-US" b="1"/>
              <a:t>Cú pháp:</a:t>
            </a:r>
          </a:p>
          <a:p>
            <a:endParaRPr lang="en-US"/>
          </a:p>
        </p:txBody>
      </p:sp>
      <p:sp>
        <p:nvSpPr>
          <p:cNvPr id="4" name="Footer Placeholder 3">
            <a:extLst>
              <a:ext uri="{FF2B5EF4-FFF2-40B4-BE49-F238E27FC236}">
                <a16:creationId xmlns:a16="http://schemas.microsoft.com/office/drawing/2014/main" id="{5AB34845-7522-7034-2907-2843EA0A49D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16462998-1B0A-C935-5E54-12E6B67DB2F8}"/>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E01ADCA7-E8DB-A20E-E69E-010A0E65AD16}"/>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
        <p:nvSpPr>
          <p:cNvPr id="8" name="TextBox 7">
            <a:extLst>
              <a:ext uri="{FF2B5EF4-FFF2-40B4-BE49-F238E27FC236}">
                <a16:creationId xmlns:a16="http://schemas.microsoft.com/office/drawing/2014/main" id="{D5B60EB2-9A53-2C86-64F7-D70F049B299F}"/>
              </a:ext>
            </a:extLst>
          </p:cNvPr>
          <p:cNvSpPr txBox="1"/>
          <p:nvPr/>
        </p:nvSpPr>
        <p:spPr>
          <a:xfrm>
            <a:off x="1890445" y="4438703"/>
            <a:ext cx="9195370" cy="523220"/>
          </a:xfrm>
          <a:prstGeom prst="rect">
            <a:avLst/>
          </a:prstGeom>
          <a:noFill/>
          <a:ln>
            <a:solidFill>
              <a:schemeClr val="tx1">
                <a:lumMod val="50000"/>
              </a:schemeClr>
            </a:solidFill>
          </a:ln>
        </p:spPr>
        <p:txBody>
          <a:bodyPr wrap="square">
            <a:spAutoFit/>
          </a:bodyPr>
          <a:lstStyle/>
          <a:p>
            <a:pPr algn="ctr"/>
            <a:r>
              <a:rPr lang="en-US" altLang="en-US" sz="2800" b="1">
                <a:solidFill>
                  <a:srgbClr val="FF0000"/>
                </a:solidFill>
                <a:latin typeface="Consolas" panose="020B0609020204030204" pitchFamily="49" charset="0"/>
                <a:cs typeface="Arial" panose="020B0604020202020204" pitchFamily="34" charset="0"/>
              </a:rPr>
              <a:t>%[flags][width][.precision][length]specifier</a:t>
            </a:r>
            <a:endParaRPr lang="en-US" sz="280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13960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a:t>Specifier (Ký tự định dạng)</a:t>
            </a:r>
            <a:endParaRPr lang="en-US"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3" name="Date Placeholder 2">
            <a:extLst>
              <a:ext uri="{FF2B5EF4-FFF2-40B4-BE49-F238E27FC236}">
                <a16:creationId xmlns:a16="http://schemas.microsoft.com/office/drawing/2014/main" id="{3A00F0D9-A8FA-6EF2-13E0-137441AD28FD}"/>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AE71E2AB-0C9E-4E08-54CC-CB1E5F220233}"/>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
        <p:nvSpPr>
          <p:cNvPr id="9" name="Content Placeholder 8">
            <a:extLst>
              <a:ext uri="{FF2B5EF4-FFF2-40B4-BE49-F238E27FC236}">
                <a16:creationId xmlns:a16="http://schemas.microsoft.com/office/drawing/2014/main" id="{A0433EE2-8971-373D-50DF-BB2CF919CBF1}"/>
              </a:ext>
            </a:extLst>
          </p:cNvPr>
          <p:cNvSpPr>
            <a:spLocks noGrp="1"/>
          </p:cNvSpPr>
          <p:nvPr>
            <p:ph idx="1"/>
          </p:nvPr>
        </p:nvSpPr>
        <p:spPr>
          <a:xfrm>
            <a:off x="866615" y="1804223"/>
            <a:ext cx="9756864" cy="2921889"/>
          </a:xfrm>
        </p:spPr>
        <p:txBody>
          <a:bodyPr>
            <a:noAutofit/>
          </a:bodyPr>
          <a:lstStyle/>
          <a:p>
            <a:pPr marL="228600" lvl="1">
              <a:lnSpc>
                <a:spcPct val="100000"/>
              </a:lnSpc>
              <a:spcBef>
                <a:spcPts val="600"/>
              </a:spcBef>
              <a:spcAft>
                <a:spcPts val="0"/>
              </a:spcAft>
            </a:pPr>
            <a:r>
              <a:rPr lang="en-US">
                <a:solidFill>
                  <a:schemeClr val="tx1">
                    <a:lumMod val="50000"/>
                  </a:schemeClr>
                </a:solidFill>
              </a:rPr>
              <a:t>Bao gồm các ký tự định dạng sau:</a:t>
            </a:r>
          </a:p>
          <a:p>
            <a:pPr marL="685800" lvl="2">
              <a:lnSpc>
                <a:spcPct val="100000"/>
              </a:lnSpc>
              <a:spcBef>
                <a:spcPts val="600"/>
              </a:spcBef>
              <a:spcAft>
                <a:spcPts val="0"/>
              </a:spcAft>
            </a:pPr>
            <a:r>
              <a:rPr lang="en-US" sz="2400"/>
              <a:t>`</a:t>
            </a:r>
            <a:r>
              <a:rPr lang="en-US" sz="2400">
                <a:solidFill>
                  <a:srgbClr val="FF0000"/>
                </a:solidFill>
              </a:rPr>
              <a:t>d</a:t>
            </a:r>
            <a:r>
              <a:rPr lang="en-US" sz="2400">
                <a:solidFill>
                  <a:schemeClr val="tx1">
                    <a:lumMod val="50000"/>
                  </a:schemeClr>
                </a:solidFill>
              </a:rPr>
              <a:t>`: Định dạng cho số nguyên (integer)</a:t>
            </a:r>
          </a:p>
          <a:p>
            <a:pPr marL="685800" lvl="2">
              <a:lnSpc>
                <a:spcPct val="100000"/>
              </a:lnSpc>
              <a:spcBef>
                <a:spcPts val="600"/>
              </a:spcBef>
              <a:spcAft>
                <a:spcPts val="0"/>
              </a:spcAft>
            </a:pPr>
            <a:r>
              <a:rPr lang="en-US" sz="2400"/>
              <a:t>`</a:t>
            </a:r>
            <a:r>
              <a:rPr lang="en-US" sz="2400">
                <a:solidFill>
                  <a:srgbClr val="FF0000"/>
                </a:solidFill>
              </a:rPr>
              <a:t>f</a:t>
            </a:r>
            <a:r>
              <a:rPr lang="en-US" sz="2400"/>
              <a:t>`: </a:t>
            </a:r>
            <a:r>
              <a:rPr lang="en-US" sz="2400">
                <a:solidFill>
                  <a:schemeClr val="tx1">
                    <a:lumMod val="50000"/>
                  </a:schemeClr>
                </a:solidFill>
              </a:rPr>
              <a:t>Định dạng cho số thực (float)</a:t>
            </a:r>
          </a:p>
          <a:p>
            <a:pPr marL="685800" lvl="2">
              <a:lnSpc>
                <a:spcPct val="100000"/>
              </a:lnSpc>
              <a:spcBef>
                <a:spcPts val="600"/>
              </a:spcBef>
              <a:spcAft>
                <a:spcPts val="0"/>
              </a:spcAft>
            </a:pPr>
            <a:r>
              <a:rPr lang="en-US" sz="2400">
                <a:solidFill>
                  <a:schemeClr val="tx1">
                    <a:lumMod val="50000"/>
                  </a:schemeClr>
                </a:solidFill>
              </a:rPr>
              <a:t>`</a:t>
            </a:r>
            <a:r>
              <a:rPr lang="en-US" sz="2400">
                <a:solidFill>
                  <a:srgbClr val="FF0000"/>
                </a:solidFill>
              </a:rPr>
              <a:t>c</a:t>
            </a:r>
            <a:r>
              <a:rPr lang="en-US" sz="2400">
                <a:solidFill>
                  <a:schemeClr val="tx1">
                    <a:lumMod val="50000"/>
                  </a:schemeClr>
                </a:solidFill>
              </a:rPr>
              <a:t>`: Định dạng cho ký tự (character</a:t>
            </a:r>
            <a:r>
              <a:rPr lang="en-US" sz="2400"/>
              <a:t>)</a:t>
            </a:r>
          </a:p>
          <a:p>
            <a:pPr marL="685800" lvl="2">
              <a:lnSpc>
                <a:spcPct val="100000"/>
              </a:lnSpc>
              <a:spcBef>
                <a:spcPts val="600"/>
              </a:spcBef>
              <a:spcAft>
                <a:spcPts val="0"/>
              </a:spcAft>
            </a:pPr>
            <a:r>
              <a:rPr lang="en-US" sz="2400"/>
              <a:t>`</a:t>
            </a:r>
            <a:r>
              <a:rPr lang="en-US" sz="2400">
                <a:solidFill>
                  <a:srgbClr val="FF0000"/>
                </a:solidFill>
              </a:rPr>
              <a:t>s</a:t>
            </a:r>
            <a:r>
              <a:rPr lang="en-US" sz="2400">
                <a:solidFill>
                  <a:schemeClr val="tx1">
                    <a:lumMod val="50000"/>
                  </a:schemeClr>
                </a:solidFill>
              </a:rPr>
              <a:t>`: Định dạng cho chuỗi (string)</a:t>
            </a:r>
          </a:p>
          <a:p>
            <a:pPr marL="685800" lvl="2">
              <a:lnSpc>
                <a:spcPct val="100000"/>
              </a:lnSpc>
              <a:spcBef>
                <a:spcPts val="600"/>
              </a:spcBef>
              <a:spcAft>
                <a:spcPts val="0"/>
              </a:spcAft>
            </a:pPr>
            <a:r>
              <a:rPr lang="en-US" sz="2400"/>
              <a:t>`</a:t>
            </a:r>
            <a:r>
              <a:rPr lang="en-US" sz="2400">
                <a:solidFill>
                  <a:srgbClr val="FF0000"/>
                </a:solidFill>
              </a:rPr>
              <a:t>p</a:t>
            </a:r>
            <a:r>
              <a:rPr lang="en-US" sz="2400">
                <a:solidFill>
                  <a:schemeClr val="tx1">
                    <a:lumMod val="50000"/>
                  </a:schemeClr>
                </a:solidFill>
              </a:rPr>
              <a:t>`: Định dạng cho địa chỉ (pointer), …</a:t>
            </a:r>
            <a:endParaRPr lang="en-US" sz="2400"/>
          </a:p>
        </p:txBody>
      </p:sp>
      <p:sp>
        <p:nvSpPr>
          <p:cNvPr id="14" name="TextBox 13">
            <a:extLst>
              <a:ext uri="{FF2B5EF4-FFF2-40B4-BE49-F238E27FC236}">
                <a16:creationId xmlns:a16="http://schemas.microsoft.com/office/drawing/2014/main" id="{DD882D09-F798-922B-2D07-20AE5FB1018C}"/>
              </a:ext>
            </a:extLst>
          </p:cNvPr>
          <p:cNvSpPr txBox="1"/>
          <p:nvPr/>
        </p:nvSpPr>
        <p:spPr>
          <a:xfrm>
            <a:off x="877556" y="4500820"/>
            <a:ext cx="6450555" cy="2031325"/>
          </a:xfrm>
          <a:prstGeom prst="rect">
            <a:avLst/>
          </a:prstGeom>
          <a:noFill/>
          <a:ln>
            <a:solidFill>
              <a:schemeClr val="tx1">
                <a:lumMod val="50000"/>
              </a:schemeClr>
            </a:solidFill>
          </a:ln>
        </p:spPr>
        <p:txBody>
          <a:bodyPr wrap="square">
            <a:spAutoFit/>
          </a:bodyPr>
          <a:lstStyle/>
          <a:p>
            <a:pPr marL="342900" indent="-342900" algn="l">
              <a:spcBef>
                <a:spcPts val="600"/>
              </a:spcBef>
              <a:spcAft>
                <a:spcPts val="600"/>
              </a:spcAft>
              <a:buFont typeface="Arial" panose="020B0604020202020204" pitchFamily="34" charset="0"/>
              <a:buChar char="•"/>
            </a:pPr>
            <a:r>
              <a:rPr lang="en-US" sz="2400" b="0">
                <a:solidFill>
                  <a:schemeClr val="tx1">
                    <a:lumMod val="50000"/>
                  </a:schemeClr>
                </a:solidFill>
                <a:effectLst/>
                <a:highlight>
                  <a:srgbClr val="FFFFFF"/>
                </a:highlight>
                <a:latin typeface="Arial" panose="020B0604020202020204" pitchFamily="34" charset="0"/>
                <a:cs typeface="Arial" panose="020B0604020202020204" pitchFamily="34" charset="0"/>
              </a:rPr>
              <a:t>Ví dụ 1:</a:t>
            </a:r>
          </a:p>
          <a:p>
            <a:pPr marL="0" indent="0" algn="l">
              <a:spcBef>
                <a:spcPts val="600"/>
              </a:spcBef>
              <a:spcAft>
                <a:spcPts val="60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 = </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b = </a:t>
            </a:r>
            <a:r>
              <a:rPr lang="en-US" sz="2400" b="0">
                <a:solidFill>
                  <a:srgbClr val="098658"/>
                </a:solidFill>
                <a:effectLst/>
                <a:highlight>
                  <a:srgbClr val="FFFFFF"/>
                </a:highlight>
                <a:latin typeface="PragmataPro Mono Liga" panose="02000509040000020004" pitchFamily="49" charset="0"/>
              </a:rPr>
              <a:t>20</a:t>
            </a:r>
            <a:r>
              <a:rPr lang="en-US" sz="2400" b="0">
                <a:solidFill>
                  <a:srgbClr val="000000"/>
                </a:solidFill>
                <a:effectLst/>
                <a:highlight>
                  <a:srgbClr val="FFFFFF"/>
                </a:highlight>
                <a:latin typeface="PragmataPro Mono Liga" panose="02000509040000020004" pitchFamily="49" charset="0"/>
              </a:rPr>
              <a:t>;</a:t>
            </a:r>
          </a:p>
          <a:p>
            <a:pPr marL="0" indent="0" algn="l">
              <a:spcBef>
                <a:spcPts val="600"/>
              </a:spcBef>
              <a:spcAft>
                <a:spcPts val="600"/>
              </a:spcAft>
              <a:buNone/>
            </a:pPr>
            <a:r>
              <a:rPr lang="en-US" sz="2400" b="0">
                <a:solidFill>
                  <a:srgbClr val="001080"/>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(“Gia tri a la %d, b la %d”, a, b);</a:t>
            </a:r>
          </a:p>
          <a:p>
            <a:pPr marL="0" indent="0" algn="l">
              <a:spcBef>
                <a:spcPts val="600"/>
              </a:spcBef>
              <a:spcAft>
                <a:spcPts val="600"/>
              </a:spcAft>
              <a:buNone/>
            </a:pPr>
            <a:r>
              <a:rPr lang="en-US" sz="2400">
                <a:solidFill>
                  <a:srgbClr val="000000"/>
                </a:solidFill>
                <a:highlight>
                  <a:srgbClr val="FFFFFF"/>
                </a:highlight>
                <a:latin typeface="PragmataPro Mono Liga" panose="02000509040000020004" pitchFamily="49" charset="0"/>
                <a:sym typeface="Wingdings" panose="05000000000000000000" pitchFamily="2" charset="2"/>
              </a:rPr>
              <a:t></a:t>
            </a:r>
            <a:r>
              <a:rPr lang="en-US" sz="2400" b="0">
                <a:solidFill>
                  <a:srgbClr val="000000"/>
                </a:solidFill>
                <a:effectLst/>
                <a:highlight>
                  <a:srgbClr val="FFFFFF"/>
                </a:highlight>
                <a:latin typeface="PragmataPro Mono Liga" panose="02000509040000020004" pitchFamily="49" charset="0"/>
              </a:rPr>
              <a:t>Xuất ra </a:t>
            </a:r>
            <a:r>
              <a:rPr lang="en-US" sz="2400" b="0">
                <a:solidFill>
                  <a:srgbClr val="FF0000"/>
                </a:solidFill>
                <a:effectLst/>
                <a:highlight>
                  <a:srgbClr val="FFFFFF"/>
                </a:highlight>
                <a:latin typeface="PragmataPro Mono Liga" panose="02000509040000020004" pitchFamily="49" charset="0"/>
              </a:rPr>
              <a:t>Gia tri a la 10, b la 20</a:t>
            </a:r>
          </a:p>
        </p:txBody>
      </p:sp>
      <p:sp>
        <p:nvSpPr>
          <p:cNvPr id="17" name="TextBox 16">
            <a:extLst>
              <a:ext uri="{FF2B5EF4-FFF2-40B4-BE49-F238E27FC236}">
                <a16:creationId xmlns:a16="http://schemas.microsoft.com/office/drawing/2014/main" id="{4A25E21F-A65A-BE2C-9A75-3A8923831931}"/>
              </a:ext>
            </a:extLst>
          </p:cNvPr>
          <p:cNvSpPr txBox="1"/>
          <p:nvPr/>
        </p:nvSpPr>
        <p:spPr>
          <a:xfrm>
            <a:off x="1562528" y="1193874"/>
            <a:ext cx="9534418" cy="523220"/>
          </a:xfrm>
          <a:prstGeom prst="rect">
            <a:avLst/>
          </a:prstGeom>
          <a:noFill/>
          <a:ln>
            <a:solidFill>
              <a:schemeClr val="tx1">
                <a:lumMod val="50000"/>
              </a:schemeClr>
            </a:solidFill>
          </a:ln>
        </p:spPr>
        <p:txBody>
          <a:bodyPr wrap="square">
            <a:spAutoFit/>
          </a:bodyPr>
          <a:lstStyle/>
          <a:p>
            <a:pPr algn="ctr"/>
            <a:r>
              <a:rPr lang="en-US" altLang="en-US" sz="2800">
                <a:solidFill>
                  <a:schemeClr val="tx1">
                    <a:lumMod val="50000"/>
                  </a:schemeClr>
                </a:solidFill>
                <a:latin typeface="Consolas" panose="020B0609020204030204" pitchFamily="49" charset="0"/>
                <a:cs typeface="Arial" panose="020B0604020202020204" pitchFamily="34" charset="0"/>
              </a:rPr>
              <a:t>%[flags][width][.precision][length]</a:t>
            </a:r>
            <a:r>
              <a:rPr lang="en-US" altLang="en-US" sz="2800" b="1">
                <a:solidFill>
                  <a:srgbClr val="FF0000"/>
                </a:solidFill>
                <a:latin typeface="Consolas" panose="020B0609020204030204" pitchFamily="49" charset="0"/>
                <a:cs typeface="Arial" panose="020B0604020202020204" pitchFamily="34" charset="0"/>
              </a:rPr>
              <a:t>specifier</a:t>
            </a:r>
            <a:endParaRPr lang="en-US" sz="2800">
              <a:latin typeface="Consolas" panose="020B0609020204030204" pitchFamily="49" charset="0"/>
              <a:cs typeface="Arial" panose="020B0604020202020204" pitchFamily="34" charset="0"/>
            </a:endParaRPr>
          </a:p>
        </p:txBody>
      </p:sp>
      <p:sp>
        <p:nvSpPr>
          <p:cNvPr id="23" name="TextBox 22">
            <a:extLst>
              <a:ext uri="{FF2B5EF4-FFF2-40B4-BE49-F238E27FC236}">
                <a16:creationId xmlns:a16="http://schemas.microsoft.com/office/drawing/2014/main" id="{4F581589-BE0B-46D4-E03C-97E7A2F4EECE}"/>
              </a:ext>
            </a:extLst>
          </p:cNvPr>
          <p:cNvSpPr txBox="1"/>
          <p:nvPr/>
        </p:nvSpPr>
        <p:spPr>
          <a:xfrm>
            <a:off x="7503436" y="4504649"/>
            <a:ext cx="4111536" cy="2031325"/>
          </a:xfrm>
          <a:prstGeom prst="rect">
            <a:avLst/>
          </a:prstGeom>
          <a:noFill/>
          <a:ln>
            <a:solidFill>
              <a:schemeClr val="tx1">
                <a:lumMod val="50000"/>
              </a:schemeClr>
            </a:solidFill>
          </a:ln>
        </p:spPr>
        <p:txBody>
          <a:bodyPr wrap="square">
            <a:spAutoFit/>
          </a:bodyPr>
          <a:lstStyle/>
          <a:p>
            <a:pPr marL="342900" indent="-342900" algn="l">
              <a:spcBef>
                <a:spcPts val="600"/>
              </a:spcBef>
              <a:spcAft>
                <a:spcPts val="600"/>
              </a:spcAft>
              <a:buFont typeface="Arial" panose="020B0604020202020204" pitchFamily="34" charset="0"/>
              <a:buChar char="•"/>
            </a:pPr>
            <a:r>
              <a:rPr lang="en-US" sz="2400" b="0">
                <a:solidFill>
                  <a:schemeClr val="tx1">
                    <a:lumMod val="50000"/>
                  </a:schemeClr>
                </a:solidFill>
                <a:effectLst/>
                <a:highlight>
                  <a:srgbClr val="FFFFFF"/>
                </a:highlight>
                <a:latin typeface="Arial" panose="020B0604020202020204" pitchFamily="34" charset="0"/>
                <a:cs typeface="Arial" panose="020B0604020202020204" pitchFamily="34" charset="0"/>
              </a:rPr>
              <a:t>Ví dụ 2:</a:t>
            </a:r>
          </a:p>
          <a:p>
            <a:pPr marL="0" indent="0" algn="l">
              <a:spcBef>
                <a:spcPts val="600"/>
              </a:spcBef>
              <a:spcAft>
                <a:spcPts val="600"/>
              </a:spcAft>
              <a:buNone/>
            </a:pPr>
            <a:r>
              <a:rPr lang="en-US" sz="2400" b="0">
                <a:solidFill>
                  <a:srgbClr val="0000FF"/>
                </a:solidFill>
                <a:effectLst/>
                <a:highlight>
                  <a:srgbClr val="FFFFFF"/>
                </a:highlight>
                <a:latin typeface="PragmataPro Mono Liga" panose="02000509040000020004" pitchFamily="49" charset="0"/>
              </a:rPr>
              <a:t>float</a:t>
            </a:r>
            <a:r>
              <a:rPr lang="en-US" sz="2400" b="0">
                <a:solidFill>
                  <a:srgbClr val="000000"/>
                </a:solidFill>
                <a:effectLst/>
                <a:highlight>
                  <a:srgbClr val="FFFFFF"/>
                </a:highlight>
                <a:latin typeface="PragmataPro Mono Liga" panose="02000509040000020004" pitchFamily="49" charset="0"/>
              </a:rPr>
              <a:t> x = </a:t>
            </a:r>
            <a:r>
              <a:rPr lang="en-US" sz="2400" b="0">
                <a:solidFill>
                  <a:srgbClr val="098658"/>
                </a:solidFill>
                <a:effectLst/>
                <a:highlight>
                  <a:srgbClr val="FFFFFF"/>
                </a:highlight>
                <a:latin typeface="PragmataPro Mono Liga" panose="02000509040000020004" pitchFamily="49" charset="0"/>
              </a:rPr>
              <a:t>15.06</a:t>
            </a:r>
            <a:r>
              <a:rPr lang="en-US" sz="2400" b="0">
                <a:solidFill>
                  <a:srgbClr val="000000"/>
                </a:solidFill>
                <a:effectLst/>
                <a:highlight>
                  <a:srgbClr val="FFFFFF"/>
                </a:highlight>
                <a:latin typeface="PragmataPro Mono Liga" panose="02000509040000020004" pitchFamily="49" charset="0"/>
              </a:rPr>
              <a:t>;</a:t>
            </a:r>
          </a:p>
          <a:p>
            <a:pPr marL="0" indent="0" algn="l">
              <a:spcBef>
                <a:spcPts val="600"/>
              </a:spcBef>
              <a:spcAft>
                <a:spcPts val="600"/>
              </a:spcAft>
              <a:buNone/>
            </a:pPr>
            <a:r>
              <a:rPr lang="en-US" sz="2400" b="0">
                <a:solidFill>
                  <a:srgbClr val="001080"/>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(“x = %f”, x);    </a:t>
            </a:r>
          </a:p>
          <a:p>
            <a:pPr marL="0" indent="0" algn="l">
              <a:spcBef>
                <a:spcPts val="600"/>
              </a:spcBef>
              <a:spcAft>
                <a:spcPts val="600"/>
              </a:spcAft>
              <a:buNone/>
            </a:pPr>
            <a:r>
              <a:rPr lang="en-US" sz="2400" b="0">
                <a:solidFill>
                  <a:srgbClr val="000000"/>
                </a:solidFill>
                <a:effectLst/>
                <a:highlight>
                  <a:srgbClr val="FFFFFF"/>
                </a:highlight>
                <a:latin typeface="PragmataPro Mono Liga" panose="02000509040000020004" pitchFamily="49" charset="0"/>
                <a:sym typeface="Wingdings" panose="05000000000000000000" pitchFamily="2" charset="2"/>
              </a:rPr>
              <a:t></a:t>
            </a:r>
            <a:r>
              <a:rPr lang="en-US" sz="2400" b="0">
                <a:solidFill>
                  <a:srgbClr val="000000"/>
                </a:solidFill>
                <a:effectLst/>
                <a:highlight>
                  <a:srgbClr val="FFFFFF"/>
                </a:highlight>
                <a:latin typeface="PragmataPro Mono Liga" panose="02000509040000020004" pitchFamily="49" charset="0"/>
              </a:rPr>
              <a:t> Xuất ra </a:t>
            </a:r>
            <a:r>
              <a:rPr lang="en-US" sz="2400" b="0">
                <a:solidFill>
                  <a:srgbClr val="FF0000"/>
                </a:solidFill>
                <a:effectLst/>
                <a:highlight>
                  <a:srgbClr val="FFFFFF"/>
                </a:highlight>
                <a:latin typeface="PragmataPro Mono Liga" panose="02000509040000020004" pitchFamily="49" charset="0"/>
              </a:rPr>
              <a:t>x = 15.060000</a:t>
            </a:r>
            <a:endParaRPr lang="en-US"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DDCD-AD6D-EFAE-D2F0-8ECF7F03E6C6}"/>
              </a:ext>
            </a:extLst>
          </p:cNvPr>
          <p:cNvSpPr>
            <a:spLocks noGrp="1"/>
          </p:cNvSpPr>
          <p:nvPr>
            <p:ph type="title"/>
          </p:nvPr>
        </p:nvSpPr>
        <p:spPr/>
        <p:txBody>
          <a:bodyPr>
            <a:normAutofit fontScale="90000"/>
          </a:bodyPr>
          <a:lstStyle/>
          <a:p>
            <a:r>
              <a:rPr lang="en-US"/>
              <a:t>Flags (Cờ)</a:t>
            </a:r>
          </a:p>
        </p:txBody>
      </p:sp>
      <p:sp>
        <p:nvSpPr>
          <p:cNvPr id="9" name="Content Placeholder 8">
            <a:extLst>
              <a:ext uri="{FF2B5EF4-FFF2-40B4-BE49-F238E27FC236}">
                <a16:creationId xmlns:a16="http://schemas.microsoft.com/office/drawing/2014/main" id="{64806987-415D-9CED-978D-38CCD4A56BDF}"/>
              </a:ext>
            </a:extLst>
          </p:cNvPr>
          <p:cNvSpPr>
            <a:spLocks noGrp="1"/>
          </p:cNvSpPr>
          <p:nvPr>
            <p:ph idx="1"/>
          </p:nvPr>
        </p:nvSpPr>
        <p:spPr>
          <a:xfrm>
            <a:off x="774145" y="1532481"/>
            <a:ext cx="4958835" cy="4943139"/>
          </a:xfrm>
        </p:spPr>
        <p:txBody>
          <a:bodyPr>
            <a:normAutofit lnSpcReduction="10000"/>
          </a:bodyPr>
          <a:lstStyle/>
          <a:p>
            <a:pPr>
              <a:lnSpc>
                <a:spcPct val="100000"/>
              </a:lnSpc>
              <a:spcBef>
                <a:spcPts val="600"/>
              </a:spcBef>
              <a:spcAft>
                <a:spcPts val="600"/>
              </a:spcAft>
            </a:pPr>
            <a:endParaRPr lang="en-US" sz="2200"/>
          </a:p>
          <a:p>
            <a:pPr>
              <a:lnSpc>
                <a:spcPct val="100000"/>
              </a:lnSpc>
              <a:spcBef>
                <a:spcPts val="600"/>
              </a:spcBef>
              <a:spcAft>
                <a:spcPts val="600"/>
              </a:spcAft>
            </a:pPr>
            <a:r>
              <a:rPr lang="en-US" sz="2200" b="1">
                <a:solidFill>
                  <a:schemeClr val="tx1">
                    <a:lumMod val="50000"/>
                  </a:schemeClr>
                </a:solidFill>
              </a:rPr>
              <a:t>Bao gồm các ký tự cờ sau</a:t>
            </a:r>
            <a:r>
              <a:rPr lang="en-US" sz="2200">
                <a:solidFill>
                  <a:schemeClr val="tx1">
                    <a:lumMod val="50000"/>
                  </a:schemeClr>
                </a:solidFill>
              </a:rPr>
              <a:t>:</a:t>
            </a:r>
          </a:p>
          <a:p>
            <a:pPr marL="400050" lvl="1" indent="-174625">
              <a:lnSpc>
                <a:spcPct val="100000"/>
              </a:lnSpc>
              <a:spcBef>
                <a:spcPts val="600"/>
              </a:spcBef>
              <a:spcAft>
                <a:spcPts val="600"/>
              </a:spcAft>
            </a:pPr>
            <a:r>
              <a:rPr lang="en-US" sz="2200"/>
              <a:t>`</a:t>
            </a:r>
            <a:r>
              <a:rPr lang="vi-VN" sz="2200">
                <a:solidFill>
                  <a:srgbClr val="FF0000"/>
                </a:solidFill>
              </a:rPr>
              <a:t>-</a:t>
            </a:r>
            <a:r>
              <a:rPr lang="en-US" sz="2200"/>
              <a:t>`</a:t>
            </a:r>
            <a:r>
              <a:rPr lang="vi-VN" sz="2200"/>
              <a:t> </a:t>
            </a:r>
            <a:r>
              <a:rPr lang="vi-VN" sz="2200">
                <a:solidFill>
                  <a:schemeClr val="tx1">
                    <a:lumMod val="50000"/>
                  </a:schemeClr>
                </a:solidFill>
              </a:rPr>
              <a:t>: Căn lề trái (left-justify)</a:t>
            </a:r>
          </a:p>
          <a:p>
            <a:pPr marL="400050" lvl="1" indent="-174625">
              <a:lnSpc>
                <a:spcPct val="100000"/>
              </a:lnSpc>
              <a:spcBef>
                <a:spcPts val="600"/>
              </a:spcBef>
              <a:spcAft>
                <a:spcPts val="600"/>
              </a:spcAft>
            </a:pPr>
            <a:r>
              <a:rPr lang="en-US" sz="2200"/>
              <a:t>`</a:t>
            </a:r>
            <a:r>
              <a:rPr lang="vi-VN" sz="2200">
                <a:solidFill>
                  <a:srgbClr val="FF0000"/>
                </a:solidFill>
              </a:rPr>
              <a:t>+</a:t>
            </a:r>
            <a:r>
              <a:rPr lang="en-US" sz="2200"/>
              <a:t>`</a:t>
            </a:r>
            <a:r>
              <a:rPr lang="vi-VN" sz="2200"/>
              <a:t> : </a:t>
            </a:r>
            <a:r>
              <a:rPr lang="vi-VN" sz="2200">
                <a:solidFill>
                  <a:schemeClr val="tx1">
                    <a:lumMod val="50000"/>
                  </a:schemeClr>
                </a:solidFill>
              </a:rPr>
              <a:t>Buộc in dấu + trước các số dương</a:t>
            </a:r>
            <a:endParaRPr lang="en-US" sz="2200">
              <a:solidFill>
                <a:schemeClr val="tx1">
                  <a:lumMod val="50000"/>
                </a:schemeClr>
              </a:solidFill>
            </a:endParaRPr>
          </a:p>
          <a:p>
            <a:pPr marL="400050" lvl="1" indent="-174625">
              <a:lnSpc>
                <a:spcPct val="100000"/>
              </a:lnSpc>
              <a:spcBef>
                <a:spcPts val="600"/>
              </a:spcBef>
              <a:spcAft>
                <a:spcPts val="600"/>
              </a:spcAft>
            </a:pPr>
            <a:r>
              <a:rPr lang="en-US" sz="2200"/>
              <a:t>(space) </a:t>
            </a:r>
            <a:r>
              <a:rPr lang="vi-VN" sz="2200">
                <a:solidFill>
                  <a:schemeClr val="tx1">
                    <a:lumMod val="50000"/>
                  </a:schemeClr>
                </a:solidFill>
              </a:rPr>
              <a:t>: Chèn khoảng trắng nếu giá trị không có dấu (space for positive values)</a:t>
            </a:r>
          </a:p>
          <a:p>
            <a:pPr marL="400050" lvl="1" indent="-174625">
              <a:lnSpc>
                <a:spcPct val="100000"/>
              </a:lnSpc>
              <a:spcBef>
                <a:spcPts val="600"/>
              </a:spcBef>
              <a:spcAft>
                <a:spcPts val="600"/>
              </a:spcAft>
            </a:pPr>
            <a:r>
              <a:rPr lang="en-US" sz="2200"/>
              <a:t>`</a:t>
            </a:r>
            <a:r>
              <a:rPr lang="vi-VN" sz="2200">
                <a:solidFill>
                  <a:srgbClr val="FF0000"/>
                </a:solidFill>
              </a:rPr>
              <a:t>#</a:t>
            </a:r>
            <a:r>
              <a:rPr lang="en-US" sz="2200"/>
              <a:t>`</a:t>
            </a:r>
            <a:r>
              <a:rPr lang="vi-VN" sz="2200"/>
              <a:t> </a:t>
            </a:r>
            <a:r>
              <a:rPr lang="vi-VN" sz="2200">
                <a:solidFill>
                  <a:schemeClr val="tx1">
                    <a:lumMod val="50000"/>
                  </a:schemeClr>
                </a:solidFill>
              </a:rPr>
              <a:t>: Thay đổi cách hiển thị (ví dụ: thêm 0x cho số thập lục phân)</a:t>
            </a:r>
          </a:p>
          <a:p>
            <a:pPr marL="400050" lvl="1" indent="-174625">
              <a:lnSpc>
                <a:spcPct val="100000"/>
              </a:lnSpc>
              <a:spcBef>
                <a:spcPts val="600"/>
              </a:spcBef>
              <a:spcAft>
                <a:spcPts val="600"/>
              </a:spcAft>
            </a:pPr>
            <a:r>
              <a:rPr lang="en-US" sz="2200"/>
              <a:t>`</a:t>
            </a:r>
            <a:r>
              <a:rPr lang="vi-VN" sz="2200">
                <a:solidFill>
                  <a:srgbClr val="FF0000"/>
                </a:solidFill>
              </a:rPr>
              <a:t>0</a:t>
            </a:r>
            <a:r>
              <a:rPr lang="en-US" sz="2200"/>
              <a:t>`</a:t>
            </a:r>
            <a:r>
              <a:rPr lang="vi-VN" sz="2200"/>
              <a:t> </a:t>
            </a:r>
            <a:r>
              <a:rPr lang="vi-VN" sz="2200">
                <a:solidFill>
                  <a:schemeClr val="tx1">
                    <a:lumMod val="50000"/>
                  </a:schemeClr>
                </a:solidFill>
              </a:rPr>
              <a:t>: Điền số 0 phía trước cho đủ độ rộng (zero-padding)</a:t>
            </a:r>
            <a:endParaRPr lang="en-US" sz="2200">
              <a:solidFill>
                <a:schemeClr val="tx1">
                  <a:lumMod val="50000"/>
                </a:schemeClr>
              </a:solidFill>
            </a:endParaRPr>
          </a:p>
        </p:txBody>
      </p:sp>
      <p:sp>
        <p:nvSpPr>
          <p:cNvPr id="4" name="Footer Placeholder 3">
            <a:extLst>
              <a:ext uri="{FF2B5EF4-FFF2-40B4-BE49-F238E27FC236}">
                <a16:creationId xmlns:a16="http://schemas.microsoft.com/office/drawing/2014/main" id="{950CD6EF-994C-8131-01DE-659D8494140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0D24C41B-4F45-9138-48BA-ECE4828DBBB2}"/>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504D8D8E-E403-FBFD-5659-4617C17C8111}"/>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
        <p:nvSpPr>
          <p:cNvPr id="17" name="TextBox 16">
            <a:extLst>
              <a:ext uri="{FF2B5EF4-FFF2-40B4-BE49-F238E27FC236}">
                <a16:creationId xmlns:a16="http://schemas.microsoft.com/office/drawing/2014/main" id="{DB36F3E0-7A6A-95CF-3803-EC8AAB15C9E5}"/>
              </a:ext>
            </a:extLst>
          </p:cNvPr>
          <p:cNvSpPr txBox="1"/>
          <p:nvPr/>
        </p:nvSpPr>
        <p:spPr>
          <a:xfrm>
            <a:off x="1328791" y="1077684"/>
            <a:ext cx="9534418" cy="461665"/>
          </a:xfrm>
          <a:prstGeom prst="rect">
            <a:avLst/>
          </a:prstGeom>
          <a:noFill/>
          <a:ln>
            <a:solidFill>
              <a:schemeClr val="tx1">
                <a:lumMod val="50000"/>
              </a:schemeClr>
            </a:solidFill>
          </a:ln>
        </p:spPr>
        <p:txBody>
          <a:bodyPr wrap="square">
            <a:spAutoFit/>
          </a:bodyPr>
          <a:lstStyle/>
          <a:p>
            <a:pPr algn="ctr"/>
            <a:r>
              <a:rPr lang="en-US" altLang="en-US" sz="2400" b="1">
                <a:solidFill>
                  <a:srgbClr val="FF0000"/>
                </a:solidFill>
                <a:latin typeface="Consolas" panose="020B0609020204030204" pitchFamily="49" charset="0"/>
                <a:cs typeface="Arial" panose="020B0604020202020204" pitchFamily="34" charset="0"/>
              </a:rPr>
              <a:t>%[flags]</a:t>
            </a:r>
            <a:r>
              <a:rPr lang="en-US" altLang="en-US" sz="2400">
                <a:solidFill>
                  <a:schemeClr val="tx1">
                    <a:lumMod val="50000"/>
                  </a:schemeClr>
                </a:solidFill>
                <a:latin typeface="Consolas" panose="020B0609020204030204" pitchFamily="49" charset="0"/>
                <a:cs typeface="Arial" panose="020B0604020202020204" pitchFamily="34" charset="0"/>
              </a:rPr>
              <a:t>[width][.precision][length]specifier</a:t>
            </a:r>
            <a:endParaRPr lang="en-US" sz="2400">
              <a:solidFill>
                <a:schemeClr val="tx1">
                  <a:lumMod val="50000"/>
                </a:schemeClr>
              </a:solidFill>
              <a:latin typeface="Consolas" panose="020B0609020204030204" pitchFamily="49" charset="0"/>
              <a:cs typeface="Arial" panose="020B0604020202020204" pitchFamily="34" charset="0"/>
            </a:endParaRPr>
          </a:p>
        </p:txBody>
      </p:sp>
      <p:sp>
        <p:nvSpPr>
          <p:cNvPr id="19" name="TextBox 18">
            <a:extLst>
              <a:ext uri="{FF2B5EF4-FFF2-40B4-BE49-F238E27FC236}">
                <a16:creationId xmlns:a16="http://schemas.microsoft.com/office/drawing/2014/main" id="{396076E7-A555-4E3E-F55A-0A4DA50B2D67}"/>
              </a:ext>
            </a:extLst>
          </p:cNvPr>
          <p:cNvSpPr txBox="1"/>
          <p:nvPr/>
        </p:nvSpPr>
        <p:spPr>
          <a:xfrm>
            <a:off x="5791362" y="2076974"/>
            <a:ext cx="6270500" cy="3139321"/>
          </a:xfrm>
          <a:prstGeom prst="rect">
            <a:avLst/>
          </a:prstGeom>
          <a:noFill/>
          <a:ln>
            <a:solidFill>
              <a:schemeClr val="tx1">
                <a:lumMod val="50000"/>
              </a:schemeClr>
            </a:solidFill>
          </a:ln>
        </p:spPr>
        <p:txBody>
          <a:bodyPr wrap="square">
            <a:spAutoFit/>
          </a:bodyPr>
          <a:lstStyle/>
          <a:p>
            <a:pPr marL="342900" indent="-342900">
              <a:spcBef>
                <a:spcPts val="0"/>
              </a:spcBef>
              <a:spcAft>
                <a:spcPts val="0"/>
              </a:spcAft>
              <a:buFont typeface="Arial" panose="020B0604020202020204" pitchFamily="34" charset="0"/>
              <a:buChar char="•"/>
            </a:pPr>
            <a:r>
              <a:rPr lang="en-US">
                <a:solidFill>
                  <a:schemeClr val="tx1">
                    <a:lumMod val="50000"/>
                  </a:schemeClr>
                </a:solidFill>
                <a:latin typeface="Arial" panose="020B0604020202020204" pitchFamily="34" charset="0"/>
                <a:cs typeface="Arial" panose="020B0604020202020204" pitchFamily="34" charset="0"/>
              </a:rPr>
              <a:t>Ví dụ:</a:t>
            </a:r>
            <a:endParaRPr lang="en-US" b="0">
              <a:solidFill>
                <a:srgbClr val="0000FF"/>
              </a:solidFill>
              <a:effectLst/>
              <a:highlight>
                <a:srgbClr val="FFFFFF"/>
              </a:highlight>
              <a:latin typeface="Arial" panose="020B0604020202020204" pitchFamily="34" charset="0"/>
              <a:cs typeface="Arial" panose="020B0604020202020204" pitchFamily="34" charset="0"/>
            </a:endParaRPr>
          </a:p>
          <a:p>
            <a:pPr marL="0" indent="0">
              <a:spcBef>
                <a:spcPts val="0"/>
              </a:spcBef>
              <a:spcAft>
                <a:spcPts val="0"/>
              </a:spcAft>
              <a:buNone/>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42</a:t>
            </a:r>
            <a:r>
              <a:rPr lang="en-US" b="0">
                <a:solidFill>
                  <a:srgbClr val="000000"/>
                </a:solidFill>
                <a:effectLst/>
                <a:highlight>
                  <a:srgbClr val="FFFFFF"/>
                </a:highlight>
                <a:latin typeface="PragmataPro Mono Liga" panose="02000509040000020004" pitchFamily="49" charset="0"/>
              </a:rPr>
              <a:t>;</a:t>
            </a:r>
          </a:p>
          <a:p>
            <a:pPr marL="0" indent="0">
              <a:spcBef>
                <a:spcPts val="0"/>
              </a:spcBef>
              <a:spcAft>
                <a:spcPts val="0"/>
              </a:spcAft>
              <a:buNone/>
            </a:pPr>
            <a:r>
              <a:rPr lang="en-US" b="0">
                <a:solidFill>
                  <a:srgbClr val="0000FF"/>
                </a:solidFill>
                <a:effectLst/>
                <a:highlight>
                  <a:srgbClr val="FFFFFF"/>
                </a:highlight>
                <a:latin typeface="PragmataPro Mono Liga" panose="02000509040000020004" pitchFamily="49" charset="0"/>
              </a:rPr>
              <a:t>double</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pi</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3.14</a:t>
            </a:r>
            <a:r>
              <a:rPr lang="en-US" b="0">
                <a:solidFill>
                  <a:srgbClr val="000000"/>
                </a:solidFill>
                <a:effectLst/>
                <a:highlight>
                  <a:srgbClr val="FFFFFF"/>
                </a:highlight>
                <a:latin typeface="PragmataPro Mono Liga" panose="02000509040000020004" pitchFamily="49" charset="0"/>
              </a:rPr>
              <a:t>;</a:t>
            </a:r>
          </a:p>
          <a:p>
            <a:pPr marL="0" indent="0">
              <a:spcBef>
                <a:spcPts val="0"/>
              </a:spcBef>
              <a:spcAft>
                <a:spcPts val="0"/>
              </a:spcAft>
              <a:buNone/>
            </a:pPr>
            <a:r>
              <a:rPr lang="en-US" b="0">
                <a:solidFill>
                  <a:srgbClr val="008000"/>
                </a:solidFill>
                <a:effectLst/>
                <a:highlight>
                  <a:srgbClr val="FFFFFF"/>
                </a:highlight>
                <a:latin typeface="PragmataPro Mono Liga" panose="02000509040000020004" pitchFamily="49" charset="0"/>
              </a:rPr>
              <a:t>// In số nguyên ở dạng thập lục phân, thêm tiền tố 0x</a:t>
            </a:r>
            <a:endParaRPr lang="en-US" b="0">
              <a:solidFill>
                <a:srgbClr val="000000"/>
              </a:solidFill>
              <a:effectLst/>
              <a:highlight>
                <a:srgbClr val="FFFFFF"/>
              </a:highlight>
              <a:latin typeface="PragmataPro Mono Liga" panose="02000509040000020004" pitchFamily="49" charset="0"/>
            </a:endParaRPr>
          </a:p>
          <a:p>
            <a:pPr marL="0" indent="0">
              <a:spcBef>
                <a:spcPts val="0"/>
              </a:spcBef>
              <a:spcAft>
                <a:spcPts val="0"/>
              </a:spcAft>
              <a:buNone/>
            </a:pPr>
            <a:r>
              <a:rPr lang="en-US" b="0">
                <a:solidFill>
                  <a:srgbClr val="001080"/>
                </a:solidFill>
                <a:effectLst/>
                <a:highlight>
                  <a:srgbClr val="FFFFFF"/>
                </a:highlight>
                <a:latin typeface="PragmataPro Mono Liga" panose="02000509040000020004" pitchFamily="49" charset="0"/>
              </a:rPr>
              <a:t>printf</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%#x</a:t>
            </a:r>
            <a:r>
              <a:rPr lang="en-US" b="0">
                <a:solidFill>
                  <a:srgbClr val="EE0000"/>
                </a:solidFill>
                <a:effectLst/>
                <a:highlight>
                  <a:srgbClr val="FFFFFF"/>
                </a:highlight>
                <a:latin typeface="PragmataPro Mono Liga" panose="02000509040000020004" pitchFamily="49" charset="0"/>
              </a:rPr>
              <a:t>\n</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 num);</a:t>
            </a:r>
            <a:r>
              <a:rPr lang="en-US" b="0">
                <a:solidFill>
                  <a:srgbClr val="008000"/>
                </a:solidFill>
                <a:effectLst/>
                <a:highlight>
                  <a:srgbClr val="FFFFFF"/>
                </a:highlight>
                <a:latin typeface="PragmataPro Mono Liga" panose="02000509040000020004" pitchFamily="49" charset="0"/>
              </a:rPr>
              <a:t> // Output: "0x2a"</a:t>
            </a:r>
            <a:endParaRPr lang="en-US" b="0">
              <a:solidFill>
                <a:srgbClr val="000000"/>
              </a:solidFill>
              <a:effectLst/>
              <a:highlight>
                <a:srgbClr val="FFFFFF"/>
              </a:highlight>
              <a:latin typeface="PragmataPro Mono Liga" panose="02000509040000020004" pitchFamily="49" charset="0"/>
            </a:endParaRPr>
          </a:p>
          <a:p>
            <a:pPr marL="0" indent="0">
              <a:spcBef>
                <a:spcPts val="0"/>
              </a:spcBef>
              <a:spcAft>
                <a:spcPts val="0"/>
              </a:spcAft>
              <a:buNone/>
            </a:pPr>
            <a:r>
              <a:rPr lang="en-US" b="0">
                <a:solidFill>
                  <a:srgbClr val="008000"/>
                </a:solidFill>
                <a:effectLst/>
                <a:highlight>
                  <a:srgbClr val="FFFFFF"/>
                </a:highlight>
                <a:latin typeface="PragmataPro Mono Liga" panose="02000509040000020004" pitchFamily="49" charset="0"/>
              </a:rPr>
              <a:t>// In số thực với dấu chấm thập phân luôn xuất hiện</a:t>
            </a:r>
            <a:endParaRPr lang="en-US" b="0">
              <a:solidFill>
                <a:srgbClr val="000000"/>
              </a:solidFill>
              <a:effectLst/>
              <a:highlight>
                <a:srgbClr val="FFFFFF"/>
              </a:highlight>
              <a:latin typeface="PragmataPro Mono Liga" panose="02000509040000020004" pitchFamily="49" charset="0"/>
            </a:endParaRPr>
          </a:p>
          <a:p>
            <a:r>
              <a:rPr lang="en-US" b="0">
                <a:solidFill>
                  <a:srgbClr val="001080"/>
                </a:solidFill>
                <a:effectLst/>
                <a:highlight>
                  <a:srgbClr val="FFFFFF"/>
                </a:highlight>
                <a:latin typeface="PragmataPro Mono Liga" panose="02000509040000020004" pitchFamily="49" charset="0"/>
              </a:rPr>
              <a:t>printf</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%#f</a:t>
            </a:r>
            <a:r>
              <a:rPr lang="en-US" b="0">
                <a:solidFill>
                  <a:srgbClr val="EE0000"/>
                </a:solidFill>
                <a:effectLst/>
                <a:highlight>
                  <a:srgbClr val="FFFFFF"/>
                </a:highlight>
                <a:latin typeface="PragmataPro Mono Liga" panose="02000509040000020004" pitchFamily="49" charset="0"/>
              </a:rPr>
              <a:t>\n</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 pi);</a:t>
            </a:r>
            <a:r>
              <a:rPr lang="en-US" b="0">
                <a:solidFill>
                  <a:srgbClr val="008000"/>
                </a:solidFill>
                <a:effectLst/>
                <a:highlight>
                  <a:srgbClr val="FFFFFF"/>
                </a:highlight>
                <a:latin typeface="PragmataPro Mono Liga" panose="02000509040000020004" pitchFamily="49" charset="0"/>
              </a:rPr>
              <a:t> // Output:  "3.140000"</a:t>
            </a:r>
          </a:p>
          <a:p>
            <a:pPr marL="0" indent="0">
              <a:spcBef>
                <a:spcPts val="0"/>
              </a:spcBef>
              <a:spcAft>
                <a:spcPts val="0"/>
              </a:spcAft>
              <a:buNone/>
            </a:pPr>
            <a:endParaRPr lang="en-US" b="0">
              <a:solidFill>
                <a:srgbClr val="008000"/>
              </a:solidFill>
              <a:effectLst/>
              <a:highlight>
                <a:srgbClr val="FFFFFF"/>
              </a:highlight>
              <a:latin typeface="PragmataPro Mono Liga" panose="02000509040000020004" pitchFamily="49" charset="0"/>
            </a:endParaRPr>
          </a:p>
          <a:p>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 </a:t>
            </a:r>
            <a:r>
              <a:rPr lang="en-US">
                <a:solidFill>
                  <a:srgbClr val="098658"/>
                </a:solidFill>
                <a:highlight>
                  <a:srgbClr val="FFFFFF"/>
                </a:highlight>
                <a:latin typeface="PragmataPro Mono Liga" panose="02000509040000020004" pitchFamily="49" charset="0"/>
              </a:rPr>
              <a:t>50</a:t>
            </a:r>
            <a:r>
              <a:rPr lang="en-US" b="0">
                <a:solidFill>
                  <a:srgbClr val="000000"/>
                </a:solidFill>
                <a:effectLst/>
                <a:highlight>
                  <a:srgbClr val="FFFFFF"/>
                </a:highlight>
                <a:latin typeface="PragmataPro Mono Liga" panose="02000509040000020004" pitchFamily="49" charset="0"/>
              </a:rPr>
              <a:t>;</a:t>
            </a:r>
          </a:p>
          <a:p>
            <a:r>
              <a:rPr lang="en-US" b="0">
                <a:solidFill>
                  <a:srgbClr val="008000"/>
                </a:solidFill>
                <a:effectLst/>
                <a:highlight>
                  <a:srgbClr val="FFFFFF"/>
                </a:highlight>
                <a:latin typeface="PragmataPro Mono Liga" panose="02000509040000020004" pitchFamily="49" charset="0"/>
              </a:rPr>
              <a:t>// In số nguyên với độ rộng tối thiểu 4, căn lề trái</a:t>
            </a:r>
            <a:endParaRPr lang="en-US" b="0">
              <a:solidFill>
                <a:srgbClr val="000000"/>
              </a:solidFill>
              <a:effectLst/>
              <a:highlight>
                <a:srgbClr val="FFFFFF"/>
              </a:highlight>
              <a:latin typeface="PragmataPro Mono Liga" panose="02000509040000020004" pitchFamily="49" charset="0"/>
            </a:endParaRPr>
          </a:p>
          <a:p>
            <a:r>
              <a:rPr lang="en-US" b="0">
                <a:solidFill>
                  <a:srgbClr val="001080"/>
                </a:solidFill>
                <a:effectLst/>
                <a:highlight>
                  <a:srgbClr val="FFFFFF"/>
                </a:highlight>
                <a:latin typeface="PragmataPro Mono Liga" panose="02000509040000020004" pitchFamily="49" charset="0"/>
              </a:rPr>
              <a:t>printf</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%-4d</a:t>
            </a:r>
            <a:r>
              <a:rPr lang="en-US" b="0">
                <a:solidFill>
                  <a:srgbClr val="A31515"/>
                </a:solidFill>
                <a:effectLst/>
                <a:highlight>
                  <a:srgbClr val="FFFFFF"/>
                </a:highlight>
                <a:latin typeface="PragmataPro Mono Liga" panose="02000509040000020004" pitchFamily="49" charset="0"/>
              </a:rPr>
              <a:t>|</a:t>
            </a:r>
            <a:r>
              <a:rPr lang="en-US" b="0">
                <a:solidFill>
                  <a:srgbClr val="EE0000"/>
                </a:solidFill>
                <a:effectLst/>
                <a:highlight>
                  <a:srgbClr val="FFFFFF"/>
                </a:highlight>
                <a:latin typeface="PragmataPro Mono Liga" panose="02000509040000020004" pitchFamily="49" charset="0"/>
              </a:rPr>
              <a:t>\n</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 num);</a:t>
            </a:r>
            <a:r>
              <a:rPr lang="en-US" b="0">
                <a:solidFill>
                  <a:srgbClr val="008000"/>
                </a:solidFill>
                <a:effectLst/>
                <a:highlight>
                  <a:srgbClr val="FFFFFF"/>
                </a:highlight>
                <a:latin typeface="PragmataPro Mono Liga" panose="02000509040000020004" pitchFamily="49" charset="0"/>
              </a:rPr>
              <a:t> // Output: "|50  |"</a:t>
            </a:r>
            <a:endParaRPr lang="en-US" b="0">
              <a:solidFill>
                <a:srgbClr val="000000"/>
              </a:solidFill>
              <a:effectLst/>
              <a:highlight>
                <a:srgbClr val="FFFFFF"/>
              </a:highlight>
              <a:latin typeface="PragmataPro Mono Liga" panose="02000509040000020004" pitchFamily="49" charset="0"/>
            </a:endParaRPr>
          </a:p>
        </p:txBody>
      </p:sp>
    </p:spTree>
    <p:extLst>
      <p:ext uri="{BB962C8B-B14F-4D97-AF65-F5344CB8AC3E}">
        <p14:creationId xmlns:p14="http://schemas.microsoft.com/office/powerpoint/2010/main" val="3090437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DDCD-AD6D-EFAE-D2F0-8ECF7F03E6C6}"/>
              </a:ext>
            </a:extLst>
          </p:cNvPr>
          <p:cNvSpPr>
            <a:spLocks noGrp="1"/>
          </p:cNvSpPr>
          <p:nvPr>
            <p:ph type="title"/>
          </p:nvPr>
        </p:nvSpPr>
        <p:spPr/>
        <p:txBody>
          <a:bodyPr>
            <a:normAutofit fontScale="90000"/>
          </a:bodyPr>
          <a:lstStyle/>
          <a:p>
            <a:r>
              <a:rPr lang="en-US"/>
              <a:t>Width (Độ rộng)</a:t>
            </a:r>
          </a:p>
        </p:txBody>
      </p:sp>
      <p:sp>
        <p:nvSpPr>
          <p:cNvPr id="3" name="Content Placeholder 2">
            <a:extLst>
              <a:ext uri="{FF2B5EF4-FFF2-40B4-BE49-F238E27FC236}">
                <a16:creationId xmlns:a16="http://schemas.microsoft.com/office/drawing/2014/main" id="{05660650-51E0-ADA3-5761-5B6C7B54F1B4}"/>
              </a:ext>
            </a:extLst>
          </p:cNvPr>
          <p:cNvSpPr>
            <a:spLocks noGrp="1"/>
          </p:cNvSpPr>
          <p:nvPr>
            <p:ph idx="1"/>
          </p:nvPr>
        </p:nvSpPr>
        <p:spPr>
          <a:xfrm>
            <a:off x="774145" y="1233824"/>
            <a:ext cx="10579654" cy="5107237"/>
          </a:xfrm>
        </p:spPr>
        <p:txBody>
          <a:bodyPr>
            <a:noAutofit/>
          </a:bodyPr>
          <a:lstStyle/>
          <a:p>
            <a:endParaRPr lang="en-US" sz="2400"/>
          </a:p>
          <a:p>
            <a:endParaRPr lang="en-US" sz="2400"/>
          </a:p>
          <a:p>
            <a:r>
              <a:rPr lang="en-US" sz="2400" b="1"/>
              <a:t>Width (Độ rộng): </a:t>
            </a:r>
            <a:r>
              <a:rPr lang="en-US" sz="2400"/>
              <a:t>Số nguyên chỉ độ rộng tối thiểu của giá trị in ra.</a:t>
            </a:r>
          </a:p>
          <a:p>
            <a:r>
              <a:rPr lang="en-US" sz="2400"/>
              <a:t>Ví dụ:</a:t>
            </a:r>
          </a:p>
          <a:p>
            <a:pPr marL="0" indent="0">
              <a:buNone/>
            </a:pPr>
            <a:r>
              <a:rPr lang="pt-BR" sz="2400" b="0">
                <a:solidFill>
                  <a:srgbClr val="0000FF"/>
                </a:solidFill>
                <a:effectLst/>
                <a:highlight>
                  <a:srgbClr val="FFFFFF"/>
                </a:highlight>
                <a:latin typeface="PragmataPro Mono Liga" panose="02000509040000020004" pitchFamily="49" charset="0"/>
              </a:rPr>
              <a:t>int</a:t>
            </a:r>
            <a:r>
              <a:rPr lang="pt-BR" sz="2400" b="0">
                <a:solidFill>
                  <a:srgbClr val="000000"/>
                </a:solidFill>
                <a:effectLst/>
                <a:highlight>
                  <a:srgbClr val="FFFFFF"/>
                </a:highlight>
                <a:latin typeface="PragmataPro Mono Liga" panose="02000509040000020004" pitchFamily="49" charset="0"/>
              </a:rPr>
              <a:t> </a:t>
            </a:r>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1706</a:t>
            </a:r>
            <a:r>
              <a:rPr lang="pt-BR" sz="2400" b="0">
                <a:solidFill>
                  <a:srgbClr val="000000"/>
                </a:solidFill>
                <a:effectLst/>
                <a:highlight>
                  <a:srgbClr val="FFFFFF"/>
                </a:highlight>
                <a:latin typeface="PragmataPro Mono Liga" panose="02000509040000020004" pitchFamily="49" charset="0"/>
              </a:rPr>
              <a:t>;</a:t>
            </a:r>
          </a:p>
          <a:p>
            <a:pPr marL="0" indent="0">
              <a:buNone/>
            </a:pPr>
            <a:r>
              <a:rPr lang="pt-BR" sz="2400" b="0">
                <a:solidFill>
                  <a:srgbClr val="001080"/>
                </a:solidFill>
                <a:effectLst/>
                <a:highlight>
                  <a:srgbClr val="FFFFFF"/>
                </a:highlight>
                <a:latin typeface="PragmataPro Mono Liga" panose="02000509040000020004" pitchFamily="49" charset="0"/>
              </a:rPr>
              <a:t>printf</a:t>
            </a:r>
            <a:r>
              <a:rPr lang="pt-BR" sz="2400" b="0">
                <a:solidFill>
                  <a:srgbClr val="000000"/>
                </a:solidFill>
                <a:effectLst/>
                <a:highlight>
                  <a:srgbClr val="FFFFFF"/>
                </a:highlight>
                <a:latin typeface="PragmataPro Mono Liga" panose="02000509040000020004" pitchFamily="49" charset="0"/>
              </a:rPr>
              <a:t>(</a:t>
            </a:r>
            <a:r>
              <a:rPr lang="pt-BR" sz="2400" b="0">
                <a:solidFill>
                  <a:srgbClr val="A31515"/>
                </a:solidFill>
                <a:effectLst/>
                <a:highlight>
                  <a:srgbClr val="FFFFFF"/>
                </a:highlight>
                <a:latin typeface="PragmataPro Mono Liga" panose="02000509040000020004" pitchFamily="49" charset="0"/>
              </a:rPr>
              <a:t>"</a:t>
            </a:r>
            <a:r>
              <a:rPr lang="pt-BR" sz="2400" b="0">
                <a:solidFill>
                  <a:srgbClr val="001080"/>
                </a:solidFill>
                <a:effectLst/>
                <a:highlight>
                  <a:srgbClr val="FFFFFF"/>
                </a:highlight>
                <a:latin typeface="PragmataPro Mono Liga" panose="02000509040000020004" pitchFamily="49" charset="0"/>
              </a:rPr>
              <a:t>%10d\n</a:t>
            </a:r>
            <a:r>
              <a:rPr lang="pt-BR" sz="2400" b="0">
                <a:solidFill>
                  <a:srgbClr val="A31515"/>
                </a:solidFill>
                <a:effectLst/>
                <a:highlight>
                  <a:srgbClr val="FFFFFF"/>
                </a:highlight>
                <a:latin typeface="PragmataPro Mono Liga" panose="02000509040000020004" pitchFamily="49" charset="0"/>
              </a:rPr>
              <a:t>"</a:t>
            </a:r>
            <a:r>
              <a:rPr lang="pt-BR" sz="2400" b="0">
                <a:solidFill>
                  <a:srgbClr val="000000"/>
                </a:solidFill>
                <a:effectLst/>
                <a:highlight>
                  <a:srgbClr val="FFFFFF"/>
                </a:highlight>
                <a:latin typeface="PragmataPro Mono Liga" panose="02000509040000020004" pitchFamily="49" charset="0"/>
              </a:rPr>
              <a:t>, a); </a:t>
            </a:r>
          </a:p>
          <a:p>
            <a:pPr marL="0" indent="0">
              <a:buNone/>
            </a:pPr>
            <a:r>
              <a:rPr lang="pt-BR" sz="2400" b="0">
                <a:solidFill>
                  <a:srgbClr val="001080"/>
                </a:solidFill>
                <a:effectLst/>
                <a:highlight>
                  <a:srgbClr val="FFFFFF"/>
                </a:highlight>
                <a:latin typeface="PragmataPro Mono Liga" panose="02000509040000020004" pitchFamily="49" charset="0"/>
              </a:rPr>
              <a:t>printf</a:t>
            </a:r>
            <a:r>
              <a:rPr lang="pt-BR" sz="2400" b="0">
                <a:solidFill>
                  <a:srgbClr val="000000"/>
                </a:solidFill>
                <a:effectLst/>
                <a:highlight>
                  <a:srgbClr val="FFFFFF"/>
                </a:highlight>
                <a:latin typeface="PragmataPro Mono Liga" panose="02000509040000020004" pitchFamily="49" charset="0"/>
              </a:rPr>
              <a:t>(</a:t>
            </a:r>
            <a:r>
              <a:rPr lang="pt-BR" sz="2400" b="0">
                <a:solidFill>
                  <a:srgbClr val="A31515"/>
                </a:solidFill>
                <a:effectLst/>
                <a:highlight>
                  <a:srgbClr val="FFFFFF"/>
                </a:highlight>
                <a:latin typeface="PragmataPro Mono Liga" panose="02000509040000020004" pitchFamily="49" charset="0"/>
              </a:rPr>
              <a:t>"</a:t>
            </a:r>
            <a:r>
              <a:rPr lang="pt-BR" sz="2400" b="0">
                <a:solidFill>
                  <a:srgbClr val="001080"/>
                </a:solidFill>
                <a:effectLst/>
                <a:highlight>
                  <a:srgbClr val="FFFFFF"/>
                </a:highlight>
                <a:latin typeface="PragmataPro Mono Liga" panose="02000509040000020004" pitchFamily="49" charset="0"/>
              </a:rPr>
              <a:t>%010d</a:t>
            </a:r>
            <a:r>
              <a:rPr lang="pt-BR" sz="2400" b="0">
                <a:solidFill>
                  <a:srgbClr val="A31515"/>
                </a:solidFill>
                <a:effectLst/>
                <a:highlight>
                  <a:srgbClr val="FFFFFF"/>
                </a:highlight>
                <a:latin typeface="PragmataPro Mono Liga" panose="02000509040000020004" pitchFamily="49" charset="0"/>
              </a:rPr>
              <a:t>"</a:t>
            </a:r>
            <a:r>
              <a:rPr lang="pt-BR" sz="2400" b="0">
                <a:solidFill>
                  <a:srgbClr val="000000"/>
                </a:solidFill>
                <a:effectLst/>
                <a:highlight>
                  <a:srgbClr val="FFFFFF"/>
                </a:highlight>
                <a:latin typeface="PragmataPro Mono Liga" panose="02000509040000020004" pitchFamily="49" charset="0"/>
              </a:rPr>
              <a:t>, a); </a:t>
            </a:r>
          </a:p>
          <a:p>
            <a:pPr marL="0" indent="0">
              <a:buNone/>
            </a:pPr>
            <a:r>
              <a:rPr lang="pt-BR" sz="2400" b="0">
                <a:solidFill>
                  <a:srgbClr val="000000"/>
                </a:solidFill>
                <a:effectLst/>
                <a:highlight>
                  <a:srgbClr val="FFFFFF"/>
                </a:highlight>
                <a:latin typeface="PragmataPro Mono Liga" panose="02000509040000020004" pitchFamily="49" charset="0"/>
                <a:sym typeface="Wingdings" panose="05000000000000000000" pitchFamily="2" charset="2"/>
              </a:rPr>
              <a:t> Kết quả: </a:t>
            </a:r>
            <a:endParaRPr lang="en-US" sz="2400"/>
          </a:p>
        </p:txBody>
      </p:sp>
      <p:sp>
        <p:nvSpPr>
          <p:cNvPr id="4" name="Footer Placeholder 3">
            <a:extLst>
              <a:ext uri="{FF2B5EF4-FFF2-40B4-BE49-F238E27FC236}">
                <a16:creationId xmlns:a16="http://schemas.microsoft.com/office/drawing/2014/main" id="{950CD6EF-994C-8131-01DE-659D8494140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0D24C41B-4F45-9138-48BA-ECE4828DBBB2}"/>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504D8D8E-E403-FBFD-5659-4617C17C8111}"/>
              </a:ext>
            </a:extLst>
          </p:cNvPr>
          <p:cNvSpPr>
            <a:spLocks noGrp="1"/>
          </p:cNvSpPr>
          <p:nvPr>
            <p:ph type="sldNum" sz="quarter" idx="12"/>
          </p:nvPr>
        </p:nvSpPr>
        <p:spPr/>
        <p:txBody>
          <a:bodyPr/>
          <a:lstStyle/>
          <a:p>
            <a:fld id="{D8B0B3AC-44A8-D142-AAF6-9A453466E1A4}" type="slidenum">
              <a:rPr lang="en-VN" smtClean="0"/>
              <a:pPr/>
              <a:t>24</a:t>
            </a:fld>
            <a:endParaRPr lang="en-VN" dirty="0"/>
          </a:p>
        </p:txBody>
      </p:sp>
      <p:grpSp>
        <p:nvGrpSpPr>
          <p:cNvPr id="84" name="Group 83">
            <a:extLst>
              <a:ext uri="{FF2B5EF4-FFF2-40B4-BE49-F238E27FC236}">
                <a16:creationId xmlns:a16="http://schemas.microsoft.com/office/drawing/2014/main" id="{A01D30AE-D944-75EF-BCA8-A709FF949C55}"/>
              </a:ext>
            </a:extLst>
          </p:cNvPr>
          <p:cNvGrpSpPr/>
          <p:nvPr/>
        </p:nvGrpSpPr>
        <p:grpSpPr>
          <a:xfrm>
            <a:off x="2878073" y="5143172"/>
            <a:ext cx="7286625" cy="449616"/>
            <a:chOff x="2238375" y="4457701"/>
            <a:chExt cx="7286625" cy="449616"/>
          </a:xfrm>
        </p:grpSpPr>
        <p:sp>
          <p:nvSpPr>
            <p:cNvPr id="10" name="AutoShape 6">
              <a:extLst>
                <a:ext uri="{FF2B5EF4-FFF2-40B4-BE49-F238E27FC236}">
                  <a16:creationId xmlns:a16="http://schemas.microsoft.com/office/drawing/2014/main" id="{D43E2B07-70CE-EA52-D480-5F6ECDD9CE29}"/>
                </a:ext>
              </a:extLst>
            </p:cNvPr>
            <p:cNvSpPr>
              <a:spLocks noChangeArrowheads="1"/>
            </p:cNvSpPr>
            <p:nvPr/>
          </p:nvSpPr>
          <p:spPr bwMode="gray">
            <a:xfrm>
              <a:off x="2238375"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1" name="AutoShape 6">
              <a:extLst>
                <a:ext uri="{FF2B5EF4-FFF2-40B4-BE49-F238E27FC236}">
                  <a16:creationId xmlns:a16="http://schemas.microsoft.com/office/drawing/2014/main" id="{B7FFA90E-C3F5-C936-7476-1848BF5E0B47}"/>
                </a:ext>
              </a:extLst>
            </p:cNvPr>
            <p:cNvSpPr>
              <a:spLocks noChangeArrowheads="1"/>
            </p:cNvSpPr>
            <p:nvPr/>
          </p:nvSpPr>
          <p:spPr bwMode="gray">
            <a:xfrm>
              <a:off x="2698583"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2" name="AutoShape 6">
              <a:extLst>
                <a:ext uri="{FF2B5EF4-FFF2-40B4-BE49-F238E27FC236}">
                  <a16:creationId xmlns:a16="http://schemas.microsoft.com/office/drawing/2014/main" id="{D4CDA913-A634-FA3B-D463-9E3EFF4467E9}"/>
                </a:ext>
              </a:extLst>
            </p:cNvPr>
            <p:cNvSpPr>
              <a:spLocks noChangeArrowheads="1"/>
            </p:cNvSpPr>
            <p:nvPr/>
          </p:nvSpPr>
          <p:spPr bwMode="gray">
            <a:xfrm>
              <a:off x="3158791"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3" name="AutoShape 6">
              <a:extLst>
                <a:ext uri="{FF2B5EF4-FFF2-40B4-BE49-F238E27FC236}">
                  <a16:creationId xmlns:a16="http://schemas.microsoft.com/office/drawing/2014/main" id="{991CBDC4-4B4A-4A36-2FE7-E8FF31E2B522}"/>
                </a:ext>
              </a:extLst>
            </p:cNvPr>
            <p:cNvSpPr>
              <a:spLocks noChangeArrowheads="1"/>
            </p:cNvSpPr>
            <p:nvPr/>
          </p:nvSpPr>
          <p:spPr bwMode="gray">
            <a:xfrm>
              <a:off x="3618999"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4" name="AutoShape 6">
              <a:extLst>
                <a:ext uri="{FF2B5EF4-FFF2-40B4-BE49-F238E27FC236}">
                  <a16:creationId xmlns:a16="http://schemas.microsoft.com/office/drawing/2014/main" id="{74D5A90A-D184-0FCF-8406-D1BD71E81623}"/>
                </a:ext>
              </a:extLst>
            </p:cNvPr>
            <p:cNvSpPr>
              <a:spLocks noChangeArrowheads="1"/>
            </p:cNvSpPr>
            <p:nvPr/>
          </p:nvSpPr>
          <p:spPr bwMode="gray">
            <a:xfrm>
              <a:off x="4079207"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5" name="AutoShape 6">
              <a:extLst>
                <a:ext uri="{FF2B5EF4-FFF2-40B4-BE49-F238E27FC236}">
                  <a16:creationId xmlns:a16="http://schemas.microsoft.com/office/drawing/2014/main" id="{C8AA6313-4FFA-C26B-91BB-29D06D1B7DB6}"/>
                </a:ext>
              </a:extLst>
            </p:cNvPr>
            <p:cNvSpPr>
              <a:spLocks noChangeArrowheads="1"/>
            </p:cNvSpPr>
            <p:nvPr/>
          </p:nvSpPr>
          <p:spPr bwMode="gray">
            <a:xfrm>
              <a:off x="4539414"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6" name="AutoShape 6">
              <a:extLst>
                <a:ext uri="{FF2B5EF4-FFF2-40B4-BE49-F238E27FC236}">
                  <a16:creationId xmlns:a16="http://schemas.microsoft.com/office/drawing/2014/main" id="{A101634B-134B-9667-73C2-16B08E1FF12B}"/>
                </a:ext>
              </a:extLst>
            </p:cNvPr>
            <p:cNvSpPr>
              <a:spLocks noChangeArrowheads="1"/>
            </p:cNvSpPr>
            <p:nvPr/>
          </p:nvSpPr>
          <p:spPr bwMode="gray">
            <a:xfrm>
              <a:off x="4999622"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7" name="AutoShape 6">
              <a:extLst>
                <a:ext uri="{FF2B5EF4-FFF2-40B4-BE49-F238E27FC236}">
                  <a16:creationId xmlns:a16="http://schemas.microsoft.com/office/drawing/2014/main" id="{1A803EF4-AFD1-EAB0-41DB-C93AA604DB36}"/>
                </a:ext>
              </a:extLst>
            </p:cNvPr>
            <p:cNvSpPr>
              <a:spLocks noChangeArrowheads="1"/>
            </p:cNvSpPr>
            <p:nvPr/>
          </p:nvSpPr>
          <p:spPr bwMode="gray">
            <a:xfrm>
              <a:off x="5459830"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8" name="AutoShape 6">
              <a:extLst>
                <a:ext uri="{FF2B5EF4-FFF2-40B4-BE49-F238E27FC236}">
                  <a16:creationId xmlns:a16="http://schemas.microsoft.com/office/drawing/2014/main" id="{8AD4270E-4C9C-6E38-3AE7-1B61D18F794A}"/>
                </a:ext>
              </a:extLst>
            </p:cNvPr>
            <p:cNvSpPr>
              <a:spLocks noChangeArrowheads="1"/>
            </p:cNvSpPr>
            <p:nvPr/>
          </p:nvSpPr>
          <p:spPr bwMode="gray">
            <a:xfrm>
              <a:off x="5920038"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9" name="AutoShape 6">
              <a:extLst>
                <a:ext uri="{FF2B5EF4-FFF2-40B4-BE49-F238E27FC236}">
                  <a16:creationId xmlns:a16="http://schemas.microsoft.com/office/drawing/2014/main" id="{7F85BCE6-4871-80D5-A539-2FEABB6BADDF}"/>
                </a:ext>
              </a:extLst>
            </p:cNvPr>
            <p:cNvSpPr>
              <a:spLocks noChangeArrowheads="1"/>
            </p:cNvSpPr>
            <p:nvPr/>
          </p:nvSpPr>
          <p:spPr bwMode="gray">
            <a:xfrm>
              <a:off x="6380246"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20" name="AutoShape 6">
              <a:extLst>
                <a:ext uri="{FF2B5EF4-FFF2-40B4-BE49-F238E27FC236}">
                  <a16:creationId xmlns:a16="http://schemas.microsoft.com/office/drawing/2014/main" id="{FD6BCA54-8C0B-6BE1-B85C-F4E1E10492B7}"/>
                </a:ext>
              </a:extLst>
            </p:cNvPr>
            <p:cNvSpPr>
              <a:spLocks noChangeArrowheads="1"/>
            </p:cNvSpPr>
            <p:nvPr/>
          </p:nvSpPr>
          <p:spPr bwMode="gray">
            <a:xfrm>
              <a:off x="6840454"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21" name="AutoShape 6">
              <a:extLst>
                <a:ext uri="{FF2B5EF4-FFF2-40B4-BE49-F238E27FC236}">
                  <a16:creationId xmlns:a16="http://schemas.microsoft.com/office/drawing/2014/main" id="{B67EFF70-9460-8368-F058-6B3C621A2F03}"/>
                </a:ext>
              </a:extLst>
            </p:cNvPr>
            <p:cNvSpPr>
              <a:spLocks noChangeArrowheads="1"/>
            </p:cNvSpPr>
            <p:nvPr/>
          </p:nvSpPr>
          <p:spPr bwMode="gray">
            <a:xfrm>
              <a:off x="7300662"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22" name="AutoShape 6">
              <a:extLst>
                <a:ext uri="{FF2B5EF4-FFF2-40B4-BE49-F238E27FC236}">
                  <a16:creationId xmlns:a16="http://schemas.microsoft.com/office/drawing/2014/main" id="{447AEDC5-8833-7057-0B97-44347FB6D575}"/>
                </a:ext>
              </a:extLst>
            </p:cNvPr>
            <p:cNvSpPr>
              <a:spLocks noChangeArrowheads="1"/>
            </p:cNvSpPr>
            <p:nvPr/>
          </p:nvSpPr>
          <p:spPr bwMode="gray">
            <a:xfrm>
              <a:off x="7760870"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23" name="AutoShape 6">
              <a:extLst>
                <a:ext uri="{FF2B5EF4-FFF2-40B4-BE49-F238E27FC236}">
                  <a16:creationId xmlns:a16="http://schemas.microsoft.com/office/drawing/2014/main" id="{F0F69612-EA93-2557-90AA-390458D83D7D}"/>
                </a:ext>
              </a:extLst>
            </p:cNvPr>
            <p:cNvSpPr>
              <a:spLocks noChangeArrowheads="1"/>
            </p:cNvSpPr>
            <p:nvPr/>
          </p:nvSpPr>
          <p:spPr bwMode="gray">
            <a:xfrm>
              <a:off x="8221078"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24" name="AutoShape 6">
              <a:extLst>
                <a:ext uri="{FF2B5EF4-FFF2-40B4-BE49-F238E27FC236}">
                  <a16:creationId xmlns:a16="http://schemas.microsoft.com/office/drawing/2014/main" id="{54EDED67-5525-C289-E27A-272E378E74BF}"/>
                </a:ext>
              </a:extLst>
            </p:cNvPr>
            <p:cNvSpPr>
              <a:spLocks noChangeArrowheads="1"/>
            </p:cNvSpPr>
            <p:nvPr/>
          </p:nvSpPr>
          <p:spPr bwMode="gray">
            <a:xfrm>
              <a:off x="8681286"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25" name="AutoShape 6">
              <a:extLst>
                <a:ext uri="{FF2B5EF4-FFF2-40B4-BE49-F238E27FC236}">
                  <a16:creationId xmlns:a16="http://schemas.microsoft.com/office/drawing/2014/main" id="{FF020C2E-E8B2-6832-FFA0-DCD9CB750156}"/>
                </a:ext>
              </a:extLst>
            </p:cNvPr>
            <p:cNvSpPr>
              <a:spLocks noChangeArrowheads="1"/>
            </p:cNvSpPr>
            <p:nvPr/>
          </p:nvSpPr>
          <p:spPr bwMode="gray">
            <a:xfrm>
              <a:off x="9141493"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58" name="AutoShape 6">
              <a:extLst>
                <a:ext uri="{FF2B5EF4-FFF2-40B4-BE49-F238E27FC236}">
                  <a16:creationId xmlns:a16="http://schemas.microsoft.com/office/drawing/2014/main" id="{EE283592-ACEE-CC66-FA6C-5D0A6CE4417A}"/>
                </a:ext>
              </a:extLst>
            </p:cNvPr>
            <p:cNvSpPr>
              <a:spLocks noChangeArrowheads="1"/>
            </p:cNvSpPr>
            <p:nvPr/>
          </p:nvSpPr>
          <p:spPr bwMode="gray">
            <a:xfrm>
              <a:off x="2238375"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800"/>
            </a:p>
          </p:txBody>
        </p:sp>
        <p:sp>
          <p:nvSpPr>
            <p:cNvPr id="59" name="AutoShape 6">
              <a:extLst>
                <a:ext uri="{FF2B5EF4-FFF2-40B4-BE49-F238E27FC236}">
                  <a16:creationId xmlns:a16="http://schemas.microsoft.com/office/drawing/2014/main" id="{F832667A-509C-73C6-9215-E5C593DA9162}"/>
                </a:ext>
              </a:extLst>
            </p:cNvPr>
            <p:cNvSpPr>
              <a:spLocks noChangeArrowheads="1"/>
            </p:cNvSpPr>
            <p:nvPr/>
          </p:nvSpPr>
          <p:spPr bwMode="gray">
            <a:xfrm>
              <a:off x="2698583"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800"/>
            </a:p>
          </p:txBody>
        </p:sp>
        <p:sp>
          <p:nvSpPr>
            <p:cNvPr id="60" name="AutoShape 6">
              <a:extLst>
                <a:ext uri="{FF2B5EF4-FFF2-40B4-BE49-F238E27FC236}">
                  <a16:creationId xmlns:a16="http://schemas.microsoft.com/office/drawing/2014/main" id="{CC353168-2406-E148-CE0A-45922D03BE49}"/>
                </a:ext>
              </a:extLst>
            </p:cNvPr>
            <p:cNvSpPr>
              <a:spLocks noChangeArrowheads="1"/>
            </p:cNvSpPr>
            <p:nvPr/>
          </p:nvSpPr>
          <p:spPr bwMode="gray">
            <a:xfrm>
              <a:off x="3158791"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800"/>
            </a:p>
          </p:txBody>
        </p:sp>
        <p:sp>
          <p:nvSpPr>
            <p:cNvPr id="61" name="AutoShape 6">
              <a:extLst>
                <a:ext uri="{FF2B5EF4-FFF2-40B4-BE49-F238E27FC236}">
                  <a16:creationId xmlns:a16="http://schemas.microsoft.com/office/drawing/2014/main" id="{360A71DE-6281-087C-EDFE-A461EB1E234A}"/>
                </a:ext>
              </a:extLst>
            </p:cNvPr>
            <p:cNvSpPr>
              <a:spLocks noChangeArrowheads="1"/>
            </p:cNvSpPr>
            <p:nvPr/>
          </p:nvSpPr>
          <p:spPr bwMode="gray">
            <a:xfrm>
              <a:off x="3618999"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800"/>
            </a:p>
          </p:txBody>
        </p:sp>
        <p:sp>
          <p:nvSpPr>
            <p:cNvPr id="62" name="AutoShape 6">
              <a:extLst>
                <a:ext uri="{FF2B5EF4-FFF2-40B4-BE49-F238E27FC236}">
                  <a16:creationId xmlns:a16="http://schemas.microsoft.com/office/drawing/2014/main" id="{8E7D19FA-FA63-9B69-CA14-342D3F3BF11F}"/>
                </a:ext>
              </a:extLst>
            </p:cNvPr>
            <p:cNvSpPr>
              <a:spLocks noChangeArrowheads="1"/>
            </p:cNvSpPr>
            <p:nvPr/>
          </p:nvSpPr>
          <p:spPr bwMode="gray">
            <a:xfrm>
              <a:off x="4079207"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800"/>
            </a:p>
          </p:txBody>
        </p:sp>
        <p:sp>
          <p:nvSpPr>
            <p:cNvPr id="63" name="AutoShape 6">
              <a:extLst>
                <a:ext uri="{FF2B5EF4-FFF2-40B4-BE49-F238E27FC236}">
                  <a16:creationId xmlns:a16="http://schemas.microsoft.com/office/drawing/2014/main" id="{DDCAE0B8-4377-DD28-3EC0-7A5C92BC09C0}"/>
                </a:ext>
              </a:extLst>
            </p:cNvPr>
            <p:cNvSpPr>
              <a:spLocks noChangeArrowheads="1"/>
            </p:cNvSpPr>
            <p:nvPr/>
          </p:nvSpPr>
          <p:spPr bwMode="gray">
            <a:xfrm>
              <a:off x="4539414"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endParaRPr lang="en-US" sz="2800"/>
            </a:p>
          </p:txBody>
        </p:sp>
        <p:sp>
          <p:nvSpPr>
            <p:cNvPr id="64" name="AutoShape 6">
              <a:extLst>
                <a:ext uri="{FF2B5EF4-FFF2-40B4-BE49-F238E27FC236}">
                  <a16:creationId xmlns:a16="http://schemas.microsoft.com/office/drawing/2014/main" id="{D1C3FAC2-FC2A-3AA5-9C22-8DE768CBD1C1}"/>
                </a:ext>
              </a:extLst>
            </p:cNvPr>
            <p:cNvSpPr>
              <a:spLocks noChangeArrowheads="1"/>
            </p:cNvSpPr>
            <p:nvPr/>
          </p:nvSpPr>
          <p:spPr bwMode="gray">
            <a:xfrm>
              <a:off x="4999622"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1</a:t>
              </a:r>
            </a:p>
          </p:txBody>
        </p:sp>
        <p:sp>
          <p:nvSpPr>
            <p:cNvPr id="65" name="AutoShape 6">
              <a:extLst>
                <a:ext uri="{FF2B5EF4-FFF2-40B4-BE49-F238E27FC236}">
                  <a16:creationId xmlns:a16="http://schemas.microsoft.com/office/drawing/2014/main" id="{2650815F-A189-C428-2755-E2102C97E287}"/>
                </a:ext>
              </a:extLst>
            </p:cNvPr>
            <p:cNvSpPr>
              <a:spLocks noChangeArrowheads="1"/>
            </p:cNvSpPr>
            <p:nvPr/>
          </p:nvSpPr>
          <p:spPr bwMode="gray">
            <a:xfrm>
              <a:off x="5459830"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7</a:t>
              </a:r>
            </a:p>
          </p:txBody>
        </p:sp>
        <p:sp>
          <p:nvSpPr>
            <p:cNvPr id="66" name="AutoShape 6">
              <a:extLst>
                <a:ext uri="{FF2B5EF4-FFF2-40B4-BE49-F238E27FC236}">
                  <a16:creationId xmlns:a16="http://schemas.microsoft.com/office/drawing/2014/main" id="{94770B94-112F-A2DA-A02C-26C7973643BF}"/>
                </a:ext>
              </a:extLst>
            </p:cNvPr>
            <p:cNvSpPr>
              <a:spLocks noChangeArrowheads="1"/>
            </p:cNvSpPr>
            <p:nvPr/>
          </p:nvSpPr>
          <p:spPr bwMode="gray">
            <a:xfrm>
              <a:off x="5920038"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0</a:t>
              </a:r>
            </a:p>
          </p:txBody>
        </p:sp>
        <p:sp>
          <p:nvSpPr>
            <p:cNvPr id="67" name="AutoShape 6">
              <a:extLst>
                <a:ext uri="{FF2B5EF4-FFF2-40B4-BE49-F238E27FC236}">
                  <a16:creationId xmlns:a16="http://schemas.microsoft.com/office/drawing/2014/main" id="{6FC007C7-A383-1902-DF82-A253208EC7AC}"/>
                </a:ext>
              </a:extLst>
            </p:cNvPr>
            <p:cNvSpPr>
              <a:spLocks noChangeArrowheads="1"/>
            </p:cNvSpPr>
            <p:nvPr/>
          </p:nvSpPr>
          <p:spPr bwMode="gray">
            <a:xfrm>
              <a:off x="6380246"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6</a:t>
              </a:r>
            </a:p>
          </p:txBody>
        </p:sp>
      </p:grpSp>
      <p:sp>
        <p:nvSpPr>
          <p:cNvPr id="86" name="TextBox 85">
            <a:extLst>
              <a:ext uri="{FF2B5EF4-FFF2-40B4-BE49-F238E27FC236}">
                <a16:creationId xmlns:a16="http://schemas.microsoft.com/office/drawing/2014/main" id="{29DB1AA5-65AF-1218-03A6-96123FC54ED2}"/>
              </a:ext>
            </a:extLst>
          </p:cNvPr>
          <p:cNvSpPr txBox="1"/>
          <p:nvPr/>
        </p:nvSpPr>
        <p:spPr>
          <a:xfrm>
            <a:off x="1115831" y="1490020"/>
            <a:ext cx="9534418" cy="523220"/>
          </a:xfrm>
          <a:prstGeom prst="rect">
            <a:avLst/>
          </a:prstGeom>
          <a:noFill/>
          <a:ln>
            <a:solidFill>
              <a:schemeClr val="tx1">
                <a:lumMod val="50000"/>
              </a:schemeClr>
            </a:solidFill>
          </a:ln>
        </p:spPr>
        <p:txBody>
          <a:bodyPr wrap="square">
            <a:spAutoFit/>
          </a:bodyPr>
          <a:lstStyle/>
          <a:p>
            <a:pPr algn="ctr"/>
            <a:r>
              <a:rPr lang="en-US" altLang="en-US" sz="2800" b="1">
                <a:solidFill>
                  <a:schemeClr val="tx1">
                    <a:lumMod val="50000"/>
                  </a:schemeClr>
                </a:solidFill>
                <a:latin typeface="Consolas" panose="020B0609020204030204" pitchFamily="49" charset="0"/>
                <a:cs typeface="Arial" panose="020B0604020202020204" pitchFamily="34" charset="0"/>
              </a:rPr>
              <a:t>%</a:t>
            </a:r>
            <a:r>
              <a:rPr lang="en-US" altLang="en-US" sz="2800">
                <a:solidFill>
                  <a:schemeClr val="tx1">
                    <a:lumMod val="50000"/>
                  </a:schemeClr>
                </a:solidFill>
                <a:latin typeface="Consolas" panose="020B0609020204030204" pitchFamily="49" charset="0"/>
                <a:cs typeface="Arial" panose="020B0604020202020204" pitchFamily="34" charset="0"/>
              </a:rPr>
              <a:t>[flags]</a:t>
            </a:r>
            <a:r>
              <a:rPr lang="en-US" altLang="en-US" sz="2800" b="1">
                <a:solidFill>
                  <a:srgbClr val="FF0000"/>
                </a:solidFill>
                <a:latin typeface="Consolas" panose="020B0609020204030204" pitchFamily="49" charset="0"/>
                <a:cs typeface="Arial" panose="020B0604020202020204" pitchFamily="34" charset="0"/>
              </a:rPr>
              <a:t>[width]</a:t>
            </a:r>
            <a:r>
              <a:rPr lang="en-US" altLang="en-US" sz="2800">
                <a:solidFill>
                  <a:schemeClr val="tx1">
                    <a:lumMod val="50000"/>
                  </a:schemeClr>
                </a:solidFill>
                <a:latin typeface="Consolas" panose="020B0609020204030204" pitchFamily="49" charset="0"/>
                <a:cs typeface="Arial" panose="020B0604020202020204" pitchFamily="34" charset="0"/>
              </a:rPr>
              <a:t>[.precision][length]specifier</a:t>
            </a:r>
            <a:endParaRPr lang="en-US" sz="2800">
              <a:solidFill>
                <a:schemeClr val="tx1">
                  <a:lumMod val="50000"/>
                </a:schemeClr>
              </a:solidFill>
              <a:latin typeface="Consolas" panose="020B0609020204030204" pitchFamily="49" charset="0"/>
              <a:cs typeface="Arial" panose="020B0604020202020204" pitchFamily="34" charset="0"/>
            </a:endParaRPr>
          </a:p>
        </p:txBody>
      </p:sp>
      <p:grpSp>
        <p:nvGrpSpPr>
          <p:cNvPr id="87" name="Group 86">
            <a:extLst>
              <a:ext uri="{FF2B5EF4-FFF2-40B4-BE49-F238E27FC236}">
                <a16:creationId xmlns:a16="http://schemas.microsoft.com/office/drawing/2014/main" id="{1A7DC1B6-E3EB-86B4-94D9-0ED242601BB6}"/>
              </a:ext>
            </a:extLst>
          </p:cNvPr>
          <p:cNvGrpSpPr/>
          <p:nvPr/>
        </p:nvGrpSpPr>
        <p:grpSpPr>
          <a:xfrm>
            <a:off x="2930040" y="5891445"/>
            <a:ext cx="7286625" cy="449616"/>
            <a:chOff x="2238375" y="4457701"/>
            <a:chExt cx="7286625" cy="449616"/>
          </a:xfrm>
        </p:grpSpPr>
        <p:sp>
          <p:nvSpPr>
            <p:cNvPr id="88" name="AutoShape 6">
              <a:extLst>
                <a:ext uri="{FF2B5EF4-FFF2-40B4-BE49-F238E27FC236}">
                  <a16:creationId xmlns:a16="http://schemas.microsoft.com/office/drawing/2014/main" id="{5DB2F20A-F7B5-E020-A4E6-8A900F39B569}"/>
                </a:ext>
              </a:extLst>
            </p:cNvPr>
            <p:cNvSpPr>
              <a:spLocks noChangeArrowheads="1"/>
            </p:cNvSpPr>
            <p:nvPr/>
          </p:nvSpPr>
          <p:spPr bwMode="gray">
            <a:xfrm>
              <a:off x="2238375"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89" name="AutoShape 6">
              <a:extLst>
                <a:ext uri="{FF2B5EF4-FFF2-40B4-BE49-F238E27FC236}">
                  <a16:creationId xmlns:a16="http://schemas.microsoft.com/office/drawing/2014/main" id="{0DADA339-25E8-2568-2BC3-E202B3D995A7}"/>
                </a:ext>
              </a:extLst>
            </p:cNvPr>
            <p:cNvSpPr>
              <a:spLocks noChangeArrowheads="1"/>
            </p:cNvSpPr>
            <p:nvPr/>
          </p:nvSpPr>
          <p:spPr bwMode="gray">
            <a:xfrm>
              <a:off x="2698583"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0" name="AutoShape 6">
              <a:extLst>
                <a:ext uri="{FF2B5EF4-FFF2-40B4-BE49-F238E27FC236}">
                  <a16:creationId xmlns:a16="http://schemas.microsoft.com/office/drawing/2014/main" id="{3200E260-B799-C61D-CE7F-2A5631BFB814}"/>
                </a:ext>
              </a:extLst>
            </p:cNvPr>
            <p:cNvSpPr>
              <a:spLocks noChangeArrowheads="1"/>
            </p:cNvSpPr>
            <p:nvPr/>
          </p:nvSpPr>
          <p:spPr bwMode="gray">
            <a:xfrm>
              <a:off x="3158791"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1" name="AutoShape 6">
              <a:extLst>
                <a:ext uri="{FF2B5EF4-FFF2-40B4-BE49-F238E27FC236}">
                  <a16:creationId xmlns:a16="http://schemas.microsoft.com/office/drawing/2014/main" id="{F0A8BD99-5AAA-CBE7-916D-14CF5BE3E845}"/>
                </a:ext>
              </a:extLst>
            </p:cNvPr>
            <p:cNvSpPr>
              <a:spLocks noChangeArrowheads="1"/>
            </p:cNvSpPr>
            <p:nvPr/>
          </p:nvSpPr>
          <p:spPr bwMode="gray">
            <a:xfrm>
              <a:off x="3618999"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2" name="AutoShape 6">
              <a:extLst>
                <a:ext uri="{FF2B5EF4-FFF2-40B4-BE49-F238E27FC236}">
                  <a16:creationId xmlns:a16="http://schemas.microsoft.com/office/drawing/2014/main" id="{45B457C0-0ACC-D858-DCB5-6B7C4CD63C39}"/>
                </a:ext>
              </a:extLst>
            </p:cNvPr>
            <p:cNvSpPr>
              <a:spLocks noChangeArrowheads="1"/>
            </p:cNvSpPr>
            <p:nvPr/>
          </p:nvSpPr>
          <p:spPr bwMode="gray">
            <a:xfrm>
              <a:off x="4079207"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3" name="AutoShape 6">
              <a:extLst>
                <a:ext uri="{FF2B5EF4-FFF2-40B4-BE49-F238E27FC236}">
                  <a16:creationId xmlns:a16="http://schemas.microsoft.com/office/drawing/2014/main" id="{3575CB92-1622-3792-920C-1914242F4146}"/>
                </a:ext>
              </a:extLst>
            </p:cNvPr>
            <p:cNvSpPr>
              <a:spLocks noChangeArrowheads="1"/>
            </p:cNvSpPr>
            <p:nvPr/>
          </p:nvSpPr>
          <p:spPr bwMode="gray">
            <a:xfrm>
              <a:off x="4539414"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4" name="AutoShape 6">
              <a:extLst>
                <a:ext uri="{FF2B5EF4-FFF2-40B4-BE49-F238E27FC236}">
                  <a16:creationId xmlns:a16="http://schemas.microsoft.com/office/drawing/2014/main" id="{8E6EE184-2CA1-48AF-78AA-D9688E81E66E}"/>
                </a:ext>
              </a:extLst>
            </p:cNvPr>
            <p:cNvSpPr>
              <a:spLocks noChangeArrowheads="1"/>
            </p:cNvSpPr>
            <p:nvPr/>
          </p:nvSpPr>
          <p:spPr bwMode="gray">
            <a:xfrm>
              <a:off x="4999622"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5" name="AutoShape 6">
              <a:extLst>
                <a:ext uri="{FF2B5EF4-FFF2-40B4-BE49-F238E27FC236}">
                  <a16:creationId xmlns:a16="http://schemas.microsoft.com/office/drawing/2014/main" id="{46A367E0-1843-1E68-9732-F17E73C0E129}"/>
                </a:ext>
              </a:extLst>
            </p:cNvPr>
            <p:cNvSpPr>
              <a:spLocks noChangeArrowheads="1"/>
            </p:cNvSpPr>
            <p:nvPr/>
          </p:nvSpPr>
          <p:spPr bwMode="gray">
            <a:xfrm>
              <a:off x="5459830"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6" name="AutoShape 6">
              <a:extLst>
                <a:ext uri="{FF2B5EF4-FFF2-40B4-BE49-F238E27FC236}">
                  <a16:creationId xmlns:a16="http://schemas.microsoft.com/office/drawing/2014/main" id="{0BEFF9DF-DC51-D35E-E45D-58A082C8E7CD}"/>
                </a:ext>
              </a:extLst>
            </p:cNvPr>
            <p:cNvSpPr>
              <a:spLocks noChangeArrowheads="1"/>
            </p:cNvSpPr>
            <p:nvPr/>
          </p:nvSpPr>
          <p:spPr bwMode="gray">
            <a:xfrm>
              <a:off x="5920038"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7" name="AutoShape 6">
              <a:extLst>
                <a:ext uri="{FF2B5EF4-FFF2-40B4-BE49-F238E27FC236}">
                  <a16:creationId xmlns:a16="http://schemas.microsoft.com/office/drawing/2014/main" id="{84283915-42A5-A135-4AA5-F30BF569EEB8}"/>
                </a:ext>
              </a:extLst>
            </p:cNvPr>
            <p:cNvSpPr>
              <a:spLocks noChangeArrowheads="1"/>
            </p:cNvSpPr>
            <p:nvPr/>
          </p:nvSpPr>
          <p:spPr bwMode="gray">
            <a:xfrm>
              <a:off x="6380246"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8" name="AutoShape 6">
              <a:extLst>
                <a:ext uri="{FF2B5EF4-FFF2-40B4-BE49-F238E27FC236}">
                  <a16:creationId xmlns:a16="http://schemas.microsoft.com/office/drawing/2014/main" id="{48E0E366-A533-4AD5-9C5D-4A1B74A2DB74}"/>
                </a:ext>
              </a:extLst>
            </p:cNvPr>
            <p:cNvSpPr>
              <a:spLocks noChangeArrowheads="1"/>
            </p:cNvSpPr>
            <p:nvPr/>
          </p:nvSpPr>
          <p:spPr bwMode="gray">
            <a:xfrm>
              <a:off x="6840454"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99" name="AutoShape 6">
              <a:extLst>
                <a:ext uri="{FF2B5EF4-FFF2-40B4-BE49-F238E27FC236}">
                  <a16:creationId xmlns:a16="http://schemas.microsoft.com/office/drawing/2014/main" id="{C427B5F1-B383-BADE-DFEF-FF774D6F1228}"/>
                </a:ext>
              </a:extLst>
            </p:cNvPr>
            <p:cNvSpPr>
              <a:spLocks noChangeArrowheads="1"/>
            </p:cNvSpPr>
            <p:nvPr/>
          </p:nvSpPr>
          <p:spPr bwMode="gray">
            <a:xfrm>
              <a:off x="7300662"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00" name="AutoShape 6">
              <a:extLst>
                <a:ext uri="{FF2B5EF4-FFF2-40B4-BE49-F238E27FC236}">
                  <a16:creationId xmlns:a16="http://schemas.microsoft.com/office/drawing/2014/main" id="{412E016A-FD3B-421F-E27A-FA7324F73C1B}"/>
                </a:ext>
              </a:extLst>
            </p:cNvPr>
            <p:cNvSpPr>
              <a:spLocks noChangeArrowheads="1"/>
            </p:cNvSpPr>
            <p:nvPr/>
          </p:nvSpPr>
          <p:spPr bwMode="gray">
            <a:xfrm>
              <a:off x="7760870"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01" name="AutoShape 6">
              <a:extLst>
                <a:ext uri="{FF2B5EF4-FFF2-40B4-BE49-F238E27FC236}">
                  <a16:creationId xmlns:a16="http://schemas.microsoft.com/office/drawing/2014/main" id="{79BFCAAC-EC4A-A385-6E88-734EC0EA04BA}"/>
                </a:ext>
              </a:extLst>
            </p:cNvPr>
            <p:cNvSpPr>
              <a:spLocks noChangeArrowheads="1"/>
            </p:cNvSpPr>
            <p:nvPr/>
          </p:nvSpPr>
          <p:spPr bwMode="gray">
            <a:xfrm>
              <a:off x="8221078"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02" name="AutoShape 6">
              <a:extLst>
                <a:ext uri="{FF2B5EF4-FFF2-40B4-BE49-F238E27FC236}">
                  <a16:creationId xmlns:a16="http://schemas.microsoft.com/office/drawing/2014/main" id="{A6F752E9-9ABB-97BD-6825-14AA6A47964C}"/>
                </a:ext>
              </a:extLst>
            </p:cNvPr>
            <p:cNvSpPr>
              <a:spLocks noChangeArrowheads="1"/>
            </p:cNvSpPr>
            <p:nvPr/>
          </p:nvSpPr>
          <p:spPr bwMode="gray">
            <a:xfrm>
              <a:off x="8681286"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03" name="AutoShape 6">
              <a:extLst>
                <a:ext uri="{FF2B5EF4-FFF2-40B4-BE49-F238E27FC236}">
                  <a16:creationId xmlns:a16="http://schemas.microsoft.com/office/drawing/2014/main" id="{51582DF2-D485-E4AC-B515-1FB3F21FB449}"/>
                </a:ext>
              </a:extLst>
            </p:cNvPr>
            <p:cNvSpPr>
              <a:spLocks noChangeArrowheads="1"/>
            </p:cNvSpPr>
            <p:nvPr/>
          </p:nvSpPr>
          <p:spPr bwMode="gray">
            <a:xfrm>
              <a:off x="9141493" y="4457701"/>
              <a:ext cx="383507" cy="449616"/>
            </a:xfrm>
            <a:prstGeom prst="roundRect">
              <a:avLst>
                <a:gd name="adj" fmla="val 16667"/>
              </a:avLst>
            </a:prstGeom>
            <a:ln>
              <a:prstDash val="sysDash"/>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sz="2800"/>
            </a:p>
          </p:txBody>
        </p:sp>
        <p:sp>
          <p:nvSpPr>
            <p:cNvPr id="104" name="AutoShape 6">
              <a:extLst>
                <a:ext uri="{FF2B5EF4-FFF2-40B4-BE49-F238E27FC236}">
                  <a16:creationId xmlns:a16="http://schemas.microsoft.com/office/drawing/2014/main" id="{D7E05C8E-AA80-0D19-6E21-9782AC219F7B}"/>
                </a:ext>
              </a:extLst>
            </p:cNvPr>
            <p:cNvSpPr>
              <a:spLocks noChangeArrowheads="1"/>
            </p:cNvSpPr>
            <p:nvPr/>
          </p:nvSpPr>
          <p:spPr bwMode="gray">
            <a:xfrm>
              <a:off x="2238375"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0</a:t>
              </a:r>
            </a:p>
          </p:txBody>
        </p:sp>
        <p:sp>
          <p:nvSpPr>
            <p:cNvPr id="105" name="AutoShape 6">
              <a:extLst>
                <a:ext uri="{FF2B5EF4-FFF2-40B4-BE49-F238E27FC236}">
                  <a16:creationId xmlns:a16="http://schemas.microsoft.com/office/drawing/2014/main" id="{D4AECCE2-0D85-61F2-9609-B900F4B744D4}"/>
                </a:ext>
              </a:extLst>
            </p:cNvPr>
            <p:cNvSpPr>
              <a:spLocks noChangeArrowheads="1"/>
            </p:cNvSpPr>
            <p:nvPr/>
          </p:nvSpPr>
          <p:spPr bwMode="gray">
            <a:xfrm>
              <a:off x="2698583"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0</a:t>
              </a:r>
            </a:p>
          </p:txBody>
        </p:sp>
        <p:sp>
          <p:nvSpPr>
            <p:cNvPr id="106" name="AutoShape 6">
              <a:extLst>
                <a:ext uri="{FF2B5EF4-FFF2-40B4-BE49-F238E27FC236}">
                  <a16:creationId xmlns:a16="http://schemas.microsoft.com/office/drawing/2014/main" id="{BD152EA8-0FE0-C010-573C-BB791EAE7DA6}"/>
                </a:ext>
              </a:extLst>
            </p:cNvPr>
            <p:cNvSpPr>
              <a:spLocks noChangeArrowheads="1"/>
            </p:cNvSpPr>
            <p:nvPr/>
          </p:nvSpPr>
          <p:spPr bwMode="gray">
            <a:xfrm>
              <a:off x="3158791"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0</a:t>
              </a:r>
            </a:p>
          </p:txBody>
        </p:sp>
        <p:sp>
          <p:nvSpPr>
            <p:cNvPr id="107" name="AutoShape 6">
              <a:extLst>
                <a:ext uri="{FF2B5EF4-FFF2-40B4-BE49-F238E27FC236}">
                  <a16:creationId xmlns:a16="http://schemas.microsoft.com/office/drawing/2014/main" id="{01C91DDB-710F-2DDC-8D65-4EC46F795F09}"/>
                </a:ext>
              </a:extLst>
            </p:cNvPr>
            <p:cNvSpPr>
              <a:spLocks noChangeArrowheads="1"/>
            </p:cNvSpPr>
            <p:nvPr/>
          </p:nvSpPr>
          <p:spPr bwMode="gray">
            <a:xfrm>
              <a:off x="3618999"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0</a:t>
              </a:r>
            </a:p>
          </p:txBody>
        </p:sp>
        <p:sp>
          <p:nvSpPr>
            <p:cNvPr id="108" name="AutoShape 6">
              <a:extLst>
                <a:ext uri="{FF2B5EF4-FFF2-40B4-BE49-F238E27FC236}">
                  <a16:creationId xmlns:a16="http://schemas.microsoft.com/office/drawing/2014/main" id="{E6CBF6FE-37A5-99DC-3B04-2135A20D6B5D}"/>
                </a:ext>
              </a:extLst>
            </p:cNvPr>
            <p:cNvSpPr>
              <a:spLocks noChangeArrowheads="1"/>
            </p:cNvSpPr>
            <p:nvPr/>
          </p:nvSpPr>
          <p:spPr bwMode="gray">
            <a:xfrm>
              <a:off x="4079207"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0</a:t>
              </a:r>
            </a:p>
          </p:txBody>
        </p:sp>
        <p:sp>
          <p:nvSpPr>
            <p:cNvPr id="109" name="AutoShape 6">
              <a:extLst>
                <a:ext uri="{FF2B5EF4-FFF2-40B4-BE49-F238E27FC236}">
                  <a16:creationId xmlns:a16="http://schemas.microsoft.com/office/drawing/2014/main" id="{52CC15DD-6E54-8E7E-6032-5227FBBBDFD3}"/>
                </a:ext>
              </a:extLst>
            </p:cNvPr>
            <p:cNvSpPr>
              <a:spLocks noChangeArrowheads="1"/>
            </p:cNvSpPr>
            <p:nvPr/>
          </p:nvSpPr>
          <p:spPr bwMode="gray">
            <a:xfrm>
              <a:off x="4539414"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0</a:t>
              </a:r>
            </a:p>
          </p:txBody>
        </p:sp>
        <p:sp>
          <p:nvSpPr>
            <p:cNvPr id="110" name="AutoShape 6">
              <a:extLst>
                <a:ext uri="{FF2B5EF4-FFF2-40B4-BE49-F238E27FC236}">
                  <a16:creationId xmlns:a16="http://schemas.microsoft.com/office/drawing/2014/main" id="{FF681642-8E43-0A97-3DC6-41CD055FE2FC}"/>
                </a:ext>
              </a:extLst>
            </p:cNvPr>
            <p:cNvSpPr>
              <a:spLocks noChangeArrowheads="1"/>
            </p:cNvSpPr>
            <p:nvPr/>
          </p:nvSpPr>
          <p:spPr bwMode="gray">
            <a:xfrm>
              <a:off x="4999622"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1</a:t>
              </a:r>
            </a:p>
          </p:txBody>
        </p:sp>
        <p:sp>
          <p:nvSpPr>
            <p:cNvPr id="111" name="AutoShape 6">
              <a:extLst>
                <a:ext uri="{FF2B5EF4-FFF2-40B4-BE49-F238E27FC236}">
                  <a16:creationId xmlns:a16="http://schemas.microsoft.com/office/drawing/2014/main" id="{72D16B78-9CD0-3B8C-513C-26AF8D83FB9C}"/>
                </a:ext>
              </a:extLst>
            </p:cNvPr>
            <p:cNvSpPr>
              <a:spLocks noChangeArrowheads="1"/>
            </p:cNvSpPr>
            <p:nvPr/>
          </p:nvSpPr>
          <p:spPr bwMode="gray">
            <a:xfrm>
              <a:off x="5459830"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7</a:t>
              </a:r>
            </a:p>
          </p:txBody>
        </p:sp>
        <p:sp>
          <p:nvSpPr>
            <p:cNvPr id="112" name="AutoShape 6">
              <a:extLst>
                <a:ext uri="{FF2B5EF4-FFF2-40B4-BE49-F238E27FC236}">
                  <a16:creationId xmlns:a16="http://schemas.microsoft.com/office/drawing/2014/main" id="{4F1C911E-560D-45ED-08BF-47D6198E3BDA}"/>
                </a:ext>
              </a:extLst>
            </p:cNvPr>
            <p:cNvSpPr>
              <a:spLocks noChangeArrowheads="1"/>
            </p:cNvSpPr>
            <p:nvPr/>
          </p:nvSpPr>
          <p:spPr bwMode="gray">
            <a:xfrm>
              <a:off x="5920038"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0</a:t>
              </a:r>
            </a:p>
          </p:txBody>
        </p:sp>
        <p:sp>
          <p:nvSpPr>
            <p:cNvPr id="113" name="AutoShape 6">
              <a:extLst>
                <a:ext uri="{FF2B5EF4-FFF2-40B4-BE49-F238E27FC236}">
                  <a16:creationId xmlns:a16="http://schemas.microsoft.com/office/drawing/2014/main" id="{F3D76CC8-4EBE-8AEB-2F22-E752DEA526C6}"/>
                </a:ext>
              </a:extLst>
            </p:cNvPr>
            <p:cNvSpPr>
              <a:spLocks noChangeArrowheads="1"/>
            </p:cNvSpPr>
            <p:nvPr/>
          </p:nvSpPr>
          <p:spPr bwMode="gray">
            <a:xfrm>
              <a:off x="6380246" y="4457701"/>
              <a:ext cx="383507" cy="449616"/>
            </a:xfrm>
            <a:prstGeom prst="roundRect">
              <a:avLst>
                <a:gd name="adj" fmla="val 16667"/>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defRPr/>
              </a:pPr>
              <a:r>
                <a:rPr lang="en-US" sz="2800"/>
                <a:t>6</a:t>
              </a:r>
            </a:p>
          </p:txBody>
        </p:sp>
      </p:grpSp>
    </p:spTree>
    <p:extLst>
      <p:ext uri="{BB962C8B-B14F-4D97-AF65-F5344CB8AC3E}">
        <p14:creationId xmlns:p14="http://schemas.microsoft.com/office/powerpoint/2010/main" val="176792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8FA5-C9BA-5921-8514-6E9CFC7692A0}"/>
              </a:ext>
            </a:extLst>
          </p:cNvPr>
          <p:cNvSpPr>
            <a:spLocks noGrp="1"/>
          </p:cNvSpPr>
          <p:nvPr>
            <p:ph type="title"/>
          </p:nvPr>
        </p:nvSpPr>
        <p:spPr/>
        <p:txBody>
          <a:bodyPr>
            <a:normAutofit fontScale="90000"/>
          </a:bodyPr>
          <a:lstStyle/>
          <a:p>
            <a:r>
              <a:rPr lang="en-US" sz="4400" b="1">
                <a:effectLst/>
              </a:rPr>
              <a:t>Precision (Độ chính xác)</a:t>
            </a:r>
            <a:endParaRPr lang="en-US"/>
          </a:p>
        </p:txBody>
      </p:sp>
      <p:sp>
        <p:nvSpPr>
          <p:cNvPr id="3" name="Content Placeholder 2">
            <a:extLst>
              <a:ext uri="{FF2B5EF4-FFF2-40B4-BE49-F238E27FC236}">
                <a16:creationId xmlns:a16="http://schemas.microsoft.com/office/drawing/2014/main" id="{CD2AC101-4331-C7B3-56B2-619836594865}"/>
              </a:ext>
            </a:extLst>
          </p:cNvPr>
          <p:cNvSpPr>
            <a:spLocks noGrp="1"/>
          </p:cNvSpPr>
          <p:nvPr>
            <p:ph idx="1"/>
          </p:nvPr>
        </p:nvSpPr>
        <p:spPr>
          <a:xfrm>
            <a:off x="774145" y="1233824"/>
            <a:ext cx="10579654" cy="5400212"/>
          </a:xfrm>
        </p:spPr>
        <p:txBody>
          <a:bodyPr>
            <a:noAutofit/>
          </a:bodyPr>
          <a:lstStyle/>
          <a:p>
            <a:pPr>
              <a:lnSpc>
                <a:spcPct val="100000"/>
              </a:lnSpc>
              <a:spcBef>
                <a:spcPts val="600"/>
              </a:spcBef>
              <a:spcAft>
                <a:spcPts val="600"/>
              </a:spcAft>
            </a:pPr>
            <a:endParaRPr lang="en-US" sz="2400"/>
          </a:p>
          <a:p>
            <a:pPr>
              <a:lnSpc>
                <a:spcPct val="100000"/>
              </a:lnSpc>
              <a:spcBef>
                <a:spcPts val="600"/>
              </a:spcBef>
              <a:spcAft>
                <a:spcPts val="600"/>
              </a:spcAft>
            </a:pPr>
            <a:r>
              <a:rPr lang="en-US" sz="2400" b="1">
                <a:solidFill>
                  <a:schemeClr val="tx1">
                    <a:lumMod val="50000"/>
                  </a:schemeClr>
                </a:solidFill>
                <a:effectLst/>
              </a:rPr>
              <a:t>Precision (Độ chính xác): </a:t>
            </a:r>
            <a:r>
              <a:rPr lang="en-US" sz="2400">
                <a:solidFill>
                  <a:schemeClr val="tx1">
                    <a:lumMod val="50000"/>
                  </a:schemeClr>
                </a:solidFill>
              </a:rPr>
              <a:t>đ</a:t>
            </a:r>
            <a:r>
              <a:rPr lang="vi-VN" sz="2400">
                <a:solidFill>
                  <a:schemeClr val="tx1">
                    <a:lumMod val="50000"/>
                  </a:schemeClr>
                </a:solidFill>
              </a:rPr>
              <a:t>ược chỉ định sau dấu chấm </a:t>
            </a:r>
            <a:r>
              <a:rPr lang="en-US" sz="2400">
                <a:solidFill>
                  <a:schemeClr val="tx1">
                    <a:lumMod val="50000"/>
                  </a:schemeClr>
                </a:solidFill>
              </a:rPr>
              <a:t>`</a:t>
            </a:r>
            <a:r>
              <a:rPr lang="vi-VN" sz="2400">
                <a:solidFill>
                  <a:schemeClr val="tx1">
                    <a:lumMod val="50000"/>
                  </a:schemeClr>
                </a:solidFill>
              </a:rPr>
              <a:t>.</a:t>
            </a:r>
            <a:r>
              <a:rPr lang="en-US" sz="2400">
                <a:solidFill>
                  <a:schemeClr val="tx1">
                    <a:lumMod val="50000"/>
                  </a:schemeClr>
                </a:solidFill>
              </a:rPr>
              <a:t>`.</a:t>
            </a:r>
          </a:p>
          <a:p>
            <a:pPr lvl="1">
              <a:lnSpc>
                <a:spcPct val="100000"/>
              </a:lnSpc>
              <a:spcBef>
                <a:spcPts val="600"/>
              </a:spcBef>
              <a:spcAft>
                <a:spcPts val="600"/>
              </a:spcAft>
            </a:pPr>
            <a:r>
              <a:rPr lang="en-US">
                <a:solidFill>
                  <a:schemeClr val="tx1">
                    <a:lumMod val="50000"/>
                  </a:schemeClr>
                </a:solidFill>
              </a:rPr>
              <a:t>Đối số là</a:t>
            </a:r>
            <a:r>
              <a:rPr lang="vi-VN">
                <a:solidFill>
                  <a:schemeClr val="tx1">
                    <a:lumMod val="50000"/>
                  </a:schemeClr>
                </a:solidFill>
              </a:rPr>
              <a:t> số thực</a:t>
            </a:r>
            <a:r>
              <a:rPr lang="en-US">
                <a:solidFill>
                  <a:schemeClr val="tx1">
                    <a:lumMod val="50000"/>
                  </a:schemeClr>
                </a:solidFill>
              </a:rPr>
              <a:t>:</a:t>
            </a:r>
            <a:r>
              <a:rPr lang="vi-VN">
                <a:solidFill>
                  <a:schemeClr val="tx1">
                    <a:lumMod val="50000"/>
                  </a:schemeClr>
                </a:solidFill>
              </a:rPr>
              <a:t> nó chỉ định số chữ số thập phân</a:t>
            </a:r>
            <a:endParaRPr lang="en-US">
              <a:solidFill>
                <a:schemeClr val="tx1">
                  <a:lumMod val="50000"/>
                </a:schemeClr>
              </a:solidFill>
            </a:endParaRPr>
          </a:p>
          <a:p>
            <a:pPr lvl="1">
              <a:lnSpc>
                <a:spcPct val="100000"/>
              </a:lnSpc>
              <a:spcBef>
                <a:spcPts val="600"/>
              </a:spcBef>
              <a:spcAft>
                <a:spcPts val="600"/>
              </a:spcAft>
            </a:pPr>
            <a:r>
              <a:rPr lang="en-US">
                <a:solidFill>
                  <a:schemeClr val="tx1">
                    <a:lumMod val="50000"/>
                  </a:schemeClr>
                </a:solidFill>
              </a:rPr>
              <a:t>Đối số là</a:t>
            </a:r>
            <a:r>
              <a:rPr lang="vi-VN">
                <a:solidFill>
                  <a:schemeClr val="tx1">
                    <a:lumMod val="50000"/>
                  </a:schemeClr>
                </a:solidFill>
              </a:rPr>
              <a:t> chuỗi</a:t>
            </a:r>
            <a:r>
              <a:rPr lang="en-US">
                <a:solidFill>
                  <a:schemeClr val="tx1">
                    <a:lumMod val="50000"/>
                  </a:schemeClr>
                </a:solidFill>
              </a:rPr>
              <a:t>:</a:t>
            </a:r>
            <a:r>
              <a:rPr lang="vi-VN">
                <a:solidFill>
                  <a:schemeClr val="tx1">
                    <a:lumMod val="50000"/>
                  </a:schemeClr>
                </a:solidFill>
              </a:rPr>
              <a:t> nó chỉ định số ký tự tối đa của chuỗi.</a:t>
            </a:r>
            <a:endParaRPr lang="en-US">
              <a:solidFill>
                <a:schemeClr val="tx1">
                  <a:lumMod val="50000"/>
                </a:schemeClr>
              </a:solidFill>
            </a:endParaRPr>
          </a:p>
          <a:p>
            <a:pPr>
              <a:lnSpc>
                <a:spcPct val="100000"/>
              </a:lnSpc>
              <a:spcBef>
                <a:spcPts val="600"/>
              </a:spcBef>
              <a:spcAft>
                <a:spcPts val="600"/>
              </a:spcAft>
            </a:pPr>
            <a:r>
              <a:rPr lang="en-US" sz="2400">
                <a:solidFill>
                  <a:schemeClr val="tx1">
                    <a:lumMod val="50000"/>
                  </a:schemeClr>
                </a:solidFill>
              </a:rPr>
              <a:t>Ví dụ:</a:t>
            </a:r>
          </a:p>
          <a:p>
            <a:pPr marL="0" indent="0">
              <a:lnSpc>
                <a:spcPct val="100000"/>
              </a:lnSpc>
              <a:spcBef>
                <a:spcPts val="0"/>
              </a:spcBef>
              <a:spcAft>
                <a:spcPts val="600"/>
              </a:spcAft>
              <a:buFont typeface="Arial" panose="020B0604020202020204" pitchFamily="34" charset="0"/>
              <a:buNone/>
            </a:pPr>
            <a:r>
              <a:rPr lang="pt-BR" sz="2400">
                <a:solidFill>
                  <a:srgbClr val="0000FF"/>
                </a:solidFill>
                <a:highlight>
                  <a:srgbClr val="FFFFFF"/>
                </a:highlight>
                <a:latin typeface="PragmataPro Mono Liga" panose="02000509040000020004" pitchFamily="49" charset="0"/>
              </a:rPr>
              <a:t>int</a:t>
            </a:r>
            <a:r>
              <a:rPr lang="pt-BR" sz="2400">
                <a:solidFill>
                  <a:srgbClr val="000000"/>
                </a:solidFill>
                <a:highlight>
                  <a:srgbClr val="FFFFFF"/>
                </a:highlight>
                <a:latin typeface="PragmataPro Mono Liga" panose="02000509040000020004" pitchFamily="49" charset="0"/>
              </a:rPr>
              <a:t> </a:t>
            </a:r>
            <a:r>
              <a:rPr lang="pt-BR" sz="2400">
                <a:solidFill>
                  <a:srgbClr val="001080"/>
                </a:solidFill>
                <a:highlight>
                  <a:srgbClr val="FFFFFF"/>
                </a:highlight>
                <a:latin typeface="PragmataPro Mono Liga" panose="02000509040000020004" pitchFamily="49" charset="0"/>
              </a:rPr>
              <a:t>a</a:t>
            </a:r>
            <a:r>
              <a:rPr lang="pt-BR" sz="2400">
                <a:solidFill>
                  <a:srgbClr val="000000"/>
                </a:solidFill>
                <a:highlight>
                  <a:srgbClr val="FFFFFF"/>
                </a:highlight>
                <a:latin typeface="PragmataPro Mono Liga" panose="02000509040000020004" pitchFamily="49" charset="0"/>
              </a:rPr>
              <a:t> = </a:t>
            </a:r>
            <a:r>
              <a:rPr lang="pt-BR" sz="2400">
                <a:solidFill>
                  <a:srgbClr val="098658"/>
                </a:solidFill>
                <a:highlight>
                  <a:srgbClr val="FFFFFF"/>
                </a:highlight>
                <a:latin typeface="PragmataPro Mono Liga" panose="02000509040000020004" pitchFamily="49" charset="0"/>
              </a:rPr>
              <a:t>176.8512</a:t>
            </a:r>
            <a:r>
              <a:rPr lang="pt-BR" sz="24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600"/>
              </a:spcAft>
              <a:buFont typeface="Arial" panose="020B0604020202020204" pitchFamily="34" charset="0"/>
              <a:buNone/>
            </a:pPr>
            <a:r>
              <a:rPr lang="pt-BR" sz="2400">
                <a:solidFill>
                  <a:srgbClr val="001080"/>
                </a:solidFill>
                <a:highlight>
                  <a:srgbClr val="FFFFFF"/>
                </a:highlight>
                <a:latin typeface="PragmataPro Mono Liga" panose="02000509040000020004" pitchFamily="49" charset="0"/>
              </a:rPr>
              <a:t>printf</a:t>
            </a:r>
            <a:r>
              <a:rPr lang="pt-BR" sz="2400">
                <a:solidFill>
                  <a:srgbClr val="000000"/>
                </a:solidFill>
                <a:highlight>
                  <a:srgbClr val="FFFFFF"/>
                </a:highlight>
                <a:latin typeface="PragmataPro Mono Liga" panose="02000509040000020004" pitchFamily="49" charset="0"/>
              </a:rPr>
              <a:t>(</a:t>
            </a:r>
            <a:r>
              <a:rPr lang="pt-BR" sz="2400">
                <a:solidFill>
                  <a:srgbClr val="A31515"/>
                </a:solidFill>
                <a:highlight>
                  <a:srgbClr val="FFFFFF"/>
                </a:highlight>
                <a:latin typeface="PragmataPro Mono Liga" panose="02000509040000020004" pitchFamily="49" charset="0"/>
              </a:rPr>
              <a:t>"</a:t>
            </a:r>
            <a:r>
              <a:rPr lang="pt-BR" sz="2400">
                <a:solidFill>
                  <a:srgbClr val="001080"/>
                </a:solidFill>
                <a:highlight>
                  <a:srgbClr val="FFFFFF"/>
                </a:highlight>
                <a:latin typeface="PragmataPro Mono Liga" panose="02000509040000020004" pitchFamily="49" charset="0"/>
              </a:rPr>
              <a:t>%.2d</a:t>
            </a:r>
            <a:r>
              <a:rPr lang="pt-BR" sz="2400">
                <a:solidFill>
                  <a:srgbClr val="A31515"/>
                </a:solidFill>
                <a:highlight>
                  <a:srgbClr val="FFFFFF"/>
                </a:highlight>
                <a:latin typeface="PragmataPro Mono Liga" panose="02000509040000020004" pitchFamily="49" charset="0"/>
              </a:rPr>
              <a:t>"</a:t>
            </a:r>
            <a:r>
              <a:rPr lang="pt-BR" sz="2400">
                <a:solidFill>
                  <a:srgbClr val="000000"/>
                </a:solidFill>
                <a:highlight>
                  <a:srgbClr val="FFFFFF"/>
                </a:highlight>
                <a:latin typeface="PragmataPro Mono Liga" panose="02000509040000020004" pitchFamily="49" charset="0"/>
              </a:rPr>
              <a:t>, a); </a:t>
            </a:r>
            <a:r>
              <a:rPr lang="en-US" sz="2400" b="0">
                <a:solidFill>
                  <a:srgbClr val="008000"/>
                </a:solidFill>
                <a:effectLst/>
                <a:highlight>
                  <a:srgbClr val="FFFFFF"/>
                </a:highlight>
                <a:latin typeface="PragmataPro Mono Liga" panose="02000509040000020004" pitchFamily="49" charset="0"/>
              </a:rPr>
              <a:t>// Output: “176.85”</a:t>
            </a:r>
            <a:endParaRPr lang="pt-BR" sz="2400">
              <a:solidFill>
                <a:srgbClr val="000000"/>
              </a:solidFill>
              <a:highlight>
                <a:srgbClr val="FFFFFF"/>
              </a:highlight>
              <a:latin typeface="PragmataPro Mono Liga" panose="02000509040000020004" pitchFamily="49" charset="0"/>
              <a:sym typeface="Wingdings" panose="05000000000000000000" pitchFamily="2" charset="2"/>
            </a:endParaRPr>
          </a:p>
          <a:p>
            <a:pPr marL="0" indent="0">
              <a:lnSpc>
                <a:spcPct val="100000"/>
              </a:lnSpc>
              <a:spcBef>
                <a:spcPts val="0"/>
              </a:spcBef>
              <a:spcAft>
                <a:spcPts val="600"/>
              </a:spcAft>
              <a:buNone/>
            </a:pPr>
            <a:endParaRPr lang="pt-BR" sz="2400">
              <a:solidFill>
                <a:srgbClr val="000000"/>
              </a:solidFill>
              <a:highlight>
                <a:srgbClr val="FFFFFF"/>
              </a:highlight>
              <a:latin typeface="PragmataPro Mono Liga" panose="02000509040000020004" pitchFamily="49" charset="0"/>
              <a:sym typeface="Wingdings" panose="05000000000000000000" pitchFamily="2" charset="2"/>
            </a:endParaRPr>
          </a:p>
          <a:p>
            <a:pPr marL="0" indent="0">
              <a:lnSpc>
                <a:spcPct val="100000"/>
              </a:lnSpc>
              <a:spcBef>
                <a:spcPts val="0"/>
              </a:spcBef>
              <a:spcAft>
                <a:spcPts val="600"/>
              </a:spcAft>
              <a:buNone/>
            </a:pP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 = </a:t>
            </a:r>
            <a:r>
              <a:rPr lang="en-US" sz="2400" b="0">
                <a:solidFill>
                  <a:srgbClr val="A31515"/>
                </a:solidFill>
                <a:effectLst/>
                <a:highlight>
                  <a:srgbClr val="FFFFFF"/>
                </a:highlight>
                <a:latin typeface="PragmataPro Mono Liga" panose="02000509040000020004" pitchFamily="49" charset="0"/>
              </a:rPr>
              <a:t>“LapTrinh"</a:t>
            </a:r>
            <a:r>
              <a:rPr lang="en-US" sz="2400" b="0">
                <a:solidFill>
                  <a:srgbClr val="000000"/>
                </a:solidFill>
                <a:effectLst/>
                <a:highlight>
                  <a:srgbClr val="FFFFFF"/>
                </a:highlight>
                <a:latin typeface="PragmataPro Mono Liga" panose="02000509040000020004" pitchFamily="49" charset="0"/>
              </a:rPr>
              <a:t>;</a:t>
            </a:r>
            <a:endParaRPr lang="en-US" sz="2400" b="0">
              <a:solidFill>
                <a:srgbClr val="008000"/>
              </a:solidFill>
              <a:effectLst/>
              <a:highlight>
                <a:srgbClr val="FFFFFF"/>
              </a:highlight>
              <a:latin typeface="PragmataPro Mono Liga" panose="02000509040000020004" pitchFamily="49" charset="0"/>
            </a:endParaRPr>
          </a:p>
          <a:p>
            <a:pPr marL="0" indent="0">
              <a:lnSpc>
                <a:spcPct val="100000"/>
              </a:lnSpc>
              <a:spcBef>
                <a:spcPts val="0"/>
              </a:spcBef>
              <a:spcAft>
                <a:spcPts val="600"/>
              </a:spcAft>
              <a:buNone/>
            </a:pPr>
            <a:r>
              <a:rPr lang="en-US" sz="2400" b="0">
                <a:solidFill>
                  <a:srgbClr val="008000"/>
                </a:solidFill>
                <a:effectLst/>
                <a:highlight>
                  <a:srgbClr val="FFFFFF"/>
                </a:highlight>
                <a:latin typeface="PragmataPro Mono Liga" panose="02000509040000020004" pitchFamily="49" charset="0"/>
              </a:rPr>
              <a:t>// In chuỗi với độ chính xác 5 (chỉ in 5 ký tự đầu)</a:t>
            </a:r>
            <a:endParaRPr lang="en-US" sz="24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600"/>
              </a:spcAft>
              <a:buNone/>
            </a:pP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%.5s</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str);</a:t>
            </a:r>
            <a:r>
              <a:rPr lang="en-US" sz="2400" b="0">
                <a:solidFill>
                  <a:srgbClr val="008000"/>
                </a:solidFill>
                <a:effectLst/>
                <a:highlight>
                  <a:srgbClr val="FFFFFF"/>
                </a:highlight>
                <a:latin typeface="PragmataPro Mono Liga" panose="02000509040000020004" pitchFamily="49" charset="0"/>
              </a:rPr>
              <a:t> // Output: “LapTr"</a:t>
            </a:r>
            <a:endParaRPr lang="en-US" sz="2400" b="0">
              <a:solidFill>
                <a:srgbClr val="000000"/>
              </a:solidFill>
              <a:effectLst/>
              <a:highlight>
                <a:srgbClr val="FFFFFF"/>
              </a:highlight>
              <a:latin typeface="PragmataPro Mono Liga" panose="02000509040000020004" pitchFamily="49" charset="0"/>
            </a:endParaRPr>
          </a:p>
          <a:p>
            <a:pPr>
              <a:lnSpc>
                <a:spcPct val="100000"/>
              </a:lnSpc>
              <a:spcBef>
                <a:spcPts val="600"/>
              </a:spcBef>
              <a:spcAft>
                <a:spcPts val="600"/>
              </a:spcAft>
            </a:pPr>
            <a:endParaRPr lang="en-US" sz="2400"/>
          </a:p>
        </p:txBody>
      </p:sp>
      <p:sp>
        <p:nvSpPr>
          <p:cNvPr id="4" name="Footer Placeholder 3">
            <a:extLst>
              <a:ext uri="{FF2B5EF4-FFF2-40B4-BE49-F238E27FC236}">
                <a16:creationId xmlns:a16="http://schemas.microsoft.com/office/drawing/2014/main" id="{9A86E4B5-9022-02A2-FFA8-3EA5FF95864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716A278-9D16-78AB-A369-63C7856B96F7}"/>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0172ACDC-656B-9685-7B2B-897E5EAF84BC}"/>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
        <p:nvSpPr>
          <p:cNvPr id="34" name="TextBox 33">
            <a:extLst>
              <a:ext uri="{FF2B5EF4-FFF2-40B4-BE49-F238E27FC236}">
                <a16:creationId xmlns:a16="http://schemas.microsoft.com/office/drawing/2014/main" id="{D7AFE2A0-130B-6555-7CE3-3E058142880B}"/>
              </a:ext>
            </a:extLst>
          </p:cNvPr>
          <p:cNvSpPr txBox="1"/>
          <p:nvPr/>
        </p:nvSpPr>
        <p:spPr>
          <a:xfrm>
            <a:off x="1288000" y="1144131"/>
            <a:ext cx="9534418" cy="523220"/>
          </a:xfrm>
          <a:prstGeom prst="rect">
            <a:avLst/>
          </a:prstGeom>
          <a:noFill/>
          <a:ln>
            <a:solidFill>
              <a:schemeClr val="tx1">
                <a:lumMod val="50000"/>
              </a:schemeClr>
            </a:solidFill>
          </a:ln>
        </p:spPr>
        <p:txBody>
          <a:bodyPr wrap="square">
            <a:spAutoFit/>
          </a:bodyPr>
          <a:lstStyle/>
          <a:p>
            <a:pPr algn="ctr"/>
            <a:r>
              <a:rPr lang="en-US" altLang="en-US" sz="2800">
                <a:solidFill>
                  <a:schemeClr val="tx1">
                    <a:lumMod val="50000"/>
                  </a:schemeClr>
                </a:solidFill>
                <a:latin typeface="Consolas" panose="020B0609020204030204" pitchFamily="49" charset="0"/>
                <a:cs typeface="Arial" panose="020B0604020202020204" pitchFamily="34" charset="0"/>
              </a:rPr>
              <a:t>%[flags][width]</a:t>
            </a:r>
            <a:r>
              <a:rPr lang="en-US" altLang="en-US" sz="2800">
                <a:solidFill>
                  <a:srgbClr val="FF0000"/>
                </a:solidFill>
                <a:latin typeface="Consolas" panose="020B0609020204030204" pitchFamily="49" charset="0"/>
                <a:cs typeface="Arial" panose="020B0604020202020204" pitchFamily="34" charset="0"/>
              </a:rPr>
              <a:t>[.</a:t>
            </a:r>
            <a:r>
              <a:rPr lang="en-US" altLang="en-US" sz="2800" b="1">
                <a:solidFill>
                  <a:srgbClr val="FF0000"/>
                </a:solidFill>
                <a:latin typeface="Consolas" panose="020B0609020204030204" pitchFamily="49" charset="0"/>
                <a:cs typeface="Arial" panose="020B0604020202020204" pitchFamily="34" charset="0"/>
              </a:rPr>
              <a:t>precision]</a:t>
            </a:r>
            <a:r>
              <a:rPr lang="en-US" altLang="en-US" sz="2800">
                <a:solidFill>
                  <a:schemeClr val="tx1">
                    <a:lumMod val="50000"/>
                  </a:schemeClr>
                </a:solidFill>
                <a:latin typeface="Consolas" panose="020B0609020204030204" pitchFamily="49" charset="0"/>
                <a:cs typeface="Arial" panose="020B0604020202020204" pitchFamily="34" charset="0"/>
              </a:rPr>
              <a:t>[length]specifier</a:t>
            </a:r>
            <a:endParaRPr lang="en-US" sz="2800">
              <a:solidFill>
                <a:schemeClr val="tx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30709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3" name="Content Placeholder 2">
            <a:extLst>
              <a:ext uri="{FF2B5EF4-FFF2-40B4-BE49-F238E27FC236}">
                <a16:creationId xmlns:a16="http://schemas.microsoft.com/office/drawing/2014/main" id="{7AA7C1EB-0AAA-98B7-E396-5A939995F3FB}"/>
              </a:ext>
            </a:extLst>
          </p:cNvPr>
          <p:cNvSpPr>
            <a:spLocks noGrp="1"/>
          </p:cNvSpPr>
          <p:nvPr>
            <p:ph idx="1"/>
          </p:nvPr>
        </p:nvSpPr>
        <p:spPr/>
        <p:txBody>
          <a:bodyPr>
            <a:noAutofit/>
          </a:bodyPr>
          <a:lstStyle/>
          <a:p>
            <a:pPr marL="0" indent="0">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&lt;stdio.h&gt;</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printf</a:t>
            </a:r>
            <a:r>
              <a:rPr lang="en-US" sz="2000" b="0">
                <a:solidFill>
                  <a:srgbClr val="000000"/>
                </a:solidFill>
                <a:effectLst/>
                <a:highlight>
                  <a:srgbClr val="FFFFFF"/>
                </a:highlight>
                <a:latin typeface="PragmataPro Mono Liga" panose="02000509040000020004" pitchFamily="49" charset="0"/>
              </a:rPr>
              <a:t>(</a:t>
            </a:r>
            <a:r>
              <a:rPr lang="en-US" sz="2000" b="0">
                <a:solidFill>
                  <a:srgbClr val="A31515"/>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%d</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Xuất giá trị của biến a</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printf</a:t>
            </a:r>
            <a:r>
              <a:rPr lang="en-US" sz="2000" b="0">
                <a:solidFill>
                  <a:srgbClr val="000000"/>
                </a:solidFill>
                <a:effectLst/>
                <a:highlight>
                  <a:srgbClr val="FFFFFF"/>
                </a:highlight>
                <a:latin typeface="PragmataPro Mono Liga" panose="02000509040000020004" pitchFamily="49" charset="0"/>
              </a:rPr>
              <a:t>(</a:t>
            </a:r>
            <a:r>
              <a:rPr lang="en-US" sz="2000" b="0">
                <a:solidFill>
                  <a:srgbClr val="A31515"/>
                </a:solidFill>
                <a:effectLst/>
                <a:highlight>
                  <a:srgbClr val="FFFFFF"/>
                </a:highlight>
                <a:latin typeface="PragmataPro Mono Liga" panose="02000509040000020004" pitchFamily="49" charset="0"/>
              </a:rPr>
              <a:t>" cong "</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Xuất chuỗi " cong "</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printf</a:t>
            </a:r>
            <a:r>
              <a:rPr lang="en-US" sz="2000" b="0">
                <a:solidFill>
                  <a:srgbClr val="000000"/>
                </a:solidFill>
                <a:effectLst/>
                <a:highlight>
                  <a:srgbClr val="FFFFFF"/>
                </a:highlight>
                <a:latin typeface="PragmataPro Mono Liga" panose="02000509040000020004" pitchFamily="49" charset="0"/>
              </a:rPr>
              <a:t>(</a:t>
            </a:r>
            <a:r>
              <a:rPr lang="en-US" sz="2000" b="0">
                <a:solidFill>
                  <a:srgbClr val="A31515"/>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%d</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Xuất giá trị của biến b</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printf</a:t>
            </a:r>
            <a:r>
              <a:rPr lang="en-US" sz="2000" b="0">
                <a:solidFill>
                  <a:srgbClr val="000000"/>
                </a:solidFill>
                <a:effectLst/>
                <a:highlight>
                  <a:srgbClr val="FFFFFF"/>
                </a:highlight>
                <a:latin typeface="PragmataPro Mono Liga" panose="02000509040000020004" pitchFamily="49" charset="0"/>
              </a:rPr>
              <a:t>(</a:t>
            </a:r>
            <a:r>
              <a:rPr lang="en-US" sz="2000" b="0">
                <a:solidFill>
                  <a:srgbClr val="A31515"/>
                </a:solidFill>
                <a:effectLst/>
                <a:highlight>
                  <a:srgbClr val="FFFFFF"/>
                </a:highlight>
                <a:latin typeface="PragmataPro Mono Liga" panose="02000509040000020004" pitchFamily="49" charset="0"/>
              </a:rPr>
              <a:t>" bang "</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Xuất chuỗi " bang "</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printf</a:t>
            </a:r>
            <a:r>
              <a:rPr lang="en-US" sz="2000" b="0">
                <a:solidFill>
                  <a:srgbClr val="000000"/>
                </a:solidFill>
                <a:effectLst/>
                <a:highlight>
                  <a:srgbClr val="FFFFFF"/>
                </a:highlight>
                <a:latin typeface="PragmataPro Mono Liga" panose="02000509040000020004" pitchFamily="49" charset="0"/>
              </a:rPr>
              <a:t>(</a:t>
            </a:r>
            <a:r>
              <a:rPr lang="en-US" sz="2000" b="0">
                <a:solidFill>
                  <a:srgbClr val="A31515"/>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%d</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Xuất giá trị của a + b</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printf</a:t>
            </a:r>
            <a:r>
              <a:rPr lang="en-US" sz="2000" b="0">
                <a:solidFill>
                  <a:srgbClr val="000000"/>
                </a:solidFill>
                <a:effectLst/>
                <a:highlight>
                  <a:srgbClr val="FFFFFF"/>
                </a:highlight>
                <a:latin typeface="PragmataPro Mono Liga" panose="02000509040000020004" pitchFamily="49" charset="0"/>
              </a:rPr>
              <a:t>(</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Đặc tả điều khiển xuống dòng</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printf</a:t>
            </a:r>
            <a:r>
              <a:rPr lang="en-US" sz="2000" b="0">
                <a:solidFill>
                  <a:srgbClr val="000000"/>
                </a:solidFill>
                <a:effectLst/>
                <a:highlight>
                  <a:srgbClr val="FFFFFF"/>
                </a:highlight>
                <a:latin typeface="PragmataPro Mono Liga" panose="02000509040000020004" pitchFamily="49" charset="0"/>
              </a:rPr>
              <a:t>(</a:t>
            </a:r>
            <a:r>
              <a:rPr lang="en-US" sz="2000" b="0">
                <a:solidFill>
                  <a:srgbClr val="A31515"/>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%d</a:t>
            </a:r>
            <a:r>
              <a:rPr lang="en-US" sz="2000" b="0">
                <a:solidFill>
                  <a:srgbClr val="A31515"/>
                </a:solidFill>
                <a:effectLst/>
                <a:highlight>
                  <a:srgbClr val="FFFFFF"/>
                </a:highlight>
                <a:latin typeface="PragmataPro Mono Liga" panose="02000509040000020004" pitchFamily="49" charset="0"/>
              </a:rPr>
              <a:t> cong </a:t>
            </a:r>
            <a:r>
              <a:rPr lang="en-US" sz="2000" b="0">
                <a:solidFill>
                  <a:srgbClr val="001080"/>
                </a:solidFill>
                <a:effectLst/>
                <a:highlight>
                  <a:srgbClr val="FFFFFF"/>
                </a:highlight>
                <a:latin typeface="PragmataPro Mono Liga" panose="02000509040000020004" pitchFamily="49" charset="0"/>
              </a:rPr>
              <a:t>%d</a:t>
            </a:r>
            <a:r>
              <a:rPr lang="en-US" sz="2000" b="0">
                <a:solidFill>
                  <a:srgbClr val="A31515"/>
                </a:solidFill>
                <a:effectLst/>
                <a:highlight>
                  <a:srgbClr val="FFFFFF"/>
                </a:highlight>
                <a:latin typeface="PragmataPro Mono Liga" panose="02000509040000020004" pitchFamily="49" charset="0"/>
              </a:rPr>
              <a:t> bang </a:t>
            </a:r>
            <a:r>
              <a:rPr lang="en-US" sz="2000" b="0">
                <a:solidFill>
                  <a:srgbClr val="001080"/>
                </a:solidFill>
                <a:effectLst/>
                <a:highlight>
                  <a:srgbClr val="FFFFFF"/>
                </a:highlight>
                <a:latin typeface="PragmataPro Mono Liga" panose="02000509040000020004" pitchFamily="49" charset="0"/>
              </a:rPr>
              <a:t>%d</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2000" b="0">
                <a:solidFill>
                  <a:srgbClr val="000000"/>
                </a:solidFill>
                <a:effectLst/>
                <a:highlight>
                  <a:srgbClr val="FFFFFF"/>
                </a:highlight>
                <a:latin typeface="PragmataPro Mono Liga" panose="02000509040000020004" pitchFamily="49" charset="0"/>
              </a:rPr>
              <a:t>}</a:t>
            </a:r>
          </a:p>
        </p:txBody>
      </p:sp>
      <p:sp>
        <p:nvSpPr>
          <p:cNvPr id="2" name="Footer Placeholder 1"/>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TextBox 6">
            <a:extLst>
              <a:ext uri="{FF2B5EF4-FFF2-40B4-BE49-F238E27FC236}">
                <a16:creationId xmlns:a16="http://schemas.microsoft.com/office/drawing/2014/main" id="{B1F2DEA9-B7EE-944F-CC3A-3E62D5704CE4}"/>
              </a:ext>
            </a:extLst>
          </p:cNvPr>
          <p:cNvSpPr txBox="1"/>
          <p:nvPr/>
        </p:nvSpPr>
        <p:spPr>
          <a:xfrm>
            <a:off x="7772400" y="1377950"/>
            <a:ext cx="3225800" cy="1569660"/>
          </a:xfrm>
          <a:prstGeom prst="rect">
            <a:avLst/>
          </a:prstGeom>
          <a:noFill/>
          <a:ln>
            <a:solidFill>
              <a:schemeClr val="tx1">
                <a:lumMod val="50000"/>
              </a:schemeClr>
            </a:solidFill>
          </a:ln>
        </p:spPr>
        <p:txBody>
          <a:bodyPr wrap="square">
            <a:spAutoFit/>
          </a:bodyPr>
          <a:lstStyle/>
          <a:p>
            <a:r>
              <a:rPr lang="en-US" sz="2400" b="1"/>
              <a:t>Thực thi chương trình:</a:t>
            </a:r>
          </a:p>
          <a:p>
            <a:endParaRPr lang="en-US" sz="2400"/>
          </a:p>
          <a:p>
            <a:r>
              <a:rPr lang="en-US" sz="2400"/>
              <a:t>1 cong 2 bang 3</a:t>
            </a:r>
          </a:p>
          <a:p>
            <a:r>
              <a:rPr lang="en-US" sz="2400"/>
              <a:t>1 cong 2 bang 3</a:t>
            </a:r>
          </a:p>
        </p:txBody>
      </p:sp>
      <p:sp>
        <p:nvSpPr>
          <p:cNvPr id="5" name="Date Placeholder 4">
            <a:extLst>
              <a:ext uri="{FF2B5EF4-FFF2-40B4-BE49-F238E27FC236}">
                <a16:creationId xmlns:a16="http://schemas.microsoft.com/office/drawing/2014/main" id="{CB926F1C-FD52-59FE-9199-F91AA0634CBC}"/>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D55D8DA6-6444-1166-8257-2541D9FC3019}"/>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a:t>
            </a:r>
          </a:p>
        </p:txBody>
      </p:sp>
      <p:sp>
        <p:nvSpPr>
          <p:cNvPr id="3" name="Content Placeholder 2"/>
          <p:cNvSpPr>
            <a:spLocks noGrp="1"/>
          </p:cNvSpPr>
          <p:nvPr>
            <p:ph idx="1"/>
          </p:nvPr>
        </p:nvSpPr>
        <p:spPr/>
        <p:txBody>
          <a:bodyPr>
            <a:noAutofit/>
          </a:bodyPr>
          <a:lstStyle/>
          <a:p>
            <a:pPr marL="34290" indent="0" algn="l">
              <a:lnSpc>
                <a:spcPct val="100000"/>
              </a:lnSpc>
              <a:buNone/>
            </a:pPr>
            <a:r>
              <a:rPr lang="en-US" sz="1800">
                <a:solidFill>
                  <a:srgbClr val="0000FF"/>
                </a:solidFill>
                <a:latin typeface="Consolas" panose="020B0609020204030204" pitchFamily="49" charset="0"/>
              </a:rPr>
              <a:t>#include</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stdio.h</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pPr marL="34290" indent="0" algn="l">
              <a:lnSpc>
                <a:spcPct val="100000"/>
              </a:lnSpc>
              <a:buNone/>
            </a:pP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main() {</a:t>
            </a:r>
          </a:p>
          <a:p>
            <a:pPr marL="514350" lvl="2" indent="0" algn="l">
              <a:lnSpc>
                <a:spcPct val="100000"/>
              </a:lnSpc>
              <a:buNone/>
            </a:pPr>
            <a:r>
              <a:rPr lang="en-US" sz="1800">
                <a:solidFill>
                  <a:srgbClr val="000000"/>
                </a:solidFill>
                <a:latin typeface="Consolas" panose="020B0609020204030204" pitchFamily="49" charset="0"/>
              </a:rPr>
              <a:t>printf (</a:t>
            </a:r>
            <a:r>
              <a:rPr lang="en-US" sz="1800">
                <a:solidFill>
                  <a:srgbClr val="A31515"/>
                </a:solidFill>
                <a:latin typeface="Consolas" panose="020B0609020204030204" pitchFamily="49" charset="0"/>
              </a:rPr>
              <a:t>"Characters: %c %c \n"</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'a'</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65</a:t>
            </a:r>
            <a:r>
              <a:rPr lang="en-US" sz="1800">
                <a:solidFill>
                  <a:srgbClr val="000000"/>
                </a:solidFill>
                <a:latin typeface="Consolas" panose="020B0609020204030204" pitchFamily="49" charset="0"/>
              </a:rPr>
              <a:t>);</a:t>
            </a:r>
          </a:p>
          <a:p>
            <a:pPr marL="514350" lvl="2" indent="0" algn="l">
              <a:lnSpc>
                <a:spcPct val="100000"/>
              </a:lnSpc>
              <a:buNone/>
            </a:pPr>
            <a:r>
              <a:rPr lang="en-US" sz="1800">
                <a:solidFill>
                  <a:srgbClr val="000000"/>
                </a:solidFill>
                <a:latin typeface="Consolas" panose="020B0609020204030204" pitchFamily="49" charset="0"/>
              </a:rPr>
              <a:t>printf (</a:t>
            </a:r>
            <a:r>
              <a:rPr lang="en-US" sz="1800">
                <a:solidFill>
                  <a:srgbClr val="A31515"/>
                </a:solidFill>
                <a:latin typeface="Consolas" panose="020B0609020204030204" pitchFamily="49" charset="0"/>
              </a:rPr>
              <a:t>"Decimals: %d %ld\n"</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1977</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650000L</a:t>
            </a:r>
            <a:r>
              <a:rPr lang="en-US" sz="1800">
                <a:solidFill>
                  <a:srgbClr val="000000"/>
                </a:solidFill>
                <a:latin typeface="Consolas" panose="020B0609020204030204" pitchFamily="49" charset="0"/>
              </a:rPr>
              <a:t>);</a:t>
            </a:r>
          </a:p>
          <a:p>
            <a:pPr marL="514350" lvl="2" indent="0" algn="l">
              <a:lnSpc>
                <a:spcPct val="100000"/>
              </a:lnSpc>
              <a:buNone/>
            </a:pPr>
            <a:r>
              <a:rPr lang="en-US" sz="1800">
                <a:solidFill>
                  <a:srgbClr val="000000"/>
                </a:solidFill>
                <a:latin typeface="Consolas" panose="020B0609020204030204" pitchFamily="49" charset="0"/>
              </a:rPr>
              <a:t>printf (</a:t>
            </a:r>
            <a:r>
              <a:rPr lang="en-US" sz="1800">
                <a:solidFill>
                  <a:srgbClr val="A31515"/>
                </a:solidFill>
                <a:latin typeface="Consolas" panose="020B0609020204030204" pitchFamily="49" charset="0"/>
              </a:rPr>
              <a:t>"Preceding with blanks: %10d \n"</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1977</a:t>
            </a:r>
            <a:r>
              <a:rPr lang="en-US" sz="1800">
                <a:solidFill>
                  <a:srgbClr val="000000"/>
                </a:solidFill>
                <a:latin typeface="Consolas" panose="020B0609020204030204" pitchFamily="49" charset="0"/>
              </a:rPr>
              <a:t>);</a:t>
            </a:r>
          </a:p>
          <a:p>
            <a:pPr marL="514350" lvl="2" indent="0" algn="l">
              <a:lnSpc>
                <a:spcPct val="100000"/>
              </a:lnSpc>
              <a:buNone/>
            </a:pPr>
            <a:r>
              <a:rPr lang="en-US" sz="1800">
                <a:solidFill>
                  <a:srgbClr val="000000"/>
                </a:solidFill>
                <a:latin typeface="Consolas" panose="020B0609020204030204" pitchFamily="49" charset="0"/>
              </a:rPr>
              <a:t>printf (</a:t>
            </a:r>
            <a:r>
              <a:rPr lang="en-US" sz="1800">
                <a:solidFill>
                  <a:srgbClr val="A31515"/>
                </a:solidFill>
                <a:latin typeface="Consolas" panose="020B0609020204030204" pitchFamily="49" charset="0"/>
              </a:rPr>
              <a:t>"Preceding with zeros: %010d \n"</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1977</a:t>
            </a:r>
            <a:r>
              <a:rPr lang="en-US" sz="1800">
                <a:solidFill>
                  <a:srgbClr val="000000"/>
                </a:solidFill>
                <a:latin typeface="Consolas" panose="020B0609020204030204" pitchFamily="49" charset="0"/>
              </a:rPr>
              <a:t>);</a:t>
            </a:r>
          </a:p>
          <a:p>
            <a:pPr marL="514350" lvl="2" indent="0" algn="l">
              <a:lnSpc>
                <a:spcPct val="100000"/>
              </a:lnSpc>
              <a:buNone/>
            </a:pPr>
            <a:r>
              <a:rPr lang="en-US" sz="1800">
                <a:solidFill>
                  <a:srgbClr val="000000"/>
                </a:solidFill>
                <a:latin typeface="Consolas" panose="020B0609020204030204" pitchFamily="49" charset="0"/>
              </a:rPr>
              <a:t>printf (</a:t>
            </a:r>
            <a:r>
              <a:rPr lang="en-US" sz="1800">
                <a:solidFill>
                  <a:srgbClr val="A31515"/>
                </a:solidFill>
                <a:latin typeface="Consolas" panose="020B0609020204030204" pitchFamily="49" charset="0"/>
              </a:rPr>
              <a:t>"Some different radices: %d %x %o %#x %#o \n"</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100</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100</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100</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100</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100</a:t>
            </a:r>
            <a:r>
              <a:rPr lang="en-US" sz="1800">
                <a:solidFill>
                  <a:srgbClr val="000000"/>
                </a:solidFill>
                <a:latin typeface="Consolas" panose="020B0609020204030204" pitchFamily="49" charset="0"/>
              </a:rPr>
              <a:t>);</a:t>
            </a:r>
          </a:p>
          <a:p>
            <a:pPr marL="514350" lvl="2" indent="0" algn="l">
              <a:lnSpc>
                <a:spcPct val="100000"/>
              </a:lnSpc>
              <a:buNone/>
            </a:pPr>
            <a:r>
              <a:rPr lang="en-US" sz="1800">
                <a:solidFill>
                  <a:srgbClr val="000000"/>
                </a:solidFill>
                <a:latin typeface="Consolas" panose="020B0609020204030204" pitchFamily="49" charset="0"/>
              </a:rPr>
              <a:t>printf (</a:t>
            </a:r>
            <a:r>
              <a:rPr lang="en-US" sz="1800">
                <a:solidFill>
                  <a:srgbClr val="A31515"/>
                </a:solidFill>
                <a:latin typeface="Consolas" panose="020B0609020204030204" pitchFamily="49" charset="0"/>
              </a:rPr>
              <a:t>"floats: %4.2f %+.0e %E \n"</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3.1416</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3.1416</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3.1416</a:t>
            </a:r>
            <a:r>
              <a:rPr lang="en-US" sz="1800">
                <a:solidFill>
                  <a:srgbClr val="000000"/>
                </a:solidFill>
                <a:latin typeface="Consolas" panose="020B0609020204030204" pitchFamily="49" charset="0"/>
              </a:rPr>
              <a:t>);</a:t>
            </a:r>
          </a:p>
          <a:p>
            <a:pPr marL="514350" lvl="2" indent="0" algn="l">
              <a:lnSpc>
                <a:spcPct val="100000"/>
              </a:lnSpc>
              <a:buNone/>
            </a:pPr>
            <a:r>
              <a:rPr lang="en-US" sz="1800">
                <a:solidFill>
                  <a:srgbClr val="000000"/>
                </a:solidFill>
                <a:latin typeface="Consolas" panose="020B0609020204030204" pitchFamily="49" charset="0"/>
              </a:rPr>
              <a:t>printf (</a:t>
            </a:r>
            <a:r>
              <a:rPr lang="en-US" sz="1800">
                <a:solidFill>
                  <a:srgbClr val="A31515"/>
                </a:solidFill>
                <a:latin typeface="Consolas" panose="020B0609020204030204" pitchFamily="49" charset="0"/>
              </a:rPr>
              <a:t>"Width trick: %*d \n"</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5</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10</a:t>
            </a:r>
            <a:r>
              <a:rPr lang="en-US" sz="1800">
                <a:solidFill>
                  <a:srgbClr val="000000"/>
                </a:solidFill>
                <a:latin typeface="Consolas" panose="020B0609020204030204" pitchFamily="49" charset="0"/>
              </a:rPr>
              <a:t>);</a:t>
            </a:r>
          </a:p>
          <a:p>
            <a:pPr marL="514350" lvl="2" indent="0" algn="l">
              <a:lnSpc>
                <a:spcPct val="100000"/>
              </a:lnSpc>
              <a:buNone/>
            </a:pPr>
            <a:r>
              <a:rPr lang="en-US" sz="1800">
                <a:solidFill>
                  <a:srgbClr val="000000"/>
                </a:solidFill>
                <a:latin typeface="Consolas" panose="020B0609020204030204" pitchFamily="49" charset="0"/>
              </a:rPr>
              <a:t>printf (</a:t>
            </a:r>
            <a:r>
              <a:rPr lang="en-US" sz="1800">
                <a:solidFill>
                  <a:srgbClr val="A31515"/>
                </a:solidFill>
                <a:latin typeface="Consolas" panose="020B0609020204030204" pitchFamily="49" charset="0"/>
              </a:rPr>
              <a:t>"%s \n"</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"A string"</a:t>
            </a:r>
            <a:r>
              <a:rPr lang="en-US" sz="1800">
                <a:solidFill>
                  <a:srgbClr val="000000"/>
                </a:solidFill>
                <a:latin typeface="Consolas" panose="020B0609020204030204" pitchFamily="49" charset="0"/>
              </a:rPr>
              <a:t>);</a:t>
            </a:r>
          </a:p>
          <a:p>
            <a:pPr marL="514350" lvl="2" indent="0" algn="l">
              <a:lnSpc>
                <a:spcPct val="100000"/>
              </a:lnSpc>
              <a:buNone/>
            </a:pPr>
            <a:r>
              <a:rPr lang="en-US" sz="1800">
                <a:solidFill>
                  <a:srgbClr val="0000FF"/>
                </a:solidFill>
                <a:latin typeface="Consolas" panose="020B0609020204030204" pitchFamily="49" charset="0"/>
              </a:rPr>
              <a:t>return</a:t>
            </a:r>
            <a:r>
              <a:rPr lang="en-US" sz="1800">
                <a:solidFill>
                  <a:srgbClr val="000000"/>
                </a:solidFill>
                <a:latin typeface="Consolas" panose="020B0609020204030204" pitchFamily="49" charset="0"/>
              </a:rPr>
              <a:t> </a:t>
            </a:r>
            <a:r>
              <a:rPr lang="en-US" sz="1800">
                <a:solidFill>
                  <a:srgbClr val="09885A"/>
                </a:solidFill>
                <a:latin typeface="Consolas" panose="020B0609020204030204" pitchFamily="49" charset="0"/>
              </a:rPr>
              <a:t>0</a:t>
            </a:r>
            <a:r>
              <a:rPr lang="en-US" sz="1800">
                <a:solidFill>
                  <a:srgbClr val="000000"/>
                </a:solidFill>
                <a:latin typeface="Consolas" panose="020B0609020204030204" pitchFamily="49" charset="0"/>
              </a:rPr>
              <a:t>;</a:t>
            </a:r>
          </a:p>
          <a:p>
            <a:pPr marL="34290" indent="0" algn="l">
              <a:lnSpc>
                <a:spcPct val="100000"/>
              </a:lnSpc>
              <a:buNone/>
            </a:pPr>
            <a:r>
              <a:rPr lang="en-US" sz="1800">
                <a:solidFill>
                  <a:srgbClr val="000000"/>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TextBox 6">
            <a:extLst>
              <a:ext uri="{FF2B5EF4-FFF2-40B4-BE49-F238E27FC236}">
                <a16:creationId xmlns:a16="http://schemas.microsoft.com/office/drawing/2014/main" id="{1F3A98D5-290D-6D5E-90FA-573789E62F01}"/>
              </a:ext>
            </a:extLst>
          </p:cNvPr>
          <p:cNvSpPr txBox="1"/>
          <p:nvPr/>
        </p:nvSpPr>
        <p:spPr>
          <a:xfrm>
            <a:off x="7492495" y="506310"/>
            <a:ext cx="4546600" cy="2862322"/>
          </a:xfrm>
          <a:prstGeom prst="rect">
            <a:avLst/>
          </a:prstGeom>
          <a:noFill/>
          <a:ln>
            <a:solidFill>
              <a:schemeClr val="tx1">
                <a:lumMod val="50000"/>
              </a:schemeClr>
            </a:solidFill>
          </a:ln>
        </p:spPr>
        <p:txBody>
          <a:bodyPr wrap="square">
            <a:spAutoFit/>
          </a:bodyPr>
          <a:lstStyle/>
          <a:p>
            <a:r>
              <a:rPr lang="en-US" b="1"/>
              <a:t>Thực thi chương trình:</a:t>
            </a:r>
          </a:p>
          <a:p>
            <a:endParaRPr lang="en-US"/>
          </a:p>
          <a:p>
            <a:r>
              <a:rPr lang="en-US"/>
              <a:t>Characters: a A</a:t>
            </a:r>
          </a:p>
          <a:p>
            <a:r>
              <a:rPr lang="en-US"/>
              <a:t>Decimals: 1977 650000</a:t>
            </a:r>
          </a:p>
          <a:p>
            <a:r>
              <a:rPr lang="en-US"/>
              <a:t>Preceding with blanks:       1977</a:t>
            </a:r>
          </a:p>
          <a:p>
            <a:r>
              <a:rPr lang="en-US"/>
              <a:t>Preceding with zeros: 0000001977</a:t>
            </a:r>
          </a:p>
          <a:p>
            <a:r>
              <a:rPr lang="en-US"/>
              <a:t>Some different radices: 100 64 144 0x64 0144</a:t>
            </a:r>
          </a:p>
          <a:p>
            <a:r>
              <a:rPr lang="en-US"/>
              <a:t>floats: 3.14 +3e+000 3.141600E+000</a:t>
            </a:r>
          </a:p>
          <a:p>
            <a:r>
              <a:rPr lang="en-US"/>
              <a:t>Width trick:    10</a:t>
            </a:r>
          </a:p>
          <a:p>
            <a:r>
              <a:rPr lang="en-US"/>
              <a:t>A string</a:t>
            </a:r>
          </a:p>
        </p:txBody>
      </p:sp>
      <p:sp>
        <p:nvSpPr>
          <p:cNvPr id="6" name="Date Placeholder 5">
            <a:extLst>
              <a:ext uri="{FF2B5EF4-FFF2-40B4-BE49-F238E27FC236}">
                <a16:creationId xmlns:a16="http://schemas.microsoft.com/office/drawing/2014/main" id="{D6858599-C94E-717F-3241-46AEC4628E02}"/>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F8702D96-D3C5-475C-A0B6-2EDF8E6CA6E6}"/>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F679-581B-C436-9243-B0D6191B204B}"/>
              </a:ext>
            </a:extLst>
          </p:cNvPr>
          <p:cNvSpPr>
            <a:spLocks noGrp="1"/>
          </p:cNvSpPr>
          <p:nvPr>
            <p:ph type="title"/>
          </p:nvPr>
        </p:nvSpPr>
        <p:spPr/>
        <p:txBody>
          <a:bodyPr>
            <a:normAutofit fontScale="90000"/>
          </a:bodyPr>
          <a:lstStyle/>
          <a:p>
            <a:r>
              <a:rPr lang="en-US"/>
              <a:t>Một số lệnh xuất khác</a:t>
            </a:r>
          </a:p>
        </p:txBody>
      </p:sp>
      <p:sp>
        <p:nvSpPr>
          <p:cNvPr id="3" name="Content Placeholder 2">
            <a:extLst>
              <a:ext uri="{FF2B5EF4-FFF2-40B4-BE49-F238E27FC236}">
                <a16:creationId xmlns:a16="http://schemas.microsoft.com/office/drawing/2014/main" id="{F103523A-1E18-C098-64AA-29DD3D064983}"/>
              </a:ext>
            </a:extLst>
          </p:cNvPr>
          <p:cNvSpPr>
            <a:spLocks noGrp="1"/>
          </p:cNvSpPr>
          <p:nvPr>
            <p:ph idx="1"/>
          </p:nvPr>
        </p:nvSpPr>
        <p:spPr/>
        <p:txBody>
          <a:bodyPr>
            <a:noAutofit/>
          </a:bodyPr>
          <a:lstStyle/>
          <a:p>
            <a:pPr algn="l">
              <a:lnSpc>
                <a:spcPct val="120000"/>
              </a:lnSpc>
            </a:pPr>
            <a:r>
              <a:rPr lang="en-US" sz="2400" b="0">
                <a:solidFill>
                  <a:schemeClr val="tx1">
                    <a:lumMod val="50000"/>
                  </a:schemeClr>
                </a:solidFill>
                <a:effectLst/>
                <a:highlight>
                  <a:srgbClr val="FFFFFF"/>
                </a:highlight>
              </a:rPr>
              <a:t>Ví dụ:</a:t>
            </a:r>
          </a:p>
          <a:p>
            <a:pPr marL="0" indent="0" algn="l">
              <a:lnSpc>
                <a:spcPct val="120000"/>
              </a:lnSpc>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&lt;stdio.h&gt;</a:t>
            </a:r>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 {</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"Hello world!"</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puts</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puts</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fputs</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stdout</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fputs</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stdout</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printf</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printf</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28A459BD-9DDB-884B-58F4-D2D17CE703E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F843DCFF-D298-FFF3-5A93-975B4AEB6A98}"/>
              </a:ext>
            </a:extLst>
          </p:cNvPr>
          <p:cNvSpPr txBox="1"/>
          <p:nvPr/>
        </p:nvSpPr>
        <p:spPr>
          <a:xfrm>
            <a:off x="4546601" y="3417804"/>
            <a:ext cx="6426754" cy="1938992"/>
          </a:xfrm>
          <a:prstGeom prst="rect">
            <a:avLst/>
          </a:prstGeom>
          <a:noFill/>
          <a:ln>
            <a:solidFill>
              <a:schemeClr val="tx1">
                <a:lumMod val="50000"/>
              </a:schemeClr>
            </a:solidFill>
          </a:ln>
        </p:spPr>
        <p:txBody>
          <a:bodyPr wrap="square">
            <a:spAutoFit/>
          </a:bodyPr>
          <a:lstStyle/>
          <a:p>
            <a:r>
              <a:rPr lang="en-US" sz="2400"/>
              <a:t>Thực thi chương trình</a:t>
            </a:r>
          </a:p>
          <a:p>
            <a:endParaRPr lang="en-US" sz="2400"/>
          </a:p>
          <a:p>
            <a:r>
              <a:rPr lang="en-US" sz="2400"/>
              <a:t>Hello world!</a:t>
            </a:r>
          </a:p>
          <a:p>
            <a:r>
              <a:rPr lang="en-US" sz="2400"/>
              <a:t>Hello world!</a:t>
            </a:r>
          </a:p>
          <a:p>
            <a:r>
              <a:rPr lang="en-US" sz="2400"/>
              <a:t>Hello world!Hello world!Hello world!Hello world!</a:t>
            </a:r>
          </a:p>
        </p:txBody>
      </p:sp>
      <p:sp>
        <p:nvSpPr>
          <p:cNvPr id="6" name="Date Placeholder 5">
            <a:extLst>
              <a:ext uri="{FF2B5EF4-FFF2-40B4-BE49-F238E27FC236}">
                <a16:creationId xmlns:a16="http://schemas.microsoft.com/office/drawing/2014/main" id="{E1D9215F-F971-3E4E-C99A-92B8689E165C}"/>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61906CB-2082-46D8-29EB-20F02B335E3D}"/>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545133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eaLnBrk="1" hangingPunct="1"/>
            <a:r>
              <a:rPr lang="en-US"/>
              <a:t>3.8.3 </a:t>
            </a:r>
            <a:r>
              <a:rPr lang="en-US" dirty="0" err="1"/>
              <a:t>Câu</a:t>
            </a:r>
            <a:r>
              <a:rPr lang="en-US" dirty="0"/>
              <a:t> </a:t>
            </a:r>
            <a:r>
              <a:rPr lang="en-US" err="1"/>
              <a:t>lệnh</a:t>
            </a:r>
            <a:r>
              <a:rPr lang="en-US"/>
              <a:t> nhập</a:t>
            </a:r>
            <a:endParaRPr lang="en-US" dirty="0"/>
          </a:p>
        </p:txBody>
      </p:sp>
      <p:sp>
        <p:nvSpPr>
          <p:cNvPr id="8" name="Content Placeholder 7">
            <a:extLst>
              <a:ext uri="{FF2B5EF4-FFF2-40B4-BE49-F238E27FC236}">
                <a16:creationId xmlns:a16="http://schemas.microsoft.com/office/drawing/2014/main" id="{4F701376-0948-4508-CB6A-251E259B6FDF}"/>
              </a:ext>
            </a:extLst>
          </p:cNvPr>
          <p:cNvSpPr>
            <a:spLocks noGrp="1"/>
          </p:cNvSpPr>
          <p:nvPr>
            <p:ph idx="1"/>
          </p:nvPr>
        </p:nvSpPr>
        <p:spPr/>
        <p:txBody>
          <a:bodyPr/>
          <a:lstStyle/>
          <a:p>
            <a:r>
              <a:rPr lang="en-US"/>
              <a:t>Câu lệnh nhập cin &gt;&gt; (C++)</a:t>
            </a:r>
          </a:p>
          <a:p>
            <a:r>
              <a:rPr lang="en-US"/>
              <a:t>Câu lệnh nhập scanf ( C )</a:t>
            </a:r>
          </a:p>
          <a:p>
            <a:r>
              <a:rPr lang="en-US"/>
              <a:t>Các lệnh nhập khác:</a:t>
            </a:r>
          </a:p>
          <a:p>
            <a:pPr lvl="1"/>
            <a:r>
              <a:rPr lang="en-US"/>
              <a:t>Nhập ký tự: fgetc, getc, getchar, cin.get</a:t>
            </a:r>
          </a:p>
          <a:p>
            <a:pPr lvl="1"/>
            <a:r>
              <a:rPr lang="en-US"/>
              <a:t>Nhập chuỗi C-string: fgets, cin.get, cin,getline</a:t>
            </a:r>
          </a:p>
          <a:p>
            <a:pPr lvl="1"/>
            <a:r>
              <a:rPr lang="en-US"/>
              <a:t>Nhập chuỗi string: getline</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2" name="Date Placeholder 1">
            <a:extLst>
              <a:ext uri="{FF2B5EF4-FFF2-40B4-BE49-F238E27FC236}">
                <a16:creationId xmlns:a16="http://schemas.microsoft.com/office/drawing/2014/main" id="{E16F91C7-6CB9-3C8A-971D-DF411F5E0913}"/>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99DCCC86-E753-DC04-38F1-E6BA7A7AED1D}"/>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123610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sz="4400">
                <a:latin typeface="Calibri" panose="020F0502020204030204" pitchFamily="34" charset="0"/>
                <a:cs typeface="Calibri" panose="020F0502020204030204" pitchFamily="34" charset="0"/>
              </a:rPr>
              <a:t>3.8 Nhập xuất dữ liệu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AE41056D-19C5-5A8F-2379-7AA33254F3B6}"/>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797AC4A8-03EB-306B-33C0-7A969E4AAE85}"/>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eaLnBrk="1" hangingPunct="1"/>
            <a:r>
              <a:rPr lang="en-US"/>
              <a:t>Câu </a:t>
            </a:r>
            <a:r>
              <a:rPr lang="en-US" err="1"/>
              <a:t>lệnh</a:t>
            </a:r>
            <a:r>
              <a:rPr lang="en-US"/>
              <a:t> nhập: </a:t>
            </a:r>
            <a:r>
              <a:rPr lang="en-US" dirty="0" err="1"/>
              <a:t>std</a:t>
            </a:r>
            <a:r>
              <a:rPr lang="en-US" dirty="0"/>
              <a:t>::</a:t>
            </a:r>
            <a:r>
              <a:rPr lang="en-US" dirty="0" err="1"/>
              <a:t>cin</a:t>
            </a:r>
            <a:r>
              <a:rPr lang="en-US" dirty="0"/>
              <a:t>&gt;&gt; (C++)</a:t>
            </a:r>
          </a:p>
        </p:txBody>
      </p:sp>
      <p:sp>
        <p:nvSpPr>
          <p:cNvPr id="3" name="Content Placeholder 2"/>
          <p:cNvSpPr>
            <a:spLocks noGrp="1"/>
          </p:cNvSpPr>
          <p:nvPr>
            <p:ph idx="1"/>
          </p:nvPr>
        </p:nvSpPr>
        <p:spPr/>
        <p:txBody>
          <a:bodyPr>
            <a:noAutofit/>
          </a:bodyPr>
          <a:lstStyle/>
          <a:p>
            <a:pPr marL="377190" indent="-342900" algn="l">
              <a:lnSpc>
                <a:spcPct val="150000"/>
              </a:lnSpc>
              <a:defRPr/>
            </a:pPr>
            <a:r>
              <a:rPr lang="en-US" sz="2400" b="1">
                <a:solidFill>
                  <a:srgbClr val="FF0000"/>
                </a:solidFill>
              </a:rPr>
              <a:t>cin</a:t>
            </a:r>
            <a:r>
              <a:rPr lang="vi-VN" sz="2400"/>
              <a:t> là một đối tượng được định nghĩa trong</a:t>
            </a:r>
            <a:r>
              <a:rPr lang="en-US" sz="2400"/>
              <a:t> thư viện</a:t>
            </a:r>
            <a:r>
              <a:rPr lang="vi-VN" sz="2400"/>
              <a:t> </a:t>
            </a:r>
            <a:r>
              <a:rPr lang="en-US" sz="2400">
                <a:solidFill>
                  <a:srgbClr val="A31515"/>
                </a:solidFill>
                <a:latin typeface="Consolas" panose="020B0609020204030204" pitchFamily="49" charset="0"/>
              </a:rPr>
              <a:t>iostream</a:t>
            </a:r>
            <a:r>
              <a:rPr lang="vi-VN" sz="2400"/>
              <a:t> thuộc namespace std trong C++. Đối tượng này </a:t>
            </a:r>
            <a:r>
              <a:rPr lang="en-US" sz="2400"/>
              <a:t>kết hợp với toán tử </a:t>
            </a:r>
            <a:r>
              <a:rPr lang="en-US" sz="2400">
                <a:solidFill>
                  <a:srgbClr val="FF0000"/>
                </a:solidFill>
                <a:latin typeface="Consolas" panose="020B0609020204030204" pitchFamily="49" charset="0"/>
              </a:rPr>
              <a:t>&gt;&gt;</a:t>
            </a:r>
            <a:r>
              <a:rPr lang="en-US" sz="2400"/>
              <a:t> </a:t>
            </a:r>
            <a:r>
              <a:rPr lang="vi-VN" sz="2400"/>
              <a:t>được sử dụng để đọc dữ liệu từ thiết bị nhập chuẩn (mặc định là bàn phím).</a:t>
            </a:r>
            <a:endParaRPr lang="en-US" sz="2400"/>
          </a:p>
          <a:p>
            <a:pPr marL="377190" indent="-342900" algn="l">
              <a:lnSpc>
                <a:spcPct val="150000"/>
              </a:lnSpc>
              <a:defRPr/>
            </a:pPr>
            <a:r>
              <a:rPr lang="en-US" sz="2400"/>
              <a:t>Thư </a:t>
            </a:r>
            <a:r>
              <a:rPr lang="en-US" sz="2400" dirty="0" err="1"/>
              <a:t>viện</a:t>
            </a:r>
            <a:r>
              <a:rPr lang="en-US" sz="2400" dirty="0"/>
              <a:t>:</a:t>
            </a:r>
          </a:p>
          <a:p>
            <a:pPr marL="377190" indent="-342900" algn="l">
              <a:lnSpc>
                <a:spcPct val="150000"/>
              </a:lnSpc>
              <a:defRPr/>
            </a:pPr>
            <a:r>
              <a:rPr lang="en-US" sz="2400" dirty="0" err="1"/>
              <a:t>Cú</a:t>
            </a:r>
            <a:r>
              <a:rPr lang="en-US" sz="2400" dirty="0"/>
              <a:t> </a:t>
            </a:r>
            <a:r>
              <a:rPr lang="en-US" sz="2400" dirty="0" err="1"/>
              <a:t>pháp</a:t>
            </a:r>
            <a:r>
              <a:rPr lang="en-US" sz="2400" dirty="0"/>
              <a:t>:</a:t>
            </a:r>
          </a:p>
          <a:p>
            <a:pPr marL="377190" indent="-342900" algn="l">
              <a:lnSpc>
                <a:spcPct val="150000"/>
              </a:lnSpc>
              <a:defRPr/>
            </a:pPr>
            <a:r>
              <a:rPr lang="en-US" sz="2400"/>
              <a:t>Ví </a:t>
            </a:r>
            <a:r>
              <a:rPr lang="en-US" sz="2400" dirty="0" err="1"/>
              <a:t>dụ</a:t>
            </a:r>
            <a:r>
              <a:rPr lang="en-US" sz="2400" dirty="0"/>
              <a:t>:</a:t>
            </a:r>
          </a:p>
          <a:p>
            <a:pPr marL="34290" indent="0" algn="l">
              <a:lnSpc>
                <a:spcPct val="150000"/>
              </a:lnSpc>
              <a:buNone/>
              <a:defRPr/>
            </a:pPr>
            <a:endParaRPr lang="en-US" sz="2400" dirty="0">
              <a:solidFill>
                <a:schemeClr val="tx1">
                  <a:lumMod val="60000"/>
                  <a:lumOff val="40000"/>
                </a:schemeClr>
              </a:solidFill>
            </a:endParaRPr>
          </a:p>
          <a:p>
            <a:pPr marL="0" indent="0" algn="l">
              <a:lnSpc>
                <a:spcPct val="150000"/>
              </a:lnSpc>
              <a:buNone/>
              <a:defRPr/>
            </a:pPr>
            <a:r>
              <a:rPr lang="en-US" sz="2400" dirty="0"/>
              <a:t>		</a:t>
            </a:r>
            <a:endParaRPr lang="en-US" sz="2400" dirty="0">
              <a:solidFill>
                <a:schemeClr val="tx1">
                  <a:lumMod val="60000"/>
                  <a:lumOff val="40000"/>
                </a:schemeClr>
              </a:solidFill>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Rectangle 4"/>
          <p:cNvSpPr/>
          <p:nvPr/>
        </p:nvSpPr>
        <p:spPr>
          <a:xfrm>
            <a:off x="2763234" y="3075043"/>
            <a:ext cx="4902021" cy="43088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a:solidFill>
                  <a:srgbClr val="0000FF"/>
                </a:solidFill>
                <a:latin typeface="Consolas" panose="020B0609020204030204" pitchFamily="49" charset="0"/>
              </a:rPr>
              <a:t>#include</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&lt;</a:t>
            </a:r>
            <a:r>
              <a:rPr lang="en-US" sz="2200" dirty="0" err="1">
                <a:solidFill>
                  <a:srgbClr val="A31515"/>
                </a:solidFill>
                <a:latin typeface="Consolas" panose="020B0609020204030204" pitchFamily="49" charset="0"/>
              </a:rPr>
              <a:t>iostream</a:t>
            </a:r>
            <a:r>
              <a:rPr lang="en-US" sz="2200" dirty="0">
                <a:solidFill>
                  <a:srgbClr val="A31515"/>
                </a:solidFill>
                <a:latin typeface="Consolas" panose="020B0609020204030204" pitchFamily="49" charset="0"/>
              </a:rPr>
              <a:t>&gt;</a:t>
            </a:r>
          </a:p>
        </p:txBody>
      </p:sp>
      <p:sp>
        <p:nvSpPr>
          <p:cNvPr id="6" name="Rectangle 5"/>
          <p:cNvSpPr/>
          <p:nvPr/>
        </p:nvSpPr>
        <p:spPr>
          <a:xfrm>
            <a:off x="2763234" y="3729894"/>
            <a:ext cx="8913430" cy="43088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b="1" dirty="0" err="1">
                <a:solidFill>
                  <a:srgbClr val="FF0000"/>
                </a:solidFill>
                <a:latin typeface="Consolas" panose="020B0609020204030204" pitchFamily="49" charset="0"/>
              </a:rPr>
              <a:t>std</a:t>
            </a:r>
            <a:r>
              <a:rPr lang="en-US" sz="2200" b="1">
                <a:solidFill>
                  <a:srgbClr val="FF0000"/>
                </a:solidFill>
                <a:latin typeface="Consolas" panose="020B0609020204030204" pitchFamily="49" charset="0"/>
              </a:rPr>
              <a:t>::cin </a:t>
            </a:r>
            <a:r>
              <a:rPr lang="en-US" sz="2200">
                <a:solidFill>
                  <a:srgbClr val="FF0000"/>
                </a:solidFill>
                <a:latin typeface="Consolas" panose="020B0609020204030204" pitchFamily="49" charset="0"/>
              </a:rPr>
              <a:t>&gt;&gt; </a:t>
            </a:r>
            <a:r>
              <a:rPr lang="en-US" sz="2200" b="1">
                <a:latin typeface="Consolas" panose="020B0609020204030204" pitchFamily="49" charset="0"/>
              </a:rPr>
              <a:t>Tham</a:t>
            </a:r>
            <a:r>
              <a:rPr lang="en-US" sz="2200" b="1" dirty="0">
                <a:latin typeface="Consolas" panose="020B0609020204030204" pitchFamily="49" charset="0"/>
              </a:rPr>
              <a:t>_số</a:t>
            </a:r>
            <a:r>
              <a:rPr lang="en-US" sz="2200" b="1">
                <a:latin typeface="Consolas" panose="020B0609020204030204" pitchFamily="49" charset="0"/>
              </a:rPr>
              <a:t>_1 </a:t>
            </a:r>
            <a:r>
              <a:rPr lang="en-US" sz="2200">
                <a:solidFill>
                  <a:srgbClr val="FF0000"/>
                </a:solidFill>
                <a:latin typeface="Consolas" panose="020B0609020204030204" pitchFamily="49" charset="0"/>
              </a:rPr>
              <a:t>&gt;&gt; </a:t>
            </a:r>
            <a:r>
              <a:rPr lang="en-US" sz="2200" b="1">
                <a:latin typeface="Consolas" panose="020B0609020204030204" pitchFamily="49" charset="0"/>
              </a:rPr>
              <a:t>Tham</a:t>
            </a:r>
            <a:r>
              <a:rPr lang="en-US" sz="2200" b="1" dirty="0">
                <a:latin typeface="Consolas" panose="020B0609020204030204" pitchFamily="49" charset="0"/>
              </a:rPr>
              <a:t>_số</a:t>
            </a:r>
            <a:r>
              <a:rPr lang="en-US" sz="2200" b="1">
                <a:latin typeface="Consolas" panose="020B0609020204030204" pitchFamily="49" charset="0"/>
              </a:rPr>
              <a:t>_2 </a:t>
            </a:r>
            <a:r>
              <a:rPr lang="en-US" sz="2200">
                <a:solidFill>
                  <a:srgbClr val="FF0000"/>
                </a:solidFill>
                <a:latin typeface="Consolas" panose="020B0609020204030204" pitchFamily="49" charset="0"/>
              </a:rPr>
              <a:t>&gt;&gt; </a:t>
            </a:r>
            <a:r>
              <a:rPr lang="en-US" sz="2200">
                <a:latin typeface="Consolas" panose="020B0609020204030204" pitchFamily="49" charset="0"/>
              </a:rPr>
              <a:t>... </a:t>
            </a:r>
            <a:r>
              <a:rPr lang="en-US" sz="2200">
                <a:solidFill>
                  <a:srgbClr val="FF0000"/>
                </a:solidFill>
                <a:latin typeface="Consolas" panose="020B0609020204030204" pitchFamily="49" charset="0"/>
              </a:rPr>
              <a:t>&gt;&gt; </a:t>
            </a:r>
            <a:r>
              <a:rPr lang="en-US" sz="2200" b="1">
                <a:latin typeface="Consolas" panose="020B0609020204030204" pitchFamily="49" charset="0"/>
              </a:rPr>
              <a:t>Tham</a:t>
            </a:r>
            <a:r>
              <a:rPr lang="en-US" sz="2200" b="1" dirty="0" err="1">
                <a:latin typeface="Consolas" panose="020B0609020204030204" pitchFamily="49" charset="0"/>
              </a:rPr>
              <a:t>_số_k</a:t>
            </a:r>
            <a:r>
              <a:rPr lang="en-US" sz="2200" dirty="0">
                <a:latin typeface="Consolas" panose="020B0609020204030204" pitchFamily="49" charset="0"/>
              </a:rPr>
              <a:t>;</a:t>
            </a:r>
          </a:p>
        </p:txBody>
      </p:sp>
      <p:sp>
        <p:nvSpPr>
          <p:cNvPr id="2" name="Rectangle 1"/>
          <p:cNvSpPr/>
          <p:nvPr/>
        </p:nvSpPr>
        <p:spPr>
          <a:xfrm>
            <a:off x="2763234" y="4744008"/>
            <a:ext cx="6601475" cy="83099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de-DE" sz="2400">
                <a:solidFill>
                  <a:srgbClr val="0000FF"/>
                </a:solidFill>
                <a:latin typeface="Consolas" panose="020B0609020204030204" pitchFamily="49" charset="0"/>
              </a:rPr>
              <a:t>int</a:t>
            </a:r>
            <a:r>
              <a:rPr lang="de-DE" sz="2400">
                <a:solidFill>
                  <a:prstClr val="black"/>
                </a:solidFill>
                <a:latin typeface="Consolas" panose="020B0609020204030204" pitchFamily="49" charset="0"/>
              </a:rPr>
              <a:t> namsinh; </a:t>
            </a:r>
            <a:endParaRPr lang="de-DE" sz="2400" dirty="0">
              <a:solidFill>
                <a:prstClr val="black"/>
              </a:solidFill>
              <a:latin typeface="Consolas" panose="020B0609020204030204" pitchFamily="49" charset="0"/>
            </a:endParaRPr>
          </a:p>
          <a:p>
            <a:r>
              <a:rPr lang="en-US" sz="2400">
                <a:solidFill>
                  <a:prstClr val="black"/>
                </a:solidFill>
                <a:latin typeface="Consolas" panose="020B0609020204030204" pitchFamily="49" charset="0"/>
              </a:rPr>
              <a:t>std::cin &gt;&gt; namsinh;</a:t>
            </a:r>
            <a:endParaRPr lang="en-US" sz="2400" dirty="0">
              <a:solidFill>
                <a:prstClr val="black"/>
              </a:solidFill>
              <a:latin typeface="Consolas" panose="020B0609020204030204" pitchFamily="49" charset="0"/>
            </a:endParaRPr>
          </a:p>
        </p:txBody>
      </p:sp>
      <p:sp>
        <p:nvSpPr>
          <p:cNvPr id="8" name="Date Placeholder 7">
            <a:extLst>
              <a:ext uri="{FF2B5EF4-FFF2-40B4-BE49-F238E27FC236}">
                <a16:creationId xmlns:a16="http://schemas.microsoft.com/office/drawing/2014/main" id="{5A893A2D-2CB3-801C-6072-37E9B84910E8}"/>
              </a:ext>
            </a:extLst>
          </p:cNvPr>
          <p:cNvSpPr>
            <a:spLocks noGrp="1"/>
          </p:cNvSpPr>
          <p:nvPr>
            <p:ph type="dt" sz="half" idx="13"/>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31073068-4EB0-1D16-1E86-F0C67B7488A5}"/>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26B477-DEC8-8050-2D16-5ABE93A52CD1}"/>
              </a:ext>
            </a:extLst>
          </p:cNvPr>
          <p:cNvSpPr>
            <a:spLocks noGrp="1"/>
          </p:cNvSpPr>
          <p:nvPr>
            <p:ph type="title"/>
          </p:nvPr>
        </p:nvSpPr>
        <p:spPr/>
        <p:txBody>
          <a:bodyPr>
            <a:normAutofit fontScale="90000"/>
          </a:bodyPr>
          <a:lstStyle/>
          <a:p>
            <a:r>
              <a:rPr lang="en-US"/>
              <a:t>Câu lệnh nhập: std::cin&gt;&gt; (C++)</a:t>
            </a:r>
          </a:p>
        </p:txBody>
      </p:sp>
      <p:sp>
        <p:nvSpPr>
          <p:cNvPr id="7" name="Content Placeholder 6">
            <a:extLst>
              <a:ext uri="{FF2B5EF4-FFF2-40B4-BE49-F238E27FC236}">
                <a16:creationId xmlns:a16="http://schemas.microsoft.com/office/drawing/2014/main" id="{1B1A83FB-159A-9950-2F35-FDAC25699DCA}"/>
              </a:ext>
            </a:extLst>
          </p:cNvPr>
          <p:cNvSpPr>
            <a:spLocks noGrp="1"/>
          </p:cNvSpPr>
          <p:nvPr>
            <p:ph idx="1"/>
          </p:nvPr>
        </p:nvSpPr>
        <p:spPr/>
        <p:txBody>
          <a:bodyPr>
            <a:normAutofit/>
          </a:bodyPr>
          <a:lstStyle/>
          <a:p>
            <a:r>
              <a:rPr lang="en-US" sz="2400"/>
              <a:t>Có thể </a:t>
            </a:r>
            <a:r>
              <a:rPr lang="vi-VN" sz="2400"/>
              <a:t>nhập dữ liệu cho các biến có kiểu dữ liệu</a:t>
            </a:r>
            <a:r>
              <a:rPr lang="en-US" sz="2400"/>
              <a:t> cơ sở </a:t>
            </a:r>
            <a:r>
              <a:rPr lang="vi-VN" sz="2400" b="1"/>
              <a:t>khác nhau </a:t>
            </a:r>
            <a:r>
              <a:rPr lang="vi-VN" sz="2400"/>
              <a:t>trên cùng một hàm cin</a:t>
            </a:r>
            <a:r>
              <a:rPr lang="en-US" sz="2400"/>
              <a:t> (bool, float, double, …)</a:t>
            </a:r>
            <a:r>
              <a:rPr lang="vi-VN" sz="2400"/>
              <a:t>.</a:t>
            </a:r>
            <a:r>
              <a:rPr lang="en-US" sz="2400"/>
              <a:t> </a:t>
            </a:r>
          </a:p>
          <a:p>
            <a:pPr marL="0" indent="0">
              <a:buNone/>
            </a:pPr>
            <a:r>
              <a:rPr lang="en-US" sz="2400">
                <a:sym typeface="Wingdings" panose="05000000000000000000" pitchFamily="2" charset="2"/>
              </a:rPr>
              <a:t> </a:t>
            </a:r>
            <a:r>
              <a:rPr lang="vi-VN" sz="2400"/>
              <a:t>Khi đó, các biến sẽ được phân cách bằng một ký tự trắng (white space characters). White space character bao gồm: </a:t>
            </a:r>
            <a:endParaRPr lang="en-US" sz="2400"/>
          </a:p>
          <a:p>
            <a:pPr lvl="1"/>
            <a:r>
              <a:rPr lang="en-US"/>
              <a:t>K</a:t>
            </a:r>
            <a:r>
              <a:rPr lang="vi-VN"/>
              <a:t>ý tự khoảng trắng (ASCII code = 32)</a:t>
            </a:r>
            <a:endParaRPr lang="en-US"/>
          </a:p>
          <a:p>
            <a:pPr lvl="1"/>
            <a:r>
              <a:rPr lang="en-US"/>
              <a:t>K</a:t>
            </a:r>
            <a:r>
              <a:rPr lang="vi-VN"/>
              <a:t>ý tự tab (‘\t’)</a:t>
            </a:r>
            <a:endParaRPr lang="en-US"/>
          </a:p>
          <a:p>
            <a:pPr lvl="1"/>
            <a:r>
              <a:rPr lang="en-US"/>
              <a:t>K</a:t>
            </a:r>
            <a:r>
              <a:rPr lang="vi-VN"/>
              <a:t>ý tự xuống dòng (‘\n’)</a:t>
            </a:r>
          </a:p>
        </p:txBody>
      </p:sp>
      <p:sp>
        <p:nvSpPr>
          <p:cNvPr id="4" name="Footer Placeholder 3">
            <a:extLst>
              <a:ext uri="{FF2B5EF4-FFF2-40B4-BE49-F238E27FC236}">
                <a16:creationId xmlns:a16="http://schemas.microsoft.com/office/drawing/2014/main" id="{6822DBB8-1068-48E0-C24F-BDCDF9A386F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Date Placeholder 1">
            <a:extLst>
              <a:ext uri="{FF2B5EF4-FFF2-40B4-BE49-F238E27FC236}">
                <a16:creationId xmlns:a16="http://schemas.microsoft.com/office/drawing/2014/main" id="{75A4015A-918B-0C27-E933-7FCB216C4352}"/>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62E4184C-C6C0-F7E8-6F77-9F737DDEB4D0}"/>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3915597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Câu lệnh nhập: std::cin&gt;&gt; (C++)</a:t>
            </a:r>
            <a:endParaRPr lang="en-US" dirty="0"/>
          </a:p>
        </p:txBody>
      </p:sp>
      <p:sp>
        <p:nvSpPr>
          <p:cNvPr id="5" name="Content Placeholder 4">
            <a:extLst>
              <a:ext uri="{FF2B5EF4-FFF2-40B4-BE49-F238E27FC236}">
                <a16:creationId xmlns:a16="http://schemas.microsoft.com/office/drawing/2014/main" id="{437E6A53-A13E-1113-9F44-F4A36D40CB47}"/>
              </a:ext>
            </a:extLst>
          </p:cNvPr>
          <p:cNvSpPr>
            <a:spLocks noGrp="1"/>
          </p:cNvSpPr>
          <p:nvPr>
            <p:ph idx="1"/>
          </p:nvPr>
        </p:nvSpPr>
        <p:spPr/>
        <p:txBody>
          <a:bodyPr>
            <a:noAutofit/>
          </a:bodyPr>
          <a:lstStyle/>
          <a:p>
            <a:pPr marL="0" indent="0" algn="l">
              <a:lnSpc>
                <a:spcPct val="100000"/>
              </a:lnSpc>
              <a:buNone/>
            </a:pPr>
            <a:r>
              <a:rPr lang="en-US" sz="2400" b="0">
                <a:solidFill>
                  <a:schemeClr val="tx1">
                    <a:lumMod val="50000"/>
                  </a:schemeClr>
                </a:solidFill>
                <a:effectLst/>
                <a:highlight>
                  <a:srgbClr val="FFFFFF"/>
                </a:highlight>
              </a:rPr>
              <a:t>Ví dụ: Kết hợp Nhập nhiều giá trị có kiểu khác nhau trên cùng dòng cin&gt;&gt;</a:t>
            </a:r>
          </a:p>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char</a:t>
            </a:r>
            <a:r>
              <a:rPr lang="en-US" sz="2000" b="0">
                <a:solidFill>
                  <a:srgbClr val="000000"/>
                </a:solidFill>
                <a:effectLst/>
                <a:highlight>
                  <a:srgbClr val="FFFFFF"/>
                </a:highlight>
                <a:latin typeface="PragmataPro Mono Liga" panose="02000509040000020004" pitchFamily="49" charset="0"/>
              </a:rPr>
              <a:t> c;</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bool</a:t>
            </a:r>
            <a:r>
              <a:rPr lang="en-US" sz="2000" b="0">
                <a:solidFill>
                  <a:srgbClr val="000000"/>
                </a:solidFill>
                <a:effectLst/>
                <a:highlight>
                  <a:srgbClr val="FFFFFF"/>
                </a:highlight>
                <a:latin typeface="PragmataPro Mono Liga" panose="02000509040000020004" pitchFamily="49" charset="0"/>
              </a:rPr>
              <a:t> b;</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i;</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double</a:t>
            </a:r>
            <a:r>
              <a:rPr lang="en-US" sz="2000" b="0">
                <a:solidFill>
                  <a:srgbClr val="000000"/>
                </a:solidFill>
                <a:effectLst/>
                <a:highlight>
                  <a:srgbClr val="FFFFFF"/>
                </a:highlight>
                <a:latin typeface="PragmataPro Mono Liga" panose="02000509040000020004" pitchFamily="49" charset="0"/>
              </a:rPr>
              <a:t> d;</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a:t>
            </a:r>
            <a:r>
              <a:rPr lang="en-US" sz="2000" b="0">
                <a:solidFill>
                  <a:srgbClr val="000000"/>
                </a:solidFill>
                <a:effectLst/>
                <a:highlight>
                  <a:srgbClr val="FFFFFF"/>
                </a:highlight>
                <a:latin typeface="PragmataPro Mono Liga" panose="02000509040000020004" pitchFamily="49" charset="0"/>
              </a:rPr>
              <a:t>&lt;&lt; endl;</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cin &gt;&gt; c &gt;&gt; b &gt;&gt; i &gt;&gt; d;</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"Xuat: "</a:t>
            </a:r>
            <a:r>
              <a:rPr lang="en-US" sz="2000" b="0">
                <a:solidFill>
                  <a:srgbClr val="000000"/>
                </a:solidFill>
                <a:effectLst/>
                <a:highlight>
                  <a:srgbClr val="FFFFFF"/>
                </a:highlight>
                <a:latin typeface="PragmataPro Mono Liga" panose="02000509040000020004" pitchFamily="49" charset="0"/>
              </a:rPr>
              <a:t>&lt;&lt; endl;</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cout &lt;&lt; c &lt;&lt;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&lt;&lt; b &lt;&lt;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&lt;&lt; i &lt;&lt;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&lt;&lt; d;</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a:t>
            </a:r>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Rectangle 5"/>
          <p:cNvSpPr/>
          <p:nvPr/>
        </p:nvSpPr>
        <p:spPr>
          <a:xfrm>
            <a:off x="6204620" y="2039312"/>
            <a:ext cx="3714635" cy="24622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b="1">
                <a:solidFill>
                  <a:srgbClr val="000000"/>
                </a:solidFill>
                <a:latin typeface="Arial" panose="020B0604020202020204" pitchFamily="34" charset="0"/>
                <a:cs typeface="Arial" panose="020B0604020202020204" pitchFamily="34" charset="0"/>
              </a:rPr>
              <a:t>Thực thi chương trình:</a:t>
            </a:r>
          </a:p>
          <a:p>
            <a:endParaRPr lang="en-US" sz="2200">
              <a:solidFill>
                <a:srgbClr val="000000"/>
              </a:solidFill>
              <a:latin typeface="Arial" panose="020B0604020202020204" pitchFamily="34" charset="0"/>
              <a:cs typeface="Arial" panose="020B0604020202020204" pitchFamily="34" charset="0"/>
            </a:endParaRPr>
          </a:p>
          <a:p>
            <a:r>
              <a:rPr lang="nl-NL" sz="2200">
                <a:solidFill>
                  <a:srgbClr val="000000"/>
                </a:solidFill>
                <a:latin typeface="Arial" panose="020B0604020202020204" pitchFamily="34" charset="0"/>
                <a:cs typeface="Arial" panose="020B0604020202020204" pitchFamily="34" charset="0"/>
              </a:rPr>
              <a:t>Nhap:</a:t>
            </a:r>
          </a:p>
          <a:p>
            <a:r>
              <a:rPr lang="nl-NL" sz="2200">
                <a:solidFill>
                  <a:srgbClr val="000000"/>
                </a:solidFill>
                <a:latin typeface="Arial" panose="020B0604020202020204" pitchFamily="34" charset="0"/>
                <a:cs typeface="Arial" panose="020B0604020202020204" pitchFamily="34" charset="0"/>
              </a:rPr>
              <a:t>D       1</a:t>
            </a:r>
          </a:p>
          <a:p>
            <a:r>
              <a:rPr lang="nl-NL" sz="2200">
                <a:solidFill>
                  <a:srgbClr val="000000"/>
                </a:solidFill>
                <a:latin typeface="Arial" panose="020B0604020202020204" pitchFamily="34" charset="0"/>
                <a:cs typeface="Arial" panose="020B0604020202020204" pitchFamily="34" charset="0"/>
              </a:rPr>
              <a:t>8 9.5</a:t>
            </a:r>
          </a:p>
          <a:p>
            <a:r>
              <a:rPr lang="nl-NL" sz="2200">
                <a:solidFill>
                  <a:srgbClr val="000000"/>
                </a:solidFill>
                <a:latin typeface="Arial" panose="020B0604020202020204" pitchFamily="34" charset="0"/>
                <a:cs typeface="Arial" panose="020B0604020202020204" pitchFamily="34" charset="0"/>
              </a:rPr>
              <a:t>Xuat:</a:t>
            </a:r>
          </a:p>
          <a:p>
            <a:r>
              <a:rPr lang="nl-NL" sz="2200">
                <a:solidFill>
                  <a:srgbClr val="000000"/>
                </a:solidFill>
                <a:latin typeface="Arial" panose="020B0604020202020204" pitchFamily="34" charset="0"/>
                <a:cs typeface="Arial" panose="020B0604020202020204" pitchFamily="34" charset="0"/>
              </a:rPr>
              <a:t>D       1       8       9.5</a:t>
            </a:r>
            <a:endParaRPr lang="en-US" sz="2200" dirty="0">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074E6B28-939E-5932-9FC7-AB317D09DF7D}"/>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9F2BC3C-D4F7-EFD9-CB4B-38660A146EC1}"/>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pPr eaLnBrk="1" hangingPunct="1"/>
            <a:r>
              <a:rPr lang="en-US"/>
              <a:t>Câu </a:t>
            </a:r>
            <a:r>
              <a:rPr lang="en-US" err="1"/>
              <a:t>lệnh</a:t>
            </a:r>
            <a:r>
              <a:rPr lang="en-US"/>
              <a:t> nhập: </a:t>
            </a:r>
            <a:r>
              <a:rPr lang="en-US" dirty="0" err="1"/>
              <a:t>scanf</a:t>
            </a:r>
            <a:r>
              <a:rPr lang="en-US" dirty="0"/>
              <a:t> (</a:t>
            </a:r>
            <a:r>
              <a:rPr lang="en-US" dirty="0" err="1"/>
              <a:t>Ngôn</a:t>
            </a:r>
            <a:r>
              <a:rPr lang="en-US" dirty="0"/>
              <a:t> </a:t>
            </a:r>
            <a:r>
              <a:rPr lang="en-US" dirty="0" err="1"/>
              <a:t>ngữ</a:t>
            </a:r>
            <a:r>
              <a:rPr lang="en-US" dirty="0"/>
              <a:t> C)</a:t>
            </a:r>
          </a:p>
        </p:txBody>
      </p:sp>
      <p:sp>
        <p:nvSpPr>
          <p:cNvPr id="3" name="Content Placeholder 2"/>
          <p:cNvSpPr>
            <a:spLocks noGrp="1"/>
          </p:cNvSpPr>
          <p:nvPr>
            <p:ph idx="1"/>
          </p:nvPr>
        </p:nvSpPr>
        <p:spPr/>
        <p:txBody>
          <a:bodyPr>
            <a:noAutofit/>
          </a:bodyPr>
          <a:lstStyle/>
          <a:p>
            <a:pPr marL="377190" indent="-342900" algn="l">
              <a:lnSpc>
                <a:spcPct val="150000"/>
              </a:lnSpc>
              <a:defRPr/>
            </a:pPr>
            <a:r>
              <a:rPr lang="en-US" sz="2400" b="1"/>
              <a:t>Thư viện: </a:t>
            </a:r>
            <a:r>
              <a:rPr lang="en-US" sz="2400">
                <a:solidFill>
                  <a:srgbClr val="001080"/>
                </a:solidFill>
                <a:highlight>
                  <a:srgbClr val="FFFFFF"/>
                </a:highlight>
                <a:latin typeface="PragmataPro Mono Liga" panose="02000509040000020004" pitchFamily="49" charset="0"/>
              </a:rPr>
              <a:t>#include</a:t>
            </a:r>
            <a:r>
              <a:rPr lang="en-US" sz="2400">
                <a:solidFill>
                  <a:srgbClr val="000000"/>
                </a:solidFill>
                <a:highlight>
                  <a:srgbClr val="FFFFFF"/>
                </a:highlight>
                <a:latin typeface="PragmataPro Mono Liga" panose="02000509040000020004" pitchFamily="49" charset="0"/>
              </a:rPr>
              <a:t> &lt;</a:t>
            </a:r>
            <a:r>
              <a:rPr lang="en-US" sz="2400">
                <a:solidFill>
                  <a:srgbClr val="001080"/>
                </a:solidFill>
                <a:highlight>
                  <a:srgbClr val="FFFFFF"/>
                </a:highlight>
                <a:latin typeface="PragmataPro Mono Liga" panose="02000509040000020004" pitchFamily="49" charset="0"/>
              </a:rPr>
              <a:t>stdio</a:t>
            </a: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h</a:t>
            </a:r>
            <a:r>
              <a:rPr lang="en-US" sz="2400">
                <a:solidFill>
                  <a:srgbClr val="000000"/>
                </a:solidFill>
                <a:highlight>
                  <a:srgbClr val="FFFFFF"/>
                </a:highlight>
                <a:latin typeface="PragmataPro Mono Liga" panose="02000509040000020004" pitchFamily="49" charset="0"/>
              </a:rPr>
              <a:t>&gt;</a:t>
            </a:r>
          </a:p>
          <a:p>
            <a:pPr marL="377190" indent="-342900" algn="l">
              <a:lnSpc>
                <a:spcPct val="150000"/>
              </a:lnSpc>
              <a:defRPr/>
            </a:pPr>
            <a:r>
              <a:rPr lang="en-US" sz="2400" b="1"/>
              <a:t>Cú pháp:</a:t>
            </a:r>
          </a:p>
          <a:p>
            <a:pPr marL="34290" indent="0" algn="ctr">
              <a:lnSpc>
                <a:spcPct val="150000"/>
              </a:lnSpc>
              <a:buNone/>
              <a:defRPr/>
            </a:pPr>
            <a:r>
              <a:rPr lang="fr-FR" sz="2400">
                <a:solidFill>
                  <a:srgbClr val="0000FF"/>
                </a:solidFill>
                <a:highlight>
                  <a:srgbClr val="FFFFFF"/>
                </a:highlight>
                <a:latin typeface="PragmataPro Mono Liga" panose="02000509040000020004" pitchFamily="49" charset="0"/>
              </a:rPr>
              <a:t>int</a:t>
            </a:r>
            <a:r>
              <a:rPr lang="fr-FR" sz="2400">
                <a:solidFill>
                  <a:srgbClr val="000000"/>
                </a:solidFill>
                <a:highlight>
                  <a:srgbClr val="FFFFFF"/>
                </a:highlight>
                <a:latin typeface="PragmataPro Mono Liga" panose="02000509040000020004" pitchFamily="49" charset="0"/>
              </a:rPr>
              <a:t> </a:t>
            </a:r>
            <a:r>
              <a:rPr lang="fr-FR" sz="2400">
                <a:solidFill>
                  <a:srgbClr val="795E26"/>
                </a:solidFill>
                <a:highlight>
                  <a:srgbClr val="FFFFFF"/>
                </a:highlight>
                <a:latin typeface="PragmataPro Mono Liga" panose="02000509040000020004" pitchFamily="49" charset="0"/>
              </a:rPr>
              <a:t>scanf</a:t>
            </a:r>
            <a:r>
              <a:rPr lang="fr-FR" sz="2400">
                <a:solidFill>
                  <a:srgbClr val="000000"/>
                </a:solidFill>
                <a:highlight>
                  <a:srgbClr val="FFFFFF"/>
                </a:highlight>
                <a:latin typeface="PragmataPro Mono Liga" panose="02000509040000020004" pitchFamily="49" charset="0"/>
              </a:rPr>
              <a:t> ( </a:t>
            </a:r>
            <a:r>
              <a:rPr lang="fr-FR" sz="2400">
                <a:solidFill>
                  <a:srgbClr val="0000FF"/>
                </a:solidFill>
                <a:highlight>
                  <a:srgbClr val="FFFFFF"/>
                </a:highlight>
                <a:latin typeface="PragmataPro Mono Liga" panose="02000509040000020004" pitchFamily="49" charset="0"/>
              </a:rPr>
              <a:t>const</a:t>
            </a:r>
            <a:r>
              <a:rPr lang="fr-FR" sz="2400">
                <a:solidFill>
                  <a:srgbClr val="000000"/>
                </a:solidFill>
                <a:highlight>
                  <a:srgbClr val="FFFFFF"/>
                </a:highlight>
                <a:latin typeface="PragmataPro Mono Liga" panose="02000509040000020004" pitchFamily="49" charset="0"/>
              </a:rPr>
              <a:t> </a:t>
            </a:r>
            <a:r>
              <a:rPr lang="fr-FR" sz="2400">
                <a:solidFill>
                  <a:srgbClr val="0000FF"/>
                </a:solidFill>
                <a:highlight>
                  <a:srgbClr val="FFFFFF"/>
                </a:highlight>
                <a:latin typeface="PragmataPro Mono Liga" panose="02000509040000020004" pitchFamily="49" charset="0"/>
              </a:rPr>
              <a:t>char</a:t>
            </a:r>
            <a:r>
              <a:rPr lang="fr-FR" sz="2400">
                <a:solidFill>
                  <a:srgbClr val="000000"/>
                </a:solidFill>
                <a:highlight>
                  <a:srgbClr val="FFFFFF"/>
                </a:highlight>
                <a:latin typeface="PragmataPro Mono Liga" panose="02000509040000020004" pitchFamily="49" charset="0"/>
              </a:rPr>
              <a:t> </a:t>
            </a:r>
            <a:r>
              <a:rPr lang="fr-FR" sz="2400">
                <a:solidFill>
                  <a:srgbClr val="0000FF"/>
                </a:solidFill>
                <a:highlight>
                  <a:srgbClr val="FFFFFF"/>
                </a:highlight>
                <a:latin typeface="PragmataPro Mono Liga" panose="02000509040000020004" pitchFamily="49" charset="0"/>
              </a:rPr>
              <a:t>*</a:t>
            </a:r>
            <a:r>
              <a:rPr lang="fr-FR" sz="2400">
                <a:solidFill>
                  <a:srgbClr val="000000"/>
                </a:solidFill>
                <a:highlight>
                  <a:srgbClr val="FFFFFF"/>
                </a:highlight>
                <a:latin typeface="PragmataPro Mono Liga" panose="02000509040000020004" pitchFamily="49" charset="0"/>
              </a:rPr>
              <a:t> </a:t>
            </a:r>
            <a:r>
              <a:rPr lang="fr-FR" sz="2400">
                <a:solidFill>
                  <a:srgbClr val="001080"/>
                </a:solidFill>
                <a:highlight>
                  <a:srgbClr val="FFFFFF"/>
                </a:highlight>
                <a:latin typeface="PragmataPro Mono Liga" panose="02000509040000020004" pitchFamily="49" charset="0"/>
              </a:rPr>
              <a:t>format</a:t>
            </a:r>
            <a:r>
              <a:rPr lang="fr-FR" sz="2400">
                <a:solidFill>
                  <a:srgbClr val="000000"/>
                </a:solidFill>
                <a:highlight>
                  <a:srgbClr val="FFFFFF"/>
                </a:highlight>
                <a:latin typeface="PragmataPro Mono Liga" panose="02000509040000020004" pitchFamily="49" charset="0"/>
              </a:rPr>
              <a:t>, ... </a:t>
            </a:r>
            <a:r>
              <a:rPr lang="en-US" sz="2400">
                <a:solidFill>
                  <a:srgbClr val="001080"/>
                </a:solidFill>
                <a:highlight>
                  <a:srgbClr val="FFFFFF"/>
                </a:highlight>
                <a:latin typeface="PragmataPro Mono Liga" panose="02000509040000020004" pitchFamily="49" charset="0"/>
              </a:rPr>
              <a:t>(additional arguments)</a:t>
            </a:r>
            <a:r>
              <a:rPr lang="fr-FR" sz="2400">
                <a:solidFill>
                  <a:srgbClr val="001080"/>
                </a:solidFill>
                <a:highlight>
                  <a:srgbClr val="FFFFFF"/>
                </a:highlight>
                <a:latin typeface="PragmataPro Mono Liga" panose="02000509040000020004" pitchFamily="49" charset="0"/>
              </a:rPr>
              <a:t>);</a:t>
            </a:r>
          </a:p>
          <a:p>
            <a:pPr marL="377190" indent="-342900" algn="l">
              <a:lnSpc>
                <a:spcPct val="150000"/>
              </a:lnSpc>
              <a:defRPr/>
            </a:pPr>
            <a:r>
              <a:rPr lang="fr-FR" sz="2400" b="1">
                <a:solidFill>
                  <a:schemeClr val="tx1">
                    <a:lumMod val="50000"/>
                  </a:schemeClr>
                </a:solidFill>
                <a:highlight>
                  <a:srgbClr val="FFFFFF"/>
                </a:highlight>
              </a:rPr>
              <a:t>Trong đó:</a:t>
            </a:r>
            <a:endParaRPr lang="fr-FR" b="1">
              <a:solidFill>
                <a:schemeClr val="tx1">
                  <a:lumMod val="50000"/>
                </a:schemeClr>
              </a:solidFill>
              <a:highlight>
                <a:srgbClr val="FFFFFF"/>
              </a:highlight>
            </a:endParaRPr>
          </a:p>
          <a:p>
            <a:pPr lvl="1" algn="l">
              <a:lnSpc>
                <a:spcPct val="150000"/>
              </a:lnSpc>
              <a:defRPr/>
            </a:pPr>
            <a:r>
              <a:rPr lang="fr-FR">
                <a:solidFill>
                  <a:srgbClr val="001080"/>
                </a:solidFill>
                <a:highlight>
                  <a:srgbClr val="FFFFFF"/>
                </a:highlight>
                <a:latin typeface="PragmataPro Mono Liga" panose="02000509040000020004" pitchFamily="49" charset="0"/>
              </a:rPr>
              <a:t>Format: </a:t>
            </a:r>
            <a:r>
              <a:rPr lang="en-US"/>
              <a:t> </a:t>
            </a:r>
            <a:r>
              <a:rPr lang="en-US" dirty="0" err="1"/>
              <a:t>giống</a:t>
            </a:r>
            <a:r>
              <a:rPr lang="en-US" dirty="0"/>
              <a:t> </a:t>
            </a:r>
            <a:r>
              <a:rPr lang="en-US" dirty="0" err="1"/>
              <a:t>định</a:t>
            </a:r>
            <a:r>
              <a:rPr lang="en-US" dirty="0"/>
              <a:t> </a:t>
            </a:r>
            <a:r>
              <a:rPr lang="en-US" dirty="0" err="1"/>
              <a:t>dạng</a:t>
            </a:r>
            <a:r>
              <a:rPr lang="en-US" dirty="0"/>
              <a:t> </a:t>
            </a:r>
            <a:r>
              <a:rPr lang="en-US" dirty="0" err="1"/>
              <a:t>xuất</a:t>
            </a:r>
            <a:r>
              <a:rPr lang="en-US" dirty="0"/>
              <a:t> </a:t>
            </a:r>
            <a:r>
              <a:rPr lang="en-US" dirty="0" err="1"/>
              <a:t>nhưng</a:t>
            </a:r>
            <a:r>
              <a:rPr lang="en-US" dirty="0"/>
              <a:t> </a:t>
            </a:r>
            <a:r>
              <a:rPr lang="en-US" dirty="0" err="1"/>
              <a:t>chỉ</a:t>
            </a:r>
            <a:r>
              <a:rPr lang="en-US" dirty="0"/>
              <a:t> </a:t>
            </a:r>
            <a:r>
              <a:rPr lang="en-US" dirty="0" err="1"/>
              <a:t>có</a:t>
            </a:r>
            <a:r>
              <a:rPr lang="en-US" dirty="0"/>
              <a:t> </a:t>
            </a:r>
            <a:r>
              <a:rPr lang="en-US" dirty="0" err="1"/>
              <a:t>các</a:t>
            </a:r>
            <a:r>
              <a:rPr lang="en-US" dirty="0"/>
              <a:t> </a:t>
            </a:r>
            <a:r>
              <a:rPr lang="en-US" err="1"/>
              <a:t>đặc</a:t>
            </a:r>
            <a:r>
              <a:rPr lang="en-US"/>
              <a:t> tả</a:t>
            </a:r>
            <a:endParaRPr lang="en-US" dirty="0"/>
          </a:p>
          <a:p>
            <a:pPr lvl="1" algn="l">
              <a:lnSpc>
                <a:spcPct val="150000"/>
              </a:lnSpc>
              <a:defRPr/>
            </a:pPr>
            <a:r>
              <a:rPr lang="en-US">
                <a:solidFill>
                  <a:srgbClr val="001080"/>
                </a:solidFill>
                <a:highlight>
                  <a:srgbClr val="FFFFFF"/>
                </a:highlight>
                <a:latin typeface="PragmataPro Mono Liga" panose="02000509040000020004" pitchFamily="49" charset="0"/>
              </a:rPr>
              <a:t>(additional arguments): </a:t>
            </a:r>
            <a:r>
              <a:rPr lang="en-US"/>
              <a:t>Các </a:t>
            </a:r>
            <a:r>
              <a:rPr lang="en-US" dirty="0" err="1"/>
              <a:t>đối</a:t>
            </a:r>
            <a:r>
              <a:rPr lang="en-US" dirty="0"/>
              <a:t> </a:t>
            </a:r>
            <a:r>
              <a:rPr lang="en-US" dirty="0" err="1"/>
              <a:t>số</a:t>
            </a:r>
            <a:r>
              <a:rPr lang="en-US" dirty="0"/>
              <a:t> </a:t>
            </a:r>
            <a:r>
              <a:rPr lang="en-US" dirty="0" err="1"/>
              <a:t>là</a:t>
            </a:r>
            <a:r>
              <a:rPr lang="en-US" dirty="0"/>
              <a:t> </a:t>
            </a:r>
            <a:r>
              <a:rPr lang="en-US" dirty="0" err="1"/>
              <a:t>tên</a:t>
            </a:r>
            <a:r>
              <a:rPr lang="en-US" dirty="0"/>
              <a:t> </a:t>
            </a:r>
            <a:r>
              <a:rPr lang="en-US" dirty="0" err="1"/>
              <a:t>các</a:t>
            </a:r>
            <a:r>
              <a:rPr lang="en-US" dirty="0"/>
              <a:t> </a:t>
            </a:r>
            <a:r>
              <a:rPr lang="en-US" dirty="0" err="1"/>
              <a:t>biến</a:t>
            </a:r>
            <a:r>
              <a:rPr lang="en-US" dirty="0"/>
              <a:t> </a:t>
            </a:r>
            <a:r>
              <a:rPr lang="en-US" dirty="0" err="1"/>
              <a:t>sẽ</a:t>
            </a:r>
            <a:r>
              <a:rPr lang="en-US" dirty="0"/>
              <a:t> </a:t>
            </a:r>
            <a:r>
              <a:rPr lang="en-US" dirty="0" err="1"/>
              <a:t>chứa</a:t>
            </a:r>
            <a:r>
              <a:rPr lang="en-US" dirty="0"/>
              <a:t> </a:t>
            </a:r>
            <a:r>
              <a:rPr lang="en-US" dirty="0" err="1"/>
              <a:t>giá</a:t>
            </a:r>
            <a:r>
              <a:rPr lang="en-US" dirty="0"/>
              <a:t> </a:t>
            </a:r>
            <a:r>
              <a:rPr lang="en-US" dirty="0" err="1"/>
              <a:t>trị</a:t>
            </a:r>
            <a:r>
              <a:rPr lang="en-US" dirty="0"/>
              <a:t> </a:t>
            </a:r>
            <a:r>
              <a:rPr lang="en-US" dirty="0" err="1"/>
              <a:t>nhập</a:t>
            </a:r>
            <a:r>
              <a:rPr lang="en-US" dirty="0"/>
              <a:t> </a:t>
            </a:r>
            <a:r>
              <a:rPr lang="en-US" dirty="0" err="1"/>
              <a:t>và</a:t>
            </a:r>
            <a:r>
              <a:rPr lang="en-US" dirty="0"/>
              <a:t> </a:t>
            </a:r>
            <a:r>
              <a:rPr lang="en-US" dirty="0" err="1"/>
              <a:t>được</a:t>
            </a:r>
            <a:r>
              <a:rPr lang="en-US" dirty="0"/>
              <a:t> </a:t>
            </a:r>
            <a:r>
              <a:rPr lang="en-US" dirty="0" err="1"/>
              <a:t>đặt</a:t>
            </a:r>
            <a:r>
              <a:rPr lang="en-US" dirty="0"/>
              <a:t> </a:t>
            </a:r>
            <a:r>
              <a:rPr lang="en-US" dirty="0" err="1"/>
              <a:t>trước</a:t>
            </a:r>
            <a:r>
              <a:rPr lang="en-US" dirty="0"/>
              <a:t> </a:t>
            </a:r>
            <a:r>
              <a:rPr lang="en-US" dirty="0" err="1"/>
              <a:t>dấu</a:t>
            </a:r>
            <a:r>
              <a:rPr lang="en-US" dirty="0"/>
              <a:t> </a:t>
            </a:r>
            <a:r>
              <a:rPr lang="en-US" dirty="0">
                <a:solidFill>
                  <a:srgbClr val="FF0000"/>
                </a:solidFill>
              </a:rPr>
              <a:t>&amp;</a:t>
            </a:r>
          </a:p>
        </p:txBody>
      </p:sp>
      <p:sp>
        <p:nvSpPr>
          <p:cNvPr id="2" name="Footer Placeholder 1"/>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Rectangle 4">
            <a:extLst>
              <a:ext uri="{FF2B5EF4-FFF2-40B4-BE49-F238E27FC236}">
                <a16:creationId xmlns:a16="http://schemas.microsoft.com/office/drawing/2014/main" id="{4B604680-5561-6566-39A8-B59297A24CA6}"/>
              </a:ext>
            </a:extLst>
          </p:cNvPr>
          <p:cNvSpPr/>
          <p:nvPr/>
        </p:nvSpPr>
        <p:spPr>
          <a:xfrm>
            <a:off x="1333500" y="2591473"/>
            <a:ext cx="9436099" cy="570827"/>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6126CBD0-8A06-57FE-C228-9687E7A90FD8}"/>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B48BEB7-C92D-D760-00A6-C45A8E2DC30B}"/>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anim calcmode="lin" valueType="num">
                                      <p:cBhvr>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pPr eaLnBrk="1" hangingPunct="1"/>
            <a:r>
              <a:rPr lang="en-US"/>
              <a:t>Câu lệnh nhập: scanf (Ngôn ngữ C)</a:t>
            </a:r>
            <a:endParaRPr lang="en-US" dirty="0"/>
          </a:p>
        </p:txBody>
      </p:sp>
      <p:sp>
        <p:nvSpPr>
          <p:cNvPr id="3" name="Content Placeholder 2"/>
          <p:cNvSpPr>
            <a:spLocks noGrp="1"/>
          </p:cNvSpPr>
          <p:nvPr>
            <p:ph idx="1"/>
          </p:nvPr>
        </p:nvSpPr>
        <p:spPr/>
        <p:txBody>
          <a:bodyPr>
            <a:noAutofit/>
          </a:bodyPr>
          <a:lstStyle/>
          <a:p>
            <a:pPr marL="491490" indent="-457200">
              <a:lnSpc>
                <a:spcPct val="100000"/>
              </a:lnSpc>
              <a:defRPr/>
            </a:pPr>
            <a:r>
              <a:rPr lang="en-US" sz="2400" err="1"/>
              <a:t>Ví</a:t>
            </a:r>
            <a:r>
              <a:rPr lang="en-US" sz="2400"/>
              <a:t> dụ:</a:t>
            </a:r>
            <a:endParaRPr lang="en-US" sz="2400" dirty="0"/>
          </a:p>
          <a:p>
            <a:pPr marL="457200" lvl="1" indent="0">
              <a:lnSpc>
                <a:spcPct val="100000"/>
              </a:lnSpc>
              <a:buNone/>
            </a:pPr>
            <a:r>
              <a:rPr lang="vi-VN">
                <a:solidFill>
                  <a:srgbClr val="001080"/>
                </a:solidFill>
                <a:highlight>
                  <a:srgbClr val="FFFFFF"/>
                </a:highlight>
                <a:latin typeface="PragmataPro Mono Liga" panose="02000509040000020004" pitchFamily="49" charset="0"/>
              </a:rPr>
              <a:t>scanf</a:t>
            </a:r>
            <a:r>
              <a:rPr lang="vi-VN">
                <a:solidFill>
                  <a:srgbClr val="000000"/>
                </a:solidFill>
                <a:highlight>
                  <a:srgbClr val="FFFFFF"/>
                </a:highlight>
                <a:latin typeface="PragmataPro Mono Liga" panose="02000509040000020004" pitchFamily="49" charset="0"/>
              </a:rPr>
              <a:t>(“%d”, &amp;a);</a:t>
            </a:r>
            <a:r>
              <a:rPr lang="vi-VN">
                <a:solidFill>
                  <a:srgbClr val="008000"/>
                </a:solidFill>
                <a:highlight>
                  <a:srgbClr val="FFFFFF"/>
                </a:highlight>
                <a:latin typeface="PragmataPro Mono Liga" panose="02000509040000020004" pitchFamily="49" charset="0"/>
              </a:rPr>
              <a:t>    // Nhập giá trị cho biến </a:t>
            </a:r>
            <a:r>
              <a:rPr lang="en-US">
                <a:solidFill>
                  <a:srgbClr val="008000"/>
                </a:solidFill>
                <a:highlight>
                  <a:srgbClr val="FFFFFF"/>
                </a:highlight>
                <a:latin typeface="PragmataPro Mono Liga" panose="02000509040000020004" pitchFamily="49" charset="0"/>
              </a:rPr>
              <a:t>số nguyên </a:t>
            </a:r>
            <a:r>
              <a:rPr lang="vi-VN">
                <a:solidFill>
                  <a:srgbClr val="008000"/>
                </a:solidFill>
                <a:highlight>
                  <a:srgbClr val="FFFFFF"/>
                </a:highlight>
                <a:latin typeface="PragmataPro Mono Liga" panose="02000509040000020004" pitchFamily="49" charset="0"/>
              </a:rPr>
              <a:t>a</a:t>
            </a:r>
            <a:endParaRPr lang="vi-VN">
              <a:solidFill>
                <a:srgbClr val="000000"/>
              </a:solidFill>
              <a:highlight>
                <a:srgbClr val="FFFFFF"/>
              </a:highlight>
              <a:latin typeface="PragmataPro Mono Liga" panose="02000509040000020004" pitchFamily="49" charset="0"/>
            </a:endParaRPr>
          </a:p>
          <a:p>
            <a:pPr marL="457200" lvl="1" indent="0">
              <a:lnSpc>
                <a:spcPct val="100000"/>
              </a:lnSpc>
              <a:buNone/>
            </a:pPr>
            <a:r>
              <a:rPr lang="vi-VN">
                <a:solidFill>
                  <a:srgbClr val="001080"/>
                </a:solidFill>
                <a:highlight>
                  <a:srgbClr val="FFFFFF"/>
                </a:highlight>
                <a:latin typeface="PragmataPro Mono Liga" panose="02000509040000020004" pitchFamily="49" charset="0"/>
              </a:rPr>
              <a:t>scanf</a:t>
            </a:r>
            <a:r>
              <a:rPr lang="vi-VN">
                <a:solidFill>
                  <a:srgbClr val="000000"/>
                </a:solidFill>
                <a:highlight>
                  <a:srgbClr val="FFFFFF"/>
                </a:highlight>
                <a:latin typeface="PragmataPro Mono Liga" panose="02000509040000020004" pitchFamily="49" charset="0"/>
              </a:rPr>
              <a:t>(“%d”, &amp;b);</a:t>
            </a:r>
            <a:r>
              <a:rPr lang="vi-VN">
                <a:solidFill>
                  <a:srgbClr val="008000"/>
                </a:solidFill>
                <a:highlight>
                  <a:srgbClr val="FFFFFF"/>
                </a:highlight>
                <a:latin typeface="PragmataPro Mono Liga" panose="02000509040000020004" pitchFamily="49" charset="0"/>
              </a:rPr>
              <a:t>    // Nhập giá trị cho biến </a:t>
            </a:r>
            <a:r>
              <a:rPr lang="en-US">
                <a:solidFill>
                  <a:srgbClr val="008000"/>
                </a:solidFill>
                <a:highlight>
                  <a:srgbClr val="FFFFFF"/>
                </a:highlight>
                <a:latin typeface="PragmataPro Mono Liga" panose="02000509040000020004" pitchFamily="49" charset="0"/>
              </a:rPr>
              <a:t>số nguyên </a:t>
            </a:r>
            <a:r>
              <a:rPr lang="vi-VN">
                <a:solidFill>
                  <a:srgbClr val="008000"/>
                </a:solidFill>
                <a:highlight>
                  <a:srgbClr val="FFFFFF"/>
                </a:highlight>
                <a:latin typeface="PragmataPro Mono Liga" panose="02000509040000020004" pitchFamily="49" charset="0"/>
              </a:rPr>
              <a:t>b</a:t>
            </a:r>
            <a:endParaRPr lang="vi-VN">
              <a:solidFill>
                <a:srgbClr val="000000"/>
              </a:solidFill>
              <a:highlight>
                <a:srgbClr val="FFFFFF"/>
              </a:highlight>
              <a:latin typeface="PragmataPro Mono Liga" panose="02000509040000020004" pitchFamily="49" charset="0"/>
            </a:endParaRPr>
          </a:p>
          <a:p>
            <a:pPr marL="457200" lvl="1" indent="0">
              <a:lnSpc>
                <a:spcPct val="100000"/>
              </a:lnSpc>
              <a:buNone/>
            </a:pPr>
            <a:r>
              <a:rPr lang="vi-VN">
                <a:solidFill>
                  <a:srgbClr val="001080"/>
                </a:solidFill>
                <a:highlight>
                  <a:srgbClr val="FFFFFF"/>
                </a:highlight>
                <a:latin typeface="PragmataPro Mono Liga" panose="02000509040000020004" pitchFamily="49" charset="0"/>
              </a:rPr>
              <a:t>scanf</a:t>
            </a:r>
            <a:r>
              <a:rPr lang="vi-VN">
                <a:solidFill>
                  <a:srgbClr val="000000"/>
                </a:solidFill>
                <a:highlight>
                  <a:srgbClr val="FFFFFF"/>
                </a:highlight>
                <a:latin typeface="PragmataPro Mono Liga" panose="02000509040000020004" pitchFamily="49" charset="0"/>
              </a:rPr>
              <a:t>(“%d%d”, &amp;a, &amp;b);</a:t>
            </a:r>
          </a:p>
          <a:p>
            <a:pPr>
              <a:lnSpc>
                <a:spcPct val="100000"/>
              </a:lnSpc>
            </a:pPr>
            <a:r>
              <a:rPr lang="vi-VN" sz="2400">
                <a:solidFill>
                  <a:srgbClr val="000000"/>
                </a:solidFill>
                <a:highlight>
                  <a:srgbClr val="FFFFFF"/>
                </a:highlight>
                <a:latin typeface="+mn-lt"/>
              </a:rPr>
              <a:t>Các </a:t>
            </a:r>
            <a:r>
              <a:rPr lang="vi-VN" sz="2400">
                <a:solidFill>
                  <a:srgbClr val="001080"/>
                </a:solidFill>
                <a:highlight>
                  <a:srgbClr val="FFFFFF"/>
                </a:highlight>
                <a:latin typeface="+mn-lt"/>
              </a:rPr>
              <a:t>câu</a:t>
            </a:r>
            <a:r>
              <a:rPr lang="vi-VN" sz="2400">
                <a:solidFill>
                  <a:srgbClr val="000000"/>
                </a:solidFill>
                <a:highlight>
                  <a:srgbClr val="FFFFFF"/>
                </a:highlight>
                <a:latin typeface="+mn-lt"/>
              </a:rPr>
              <a:t> lệnh sau đây sai</a:t>
            </a:r>
          </a:p>
          <a:p>
            <a:pPr marL="457200" lvl="1" indent="0">
              <a:lnSpc>
                <a:spcPct val="100000"/>
              </a:lnSpc>
              <a:buNone/>
            </a:pPr>
            <a:r>
              <a:rPr lang="vi-VN">
                <a:solidFill>
                  <a:srgbClr val="001080"/>
                </a:solidFill>
                <a:highlight>
                  <a:srgbClr val="FFFFFF"/>
                </a:highlight>
                <a:latin typeface="PragmataPro Mono Liga" panose="02000509040000020004" pitchFamily="49" charset="0"/>
              </a:rPr>
              <a:t>scanf</a:t>
            </a:r>
            <a:r>
              <a:rPr lang="vi-VN">
                <a:solidFill>
                  <a:srgbClr val="000000"/>
                </a:solidFill>
                <a:highlight>
                  <a:srgbClr val="FFFFFF"/>
                </a:highlight>
                <a:latin typeface="PragmataPro Mono Liga" panose="02000509040000020004" pitchFamily="49" charset="0"/>
              </a:rPr>
              <a:t>(“%d”, a);</a:t>
            </a:r>
            <a:r>
              <a:rPr lang="vi-VN">
                <a:solidFill>
                  <a:srgbClr val="008000"/>
                </a:solidFill>
                <a:highlight>
                  <a:srgbClr val="FFFFFF"/>
                </a:highlight>
                <a:latin typeface="PragmataPro Mono Liga" panose="02000509040000020004" pitchFamily="49" charset="0"/>
              </a:rPr>
              <a:t> // Thiếu dấu &amp;</a:t>
            </a:r>
            <a:endParaRPr lang="vi-VN">
              <a:solidFill>
                <a:srgbClr val="000000"/>
              </a:solidFill>
              <a:highlight>
                <a:srgbClr val="FFFFFF"/>
              </a:highlight>
              <a:latin typeface="PragmataPro Mono Liga" panose="02000509040000020004" pitchFamily="49" charset="0"/>
            </a:endParaRPr>
          </a:p>
          <a:p>
            <a:pPr marL="457200" lvl="1" indent="0">
              <a:lnSpc>
                <a:spcPct val="100000"/>
              </a:lnSpc>
              <a:buNone/>
            </a:pPr>
            <a:r>
              <a:rPr lang="vi-VN">
                <a:solidFill>
                  <a:srgbClr val="001080"/>
                </a:solidFill>
                <a:highlight>
                  <a:srgbClr val="FFFFFF"/>
                </a:highlight>
                <a:latin typeface="PragmataPro Mono Liga" panose="02000509040000020004" pitchFamily="49" charset="0"/>
              </a:rPr>
              <a:t>scanf</a:t>
            </a:r>
            <a:r>
              <a:rPr lang="vi-VN">
                <a:solidFill>
                  <a:srgbClr val="000000"/>
                </a:solidFill>
                <a:highlight>
                  <a:srgbClr val="FFFFFF"/>
                </a:highlight>
                <a:latin typeface="PragmataPro Mono Liga" panose="02000509040000020004" pitchFamily="49" charset="0"/>
              </a:rPr>
              <a:t>(“%d”, &amp;a, &amp;b);</a:t>
            </a:r>
            <a:r>
              <a:rPr lang="vi-VN">
                <a:solidFill>
                  <a:srgbClr val="008000"/>
                </a:solidFill>
                <a:highlight>
                  <a:srgbClr val="FFFFFF"/>
                </a:highlight>
                <a:latin typeface="PragmataPro Mono Liga" panose="02000509040000020004" pitchFamily="49" charset="0"/>
              </a:rPr>
              <a:t>// Thiếu %d cho biến b</a:t>
            </a:r>
            <a:endParaRPr lang="vi-VN">
              <a:solidFill>
                <a:srgbClr val="000000"/>
              </a:solidFill>
              <a:highlight>
                <a:srgbClr val="FFFFFF"/>
              </a:highlight>
              <a:latin typeface="PragmataPro Mono Liga" panose="02000509040000020004" pitchFamily="49" charset="0"/>
            </a:endParaRPr>
          </a:p>
          <a:p>
            <a:pPr marL="457200" lvl="1" indent="0">
              <a:lnSpc>
                <a:spcPct val="100000"/>
              </a:lnSpc>
              <a:buNone/>
            </a:pPr>
            <a:r>
              <a:rPr lang="vi-VN">
                <a:solidFill>
                  <a:srgbClr val="001080"/>
                </a:solidFill>
                <a:highlight>
                  <a:srgbClr val="FFFFFF"/>
                </a:highlight>
                <a:latin typeface="PragmataPro Mono Liga" panose="02000509040000020004" pitchFamily="49" charset="0"/>
              </a:rPr>
              <a:t>scanf</a:t>
            </a:r>
            <a:r>
              <a:rPr lang="vi-VN">
                <a:solidFill>
                  <a:srgbClr val="000000"/>
                </a:solidFill>
                <a:highlight>
                  <a:srgbClr val="FFFFFF"/>
                </a:highlight>
                <a:latin typeface="PragmataPro Mono Liga" panose="02000509040000020004" pitchFamily="49" charset="0"/>
              </a:rPr>
              <a:t>(“%f”, &amp;a);</a:t>
            </a:r>
            <a:r>
              <a:rPr lang="vi-VN">
                <a:solidFill>
                  <a:srgbClr val="008000"/>
                </a:solidFill>
                <a:highlight>
                  <a:srgbClr val="FFFFFF"/>
                </a:highlight>
                <a:latin typeface="PragmataPro Mono Liga" panose="02000509040000020004" pitchFamily="49" charset="0"/>
              </a:rPr>
              <a:t>    // a là biến kiểu số nguyên</a:t>
            </a:r>
            <a:endParaRPr lang="vi-VN">
              <a:solidFill>
                <a:srgbClr val="000000"/>
              </a:solidFill>
              <a:highlight>
                <a:srgbClr val="FFFFFF"/>
              </a:highlight>
              <a:latin typeface="PragmataPro Mono Liga" panose="02000509040000020004" pitchFamily="49" charset="0"/>
            </a:endParaRPr>
          </a:p>
          <a:p>
            <a:pPr marL="457200" lvl="1" indent="0">
              <a:lnSpc>
                <a:spcPct val="100000"/>
              </a:lnSpc>
              <a:buNone/>
            </a:pPr>
            <a:r>
              <a:rPr lang="vi-VN">
                <a:solidFill>
                  <a:srgbClr val="001080"/>
                </a:solidFill>
                <a:highlight>
                  <a:srgbClr val="FFFFFF"/>
                </a:highlight>
                <a:latin typeface="PragmataPro Mono Liga" panose="02000509040000020004" pitchFamily="49" charset="0"/>
              </a:rPr>
              <a:t>scanf</a:t>
            </a:r>
            <a:r>
              <a:rPr lang="vi-VN">
                <a:solidFill>
                  <a:srgbClr val="000000"/>
                </a:solidFill>
                <a:highlight>
                  <a:srgbClr val="FFFFFF"/>
                </a:highlight>
                <a:latin typeface="PragmataPro Mono Liga" panose="02000509040000020004" pitchFamily="49" charset="0"/>
              </a:rPr>
              <a:t>(“%</a:t>
            </a:r>
            <a:r>
              <a:rPr lang="vi-VN">
                <a:solidFill>
                  <a:srgbClr val="098658"/>
                </a:solidFill>
                <a:highlight>
                  <a:srgbClr val="FFFFFF"/>
                </a:highlight>
                <a:latin typeface="PragmataPro Mono Liga" panose="02000509040000020004" pitchFamily="49" charset="0"/>
              </a:rPr>
              <a:t>9d</a:t>
            </a:r>
            <a:r>
              <a:rPr lang="vi-VN">
                <a:solidFill>
                  <a:srgbClr val="000000"/>
                </a:solidFill>
                <a:highlight>
                  <a:srgbClr val="FFFFFF"/>
                </a:highlight>
                <a:latin typeface="PragmataPro Mono Liga" panose="02000509040000020004" pitchFamily="49" charset="0"/>
              </a:rPr>
              <a:t>”, &amp;a);</a:t>
            </a:r>
            <a:r>
              <a:rPr lang="vi-VN">
                <a:solidFill>
                  <a:srgbClr val="008000"/>
                </a:solidFill>
                <a:highlight>
                  <a:srgbClr val="FFFFFF"/>
                </a:highlight>
                <a:latin typeface="PragmataPro Mono Liga" panose="02000509040000020004" pitchFamily="49" charset="0"/>
              </a:rPr>
              <a:t>   // không được định dạng</a:t>
            </a:r>
            <a:endParaRPr lang="vi-VN">
              <a:solidFill>
                <a:srgbClr val="000000"/>
              </a:solidFill>
              <a:highlight>
                <a:srgbClr val="FFFFFF"/>
              </a:highlight>
              <a:latin typeface="PragmataPro Mono Liga" panose="02000509040000020004" pitchFamily="49" charset="0"/>
            </a:endParaRPr>
          </a:p>
          <a:p>
            <a:pPr marL="457200" lvl="1" indent="0">
              <a:lnSpc>
                <a:spcPct val="100000"/>
              </a:lnSpc>
              <a:buNone/>
            </a:pPr>
            <a:r>
              <a:rPr lang="vi-VN">
                <a:solidFill>
                  <a:srgbClr val="001080"/>
                </a:solidFill>
                <a:highlight>
                  <a:srgbClr val="FFFFFF"/>
                </a:highlight>
                <a:latin typeface="PragmataPro Mono Liga" panose="02000509040000020004" pitchFamily="49" charset="0"/>
              </a:rPr>
              <a:t>scanf</a:t>
            </a:r>
            <a:r>
              <a:rPr lang="vi-VN">
                <a:solidFill>
                  <a:srgbClr val="000000"/>
                </a:solidFill>
                <a:highlight>
                  <a:srgbClr val="FFFFFF"/>
                </a:highlight>
                <a:latin typeface="PragmataPro Mono Liga" panose="02000509040000020004" pitchFamily="49" charset="0"/>
              </a:rPr>
              <a:t>(“a = %d, b = %d”, &amp;a, &amp;b”);</a:t>
            </a:r>
          </a:p>
        </p:txBody>
      </p:sp>
      <p:sp>
        <p:nvSpPr>
          <p:cNvPr id="2" name="Footer Placeholder 1"/>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Date Placeholder 4">
            <a:extLst>
              <a:ext uri="{FF2B5EF4-FFF2-40B4-BE49-F238E27FC236}">
                <a16:creationId xmlns:a16="http://schemas.microsoft.com/office/drawing/2014/main" id="{AF49AFEB-656E-DABA-25DC-16514497B85B}"/>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A8F43696-BFAD-2581-C771-19E13A1C68FA}"/>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BE1A-5140-AA2F-9FCE-DC4DD638F120}"/>
              </a:ext>
            </a:extLst>
          </p:cNvPr>
          <p:cNvSpPr>
            <a:spLocks noGrp="1"/>
          </p:cNvSpPr>
          <p:nvPr>
            <p:ph type="title"/>
          </p:nvPr>
        </p:nvSpPr>
        <p:spPr/>
        <p:txBody>
          <a:bodyPr>
            <a:normAutofit fontScale="90000"/>
          </a:bodyPr>
          <a:lstStyle/>
          <a:p>
            <a:r>
              <a:rPr lang="en-US"/>
              <a:t>Các hàm hỗ trợ nhập khác</a:t>
            </a:r>
          </a:p>
        </p:txBody>
      </p:sp>
      <p:sp>
        <p:nvSpPr>
          <p:cNvPr id="3" name="Content Placeholder 2">
            <a:extLst>
              <a:ext uri="{FF2B5EF4-FFF2-40B4-BE49-F238E27FC236}">
                <a16:creationId xmlns:a16="http://schemas.microsoft.com/office/drawing/2014/main" id="{44D551A4-0F22-02E6-2641-E4856A8C66EB}"/>
              </a:ext>
            </a:extLst>
          </p:cNvPr>
          <p:cNvSpPr>
            <a:spLocks noGrp="1"/>
          </p:cNvSpPr>
          <p:nvPr>
            <p:ph idx="1"/>
          </p:nvPr>
        </p:nvSpPr>
        <p:spPr/>
        <p:txBody>
          <a:bodyPr>
            <a:normAutofit/>
          </a:bodyPr>
          <a:lstStyle/>
          <a:p>
            <a:pPr>
              <a:lnSpc>
                <a:spcPct val="150000"/>
              </a:lnSpc>
            </a:pPr>
            <a:r>
              <a:rPr lang="en-US" sz="2400"/>
              <a:t>Các lệnh nhập khác:</a:t>
            </a:r>
          </a:p>
          <a:p>
            <a:pPr lvl="1">
              <a:lnSpc>
                <a:spcPct val="150000"/>
              </a:lnSpc>
            </a:pPr>
            <a:r>
              <a:rPr lang="en-US"/>
              <a:t>Nhập ký tự: </a:t>
            </a:r>
            <a:r>
              <a:rPr lang="en-US" b="0">
                <a:solidFill>
                  <a:srgbClr val="000000"/>
                </a:solidFill>
                <a:effectLst/>
                <a:highlight>
                  <a:srgbClr val="FFFFFF"/>
                </a:highlight>
                <a:latin typeface="PragmataPro Mono Liga" panose="02000509040000020004" pitchFamily="49" charset="0"/>
              </a:rPr>
              <a:t>fgetc, getc, getchar,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get</a:t>
            </a:r>
            <a:r>
              <a:rPr lang="en-US" b="0">
                <a:solidFill>
                  <a:srgbClr val="000000"/>
                </a:solidFill>
                <a:effectLst/>
                <a:highlight>
                  <a:srgbClr val="FFFFFF"/>
                </a:highlight>
                <a:latin typeface="PragmataPro Mono Liga" panose="02000509040000020004" pitchFamily="49" charset="0"/>
              </a:rPr>
              <a:t> (C++)</a:t>
            </a:r>
          </a:p>
          <a:p>
            <a:pPr lvl="1">
              <a:lnSpc>
                <a:spcPct val="150000"/>
              </a:lnSpc>
            </a:pPr>
            <a:r>
              <a:rPr lang="en-US"/>
              <a:t>Nhập chuỗi C-string: </a:t>
            </a:r>
            <a:r>
              <a:rPr lang="en-US" b="0">
                <a:solidFill>
                  <a:srgbClr val="000000"/>
                </a:solidFill>
                <a:effectLst/>
                <a:highlight>
                  <a:srgbClr val="FFFFFF"/>
                </a:highlight>
                <a:latin typeface="PragmataPro Mono Liga" panose="02000509040000020004" pitchFamily="49" charset="0"/>
              </a:rPr>
              <a:t>fgets,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get</a:t>
            </a:r>
            <a:r>
              <a:rPr lang="en-US" b="0">
                <a:solidFill>
                  <a:srgbClr val="000000"/>
                </a:solidFill>
                <a:effectLst/>
                <a:highlight>
                  <a:srgbClr val="FFFFFF"/>
                </a:highlight>
                <a:latin typeface="PragmataPro Mono Liga" panose="02000509040000020004" pitchFamily="49" charset="0"/>
              </a:rPr>
              <a:t> (C++),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getline</a:t>
            </a:r>
            <a:r>
              <a:rPr lang="en-US" b="0">
                <a:solidFill>
                  <a:srgbClr val="000000"/>
                </a:solidFill>
                <a:effectLst/>
                <a:highlight>
                  <a:srgbClr val="FFFFFF"/>
                </a:highlight>
                <a:latin typeface="PragmataPro Mono Liga" panose="02000509040000020004" pitchFamily="49" charset="0"/>
              </a:rPr>
              <a:t> (C++)</a:t>
            </a:r>
            <a:endParaRPr lang="en-US"/>
          </a:p>
          <a:p>
            <a:pPr lvl="1">
              <a:lnSpc>
                <a:spcPct val="150000"/>
              </a:lnSpc>
            </a:pPr>
            <a:r>
              <a:rPr lang="en-US"/>
              <a:t>Nhập chuỗi string (&lt;string&gt; header):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getline</a:t>
            </a:r>
            <a:r>
              <a:rPr lang="en-US" b="0">
                <a:solidFill>
                  <a:srgbClr val="000000"/>
                </a:solidFill>
                <a:effectLst/>
                <a:highlight>
                  <a:srgbClr val="FFFFFF"/>
                </a:highlight>
                <a:latin typeface="PragmataPro Mono Liga" panose="02000509040000020004" pitchFamily="49" charset="0"/>
              </a:rPr>
              <a:t> (C++)</a:t>
            </a:r>
            <a:endParaRPr lang="en-US"/>
          </a:p>
          <a:p>
            <a:pPr>
              <a:lnSpc>
                <a:spcPct val="150000"/>
              </a:lnSpc>
            </a:pPr>
            <a:endParaRPr lang="en-US" sz="2400"/>
          </a:p>
        </p:txBody>
      </p:sp>
      <p:sp>
        <p:nvSpPr>
          <p:cNvPr id="4" name="Footer Placeholder 3">
            <a:extLst>
              <a:ext uri="{FF2B5EF4-FFF2-40B4-BE49-F238E27FC236}">
                <a16:creationId xmlns:a16="http://schemas.microsoft.com/office/drawing/2014/main" id="{9875EECF-9C64-741F-FDC5-D5F5769804A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BA01490-21D2-3150-0407-5F6787914F46}"/>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F35D75A1-EB6D-289D-BF6A-A4891AEBE89F}"/>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4237829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Nhập</a:t>
            </a:r>
            <a:r>
              <a:rPr lang="en-US" dirty="0"/>
              <a:t> </a:t>
            </a:r>
            <a:r>
              <a:rPr lang="en-US" dirty="0" err="1"/>
              <a:t>ký</a:t>
            </a:r>
            <a:r>
              <a:rPr lang="en-US" dirty="0"/>
              <a:t> </a:t>
            </a:r>
            <a:r>
              <a:rPr lang="en-US" dirty="0" err="1"/>
              <a:t>tự</a:t>
            </a:r>
            <a:r>
              <a:rPr lang="en-US"/>
              <a:t>: cin.get</a:t>
            </a:r>
            <a:endParaRPr lang="en-US" dirty="0"/>
          </a:p>
        </p:txBody>
      </p:sp>
      <p:sp>
        <p:nvSpPr>
          <p:cNvPr id="3" name="Content Placeholder 2"/>
          <p:cNvSpPr>
            <a:spLocks noGrp="1"/>
          </p:cNvSpPr>
          <p:nvPr>
            <p:ph idx="1"/>
          </p:nvPr>
        </p:nvSpPr>
        <p:spPr/>
        <p:txBody>
          <a:bodyPr>
            <a:noAutofit/>
          </a:bodyPr>
          <a:lstStyle/>
          <a:p>
            <a:pPr marL="371475" indent="-371475" algn="l">
              <a:lnSpc>
                <a:spcPct val="100000"/>
              </a:lnSpc>
            </a:pPr>
            <a:r>
              <a:rPr lang="en-US" sz="2200" b="1"/>
              <a:t>Cú pháp</a:t>
            </a:r>
            <a:r>
              <a:rPr lang="en-US" sz="2200"/>
              <a:t>:</a:t>
            </a:r>
            <a:endParaRPr lang="en-US" sz="2200" dirty="0"/>
          </a:p>
          <a:p>
            <a:pPr marL="371475" indent="-371475" algn="l">
              <a:lnSpc>
                <a:spcPct val="100000"/>
              </a:lnSpc>
            </a:pPr>
            <a:r>
              <a:rPr lang="en-US" sz="2200" b="1"/>
              <a:t>Ý nghĩa</a:t>
            </a:r>
            <a:r>
              <a:rPr lang="en-US" sz="2200"/>
              <a:t>:</a:t>
            </a:r>
          </a:p>
          <a:p>
            <a:pPr marL="828675" lvl="1" indent="-371475" algn="l">
              <a:lnSpc>
                <a:spcPct val="100000"/>
              </a:lnSpc>
            </a:pPr>
            <a:r>
              <a:rPr lang="vi-VN" sz="2200"/>
              <a:t>Trích xuất một ký tự đơn lẻ từ </a:t>
            </a:r>
            <a:r>
              <a:rPr lang="en-US" sz="2200"/>
              <a:t>Stream</a:t>
            </a:r>
            <a:r>
              <a:rPr lang="vi-VN" sz="2200"/>
              <a:t>.</a:t>
            </a:r>
            <a:r>
              <a:rPr lang="en-US" sz="2200"/>
              <a:t> </a:t>
            </a:r>
            <a:r>
              <a:rPr lang="vi-VN" sz="2200"/>
              <a:t>Ký tự này có thể được trả về hoặc được gán làm giá trị cho đối số</a:t>
            </a:r>
            <a:r>
              <a:rPr lang="en-US" sz="2200"/>
              <a:t> tham chiếu</a:t>
            </a:r>
            <a:r>
              <a:rPr lang="vi-VN" sz="2200"/>
              <a:t> của nó.</a:t>
            </a:r>
            <a:endParaRPr lang="en-US" sz="2200" dirty="0"/>
          </a:p>
          <a:p>
            <a:pPr marL="377190" indent="-342900" algn="l">
              <a:lnSpc>
                <a:spcPct val="100000"/>
              </a:lnSpc>
              <a:spcBef>
                <a:spcPts val="0"/>
              </a:spcBef>
              <a:spcAft>
                <a:spcPts val="0"/>
              </a:spcAft>
            </a:pPr>
            <a:r>
              <a:rPr lang="en-US" sz="2200" b="1">
                <a:solidFill>
                  <a:srgbClr val="000000"/>
                </a:solidFill>
              </a:rPr>
              <a:t>Ví dụ</a:t>
            </a:r>
            <a:r>
              <a:rPr lang="en-US" sz="2200">
                <a:solidFill>
                  <a:srgbClr val="000000"/>
                </a:solidFill>
              </a:rPr>
              <a:t>:</a:t>
            </a: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char</a:t>
            </a:r>
            <a:r>
              <a:rPr lang="en-US" sz="2000" b="0">
                <a:solidFill>
                  <a:srgbClr val="000000"/>
                </a:solidFill>
                <a:effectLst/>
                <a:highlight>
                  <a:srgbClr val="FFFFFF"/>
                </a:highlight>
                <a:latin typeface="PragmataPro Mono Liga" panose="02000509040000020004" pitchFamily="49" charset="0"/>
              </a:rPr>
              <a:t> c;</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Lan 1: "</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a:t>
            </a:r>
            <a:r>
              <a:rPr lang="en-US" sz="2000" b="0">
                <a:solidFill>
                  <a:srgbClr val="795E26"/>
                </a:solidFill>
                <a:effectLst/>
                <a:highlight>
                  <a:srgbClr val="FFFFFF"/>
                </a:highlight>
                <a:latin typeface="PragmataPro Mono Liga" panose="02000509040000020004" pitchFamily="49" charset="0"/>
              </a:rPr>
              <a:t>get</a:t>
            </a:r>
            <a:r>
              <a:rPr lang="en-US" sz="2000" b="0">
                <a:solidFill>
                  <a:srgbClr val="000000"/>
                </a:solidFill>
                <a:effectLst/>
                <a:highlight>
                  <a:srgbClr val="FFFFFF"/>
                </a:highlight>
                <a:latin typeface="PragmataPro Mono Liga" panose="02000509040000020004" pitchFamily="49" charset="0"/>
              </a:rPr>
              <a:t>(c);</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"Xuat: "</a:t>
            </a:r>
            <a:r>
              <a:rPr lang="en-US" sz="2000" b="0">
                <a:solidFill>
                  <a:srgbClr val="000000"/>
                </a:solidFill>
                <a:effectLst/>
                <a:highlight>
                  <a:srgbClr val="FFFFFF"/>
                </a:highlight>
                <a:latin typeface="PragmataPro Mono Liga" panose="02000509040000020004" pitchFamily="49" charset="0"/>
              </a:rPr>
              <a:t> &lt;&lt; c &lt;&lt; 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a:t>
            </a:r>
            <a:r>
              <a:rPr lang="en-US" sz="2000" b="0">
                <a:solidFill>
                  <a:srgbClr val="795E26"/>
                </a:solidFill>
                <a:effectLst/>
                <a:highlight>
                  <a:srgbClr val="FFFFFF"/>
                </a:highlight>
                <a:latin typeface="PragmataPro Mono Liga" panose="02000509040000020004" pitchFamily="49" charset="0"/>
              </a:rPr>
              <a:t>ignore</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Lan 2: "</a:t>
            </a:r>
            <a:r>
              <a:rPr lang="en-US" sz="2000" b="0">
                <a:solidFill>
                  <a:srgbClr val="000000"/>
                </a:solidFill>
                <a:effectLst/>
                <a:highlight>
                  <a:srgbClr val="FFFFFF"/>
                </a:highlight>
                <a:latin typeface="PragmataPro Mono Liga" panose="02000509040000020004" pitchFamily="49" charset="0"/>
              </a:rPr>
              <a:t>;     c=</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a:t>
            </a:r>
            <a:r>
              <a:rPr lang="en-US" sz="2000" b="0">
                <a:solidFill>
                  <a:srgbClr val="795E26"/>
                </a:solidFill>
                <a:effectLst/>
                <a:highlight>
                  <a:srgbClr val="FFFFFF"/>
                </a:highlight>
                <a:latin typeface="PragmataPro Mono Liga" panose="02000509040000020004" pitchFamily="49" charset="0"/>
              </a:rPr>
              <a:t>get</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"Xuat: "</a:t>
            </a:r>
            <a:r>
              <a:rPr lang="en-US" sz="2000" b="0">
                <a:solidFill>
                  <a:srgbClr val="000000"/>
                </a:solidFill>
                <a:effectLst/>
                <a:highlight>
                  <a:srgbClr val="FFFFFF"/>
                </a:highlight>
                <a:latin typeface="PragmataPro Mono Liga" panose="02000509040000020004" pitchFamily="49" charset="0"/>
              </a:rPr>
              <a:t> &lt;&lt; c &lt;&lt; 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a:lnSpc>
                <a:spcPct val="100000"/>
              </a:lnSpc>
              <a:spcBef>
                <a:spcPts val="0"/>
              </a:spcBef>
              <a:spcAft>
                <a:spcPts val="0"/>
              </a:spcAft>
            </a:pPr>
            <a:br>
              <a:rPr lang="en-US" sz="2000" b="0">
                <a:solidFill>
                  <a:srgbClr val="000000"/>
                </a:solidFill>
                <a:effectLst/>
                <a:highlight>
                  <a:srgbClr val="FFFFFF"/>
                </a:highlight>
                <a:latin typeface="PragmataPro Mono Liga" panose="02000509040000020004" pitchFamily="49" charset="0"/>
              </a:rPr>
            </a:br>
            <a:endParaRPr lang="en-US" sz="2000" b="0">
              <a:solidFill>
                <a:srgbClr val="000000"/>
              </a:solidFill>
              <a:effectLst/>
              <a:highlight>
                <a:srgbClr val="FFFFFF"/>
              </a:highlight>
              <a:latin typeface="PragmataPro Mono Liga" panose="02000509040000020004" pitchFamily="49" charset="0"/>
            </a:endParaRPr>
          </a:p>
          <a:p>
            <a:pPr marL="34290" indent="0" algn="l">
              <a:lnSpc>
                <a:spcPct val="100000"/>
              </a:lnSpc>
              <a:spcBef>
                <a:spcPts val="0"/>
              </a:spcBef>
              <a:spcAft>
                <a:spcPts val="0"/>
              </a:spcAft>
              <a:buNone/>
            </a:pPr>
            <a:endParaRPr lang="en-US" sz="2200" dirty="0">
              <a:solidFill>
                <a:srgbClr val="000000"/>
              </a:solidFill>
              <a:latin typeface="Consolas" panose="020B0609020204030204" pitchFamily="49" charset="0"/>
            </a:endParaRPr>
          </a:p>
          <a:p>
            <a:pPr marL="0" indent="0">
              <a:lnSpc>
                <a:spcPct val="100000"/>
              </a:lnSpc>
              <a:spcBef>
                <a:spcPts val="0"/>
              </a:spcBef>
              <a:spcAft>
                <a:spcPts val="0"/>
              </a:spcAft>
              <a:buNone/>
            </a:pPr>
            <a:endParaRPr lang="en-US" sz="2200" b="0">
              <a:solidFill>
                <a:srgbClr val="000000"/>
              </a:solidFill>
              <a:effectLst/>
              <a:highlight>
                <a:srgbClr val="FFFFFF"/>
              </a:highlight>
              <a:latin typeface="PragmataPro Mono Liga" panose="02000509040000020004" pitchFamily="49" charset="0"/>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33580827"/>
              </p:ext>
            </p:extLst>
          </p:nvPr>
        </p:nvGraphicFramePr>
        <p:xfrm>
          <a:off x="2930040" y="1340265"/>
          <a:ext cx="4101437" cy="434340"/>
        </p:xfrm>
        <a:graphic>
          <a:graphicData uri="http://schemas.openxmlformats.org/drawingml/2006/table">
            <a:tbl>
              <a:tblPr firstRow="1" bandRow="1">
                <a:tableStyleId>{5C22544A-7EE6-4342-B048-85BDC9FD1C3A}</a:tableStyleId>
              </a:tblPr>
              <a:tblGrid>
                <a:gridCol w="4101437">
                  <a:extLst>
                    <a:ext uri="{9D8B030D-6E8A-4147-A177-3AD203B41FA5}">
                      <a16:colId xmlns:a16="http://schemas.microsoft.com/office/drawing/2014/main" val="20000"/>
                    </a:ext>
                  </a:extLst>
                </a:gridCol>
              </a:tblGrid>
              <a:tr h="370840">
                <a:tc>
                  <a:txBody>
                    <a:bodyPr/>
                    <a:lstStyle/>
                    <a:p>
                      <a:r>
                        <a:rPr lang="en-US" sz="2400" b="0">
                          <a:solidFill>
                            <a:srgbClr val="267F99"/>
                          </a:solidFill>
                          <a:effectLst/>
                          <a:highlight>
                            <a:srgbClr val="FFFFFF"/>
                          </a:highlight>
                          <a:latin typeface="PragmataPro Mono Liga" panose="02000509040000020004" pitchFamily="49" charset="0"/>
                        </a:rPr>
                        <a:t>istream</a:t>
                      </a:r>
                      <a:r>
                        <a:rPr lang="en-US" sz="2400" b="0">
                          <a:solidFill>
                            <a:srgbClr val="0000FF"/>
                          </a:solidFill>
                          <a:effectLst/>
                          <a:highlight>
                            <a:srgbClr val="FFFFFF"/>
                          </a:highlight>
                          <a:latin typeface="PragmataPro Mono Liga" panose="02000509040000020004" pitchFamily="49" charset="0"/>
                        </a:rPr>
                        <a:t>&amp;</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get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char&amp;</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 name="Date Placeholder 5">
            <a:extLst>
              <a:ext uri="{FF2B5EF4-FFF2-40B4-BE49-F238E27FC236}">
                <a16:creationId xmlns:a16="http://schemas.microsoft.com/office/drawing/2014/main" id="{58845A3A-AFD7-F5BD-CF2D-E13E3BC18FA8}"/>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58F9A06B-D442-60CA-1886-F2A1D9F613FE}"/>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
        <p:nvSpPr>
          <p:cNvPr id="9" name="TextBox 8">
            <a:extLst>
              <a:ext uri="{FF2B5EF4-FFF2-40B4-BE49-F238E27FC236}">
                <a16:creationId xmlns:a16="http://schemas.microsoft.com/office/drawing/2014/main" id="{353A09FD-40D9-C926-B108-767E9024A94D}"/>
              </a:ext>
            </a:extLst>
          </p:cNvPr>
          <p:cNvSpPr txBox="1"/>
          <p:nvPr/>
        </p:nvSpPr>
        <p:spPr>
          <a:xfrm>
            <a:off x="7529245" y="3613935"/>
            <a:ext cx="3022316" cy="2308324"/>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a:p>
          <a:p>
            <a:r>
              <a:rPr lang="en-US" sz="2400"/>
              <a:t>Nhap Lan 1: a</a:t>
            </a:r>
          </a:p>
          <a:p>
            <a:r>
              <a:rPr lang="en-US" sz="2400"/>
              <a:t>Xuat: a</a:t>
            </a:r>
          </a:p>
          <a:p>
            <a:r>
              <a:rPr lang="en-US" sz="2400"/>
              <a:t>Nhap Lan 2: b</a:t>
            </a:r>
          </a:p>
          <a:p>
            <a:r>
              <a:rPr lang="en-US" sz="2400"/>
              <a:t>Xuat: 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6C11-659E-0FA3-AB38-8844E06975FA}"/>
              </a:ext>
            </a:extLst>
          </p:cNvPr>
          <p:cNvSpPr>
            <a:spLocks noGrp="1"/>
          </p:cNvSpPr>
          <p:nvPr>
            <p:ph type="title"/>
          </p:nvPr>
        </p:nvSpPr>
        <p:spPr/>
        <p:txBody>
          <a:bodyPr>
            <a:normAutofit fontScale="90000"/>
          </a:bodyPr>
          <a:lstStyle/>
          <a:p>
            <a:r>
              <a:rPr lang="en-US"/>
              <a:t>Nhập ký tự: Lệnh getchar</a:t>
            </a:r>
          </a:p>
        </p:txBody>
      </p:sp>
      <p:sp>
        <p:nvSpPr>
          <p:cNvPr id="3" name="Content Placeholder 2">
            <a:extLst>
              <a:ext uri="{FF2B5EF4-FFF2-40B4-BE49-F238E27FC236}">
                <a16:creationId xmlns:a16="http://schemas.microsoft.com/office/drawing/2014/main" id="{BD165512-F0DC-C5ED-83E2-495B84AEF0AD}"/>
              </a:ext>
            </a:extLst>
          </p:cNvPr>
          <p:cNvSpPr>
            <a:spLocks noGrp="1"/>
          </p:cNvSpPr>
          <p:nvPr>
            <p:ph idx="1"/>
          </p:nvPr>
        </p:nvSpPr>
        <p:spPr>
          <a:xfrm>
            <a:off x="599484" y="1110534"/>
            <a:ext cx="10579654" cy="4943139"/>
          </a:xfrm>
        </p:spPr>
        <p:txBody>
          <a:bodyPr>
            <a:noAutofit/>
          </a:bodyPr>
          <a:lstStyle/>
          <a:p>
            <a:pPr>
              <a:lnSpc>
                <a:spcPct val="100000"/>
              </a:lnSpc>
            </a:pPr>
            <a:r>
              <a:rPr lang="en-US" sz="2400" b="1">
                <a:solidFill>
                  <a:schemeClr val="tx1">
                    <a:lumMod val="50000"/>
                  </a:schemeClr>
                </a:solidFill>
                <a:effectLst/>
                <a:highlight>
                  <a:srgbClr val="FFFFFF"/>
                </a:highlight>
              </a:rPr>
              <a:t>Cú pháp</a:t>
            </a:r>
            <a:r>
              <a:rPr lang="en-US" sz="2400" b="0">
                <a:solidFill>
                  <a:schemeClr val="tx1">
                    <a:lumMod val="50000"/>
                  </a:schemeClr>
                </a:solidFill>
                <a:effectLst/>
                <a:highlight>
                  <a:srgbClr val="FFFFFF"/>
                </a:highlight>
              </a:rPr>
              <a:t>: </a:t>
            </a:r>
          </a:p>
          <a:p>
            <a:pPr>
              <a:lnSpc>
                <a:spcPct val="100000"/>
              </a:lnSpc>
            </a:pPr>
            <a:endParaRPr lang="en-US" sz="2400" b="0">
              <a:solidFill>
                <a:srgbClr val="000000"/>
              </a:solidFill>
              <a:effectLst/>
              <a:highlight>
                <a:srgbClr val="FFFFFF"/>
              </a:highlight>
            </a:endParaRPr>
          </a:p>
          <a:p>
            <a:pPr>
              <a:lnSpc>
                <a:spcPct val="100000"/>
              </a:lnSpc>
            </a:pPr>
            <a:r>
              <a:rPr lang="en-US" sz="2400" b="0">
                <a:solidFill>
                  <a:srgbClr val="000000"/>
                </a:solidFill>
                <a:effectLst/>
                <a:highlight>
                  <a:srgbClr val="FFFFFF"/>
                </a:highlight>
              </a:rPr>
              <a:t>Trong thư viện </a:t>
            </a:r>
            <a:r>
              <a:rPr lang="en-US" sz="2400" b="0">
                <a:solidFill>
                  <a:srgbClr val="A31515"/>
                </a:solidFill>
                <a:effectLst/>
                <a:highlight>
                  <a:srgbClr val="FFFFFF"/>
                </a:highlight>
                <a:latin typeface="PragmataPro Mono Liga" panose="02000509040000020004" pitchFamily="49" charset="0"/>
              </a:rPr>
              <a:t>&lt;stdio.h&gt;</a:t>
            </a:r>
            <a:endParaRPr lang="en-US" sz="2400" b="0">
              <a:solidFill>
                <a:srgbClr val="000000"/>
              </a:solidFill>
              <a:effectLst/>
              <a:highlight>
                <a:srgbClr val="FFFFFF"/>
              </a:highlight>
              <a:latin typeface="PragmataPro Mono Liga" panose="02000509040000020004" pitchFamily="49" charset="0"/>
            </a:endParaRPr>
          </a:p>
          <a:p>
            <a:pPr>
              <a:lnSpc>
                <a:spcPct val="100000"/>
              </a:lnSpc>
            </a:pPr>
            <a:r>
              <a:rPr lang="en-US" sz="2400" b="0">
                <a:solidFill>
                  <a:srgbClr val="000000"/>
                </a:solidFill>
                <a:effectLst/>
                <a:highlight>
                  <a:srgbClr val="FFFFFF"/>
                </a:highlight>
              </a:rPr>
              <a:t>Hàm </a:t>
            </a:r>
            <a:r>
              <a:rPr lang="en-US" sz="2400">
                <a:solidFill>
                  <a:srgbClr val="000000"/>
                </a:solidFill>
                <a:highlight>
                  <a:srgbClr val="FFFFFF"/>
                </a:highlight>
              </a:rPr>
              <a:t>tr</a:t>
            </a:r>
            <a:r>
              <a:rPr lang="vi-VN" sz="2400" b="0">
                <a:solidFill>
                  <a:srgbClr val="000000"/>
                </a:solidFill>
                <a:effectLst/>
                <a:highlight>
                  <a:srgbClr val="FFFFFF"/>
                </a:highlight>
                <a:latin typeface="+mn-lt"/>
              </a:rPr>
              <a:t>ả về ký tự tiếp theo từ đầu vào tiêu chuẩn </a:t>
            </a:r>
            <a:r>
              <a:rPr lang="en-US" sz="2400" b="0">
                <a:solidFill>
                  <a:srgbClr val="000000"/>
                </a:solidFill>
                <a:effectLst/>
                <a:highlight>
                  <a:srgbClr val="FFFFFF"/>
                </a:highlight>
                <a:latin typeface="+mn-lt"/>
              </a:rPr>
              <a:t>(</a:t>
            </a:r>
            <a:r>
              <a:rPr lang="en-US" sz="2400" b="0" i="0">
                <a:solidFill>
                  <a:srgbClr val="000000"/>
                </a:solidFill>
                <a:effectLst/>
                <a:highlight>
                  <a:srgbClr val="FFFFFF"/>
                </a:highlight>
                <a:latin typeface="Roboto" panose="02000000000000000000" pitchFamily="2" charset="0"/>
              </a:rPr>
              <a:t>standard input </a:t>
            </a:r>
            <a:r>
              <a:rPr lang="en-US" sz="2400" i="0">
                <a:solidFill>
                  <a:srgbClr val="000000"/>
                </a:solidFill>
                <a:highlight>
                  <a:srgbClr val="FFFFFF"/>
                </a:highlight>
                <a:latin typeface="+mn-lt"/>
              </a:rPr>
              <a:t>- </a:t>
            </a:r>
            <a:r>
              <a:rPr lang="en-US" sz="2400" b="0">
                <a:solidFill>
                  <a:srgbClr val="001080"/>
                </a:solidFill>
                <a:effectLst/>
                <a:highlight>
                  <a:srgbClr val="FFFFFF"/>
                </a:highlight>
                <a:latin typeface="PragmataPro Mono Liga" panose="02000509040000020004" pitchFamily="49" charset="0"/>
              </a:rPr>
              <a:t>stdin</a:t>
            </a:r>
            <a:r>
              <a:rPr lang="vi-VN" sz="2400" b="0">
                <a:solidFill>
                  <a:srgbClr val="000000"/>
                </a:solidFill>
                <a:effectLst/>
                <a:highlight>
                  <a:srgbClr val="FFFFFF"/>
                </a:highlight>
                <a:latin typeface="+mn-lt"/>
              </a:rPr>
              <a:t>).</a:t>
            </a:r>
            <a:endParaRPr lang="en-US" sz="2400" b="0">
              <a:solidFill>
                <a:srgbClr val="000000"/>
              </a:solidFill>
              <a:effectLst/>
              <a:highlight>
                <a:srgbClr val="FFFFFF"/>
              </a:highlight>
              <a:latin typeface="+mn-lt"/>
            </a:endParaRPr>
          </a:p>
          <a:p>
            <a:pPr>
              <a:lnSpc>
                <a:spcPct val="100000"/>
              </a:lnSpc>
            </a:pPr>
            <a:r>
              <a:rPr lang="en-US" sz="2400" b="0">
                <a:solidFill>
                  <a:srgbClr val="795E26"/>
                </a:solidFill>
                <a:effectLst/>
                <a:highlight>
                  <a:srgbClr val="FFFFFF"/>
                </a:highlight>
                <a:latin typeface="PragmataPro Mono Liga" panose="02000509040000020004" pitchFamily="49" charset="0"/>
              </a:rPr>
              <a:t>getchar </a:t>
            </a:r>
            <a:r>
              <a:rPr lang="vi-VN" sz="2400" b="0">
                <a:solidFill>
                  <a:srgbClr val="000000"/>
                </a:solidFill>
                <a:effectLst/>
                <a:highlight>
                  <a:srgbClr val="FFFFFF"/>
                </a:highlight>
                <a:latin typeface="+mn-lt"/>
              </a:rPr>
              <a:t>tương đương với việc gọi</a:t>
            </a:r>
            <a:r>
              <a:rPr lang="vi-VN"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getc</a:t>
            </a:r>
            <a:r>
              <a:rPr lang="vi-VN" sz="2400" b="0">
                <a:solidFill>
                  <a:srgbClr val="000000"/>
                </a:solidFill>
                <a:effectLst/>
                <a:highlight>
                  <a:srgbClr val="FFFFFF"/>
                </a:highlight>
                <a:latin typeface="PragmataPro Mono Liga" panose="02000509040000020004" pitchFamily="49" charset="0"/>
              </a:rPr>
              <a:t> </a:t>
            </a:r>
            <a:r>
              <a:rPr lang="vi-VN" sz="2400" b="0">
                <a:solidFill>
                  <a:srgbClr val="000000"/>
                </a:solidFill>
                <a:effectLst/>
                <a:highlight>
                  <a:srgbClr val="FFFFFF"/>
                </a:highlight>
                <a:latin typeface="+mn-lt"/>
              </a:rPr>
              <a:t>với </a:t>
            </a:r>
            <a:r>
              <a:rPr lang="en-US" sz="2400" b="0">
                <a:solidFill>
                  <a:srgbClr val="001080"/>
                </a:solidFill>
                <a:effectLst/>
                <a:highlight>
                  <a:srgbClr val="FFFFFF"/>
                </a:highlight>
                <a:latin typeface="PragmataPro Mono Liga" panose="02000509040000020004" pitchFamily="49" charset="0"/>
              </a:rPr>
              <a:t>stdin</a:t>
            </a:r>
            <a:r>
              <a:rPr lang="vi-VN" sz="2400" b="0">
                <a:solidFill>
                  <a:srgbClr val="000000"/>
                </a:solidFill>
                <a:effectLst/>
                <a:highlight>
                  <a:srgbClr val="FFFFFF"/>
                </a:highlight>
                <a:latin typeface="+mn-lt"/>
              </a:rPr>
              <a:t> làm đối số.</a:t>
            </a:r>
            <a:endParaRPr lang="en-US" sz="2400" b="0">
              <a:solidFill>
                <a:srgbClr val="000000"/>
              </a:solidFill>
              <a:effectLst/>
              <a:highlight>
                <a:srgbClr val="FFFFFF"/>
              </a:highlight>
              <a:latin typeface="+mn-lt"/>
            </a:endParaRPr>
          </a:p>
          <a:p>
            <a:pPr>
              <a:lnSpc>
                <a:spcPct val="120000"/>
              </a:lnSpc>
            </a:pPr>
            <a:r>
              <a:rPr lang="en-US" sz="2400" b="1">
                <a:solidFill>
                  <a:schemeClr val="tx1">
                    <a:lumMod val="50000"/>
                  </a:schemeClr>
                </a:solidFill>
                <a:effectLst/>
                <a:highlight>
                  <a:srgbClr val="FFFFFF"/>
                </a:highlight>
              </a:rPr>
              <a:t>Ví dụ</a:t>
            </a:r>
            <a:r>
              <a:rPr lang="en-US" sz="2400" b="0">
                <a:solidFill>
                  <a:schemeClr val="tx1">
                    <a:lumMod val="50000"/>
                  </a:schemeClr>
                </a:solidFill>
                <a:effectLst/>
                <a:highlight>
                  <a:srgbClr val="FFFFFF"/>
                </a:highlight>
              </a:rPr>
              <a:t>:</a:t>
            </a:r>
            <a:endParaRPr lang="en-US" sz="2400" b="0">
              <a:solidFill>
                <a:srgbClr val="AF00DB"/>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&lt;stdio.h&gt;</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printf</a:t>
            </a:r>
            <a:r>
              <a:rPr lang="en-US" sz="2200" b="0">
                <a:solidFill>
                  <a:srgbClr val="000000"/>
                </a:solidFill>
                <a:effectLst/>
                <a:highlight>
                  <a:srgbClr val="FFFFFF"/>
                </a:highlight>
                <a:latin typeface="PragmataPro Mono Liga" panose="02000509040000020004" pitchFamily="49" charset="0"/>
              </a:rPr>
              <a:t>(</a:t>
            </a:r>
            <a:r>
              <a:rPr lang="en-US" sz="2200" b="0">
                <a:solidFill>
                  <a:srgbClr val="A31515"/>
                </a:solidFill>
                <a:effectLst/>
                <a:highlight>
                  <a:srgbClr val="FFFFFF"/>
                </a:highlight>
                <a:latin typeface="PragmataPro Mono Liga" panose="02000509040000020004" pitchFamily="49" charset="0"/>
              </a:rPr>
              <a:t>"Nhap: "</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getchar</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printf</a:t>
            </a:r>
            <a:r>
              <a:rPr lang="en-US" sz="2200" b="0">
                <a:solidFill>
                  <a:srgbClr val="000000"/>
                </a:solidFill>
                <a:effectLst/>
                <a:highlight>
                  <a:srgbClr val="FFFFFF"/>
                </a:highlight>
                <a:latin typeface="PragmataPro Mono Liga" panose="02000509040000020004" pitchFamily="49" charset="0"/>
              </a:rPr>
              <a:t>(</a:t>
            </a:r>
            <a:r>
              <a:rPr lang="en-US" sz="2200" b="0">
                <a:solidFill>
                  <a:srgbClr val="A31515"/>
                </a:solidFill>
                <a:effectLst/>
                <a:highlight>
                  <a:srgbClr val="FFFFFF"/>
                </a:highlight>
                <a:latin typeface="PragmataPro Mono Liga" panose="02000509040000020004" pitchFamily="49" charset="0"/>
              </a:rPr>
              <a:t>"Xuat: "</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putchar</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endParaRPr lang="en-US" sz="2200" b="0">
              <a:solidFill>
                <a:srgbClr val="000000"/>
              </a:solidFill>
              <a:effectLst/>
              <a:highlight>
                <a:srgbClr val="FFFFFF"/>
              </a:highlight>
              <a:latin typeface="+mn-lt"/>
            </a:endParaRPr>
          </a:p>
        </p:txBody>
      </p:sp>
      <p:sp>
        <p:nvSpPr>
          <p:cNvPr id="4" name="Footer Placeholder 3">
            <a:extLst>
              <a:ext uri="{FF2B5EF4-FFF2-40B4-BE49-F238E27FC236}">
                <a16:creationId xmlns:a16="http://schemas.microsoft.com/office/drawing/2014/main" id="{B1229B0E-4586-F770-868A-18587B4F65B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Rectangle 7">
            <a:extLst>
              <a:ext uri="{FF2B5EF4-FFF2-40B4-BE49-F238E27FC236}">
                <a16:creationId xmlns:a16="http://schemas.microsoft.com/office/drawing/2014/main" id="{39E11015-8173-FA1D-62B2-EEC1A8E0C597}"/>
              </a:ext>
            </a:extLst>
          </p:cNvPr>
          <p:cNvSpPr/>
          <p:nvPr/>
        </p:nvSpPr>
        <p:spPr>
          <a:xfrm>
            <a:off x="3315700" y="1308517"/>
            <a:ext cx="3773469" cy="570827"/>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getchar</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p>
        </p:txBody>
      </p:sp>
      <p:sp>
        <p:nvSpPr>
          <p:cNvPr id="6" name="Date Placeholder 5">
            <a:extLst>
              <a:ext uri="{FF2B5EF4-FFF2-40B4-BE49-F238E27FC236}">
                <a16:creationId xmlns:a16="http://schemas.microsoft.com/office/drawing/2014/main" id="{7AFDE64C-7C9B-E76F-904C-02296112A7A1}"/>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C1356CD3-0822-66AC-73AD-108A8331D2CD}"/>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
        <p:nvSpPr>
          <p:cNvPr id="9" name="TextBox 8">
            <a:extLst>
              <a:ext uri="{FF2B5EF4-FFF2-40B4-BE49-F238E27FC236}">
                <a16:creationId xmlns:a16="http://schemas.microsoft.com/office/drawing/2014/main" id="{825BDCE0-9B16-078C-6CDC-C303758340F6}"/>
              </a:ext>
            </a:extLst>
          </p:cNvPr>
          <p:cNvSpPr txBox="1"/>
          <p:nvPr/>
        </p:nvSpPr>
        <p:spPr>
          <a:xfrm>
            <a:off x="5488969" y="3690320"/>
            <a:ext cx="3200400" cy="1569660"/>
          </a:xfrm>
          <a:prstGeom prst="rect">
            <a:avLst/>
          </a:prstGeom>
          <a:noFill/>
          <a:ln>
            <a:solidFill>
              <a:schemeClr val="tx1">
                <a:lumMod val="50000"/>
              </a:schemeClr>
            </a:solidFill>
          </a:ln>
        </p:spPr>
        <p:txBody>
          <a:bodyPr wrap="square">
            <a:spAutoFit/>
          </a:bodyPr>
          <a:lstStyle/>
          <a:p>
            <a:r>
              <a:rPr lang="en-US" sz="2400"/>
              <a:t>Thực thi chương trình:</a:t>
            </a:r>
          </a:p>
          <a:p>
            <a:endParaRPr lang="en-US" sz="2400"/>
          </a:p>
          <a:p>
            <a:r>
              <a:rPr lang="en-US" sz="2400"/>
              <a:t>Nhap: Lap Trinh</a:t>
            </a:r>
          </a:p>
          <a:p>
            <a:r>
              <a:rPr lang="en-US" sz="2400"/>
              <a:t>Xuat: L</a:t>
            </a:r>
          </a:p>
        </p:txBody>
      </p:sp>
    </p:spTree>
    <p:extLst>
      <p:ext uri="{BB962C8B-B14F-4D97-AF65-F5344CB8AC3E}">
        <p14:creationId xmlns:p14="http://schemas.microsoft.com/office/powerpoint/2010/main" val="1899337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2AB2-B7D9-96A3-5236-7C12FAC46C57}"/>
              </a:ext>
            </a:extLst>
          </p:cNvPr>
          <p:cNvSpPr>
            <a:spLocks noGrp="1"/>
          </p:cNvSpPr>
          <p:nvPr>
            <p:ph type="title"/>
          </p:nvPr>
        </p:nvSpPr>
        <p:spPr/>
        <p:txBody>
          <a:bodyPr>
            <a:normAutofit fontScale="90000"/>
          </a:bodyPr>
          <a:lstStyle/>
          <a:p>
            <a:r>
              <a:rPr lang="en-US"/>
              <a:t>Nhập ký tự: Lệnh fgetc và getc </a:t>
            </a:r>
          </a:p>
        </p:txBody>
      </p:sp>
      <p:sp>
        <p:nvSpPr>
          <p:cNvPr id="3" name="Content Placeholder 2">
            <a:extLst>
              <a:ext uri="{FF2B5EF4-FFF2-40B4-BE49-F238E27FC236}">
                <a16:creationId xmlns:a16="http://schemas.microsoft.com/office/drawing/2014/main" id="{9BA1B16E-1571-C054-A373-7774858C9CAC}"/>
              </a:ext>
            </a:extLst>
          </p:cNvPr>
          <p:cNvSpPr>
            <a:spLocks noGrp="1"/>
          </p:cNvSpPr>
          <p:nvPr>
            <p:ph idx="1"/>
          </p:nvPr>
        </p:nvSpPr>
        <p:spPr/>
        <p:txBody>
          <a:bodyPr>
            <a:noAutofit/>
          </a:bodyPr>
          <a:lstStyle/>
          <a:p>
            <a:pPr>
              <a:lnSpc>
                <a:spcPct val="150000"/>
              </a:lnSpc>
              <a:spcBef>
                <a:spcPts val="0"/>
              </a:spcBef>
              <a:spcAft>
                <a:spcPts val="0"/>
              </a:spcAft>
            </a:pPr>
            <a:r>
              <a:rPr lang="en-US" sz="2400" b="1">
                <a:solidFill>
                  <a:schemeClr val="tx1">
                    <a:lumMod val="50000"/>
                  </a:schemeClr>
                </a:solidFill>
                <a:effectLst/>
                <a:highlight>
                  <a:srgbClr val="FFFFFF"/>
                </a:highlight>
              </a:rPr>
              <a:t>Cú pháp</a:t>
            </a:r>
            <a:r>
              <a:rPr lang="en-US" sz="2400" b="0">
                <a:solidFill>
                  <a:schemeClr val="tx1">
                    <a:lumMod val="50000"/>
                  </a:schemeClr>
                </a:solidFill>
                <a:effectLst/>
                <a:highlight>
                  <a:srgbClr val="FFFFFF"/>
                </a:highlight>
              </a:rPr>
              <a:t>:</a:t>
            </a:r>
          </a:p>
          <a:p>
            <a:pPr>
              <a:lnSpc>
                <a:spcPct val="150000"/>
              </a:lnSpc>
              <a:spcBef>
                <a:spcPts val="0"/>
              </a:spcBef>
              <a:spcAft>
                <a:spcPts val="0"/>
              </a:spcAft>
            </a:pPr>
            <a:endParaRPr lang="en-US" sz="2400">
              <a:solidFill>
                <a:schemeClr val="tx1">
                  <a:lumMod val="50000"/>
                </a:schemeClr>
              </a:solidFill>
              <a:highlight>
                <a:srgbClr val="FFFFFF"/>
              </a:highlight>
            </a:endParaRPr>
          </a:p>
          <a:p>
            <a:pPr>
              <a:lnSpc>
                <a:spcPct val="150000"/>
              </a:lnSpc>
              <a:spcBef>
                <a:spcPts val="0"/>
              </a:spcBef>
              <a:spcAft>
                <a:spcPts val="0"/>
              </a:spcAft>
            </a:pPr>
            <a:endParaRPr lang="en-US" sz="2400" b="0">
              <a:solidFill>
                <a:srgbClr val="000000"/>
              </a:solidFill>
              <a:effectLst/>
              <a:highlight>
                <a:srgbClr val="FFFFFF"/>
              </a:highlight>
            </a:endParaRPr>
          </a:p>
          <a:p>
            <a:pPr>
              <a:lnSpc>
                <a:spcPct val="150000"/>
              </a:lnSpc>
              <a:spcBef>
                <a:spcPts val="0"/>
              </a:spcBef>
              <a:spcAft>
                <a:spcPts val="0"/>
              </a:spcAft>
            </a:pPr>
            <a:r>
              <a:rPr lang="en-US" sz="2400" b="0">
                <a:solidFill>
                  <a:srgbClr val="000000"/>
                </a:solidFill>
                <a:effectLst/>
                <a:highlight>
                  <a:srgbClr val="FFFFFF"/>
                </a:highlight>
              </a:rPr>
              <a:t>Trong thư viện </a:t>
            </a:r>
            <a:r>
              <a:rPr lang="en-US" sz="2400" b="0">
                <a:solidFill>
                  <a:srgbClr val="A31515"/>
                </a:solidFill>
                <a:effectLst/>
                <a:highlight>
                  <a:srgbClr val="FFFFFF"/>
                </a:highlight>
                <a:latin typeface="PragmataPro Mono Liga" panose="02000509040000020004" pitchFamily="49" charset="0"/>
              </a:rPr>
              <a:t>&lt;stdio.h&gt;</a:t>
            </a:r>
            <a:endParaRPr lang="en-US" sz="2400" b="0">
              <a:solidFill>
                <a:srgbClr val="000000"/>
              </a:solidFill>
              <a:effectLst/>
              <a:highlight>
                <a:srgbClr val="FFFFFF"/>
              </a:highlight>
              <a:latin typeface="PragmataPro Mono Liga" panose="02000509040000020004" pitchFamily="49" charset="0"/>
            </a:endParaRPr>
          </a:p>
          <a:p>
            <a:pPr>
              <a:lnSpc>
                <a:spcPct val="150000"/>
              </a:lnSpc>
              <a:spcBef>
                <a:spcPts val="0"/>
              </a:spcBef>
              <a:spcAft>
                <a:spcPts val="0"/>
              </a:spcAft>
            </a:pPr>
            <a:r>
              <a:rPr lang="en-US" sz="2400"/>
              <a:t>Hàm </a:t>
            </a:r>
            <a:r>
              <a:rPr lang="en-US" sz="2400" b="0">
                <a:solidFill>
                  <a:srgbClr val="795E26"/>
                </a:solidFill>
                <a:effectLst/>
                <a:highlight>
                  <a:srgbClr val="FFFFFF"/>
                </a:highlight>
                <a:latin typeface="PragmataPro Mono Liga" panose="02000509040000020004" pitchFamily="49" charset="0"/>
              </a:rPr>
              <a:t>fgetc</a:t>
            </a:r>
            <a:r>
              <a:rPr lang="en-US" sz="2400"/>
              <a:t>, </a:t>
            </a:r>
            <a:r>
              <a:rPr lang="en-US" sz="2400" b="0">
                <a:solidFill>
                  <a:srgbClr val="795E26"/>
                </a:solidFill>
                <a:effectLst/>
                <a:highlight>
                  <a:srgbClr val="FFFFFF"/>
                </a:highlight>
                <a:latin typeface="PragmataPro Mono Liga" panose="02000509040000020004" pitchFamily="49" charset="0"/>
              </a:rPr>
              <a:t>getc</a:t>
            </a:r>
            <a:r>
              <a:rPr lang="en-US" sz="2400"/>
              <a:t> có thể đ</a:t>
            </a:r>
            <a:r>
              <a:rPr lang="vi-VN" sz="2400"/>
              <a:t>ọc các ký tự từ </a:t>
            </a:r>
            <a:r>
              <a:rPr lang="en-US" sz="2400"/>
              <a:t>đầu vào </a:t>
            </a:r>
            <a:r>
              <a:rPr lang="en-US" sz="2400" b="0">
                <a:solidFill>
                  <a:srgbClr val="001080"/>
                </a:solidFill>
                <a:effectLst/>
                <a:highlight>
                  <a:srgbClr val="FFFFFF"/>
                </a:highlight>
                <a:latin typeface="PragmataPro Mono Liga" panose="02000509040000020004" pitchFamily="49" charset="0"/>
              </a:rPr>
              <a:t>stream </a:t>
            </a:r>
            <a:r>
              <a:rPr lang="en-US" sz="2400" b="0">
                <a:solidFill>
                  <a:schemeClr val="tx1">
                    <a:lumMod val="50000"/>
                  </a:schemeClr>
                </a:solidFill>
                <a:effectLst/>
                <a:highlight>
                  <a:srgbClr val="FFFFFF"/>
                </a:highlight>
              </a:rPr>
              <a:t>(con trỏ đến đối tượng FILE đầu vào)</a:t>
            </a:r>
            <a:r>
              <a:rPr lang="en-US" sz="2400" b="0">
                <a:solidFill>
                  <a:srgbClr val="001080"/>
                </a:solidFill>
                <a:effectLst/>
                <a:highlight>
                  <a:srgbClr val="FFFFFF"/>
                </a:highlight>
                <a:latin typeface="PragmataPro Mono Liga" panose="02000509040000020004" pitchFamily="49" charset="0"/>
              </a:rPr>
              <a:t> </a:t>
            </a:r>
            <a:r>
              <a:rPr lang="en-US" sz="2400"/>
              <a:t>và trả về ký tự đọc.</a:t>
            </a:r>
          </a:p>
          <a:p>
            <a:pPr>
              <a:lnSpc>
                <a:spcPct val="150000"/>
              </a:lnSpc>
              <a:spcBef>
                <a:spcPts val="600"/>
              </a:spcBef>
              <a:spcAft>
                <a:spcPts val="600"/>
              </a:spcAft>
            </a:pPr>
            <a:r>
              <a:rPr lang="en-US" sz="2400">
                <a:solidFill>
                  <a:srgbClr val="FF0000"/>
                </a:solidFill>
                <a:highlight>
                  <a:srgbClr val="FFFFFF"/>
                </a:highlight>
                <a:latin typeface="PragmataPro Mono Liga" panose="02000509040000020004" pitchFamily="49" charset="0"/>
              </a:rPr>
              <a:t>stdin</a:t>
            </a:r>
            <a:r>
              <a:rPr lang="vi-VN" sz="2400">
                <a:highlight>
                  <a:srgbClr val="FFFFFF"/>
                </a:highlight>
              </a:rPr>
              <a:t> được sử dụng như là con trỏ file</a:t>
            </a:r>
            <a:r>
              <a:rPr lang="en-US" sz="2400">
                <a:highlight>
                  <a:srgbClr val="FFFFFF"/>
                </a:highlight>
              </a:rPr>
              <a:t> </a:t>
            </a:r>
            <a:r>
              <a:rPr lang="en-US" sz="2400">
                <a:solidFill>
                  <a:srgbClr val="001080"/>
                </a:solidFill>
                <a:highlight>
                  <a:srgbClr val="FFFFFF"/>
                </a:highlight>
                <a:latin typeface="PragmataPro Mono Liga" panose="02000509040000020004" pitchFamily="49" charset="0"/>
              </a:rPr>
              <a:t>stream</a:t>
            </a:r>
            <a:r>
              <a:rPr lang="vi-VN" sz="2400">
                <a:highlight>
                  <a:srgbClr val="FFFFFF"/>
                </a:highlight>
              </a:rPr>
              <a:t> </a:t>
            </a:r>
            <a:r>
              <a:rPr lang="en-US" sz="2400">
                <a:highlight>
                  <a:srgbClr val="FFFFFF"/>
                </a:highlight>
              </a:rPr>
              <a:t>để đọc</a:t>
            </a:r>
            <a:r>
              <a:rPr lang="vi-VN" sz="2400">
                <a:highlight>
                  <a:srgbClr val="FFFFFF"/>
                </a:highlight>
              </a:rPr>
              <a:t> đầu vào tiêu chuẩn từ bàn phím.</a:t>
            </a:r>
            <a:endParaRPr lang="en-US" sz="2400">
              <a:solidFill>
                <a:srgbClr val="001080"/>
              </a:solidFill>
              <a:highlight>
                <a:srgbClr val="FFFFFF"/>
              </a:highlight>
              <a:latin typeface="PragmataPro Mono Liga" panose="02000509040000020004" pitchFamily="49" charset="0"/>
            </a:endParaRPr>
          </a:p>
          <a:p>
            <a:pPr marL="0" indent="0">
              <a:lnSpc>
                <a:spcPct val="150000"/>
              </a:lnSpc>
              <a:spcBef>
                <a:spcPts val="0"/>
              </a:spcBef>
              <a:spcAft>
                <a:spcPts val="0"/>
              </a:spcAft>
              <a:buNone/>
            </a:pPr>
            <a:endParaRPr lang="en-US" sz="2400"/>
          </a:p>
        </p:txBody>
      </p:sp>
      <p:sp>
        <p:nvSpPr>
          <p:cNvPr id="4" name="Footer Placeholder 3">
            <a:extLst>
              <a:ext uri="{FF2B5EF4-FFF2-40B4-BE49-F238E27FC236}">
                <a16:creationId xmlns:a16="http://schemas.microsoft.com/office/drawing/2014/main" id="{276E98E2-05F5-FB32-8998-52197356C9D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1" name="Rectangle 10">
            <a:extLst>
              <a:ext uri="{FF2B5EF4-FFF2-40B4-BE49-F238E27FC236}">
                <a16:creationId xmlns:a16="http://schemas.microsoft.com/office/drawing/2014/main" id="{B9290ABE-0F5D-3C66-1F7A-34C70559CEA3}"/>
              </a:ext>
            </a:extLst>
          </p:cNvPr>
          <p:cNvSpPr/>
          <p:nvPr/>
        </p:nvSpPr>
        <p:spPr>
          <a:xfrm>
            <a:off x="2846514" y="1616742"/>
            <a:ext cx="4876800" cy="1066127"/>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Bef>
                <a:spcPts val="600"/>
              </a:spcBef>
              <a:spcAft>
                <a:spcPts val="60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fgetc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267F99"/>
                </a:solidFill>
                <a:effectLst/>
                <a:highlight>
                  <a:srgbClr val="FFFFFF"/>
                </a:highlight>
                <a:latin typeface="PragmataPro Mono Liga" panose="02000509040000020004" pitchFamily="49" charset="0"/>
              </a:rPr>
              <a:t>FILE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stream</a:t>
            </a:r>
            <a:r>
              <a:rPr lang="en-US" sz="2400" b="0">
                <a:solidFill>
                  <a:srgbClr val="000000"/>
                </a:solidFill>
                <a:effectLst/>
                <a:highlight>
                  <a:srgbClr val="FFFFFF"/>
                </a:highlight>
                <a:latin typeface="PragmataPro Mono Liga" panose="02000509040000020004" pitchFamily="49" charset="0"/>
              </a:rPr>
              <a:t> );</a:t>
            </a:r>
          </a:p>
          <a:p>
            <a:pPr marL="0" indent="0" algn="ctr">
              <a:lnSpc>
                <a:spcPct val="100000"/>
              </a:lnSpc>
              <a:spcBef>
                <a:spcPts val="600"/>
              </a:spcBef>
              <a:spcAft>
                <a:spcPts val="60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getc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267F99"/>
                </a:solidFill>
                <a:effectLst/>
                <a:highlight>
                  <a:srgbClr val="FFFFFF"/>
                </a:highlight>
                <a:latin typeface="PragmataPro Mono Liga" panose="02000509040000020004" pitchFamily="49" charset="0"/>
              </a:rPr>
              <a:t>FILE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stream</a:t>
            </a:r>
            <a:r>
              <a:rPr lang="en-US" sz="2400" b="0">
                <a:solidFill>
                  <a:srgbClr val="000000"/>
                </a:solidFill>
                <a:effectLst/>
                <a:highlight>
                  <a:srgbClr val="FFFFFF"/>
                </a:highlight>
                <a:latin typeface="PragmataPro Mono Liga" panose="02000509040000020004" pitchFamily="49" charset="0"/>
              </a:rPr>
              <a:t> );</a:t>
            </a:r>
          </a:p>
        </p:txBody>
      </p:sp>
      <p:sp>
        <p:nvSpPr>
          <p:cNvPr id="6" name="Date Placeholder 5">
            <a:extLst>
              <a:ext uri="{FF2B5EF4-FFF2-40B4-BE49-F238E27FC236}">
                <a16:creationId xmlns:a16="http://schemas.microsoft.com/office/drawing/2014/main" id="{ED8D21F7-78AA-3351-A0AC-4FCDCFA9EDD9}"/>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73AC5611-FB73-A9EC-8C44-7AEB04837C8D}"/>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32414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5C95-5E0A-BC12-C95E-30706A748F00}"/>
              </a:ext>
            </a:extLst>
          </p:cNvPr>
          <p:cNvSpPr>
            <a:spLocks noGrp="1"/>
          </p:cNvSpPr>
          <p:nvPr>
            <p:ph type="title"/>
          </p:nvPr>
        </p:nvSpPr>
        <p:spPr/>
        <p:txBody>
          <a:bodyPr>
            <a:normAutofit fontScale="90000"/>
          </a:bodyPr>
          <a:lstStyle/>
          <a:p>
            <a:r>
              <a:rPr lang="en-US"/>
              <a:t>Nhập ký tự: Lệnh fgetc và getc </a:t>
            </a:r>
          </a:p>
        </p:txBody>
      </p:sp>
      <p:sp>
        <p:nvSpPr>
          <p:cNvPr id="3" name="Content Placeholder 2">
            <a:extLst>
              <a:ext uri="{FF2B5EF4-FFF2-40B4-BE49-F238E27FC236}">
                <a16:creationId xmlns:a16="http://schemas.microsoft.com/office/drawing/2014/main" id="{22D10A37-D9D3-5B7C-2F6B-AFD33F6BD830}"/>
              </a:ext>
            </a:extLst>
          </p:cNvPr>
          <p:cNvSpPr>
            <a:spLocks noGrp="1"/>
          </p:cNvSpPr>
          <p:nvPr>
            <p:ph idx="1"/>
          </p:nvPr>
        </p:nvSpPr>
        <p:spPr/>
        <p:txBody>
          <a:bodyPr>
            <a:noAutofit/>
          </a:bodyPr>
          <a:lstStyle/>
          <a:p>
            <a:pPr algn="l">
              <a:lnSpc>
                <a:spcPct val="100000"/>
              </a:lnSpc>
            </a:pPr>
            <a:r>
              <a:rPr lang="en-US" sz="2400" b="0">
                <a:solidFill>
                  <a:schemeClr val="tx1">
                    <a:lumMod val="50000"/>
                  </a:schemeClr>
                </a:solidFill>
                <a:effectLst/>
                <a:highlight>
                  <a:srgbClr val="FFFFFF"/>
                </a:highlight>
              </a:rPr>
              <a:t>Ví dụ:</a:t>
            </a:r>
          </a:p>
          <a:p>
            <a:pPr marL="0" indent="0" algn="l">
              <a:lnSpc>
                <a:spcPct val="100000"/>
              </a:lnSpc>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&lt;stdio.h&gt;</a:t>
            </a: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c1</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c2</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"Nhap: "</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c1</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getc</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stdin</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"Xuat: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c1</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fflush</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stdin</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Nhap: "</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c2</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fgetc</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stdin</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"Xuat: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c2</a:t>
            </a:r>
            <a:r>
              <a:rPr lang="en-US" sz="2400" b="0">
                <a:solidFill>
                  <a:srgbClr val="000000"/>
                </a:solidFill>
                <a:effectLst/>
                <a:highlight>
                  <a:srgbClr val="FFFFFF"/>
                </a:highlight>
                <a:latin typeface="PragmataPro Mono Liga" panose="02000509040000020004" pitchFamily="49" charset="0"/>
              </a:rPr>
              <a:t>);</a:t>
            </a: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endParaRPr lang="en-US" sz="24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F13750E5-D3BC-454E-78BD-B251CF57151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0" name="TextBox 9">
            <a:extLst>
              <a:ext uri="{FF2B5EF4-FFF2-40B4-BE49-F238E27FC236}">
                <a16:creationId xmlns:a16="http://schemas.microsoft.com/office/drawing/2014/main" id="{25BF4D36-D032-815A-D61D-90F9C40446A7}"/>
              </a:ext>
            </a:extLst>
          </p:cNvPr>
          <p:cNvSpPr txBox="1"/>
          <p:nvPr/>
        </p:nvSpPr>
        <p:spPr>
          <a:xfrm>
            <a:off x="7645400" y="1609636"/>
            <a:ext cx="3441700" cy="2308324"/>
          </a:xfrm>
          <a:prstGeom prst="rect">
            <a:avLst/>
          </a:prstGeom>
          <a:noFill/>
          <a:ln>
            <a:solidFill>
              <a:schemeClr val="tx1">
                <a:lumMod val="50000"/>
              </a:schemeClr>
            </a:solidFill>
          </a:ln>
        </p:spPr>
        <p:txBody>
          <a:bodyPr wrap="square">
            <a:spAutoFit/>
          </a:bodyPr>
          <a:lstStyle/>
          <a:p>
            <a:r>
              <a:rPr lang="en-US" sz="2400" b="1"/>
              <a:t>Thực thi chương trình:</a:t>
            </a:r>
          </a:p>
          <a:p>
            <a:endParaRPr lang="en-US" sz="2400"/>
          </a:p>
          <a:p>
            <a:r>
              <a:rPr lang="en-US" sz="2400"/>
              <a:t>Nhap: Nhap Mon</a:t>
            </a:r>
          </a:p>
          <a:p>
            <a:r>
              <a:rPr lang="en-US" sz="2400"/>
              <a:t>Xuat: N</a:t>
            </a:r>
          </a:p>
          <a:p>
            <a:r>
              <a:rPr lang="en-US" sz="2400"/>
              <a:t>Nhap: Lap Trinh</a:t>
            </a:r>
          </a:p>
          <a:p>
            <a:r>
              <a:rPr lang="en-US" sz="2400"/>
              <a:t>Xuat: L</a:t>
            </a:r>
          </a:p>
        </p:txBody>
      </p:sp>
      <p:sp>
        <p:nvSpPr>
          <p:cNvPr id="6" name="Date Placeholder 5">
            <a:extLst>
              <a:ext uri="{FF2B5EF4-FFF2-40B4-BE49-F238E27FC236}">
                <a16:creationId xmlns:a16="http://schemas.microsoft.com/office/drawing/2014/main" id="{B8965950-2CC1-9DBB-4CBF-070ECB1F1419}"/>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B5D97842-A6A9-38CC-40A7-C6ABC401C1C9}"/>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27578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a:bodyPr>
          <a:lstStyle/>
          <a:p>
            <a:pPr marL="34290" indent="0">
              <a:buSzPct val="100000"/>
              <a:buNone/>
            </a:pPr>
            <a:r>
              <a:rPr lang="en-US"/>
              <a:t>3.8.1 Thư viện nhập xuất</a:t>
            </a:r>
          </a:p>
          <a:p>
            <a:pPr marL="34290" indent="0">
              <a:buSzPct val="100000"/>
              <a:buNone/>
            </a:pPr>
            <a:r>
              <a:rPr lang="en-US"/>
              <a:t>3.8.2 Câu lệnh xuất</a:t>
            </a:r>
          </a:p>
          <a:p>
            <a:pPr marL="34290" indent="0">
              <a:buSzPct val="100000"/>
              <a:buNone/>
            </a:pPr>
            <a:r>
              <a:rPr lang="en-US"/>
              <a:t>3.8.3 Câu lệnh nhập</a:t>
            </a:r>
          </a:p>
          <a:p>
            <a:pPr marL="34290" indent="0">
              <a:buSzPct val="100000"/>
              <a:buNone/>
            </a:pPr>
            <a:r>
              <a:rPr lang="en-US"/>
              <a:t>3.8.4 Hàm xóa bộ nhớ đệm</a:t>
            </a:r>
          </a:p>
          <a:p>
            <a:pPr marL="34290" indent="0">
              <a:buSzPct val="100000"/>
              <a:buNone/>
            </a:pPr>
            <a:r>
              <a:rPr lang="en-US"/>
              <a:t>Bài tập</a:t>
            </a:r>
          </a:p>
          <a:p>
            <a:pPr marL="491490" indent="-457200">
              <a:buSzPct val="100000"/>
              <a:buAutoNum type="arabicPeriod"/>
            </a:pPr>
            <a:endParaRPr lang="en-US"/>
          </a:p>
          <a:p>
            <a:endParaRPr lang="en-VN"/>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6" name="Date Placeholder 5">
            <a:extLst>
              <a:ext uri="{FF2B5EF4-FFF2-40B4-BE49-F238E27FC236}">
                <a16:creationId xmlns:a16="http://schemas.microsoft.com/office/drawing/2014/main" id="{5ECB6352-44D9-D058-256C-E97984886F6A}"/>
              </a:ext>
            </a:extLst>
          </p:cNvPr>
          <p:cNvSpPr>
            <a:spLocks noGrp="1"/>
          </p:cNvSpPr>
          <p:nvPr>
            <p:ph type="dt" sz="half" idx="14"/>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4E3A3C34-7E3A-8166-82B9-530154A3F9EF}"/>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D741-E389-9B16-5646-354FCCEC9F78}"/>
              </a:ext>
            </a:extLst>
          </p:cNvPr>
          <p:cNvSpPr>
            <a:spLocks noGrp="1"/>
          </p:cNvSpPr>
          <p:nvPr>
            <p:ph type="title"/>
          </p:nvPr>
        </p:nvSpPr>
        <p:spPr/>
        <p:txBody>
          <a:bodyPr>
            <a:normAutofit fontScale="90000"/>
          </a:bodyPr>
          <a:lstStyle/>
          <a:p>
            <a:r>
              <a:rPr lang="en-US"/>
              <a:t>Ví dụ: Tổng hợp các cách nhập ký tự</a:t>
            </a:r>
          </a:p>
        </p:txBody>
      </p:sp>
      <p:sp>
        <p:nvSpPr>
          <p:cNvPr id="3" name="Content Placeholder 2">
            <a:extLst>
              <a:ext uri="{FF2B5EF4-FFF2-40B4-BE49-F238E27FC236}">
                <a16:creationId xmlns:a16="http://schemas.microsoft.com/office/drawing/2014/main" id="{42F7467A-42F4-238E-F510-2C7B1CD5C9E9}"/>
              </a:ext>
            </a:extLst>
          </p:cNvPr>
          <p:cNvSpPr>
            <a:spLocks noGrp="1"/>
          </p:cNvSpPr>
          <p:nvPr>
            <p:ph idx="1"/>
          </p:nvPr>
        </p:nvSpPr>
        <p:spPr>
          <a:xfrm>
            <a:off x="599484" y="1075114"/>
            <a:ext cx="10579654" cy="4943139"/>
          </a:xfrm>
        </p:spPr>
        <p:txBody>
          <a:bodyPr>
            <a:noAutofit/>
          </a:bodyPr>
          <a:lstStyle/>
          <a:p>
            <a:pPr marL="0" indent="0">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using</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namespace</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char</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"Nhap dung cin: "</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cin</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&gt;&gt;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"Xuat: "</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c</a:t>
            </a:r>
            <a:r>
              <a:rPr lang="en-US" sz="1800" b="0">
                <a:solidFill>
                  <a:srgbClr val="001080"/>
                </a:solidFill>
                <a:effectLst/>
                <a:highlight>
                  <a:srgbClr val="FFFFFF"/>
                </a:highlight>
                <a:latin typeface="PragmataPro Mono Liga" panose="02000509040000020004" pitchFamily="49" charset="0"/>
              </a:rPr>
              <a:t>in</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ignore</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"Nhap dung cin.get(): "</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cin</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get</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"Xuat: "</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cin</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ignore</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"Nhap dung getchar(): "</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getchar</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"Xuat: "</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cin</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ignore</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"Nhap dung c=getc(stdin): "</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getc</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stdin</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"Xuat: "</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cin</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ignore</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"Nhap dung fgetc(stdin): "</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fgetc</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stdin</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"Xuat: "</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1800" b="0">
                <a:solidFill>
                  <a:srgbClr val="000000"/>
                </a:solidFill>
                <a:effectLst/>
                <a:highlight>
                  <a:srgbClr val="FFFFFF"/>
                </a:highlight>
                <a:latin typeface="PragmataPro Mono Liga" panose="02000509040000020004" pitchFamily="49" charset="0"/>
              </a:rPr>
            </a:br>
            <a:endParaRPr lang="en-US" sz="18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8D9654E9-8D09-947C-4A44-227B673875C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F8F72EF-487A-AFDD-3F21-AD111B069857}"/>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C74C8D80-ACC0-A36F-A5E4-E4454B2E248E}"/>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
        <p:nvSpPr>
          <p:cNvPr id="8" name="TextBox 7">
            <a:extLst>
              <a:ext uri="{FF2B5EF4-FFF2-40B4-BE49-F238E27FC236}">
                <a16:creationId xmlns:a16="http://schemas.microsoft.com/office/drawing/2014/main" id="{31AB8EFF-04FE-B3AE-E9D7-19BC96F6208B}"/>
              </a:ext>
            </a:extLst>
          </p:cNvPr>
          <p:cNvSpPr txBox="1"/>
          <p:nvPr/>
        </p:nvSpPr>
        <p:spPr>
          <a:xfrm>
            <a:off x="7492495" y="1469191"/>
            <a:ext cx="3973465" cy="4154984"/>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Nhap dung cin: a</a:t>
            </a:r>
          </a:p>
          <a:p>
            <a:r>
              <a:rPr lang="en-US" sz="2200"/>
              <a:t>Xuat: a</a:t>
            </a:r>
          </a:p>
          <a:p>
            <a:r>
              <a:rPr lang="en-US" sz="2200"/>
              <a:t>Nhap dung cin.get(): b</a:t>
            </a:r>
          </a:p>
          <a:p>
            <a:r>
              <a:rPr lang="en-US" sz="2200"/>
              <a:t>Xuat: b</a:t>
            </a:r>
          </a:p>
          <a:p>
            <a:r>
              <a:rPr lang="en-US" sz="2200"/>
              <a:t>Nhap dung getchar(): c</a:t>
            </a:r>
          </a:p>
          <a:p>
            <a:r>
              <a:rPr lang="en-US" sz="2200"/>
              <a:t>Xuat: c</a:t>
            </a:r>
          </a:p>
          <a:p>
            <a:r>
              <a:rPr lang="en-US" sz="2200"/>
              <a:t>Nhap dung c=getc(stdin): d</a:t>
            </a:r>
          </a:p>
          <a:p>
            <a:r>
              <a:rPr lang="en-US" sz="2200"/>
              <a:t>Xuat: d</a:t>
            </a:r>
          </a:p>
          <a:p>
            <a:r>
              <a:rPr lang="en-US" sz="2200"/>
              <a:t>Nhap dung fgetc(stdin): e</a:t>
            </a:r>
          </a:p>
          <a:p>
            <a:r>
              <a:rPr lang="en-US" sz="2200"/>
              <a:t>Xuat: e</a:t>
            </a:r>
          </a:p>
        </p:txBody>
      </p:sp>
    </p:spTree>
    <p:extLst>
      <p:ext uri="{BB962C8B-B14F-4D97-AF65-F5344CB8AC3E}">
        <p14:creationId xmlns:p14="http://schemas.microsoft.com/office/powerpoint/2010/main" val="1087131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Nhập chuỗi</a:t>
            </a:r>
            <a:endParaRPr lang="en-US" dirty="0"/>
          </a:p>
        </p:txBody>
      </p:sp>
      <p:sp>
        <p:nvSpPr>
          <p:cNvPr id="3" name="Content Placeholder 2"/>
          <p:cNvSpPr>
            <a:spLocks noGrp="1"/>
          </p:cNvSpPr>
          <p:nvPr>
            <p:ph idx="1"/>
          </p:nvPr>
        </p:nvSpPr>
        <p:spPr>
          <a:xfrm>
            <a:off x="774145" y="1029120"/>
            <a:ext cx="10579654" cy="5604916"/>
          </a:xfrm>
        </p:spPr>
        <p:txBody>
          <a:bodyPr>
            <a:noAutofit/>
          </a:bodyPr>
          <a:lstStyle/>
          <a:p>
            <a:pPr>
              <a:lnSpc>
                <a:spcPct val="150000"/>
              </a:lnSpc>
            </a:pPr>
            <a:r>
              <a:rPr lang="en-US" sz="2400"/>
              <a:t>Nhập chuỗi bằng cin:</a:t>
            </a:r>
          </a:p>
          <a:p>
            <a:pPr marL="0" indent="0">
              <a:lnSpc>
                <a:spcPct val="150000"/>
              </a:lnSpc>
              <a:buNone/>
            </a:pPr>
            <a:r>
              <a:rPr lang="en-US" sz="2400" b="0">
                <a:solidFill>
                  <a:srgbClr val="FF0000"/>
                </a:solidFill>
                <a:effectLst/>
                <a:highlight>
                  <a:srgbClr val="FFFFFF"/>
                </a:highlight>
                <a:latin typeface="Consolas" panose="020B0609020204030204" pitchFamily="49" charset="0"/>
              </a:rPr>
              <a:t>	</a:t>
            </a:r>
            <a:r>
              <a:rPr lang="sv-SE" sz="2400" b="0">
                <a:solidFill>
                  <a:srgbClr val="267F99"/>
                </a:solidFill>
                <a:effectLst/>
                <a:highlight>
                  <a:srgbClr val="FFFFFF"/>
                </a:highlight>
                <a:latin typeface="PragmataPro Mono Liga" panose="02000509040000020004" pitchFamily="49" charset="0"/>
              </a:rPr>
              <a:t>std</a:t>
            </a:r>
            <a:r>
              <a:rPr lang="sv-SE" sz="2400" b="0">
                <a:solidFill>
                  <a:srgbClr val="000000"/>
                </a:solidFill>
                <a:effectLst/>
                <a:highlight>
                  <a:srgbClr val="FFFFFF"/>
                </a:highlight>
                <a:latin typeface="PragmataPro Mono Liga" panose="02000509040000020004" pitchFamily="49" charset="0"/>
              </a:rPr>
              <a:t>::string mystring;</a:t>
            </a:r>
          </a:p>
          <a:p>
            <a:pPr marL="0" indent="0">
              <a:lnSpc>
                <a:spcPct val="150000"/>
              </a:lnSpc>
              <a:buNone/>
            </a:pPr>
            <a:r>
              <a:rPr lang="sv-SE" sz="2400" b="0">
                <a:solidFill>
                  <a:srgbClr val="000000"/>
                </a:solidFill>
                <a:effectLst/>
                <a:highlight>
                  <a:srgbClr val="FFFFFF"/>
                </a:highlight>
                <a:latin typeface="PragmataPro Mono Liga" panose="02000509040000020004" pitchFamily="49" charset="0"/>
              </a:rPr>
              <a:t>    	</a:t>
            </a:r>
            <a:r>
              <a:rPr lang="sv-SE" sz="2400" b="0">
                <a:solidFill>
                  <a:srgbClr val="267F99"/>
                </a:solidFill>
                <a:effectLst/>
                <a:highlight>
                  <a:srgbClr val="FFFFFF"/>
                </a:highlight>
                <a:latin typeface="PragmataPro Mono Liga" panose="02000509040000020004" pitchFamily="49" charset="0"/>
              </a:rPr>
              <a:t>std</a:t>
            </a:r>
            <a:r>
              <a:rPr lang="sv-SE" sz="2400" b="0">
                <a:solidFill>
                  <a:srgbClr val="000000"/>
                </a:solidFill>
                <a:effectLst/>
                <a:highlight>
                  <a:srgbClr val="FFFFFF"/>
                </a:highlight>
                <a:latin typeface="PragmataPro Mono Liga" panose="02000509040000020004" pitchFamily="49" charset="0"/>
              </a:rPr>
              <a:t>::cin &gt;&gt; mystring;</a:t>
            </a:r>
            <a:endParaRPr lang="en-US" sz="2400" dirty="0">
              <a:solidFill>
                <a:srgbClr val="FF0000"/>
              </a:solidFill>
            </a:endParaRPr>
          </a:p>
          <a:p>
            <a:pPr>
              <a:lnSpc>
                <a:spcPct val="150000"/>
              </a:lnSpc>
              <a:buFont typeface="Wingdings" panose="05000000000000000000" pitchFamily="2" charset="2"/>
              <a:buChar char="è"/>
            </a:pPr>
            <a:r>
              <a:rPr lang="en-US" sz="2400"/>
              <a:t> “</a:t>
            </a:r>
            <a:r>
              <a:rPr lang="sv-SE" sz="2400" b="0">
                <a:solidFill>
                  <a:srgbClr val="267F99"/>
                </a:solidFill>
                <a:effectLst/>
                <a:highlight>
                  <a:srgbClr val="FFFFFF"/>
                </a:highlight>
                <a:latin typeface="PragmataPro Mono Liga" panose="02000509040000020004" pitchFamily="49" charset="0"/>
              </a:rPr>
              <a:t>std</a:t>
            </a:r>
            <a:r>
              <a:rPr lang="sv-SE" sz="2400" b="0">
                <a:solidFill>
                  <a:srgbClr val="000000"/>
                </a:solidFill>
                <a:effectLst/>
                <a:highlight>
                  <a:srgbClr val="FFFFFF"/>
                </a:highlight>
                <a:latin typeface="PragmataPro Mono Liga" panose="02000509040000020004" pitchFamily="49" charset="0"/>
              </a:rPr>
              <a:t>::cin &gt;&gt;</a:t>
            </a:r>
            <a:r>
              <a:rPr lang="en-US" sz="2400"/>
              <a:t>” xem</a:t>
            </a:r>
            <a:r>
              <a:rPr lang="vi-VN" sz="2400"/>
              <a:t> khoảng trắng (khoảng trắng, tab, </a:t>
            </a:r>
            <a:r>
              <a:rPr lang="en-US" sz="2400"/>
              <a:t>enter</a:t>
            </a:r>
            <a:r>
              <a:rPr lang="vi-VN" sz="2400"/>
              <a:t>) là kết thúc giá trị được </a:t>
            </a:r>
            <a:r>
              <a:rPr lang="en-US" sz="2400"/>
              <a:t>nhập. </a:t>
            </a:r>
          </a:p>
          <a:p>
            <a:pPr>
              <a:lnSpc>
                <a:spcPct val="150000"/>
              </a:lnSpc>
              <a:buFont typeface="Wingdings" panose="05000000000000000000" pitchFamily="2" charset="2"/>
              <a:buChar char="è"/>
            </a:pPr>
            <a:r>
              <a:rPr lang="en-US" sz="2400"/>
              <a:t> Nếu trong dòng nhập tồn tại khoảng trắng thì </a:t>
            </a:r>
            <a:r>
              <a:rPr lang="sv-SE" sz="2400" b="1">
                <a:solidFill>
                  <a:srgbClr val="000000"/>
                </a:solidFill>
                <a:effectLst/>
                <a:highlight>
                  <a:srgbClr val="FFFFFF"/>
                </a:highlight>
                <a:latin typeface="PragmataPro Mono Liga" panose="02000509040000020004" pitchFamily="49" charset="0"/>
              </a:rPr>
              <a:t>cin</a:t>
            </a:r>
            <a:r>
              <a:rPr lang="en-US" sz="2400" b="1"/>
              <a:t> chỉ đọc được đến khoảng trắng</a:t>
            </a:r>
            <a:r>
              <a:rPr lang="en-US" sz="2400"/>
              <a:t> (khoảng trắng không được nhập vào chuỗi)</a:t>
            </a:r>
            <a:r>
              <a:rPr lang="vi-VN" sz="2400"/>
              <a:t>.</a:t>
            </a:r>
            <a:r>
              <a:rPr lang="en-US" sz="2400"/>
              <a:t> </a:t>
            </a:r>
          </a:p>
          <a:p>
            <a:pPr>
              <a:lnSpc>
                <a:spcPct val="150000"/>
              </a:lnSpc>
              <a:buFont typeface="Wingdings" panose="05000000000000000000" pitchFamily="2" charset="2"/>
              <a:buChar char="è"/>
            </a:pPr>
            <a:r>
              <a:rPr lang="en-US" sz="2400"/>
              <a:t> Dùng hàm </a:t>
            </a:r>
            <a:r>
              <a:rPr lang="sv-SE" sz="2400" b="0">
                <a:solidFill>
                  <a:srgbClr val="FF0000"/>
                </a:solidFill>
                <a:effectLst/>
                <a:highlight>
                  <a:srgbClr val="FFFFFF"/>
                </a:highlight>
                <a:latin typeface="PragmataPro Mono Liga" panose="02000509040000020004" pitchFamily="49" charset="0"/>
              </a:rPr>
              <a:t>std::getline</a:t>
            </a:r>
            <a:r>
              <a:rPr lang="sv-SE" sz="2400" b="0">
                <a:solidFill>
                  <a:srgbClr val="795E26"/>
                </a:solidFill>
                <a:effectLst/>
                <a:highlight>
                  <a:srgbClr val="FFFFFF"/>
                </a:highlight>
                <a:latin typeface="PragmataPro Mono Liga" panose="02000509040000020004" pitchFamily="49" charset="0"/>
              </a:rPr>
              <a:t> </a:t>
            </a:r>
            <a:r>
              <a:rPr lang="sv-SE" sz="2400" b="0">
                <a:solidFill>
                  <a:schemeClr val="tx1">
                    <a:lumMod val="50000"/>
                  </a:schemeClr>
                </a:solidFill>
                <a:effectLst/>
                <a:highlight>
                  <a:srgbClr val="FFFFFF"/>
                </a:highlight>
              </a:rPr>
              <a:t>trong thư viện </a:t>
            </a:r>
            <a:r>
              <a:rPr lang="sv-SE" sz="2400">
                <a:solidFill>
                  <a:srgbClr val="000000"/>
                </a:solidFill>
                <a:highlight>
                  <a:srgbClr val="FFFFFF"/>
                </a:highlight>
                <a:latin typeface="PragmataPro Mono Liga" panose="02000509040000020004" pitchFamily="49" charset="0"/>
              </a:rPr>
              <a:t>&lt;string&gt; </a:t>
            </a:r>
            <a:r>
              <a:rPr lang="sv-SE" sz="2400">
                <a:solidFill>
                  <a:srgbClr val="000000"/>
                </a:solidFill>
                <a:highlight>
                  <a:srgbClr val="FFFFFF"/>
                </a:highlight>
              </a:rPr>
              <a:t>hoặc</a:t>
            </a:r>
            <a:r>
              <a:rPr lang="sv-SE" sz="2400">
                <a:solidFill>
                  <a:srgbClr val="000000"/>
                </a:solidFill>
                <a:highlight>
                  <a:srgbClr val="FFFFFF"/>
                </a:highlight>
                <a:latin typeface="PragmataPro Mono Liga" panose="02000509040000020004" pitchFamily="49" charset="0"/>
              </a:rPr>
              <a:t> </a:t>
            </a:r>
            <a:r>
              <a:rPr lang="sv-SE" sz="2400">
                <a:solidFill>
                  <a:srgbClr val="FF0000"/>
                </a:solidFill>
                <a:highlight>
                  <a:srgbClr val="FFFFFF"/>
                </a:highlight>
                <a:latin typeface="PragmataPro Mono Liga" panose="02000509040000020004" pitchFamily="49" charset="0"/>
              </a:rPr>
              <a:t>fgets </a:t>
            </a:r>
          </a:p>
          <a:p>
            <a:pPr marL="0" indent="0">
              <a:lnSpc>
                <a:spcPct val="150000"/>
              </a:lnSpc>
              <a:buNone/>
            </a:pPr>
            <a:r>
              <a:rPr lang="sv-SE" sz="2400">
                <a:solidFill>
                  <a:schemeClr val="tx1">
                    <a:lumMod val="50000"/>
                  </a:schemeClr>
                </a:solidFill>
                <a:highlight>
                  <a:srgbClr val="FFFFFF"/>
                </a:highlight>
                <a:latin typeface="PragmataPro Mono Liga" panose="02000509040000020004" pitchFamily="49" charset="0"/>
              </a:rPr>
              <a:t>(giới thiệu)</a:t>
            </a:r>
            <a:r>
              <a:rPr lang="sv-SE" sz="2400">
                <a:solidFill>
                  <a:srgbClr val="000000"/>
                </a:solidFill>
                <a:highlight>
                  <a:srgbClr val="FFFFFF"/>
                </a:highlight>
                <a:latin typeface="PragmataPro Mono Liga" panose="02000509040000020004" pitchFamily="49" charset="0"/>
              </a:rPr>
              <a:t>, </a:t>
            </a:r>
            <a:r>
              <a:rPr lang="sv-SE" sz="2400">
                <a:solidFill>
                  <a:srgbClr val="FF0000"/>
                </a:solidFill>
                <a:highlight>
                  <a:srgbClr val="FFFFFF"/>
                </a:highlight>
                <a:latin typeface="PragmataPro Mono Liga" panose="02000509040000020004" pitchFamily="49" charset="0"/>
              </a:rPr>
              <a:t>cin.get </a:t>
            </a:r>
            <a:r>
              <a:rPr lang="sv-SE" sz="2400">
                <a:solidFill>
                  <a:schemeClr val="tx1">
                    <a:lumMod val="50000"/>
                  </a:schemeClr>
                </a:solidFill>
                <a:highlight>
                  <a:srgbClr val="FFFFFF"/>
                </a:highlight>
                <a:latin typeface="PragmataPro Mono Liga" panose="02000509040000020004" pitchFamily="49" charset="0"/>
              </a:rPr>
              <a:t>(giới thiệu)</a:t>
            </a:r>
            <a:r>
              <a:rPr lang="sv-SE" sz="2400">
                <a:solidFill>
                  <a:srgbClr val="000000"/>
                </a:solidFill>
                <a:highlight>
                  <a:srgbClr val="FFFFFF"/>
                </a:highlight>
                <a:latin typeface="PragmataPro Mono Liga" panose="02000509040000020004" pitchFamily="49" charset="0"/>
              </a:rPr>
              <a:t>, </a:t>
            </a:r>
            <a:r>
              <a:rPr lang="sv-SE" sz="2400">
                <a:solidFill>
                  <a:srgbClr val="FF0000"/>
                </a:solidFill>
                <a:highlight>
                  <a:srgbClr val="FFFFFF"/>
                </a:highlight>
                <a:latin typeface="PragmataPro Mono Liga" panose="02000509040000020004" pitchFamily="49" charset="0"/>
              </a:rPr>
              <a:t>cin.getline</a:t>
            </a:r>
            <a:r>
              <a:rPr lang="sv-SE" sz="2400">
                <a:solidFill>
                  <a:srgbClr val="000000"/>
                </a:solidFill>
                <a:highlight>
                  <a:srgbClr val="FFFFFF"/>
                </a:highlight>
              </a:rPr>
              <a:t> để nhập </a:t>
            </a:r>
            <a:r>
              <a:rPr lang="sv-SE" sz="2400">
                <a:solidFill>
                  <a:srgbClr val="000000"/>
                </a:solidFill>
                <a:highlight>
                  <a:srgbClr val="FFFFFF"/>
                </a:highlight>
                <a:latin typeface="PragmataPro Mono Liga" panose="02000509040000020004" pitchFamily="49" charset="0"/>
              </a:rPr>
              <a:t>C-string</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0F1F590F-1375-A6DA-A167-D358A1482B01}"/>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8B2FBEF4-81BA-4836-AA68-EE1A4E3F071A}"/>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284380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6C10-25BD-1A4E-2C6B-FBA967CB03B0}"/>
              </a:ext>
            </a:extLst>
          </p:cNvPr>
          <p:cNvSpPr>
            <a:spLocks noGrp="1"/>
          </p:cNvSpPr>
          <p:nvPr>
            <p:ph type="title"/>
          </p:nvPr>
        </p:nvSpPr>
        <p:spPr/>
        <p:txBody>
          <a:bodyPr>
            <a:normAutofit fontScale="90000"/>
          </a:bodyPr>
          <a:lstStyle/>
          <a:p>
            <a:r>
              <a:rPr lang="en-US"/>
              <a:t>Nhập C-String: Hàm fgets</a:t>
            </a:r>
          </a:p>
        </p:txBody>
      </p:sp>
      <p:sp>
        <p:nvSpPr>
          <p:cNvPr id="3" name="Content Placeholder 2">
            <a:extLst>
              <a:ext uri="{FF2B5EF4-FFF2-40B4-BE49-F238E27FC236}">
                <a16:creationId xmlns:a16="http://schemas.microsoft.com/office/drawing/2014/main" id="{EFA3ED89-FDA1-08F5-9088-BF4255719D87}"/>
              </a:ext>
            </a:extLst>
          </p:cNvPr>
          <p:cNvSpPr>
            <a:spLocks noGrp="1"/>
          </p:cNvSpPr>
          <p:nvPr>
            <p:ph idx="1"/>
          </p:nvPr>
        </p:nvSpPr>
        <p:spPr>
          <a:xfrm>
            <a:off x="630306" y="1233824"/>
            <a:ext cx="10579654" cy="5504906"/>
          </a:xfrm>
        </p:spPr>
        <p:txBody>
          <a:bodyPr>
            <a:noAutofit/>
          </a:bodyPr>
          <a:lstStyle/>
          <a:p>
            <a:pPr>
              <a:lnSpc>
                <a:spcPct val="100000"/>
              </a:lnSpc>
              <a:spcBef>
                <a:spcPts val="1200"/>
              </a:spcBef>
              <a:spcAft>
                <a:spcPts val="600"/>
              </a:spcAft>
            </a:pPr>
            <a:r>
              <a:rPr lang="en-US" sz="2400" b="0">
                <a:solidFill>
                  <a:schemeClr val="tx1">
                    <a:lumMod val="50000"/>
                  </a:schemeClr>
                </a:solidFill>
                <a:effectLst/>
                <a:highlight>
                  <a:srgbClr val="FFFFFF"/>
                </a:highlight>
              </a:rPr>
              <a:t>Cú pháp: </a:t>
            </a:r>
          </a:p>
          <a:p>
            <a:pPr>
              <a:lnSpc>
                <a:spcPct val="100000"/>
              </a:lnSpc>
              <a:spcBef>
                <a:spcPts val="1200"/>
              </a:spcBef>
              <a:spcAft>
                <a:spcPts val="600"/>
              </a:spcAft>
            </a:pPr>
            <a:r>
              <a:rPr lang="en-US" sz="2400"/>
              <a:t>Hàm fgets đ</a:t>
            </a:r>
            <a:r>
              <a:rPr lang="vi-VN" sz="2400"/>
              <a:t>ọc các ký tự từ </a:t>
            </a:r>
            <a:r>
              <a:rPr lang="en-US" sz="2400" b="0">
                <a:solidFill>
                  <a:srgbClr val="001080"/>
                </a:solidFill>
                <a:effectLst/>
                <a:highlight>
                  <a:srgbClr val="FFFFFF"/>
                </a:highlight>
                <a:latin typeface="PragmataPro Mono Liga" panose="02000509040000020004" pitchFamily="49" charset="0"/>
              </a:rPr>
              <a:t>stream</a:t>
            </a:r>
            <a:r>
              <a:rPr lang="vi-VN" sz="2400"/>
              <a:t> </a:t>
            </a:r>
            <a:r>
              <a:rPr lang="en-US" sz="2400"/>
              <a:t>(con trỏ trỏ tới đối tượng FILE đầu vào) </a:t>
            </a:r>
            <a:r>
              <a:rPr lang="vi-VN" sz="2400"/>
              <a:t>và lưu trữ </a:t>
            </a:r>
            <a:r>
              <a:rPr lang="en-US" sz="2400"/>
              <a:t>dưới dạng </a:t>
            </a:r>
            <a:r>
              <a:rPr lang="en-US" sz="2400" b="0">
                <a:solidFill>
                  <a:srgbClr val="000000"/>
                </a:solidFill>
                <a:effectLst/>
                <a:highlight>
                  <a:srgbClr val="FFFFFF"/>
                </a:highlight>
                <a:latin typeface="+mn-lt"/>
              </a:rPr>
              <a:t>C-String</a:t>
            </a:r>
            <a:r>
              <a:rPr lang="en-US" sz="2400"/>
              <a:t> thành </a:t>
            </a:r>
            <a:r>
              <a:rPr lang="en-US" sz="2400" b="0">
                <a:solidFill>
                  <a:srgbClr val="001080"/>
                </a:solidFill>
                <a:effectLst/>
                <a:highlight>
                  <a:srgbClr val="FFFFFF"/>
                </a:highlight>
                <a:latin typeface="PragmataPro Mono Liga" panose="02000509040000020004" pitchFamily="49" charset="0"/>
              </a:rPr>
              <a:t>str</a:t>
            </a:r>
            <a:r>
              <a:rPr lang="vi-VN" sz="2400"/>
              <a:t> cho đến khi (</a:t>
            </a:r>
            <a:r>
              <a:rPr lang="en-US" sz="2400" b="0">
                <a:solidFill>
                  <a:srgbClr val="001080"/>
                </a:solidFill>
                <a:effectLst/>
                <a:highlight>
                  <a:srgbClr val="FFFFFF"/>
                </a:highlight>
                <a:latin typeface="PragmataPro Mono Liga" panose="02000509040000020004" pitchFamily="49" charset="0"/>
              </a:rPr>
              <a:t>num-1</a:t>
            </a:r>
            <a:r>
              <a:rPr lang="vi-VN" sz="2400"/>
              <a:t>) ký tự được đọc hoặc đến dòng mới </a:t>
            </a:r>
            <a:r>
              <a:rPr lang="en-US" sz="2400"/>
              <a:t>\n </a:t>
            </a:r>
            <a:r>
              <a:rPr lang="vi-VN" sz="2400"/>
              <a:t>hoặc cuối tệp</a:t>
            </a:r>
            <a:r>
              <a:rPr lang="en-US" sz="2400"/>
              <a:t> </a:t>
            </a:r>
            <a:r>
              <a:rPr lang="en-US" sz="2400" b="0">
                <a:solidFill>
                  <a:srgbClr val="001080"/>
                </a:solidFill>
                <a:effectLst/>
                <a:highlight>
                  <a:srgbClr val="FFFFFF"/>
                </a:highlight>
                <a:latin typeface="PragmataPro Mono Liga" panose="02000509040000020004" pitchFamily="49" charset="0"/>
              </a:rPr>
              <a:t>stream </a:t>
            </a:r>
            <a:r>
              <a:rPr lang="en-US" sz="2400"/>
              <a:t>(t</a:t>
            </a:r>
            <a:r>
              <a:rPr lang="vi-VN" sz="2400"/>
              <a:t>ùy điều kiện nào xảy ra trước</a:t>
            </a:r>
            <a:r>
              <a:rPr lang="en-US" sz="2400"/>
              <a:t>)</a:t>
            </a:r>
            <a:r>
              <a:rPr lang="vi-VN" sz="2400"/>
              <a:t>.</a:t>
            </a:r>
            <a:r>
              <a:rPr lang="en-US" sz="2400"/>
              <a:t> </a:t>
            </a:r>
          </a:p>
          <a:p>
            <a:pPr>
              <a:lnSpc>
                <a:spcPct val="100000"/>
              </a:lnSpc>
              <a:spcBef>
                <a:spcPts val="1200"/>
              </a:spcBef>
              <a:spcAft>
                <a:spcPts val="600"/>
              </a:spcAft>
            </a:pPr>
            <a:r>
              <a:rPr lang="en-US" sz="2400">
                <a:solidFill>
                  <a:srgbClr val="FF0000"/>
                </a:solidFill>
                <a:latin typeface="Arial" panose="020B0604020202020204" pitchFamily="34" charset="0"/>
                <a:cs typeface="Arial" panose="020B0604020202020204" pitchFamily="34" charset="0"/>
              </a:rPr>
              <a:t>Nếu ký tự dòng mới \n làm cho hàm fgets ngừng </a:t>
            </a:r>
            <a:r>
              <a:rPr lang="en-US" sz="240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400">
                <a:solidFill>
                  <a:srgbClr val="FF0000"/>
                </a:solidFill>
                <a:latin typeface="Arial" panose="020B0604020202020204" pitchFamily="34" charset="0"/>
                <a:cs typeface="Arial" panose="020B0604020202020204" pitchFamily="34" charset="0"/>
              </a:rPr>
              <a:t> ký tự \n sẽ được đưa vào chuỗi str.</a:t>
            </a:r>
            <a:endParaRPr lang="en-US" sz="2400"/>
          </a:p>
          <a:p>
            <a:pPr>
              <a:lnSpc>
                <a:spcPct val="100000"/>
              </a:lnSpc>
              <a:spcBef>
                <a:spcPts val="1200"/>
              </a:spcBef>
              <a:spcAft>
                <a:spcPts val="600"/>
              </a:spcAft>
            </a:pPr>
            <a:r>
              <a:rPr lang="en-US" sz="2400"/>
              <a:t>Ký tự kết thúc chuỗi \0 sẽ được tự động thêm vào str.</a:t>
            </a:r>
          </a:p>
          <a:p>
            <a:pPr>
              <a:lnSpc>
                <a:spcPct val="100000"/>
              </a:lnSpc>
              <a:spcBef>
                <a:spcPts val="1200"/>
              </a:spcBef>
              <a:spcAft>
                <a:spcPts val="600"/>
              </a:spcAft>
            </a:pPr>
            <a:r>
              <a:rPr lang="en-US" sz="2400" b="0">
                <a:solidFill>
                  <a:srgbClr val="FF0000"/>
                </a:solidFill>
                <a:effectLst/>
                <a:highlight>
                  <a:srgbClr val="FFFFFF"/>
                </a:highlight>
                <a:latin typeface="PragmataPro Mono Liga" panose="02000509040000020004" pitchFamily="49" charset="0"/>
              </a:rPr>
              <a:t>stdin</a:t>
            </a:r>
            <a:r>
              <a:rPr lang="vi-VN" sz="2400"/>
              <a:t> được sử dụng như là con trỏ file</a:t>
            </a:r>
            <a:r>
              <a:rPr lang="en-US" sz="2400"/>
              <a:t> </a:t>
            </a:r>
            <a:r>
              <a:rPr lang="en-US" sz="2400" b="0">
                <a:solidFill>
                  <a:srgbClr val="001080"/>
                </a:solidFill>
                <a:effectLst/>
                <a:highlight>
                  <a:srgbClr val="FFFFFF"/>
                </a:highlight>
                <a:latin typeface="PragmataPro Mono Liga" panose="02000509040000020004" pitchFamily="49" charset="0"/>
              </a:rPr>
              <a:t>stream</a:t>
            </a:r>
            <a:r>
              <a:rPr lang="vi-VN" sz="2400"/>
              <a:t> </a:t>
            </a:r>
            <a:r>
              <a:rPr lang="en-US" sz="2400"/>
              <a:t>để đọc</a:t>
            </a:r>
            <a:r>
              <a:rPr lang="vi-VN" sz="2400"/>
              <a:t> đầu vào tiêu chuẩn từ bàn phím.</a:t>
            </a:r>
            <a:endParaRPr lang="en-US" sz="2400" b="0">
              <a:solidFill>
                <a:srgbClr val="001080"/>
              </a:solidFill>
              <a:effectLst/>
              <a:highlight>
                <a:srgbClr val="FFFFFF"/>
              </a:highlight>
              <a:latin typeface="PragmataPro Mono Liga" panose="02000509040000020004" pitchFamily="49" charset="0"/>
            </a:endParaRPr>
          </a:p>
          <a:p>
            <a:pPr>
              <a:lnSpc>
                <a:spcPct val="100000"/>
              </a:lnSpc>
              <a:spcBef>
                <a:spcPts val="1200"/>
              </a:spcBef>
              <a:spcAft>
                <a:spcPts val="600"/>
              </a:spcAft>
            </a:pPr>
            <a:r>
              <a:rPr lang="en-US" sz="2400">
                <a:solidFill>
                  <a:schemeClr val="tx1">
                    <a:lumMod val="50000"/>
                  </a:schemeClr>
                </a:solidFill>
                <a:highlight>
                  <a:srgbClr val="FFFFFF"/>
                </a:highlight>
              </a:rPr>
              <a:t>Chèn </a:t>
            </a:r>
            <a:r>
              <a:rPr lang="vi-VN" sz="2400">
                <a:solidFill>
                  <a:schemeClr val="tx1">
                    <a:lumMod val="50000"/>
                  </a:schemeClr>
                </a:solidFill>
              </a:rPr>
              <a:t>header </a:t>
            </a:r>
            <a:r>
              <a:rPr lang="en-US" sz="2400">
                <a:solidFill>
                  <a:srgbClr val="001080"/>
                </a:solidFill>
                <a:highlight>
                  <a:srgbClr val="FFFFFF"/>
                </a:highlight>
                <a:latin typeface="PragmataPro Mono Liga" panose="02000509040000020004" pitchFamily="49" charset="0"/>
              </a:rPr>
              <a:t>&lt;</a:t>
            </a:r>
            <a:r>
              <a:rPr lang="vi-VN" sz="2400">
                <a:solidFill>
                  <a:srgbClr val="001080"/>
                </a:solidFill>
                <a:highlight>
                  <a:srgbClr val="FFFFFF"/>
                </a:highlight>
                <a:latin typeface="PragmataPro Mono Liga" panose="02000509040000020004" pitchFamily="49" charset="0"/>
              </a:rPr>
              <a:t>stdio.h</a:t>
            </a:r>
            <a:r>
              <a:rPr lang="en-US" sz="2400">
                <a:solidFill>
                  <a:srgbClr val="001080"/>
                </a:solidFill>
                <a:highlight>
                  <a:srgbClr val="FFFFFF"/>
                </a:highlight>
                <a:latin typeface="PragmataPro Mono Liga" panose="02000509040000020004" pitchFamily="49" charset="0"/>
              </a:rPr>
              <a:t>&gt; </a:t>
            </a:r>
            <a:r>
              <a:rPr lang="en-US" sz="2400"/>
              <a:t>để dùng hàm </a:t>
            </a:r>
            <a:r>
              <a:rPr lang="en-US" sz="2400">
                <a:solidFill>
                  <a:srgbClr val="795E26"/>
                </a:solidFill>
                <a:highlight>
                  <a:srgbClr val="FFFFFF"/>
                </a:highlight>
                <a:latin typeface="PragmataPro Mono Liga" panose="02000509040000020004" pitchFamily="49" charset="0"/>
              </a:rPr>
              <a:t>fgets</a:t>
            </a:r>
            <a:r>
              <a:rPr lang="en-US" sz="2400"/>
              <a:t>.</a:t>
            </a:r>
          </a:p>
        </p:txBody>
      </p:sp>
      <p:sp>
        <p:nvSpPr>
          <p:cNvPr id="4" name="Footer Placeholder 3">
            <a:extLst>
              <a:ext uri="{FF2B5EF4-FFF2-40B4-BE49-F238E27FC236}">
                <a16:creationId xmlns:a16="http://schemas.microsoft.com/office/drawing/2014/main" id="{223C9210-011C-658E-1F05-67C70C8CAFE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Rectangle 7">
            <a:extLst>
              <a:ext uri="{FF2B5EF4-FFF2-40B4-BE49-F238E27FC236}">
                <a16:creationId xmlns:a16="http://schemas.microsoft.com/office/drawing/2014/main" id="{C3A6D1ED-E986-8132-2B5E-31A46C94BD9F}"/>
              </a:ext>
            </a:extLst>
          </p:cNvPr>
          <p:cNvSpPr/>
          <p:nvPr/>
        </p:nvSpPr>
        <p:spPr>
          <a:xfrm>
            <a:off x="2282987" y="1233824"/>
            <a:ext cx="8534399" cy="570827"/>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0000"/>
              </a:lnSpc>
              <a:spcBef>
                <a:spcPts val="600"/>
              </a:spcBef>
              <a:spcAft>
                <a:spcPts val="600"/>
              </a:spcAft>
              <a:buNone/>
            </a:pP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fgets</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num</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FILE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stream</a:t>
            </a:r>
            <a:r>
              <a:rPr lang="en-US" sz="2400" b="0">
                <a:solidFill>
                  <a:srgbClr val="000000"/>
                </a:solidFill>
                <a:effectLst/>
                <a:highlight>
                  <a:srgbClr val="FFFFFF"/>
                </a:highlight>
                <a:latin typeface="PragmataPro Mono Liga" panose="02000509040000020004" pitchFamily="49" charset="0"/>
              </a:rPr>
              <a:t> );</a:t>
            </a:r>
          </a:p>
        </p:txBody>
      </p:sp>
      <p:sp>
        <p:nvSpPr>
          <p:cNvPr id="6" name="Date Placeholder 5">
            <a:extLst>
              <a:ext uri="{FF2B5EF4-FFF2-40B4-BE49-F238E27FC236}">
                <a16:creationId xmlns:a16="http://schemas.microsoft.com/office/drawing/2014/main" id="{44E1100E-C634-3215-DEF8-56E910C75D53}"/>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94788CF4-4B12-F0E2-1C6E-1833033BFB88}"/>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384385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55F0-7A66-8F25-1912-C21ABB9FDEF6}"/>
              </a:ext>
            </a:extLst>
          </p:cNvPr>
          <p:cNvSpPr>
            <a:spLocks noGrp="1"/>
          </p:cNvSpPr>
          <p:nvPr>
            <p:ph type="title"/>
          </p:nvPr>
        </p:nvSpPr>
        <p:spPr/>
        <p:txBody>
          <a:bodyPr>
            <a:normAutofit fontScale="90000"/>
          </a:bodyPr>
          <a:lstStyle/>
          <a:p>
            <a:r>
              <a:rPr lang="en-US"/>
              <a:t>Nhập C-String: Hàm fgets</a:t>
            </a:r>
          </a:p>
        </p:txBody>
      </p:sp>
      <p:sp>
        <p:nvSpPr>
          <p:cNvPr id="20" name="Content Placeholder 19">
            <a:extLst>
              <a:ext uri="{FF2B5EF4-FFF2-40B4-BE49-F238E27FC236}">
                <a16:creationId xmlns:a16="http://schemas.microsoft.com/office/drawing/2014/main" id="{CFC138A7-62E8-D678-B5A6-B5628C5D2D2A}"/>
              </a:ext>
            </a:extLst>
          </p:cNvPr>
          <p:cNvSpPr>
            <a:spLocks noGrp="1"/>
          </p:cNvSpPr>
          <p:nvPr>
            <p:ph idx="1"/>
          </p:nvPr>
        </p:nvSpPr>
        <p:spPr/>
        <p:txBody>
          <a:bodyPr>
            <a:normAutofit fontScale="25000" lnSpcReduction="20000"/>
          </a:bodyPr>
          <a:lstStyle/>
          <a:p>
            <a:r>
              <a:rPr lang="en-US" sz="9600"/>
              <a:t>Ví dụ:</a:t>
            </a:r>
          </a:p>
          <a:p>
            <a:pPr marL="0" indent="0" algn="l">
              <a:lnSpc>
                <a:spcPct val="120000"/>
              </a:lnSpc>
              <a:spcBef>
                <a:spcPts val="0"/>
              </a:spcBef>
              <a:spcAft>
                <a:spcPts val="0"/>
              </a:spcAft>
              <a:buNone/>
            </a:pPr>
            <a:r>
              <a:rPr lang="en-US" sz="8000" b="0">
                <a:solidFill>
                  <a:srgbClr val="AF00DB"/>
                </a:solidFill>
                <a:effectLst/>
                <a:highlight>
                  <a:srgbClr val="FFFFFF"/>
                </a:highlight>
                <a:latin typeface="PragmataPro Mono Liga" panose="02000509040000020004" pitchFamily="49" charset="0"/>
              </a:rPr>
              <a:t>#include</a:t>
            </a:r>
            <a:r>
              <a:rPr lang="en-US" sz="8000" b="0">
                <a:solidFill>
                  <a:srgbClr val="0000FF"/>
                </a:solidFill>
                <a:effectLst/>
                <a:highlight>
                  <a:srgbClr val="FFFFFF"/>
                </a:highlight>
                <a:latin typeface="PragmataPro Mono Liga" panose="02000509040000020004" pitchFamily="49" charset="0"/>
              </a:rPr>
              <a:t> </a:t>
            </a:r>
            <a:r>
              <a:rPr lang="en-US" sz="8000" b="0">
                <a:solidFill>
                  <a:srgbClr val="A31515"/>
                </a:solidFill>
                <a:effectLst/>
                <a:highlight>
                  <a:srgbClr val="FFFFFF"/>
                </a:highlight>
                <a:latin typeface="PragmataPro Mono Liga" panose="02000509040000020004" pitchFamily="49" charset="0"/>
              </a:rPr>
              <a:t>&lt;iostream&gt;</a:t>
            </a:r>
            <a:endParaRPr lang="en-US" sz="80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r>
              <a:rPr lang="en-US" sz="8000" b="0">
                <a:solidFill>
                  <a:srgbClr val="AF00DB"/>
                </a:solidFill>
                <a:effectLst/>
                <a:highlight>
                  <a:srgbClr val="FFFFFF"/>
                </a:highlight>
                <a:latin typeface="PragmataPro Mono Liga" panose="02000509040000020004" pitchFamily="49" charset="0"/>
              </a:rPr>
              <a:t>using</a:t>
            </a:r>
            <a:r>
              <a:rPr lang="en-US" sz="8000" b="0">
                <a:solidFill>
                  <a:srgbClr val="000000"/>
                </a:solidFill>
                <a:effectLst/>
                <a:highlight>
                  <a:srgbClr val="FFFFFF"/>
                </a:highlight>
                <a:latin typeface="PragmataPro Mono Liga" panose="02000509040000020004" pitchFamily="49" charset="0"/>
              </a:rPr>
              <a:t> </a:t>
            </a:r>
            <a:r>
              <a:rPr lang="en-US" sz="8000" b="0">
                <a:solidFill>
                  <a:srgbClr val="0000FF"/>
                </a:solidFill>
                <a:effectLst/>
                <a:highlight>
                  <a:srgbClr val="FFFFFF"/>
                </a:highlight>
                <a:latin typeface="PragmataPro Mono Liga" panose="02000509040000020004" pitchFamily="49" charset="0"/>
              </a:rPr>
              <a:t>namespace</a:t>
            </a:r>
            <a:r>
              <a:rPr lang="en-US" sz="8000" b="0">
                <a:solidFill>
                  <a:srgbClr val="000000"/>
                </a:solidFill>
                <a:effectLst/>
                <a:highlight>
                  <a:srgbClr val="FFFFFF"/>
                </a:highlight>
                <a:latin typeface="PragmataPro Mono Liga" panose="02000509040000020004" pitchFamily="49" charset="0"/>
              </a:rPr>
              <a:t> </a:t>
            </a:r>
            <a:r>
              <a:rPr lang="en-US" sz="8000" b="0">
                <a:solidFill>
                  <a:srgbClr val="267F99"/>
                </a:solidFill>
                <a:effectLst/>
                <a:highlight>
                  <a:srgbClr val="FFFFFF"/>
                </a:highlight>
                <a:latin typeface="PragmataPro Mono Liga" panose="02000509040000020004" pitchFamily="49" charset="0"/>
              </a:rPr>
              <a:t>std</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br>
              <a:rPr lang="en-US" sz="8000" b="0">
                <a:solidFill>
                  <a:srgbClr val="000000"/>
                </a:solidFill>
                <a:effectLst/>
                <a:highlight>
                  <a:srgbClr val="FFFFFF"/>
                </a:highlight>
                <a:latin typeface="PragmataPro Mono Liga" panose="02000509040000020004" pitchFamily="49" charset="0"/>
              </a:rPr>
            </a:br>
            <a:r>
              <a:rPr lang="en-US" sz="8000" b="0">
                <a:solidFill>
                  <a:srgbClr val="0000FF"/>
                </a:solidFill>
                <a:effectLst/>
                <a:highlight>
                  <a:srgbClr val="FFFFFF"/>
                </a:highlight>
                <a:latin typeface="PragmataPro Mono Liga" panose="02000509040000020004" pitchFamily="49" charset="0"/>
              </a:rPr>
              <a:t>int</a:t>
            </a: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main</a:t>
            </a:r>
            <a:r>
              <a:rPr lang="en-US" sz="8000" b="0">
                <a:solidFill>
                  <a:srgbClr val="000000"/>
                </a:solidFill>
                <a:effectLst/>
                <a:highlight>
                  <a:srgbClr val="FFFFFF"/>
                </a:highlight>
                <a:latin typeface="PragmataPro Mono Liga" panose="02000509040000020004" pitchFamily="49" charset="0"/>
              </a:rPr>
              <a:t> () {</a:t>
            </a:r>
          </a:p>
          <a:p>
            <a:pPr marL="0" indent="0" algn="l">
              <a:lnSpc>
                <a:spcPct val="120000"/>
              </a:lnSpc>
              <a:spcBef>
                <a:spcPts val="0"/>
              </a:spcBef>
              <a:spcAft>
                <a:spcPts val="0"/>
              </a:spcAft>
              <a:buNone/>
            </a:pPr>
            <a:r>
              <a:rPr lang="en-US" sz="8000" b="0">
                <a:solidFill>
                  <a:srgbClr val="000000"/>
                </a:solidFill>
                <a:effectLst/>
                <a:highlight>
                  <a:srgbClr val="FFFFFF"/>
                </a:highlight>
                <a:latin typeface="PragmataPro Mono Liga" panose="02000509040000020004" pitchFamily="49" charset="0"/>
              </a:rPr>
              <a:t>    </a:t>
            </a:r>
            <a:r>
              <a:rPr lang="en-US" sz="8000" b="0">
                <a:solidFill>
                  <a:srgbClr val="0000FF"/>
                </a:solidFill>
                <a:effectLst/>
                <a:highlight>
                  <a:srgbClr val="FFFFFF"/>
                </a:highlight>
                <a:latin typeface="PragmataPro Mono Liga" panose="02000509040000020004" pitchFamily="49" charset="0"/>
              </a:rPr>
              <a:t>char</a:t>
            </a:r>
            <a:r>
              <a:rPr lang="en-US" sz="8000" b="0">
                <a:solidFill>
                  <a:srgbClr val="000000"/>
                </a:solidFill>
                <a:effectLst/>
                <a:highlight>
                  <a:srgbClr val="FFFFFF"/>
                </a:highlight>
                <a:latin typeface="PragmataPro Mono Liga" panose="02000509040000020004" pitchFamily="49" charset="0"/>
              </a:rPr>
              <a:t> </a:t>
            </a:r>
            <a:r>
              <a:rPr lang="en-US" sz="8000" b="0">
                <a:solidFill>
                  <a:srgbClr val="001080"/>
                </a:solidFill>
                <a:effectLst/>
                <a:highlight>
                  <a:srgbClr val="FFFFFF"/>
                </a:highlight>
                <a:latin typeface="PragmataPro Mono Liga" panose="02000509040000020004" pitchFamily="49" charset="0"/>
              </a:rPr>
              <a:t>str</a:t>
            </a:r>
            <a:r>
              <a:rPr lang="en-US" sz="8000" b="0">
                <a:solidFill>
                  <a:srgbClr val="000000"/>
                </a:solidFill>
                <a:effectLst/>
                <a:highlight>
                  <a:srgbClr val="FFFFFF"/>
                </a:highlight>
                <a:latin typeface="PragmataPro Mono Liga" panose="02000509040000020004" pitchFamily="49" charset="0"/>
              </a:rPr>
              <a:t>[</a:t>
            </a:r>
            <a:r>
              <a:rPr lang="en-US" sz="8000" b="0">
                <a:solidFill>
                  <a:srgbClr val="098658"/>
                </a:solidFill>
                <a:effectLst/>
                <a:highlight>
                  <a:srgbClr val="FFFFFF"/>
                </a:highlight>
                <a:latin typeface="PragmataPro Mono Liga" panose="02000509040000020004" pitchFamily="49" charset="0"/>
              </a:rPr>
              <a:t>9</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printf</a:t>
            </a:r>
            <a:r>
              <a:rPr lang="en-US" sz="8000" b="0">
                <a:solidFill>
                  <a:srgbClr val="000000"/>
                </a:solidFill>
                <a:effectLst/>
                <a:highlight>
                  <a:srgbClr val="FFFFFF"/>
                </a:highlight>
                <a:latin typeface="PragmataPro Mono Liga" panose="02000509040000020004" pitchFamily="49" charset="0"/>
              </a:rPr>
              <a:t>(</a:t>
            </a:r>
            <a:r>
              <a:rPr lang="en-US" sz="8000" b="0">
                <a:solidFill>
                  <a:srgbClr val="A31515"/>
                </a:solidFill>
                <a:effectLst/>
                <a:highlight>
                  <a:srgbClr val="FFFFFF"/>
                </a:highlight>
                <a:latin typeface="PragmataPro Mono Liga" panose="02000509040000020004" pitchFamily="49" charset="0"/>
              </a:rPr>
              <a:t>"Nhap lan 1: "</a:t>
            </a: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fgets</a:t>
            </a:r>
            <a:r>
              <a:rPr lang="en-US" sz="8000" b="0">
                <a:solidFill>
                  <a:srgbClr val="000000"/>
                </a:solidFill>
                <a:effectLst/>
                <a:highlight>
                  <a:srgbClr val="FFFFFF"/>
                </a:highlight>
                <a:latin typeface="PragmataPro Mono Liga" panose="02000509040000020004" pitchFamily="49" charset="0"/>
              </a:rPr>
              <a:t> (</a:t>
            </a:r>
            <a:r>
              <a:rPr lang="en-US" sz="8000" b="0">
                <a:solidFill>
                  <a:srgbClr val="001080"/>
                </a:solidFill>
                <a:effectLst/>
                <a:highlight>
                  <a:srgbClr val="FFFFFF"/>
                </a:highlight>
                <a:latin typeface="PragmataPro Mono Liga" panose="02000509040000020004" pitchFamily="49" charset="0"/>
              </a:rPr>
              <a:t>str</a:t>
            </a:r>
            <a:r>
              <a:rPr lang="en-US" sz="8000" b="0">
                <a:solidFill>
                  <a:srgbClr val="000000"/>
                </a:solidFill>
                <a:effectLst/>
                <a:highlight>
                  <a:srgbClr val="FFFFFF"/>
                </a:highlight>
                <a:latin typeface="PragmataPro Mono Liga" panose="02000509040000020004" pitchFamily="49" charset="0"/>
              </a:rPr>
              <a:t>, </a:t>
            </a:r>
            <a:r>
              <a:rPr lang="en-US" sz="8000" b="0">
                <a:solidFill>
                  <a:srgbClr val="098658"/>
                </a:solidFill>
                <a:effectLst/>
                <a:highlight>
                  <a:srgbClr val="FFFFFF"/>
                </a:highlight>
                <a:latin typeface="PragmataPro Mono Liga" panose="02000509040000020004" pitchFamily="49" charset="0"/>
              </a:rPr>
              <a:t>9</a:t>
            </a:r>
            <a:r>
              <a:rPr lang="en-US" sz="8000" b="0">
                <a:solidFill>
                  <a:srgbClr val="000000"/>
                </a:solidFill>
                <a:effectLst/>
                <a:highlight>
                  <a:srgbClr val="FFFFFF"/>
                </a:highlight>
                <a:latin typeface="PragmataPro Mono Liga" panose="02000509040000020004" pitchFamily="49" charset="0"/>
              </a:rPr>
              <a:t>, </a:t>
            </a:r>
            <a:r>
              <a:rPr lang="en-US" sz="8000" b="0">
                <a:solidFill>
                  <a:srgbClr val="0000FF"/>
                </a:solidFill>
                <a:effectLst/>
                <a:highlight>
                  <a:srgbClr val="FFFFFF"/>
                </a:highlight>
                <a:latin typeface="PragmataPro Mono Liga" panose="02000509040000020004" pitchFamily="49" charset="0"/>
              </a:rPr>
              <a:t>stdin</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printf</a:t>
            </a:r>
            <a:r>
              <a:rPr lang="en-US" sz="8000" b="0">
                <a:solidFill>
                  <a:srgbClr val="000000"/>
                </a:solidFill>
                <a:effectLst/>
                <a:highlight>
                  <a:srgbClr val="FFFFFF"/>
                </a:highlight>
                <a:latin typeface="PragmataPro Mono Liga" panose="02000509040000020004" pitchFamily="49" charset="0"/>
              </a:rPr>
              <a:t>(</a:t>
            </a:r>
            <a:r>
              <a:rPr lang="en-US" sz="8000" b="0">
                <a:solidFill>
                  <a:srgbClr val="A31515"/>
                </a:solidFill>
                <a:effectLst/>
                <a:highlight>
                  <a:srgbClr val="FFFFFF"/>
                </a:highlight>
                <a:latin typeface="PragmataPro Mono Liga" panose="02000509040000020004" pitchFamily="49" charset="0"/>
              </a:rPr>
              <a:t>"Xuat: </a:t>
            </a:r>
            <a:r>
              <a:rPr lang="en-US" sz="8000" b="0">
                <a:solidFill>
                  <a:srgbClr val="001080"/>
                </a:solidFill>
                <a:effectLst/>
                <a:highlight>
                  <a:srgbClr val="FFFFFF"/>
                </a:highlight>
                <a:latin typeface="PragmataPro Mono Liga" panose="02000509040000020004" pitchFamily="49" charset="0"/>
              </a:rPr>
              <a:t>%s</a:t>
            </a:r>
            <a:r>
              <a:rPr lang="en-US" sz="8000" b="0">
                <a:solidFill>
                  <a:srgbClr val="A31515"/>
                </a:solidFill>
                <a:effectLst/>
                <a:highlight>
                  <a:srgbClr val="FFFFFF"/>
                </a:highlight>
                <a:latin typeface="PragmataPro Mono Liga" panose="02000509040000020004" pitchFamily="49" charset="0"/>
              </a:rPr>
              <a:t>!</a:t>
            </a:r>
            <a:r>
              <a:rPr lang="en-US" sz="8000" b="0">
                <a:solidFill>
                  <a:srgbClr val="EE0000"/>
                </a:solidFill>
                <a:effectLst/>
                <a:highlight>
                  <a:srgbClr val="FFFFFF"/>
                </a:highlight>
                <a:latin typeface="PragmataPro Mono Liga" panose="02000509040000020004" pitchFamily="49" charset="0"/>
              </a:rPr>
              <a:t>\n</a:t>
            </a:r>
            <a:r>
              <a:rPr lang="en-US" sz="8000" b="0">
                <a:solidFill>
                  <a:srgbClr val="A31515"/>
                </a:solidFill>
                <a:effectLst/>
                <a:highlight>
                  <a:srgbClr val="FFFFFF"/>
                </a:highlight>
                <a:latin typeface="PragmataPro Mono Liga" panose="02000509040000020004" pitchFamily="49" charset="0"/>
              </a:rPr>
              <a:t>"</a:t>
            </a:r>
            <a:r>
              <a:rPr lang="en-US" sz="8000" b="0">
                <a:solidFill>
                  <a:srgbClr val="000000"/>
                </a:solidFill>
                <a:effectLst/>
                <a:highlight>
                  <a:srgbClr val="FFFFFF"/>
                </a:highlight>
                <a:latin typeface="PragmataPro Mono Liga" panose="02000509040000020004" pitchFamily="49" charset="0"/>
              </a:rPr>
              <a:t>, </a:t>
            </a:r>
            <a:r>
              <a:rPr lang="en-US" sz="8000" b="0">
                <a:solidFill>
                  <a:srgbClr val="001080"/>
                </a:solidFill>
                <a:effectLst/>
                <a:highlight>
                  <a:srgbClr val="FFFFFF"/>
                </a:highlight>
                <a:latin typeface="PragmataPro Mono Liga" panose="02000509040000020004" pitchFamily="49" charset="0"/>
              </a:rPr>
              <a:t>str</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br>
              <a:rPr lang="en-US" sz="8000" b="0">
                <a:solidFill>
                  <a:srgbClr val="000000"/>
                </a:solidFill>
                <a:effectLst/>
                <a:highlight>
                  <a:srgbClr val="FFFFFF"/>
                </a:highlight>
                <a:latin typeface="PragmataPro Mono Liga" panose="02000509040000020004" pitchFamily="49" charset="0"/>
              </a:rPr>
            </a:b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printf</a:t>
            </a:r>
            <a:r>
              <a:rPr lang="en-US" sz="8000" b="0">
                <a:solidFill>
                  <a:srgbClr val="000000"/>
                </a:solidFill>
                <a:effectLst/>
                <a:highlight>
                  <a:srgbClr val="FFFFFF"/>
                </a:highlight>
                <a:latin typeface="PragmataPro Mono Liga" panose="02000509040000020004" pitchFamily="49" charset="0"/>
              </a:rPr>
              <a:t>(</a:t>
            </a:r>
            <a:r>
              <a:rPr lang="en-US" sz="8000" b="0">
                <a:solidFill>
                  <a:srgbClr val="A31515"/>
                </a:solidFill>
                <a:effectLst/>
                <a:highlight>
                  <a:srgbClr val="FFFFFF"/>
                </a:highlight>
                <a:latin typeface="PragmataPro Mono Liga" panose="02000509040000020004" pitchFamily="49" charset="0"/>
              </a:rPr>
              <a:t>"Nhap lan 2: "</a:t>
            </a: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fgets</a:t>
            </a:r>
            <a:r>
              <a:rPr lang="en-US" sz="8000" b="0">
                <a:solidFill>
                  <a:srgbClr val="000000"/>
                </a:solidFill>
                <a:effectLst/>
                <a:highlight>
                  <a:srgbClr val="FFFFFF"/>
                </a:highlight>
                <a:latin typeface="PragmataPro Mono Liga" panose="02000509040000020004" pitchFamily="49" charset="0"/>
              </a:rPr>
              <a:t> (</a:t>
            </a:r>
            <a:r>
              <a:rPr lang="en-US" sz="8000" b="0">
                <a:solidFill>
                  <a:srgbClr val="001080"/>
                </a:solidFill>
                <a:effectLst/>
                <a:highlight>
                  <a:srgbClr val="FFFFFF"/>
                </a:highlight>
                <a:latin typeface="PragmataPro Mono Liga" panose="02000509040000020004" pitchFamily="49" charset="0"/>
              </a:rPr>
              <a:t>str</a:t>
            </a:r>
            <a:r>
              <a:rPr lang="en-US" sz="8000" b="0">
                <a:solidFill>
                  <a:srgbClr val="000000"/>
                </a:solidFill>
                <a:effectLst/>
                <a:highlight>
                  <a:srgbClr val="FFFFFF"/>
                </a:highlight>
                <a:latin typeface="PragmataPro Mono Liga" panose="02000509040000020004" pitchFamily="49" charset="0"/>
              </a:rPr>
              <a:t>, </a:t>
            </a:r>
            <a:r>
              <a:rPr lang="en-US" sz="8000" b="0">
                <a:solidFill>
                  <a:srgbClr val="098658"/>
                </a:solidFill>
                <a:effectLst/>
                <a:highlight>
                  <a:srgbClr val="FFFFFF"/>
                </a:highlight>
                <a:latin typeface="PragmataPro Mono Liga" panose="02000509040000020004" pitchFamily="49" charset="0"/>
              </a:rPr>
              <a:t>9</a:t>
            </a:r>
            <a:r>
              <a:rPr lang="en-US" sz="8000" b="0">
                <a:solidFill>
                  <a:srgbClr val="000000"/>
                </a:solidFill>
                <a:effectLst/>
                <a:highlight>
                  <a:srgbClr val="FFFFFF"/>
                </a:highlight>
                <a:latin typeface="PragmataPro Mono Liga" panose="02000509040000020004" pitchFamily="49" charset="0"/>
              </a:rPr>
              <a:t>, </a:t>
            </a:r>
            <a:r>
              <a:rPr lang="en-US" sz="8000" b="0">
                <a:solidFill>
                  <a:srgbClr val="0000FF"/>
                </a:solidFill>
                <a:effectLst/>
                <a:highlight>
                  <a:srgbClr val="FFFFFF"/>
                </a:highlight>
                <a:latin typeface="PragmataPro Mono Liga" panose="02000509040000020004" pitchFamily="49" charset="0"/>
              </a:rPr>
              <a:t>stdin</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printf</a:t>
            </a:r>
            <a:r>
              <a:rPr lang="en-US" sz="8000" b="0">
                <a:solidFill>
                  <a:srgbClr val="000000"/>
                </a:solidFill>
                <a:effectLst/>
                <a:highlight>
                  <a:srgbClr val="FFFFFF"/>
                </a:highlight>
                <a:latin typeface="PragmataPro Mono Liga" panose="02000509040000020004" pitchFamily="49" charset="0"/>
              </a:rPr>
              <a:t>(</a:t>
            </a:r>
            <a:r>
              <a:rPr lang="en-US" sz="8000" b="0">
                <a:solidFill>
                  <a:srgbClr val="A31515"/>
                </a:solidFill>
                <a:effectLst/>
                <a:highlight>
                  <a:srgbClr val="FFFFFF"/>
                </a:highlight>
                <a:latin typeface="PragmataPro Mono Liga" panose="02000509040000020004" pitchFamily="49" charset="0"/>
              </a:rPr>
              <a:t>"Xuat: </a:t>
            </a:r>
            <a:r>
              <a:rPr lang="en-US" sz="8000" b="0">
                <a:solidFill>
                  <a:srgbClr val="001080"/>
                </a:solidFill>
                <a:effectLst/>
                <a:highlight>
                  <a:srgbClr val="FFFFFF"/>
                </a:highlight>
                <a:latin typeface="PragmataPro Mono Liga" panose="02000509040000020004" pitchFamily="49" charset="0"/>
              </a:rPr>
              <a:t>%s</a:t>
            </a:r>
            <a:r>
              <a:rPr lang="en-US" sz="8000" b="0">
                <a:solidFill>
                  <a:srgbClr val="A31515"/>
                </a:solidFill>
                <a:effectLst/>
                <a:highlight>
                  <a:srgbClr val="FFFFFF"/>
                </a:highlight>
                <a:latin typeface="PragmataPro Mono Liga" panose="02000509040000020004" pitchFamily="49" charset="0"/>
              </a:rPr>
              <a:t>!</a:t>
            </a:r>
            <a:r>
              <a:rPr lang="en-US" sz="8000" b="0">
                <a:solidFill>
                  <a:srgbClr val="EE0000"/>
                </a:solidFill>
                <a:effectLst/>
                <a:highlight>
                  <a:srgbClr val="FFFFFF"/>
                </a:highlight>
                <a:latin typeface="PragmataPro Mono Liga" panose="02000509040000020004" pitchFamily="49" charset="0"/>
              </a:rPr>
              <a:t>\n</a:t>
            </a:r>
            <a:r>
              <a:rPr lang="en-US" sz="8000" b="0">
                <a:solidFill>
                  <a:srgbClr val="A31515"/>
                </a:solidFill>
                <a:effectLst/>
                <a:highlight>
                  <a:srgbClr val="FFFFFF"/>
                </a:highlight>
                <a:latin typeface="PragmataPro Mono Liga" panose="02000509040000020004" pitchFamily="49" charset="0"/>
              </a:rPr>
              <a:t>"</a:t>
            </a:r>
            <a:r>
              <a:rPr lang="en-US" sz="8000" b="0">
                <a:solidFill>
                  <a:srgbClr val="000000"/>
                </a:solidFill>
                <a:effectLst/>
                <a:highlight>
                  <a:srgbClr val="FFFFFF"/>
                </a:highlight>
                <a:latin typeface="PragmataPro Mono Liga" panose="02000509040000020004" pitchFamily="49" charset="0"/>
              </a:rPr>
              <a:t>, </a:t>
            </a:r>
            <a:r>
              <a:rPr lang="en-US" sz="8000" b="0">
                <a:solidFill>
                  <a:srgbClr val="001080"/>
                </a:solidFill>
                <a:effectLst/>
                <a:highlight>
                  <a:srgbClr val="FFFFFF"/>
                </a:highlight>
                <a:latin typeface="PragmataPro Mono Liga" panose="02000509040000020004" pitchFamily="49" charset="0"/>
              </a:rPr>
              <a:t>str</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br>
              <a:rPr lang="en-US" sz="8000" b="0">
                <a:solidFill>
                  <a:srgbClr val="000000"/>
                </a:solidFill>
                <a:effectLst/>
                <a:highlight>
                  <a:srgbClr val="FFFFFF"/>
                </a:highlight>
                <a:latin typeface="PragmataPro Mono Liga" panose="02000509040000020004" pitchFamily="49" charset="0"/>
              </a:rPr>
            </a:b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printf</a:t>
            </a:r>
            <a:r>
              <a:rPr lang="en-US" sz="8000" b="0">
                <a:solidFill>
                  <a:srgbClr val="000000"/>
                </a:solidFill>
                <a:effectLst/>
                <a:highlight>
                  <a:srgbClr val="FFFFFF"/>
                </a:highlight>
                <a:latin typeface="PragmataPro Mono Liga" panose="02000509040000020004" pitchFamily="49" charset="0"/>
              </a:rPr>
              <a:t>(</a:t>
            </a:r>
            <a:r>
              <a:rPr lang="en-US" sz="8000" b="0">
                <a:solidFill>
                  <a:srgbClr val="A31515"/>
                </a:solidFill>
                <a:effectLst/>
                <a:highlight>
                  <a:srgbClr val="FFFFFF"/>
                </a:highlight>
                <a:latin typeface="PragmataPro Mono Liga" panose="02000509040000020004" pitchFamily="49" charset="0"/>
              </a:rPr>
              <a:t>"Nhap lan 3: "</a:t>
            </a: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fgets</a:t>
            </a:r>
            <a:r>
              <a:rPr lang="en-US" sz="8000" b="0">
                <a:solidFill>
                  <a:srgbClr val="000000"/>
                </a:solidFill>
                <a:effectLst/>
                <a:highlight>
                  <a:srgbClr val="FFFFFF"/>
                </a:highlight>
                <a:latin typeface="PragmataPro Mono Liga" panose="02000509040000020004" pitchFamily="49" charset="0"/>
              </a:rPr>
              <a:t> (</a:t>
            </a:r>
            <a:r>
              <a:rPr lang="en-US" sz="8000" b="0">
                <a:solidFill>
                  <a:srgbClr val="001080"/>
                </a:solidFill>
                <a:effectLst/>
                <a:highlight>
                  <a:srgbClr val="FFFFFF"/>
                </a:highlight>
                <a:latin typeface="PragmataPro Mono Liga" panose="02000509040000020004" pitchFamily="49" charset="0"/>
              </a:rPr>
              <a:t>str</a:t>
            </a:r>
            <a:r>
              <a:rPr lang="en-US" sz="8000" b="0">
                <a:solidFill>
                  <a:srgbClr val="000000"/>
                </a:solidFill>
                <a:effectLst/>
                <a:highlight>
                  <a:srgbClr val="FFFFFF"/>
                </a:highlight>
                <a:latin typeface="PragmataPro Mono Liga" panose="02000509040000020004" pitchFamily="49" charset="0"/>
              </a:rPr>
              <a:t>, </a:t>
            </a:r>
            <a:r>
              <a:rPr lang="en-US" sz="8000" b="0">
                <a:solidFill>
                  <a:srgbClr val="098658"/>
                </a:solidFill>
                <a:effectLst/>
                <a:highlight>
                  <a:srgbClr val="FFFFFF"/>
                </a:highlight>
                <a:latin typeface="PragmataPro Mono Liga" panose="02000509040000020004" pitchFamily="49" charset="0"/>
              </a:rPr>
              <a:t>9</a:t>
            </a:r>
            <a:r>
              <a:rPr lang="en-US" sz="8000" b="0">
                <a:solidFill>
                  <a:srgbClr val="000000"/>
                </a:solidFill>
                <a:effectLst/>
                <a:highlight>
                  <a:srgbClr val="FFFFFF"/>
                </a:highlight>
                <a:latin typeface="PragmataPro Mono Liga" panose="02000509040000020004" pitchFamily="49" charset="0"/>
              </a:rPr>
              <a:t>, </a:t>
            </a:r>
            <a:r>
              <a:rPr lang="en-US" sz="8000" b="0">
                <a:solidFill>
                  <a:srgbClr val="0000FF"/>
                </a:solidFill>
                <a:effectLst/>
                <a:highlight>
                  <a:srgbClr val="FFFFFF"/>
                </a:highlight>
                <a:latin typeface="PragmataPro Mono Liga" panose="02000509040000020004" pitchFamily="49" charset="0"/>
              </a:rPr>
              <a:t>stdin</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8000" b="0">
                <a:solidFill>
                  <a:srgbClr val="000000"/>
                </a:solidFill>
                <a:effectLst/>
                <a:highlight>
                  <a:srgbClr val="FFFFFF"/>
                </a:highlight>
                <a:latin typeface="PragmataPro Mono Liga" panose="02000509040000020004" pitchFamily="49" charset="0"/>
              </a:rPr>
              <a:t>    </a:t>
            </a:r>
            <a:r>
              <a:rPr lang="en-US" sz="8000" b="0">
                <a:solidFill>
                  <a:srgbClr val="795E26"/>
                </a:solidFill>
                <a:effectLst/>
                <a:highlight>
                  <a:srgbClr val="FFFFFF"/>
                </a:highlight>
                <a:latin typeface="PragmataPro Mono Liga" panose="02000509040000020004" pitchFamily="49" charset="0"/>
              </a:rPr>
              <a:t>printf</a:t>
            </a:r>
            <a:r>
              <a:rPr lang="en-US" sz="8000" b="0">
                <a:solidFill>
                  <a:srgbClr val="000000"/>
                </a:solidFill>
                <a:effectLst/>
                <a:highlight>
                  <a:srgbClr val="FFFFFF"/>
                </a:highlight>
                <a:latin typeface="PragmataPro Mono Liga" panose="02000509040000020004" pitchFamily="49" charset="0"/>
              </a:rPr>
              <a:t>(</a:t>
            </a:r>
            <a:r>
              <a:rPr lang="en-US" sz="8000" b="0">
                <a:solidFill>
                  <a:srgbClr val="A31515"/>
                </a:solidFill>
                <a:effectLst/>
                <a:highlight>
                  <a:srgbClr val="FFFFFF"/>
                </a:highlight>
                <a:latin typeface="PragmataPro Mono Liga" panose="02000509040000020004" pitchFamily="49" charset="0"/>
              </a:rPr>
              <a:t>"Xuat: </a:t>
            </a:r>
            <a:r>
              <a:rPr lang="en-US" sz="8000" b="0">
                <a:solidFill>
                  <a:srgbClr val="001080"/>
                </a:solidFill>
                <a:effectLst/>
                <a:highlight>
                  <a:srgbClr val="FFFFFF"/>
                </a:highlight>
                <a:latin typeface="PragmataPro Mono Liga" panose="02000509040000020004" pitchFamily="49" charset="0"/>
              </a:rPr>
              <a:t>%s</a:t>
            </a:r>
            <a:r>
              <a:rPr lang="en-US" sz="8000" b="0">
                <a:solidFill>
                  <a:srgbClr val="A31515"/>
                </a:solidFill>
                <a:effectLst/>
                <a:highlight>
                  <a:srgbClr val="FFFFFF"/>
                </a:highlight>
                <a:latin typeface="PragmataPro Mono Liga" panose="02000509040000020004" pitchFamily="49" charset="0"/>
              </a:rPr>
              <a:t>!</a:t>
            </a:r>
            <a:r>
              <a:rPr lang="en-US" sz="8000" b="0">
                <a:solidFill>
                  <a:srgbClr val="EE0000"/>
                </a:solidFill>
                <a:effectLst/>
                <a:highlight>
                  <a:srgbClr val="FFFFFF"/>
                </a:highlight>
                <a:latin typeface="PragmataPro Mono Liga" panose="02000509040000020004" pitchFamily="49" charset="0"/>
              </a:rPr>
              <a:t>\n</a:t>
            </a:r>
            <a:r>
              <a:rPr lang="en-US" sz="8000" b="0">
                <a:solidFill>
                  <a:srgbClr val="A31515"/>
                </a:solidFill>
                <a:effectLst/>
                <a:highlight>
                  <a:srgbClr val="FFFFFF"/>
                </a:highlight>
                <a:latin typeface="PragmataPro Mono Liga" panose="02000509040000020004" pitchFamily="49" charset="0"/>
              </a:rPr>
              <a:t>"</a:t>
            </a:r>
            <a:r>
              <a:rPr lang="en-US" sz="8000" b="0">
                <a:solidFill>
                  <a:srgbClr val="000000"/>
                </a:solidFill>
                <a:effectLst/>
                <a:highlight>
                  <a:srgbClr val="FFFFFF"/>
                </a:highlight>
                <a:latin typeface="PragmataPro Mono Liga" panose="02000509040000020004" pitchFamily="49" charset="0"/>
              </a:rPr>
              <a:t>, </a:t>
            </a:r>
            <a:r>
              <a:rPr lang="en-US" sz="8000" b="0">
                <a:solidFill>
                  <a:srgbClr val="001080"/>
                </a:solidFill>
                <a:effectLst/>
                <a:highlight>
                  <a:srgbClr val="FFFFFF"/>
                </a:highlight>
                <a:latin typeface="PragmataPro Mono Liga" panose="02000509040000020004" pitchFamily="49" charset="0"/>
              </a:rPr>
              <a:t>str</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8000" b="0">
                <a:solidFill>
                  <a:srgbClr val="000000"/>
                </a:solidFill>
                <a:effectLst/>
                <a:highlight>
                  <a:srgbClr val="FFFFFF"/>
                </a:highlight>
                <a:latin typeface="PragmataPro Mono Liga" panose="02000509040000020004" pitchFamily="49" charset="0"/>
              </a:rPr>
              <a:t>    </a:t>
            </a:r>
            <a:r>
              <a:rPr lang="en-US" sz="8000" b="0">
                <a:solidFill>
                  <a:srgbClr val="AF00DB"/>
                </a:solidFill>
                <a:effectLst/>
                <a:highlight>
                  <a:srgbClr val="FFFFFF"/>
                </a:highlight>
                <a:latin typeface="PragmataPro Mono Liga" panose="02000509040000020004" pitchFamily="49" charset="0"/>
              </a:rPr>
              <a:t>return</a:t>
            </a:r>
            <a:r>
              <a:rPr lang="en-US" sz="8000" b="0">
                <a:solidFill>
                  <a:srgbClr val="000000"/>
                </a:solidFill>
                <a:effectLst/>
                <a:highlight>
                  <a:srgbClr val="FFFFFF"/>
                </a:highlight>
                <a:latin typeface="PragmataPro Mono Liga" panose="02000509040000020004" pitchFamily="49" charset="0"/>
              </a:rPr>
              <a:t> </a:t>
            </a:r>
            <a:r>
              <a:rPr lang="en-US" sz="8000" b="0">
                <a:solidFill>
                  <a:srgbClr val="098658"/>
                </a:solidFill>
                <a:effectLst/>
                <a:highlight>
                  <a:srgbClr val="FFFFFF"/>
                </a:highlight>
                <a:latin typeface="PragmataPro Mono Liga" panose="02000509040000020004" pitchFamily="49" charset="0"/>
              </a:rPr>
              <a:t>0</a:t>
            </a:r>
            <a:r>
              <a:rPr lang="en-US" sz="8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8000" b="0">
                <a:solidFill>
                  <a:srgbClr val="000000"/>
                </a:solidFill>
                <a:effectLst/>
                <a:highlight>
                  <a:srgbClr val="FFFFFF"/>
                </a:highlight>
                <a:latin typeface="PragmataPro Mono Liga" panose="02000509040000020004" pitchFamily="49" charset="0"/>
              </a:rPr>
              <a:t>}</a:t>
            </a:r>
            <a:br>
              <a:rPr lang="en-US" sz="7200" b="0">
                <a:solidFill>
                  <a:srgbClr val="000000"/>
                </a:solidFill>
                <a:effectLst/>
                <a:highlight>
                  <a:srgbClr val="FFFFFF"/>
                </a:highlight>
                <a:latin typeface="PragmataPro Mono Liga" panose="02000509040000020004" pitchFamily="49" charset="0"/>
              </a:rPr>
            </a:br>
            <a:endParaRPr lang="en-US" sz="7200" b="0">
              <a:solidFill>
                <a:srgbClr val="000000"/>
              </a:solidFill>
              <a:effectLst/>
              <a:highlight>
                <a:srgbClr val="FFFFFF"/>
              </a:highlight>
              <a:latin typeface="PragmataPro Mono Liga" panose="02000509040000020004" pitchFamily="49" charset="0"/>
            </a:endParaRPr>
          </a:p>
          <a:p>
            <a:pPr marL="0" indent="0">
              <a:buNone/>
            </a:pPr>
            <a:endParaRPr lang="en-US"/>
          </a:p>
        </p:txBody>
      </p:sp>
      <p:sp>
        <p:nvSpPr>
          <p:cNvPr id="4" name="Footer Placeholder 3">
            <a:extLst>
              <a:ext uri="{FF2B5EF4-FFF2-40B4-BE49-F238E27FC236}">
                <a16:creationId xmlns:a16="http://schemas.microsoft.com/office/drawing/2014/main" id="{4CE346E3-AE4D-7A86-113C-1DD360AFB59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7" name="TextBox 16">
            <a:extLst>
              <a:ext uri="{FF2B5EF4-FFF2-40B4-BE49-F238E27FC236}">
                <a16:creationId xmlns:a16="http://schemas.microsoft.com/office/drawing/2014/main" id="{B2214403-D969-02AF-C5E1-66CDB89C0780}"/>
              </a:ext>
            </a:extLst>
          </p:cNvPr>
          <p:cNvSpPr txBox="1"/>
          <p:nvPr/>
        </p:nvSpPr>
        <p:spPr>
          <a:xfrm>
            <a:off x="8372406" y="2817514"/>
            <a:ext cx="3524388" cy="3139321"/>
          </a:xfrm>
          <a:prstGeom prst="rect">
            <a:avLst/>
          </a:prstGeom>
          <a:noFill/>
          <a:ln>
            <a:solidFill>
              <a:schemeClr val="tx1">
                <a:lumMod val="50000"/>
              </a:schemeClr>
            </a:solidFill>
          </a:ln>
        </p:spPr>
        <p:txBody>
          <a:bodyPr wrap="square">
            <a:spAutoFit/>
          </a:bodyPr>
          <a:lstStyle/>
          <a:p>
            <a:r>
              <a:rPr lang="en-US" sz="2200" b="1">
                <a:latin typeface="Arial" panose="020B0604020202020204" pitchFamily="34" charset="0"/>
                <a:cs typeface="Arial" panose="020B0604020202020204" pitchFamily="34" charset="0"/>
              </a:rPr>
              <a:t>Thực thi chương trình:</a:t>
            </a:r>
          </a:p>
          <a:p>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Nhap lan 1: 12345</a:t>
            </a:r>
          </a:p>
          <a:p>
            <a:r>
              <a:rPr lang="en-US" sz="2200">
                <a:latin typeface="Arial" panose="020B0604020202020204" pitchFamily="34" charset="0"/>
                <a:cs typeface="Arial" panose="020B0604020202020204" pitchFamily="34" charset="0"/>
              </a:rPr>
              <a:t>Xuat: 12345</a:t>
            </a:r>
          </a:p>
          <a:p>
            <a:r>
              <a:rPr lang="en-US" sz="2200">
                <a:latin typeface="Arial" panose="020B0604020202020204" pitchFamily="34" charset="0"/>
                <a:cs typeface="Arial" panose="020B0604020202020204" pitchFamily="34" charset="0"/>
              </a:rPr>
              <a:t>!</a:t>
            </a:r>
          </a:p>
          <a:p>
            <a:r>
              <a:rPr lang="en-US" sz="2200">
                <a:latin typeface="Arial" panose="020B0604020202020204" pitchFamily="34" charset="0"/>
                <a:cs typeface="Arial" panose="020B0604020202020204" pitchFamily="34" charset="0"/>
              </a:rPr>
              <a:t>Nhap lan 2: 1234567890</a:t>
            </a:r>
          </a:p>
          <a:p>
            <a:r>
              <a:rPr lang="en-US" sz="2200">
                <a:latin typeface="Arial" panose="020B0604020202020204" pitchFamily="34" charset="0"/>
                <a:cs typeface="Arial" panose="020B0604020202020204" pitchFamily="34" charset="0"/>
              </a:rPr>
              <a:t>Xuat: 12345678!</a:t>
            </a:r>
          </a:p>
          <a:p>
            <a:r>
              <a:rPr lang="en-US" sz="2200">
                <a:latin typeface="Arial" panose="020B0604020202020204" pitchFamily="34" charset="0"/>
                <a:cs typeface="Arial" panose="020B0604020202020204" pitchFamily="34" charset="0"/>
              </a:rPr>
              <a:t>Nhap lan 3: Xuat: 90</a:t>
            </a:r>
          </a:p>
          <a:p>
            <a:r>
              <a:rPr lang="en-US" sz="2200">
                <a:latin typeface="Arial" panose="020B0604020202020204" pitchFamily="34" charset="0"/>
                <a:cs typeface="Arial" panose="020B0604020202020204" pitchFamily="34" charset="0"/>
              </a:rPr>
              <a:t>!</a:t>
            </a:r>
          </a:p>
        </p:txBody>
      </p:sp>
      <p:sp>
        <p:nvSpPr>
          <p:cNvPr id="22" name="TextBox 21">
            <a:extLst>
              <a:ext uri="{FF2B5EF4-FFF2-40B4-BE49-F238E27FC236}">
                <a16:creationId xmlns:a16="http://schemas.microsoft.com/office/drawing/2014/main" id="{9DD17779-A3EB-E743-B8E5-26944112B64B}"/>
              </a:ext>
            </a:extLst>
          </p:cNvPr>
          <p:cNvSpPr txBox="1"/>
          <p:nvPr/>
        </p:nvSpPr>
        <p:spPr>
          <a:xfrm>
            <a:off x="3711506" y="1233824"/>
            <a:ext cx="4079806" cy="1785104"/>
          </a:xfrm>
          <a:prstGeom prst="rect">
            <a:avLst/>
          </a:prstGeom>
          <a:solidFill>
            <a:srgbClr val="FFFF00"/>
          </a:solidFill>
          <a:ln>
            <a:solidFill>
              <a:schemeClr val="tx1">
                <a:lumMod val="50000"/>
              </a:schemeClr>
            </a:solidFill>
          </a:ln>
        </p:spPr>
        <p:txBody>
          <a:bodyPr wrap="square">
            <a:spAutoFit/>
          </a:bodyPr>
          <a:lstStyle/>
          <a:p>
            <a:pPr algn="just"/>
            <a:r>
              <a:rPr lang="en-US" sz="2200">
                <a:solidFill>
                  <a:srgbClr val="FF0000"/>
                </a:solidFill>
                <a:latin typeface="Arial" panose="020B0604020202020204" pitchFamily="34" charset="0"/>
                <a:cs typeface="Arial" panose="020B0604020202020204" pitchFamily="34" charset="0"/>
              </a:rPr>
              <a:t>Lưu ý: Nếu ký tự dòng mới \n làm cho hàm fgets ngừng </a:t>
            </a:r>
            <a:r>
              <a:rPr lang="en-US" sz="220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sz="2200">
                <a:solidFill>
                  <a:srgbClr val="FF0000"/>
                </a:solidFill>
                <a:latin typeface="Arial" panose="020B0604020202020204" pitchFamily="34" charset="0"/>
                <a:cs typeface="Arial" panose="020B0604020202020204" pitchFamily="34" charset="0"/>
              </a:rPr>
              <a:t> ký tự \n sẽ được đưa vào chuỗi str (xem ví dụ Nhập lần 1 và lần 3)</a:t>
            </a:r>
          </a:p>
        </p:txBody>
      </p:sp>
      <p:cxnSp>
        <p:nvCxnSpPr>
          <p:cNvPr id="24" name="Straight Arrow Connector 23">
            <a:extLst>
              <a:ext uri="{FF2B5EF4-FFF2-40B4-BE49-F238E27FC236}">
                <a16:creationId xmlns:a16="http://schemas.microsoft.com/office/drawing/2014/main" id="{8E802376-9549-9F92-F5DC-F6841CC22A0D}"/>
              </a:ext>
            </a:extLst>
          </p:cNvPr>
          <p:cNvCxnSpPr>
            <a:cxnSpLocks/>
            <a:stCxn id="22" idx="3"/>
          </p:cNvCxnSpPr>
          <p:nvPr/>
        </p:nvCxnSpPr>
        <p:spPr>
          <a:xfrm>
            <a:off x="7791312" y="2126376"/>
            <a:ext cx="857388" cy="1200356"/>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B7DD207B-8519-D0E4-B53B-363DE23A8700}"/>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E16E4E26-FA7E-69EB-98BB-1C5D0EF5121E}"/>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13766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0E98-30D5-F790-97F2-C1B93E86FDE4}"/>
              </a:ext>
            </a:extLst>
          </p:cNvPr>
          <p:cNvSpPr>
            <a:spLocks noGrp="1"/>
          </p:cNvSpPr>
          <p:nvPr>
            <p:ph type="title"/>
          </p:nvPr>
        </p:nvSpPr>
        <p:spPr/>
        <p:txBody>
          <a:bodyPr>
            <a:normAutofit fontScale="90000"/>
          </a:bodyPr>
          <a:lstStyle/>
          <a:p>
            <a:r>
              <a:rPr lang="en-US"/>
              <a:t>Nhập C-String: Lệnh cin.getline</a:t>
            </a:r>
          </a:p>
        </p:txBody>
      </p:sp>
      <p:sp>
        <p:nvSpPr>
          <p:cNvPr id="3" name="Content Placeholder 2">
            <a:extLst>
              <a:ext uri="{FF2B5EF4-FFF2-40B4-BE49-F238E27FC236}">
                <a16:creationId xmlns:a16="http://schemas.microsoft.com/office/drawing/2014/main" id="{D183C594-F16D-1A0A-6105-A0AE33034764}"/>
              </a:ext>
            </a:extLst>
          </p:cNvPr>
          <p:cNvSpPr>
            <a:spLocks noGrp="1"/>
          </p:cNvSpPr>
          <p:nvPr>
            <p:ph idx="1"/>
          </p:nvPr>
        </p:nvSpPr>
        <p:spPr>
          <a:xfrm>
            <a:off x="584200" y="869245"/>
            <a:ext cx="11163300" cy="5493486"/>
          </a:xfrm>
        </p:spPr>
        <p:txBody>
          <a:bodyPr>
            <a:noAutofit/>
          </a:bodyPr>
          <a:lstStyle/>
          <a:p>
            <a:pPr>
              <a:lnSpc>
                <a:spcPct val="150000"/>
              </a:lnSpc>
              <a:spcBef>
                <a:spcPts val="0"/>
              </a:spcBef>
              <a:spcAft>
                <a:spcPts val="0"/>
              </a:spcAft>
            </a:pPr>
            <a:r>
              <a:rPr lang="en-US" sz="2200"/>
              <a:t>Cú pháp:</a:t>
            </a:r>
          </a:p>
          <a:p>
            <a:pPr marL="0" indent="0" algn="ctr">
              <a:lnSpc>
                <a:spcPct val="150000"/>
              </a:lnSpc>
              <a:spcBef>
                <a:spcPts val="0"/>
              </a:spcBef>
              <a:spcAft>
                <a:spcPts val="0"/>
              </a:spcAft>
              <a:buNone/>
            </a:pPr>
            <a:r>
              <a:rPr lang="en-US" sz="2200" b="0">
                <a:solidFill>
                  <a:schemeClr val="tx1">
                    <a:lumMod val="50000"/>
                  </a:schemeClr>
                </a:solidFill>
                <a:effectLst/>
                <a:highlight>
                  <a:srgbClr val="FFFFFF"/>
                </a:highlight>
                <a:latin typeface="PragmataPro Mono Liga" panose="02000509040000020004" pitchFamily="49" charset="0"/>
              </a:rPr>
              <a:t>(1)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streamsize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num</a:t>
            </a:r>
            <a:r>
              <a:rPr lang="en-US" sz="2200" b="0">
                <a:solidFill>
                  <a:srgbClr val="000000"/>
                </a:solidFill>
                <a:effectLst/>
                <a:highlight>
                  <a:srgbClr val="FFFFFF"/>
                </a:highlight>
                <a:latin typeface="PragmataPro Mono Liga" panose="02000509040000020004" pitchFamily="49" charset="0"/>
              </a:rPr>
              <a:t>);</a:t>
            </a:r>
          </a:p>
          <a:p>
            <a:pPr marL="0" indent="0" algn="ctr">
              <a:lnSpc>
                <a:spcPct val="150000"/>
              </a:lnSpc>
              <a:spcBef>
                <a:spcPts val="0"/>
              </a:spcBef>
              <a:spcAft>
                <a:spcPts val="0"/>
              </a:spcAft>
              <a:buNone/>
            </a:pPr>
            <a:r>
              <a:rPr lang="en-US" sz="2200" b="0">
                <a:solidFill>
                  <a:schemeClr val="tx1">
                    <a:lumMod val="50000"/>
                  </a:schemeClr>
                </a:solidFill>
                <a:effectLst/>
                <a:highlight>
                  <a:srgbClr val="FFFFFF"/>
                </a:highlight>
                <a:latin typeface="PragmataPro Mono Liga" panose="02000509040000020004" pitchFamily="49" charset="0"/>
              </a:rPr>
              <a:t>(2)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streamsize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num</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delim</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600"/>
              </a:spcBef>
              <a:spcAft>
                <a:spcPts val="600"/>
              </a:spcAft>
              <a:buNone/>
            </a:pPr>
            <a:endParaRPr lang="en-US" sz="2200" b="0">
              <a:solidFill>
                <a:srgbClr val="000000"/>
              </a:solidFill>
              <a:effectLst/>
              <a:highlight>
                <a:srgbClr val="FFFFFF"/>
              </a:highlight>
              <a:latin typeface="PragmataPro Mono Liga" panose="02000509040000020004" pitchFamily="49" charset="0"/>
            </a:endParaRPr>
          </a:p>
          <a:p>
            <a:pPr>
              <a:lnSpc>
                <a:spcPct val="100000"/>
              </a:lnSpc>
              <a:spcBef>
                <a:spcPts val="600"/>
              </a:spcBef>
              <a:spcAft>
                <a:spcPts val="600"/>
              </a:spcAft>
            </a:pPr>
            <a:r>
              <a:rPr lang="en-US" sz="2200">
                <a:solidFill>
                  <a:srgbClr val="000000"/>
                </a:solidFill>
                <a:highlight>
                  <a:srgbClr val="FFFFFF"/>
                </a:highlight>
              </a:rPr>
              <a:t>Đọc </a:t>
            </a:r>
            <a:r>
              <a:rPr lang="vi-VN" sz="2200" b="0">
                <a:solidFill>
                  <a:srgbClr val="000000"/>
                </a:solidFill>
                <a:effectLst/>
                <a:highlight>
                  <a:srgbClr val="FFFFFF"/>
                </a:highlight>
              </a:rPr>
              <a:t>các ký tự từ </a:t>
            </a:r>
            <a:r>
              <a:rPr lang="en-US" sz="2200">
                <a:solidFill>
                  <a:srgbClr val="001080"/>
                </a:solidFill>
                <a:highlight>
                  <a:srgbClr val="FFFFFF"/>
                </a:highlight>
                <a:latin typeface="PragmataPro Mono Liga" panose="02000509040000020004" pitchFamily="49" charset="0"/>
              </a:rPr>
              <a:t>Stream</a:t>
            </a:r>
            <a:r>
              <a:rPr lang="vi-VN" sz="2200" b="0">
                <a:solidFill>
                  <a:srgbClr val="000000"/>
                </a:solidFill>
                <a:effectLst/>
                <a:highlight>
                  <a:srgbClr val="FFFFFF"/>
                </a:highlight>
              </a:rPr>
              <a:t> </a:t>
            </a:r>
            <a:r>
              <a:rPr lang="en-US" sz="2200">
                <a:solidFill>
                  <a:srgbClr val="000000"/>
                </a:solidFill>
                <a:highlight>
                  <a:srgbClr val="FFFFFF"/>
                </a:highlight>
              </a:rPr>
              <a:t>đầu vào </a:t>
            </a:r>
            <a:r>
              <a:rPr lang="vi-VN" sz="2200" b="0">
                <a:solidFill>
                  <a:srgbClr val="000000"/>
                </a:solidFill>
                <a:effectLst/>
                <a:highlight>
                  <a:srgbClr val="FFFFFF"/>
                </a:highlight>
              </a:rPr>
              <a:t>và lưu trữ vào</a:t>
            </a:r>
            <a:r>
              <a:rPr lang="vi-VN" sz="2200">
                <a:solidFill>
                  <a:srgbClr val="00108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str </a:t>
            </a:r>
            <a:r>
              <a:rPr lang="vi-VN" sz="2200" b="0">
                <a:solidFill>
                  <a:srgbClr val="000000"/>
                </a:solidFill>
                <a:effectLst/>
                <a:highlight>
                  <a:srgbClr val="FFFFFF"/>
                </a:highlight>
              </a:rPr>
              <a:t>dưới dạng</a:t>
            </a:r>
            <a:r>
              <a:rPr lang="en-US" sz="2200" b="0">
                <a:solidFill>
                  <a:srgbClr val="000000"/>
                </a:solidFill>
                <a:effectLst/>
                <a:highlight>
                  <a:srgbClr val="FFFFFF"/>
                </a:highlight>
              </a:rPr>
              <a:t> </a:t>
            </a:r>
            <a:r>
              <a:rPr lang="en-US" sz="2200">
                <a:solidFill>
                  <a:srgbClr val="001080"/>
                </a:solidFill>
                <a:highlight>
                  <a:srgbClr val="FFFFFF"/>
                </a:highlight>
                <a:latin typeface="PragmataPro Mono Liga" panose="02000509040000020004" pitchFamily="49" charset="0"/>
              </a:rPr>
              <a:t>C-String</a:t>
            </a:r>
            <a:r>
              <a:rPr lang="vi-VN" sz="2200" b="0">
                <a:solidFill>
                  <a:srgbClr val="000000"/>
                </a:solidFill>
                <a:effectLst/>
                <a:highlight>
                  <a:srgbClr val="FFFFFF"/>
                </a:highlight>
              </a:rPr>
              <a:t>, cho đến khi</a:t>
            </a:r>
            <a:r>
              <a:rPr lang="en-US" sz="2200" b="0">
                <a:solidFill>
                  <a:srgbClr val="000000"/>
                </a:solidFill>
                <a:effectLst/>
                <a:highlight>
                  <a:srgbClr val="FFFFFF"/>
                </a:highlight>
              </a:rPr>
              <a:t> </a:t>
            </a:r>
            <a:r>
              <a:rPr lang="en-US" sz="2200">
                <a:solidFill>
                  <a:srgbClr val="000000"/>
                </a:solidFill>
                <a:highlight>
                  <a:srgbClr val="FFFFFF"/>
                </a:highlight>
              </a:rPr>
              <a:t>đọc</a:t>
            </a:r>
            <a:r>
              <a:rPr lang="vi-VN" sz="2200" b="0">
                <a:solidFill>
                  <a:srgbClr val="000000"/>
                </a:solidFill>
                <a:effectLst/>
                <a:highlight>
                  <a:srgbClr val="FFFFFF"/>
                </a:highlight>
              </a:rPr>
              <a:t> </a:t>
            </a:r>
            <a:r>
              <a:rPr lang="en-US" sz="2200" b="0">
                <a:solidFill>
                  <a:srgbClr val="000000"/>
                </a:solidFill>
                <a:effectLst/>
                <a:highlight>
                  <a:srgbClr val="FFFFFF"/>
                </a:highlight>
              </a:rPr>
              <a:t>được </a:t>
            </a:r>
            <a:r>
              <a:rPr lang="vi-VN" sz="2200" b="0">
                <a:solidFill>
                  <a:srgbClr val="000000"/>
                </a:solidFill>
                <a:effectLst/>
                <a:highlight>
                  <a:srgbClr val="FFFFFF"/>
                </a:highlight>
              </a:rPr>
              <a:t>ký tự </a:t>
            </a:r>
            <a:r>
              <a:rPr lang="en-US" sz="2200">
                <a:solidFill>
                  <a:srgbClr val="001080"/>
                </a:solidFill>
                <a:highlight>
                  <a:srgbClr val="FFFFFF"/>
                </a:highlight>
                <a:latin typeface="PragmataPro Mono Liga" panose="02000509040000020004" pitchFamily="49" charset="0"/>
              </a:rPr>
              <a:t>delim</a:t>
            </a:r>
            <a:r>
              <a:rPr lang="vi-VN" sz="2200">
                <a:solidFill>
                  <a:srgbClr val="001080"/>
                </a:solidFill>
                <a:highlight>
                  <a:srgbClr val="FFFFFF"/>
                </a:highlight>
                <a:latin typeface="PragmataPro Mono Liga" panose="02000509040000020004" pitchFamily="49" charset="0"/>
              </a:rPr>
              <a:t> </a:t>
            </a:r>
            <a:r>
              <a:rPr lang="vi-VN" sz="2200" b="0">
                <a:solidFill>
                  <a:srgbClr val="000000"/>
                </a:solidFill>
                <a:effectLst/>
                <a:highlight>
                  <a:srgbClr val="FFFFFF"/>
                </a:highlight>
              </a:rPr>
              <a:t>hoặc </a:t>
            </a:r>
            <a:r>
              <a:rPr lang="en-US" sz="2200">
                <a:solidFill>
                  <a:srgbClr val="000000"/>
                </a:solidFill>
                <a:highlight>
                  <a:srgbClr val="FFFFFF"/>
                </a:highlight>
              </a:rPr>
              <a:t>đọc hết </a:t>
            </a:r>
            <a:r>
              <a:rPr lang="en-US" sz="2200">
                <a:solidFill>
                  <a:srgbClr val="001080"/>
                </a:solidFill>
                <a:highlight>
                  <a:srgbClr val="FFFFFF"/>
                </a:highlight>
                <a:latin typeface="PragmataPro Mono Liga" panose="02000509040000020004" pitchFamily="49" charset="0"/>
              </a:rPr>
              <a:t>(num-1)</a:t>
            </a:r>
            <a:r>
              <a:rPr lang="vi-VN" sz="2200">
                <a:solidFill>
                  <a:srgbClr val="001080"/>
                </a:solidFill>
                <a:highlight>
                  <a:srgbClr val="FFFFFF"/>
                </a:highlight>
                <a:latin typeface="PragmataPro Mono Liga" panose="02000509040000020004" pitchFamily="49" charset="0"/>
              </a:rPr>
              <a:t> </a:t>
            </a:r>
            <a:r>
              <a:rPr lang="vi-VN" sz="2200" b="0">
                <a:solidFill>
                  <a:srgbClr val="000000"/>
                </a:solidFill>
                <a:effectLst/>
                <a:highlight>
                  <a:srgbClr val="FFFFFF"/>
                </a:highlight>
              </a:rPr>
              <a:t>ký tự</a:t>
            </a:r>
            <a:r>
              <a:rPr lang="en-US" sz="2200" b="0">
                <a:solidFill>
                  <a:srgbClr val="000000"/>
                </a:solidFill>
                <a:effectLst/>
                <a:highlight>
                  <a:srgbClr val="FFFFFF"/>
                </a:highlight>
              </a:rPr>
              <a:t>. </a:t>
            </a:r>
            <a:r>
              <a:rPr lang="vi-VN" sz="2200">
                <a:solidFill>
                  <a:srgbClr val="000000"/>
                </a:solidFill>
              </a:rPr>
              <a:t>Ký tự null </a:t>
            </a:r>
            <a:r>
              <a:rPr lang="vi-VN" sz="2200">
                <a:solidFill>
                  <a:srgbClr val="001080"/>
                </a:solidFill>
                <a:highlight>
                  <a:srgbClr val="FFFFFF"/>
                </a:highlight>
                <a:latin typeface="PragmataPro Mono Liga" panose="02000509040000020004" pitchFamily="49" charset="0"/>
              </a:rPr>
              <a:t>'\0' </a:t>
            </a:r>
            <a:r>
              <a:rPr lang="vi-VN" sz="2200">
                <a:solidFill>
                  <a:srgbClr val="000000"/>
                </a:solidFill>
              </a:rPr>
              <a:t>được tự động thêm vào str</a:t>
            </a:r>
            <a:r>
              <a:rPr lang="en-US" sz="2200">
                <a:solidFill>
                  <a:srgbClr val="000000"/>
                </a:solidFill>
              </a:rPr>
              <a:t>.</a:t>
            </a:r>
            <a:endParaRPr lang="en-US" sz="2200" b="0">
              <a:solidFill>
                <a:srgbClr val="000000"/>
              </a:solidFill>
              <a:effectLst/>
              <a:highlight>
                <a:srgbClr val="FFFFFF"/>
              </a:highlight>
            </a:endParaRPr>
          </a:p>
          <a:p>
            <a:pPr>
              <a:lnSpc>
                <a:spcPct val="100000"/>
              </a:lnSpc>
              <a:spcBef>
                <a:spcPts val="600"/>
              </a:spcBef>
              <a:spcAft>
                <a:spcPts val="600"/>
              </a:spcAft>
            </a:pPr>
            <a:r>
              <a:rPr lang="vi-VN" sz="2200" b="0">
                <a:solidFill>
                  <a:srgbClr val="000000"/>
                </a:solidFill>
                <a:effectLst/>
                <a:highlight>
                  <a:srgbClr val="FFFFFF"/>
                </a:highlight>
              </a:rPr>
              <a:t>Ký tự </a:t>
            </a:r>
            <a:r>
              <a:rPr lang="en-US" sz="2200">
                <a:solidFill>
                  <a:srgbClr val="001080"/>
                </a:solidFill>
                <a:highlight>
                  <a:srgbClr val="FFFFFF"/>
                </a:highlight>
                <a:latin typeface="PragmataPro Mono Liga" panose="02000509040000020004" pitchFamily="49" charset="0"/>
              </a:rPr>
              <a:t>delim</a:t>
            </a:r>
            <a:r>
              <a:rPr lang="en-US" sz="2200">
                <a:solidFill>
                  <a:srgbClr val="000000"/>
                </a:solidFill>
                <a:highlight>
                  <a:srgbClr val="FFFFFF"/>
                </a:highlight>
              </a:rPr>
              <a:t>: (</a:t>
            </a:r>
            <a:r>
              <a:rPr lang="en-US" sz="2200" b="0">
                <a:solidFill>
                  <a:srgbClr val="000000"/>
                </a:solidFill>
                <a:effectLst/>
                <a:highlight>
                  <a:srgbClr val="FFFFFF"/>
                </a:highlight>
              </a:rPr>
              <a:t>cú pháp (1) mặc định </a:t>
            </a:r>
            <a:r>
              <a:rPr lang="en-US" sz="2200">
                <a:solidFill>
                  <a:srgbClr val="001080"/>
                </a:solidFill>
                <a:highlight>
                  <a:srgbClr val="FFFFFF"/>
                </a:highlight>
                <a:latin typeface="PragmataPro Mono Liga" panose="02000509040000020004" pitchFamily="49" charset="0"/>
              </a:rPr>
              <a:t>delim </a:t>
            </a:r>
            <a:r>
              <a:rPr lang="vi-VN" sz="2200" b="0">
                <a:solidFill>
                  <a:srgbClr val="000000"/>
                </a:solidFill>
                <a:effectLst/>
                <a:highlight>
                  <a:srgbClr val="FFFFFF"/>
                </a:highlight>
              </a:rPr>
              <a:t>là </a:t>
            </a:r>
            <a:r>
              <a:rPr lang="en-US" sz="2200">
                <a:solidFill>
                  <a:srgbClr val="001080"/>
                </a:solidFill>
                <a:highlight>
                  <a:srgbClr val="FFFFFF"/>
                </a:highlight>
                <a:latin typeface="PragmataPro Mono Liga" panose="02000509040000020004" pitchFamily="49" charset="0"/>
              </a:rPr>
              <a:t>‘</a:t>
            </a:r>
            <a:r>
              <a:rPr lang="vi-VN" sz="2200">
                <a:solidFill>
                  <a:srgbClr val="001080"/>
                </a:solidFill>
                <a:highlight>
                  <a:srgbClr val="FFFFFF"/>
                </a:highlight>
                <a:latin typeface="PragmataPro Mono Liga" panose="02000509040000020004" pitchFamily="49" charset="0"/>
              </a:rPr>
              <a:t>\n’</a:t>
            </a:r>
            <a:r>
              <a:rPr lang="en-US" sz="2200">
                <a:solidFill>
                  <a:srgbClr val="001080"/>
                </a:solidFill>
                <a:highlight>
                  <a:srgbClr val="FFFFFF"/>
                </a:highlight>
                <a:latin typeface="PragmataPro Mono Liga" panose="02000509040000020004" pitchFamily="49" charset="0"/>
              </a:rPr>
              <a:t>): </a:t>
            </a:r>
            <a:r>
              <a:rPr lang="en-US" sz="2200" b="1">
                <a:solidFill>
                  <a:srgbClr val="FF0000"/>
                </a:solidFill>
                <a:highlight>
                  <a:srgbClr val="FFFFFF"/>
                </a:highlight>
                <a:latin typeface="PragmataPro Mono Liga" panose="02000509040000020004" pitchFamily="49" charset="0"/>
              </a:rPr>
              <a:t>delim</a:t>
            </a:r>
            <a:r>
              <a:rPr lang="en-US" sz="2200" b="1">
                <a:solidFill>
                  <a:srgbClr val="FF0000"/>
                </a:solidFill>
                <a:effectLst/>
                <a:highlight>
                  <a:srgbClr val="FFFFFF"/>
                </a:highlight>
              </a:rPr>
              <a:t> được trích xuất khỏi chuỗi </a:t>
            </a:r>
            <a:r>
              <a:rPr lang="en-US" sz="2200" b="1">
                <a:solidFill>
                  <a:srgbClr val="FF0000"/>
                </a:solidFill>
                <a:highlight>
                  <a:srgbClr val="FFFFFF"/>
                </a:highlight>
                <a:latin typeface="PragmataPro Mono Liga" panose="02000509040000020004" pitchFamily="49" charset="0"/>
              </a:rPr>
              <a:t>Stream</a:t>
            </a:r>
            <a:r>
              <a:rPr lang="en-US" sz="2200" b="1">
                <a:solidFill>
                  <a:srgbClr val="FF0000"/>
                </a:solidFill>
                <a:effectLst/>
                <a:highlight>
                  <a:srgbClr val="FFFFFF"/>
                </a:highlight>
              </a:rPr>
              <a:t> </a:t>
            </a:r>
            <a:r>
              <a:rPr lang="vi-VN" sz="2200" b="1">
                <a:solidFill>
                  <a:srgbClr val="FF0000"/>
                </a:solidFill>
                <a:effectLst/>
                <a:highlight>
                  <a:srgbClr val="FFFFFF"/>
                </a:highlight>
              </a:rPr>
              <a:t>khi được tìm thấy, </a:t>
            </a:r>
            <a:r>
              <a:rPr lang="en-US" sz="2200" b="1">
                <a:solidFill>
                  <a:srgbClr val="FF0000"/>
                </a:solidFill>
                <a:effectLst/>
                <a:highlight>
                  <a:srgbClr val="FFFFFF"/>
                </a:highlight>
              </a:rPr>
              <a:t>và </a:t>
            </a:r>
            <a:r>
              <a:rPr lang="vi-VN" sz="2200" b="1">
                <a:solidFill>
                  <a:srgbClr val="FF0000"/>
                </a:solidFill>
                <a:effectLst/>
                <a:highlight>
                  <a:srgbClr val="FFFFFF"/>
                </a:highlight>
              </a:rPr>
              <a:t>không được ghi vào </a:t>
            </a:r>
            <a:r>
              <a:rPr lang="en-US" sz="2200" b="1">
                <a:solidFill>
                  <a:srgbClr val="FF0000"/>
                </a:solidFill>
                <a:highlight>
                  <a:srgbClr val="FFFFFF"/>
                </a:highlight>
                <a:latin typeface="PragmataPro Mono Liga" panose="02000509040000020004" pitchFamily="49" charset="0"/>
              </a:rPr>
              <a:t>str</a:t>
            </a:r>
            <a:r>
              <a:rPr lang="vi-VN" sz="2200" b="0">
                <a:solidFill>
                  <a:srgbClr val="FF0000"/>
                </a:solidFill>
                <a:effectLst/>
                <a:highlight>
                  <a:srgbClr val="FFFFFF"/>
                </a:highlight>
              </a:rPr>
              <a:t>.</a:t>
            </a:r>
            <a:endParaRPr lang="en-US" sz="2200" b="0">
              <a:solidFill>
                <a:srgbClr val="FF0000"/>
              </a:solidFill>
              <a:effectLst/>
              <a:highlight>
                <a:srgbClr val="FFFFFF"/>
              </a:highlight>
            </a:endParaRPr>
          </a:p>
          <a:p>
            <a:pPr>
              <a:lnSpc>
                <a:spcPct val="100000"/>
              </a:lnSpc>
              <a:spcBef>
                <a:spcPts val="600"/>
              </a:spcBef>
              <a:spcAft>
                <a:spcPts val="600"/>
              </a:spcAft>
            </a:pPr>
            <a:r>
              <a:rPr lang="vi-VN" sz="2200">
                <a:solidFill>
                  <a:schemeClr val="tx1">
                    <a:lumMod val="50000"/>
                  </a:schemeClr>
                </a:solidFill>
                <a:highlight>
                  <a:srgbClr val="FFFFFF"/>
                </a:highlight>
              </a:rPr>
              <a:t>Nếu hàm dừng đọc vì</a:t>
            </a:r>
            <a:r>
              <a:rPr lang="en-US" sz="2200">
                <a:solidFill>
                  <a:schemeClr val="tx1">
                    <a:lumMod val="50000"/>
                  </a:schemeClr>
                </a:solidFill>
                <a:highlight>
                  <a:srgbClr val="FFFFFF"/>
                </a:highlight>
              </a:rPr>
              <a:t> đọc hết</a:t>
            </a:r>
            <a:r>
              <a:rPr lang="vi-VN" sz="2200">
                <a:solidFill>
                  <a:schemeClr val="tx1">
                    <a:lumMod val="50000"/>
                  </a:schemeClr>
                </a:solidFill>
                <a:highlight>
                  <a:srgbClr val="FFFFFF"/>
                </a:highlight>
              </a:rPr>
              <a:t> </a:t>
            </a:r>
            <a:r>
              <a:rPr lang="en-US" sz="2200">
                <a:solidFill>
                  <a:schemeClr val="tx1">
                    <a:lumMod val="50000"/>
                  </a:schemeClr>
                </a:solidFill>
                <a:highlight>
                  <a:srgbClr val="FFFFFF"/>
                </a:highlight>
              </a:rPr>
              <a:t>num-1</a:t>
            </a:r>
            <a:r>
              <a:rPr lang="vi-VN" sz="2200">
                <a:solidFill>
                  <a:schemeClr val="tx1">
                    <a:lumMod val="50000"/>
                  </a:schemeClr>
                </a:solidFill>
                <a:highlight>
                  <a:srgbClr val="FFFFFF"/>
                </a:highlight>
              </a:rPr>
              <a:t> mà không tìm thấy ký tự </a:t>
            </a:r>
            <a:r>
              <a:rPr lang="en-US" sz="2200">
                <a:solidFill>
                  <a:schemeClr val="tx1">
                    <a:lumMod val="50000"/>
                  </a:schemeClr>
                </a:solidFill>
                <a:highlight>
                  <a:srgbClr val="FFFFFF"/>
                </a:highlight>
              </a:rPr>
              <a:t>delim</a:t>
            </a:r>
            <a:r>
              <a:rPr lang="vi-VN" sz="2200">
                <a:solidFill>
                  <a:schemeClr val="tx1">
                    <a:lumMod val="50000"/>
                  </a:schemeClr>
                </a:solidFill>
                <a:highlight>
                  <a:srgbClr val="FFFFFF"/>
                </a:highlight>
              </a:rPr>
              <a:t>, </a:t>
            </a:r>
            <a:r>
              <a:rPr lang="en-US" sz="2200">
                <a:solidFill>
                  <a:schemeClr val="tx1">
                    <a:lumMod val="50000"/>
                  </a:schemeClr>
                </a:solidFill>
                <a:highlight>
                  <a:srgbClr val="FFFFFF"/>
                </a:highlight>
              </a:rPr>
              <a:t>sẽ bị lỗi </a:t>
            </a:r>
            <a:r>
              <a:rPr lang="vi-VN" sz="2200">
                <a:solidFill>
                  <a:schemeClr val="tx1">
                    <a:lumMod val="50000"/>
                  </a:schemeClr>
                </a:solidFill>
                <a:highlight>
                  <a:srgbClr val="FFFFFF"/>
                </a:highlight>
              </a:rPr>
              <a:t>failbit</a:t>
            </a:r>
            <a:r>
              <a:rPr lang="en-US" sz="2200">
                <a:solidFill>
                  <a:schemeClr val="tx1">
                    <a:lumMod val="50000"/>
                  </a:schemeClr>
                </a:solidFill>
                <a:highlight>
                  <a:srgbClr val="FFFFFF"/>
                </a:highlight>
              </a:rPr>
              <a:t>.</a:t>
            </a:r>
            <a:endParaRPr lang="en-US" sz="2200" b="0">
              <a:solidFill>
                <a:schemeClr val="tx1">
                  <a:lumMod val="50000"/>
                </a:schemeClr>
              </a:solidFill>
              <a:effectLst/>
              <a:highlight>
                <a:srgbClr val="FFFFFF"/>
              </a:highlight>
            </a:endParaRPr>
          </a:p>
          <a:p>
            <a:pPr>
              <a:lnSpc>
                <a:spcPct val="100000"/>
              </a:lnSpc>
              <a:spcBef>
                <a:spcPts val="600"/>
              </a:spcBef>
              <a:spcAft>
                <a:spcPts val="600"/>
              </a:spcAft>
            </a:pPr>
            <a:r>
              <a:rPr lang="vi-VN" sz="2200" b="0">
                <a:solidFill>
                  <a:schemeClr val="tx1">
                    <a:lumMod val="50000"/>
                  </a:schemeClr>
                </a:solidFill>
                <a:effectLst/>
                <a:highlight>
                  <a:srgbClr val="FFFFFF"/>
                </a:highlight>
              </a:rPr>
              <a:t>Hàm này bị </a:t>
            </a:r>
            <a:r>
              <a:rPr lang="en-US" sz="2200" b="0">
                <a:solidFill>
                  <a:schemeClr val="tx1">
                    <a:lumMod val="50000"/>
                  </a:schemeClr>
                </a:solidFill>
                <a:effectLst/>
                <a:highlight>
                  <a:srgbClr val="FFFFFF"/>
                </a:highlight>
              </a:rPr>
              <a:t>overload </a:t>
            </a:r>
            <a:r>
              <a:rPr lang="vi-VN" sz="2200" b="0">
                <a:solidFill>
                  <a:schemeClr val="tx1">
                    <a:lumMod val="50000"/>
                  </a:schemeClr>
                </a:solidFill>
                <a:effectLst/>
                <a:highlight>
                  <a:srgbClr val="FFFFFF"/>
                </a:highlight>
              </a:rPr>
              <a:t>đối với các đối tượng </a:t>
            </a:r>
            <a:r>
              <a:rPr lang="vi-VN" sz="2200">
                <a:solidFill>
                  <a:srgbClr val="001080"/>
                </a:solidFill>
                <a:highlight>
                  <a:srgbClr val="FFFFFF"/>
                </a:highlight>
                <a:latin typeface="PragmataPro Mono Liga" panose="02000509040000020004" pitchFamily="49" charset="0"/>
              </a:rPr>
              <a:t>string</a:t>
            </a:r>
            <a:r>
              <a:rPr lang="vi-VN" sz="2200" b="0">
                <a:solidFill>
                  <a:schemeClr val="tx1">
                    <a:lumMod val="50000"/>
                  </a:schemeClr>
                </a:solidFill>
                <a:effectLst/>
                <a:highlight>
                  <a:srgbClr val="FFFFFF"/>
                </a:highlight>
              </a:rPr>
              <a:t> trong </a:t>
            </a:r>
            <a:r>
              <a:rPr lang="en-US" sz="2200">
                <a:highlight>
                  <a:srgbClr val="FFFFFF"/>
                </a:highlight>
              </a:rPr>
              <a:t>header</a:t>
            </a:r>
            <a:r>
              <a:rPr lang="vi-VN" sz="2200" b="0">
                <a:solidFill>
                  <a:schemeClr val="tx1">
                    <a:lumMod val="50000"/>
                  </a:schemeClr>
                </a:solidFill>
                <a:effectLst/>
                <a:highlight>
                  <a:srgbClr val="FFFFFF"/>
                </a:highlight>
              </a:rPr>
              <a:t> </a:t>
            </a:r>
            <a:r>
              <a:rPr lang="vi-VN" sz="2200">
                <a:solidFill>
                  <a:srgbClr val="001080"/>
                </a:solidFill>
                <a:highlight>
                  <a:srgbClr val="FFFFFF"/>
                </a:highlight>
                <a:latin typeface="PragmataPro Mono Liga" panose="02000509040000020004" pitchFamily="49" charset="0"/>
              </a:rPr>
              <a:t>&lt;string&gt;</a:t>
            </a:r>
            <a:r>
              <a:rPr lang="en-US" sz="2200">
                <a:solidFill>
                  <a:srgbClr val="001080"/>
                </a:solidFill>
                <a:highlight>
                  <a:srgbClr val="FFFFFF"/>
                </a:highlight>
                <a:latin typeface="PragmataPro Mono Liga" panose="02000509040000020004" pitchFamily="49" charset="0"/>
              </a:rPr>
              <a:t>. </a:t>
            </a:r>
          </a:p>
          <a:p>
            <a:pPr marL="0" indent="0">
              <a:lnSpc>
                <a:spcPct val="100000"/>
              </a:lnSpc>
              <a:spcBef>
                <a:spcPts val="600"/>
              </a:spcBef>
              <a:spcAft>
                <a:spcPts val="600"/>
              </a:spcAft>
              <a:buNone/>
            </a:pPr>
            <a:r>
              <a:rPr lang="en-US" sz="2200">
                <a:solidFill>
                  <a:schemeClr val="tx1">
                    <a:lumMod val="50000"/>
                  </a:schemeClr>
                </a:solidFill>
                <a:highlight>
                  <a:srgbClr val="FFFFFF"/>
                </a:highlight>
              </a:rPr>
              <a:t>Xem</a:t>
            </a:r>
            <a:r>
              <a:rPr lang="en-US" sz="2200">
                <a:solidFill>
                  <a:srgbClr val="001080"/>
                </a:solidFill>
                <a:highlight>
                  <a:srgbClr val="FFFFFF"/>
                </a:highlight>
              </a:rPr>
              <a:t>: </a:t>
            </a:r>
            <a:r>
              <a:rPr lang="en-US" sz="2200">
                <a:highlight>
                  <a:srgbClr val="FFFFFF"/>
                </a:highlight>
              </a:rPr>
              <a:t>getline (string)</a:t>
            </a:r>
            <a:endParaRPr lang="en-US" sz="2200">
              <a:solidFill>
                <a:srgbClr val="001080"/>
              </a:solidFill>
              <a:highlight>
                <a:srgbClr val="FFFFFF"/>
              </a:highlight>
              <a:latin typeface="PragmataPro Mono Liga" panose="02000509040000020004" pitchFamily="49" charset="0"/>
            </a:endParaRPr>
          </a:p>
          <a:p>
            <a:pPr marL="0" indent="0">
              <a:lnSpc>
                <a:spcPct val="150000"/>
              </a:lnSpc>
              <a:spcBef>
                <a:spcPts val="0"/>
              </a:spcBef>
              <a:spcAft>
                <a:spcPts val="0"/>
              </a:spcAft>
              <a:buNone/>
            </a:pPr>
            <a:endParaRPr lang="en-US" sz="2200"/>
          </a:p>
        </p:txBody>
      </p:sp>
      <p:sp>
        <p:nvSpPr>
          <p:cNvPr id="4" name="Footer Placeholder 3">
            <a:extLst>
              <a:ext uri="{FF2B5EF4-FFF2-40B4-BE49-F238E27FC236}">
                <a16:creationId xmlns:a16="http://schemas.microsoft.com/office/drawing/2014/main" id="{8E3816B0-352A-11B4-BB4F-A63905CC751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Rectangle 5">
            <a:extLst>
              <a:ext uri="{FF2B5EF4-FFF2-40B4-BE49-F238E27FC236}">
                <a16:creationId xmlns:a16="http://schemas.microsoft.com/office/drawing/2014/main" id="{2D97AE12-822B-2814-B91E-36F01CD59EC3}"/>
              </a:ext>
            </a:extLst>
          </p:cNvPr>
          <p:cNvSpPr/>
          <p:nvPr/>
        </p:nvSpPr>
        <p:spPr>
          <a:xfrm>
            <a:off x="1670477" y="1510210"/>
            <a:ext cx="8990745" cy="874569"/>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11DE1A0A-C0EB-3347-7E0B-41EB88259BCA}"/>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84C42D8-4431-7AD3-12ED-C27B21CC404F}"/>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259707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2A75-136A-15D4-6D0D-AD5BED3035F1}"/>
              </a:ext>
            </a:extLst>
          </p:cNvPr>
          <p:cNvSpPr>
            <a:spLocks noGrp="1"/>
          </p:cNvSpPr>
          <p:nvPr>
            <p:ph type="title"/>
          </p:nvPr>
        </p:nvSpPr>
        <p:spPr/>
        <p:txBody>
          <a:bodyPr>
            <a:normAutofit fontScale="90000"/>
          </a:bodyPr>
          <a:lstStyle/>
          <a:p>
            <a:r>
              <a:rPr lang="en-US"/>
              <a:t>Nhập C-String: Lệnh cin.getline</a:t>
            </a:r>
          </a:p>
        </p:txBody>
      </p:sp>
      <p:sp>
        <p:nvSpPr>
          <p:cNvPr id="3" name="Content Placeholder 2">
            <a:extLst>
              <a:ext uri="{FF2B5EF4-FFF2-40B4-BE49-F238E27FC236}">
                <a16:creationId xmlns:a16="http://schemas.microsoft.com/office/drawing/2014/main" id="{EC23FD34-AE37-EB08-ED72-CE4959CCEC33}"/>
              </a:ext>
            </a:extLst>
          </p:cNvPr>
          <p:cNvSpPr>
            <a:spLocks noGrp="1"/>
          </p:cNvSpPr>
          <p:nvPr>
            <p:ph idx="1"/>
          </p:nvPr>
        </p:nvSpPr>
        <p:spPr/>
        <p:txBody>
          <a:bodyPr>
            <a:noAutofit/>
          </a:bodyPr>
          <a:lstStyle/>
          <a:p>
            <a:pPr>
              <a:lnSpc>
                <a:spcPct val="100000"/>
              </a:lnSpc>
              <a:spcBef>
                <a:spcPts val="0"/>
              </a:spcBef>
              <a:spcAft>
                <a:spcPts val="0"/>
              </a:spcAft>
            </a:pPr>
            <a:r>
              <a:rPr lang="en-US" sz="2400">
                <a:solidFill>
                  <a:schemeClr val="tx1">
                    <a:lumMod val="50000"/>
                  </a:schemeClr>
                </a:solidFill>
                <a:highlight>
                  <a:srgbClr val="FFFFFF"/>
                </a:highlight>
              </a:rPr>
              <a:t>Ví dụ:</a:t>
            </a:r>
          </a:p>
          <a:p>
            <a:pPr marL="0" indent="0">
              <a:lnSpc>
                <a:spcPct val="100000"/>
              </a:lnSpc>
              <a:spcBef>
                <a:spcPts val="0"/>
              </a:spcBef>
              <a:spcAft>
                <a:spcPts val="0"/>
              </a:spcAft>
              <a:buNone/>
            </a:pPr>
            <a:r>
              <a:rPr lang="en-US" sz="2000">
                <a:solidFill>
                  <a:srgbClr val="AF00DB"/>
                </a:solidFill>
                <a:highlight>
                  <a:srgbClr val="FFFFFF"/>
                </a:highlight>
                <a:latin typeface="PragmataPro Mono Liga" panose="02000509040000020004" pitchFamily="49" charset="0"/>
              </a:rPr>
              <a:t>#include</a:t>
            </a:r>
            <a:r>
              <a:rPr lang="en-US" sz="2000">
                <a:solidFill>
                  <a:srgbClr val="0000FF"/>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&lt;iostream&gt;</a:t>
            </a:r>
            <a:endParaRPr lang="en-US" sz="2000">
              <a:solidFill>
                <a:srgbClr val="000000"/>
              </a:solidFill>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a:solidFill>
                  <a:srgbClr val="AF00DB"/>
                </a:solidFill>
                <a:highlight>
                  <a:srgbClr val="FFFFFF"/>
                </a:highlight>
                <a:latin typeface="PragmataPro Mono Liga" panose="02000509040000020004" pitchFamily="49" charset="0"/>
              </a:rPr>
              <a:t>using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namespace</a:t>
            </a:r>
            <a:r>
              <a:rPr lang="en-US" sz="2000">
                <a:solidFill>
                  <a:srgbClr val="000000"/>
                </a:solidFill>
                <a:highlight>
                  <a:srgbClr val="FFFFFF"/>
                </a:highlight>
                <a:latin typeface="PragmataPro Mono Liga" panose="02000509040000020004" pitchFamily="49" charset="0"/>
              </a:rPr>
              <a:t> </a:t>
            </a:r>
            <a:r>
              <a:rPr lang="en-US" sz="2000">
                <a:solidFill>
                  <a:srgbClr val="267F99"/>
                </a:solidFill>
                <a:highlight>
                  <a:srgbClr val="FFFFFF"/>
                </a:highlight>
                <a:latin typeface="PragmataPro Mono Liga" panose="02000509040000020004" pitchFamily="49" charset="0"/>
              </a:rPr>
              <a:t>std</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main</a:t>
            </a:r>
            <a:r>
              <a:rPr lang="en-US" sz="2000">
                <a:solidFill>
                  <a:srgbClr val="000000"/>
                </a:solidFill>
                <a:highlight>
                  <a:srgbClr val="FFFFFF"/>
                </a:highlight>
                <a:latin typeface="PragmataPro Mono Liga" panose="02000509040000020004" pitchFamily="49" charset="0"/>
              </a:rPr>
              <a:t> () {</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char</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str</a:t>
            </a:r>
            <a:r>
              <a:rPr lang="en-US" sz="2000">
                <a:solidFill>
                  <a:srgbClr val="000000"/>
                </a:solidFill>
                <a:highlight>
                  <a:srgbClr val="FFFFFF"/>
                </a:highlight>
                <a:latin typeface="PragmataPro Mono Liga" panose="02000509040000020004" pitchFamily="49" charset="0"/>
              </a:rPr>
              <a:t>[</a:t>
            </a:r>
            <a:r>
              <a:rPr lang="en-US" sz="2000">
                <a:solidFill>
                  <a:srgbClr val="098658"/>
                </a:solidFill>
                <a:highlight>
                  <a:srgbClr val="FFFFFF"/>
                </a:highlight>
                <a:latin typeface="PragmataPro Mono Liga" panose="02000509040000020004" pitchFamily="49" charset="0"/>
              </a:rPr>
              <a:t>10</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"Nhap lan 1: "</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cin</a:t>
            </a:r>
            <a:r>
              <a:rPr lang="en-US" sz="2000">
                <a:solidFill>
                  <a:srgbClr val="000000"/>
                </a:solidFill>
                <a:highlight>
                  <a:srgbClr val="FFFF00"/>
                </a:highlight>
                <a:latin typeface="PragmataPro Mono Liga" panose="02000509040000020004" pitchFamily="49" charset="0"/>
              </a:rPr>
              <a:t>.</a:t>
            </a:r>
            <a:r>
              <a:rPr lang="en-US" sz="2000">
                <a:solidFill>
                  <a:srgbClr val="795E26"/>
                </a:solidFill>
                <a:highlight>
                  <a:srgbClr val="FFFF00"/>
                </a:highlight>
                <a:latin typeface="PragmataPro Mono Liga" panose="02000509040000020004" pitchFamily="49" charset="0"/>
              </a:rPr>
              <a:t>getline</a:t>
            </a:r>
            <a:r>
              <a:rPr lang="en-US" sz="2000">
                <a:solidFill>
                  <a:srgbClr val="000000"/>
                </a:solidFill>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str</a:t>
            </a:r>
            <a:r>
              <a:rPr lang="en-US" sz="2000">
                <a:solidFill>
                  <a:srgbClr val="000000"/>
                </a:solidFill>
                <a:highlight>
                  <a:srgbClr val="FFFF00"/>
                </a:highlight>
                <a:latin typeface="PragmataPro Mono Liga" panose="02000509040000020004" pitchFamily="49" charset="0"/>
              </a:rPr>
              <a:t>, </a:t>
            </a:r>
            <a:r>
              <a:rPr lang="en-US" sz="2000">
                <a:solidFill>
                  <a:srgbClr val="098658"/>
                </a:solidFill>
                <a:highlight>
                  <a:srgbClr val="FFFF00"/>
                </a:highlight>
                <a:latin typeface="PragmataPro Mono Liga" panose="02000509040000020004" pitchFamily="49" charset="0"/>
              </a:rPr>
              <a:t>10</a:t>
            </a:r>
            <a:r>
              <a:rPr lang="en-US" sz="2000">
                <a:solidFill>
                  <a:srgbClr val="000000"/>
                </a:solidFill>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"Xuat: "</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str</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2000">
                <a:solidFill>
                  <a:srgbClr val="000000"/>
                </a:solidFill>
                <a:highlight>
                  <a:srgbClr val="FFFFFF"/>
                </a:highlight>
                <a:latin typeface="PragmataPro Mono Liga" panose="02000509040000020004" pitchFamily="49" charset="0"/>
              </a:rPr>
            </a:b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"Nhap lan 2: "</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cin</a:t>
            </a:r>
            <a:r>
              <a:rPr lang="en-US" sz="2000">
                <a:solidFill>
                  <a:srgbClr val="000000"/>
                </a:solidFill>
                <a:highlight>
                  <a:srgbClr val="FFFF00"/>
                </a:highlight>
                <a:latin typeface="PragmataPro Mono Liga" panose="02000509040000020004" pitchFamily="49" charset="0"/>
              </a:rPr>
              <a:t>.</a:t>
            </a:r>
            <a:r>
              <a:rPr lang="en-US" sz="2000">
                <a:solidFill>
                  <a:srgbClr val="795E26"/>
                </a:solidFill>
                <a:highlight>
                  <a:srgbClr val="FFFF00"/>
                </a:highlight>
                <a:latin typeface="PragmataPro Mono Liga" panose="02000509040000020004" pitchFamily="49" charset="0"/>
              </a:rPr>
              <a:t>getline</a:t>
            </a:r>
            <a:r>
              <a:rPr lang="en-US" sz="2000">
                <a:solidFill>
                  <a:srgbClr val="000000"/>
                </a:solidFill>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str</a:t>
            </a:r>
            <a:r>
              <a:rPr lang="en-US" sz="2000">
                <a:solidFill>
                  <a:srgbClr val="000000"/>
                </a:solidFill>
                <a:highlight>
                  <a:srgbClr val="FFFF00"/>
                </a:highlight>
                <a:latin typeface="PragmataPro Mono Liga" panose="02000509040000020004" pitchFamily="49" charset="0"/>
              </a:rPr>
              <a:t>, </a:t>
            </a:r>
            <a:r>
              <a:rPr lang="en-US" sz="2000">
                <a:solidFill>
                  <a:srgbClr val="098658"/>
                </a:solidFill>
                <a:highlight>
                  <a:srgbClr val="FFFF00"/>
                </a:highlight>
                <a:latin typeface="PragmataPro Mono Liga" panose="02000509040000020004" pitchFamily="49" charset="0"/>
              </a:rPr>
              <a:t>10</a:t>
            </a:r>
            <a:r>
              <a:rPr lang="en-US" sz="2000">
                <a:solidFill>
                  <a:srgbClr val="000000"/>
                </a:solidFill>
                <a:highlight>
                  <a:srgbClr val="FFFF00"/>
                </a:highlight>
                <a:latin typeface="PragmataPro Mono Liga" panose="02000509040000020004" pitchFamily="49" charset="0"/>
              </a:rPr>
              <a:t>, </a:t>
            </a:r>
            <a:r>
              <a:rPr lang="en-US" sz="2000">
                <a:solidFill>
                  <a:srgbClr val="A31515"/>
                </a:solidFill>
                <a:highlight>
                  <a:srgbClr val="FFFF00"/>
                </a:highlight>
                <a:latin typeface="PragmataPro Mono Liga" panose="02000509040000020004" pitchFamily="49" charset="0"/>
              </a:rPr>
              <a:t>'r'</a:t>
            </a:r>
            <a:r>
              <a:rPr lang="en-US" sz="2000">
                <a:solidFill>
                  <a:srgbClr val="000000"/>
                </a:solidFill>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"Xuat: "</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str</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2000">
                <a:solidFill>
                  <a:srgbClr val="000000"/>
                </a:solidFill>
                <a:highlight>
                  <a:srgbClr val="FFFFFF"/>
                </a:highlight>
                <a:latin typeface="PragmataPro Mono Liga" panose="02000509040000020004" pitchFamily="49" charset="0"/>
              </a:rPr>
            </a:b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"Nhap lan 3: "</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cin</a:t>
            </a:r>
            <a:r>
              <a:rPr lang="en-US" sz="2000">
                <a:solidFill>
                  <a:srgbClr val="000000"/>
                </a:solidFill>
                <a:highlight>
                  <a:srgbClr val="FFFF00"/>
                </a:highlight>
                <a:latin typeface="PragmataPro Mono Liga" panose="02000509040000020004" pitchFamily="49" charset="0"/>
              </a:rPr>
              <a:t>.</a:t>
            </a:r>
            <a:r>
              <a:rPr lang="en-US" sz="2000">
                <a:solidFill>
                  <a:srgbClr val="795E26"/>
                </a:solidFill>
                <a:highlight>
                  <a:srgbClr val="FFFF00"/>
                </a:highlight>
                <a:latin typeface="PragmataPro Mono Liga" panose="02000509040000020004" pitchFamily="49" charset="0"/>
              </a:rPr>
              <a:t>getline</a:t>
            </a:r>
            <a:r>
              <a:rPr lang="en-US" sz="2000">
                <a:solidFill>
                  <a:srgbClr val="000000"/>
                </a:solidFill>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str</a:t>
            </a:r>
            <a:r>
              <a:rPr lang="en-US" sz="2000">
                <a:solidFill>
                  <a:srgbClr val="000000"/>
                </a:solidFill>
                <a:highlight>
                  <a:srgbClr val="FFFF00"/>
                </a:highlight>
                <a:latin typeface="PragmataPro Mono Liga" panose="02000509040000020004" pitchFamily="49" charset="0"/>
              </a:rPr>
              <a:t>, </a:t>
            </a:r>
            <a:r>
              <a:rPr lang="en-US" sz="2000">
                <a:solidFill>
                  <a:srgbClr val="098658"/>
                </a:solidFill>
                <a:highlight>
                  <a:srgbClr val="FFFF00"/>
                </a:highlight>
                <a:latin typeface="PragmataPro Mono Liga" panose="02000509040000020004" pitchFamily="49" charset="0"/>
              </a:rPr>
              <a:t>10</a:t>
            </a:r>
            <a:r>
              <a:rPr lang="en-US" sz="2000">
                <a:solidFill>
                  <a:srgbClr val="000000"/>
                </a:solidFill>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"Xuat: "</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str</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5E3041F4-5D0A-D9B2-6C6D-FD4A103F7D6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B20558DA-9E1F-519E-6998-E84EC6DA7D7B}"/>
              </a:ext>
            </a:extLst>
          </p:cNvPr>
          <p:cNvSpPr txBox="1"/>
          <p:nvPr/>
        </p:nvSpPr>
        <p:spPr>
          <a:xfrm>
            <a:off x="7888220" y="1081424"/>
            <a:ext cx="3529635" cy="2462213"/>
          </a:xfrm>
          <a:prstGeom prst="rect">
            <a:avLst/>
          </a:prstGeom>
          <a:noFill/>
          <a:ln>
            <a:solidFill>
              <a:schemeClr val="tx1">
                <a:lumMod val="50000"/>
              </a:schemeClr>
            </a:solidFill>
          </a:ln>
        </p:spPr>
        <p:txBody>
          <a:bodyPr wrap="square">
            <a:spAutoFit/>
          </a:bodyPr>
          <a:lstStyle/>
          <a:p>
            <a:r>
              <a:rPr lang="en-US" sz="2200" b="1"/>
              <a:t>Thực thi chương trình:</a:t>
            </a:r>
          </a:p>
          <a:p>
            <a:endParaRPr lang="en-US" sz="2200" b="1"/>
          </a:p>
          <a:p>
            <a:r>
              <a:rPr lang="en-US" sz="2200"/>
              <a:t>Nhap lan 1: Nhap Mon</a:t>
            </a:r>
          </a:p>
          <a:p>
            <a:r>
              <a:rPr lang="en-US" sz="2200"/>
              <a:t>Xuat: Nhap Mon!</a:t>
            </a:r>
          </a:p>
          <a:p>
            <a:r>
              <a:rPr lang="en-US" sz="2200"/>
              <a:t>Nhap lan 2: Lap Trinh</a:t>
            </a:r>
          </a:p>
          <a:p>
            <a:r>
              <a:rPr lang="en-US" sz="2200"/>
              <a:t>Xuat: Lap T!</a:t>
            </a:r>
          </a:p>
          <a:p>
            <a:r>
              <a:rPr lang="en-US" sz="2200"/>
              <a:t>Nhap lan 3: Xuat: inh!</a:t>
            </a:r>
          </a:p>
        </p:txBody>
      </p:sp>
      <p:sp>
        <p:nvSpPr>
          <p:cNvPr id="6" name="TextBox 5">
            <a:extLst>
              <a:ext uri="{FF2B5EF4-FFF2-40B4-BE49-F238E27FC236}">
                <a16:creationId xmlns:a16="http://schemas.microsoft.com/office/drawing/2014/main" id="{8855ED40-B412-863E-C961-B7A89C2EA5E4}"/>
              </a:ext>
            </a:extLst>
          </p:cNvPr>
          <p:cNvSpPr txBox="1"/>
          <p:nvPr/>
        </p:nvSpPr>
        <p:spPr>
          <a:xfrm>
            <a:off x="7888220" y="4391859"/>
            <a:ext cx="4079806" cy="769441"/>
          </a:xfrm>
          <a:prstGeom prst="rect">
            <a:avLst/>
          </a:prstGeom>
          <a:solidFill>
            <a:srgbClr val="FFFF00"/>
          </a:solidFill>
          <a:ln>
            <a:solidFill>
              <a:schemeClr val="tx1">
                <a:lumMod val="50000"/>
              </a:schemeClr>
            </a:solidFill>
          </a:ln>
        </p:spPr>
        <p:txBody>
          <a:bodyPr wrap="square">
            <a:spAutoFit/>
          </a:bodyPr>
          <a:lstStyle/>
          <a:p>
            <a:pPr algn="just"/>
            <a:r>
              <a:rPr lang="en-US" sz="2200">
                <a:solidFill>
                  <a:srgbClr val="FF0000"/>
                </a:solidFill>
                <a:latin typeface="Arial" panose="020B0604020202020204" pitchFamily="34" charset="0"/>
                <a:cs typeface="Arial" panose="020B0604020202020204" pitchFamily="34" charset="0"/>
              </a:rPr>
              <a:t>Lưu ý: ký tự delim không được đọc cho lần nhập kế tiếp </a:t>
            </a:r>
          </a:p>
        </p:txBody>
      </p:sp>
      <p:cxnSp>
        <p:nvCxnSpPr>
          <p:cNvPr id="8" name="Straight Arrow Connector 7">
            <a:extLst>
              <a:ext uri="{FF2B5EF4-FFF2-40B4-BE49-F238E27FC236}">
                <a16:creationId xmlns:a16="http://schemas.microsoft.com/office/drawing/2014/main" id="{A5EF10E8-F054-CEF2-4B4E-A4F4F587EB9D}"/>
              </a:ext>
            </a:extLst>
          </p:cNvPr>
          <p:cNvCxnSpPr>
            <a:cxnSpLocks/>
            <a:stCxn id="6" idx="0"/>
          </p:cNvCxnSpPr>
          <p:nvPr/>
        </p:nvCxnSpPr>
        <p:spPr>
          <a:xfrm flipV="1">
            <a:off x="9928123" y="3429000"/>
            <a:ext cx="155677" cy="962859"/>
          </a:xfrm>
          <a:prstGeom prst="straightConnector1">
            <a:avLst/>
          </a:prstGeom>
          <a:ln w="28575">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6FD58D8D-816C-833B-4986-F616AFD537F7}"/>
              </a:ext>
            </a:extLst>
          </p:cNvPr>
          <p:cNvSpPr>
            <a:spLocks noGrp="1"/>
          </p:cNvSpPr>
          <p:nvPr>
            <p:ph type="dt" sz="half" idx="13"/>
          </p:nvPr>
        </p:nvSpPr>
        <p:spPr/>
        <p:txBody>
          <a:bodyPr/>
          <a:lstStyle/>
          <a:p>
            <a:r>
              <a:rPr lang="en-US"/>
              <a:t>June 2024</a:t>
            </a:r>
            <a:endParaRPr lang="en-US" dirty="0"/>
          </a:p>
        </p:txBody>
      </p:sp>
      <p:sp>
        <p:nvSpPr>
          <p:cNvPr id="10" name="Slide Number Placeholder 9">
            <a:extLst>
              <a:ext uri="{FF2B5EF4-FFF2-40B4-BE49-F238E27FC236}">
                <a16:creationId xmlns:a16="http://schemas.microsoft.com/office/drawing/2014/main" id="{B25C1011-CE14-1099-76CC-E6F6D6DBE270}"/>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58430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2A75-136A-15D4-6D0D-AD5BED3035F1}"/>
              </a:ext>
            </a:extLst>
          </p:cNvPr>
          <p:cNvSpPr>
            <a:spLocks noGrp="1"/>
          </p:cNvSpPr>
          <p:nvPr>
            <p:ph type="title"/>
          </p:nvPr>
        </p:nvSpPr>
        <p:spPr/>
        <p:txBody>
          <a:bodyPr>
            <a:normAutofit fontScale="90000"/>
          </a:bodyPr>
          <a:lstStyle/>
          <a:p>
            <a:r>
              <a:rPr lang="en-US"/>
              <a:t>Nhập C-String: Lệnh cin.getline</a:t>
            </a:r>
          </a:p>
        </p:txBody>
      </p:sp>
      <p:sp>
        <p:nvSpPr>
          <p:cNvPr id="3" name="Content Placeholder 2">
            <a:extLst>
              <a:ext uri="{FF2B5EF4-FFF2-40B4-BE49-F238E27FC236}">
                <a16:creationId xmlns:a16="http://schemas.microsoft.com/office/drawing/2014/main" id="{EC23FD34-AE37-EB08-ED72-CE4959CCEC33}"/>
              </a:ext>
            </a:extLst>
          </p:cNvPr>
          <p:cNvSpPr>
            <a:spLocks noGrp="1"/>
          </p:cNvSpPr>
          <p:nvPr>
            <p:ph idx="1"/>
          </p:nvPr>
        </p:nvSpPr>
        <p:spPr/>
        <p:txBody>
          <a:bodyPr>
            <a:noAutofit/>
          </a:bodyPr>
          <a:lstStyle/>
          <a:p>
            <a:pPr>
              <a:lnSpc>
                <a:spcPct val="100000"/>
              </a:lnSpc>
              <a:spcBef>
                <a:spcPts val="0"/>
              </a:spcBef>
              <a:spcAft>
                <a:spcPts val="0"/>
              </a:spcAft>
            </a:pPr>
            <a:r>
              <a:rPr lang="en-US" sz="2400">
                <a:solidFill>
                  <a:schemeClr val="tx1">
                    <a:lumMod val="50000"/>
                  </a:schemeClr>
                </a:solidFill>
                <a:highlight>
                  <a:srgbClr val="FFFFFF"/>
                </a:highlight>
              </a:rPr>
              <a:t>Ví dụ:</a:t>
            </a:r>
            <a:endParaRPr lang="en-US" sz="2400" b="0">
              <a:solidFill>
                <a:srgbClr val="AF00DB"/>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&lt;limits&gt;</a:t>
            </a:r>
            <a:endParaRPr lang="en-US" sz="24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using</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namespace</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 {</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9</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"Nhap lan 1: "</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00"/>
                </a:highlight>
                <a:latin typeface="PragmataPro Mono Liga" panose="02000509040000020004" pitchFamily="49" charset="0"/>
              </a:rPr>
              <a:t>cin</a:t>
            </a:r>
            <a:r>
              <a:rPr lang="en-US" sz="2400" b="0">
                <a:solidFill>
                  <a:srgbClr val="000000"/>
                </a:solidFill>
                <a:effectLst/>
                <a:highlight>
                  <a:srgbClr val="FFFF00"/>
                </a:highlight>
                <a:latin typeface="PragmataPro Mono Liga" panose="02000509040000020004" pitchFamily="49" charset="0"/>
              </a:rPr>
              <a:t>.</a:t>
            </a:r>
            <a:r>
              <a:rPr lang="en-US" sz="2400" b="0">
                <a:solidFill>
                  <a:srgbClr val="795E26"/>
                </a:solidFill>
                <a:effectLst/>
                <a:highlight>
                  <a:srgbClr val="FFFF00"/>
                </a:highlight>
                <a:latin typeface="PragmataPro Mono Liga" panose="02000509040000020004" pitchFamily="49" charset="0"/>
              </a:rPr>
              <a:t>getline</a:t>
            </a:r>
            <a:r>
              <a:rPr lang="en-US" sz="2400" b="0">
                <a:solidFill>
                  <a:srgbClr val="000000"/>
                </a:solidFill>
                <a:effectLst/>
                <a:highlight>
                  <a:srgbClr val="FFFF00"/>
                </a:highlight>
                <a:latin typeface="PragmataPro Mono Liga" panose="02000509040000020004" pitchFamily="49" charset="0"/>
              </a:rPr>
              <a:t> (</a:t>
            </a:r>
            <a:r>
              <a:rPr lang="en-US" sz="2400" b="0">
                <a:solidFill>
                  <a:srgbClr val="001080"/>
                </a:solidFill>
                <a:effectLst/>
                <a:highlight>
                  <a:srgbClr val="FFFF00"/>
                </a:highlight>
                <a:latin typeface="PragmataPro Mono Liga" panose="02000509040000020004" pitchFamily="49" charset="0"/>
              </a:rPr>
              <a:t>str</a:t>
            </a:r>
            <a:r>
              <a:rPr lang="en-US" sz="2400" b="0">
                <a:solidFill>
                  <a:srgbClr val="000000"/>
                </a:solidFill>
                <a:effectLst/>
                <a:highlight>
                  <a:srgbClr val="FFFF00"/>
                </a:highlight>
                <a:latin typeface="PragmataPro Mono Liga" panose="02000509040000020004" pitchFamily="49" charset="0"/>
              </a:rPr>
              <a:t>, </a:t>
            </a:r>
            <a:r>
              <a:rPr lang="en-US" sz="2400" b="0">
                <a:solidFill>
                  <a:srgbClr val="098658"/>
                </a:solidFill>
                <a:effectLst/>
                <a:highlight>
                  <a:srgbClr val="FFFF00"/>
                </a:highlight>
                <a:latin typeface="PragmataPro Mono Liga" panose="02000509040000020004" pitchFamily="49" charset="0"/>
              </a:rPr>
              <a:t>9</a:t>
            </a:r>
            <a:r>
              <a:rPr lang="en-US" sz="2400" b="0">
                <a:solidFill>
                  <a:srgbClr val="000000"/>
                </a:solidFill>
                <a:effectLst/>
                <a:highlight>
                  <a:srgbClr val="FFFF00"/>
                </a:highlight>
                <a:latin typeface="PragmataPro Mono Liga" panose="02000509040000020004" pitchFamily="49" charset="0"/>
              </a:rPr>
              <a:t>, </a:t>
            </a:r>
            <a:r>
              <a:rPr lang="en-US" sz="2400" b="0">
                <a:solidFill>
                  <a:srgbClr val="A31515"/>
                </a:solidFill>
                <a:effectLst/>
                <a:highlight>
                  <a:srgbClr val="FFFF00"/>
                </a:highlight>
                <a:latin typeface="PragmataPro Mono Liga" panose="02000509040000020004" pitchFamily="49" charset="0"/>
              </a:rPr>
              <a:t>'0'</a:t>
            </a:r>
            <a:r>
              <a:rPr lang="en-US" sz="24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fail</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"Fail.</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else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"Xuat: "</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endl</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"Nhap lan 2: "</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00"/>
                </a:highlight>
                <a:latin typeface="PragmataPro Mono Liga" panose="02000509040000020004" pitchFamily="49" charset="0"/>
              </a:rPr>
              <a:t>cin</a:t>
            </a:r>
            <a:r>
              <a:rPr lang="en-US" sz="2400" b="0">
                <a:solidFill>
                  <a:srgbClr val="000000"/>
                </a:solidFill>
                <a:effectLst/>
                <a:highlight>
                  <a:srgbClr val="FFFF00"/>
                </a:highlight>
                <a:latin typeface="PragmataPro Mono Liga" panose="02000509040000020004" pitchFamily="49" charset="0"/>
              </a:rPr>
              <a:t>.</a:t>
            </a:r>
            <a:r>
              <a:rPr lang="en-US" sz="2400" b="0">
                <a:solidFill>
                  <a:srgbClr val="795E26"/>
                </a:solidFill>
                <a:effectLst/>
                <a:highlight>
                  <a:srgbClr val="FFFF00"/>
                </a:highlight>
                <a:latin typeface="PragmataPro Mono Liga" panose="02000509040000020004" pitchFamily="49" charset="0"/>
              </a:rPr>
              <a:t>getline</a:t>
            </a:r>
            <a:r>
              <a:rPr lang="en-US" sz="2400" b="0">
                <a:solidFill>
                  <a:srgbClr val="000000"/>
                </a:solidFill>
                <a:effectLst/>
                <a:highlight>
                  <a:srgbClr val="FFFF00"/>
                </a:highlight>
                <a:latin typeface="PragmataPro Mono Liga" panose="02000509040000020004" pitchFamily="49" charset="0"/>
              </a:rPr>
              <a:t> (</a:t>
            </a:r>
            <a:r>
              <a:rPr lang="en-US" sz="2400" b="0">
                <a:solidFill>
                  <a:srgbClr val="001080"/>
                </a:solidFill>
                <a:effectLst/>
                <a:highlight>
                  <a:srgbClr val="FFFF00"/>
                </a:highlight>
                <a:latin typeface="PragmataPro Mono Liga" panose="02000509040000020004" pitchFamily="49" charset="0"/>
              </a:rPr>
              <a:t>str</a:t>
            </a:r>
            <a:r>
              <a:rPr lang="en-US" sz="2400" b="0">
                <a:solidFill>
                  <a:srgbClr val="000000"/>
                </a:solidFill>
                <a:effectLst/>
                <a:highlight>
                  <a:srgbClr val="FFFF00"/>
                </a:highlight>
                <a:latin typeface="PragmataPro Mono Liga" panose="02000509040000020004" pitchFamily="49" charset="0"/>
              </a:rPr>
              <a:t>, </a:t>
            </a:r>
            <a:r>
              <a:rPr lang="en-US" sz="2400" b="0">
                <a:solidFill>
                  <a:srgbClr val="098658"/>
                </a:solidFill>
                <a:effectLst/>
                <a:highlight>
                  <a:srgbClr val="FFFF00"/>
                </a:highlight>
                <a:latin typeface="PragmataPro Mono Liga" panose="02000509040000020004" pitchFamily="49" charset="0"/>
              </a:rPr>
              <a:t>9</a:t>
            </a:r>
            <a:r>
              <a:rPr lang="en-US" sz="24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"Xuat: "</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endl</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5E3041F4-5D0A-D9B2-6C6D-FD4A103F7D6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B20558DA-9E1F-519E-6998-E84EC6DA7D7B}"/>
              </a:ext>
            </a:extLst>
          </p:cNvPr>
          <p:cNvSpPr txBox="1"/>
          <p:nvPr/>
        </p:nvSpPr>
        <p:spPr>
          <a:xfrm>
            <a:off x="8433282" y="3991854"/>
            <a:ext cx="3529635" cy="1785104"/>
          </a:xfrm>
          <a:prstGeom prst="rect">
            <a:avLst/>
          </a:prstGeom>
          <a:noFill/>
          <a:ln>
            <a:solidFill>
              <a:schemeClr val="tx1">
                <a:lumMod val="50000"/>
              </a:schemeClr>
            </a:solidFill>
          </a:ln>
        </p:spPr>
        <p:txBody>
          <a:bodyPr wrap="square">
            <a:spAutoFit/>
          </a:bodyPr>
          <a:lstStyle/>
          <a:p>
            <a:r>
              <a:rPr lang="en-US" sz="2200" b="1"/>
              <a:t>Thực thi chương trình:</a:t>
            </a:r>
          </a:p>
          <a:p>
            <a:endParaRPr lang="en-US" sz="2200"/>
          </a:p>
          <a:p>
            <a:r>
              <a:rPr lang="en-US" sz="2200"/>
              <a:t>Nhap lan 1: 12345678012345</a:t>
            </a:r>
          </a:p>
          <a:p>
            <a:r>
              <a:rPr lang="en-US" sz="2200"/>
              <a:t>Xuat: 12345678</a:t>
            </a:r>
          </a:p>
          <a:p>
            <a:r>
              <a:rPr lang="en-US" sz="2200"/>
              <a:t>Nhap lan 2: Xuat: 12345</a:t>
            </a:r>
          </a:p>
        </p:txBody>
      </p:sp>
      <p:sp>
        <p:nvSpPr>
          <p:cNvPr id="8" name="TextBox 7">
            <a:extLst>
              <a:ext uri="{FF2B5EF4-FFF2-40B4-BE49-F238E27FC236}">
                <a16:creationId xmlns:a16="http://schemas.microsoft.com/office/drawing/2014/main" id="{6922D3F3-30A6-DF0B-2769-EF2B5EC84532}"/>
              </a:ext>
            </a:extLst>
          </p:cNvPr>
          <p:cNvSpPr txBox="1"/>
          <p:nvPr/>
        </p:nvSpPr>
        <p:spPr>
          <a:xfrm>
            <a:off x="6096000" y="958285"/>
            <a:ext cx="5849037" cy="2123658"/>
          </a:xfrm>
          <a:prstGeom prst="rect">
            <a:avLst/>
          </a:prstGeom>
          <a:solidFill>
            <a:srgbClr val="FFFF00"/>
          </a:solidFill>
          <a:ln>
            <a:solidFill>
              <a:schemeClr val="tx1">
                <a:lumMod val="50000"/>
              </a:schemeClr>
            </a:solidFill>
          </a:ln>
        </p:spPr>
        <p:txBody>
          <a:bodyPr wrap="square">
            <a:spAutoFit/>
          </a:bodyPr>
          <a:lstStyle/>
          <a:p>
            <a:pPr algn="just">
              <a:spcBef>
                <a:spcPts val="0"/>
              </a:spcBef>
              <a:spcAft>
                <a:spcPts val="0"/>
              </a:spcAft>
            </a:pPr>
            <a:r>
              <a:rPr lang="en-US" sz="2200" b="0">
                <a:solidFill>
                  <a:srgbClr val="FF0000"/>
                </a:solidFill>
                <a:effectLst/>
                <a:latin typeface="Arial" panose="020B0604020202020204" pitchFamily="34" charset="0"/>
                <a:cs typeface="Arial" panose="020B0604020202020204" pitchFamily="34" charset="0"/>
              </a:rPr>
              <a:t>Lưu ý: </a:t>
            </a:r>
          </a:p>
          <a:p>
            <a:pPr marL="285750" indent="-285750" algn="just">
              <a:spcBef>
                <a:spcPts val="0"/>
              </a:spcBef>
              <a:spcAft>
                <a:spcPts val="0"/>
              </a:spcAft>
              <a:buFontTx/>
              <a:buChar char="-"/>
            </a:pPr>
            <a:r>
              <a:rPr lang="en-US" sz="2200" b="0">
                <a:solidFill>
                  <a:srgbClr val="FF0000"/>
                </a:solidFill>
                <a:effectLst/>
                <a:latin typeface="Arial" panose="020B0604020202020204" pitchFamily="34" charset="0"/>
                <a:cs typeface="Arial" panose="020B0604020202020204" pitchFamily="34" charset="0"/>
              </a:rPr>
              <a:t>Hàm đọc không bị lỗi, do ký tự ‘0’ nằm ngay sau số lượng num-1 ký tự nhập vào</a:t>
            </a:r>
          </a:p>
          <a:p>
            <a:pPr marL="285750" indent="-285750" algn="just">
              <a:spcBef>
                <a:spcPts val="0"/>
              </a:spcBef>
              <a:spcAft>
                <a:spcPts val="0"/>
              </a:spcAft>
              <a:buFontTx/>
              <a:buChar char="-"/>
            </a:pPr>
            <a:r>
              <a:rPr lang="en-US" sz="2200" b="0">
                <a:solidFill>
                  <a:srgbClr val="FF0000"/>
                </a:solidFill>
                <a:effectLst/>
                <a:latin typeface="Arial" panose="020B0604020202020204" pitchFamily="34" charset="0"/>
                <a:cs typeface="Arial" panose="020B0604020202020204" pitchFamily="34" charset="0"/>
              </a:rPr>
              <a:t>Ký tự ‘0’ sẽ không được đọc vào str</a:t>
            </a:r>
          </a:p>
          <a:p>
            <a:pPr marL="285750" indent="-285750" algn="just">
              <a:spcBef>
                <a:spcPts val="0"/>
              </a:spcBef>
              <a:spcAft>
                <a:spcPts val="0"/>
              </a:spcAft>
              <a:buFontTx/>
              <a:buChar char="-"/>
            </a:pPr>
            <a:r>
              <a:rPr lang="en-US" sz="2200">
                <a:solidFill>
                  <a:srgbClr val="FF0000"/>
                </a:solidFill>
                <a:latin typeface="Arial" panose="020B0604020202020204" pitchFamily="34" charset="0"/>
                <a:cs typeface="Arial" panose="020B0604020202020204" pitchFamily="34" charset="0"/>
              </a:rPr>
              <a:t>Vậy trên dòng Stream còn 12345\n</a:t>
            </a:r>
          </a:p>
          <a:p>
            <a:pPr marL="285750" indent="-285750" algn="just">
              <a:spcBef>
                <a:spcPts val="0"/>
              </a:spcBef>
              <a:spcAft>
                <a:spcPts val="0"/>
              </a:spcAft>
              <a:buFontTx/>
              <a:buChar char="-"/>
            </a:pPr>
            <a:r>
              <a:rPr lang="en-US" sz="2200" b="0">
                <a:solidFill>
                  <a:srgbClr val="FF0000"/>
                </a:solidFill>
                <a:effectLst/>
                <a:latin typeface="Arial" panose="020B0604020202020204" pitchFamily="34" charset="0"/>
                <a:cs typeface="Arial" panose="020B0604020202020204" pitchFamily="34" charset="0"/>
              </a:rPr>
              <a:t>Lần nhập thứ 2 th</a:t>
            </a:r>
            <a:r>
              <a:rPr lang="en-US" sz="2200">
                <a:solidFill>
                  <a:srgbClr val="FF0000"/>
                </a:solidFill>
                <a:latin typeface="Arial" panose="020B0604020202020204" pitchFamily="34" charset="0"/>
                <a:cs typeface="Arial" panose="020B0604020202020204" pitchFamily="34" charset="0"/>
              </a:rPr>
              <a:t>ì str sẽ đọc 12345</a:t>
            </a:r>
            <a:endParaRPr lang="en-US" sz="2200" b="0">
              <a:solidFill>
                <a:srgbClr val="FF0000"/>
              </a:solidFill>
              <a:effectLst/>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67F6D0B2-D9A2-A2A8-6DCC-070E55A88FB4}"/>
              </a:ext>
            </a:extLst>
          </p:cNvPr>
          <p:cNvCxnSpPr>
            <a:cxnSpLocks/>
          </p:cNvCxnSpPr>
          <p:nvPr/>
        </p:nvCxnSpPr>
        <p:spPr>
          <a:xfrm>
            <a:off x="10033000" y="3081943"/>
            <a:ext cx="165099" cy="909911"/>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FA04FDAA-6E7E-6043-18EE-DCFD2162A7DA}"/>
              </a:ext>
            </a:extLst>
          </p:cNvPr>
          <p:cNvSpPr>
            <a:spLocks noGrp="1"/>
          </p:cNvSpPr>
          <p:nvPr>
            <p:ph type="dt" sz="half" idx="13"/>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752F4021-0830-3A59-1BE8-2C7D98905195}"/>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1637841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2A75-136A-15D4-6D0D-AD5BED3035F1}"/>
              </a:ext>
            </a:extLst>
          </p:cNvPr>
          <p:cNvSpPr>
            <a:spLocks noGrp="1"/>
          </p:cNvSpPr>
          <p:nvPr>
            <p:ph type="title"/>
          </p:nvPr>
        </p:nvSpPr>
        <p:spPr/>
        <p:txBody>
          <a:bodyPr>
            <a:normAutofit fontScale="90000"/>
          </a:bodyPr>
          <a:lstStyle/>
          <a:p>
            <a:r>
              <a:rPr lang="en-US"/>
              <a:t>Nhập C-String: Lệnh cin.getline</a:t>
            </a:r>
          </a:p>
        </p:txBody>
      </p:sp>
      <p:sp>
        <p:nvSpPr>
          <p:cNvPr id="3" name="Content Placeholder 2">
            <a:extLst>
              <a:ext uri="{FF2B5EF4-FFF2-40B4-BE49-F238E27FC236}">
                <a16:creationId xmlns:a16="http://schemas.microsoft.com/office/drawing/2014/main" id="{EC23FD34-AE37-EB08-ED72-CE4959CCEC33}"/>
              </a:ext>
            </a:extLst>
          </p:cNvPr>
          <p:cNvSpPr>
            <a:spLocks noGrp="1"/>
          </p:cNvSpPr>
          <p:nvPr>
            <p:ph idx="1"/>
          </p:nvPr>
        </p:nvSpPr>
        <p:spPr>
          <a:xfrm>
            <a:off x="664132" y="1018344"/>
            <a:ext cx="10579654" cy="4943139"/>
          </a:xfrm>
        </p:spPr>
        <p:txBody>
          <a:bodyPr>
            <a:noAutofit/>
          </a:bodyPr>
          <a:lstStyle/>
          <a:p>
            <a:pPr>
              <a:lnSpc>
                <a:spcPct val="100000"/>
              </a:lnSpc>
              <a:spcBef>
                <a:spcPts val="0"/>
              </a:spcBef>
              <a:spcAft>
                <a:spcPts val="0"/>
              </a:spcAft>
            </a:pPr>
            <a:r>
              <a:rPr lang="en-US" sz="2400">
                <a:solidFill>
                  <a:schemeClr val="tx1">
                    <a:lumMod val="50000"/>
                  </a:schemeClr>
                </a:solidFill>
                <a:highlight>
                  <a:srgbClr val="FFFFFF"/>
                </a:highlight>
              </a:rPr>
              <a:t>Ví dụ:</a:t>
            </a:r>
            <a:endParaRPr lang="en-US" sz="2400" b="0">
              <a:solidFill>
                <a:srgbClr val="AF00DB"/>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&lt;limits&gt;</a:t>
            </a:r>
            <a:endParaRPr lang="en-US" sz="24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using</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namespace</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 {</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9</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"Nhap lan 1: "</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00"/>
                </a:highlight>
                <a:latin typeface="PragmataPro Mono Liga" panose="02000509040000020004" pitchFamily="49" charset="0"/>
              </a:rPr>
              <a:t>cin</a:t>
            </a:r>
            <a:r>
              <a:rPr lang="en-US" sz="2400" b="0">
                <a:solidFill>
                  <a:srgbClr val="000000"/>
                </a:solidFill>
                <a:effectLst/>
                <a:highlight>
                  <a:srgbClr val="FFFF00"/>
                </a:highlight>
                <a:latin typeface="PragmataPro Mono Liga" panose="02000509040000020004" pitchFamily="49" charset="0"/>
              </a:rPr>
              <a:t>.</a:t>
            </a:r>
            <a:r>
              <a:rPr lang="en-US" sz="2400" b="0">
                <a:solidFill>
                  <a:srgbClr val="795E26"/>
                </a:solidFill>
                <a:effectLst/>
                <a:highlight>
                  <a:srgbClr val="FFFF00"/>
                </a:highlight>
                <a:latin typeface="PragmataPro Mono Liga" panose="02000509040000020004" pitchFamily="49" charset="0"/>
              </a:rPr>
              <a:t>getline</a:t>
            </a:r>
            <a:r>
              <a:rPr lang="en-US" sz="2400" b="0">
                <a:solidFill>
                  <a:srgbClr val="000000"/>
                </a:solidFill>
                <a:effectLst/>
                <a:highlight>
                  <a:srgbClr val="FFFF00"/>
                </a:highlight>
                <a:latin typeface="PragmataPro Mono Liga" panose="02000509040000020004" pitchFamily="49" charset="0"/>
              </a:rPr>
              <a:t> (</a:t>
            </a:r>
            <a:r>
              <a:rPr lang="en-US" sz="2400" b="0">
                <a:solidFill>
                  <a:srgbClr val="001080"/>
                </a:solidFill>
                <a:effectLst/>
                <a:highlight>
                  <a:srgbClr val="FFFF00"/>
                </a:highlight>
                <a:latin typeface="PragmataPro Mono Liga" panose="02000509040000020004" pitchFamily="49" charset="0"/>
              </a:rPr>
              <a:t>str</a:t>
            </a:r>
            <a:r>
              <a:rPr lang="en-US" sz="2400" b="0">
                <a:solidFill>
                  <a:srgbClr val="000000"/>
                </a:solidFill>
                <a:effectLst/>
                <a:highlight>
                  <a:srgbClr val="FFFF00"/>
                </a:highlight>
                <a:latin typeface="PragmataPro Mono Liga" panose="02000509040000020004" pitchFamily="49" charset="0"/>
              </a:rPr>
              <a:t>, </a:t>
            </a:r>
            <a:r>
              <a:rPr lang="en-US" sz="2400" b="0">
                <a:solidFill>
                  <a:srgbClr val="098658"/>
                </a:solidFill>
                <a:effectLst/>
                <a:highlight>
                  <a:srgbClr val="FFFF00"/>
                </a:highlight>
                <a:latin typeface="PragmataPro Mono Liga" panose="02000509040000020004" pitchFamily="49" charset="0"/>
              </a:rPr>
              <a:t>9</a:t>
            </a:r>
            <a:r>
              <a:rPr lang="en-US" sz="2400" b="0">
                <a:solidFill>
                  <a:srgbClr val="000000"/>
                </a:solidFill>
                <a:effectLst/>
                <a:highlight>
                  <a:srgbClr val="FFFF00"/>
                </a:highlight>
                <a:latin typeface="PragmataPro Mono Liga" panose="02000509040000020004" pitchFamily="49" charset="0"/>
              </a:rPr>
              <a:t>, </a:t>
            </a:r>
            <a:r>
              <a:rPr lang="en-US" sz="2400" b="0">
                <a:solidFill>
                  <a:srgbClr val="A31515"/>
                </a:solidFill>
                <a:effectLst/>
                <a:highlight>
                  <a:srgbClr val="FFFF00"/>
                </a:highlight>
                <a:latin typeface="PragmataPro Mono Liga" panose="02000509040000020004" pitchFamily="49" charset="0"/>
              </a:rPr>
              <a:t>'0'</a:t>
            </a:r>
            <a:r>
              <a:rPr lang="en-US" sz="24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fail</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"Fail.</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else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"Xuat: "</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endl</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ignore</a:t>
            </a:r>
            <a:r>
              <a:rPr lang="en-US" sz="2400" b="0">
                <a:solidFill>
                  <a:srgbClr val="000000"/>
                </a:solidFill>
                <a:effectLst/>
                <a:highlight>
                  <a:srgbClr val="FFFFFF"/>
                </a:highlight>
                <a:latin typeface="PragmataPro Mono Liga" panose="02000509040000020004" pitchFamily="49" charset="0"/>
              </a:rPr>
              <a:t>(</a:t>
            </a:r>
            <a:r>
              <a:rPr lang="en-US" sz="2400" b="0">
                <a:solidFill>
                  <a:srgbClr val="267F99"/>
                </a:solidFill>
                <a:effectLst/>
                <a:highlight>
                  <a:srgbClr val="FFFFFF"/>
                </a:highlight>
                <a:latin typeface="PragmataPro Mono Liga" panose="02000509040000020004" pitchFamily="49" charset="0"/>
              </a:rPr>
              <a:t>numeric_limits</a:t>
            </a:r>
            <a:r>
              <a:rPr lang="en-US" sz="2400" b="0">
                <a:solidFill>
                  <a:srgbClr val="000000"/>
                </a:solidFill>
                <a:effectLst/>
                <a:highlight>
                  <a:srgbClr val="FFFFFF"/>
                </a:highlight>
                <a:latin typeface="PragmataPro Mono Liga" panose="02000509040000020004" pitchFamily="49" charset="0"/>
              </a:rPr>
              <a:t>&lt;</a:t>
            </a:r>
            <a:r>
              <a:rPr lang="en-US" sz="2400" b="0">
                <a:solidFill>
                  <a:srgbClr val="267F99"/>
                </a:solidFill>
                <a:effectLst/>
                <a:highlight>
                  <a:srgbClr val="FFFFFF"/>
                </a:highlight>
                <a:latin typeface="PragmataPro Mono Liga" panose="02000509040000020004" pitchFamily="49" charset="0"/>
              </a:rPr>
              <a:t>streamsize</a:t>
            </a:r>
            <a:r>
              <a:rPr lang="en-US" sz="2400" b="0">
                <a:solidFill>
                  <a:srgbClr val="000000"/>
                </a:solidFill>
                <a:effectLst/>
                <a:highlight>
                  <a:srgbClr val="FFFFFF"/>
                </a:highlight>
                <a:latin typeface="PragmataPro Mono Liga" panose="02000509040000020004" pitchFamily="49" charset="0"/>
              </a:rPr>
              <a:t>&gt;::</a:t>
            </a:r>
            <a:r>
              <a:rPr lang="en-US" sz="2400" b="0">
                <a:solidFill>
                  <a:srgbClr val="795E26"/>
                </a:solidFill>
                <a:effectLst/>
                <a:highlight>
                  <a:srgbClr val="FFFFFF"/>
                </a:highlight>
                <a:latin typeface="PragmataPro Mono Liga" panose="02000509040000020004" pitchFamily="49" charset="0"/>
              </a:rPr>
              <a:t>max</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"Nhap lan 2: "</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00"/>
                </a:highlight>
                <a:latin typeface="PragmataPro Mono Liga" panose="02000509040000020004" pitchFamily="49" charset="0"/>
              </a:rPr>
              <a:t>cin</a:t>
            </a:r>
            <a:r>
              <a:rPr lang="en-US" sz="2400" b="0">
                <a:solidFill>
                  <a:srgbClr val="000000"/>
                </a:solidFill>
                <a:effectLst/>
                <a:highlight>
                  <a:srgbClr val="FFFF00"/>
                </a:highlight>
                <a:latin typeface="PragmataPro Mono Liga" panose="02000509040000020004" pitchFamily="49" charset="0"/>
              </a:rPr>
              <a:t>.</a:t>
            </a:r>
            <a:r>
              <a:rPr lang="en-US" sz="2400" b="0">
                <a:solidFill>
                  <a:srgbClr val="795E26"/>
                </a:solidFill>
                <a:effectLst/>
                <a:highlight>
                  <a:srgbClr val="FFFF00"/>
                </a:highlight>
                <a:latin typeface="PragmataPro Mono Liga" panose="02000509040000020004" pitchFamily="49" charset="0"/>
              </a:rPr>
              <a:t>getline</a:t>
            </a:r>
            <a:r>
              <a:rPr lang="en-US" sz="2400" b="0">
                <a:solidFill>
                  <a:srgbClr val="000000"/>
                </a:solidFill>
                <a:effectLst/>
                <a:highlight>
                  <a:srgbClr val="FFFF00"/>
                </a:highlight>
                <a:latin typeface="PragmataPro Mono Liga" panose="02000509040000020004" pitchFamily="49" charset="0"/>
              </a:rPr>
              <a:t> (</a:t>
            </a:r>
            <a:r>
              <a:rPr lang="en-US" sz="2400" b="0">
                <a:solidFill>
                  <a:srgbClr val="001080"/>
                </a:solidFill>
                <a:effectLst/>
                <a:highlight>
                  <a:srgbClr val="FFFF00"/>
                </a:highlight>
                <a:latin typeface="PragmataPro Mono Liga" panose="02000509040000020004" pitchFamily="49" charset="0"/>
              </a:rPr>
              <a:t>str</a:t>
            </a:r>
            <a:r>
              <a:rPr lang="en-US" sz="2400" b="0">
                <a:solidFill>
                  <a:srgbClr val="000000"/>
                </a:solidFill>
                <a:effectLst/>
                <a:highlight>
                  <a:srgbClr val="FFFF00"/>
                </a:highlight>
                <a:latin typeface="PragmataPro Mono Liga" panose="02000509040000020004" pitchFamily="49" charset="0"/>
              </a:rPr>
              <a:t>, </a:t>
            </a:r>
            <a:r>
              <a:rPr lang="en-US" sz="2400" b="0">
                <a:solidFill>
                  <a:srgbClr val="098658"/>
                </a:solidFill>
                <a:effectLst/>
                <a:highlight>
                  <a:srgbClr val="FFFF00"/>
                </a:highlight>
                <a:latin typeface="PragmataPro Mono Liga" panose="02000509040000020004" pitchFamily="49" charset="0"/>
              </a:rPr>
              <a:t>9</a:t>
            </a:r>
            <a:r>
              <a:rPr lang="en-US" sz="24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"Xuat: "</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endl</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5E3041F4-5D0A-D9B2-6C6D-FD4A103F7D6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B20558DA-9E1F-519E-6998-E84EC6DA7D7B}"/>
              </a:ext>
            </a:extLst>
          </p:cNvPr>
          <p:cNvSpPr txBox="1"/>
          <p:nvPr/>
        </p:nvSpPr>
        <p:spPr>
          <a:xfrm>
            <a:off x="4189142" y="1227684"/>
            <a:ext cx="3529635" cy="1785104"/>
          </a:xfrm>
          <a:prstGeom prst="rect">
            <a:avLst/>
          </a:prstGeom>
          <a:noFill/>
          <a:ln>
            <a:solidFill>
              <a:schemeClr val="tx1">
                <a:lumMod val="50000"/>
              </a:schemeClr>
            </a:solidFill>
          </a:ln>
        </p:spPr>
        <p:txBody>
          <a:bodyPr wrap="square">
            <a:spAutoFit/>
          </a:bodyPr>
          <a:lstStyle/>
          <a:p>
            <a:r>
              <a:rPr lang="en-US" sz="2200" b="1"/>
              <a:t>Thực thi chương trình:</a:t>
            </a:r>
          </a:p>
          <a:p>
            <a:endParaRPr lang="en-US" sz="2200"/>
          </a:p>
          <a:p>
            <a:r>
              <a:rPr lang="en-US" sz="2200"/>
              <a:t>Nhap lan 1: 1234567890123</a:t>
            </a:r>
          </a:p>
          <a:p>
            <a:r>
              <a:rPr lang="en-US" sz="2200"/>
              <a:t>Fail.</a:t>
            </a:r>
          </a:p>
          <a:p>
            <a:r>
              <a:rPr lang="en-US" sz="2200"/>
              <a:t>Nhap lan 2: Xuat: !</a:t>
            </a:r>
          </a:p>
        </p:txBody>
      </p:sp>
      <p:sp>
        <p:nvSpPr>
          <p:cNvPr id="8" name="TextBox 7">
            <a:extLst>
              <a:ext uri="{FF2B5EF4-FFF2-40B4-BE49-F238E27FC236}">
                <a16:creationId xmlns:a16="http://schemas.microsoft.com/office/drawing/2014/main" id="{6922D3F3-30A6-DF0B-2769-EF2B5EC84532}"/>
              </a:ext>
            </a:extLst>
          </p:cNvPr>
          <p:cNvSpPr txBox="1"/>
          <p:nvPr/>
        </p:nvSpPr>
        <p:spPr>
          <a:xfrm>
            <a:off x="8128000" y="1309758"/>
            <a:ext cx="3949700" cy="1446550"/>
          </a:xfrm>
          <a:prstGeom prst="rect">
            <a:avLst/>
          </a:prstGeom>
          <a:solidFill>
            <a:srgbClr val="FFFF00"/>
          </a:solidFill>
          <a:ln>
            <a:solidFill>
              <a:schemeClr val="tx1">
                <a:lumMod val="50000"/>
              </a:schemeClr>
            </a:solidFill>
          </a:ln>
        </p:spPr>
        <p:txBody>
          <a:bodyPr wrap="square">
            <a:spAutoFit/>
          </a:bodyPr>
          <a:lstStyle/>
          <a:p>
            <a:pPr algn="just">
              <a:spcBef>
                <a:spcPts val="0"/>
              </a:spcBef>
              <a:spcAft>
                <a:spcPts val="0"/>
              </a:spcAft>
            </a:pPr>
            <a:r>
              <a:rPr lang="en-US" sz="2200" b="0">
                <a:solidFill>
                  <a:srgbClr val="FF0000"/>
                </a:solidFill>
                <a:effectLst/>
                <a:latin typeface="Arial" panose="020B0604020202020204" pitchFamily="34" charset="0"/>
                <a:cs typeface="Arial" panose="020B0604020202020204" pitchFamily="34" charset="0"/>
              </a:rPr>
              <a:t>Lưu ý: </a:t>
            </a:r>
            <a:r>
              <a:rPr lang="vi-VN" sz="2200" b="0">
                <a:solidFill>
                  <a:srgbClr val="FF0000"/>
                </a:solidFill>
                <a:effectLst/>
                <a:latin typeface="Arial" panose="020B0604020202020204" pitchFamily="34" charset="0"/>
                <a:cs typeface="Arial" panose="020B0604020202020204" pitchFamily="34" charset="0"/>
              </a:rPr>
              <a:t>Nếu hàm </a:t>
            </a:r>
            <a:r>
              <a:rPr lang="en-US" sz="2200" b="0">
                <a:solidFill>
                  <a:srgbClr val="FF0000"/>
                </a:solidFill>
                <a:effectLst/>
                <a:latin typeface="Arial" panose="020B0604020202020204" pitchFamily="34" charset="0"/>
                <a:cs typeface="Arial" panose="020B0604020202020204" pitchFamily="34" charset="0"/>
              </a:rPr>
              <a:t>cin.getline </a:t>
            </a:r>
            <a:r>
              <a:rPr lang="vi-VN" sz="2200" b="0">
                <a:solidFill>
                  <a:srgbClr val="FF0000"/>
                </a:solidFill>
                <a:effectLst/>
                <a:latin typeface="Arial" panose="020B0604020202020204" pitchFamily="34" charset="0"/>
                <a:cs typeface="Arial" panose="020B0604020202020204" pitchFamily="34" charset="0"/>
              </a:rPr>
              <a:t>dừng vì</a:t>
            </a:r>
            <a:r>
              <a:rPr lang="en-US" sz="2200" b="0">
                <a:solidFill>
                  <a:srgbClr val="FF0000"/>
                </a:solidFill>
                <a:effectLst/>
                <a:latin typeface="Arial" panose="020B0604020202020204" pitchFamily="34" charset="0"/>
                <a:cs typeface="Arial" panose="020B0604020202020204" pitchFamily="34" charset="0"/>
              </a:rPr>
              <a:t> đọc hết</a:t>
            </a:r>
            <a:r>
              <a:rPr lang="vi-VN" sz="2200" b="0">
                <a:solidFill>
                  <a:srgbClr val="FF0000"/>
                </a:solidFill>
                <a:effectLst/>
                <a:latin typeface="Arial" panose="020B0604020202020204" pitchFamily="34" charset="0"/>
                <a:cs typeface="Arial" panose="020B0604020202020204" pitchFamily="34" charset="0"/>
              </a:rPr>
              <a:t> </a:t>
            </a:r>
            <a:r>
              <a:rPr lang="en-US" sz="2200" b="0">
                <a:solidFill>
                  <a:srgbClr val="FF0000"/>
                </a:solidFill>
                <a:effectLst/>
                <a:latin typeface="Arial" panose="020B0604020202020204" pitchFamily="34" charset="0"/>
                <a:cs typeface="Arial" panose="020B0604020202020204" pitchFamily="34" charset="0"/>
              </a:rPr>
              <a:t>(</a:t>
            </a:r>
            <a:r>
              <a:rPr lang="en-US" sz="2200">
                <a:solidFill>
                  <a:srgbClr val="FF0000"/>
                </a:solidFill>
                <a:latin typeface="Arial" panose="020B0604020202020204" pitchFamily="34" charset="0"/>
                <a:cs typeface="Arial" panose="020B0604020202020204" pitchFamily="34" charset="0"/>
              </a:rPr>
              <a:t>num-1)=8 ký tự</a:t>
            </a:r>
            <a:r>
              <a:rPr lang="vi-VN" sz="2200" b="0">
                <a:solidFill>
                  <a:srgbClr val="FF0000"/>
                </a:solidFill>
                <a:effectLst/>
                <a:latin typeface="Arial" panose="020B0604020202020204" pitchFamily="34" charset="0"/>
                <a:cs typeface="Arial" panose="020B0604020202020204" pitchFamily="34" charset="0"/>
              </a:rPr>
              <a:t> mà không tìm thấy ký tự </a:t>
            </a:r>
            <a:r>
              <a:rPr lang="en-US" sz="2200">
                <a:solidFill>
                  <a:srgbClr val="FF0000"/>
                </a:solidFill>
                <a:latin typeface="Arial" panose="020B0604020202020204" pitchFamily="34" charset="0"/>
                <a:cs typeface="Arial" panose="020B0604020202020204" pitchFamily="34" charset="0"/>
              </a:rPr>
              <a:t>delim </a:t>
            </a:r>
            <a:r>
              <a:rPr lang="en-US" sz="220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200" b="0">
                <a:solidFill>
                  <a:srgbClr val="FF0000"/>
                </a:solidFill>
                <a:effectLst/>
                <a:latin typeface="Arial" panose="020B0604020202020204" pitchFamily="34" charset="0"/>
                <a:cs typeface="Arial" panose="020B0604020202020204" pitchFamily="34" charset="0"/>
              </a:rPr>
              <a:t>Lỗi </a:t>
            </a:r>
            <a:r>
              <a:rPr lang="vi-VN" sz="2200">
                <a:solidFill>
                  <a:srgbClr val="FF0000"/>
                </a:solidFill>
                <a:latin typeface="Arial" panose="020B0604020202020204" pitchFamily="34" charset="0"/>
                <a:cs typeface="Arial" panose="020B0604020202020204" pitchFamily="34" charset="0"/>
              </a:rPr>
              <a:t>failbit</a:t>
            </a:r>
            <a:r>
              <a:rPr lang="en-US" sz="2200">
                <a:solidFill>
                  <a:srgbClr val="FF0000"/>
                </a:solidFill>
                <a:latin typeface="Arial" panose="020B0604020202020204" pitchFamily="34" charset="0"/>
                <a:cs typeface="Arial" panose="020B0604020202020204" pitchFamily="34" charset="0"/>
              </a:rPr>
              <a:t>.</a:t>
            </a:r>
            <a:endParaRPr lang="en-US" sz="2200" b="0">
              <a:solidFill>
                <a:srgbClr val="FF0000"/>
              </a:solidFill>
              <a:effectLst/>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C998D325-4736-B036-7430-5A13E7A43816}"/>
              </a:ext>
            </a:extLst>
          </p:cNvPr>
          <p:cNvCxnSpPr>
            <a:cxnSpLocks/>
            <a:stCxn id="8" idx="1"/>
          </p:cNvCxnSpPr>
          <p:nvPr/>
        </p:nvCxnSpPr>
        <p:spPr>
          <a:xfrm flipH="1">
            <a:off x="7718777" y="2033033"/>
            <a:ext cx="409223" cy="0"/>
          </a:xfrm>
          <a:prstGeom prst="straightConnector1">
            <a:avLst/>
          </a:prstGeom>
          <a:ln w="1905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1CD56861-8435-A463-9220-C381FC5FD70C}"/>
              </a:ext>
            </a:extLst>
          </p:cNvPr>
          <p:cNvSpPr>
            <a:spLocks noGrp="1"/>
          </p:cNvSpPr>
          <p:nvPr>
            <p:ph type="dt" sz="half" idx="13"/>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20A44E30-3138-A0C1-399D-FD915239B05A}"/>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1346950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8F4-74CC-E13C-A3DA-A4C211F223E2}"/>
              </a:ext>
            </a:extLst>
          </p:cNvPr>
          <p:cNvSpPr>
            <a:spLocks noGrp="1"/>
          </p:cNvSpPr>
          <p:nvPr>
            <p:ph type="title"/>
          </p:nvPr>
        </p:nvSpPr>
        <p:spPr/>
        <p:txBody>
          <a:bodyPr>
            <a:normAutofit fontScale="90000"/>
          </a:bodyPr>
          <a:lstStyle/>
          <a:p>
            <a:r>
              <a:rPr lang="en-US"/>
              <a:t>Nhập C-String: Lệnh cin.get</a:t>
            </a:r>
          </a:p>
        </p:txBody>
      </p:sp>
      <p:sp>
        <p:nvSpPr>
          <p:cNvPr id="3" name="Content Placeholder 2">
            <a:extLst>
              <a:ext uri="{FF2B5EF4-FFF2-40B4-BE49-F238E27FC236}">
                <a16:creationId xmlns:a16="http://schemas.microsoft.com/office/drawing/2014/main" id="{AFBA3D30-1A68-9CEF-5E06-8F08F9691626}"/>
              </a:ext>
            </a:extLst>
          </p:cNvPr>
          <p:cNvSpPr>
            <a:spLocks noGrp="1"/>
          </p:cNvSpPr>
          <p:nvPr>
            <p:ph idx="1"/>
          </p:nvPr>
        </p:nvSpPr>
        <p:spPr>
          <a:xfrm>
            <a:off x="774145" y="1233824"/>
            <a:ext cx="10579654" cy="5274534"/>
          </a:xfrm>
        </p:spPr>
        <p:txBody>
          <a:bodyPr>
            <a:normAutofit fontScale="85000" lnSpcReduction="20000"/>
          </a:bodyPr>
          <a:lstStyle/>
          <a:p>
            <a:pPr>
              <a:spcBef>
                <a:spcPts val="600"/>
              </a:spcBef>
              <a:spcAft>
                <a:spcPts val="600"/>
              </a:spcAft>
            </a:pPr>
            <a:r>
              <a:rPr lang="en-US" b="0">
                <a:solidFill>
                  <a:schemeClr val="tx1">
                    <a:lumMod val="50000"/>
                  </a:schemeClr>
                </a:solidFill>
                <a:effectLst/>
                <a:highlight>
                  <a:srgbClr val="FFFFFF"/>
                </a:highlight>
              </a:rPr>
              <a:t>Cú pháp:</a:t>
            </a:r>
          </a:p>
          <a:p>
            <a:pPr marL="0" indent="0" algn="ctr">
              <a:spcBef>
                <a:spcPts val="600"/>
              </a:spcBef>
              <a:spcAft>
                <a:spcPts val="600"/>
              </a:spcAft>
              <a:buNone/>
            </a:pPr>
            <a:r>
              <a:rPr lang="en-US" b="0">
                <a:solidFill>
                  <a:srgbClr val="267F99"/>
                </a:solidFill>
                <a:effectLst/>
                <a:highlight>
                  <a:srgbClr val="FFFFFF"/>
                </a:highlight>
                <a:latin typeface="PragmataPro Mono Liga" panose="02000509040000020004" pitchFamily="49" charset="0"/>
              </a:rPr>
              <a:t>istream</a:t>
            </a:r>
            <a:r>
              <a:rPr lang="en-US" b="0">
                <a:solidFill>
                  <a:srgbClr val="0000FF"/>
                </a:solidFill>
                <a:effectLst/>
                <a:highlight>
                  <a:srgbClr val="FFFFFF"/>
                </a:highlight>
                <a:latin typeface="PragmataPro Mono Liga" panose="02000509040000020004" pitchFamily="49" charset="0"/>
              </a:rPr>
              <a:t>&amp;</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get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streamsize</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a:t>
            </a:r>
            <a:r>
              <a:rPr lang="en-US" b="0">
                <a:solidFill>
                  <a:srgbClr val="000000"/>
                </a:solidFill>
                <a:effectLst/>
                <a:highlight>
                  <a:srgbClr val="FFFFFF"/>
                </a:highlight>
                <a:latin typeface="PragmataPro Mono Liga" panose="02000509040000020004" pitchFamily="49" charset="0"/>
              </a:rPr>
              <a:t>);</a:t>
            </a:r>
          </a:p>
          <a:p>
            <a:pPr marL="0" indent="0" algn="ctr">
              <a:spcBef>
                <a:spcPts val="600"/>
              </a:spcBef>
              <a:spcAft>
                <a:spcPts val="600"/>
              </a:spcAft>
              <a:buNone/>
            </a:pPr>
            <a:r>
              <a:rPr lang="en-US" b="0">
                <a:solidFill>
                  <a:srgbClr val="267F99"/>
                </a:solidFill>
                <a:effectLst/>
                <a:highlight>
                  <a:srgbClr val="FFFFFF"/>
                </a:highlight>
                <a:latin typeface="PragmataPro Mono Liga" panose="02000509040000020004" pitchFamily="49" charset="0"/>
              </a:rPr>
              <a:t>istream</a:t>
            </a:r>
            <a:r>
              <a:rPr lang="en-US" b="0">
                <a:solidFill>
                  <a:srgbClr val="0000FF"/>
                </a:solidFill>
                <a:effectLst/>
                <a:highlight>
                  <a:srgbClr val="FFFFFF"/>
                </a:highlight>
                <a:latin typeface="PragmataPro Mono Liga" panose="02000509040000020004" pitchFamily="49" charset="0"/>
              </a:rPr>
              <a:t>&amp;</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get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str</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streamsize</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delim</a:t>
            </a:r>
            <a:r>
              <a:rPr lang="en-US" b="0">
                <a:solidFill>
                  <a:srgbClr val="000000"/>
                </a:solidFill>
                <a:effectLst/>
                <a:highlight>
                  <a:srgbClr val="FFFFFF"/>
                </a:highlight>
                <a:latin typeface="PragmataPro Mono Liga" panose="02000509040000020004" pitchFamily="49" charset="0"/>
              </a:rPr>
              <a:t>);</a:t>
            </a:r>
          </a:p>
          <a:p>
            <a:pPr>
              <a:spcBef>
                <a:spcPts val="600"/>
              </a:spcBef>
              <a:spcAft>
                <a:spcPts val="600"/>
              </a:spcAft>
            </a:pPr>
            <a:r>
              <a:rPr lang="en-US"/>
              <a:t>Trích xuất </a:t>
            </a:r>
            <a:r>
              <a:rPr lang="vi-VN"/>
              <a:t>các ký tự từ </a:t>
            </a:r>
            <a:r>
              <a:rPr lang="en-US"/>
              <a:t>dòng </a:t>
            </a:r>
            <a:r>
              <a:rPr lang="en-US">
                <a:solidFill>
                  <a:srgbClr val="001080"/>
                </a:solidFill>
                <a:highlight>
                  <a:srgbClr val="FFFFFF"/>
                </a:highlight>
                <a:latin typeface="PragmataPro Mono Liga" panose="02000509040000020004" pitchFamily="49" charset="0"/>
              </a:rPr>
              <a:t>Stream</a:t>
            </a:r>
            <a:r>
              <a:rPr lang="vi-VN"/>
              <a:t> và lưu trong </a:t>
            </a:r>
            <a:r>
              <a:rPr lang="en-US" b="0">
                <a:solidFill>
                  <a:srgbClr val="001080"/>
                </a:solidFill>
                <a:effectLst/>
                <a:highlight>
                  <a:srgbClr val="FFFFFF"/>
                </a:highlight>
                <a:latin typeface="PragmataPro Mono Liga" panose="02000509040000020004" pitchFamily="49" charset="0"/>
              </a:rPr>
              <a:t>str</a:t>
            </a:r>
            <a:r>
              <a:rPr lang="vi-VN"/>
              <a:t> dưới dạng</a:t>
            </a:r>
            <a:r>
              <a:rPr lang="en-US"/>
              <a:t> C-string</a:t>
            </a:r>
            <a:r>
              <a:rPr lang="vi-VN"/>
              <a:t>, cho đến khi (n-1) ký tự được</a:t>
            </a:r>
            <a:r>
              <a:rPr lang="en-US"/>
              <a:t> đọc </a:t>
            </a:r>
            <a:r>
              <a:rPr lang="vi-VN"/>
              <a:t>hoặc gặ</a:t>
            </a:r>
            <a:r>
              <a:rPr lang="en-US"/>
              <a:t>p</a:t>
            </a:r>
            <a:r>
              <a:rPr lang="vi-VN"/>
              <a:t> ký tự </a:t>
            </a:r>
            <a:r>
              <a:rPr lang="en-US">
                <a:solidFill>
                  <a:srgbClr val="001080"/>
                </a:solidFill>
                <a:highlight>
                  <a:srgbClr val="FFFFFF"/>
                </a:highlight>
                <a:latin typeface="PragmataPro Mono Liga" panose="02000509040000020004" pitchFamily="49" charset="0"/>
              </a:rPr>
              <a:t>delim</a:t>
            </a:r>
            <a:r>
              <a:rPr lang="vi-VN">
                <a:solidFill>
                  <a:srgbClr val="001080"/>
                </a:solidFill>
                <a:highlight>
                  <a:srgbClr val="FFFFFF"/>
                </a:highlight>
                <a:latin typeface="PragmataPro Mono Liga" panose="02000509040000020004" pitchFamily="49" charset="0"/>
              </a:rPr>
              <a:t>.</a:t>
            </a:r>
            <a:endParaRPr lang="en-US">
              <a:solidFill>
                <a:srgbClr val="001080"/>
              </a:solidFill>
              <a:highlight>
                <a:srgbClr val="FFFFFF"/>
              </a:highlight>
              <a:latin typeface="PragmataPro Mono Liga" panose="02000509040000020004" pitchFamily="49" charset="0"/>
            </a:endParaRPr>
          </a:p>
          <a:p>
            <a:pPr>
              <a:spcBef>
                <a:spcPts val="600"/>
              </a:spcBef>
              <a:spcAft>
                <a:spcPts val="600"/>
              </a:spcAft>
            </a:pPr>
            <a:r>
              <a:rPr lang="vi-VN"/>
              <a:t>Ký tự phân cách </a:t>
            </a:r>
            <a:r>
              <a:rPr lang="vi-VN" b="1">
                <a:solidFill>
                  <a:srgbClr val="FF0000"/>
                </a:solidFill>
              </a:rPr>
              <a:t>không được trích xuất</a:t>
            </a:r>
            <a:r>
              <a:rPr lang="vi-VN"/>
              <a:t> khỏi chuỗi đầu vào nếu được tìm thấy và vẫn ở đó dưới dạng ký tự tiếp theo được trích xuất từ</a:t>
            </a:r>
            <a:r>
              <a:rPr lang="vi-VN">
                <a:solidFill>
                  <a:srgbClr val="001080"/>
                </a:solidFill>
                <a:highlight>
                  <a:srgbClr val="FFFFFF"/>
                </a:highlight>
                <a:latin typeface="PragmataPro Mono Liga" panose="02000509040000020004" pitchFamily="49" charset="0"/>
              </a:rPr>
              <a:t> </a:t>
            </a:r>
            <a:r>
              <a:rPr lang="en-US">
                <a:solidFill>
                  <a:srgbClr val="001080"/>
                </a:solidFill>
                <a:highlight>
                  <a:srgbClr val="FFFFFF"/>
                </a:highlight>
                <a:latin typeface="PragmataPro Mono Liga" panose="02000509040000020004" pitchFamily="49" charset="0"/>
              </a:rPr>
              <a:t>stream</a:t>
            </a:r>
            <a:r>
              <a:rPr lang="vi-VN">
                <a:solidFill>
                  <a:srgbClr val="001080"/>
                </a:solidFill>
                <a:highlight>
                  <a:srgbClr val="FFFFFF"/>
                </a:highlight>
                <a:latin typeface="PragmataPro Mono Liga" panose="02000509040000020004" pitchFamily="49" charset="0"/>
              </a:rPr>
              <a:t> </a:t>
            </a:r>
            <a:r>
              <a:rPr lang="vi-VN"/>
              <a:t>(xem </a:t>
            </a:r>
            <a:r>
              <a:rPr lang="vi-VN">
                <a:solidFill>
                  <a:srgbClr val="795E26"/>
                </a:solidFill>
                <a:highlight>
                  <a:srgbClr val="FFFFFF"/>
                </a:highlight>
                <a:latin typeface="PragmataPro Mono Liga" panose="02000509040000020004" pitchFamily="49" charset="0"/>
              </a:rPr>
              <a:t>getline</a:t>
            </a:r>
            <a:r>
              <a:rPr lang="vi-VN"/>
              <a:t> để biết giải pháp thay thế loại bỏ ký tự </a:t>
            </a:r>
            <a:r>
              <a:rPr lang="en-US">
                <a:solidFill>
                  <a:srgbClr val="001080"/>
                </a:solidFill>
                <a:highlight>
                  <a:srgbClr val="FFFFFF"/>
                </a:highlight>
                <a:latin typeface="PragmataPro Mono Liga" panose="02000509040000020004" pitchFamily="49" charset="0"/>
              </a:rPr>
              <a:t>delim</a:t>
            </a:r>
            <a:r>
              <a:rPr lang="vi-VN"/>
              <a:t>).</a:t>
            </a:r>
            <a:endParaRPr lang="en-US"/>
          </a:p>
          <a:p>
            <a:pPr>
              <a:spcBef>
                <a:spcPts val="600"/>
              </a:spcBef>
              <a:spcAft>
                <a:spcPts val="600"/>
              </a:spcAft>
            </a:pPr>
            <a:r>
              <a:rPr lang="vi-VN"/>
              <a:t>Ký tự null ('\0') được tự động thêm vào chuỗi </a:t>
            </a:r>
            <a:r>
              <a:rPr lang="en-US" b="0">
                <a:solidFill>
                  <a:srgbClr val="001080"/>
                </a:solidFill>
                <a:effectLst/>
                <a:highlight>
                  <a:srgbClr val="FFFFFF"/>
                </a:highlight>
                <a:latin typeface="PragmataPro Mono Liga" panose="02000509040000020004" pitchFamily="49" charset="0"/>
              </a:rPr>
              <a:t>str </a:t>
            </a:r>
            <a:r>
              <a:rPr lang="vi-VN"/>
              <a:t>nếu n</a:t>
            </a:r>
            <a:r>
              <a:rPr lang="en-US"/>
              <a:t>&gt;</a:t>
            </a:r>
            <a:r>
              <a:rPr lang="vi-VN"/>
              <a:t>0, </a:t>
            </a:r>
            <a:r>
              <a:rPr lang="en-US"/>
              <a:t>kể </a:t>
            </a:r>
            <a:r>
              <a:rPr lang="vi-VN"/>
              <a:t>cả khi </a:t>
            </a:r>
            <a:endParaRPr lang="en-US"/>
          </a:p>
          <a:p>
            <a:pPr marL="0" indent="0">
              <a:spcBef>
                <a:spcPts val="600"/>
              </a:spcBef>
              <a:spcAft>
                <a:spcPts val="600"/>
              </a:spcAft>
              <a:buNone/>
            </a:pPr>
            <a:r>
              <a:rPr lang="vi-VN"/>
              <a:t>chuỗi trống được trích xuất.</a:t>
            </a:r>
            <a:endParaRPr lang="en-US"/>
          </a:p>
        </p:txBody>
      </p:sp>
      <p:sp>
        <p:nvSpPr>
          <p:cNvPr id="4" name="Footer Placeholder 3">
            <a:extLst>
              <a:ext uri="{FF2B5EF4-FFF2-40B4-BE49-F238E27FC236}">
                <a16:creationId xmlns:a16="http://schemas.microsoft.com/office/drawing/2014/main" id="{709AB6D2-A541-50A6-8C88-A7E9F989750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Rectangle 6">
            <a:extLst>
              <a:ext uri="{FF2B5EF4-FFF2-40B4-BE49-F238E27FC236}">
                <a16:creationId xmlns:a16="http://schemas.microsoft.com/office/drawing/2014/main" id="{562D66C4-C168-7F38-C968-F464854F47B1}"/>
              </a:ext>
            </a:extLst>
          </p:cNvPr>
          <p:cNvSpPr/>
          <p:nvPr/>
        </p:nvSpPr>
        <p:spPr>
          <a:xfrm>
            <a:off x="1958065" y="1878510"/>
            <a:ext cx="8303536" cy="991690"/>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BAEEA31C-1D61-DEC6-0733-81CA42C10392}"/>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D40C377-FE28-C3F0-48FB-44480E5A6107}"/>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228078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2A75-136A-15D4-6D0D-AD5BED3035F1}"/>
              </a:ext>
            </a:extLst>
          </p:cNvPr>
          <p:cNvSpPr>
            <a:spLocks noGrp="1"/>
          </p:cNvSpPr>
          <p:nvPr>
            <p:ph type="title"/>
          </p:nvPr>
        </p:nvSpPr>
        <p:spPr/>
        <p:txBody>
          <a:bodyPr>
            <a:normAutofit fontScale="90000"/>
          </a:bodyPr>
          <a:lstStyle/>
          <a:p>
            <a:r>
              <a:rPr lang="en-US"/>
              <a:t>Nhập C-String: Lệnh cin.get</a:t>
            </a:r>
          </a:p>
        </p:txBody>
      </p:sp>
      <p:sp>
        <p:nvSpPr>
          <p:cNvPr id="3" name="Content Placeholder 2">
            <a:extLst>
              <a:ext uri="{FF2B5EF4-FFF2-40B4-BE49-F238E27FC236}">
                <a16:creationId xmlns:a16="http://schemas.microsoft.com/office/drawing/2014/main" id="{EC23FD34-AE37-EB08-ED72-CE4959CCEC33}"/>
              </a:ext>
            </a:extLst>
          </p:cNvPr>
          <p:cNvSpPr>
            <a:spLocks noGrp="1"/>
          </p:cNvSpPr>
          <p:nvPr>
            <p:ph idx="1"/>
          </p:nvPr>
        </p:nvSpPr>
        <p:spPr/>
        <p:txBody>
          <a:bodyPr>
            <a:noAutofit/>
          </a:bodyPr>
          <a:lstStyle/>
          <a:p>
            <a:pPr>
              <a:lnSpc>
                <a:spcPct val="100000"/>
              </a:lnSpc>
              <a:spcBef>
                <a:spcPts val="0"/>
              </a:spcBef>
              <a:spcAft>
                <a:spcPts val="0"/>
              </a:spcAft>
            </a:pPr>
            <a:r>
              <a:rPr lang="en-US" sz="2400">
                <a:solidFill>
                  <a:schemeClr val="tx1">
                    <a:lumMod val="50000"/>
                  </a:schemeClr>
                </a:solidFill>
                <a:highlight>
                  <a:srgbClr val="FFFFFF"/>
                </a:highlight>
              </a:rPr>
              <a:t>Ví dụ:</a:t>
            </a:r>
          </a:p>
          <a:p>
            <a:pPr marL="0" indent="0">
              <a:lnSpc>
                <a:spcPct val="100000"/>
              </a:lnSpc>
              <a:spcBef>
                <a:spcPts val="0"/>
              </a:spcBef>
              <a:spcAft>
                <a:spcPts val="0"/>
              </a:spcAft>
              <a:buNone/>
            </a:pPr>
            <a:r>
              <a:rPr lang="en-US" sz="2000">
                <a:solidFill>
                  <a:srgbClr val="AF00DB"/>
                </a:solidFill>
                <a:highlight>
                  <a:srgbClr val="FFFFFF"/>
                </a:highlight>
                <a:latin typeface="PragmataPro Mono Liga" panose="02000509040000020004" pitchFamily="49" charset="0"/>
              </a:rPr>
              <a:t>#include</a:t>
            </a:r>
            <a:r>
              <a:rPr lang="en-US" sz="2000">
                <a:solidFill>
                  <a:srgbClr val="0000FF"/>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&lt;iostream&gt;</a:t>
            </a:r>
            <a:endParaRPr lang="en-US" sz="2000">
              <a:solidFill>
                <a:srgbClr val="000000"/>
              </a:solidFill>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a:solidFill>
                  <a:srgbClr val="AF00DB"/>
                </a:solidFill>
                <a:highlight>
                  <a:srgbClr val="FFFFFF"/>
                </a:highlight>
                <a:latin typeface="PragmataPro Mono Liga" panose="02000509040000020004" pitchFamily="49" charset="0"/>
              </a:rPr>
              <a:t>using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namespace</a:t>
            </a:r>
            <a:r>
              <a:rPr lang="en-US" sz="2000">
                <a:solidFill>
                  <a:srgbClr val="000000"/>
                </a:solidFill>
                <a:highlight>
                  <a:srgbClr val="FFFFFF"/>
                </a:highlight>
                <a:latin typeface="PragmataPro Mono Liga" panose="02000509040000020004" pitchFamily="49" charset="0"/>
              </a:rPr>
              <a:t> </a:t>
            </a:r>
            <a:r>
              <a:rPr lang="en-US" sz="2000">
                <a:solidFill>
                  <a:srgbClr val="267F99"/>
                </a:solidFill>
                <a:highlight>
                  <a:srgbClr val="FFFFFF"/>
                </a:highlight>
                <a:latin typeface="PragmataPro Mono Liga" panose="02000509040000020004" pitchFamily="49" charset="0"/>
              </a:rPr>
              <a:t>std</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main</a:t>
            </a:r>
            <a:r>
              <a:rPr lang="en-US" sz="2000">
                <a:solidFill>
                  <a:srgbClr val="000000"/>
                </a:solidFill>
                <a:highlight>
                  <a:srgbClr val="FFFFFF"/>
                </a:highlight>
                <a:latin typeface="PragmataPro Mono Liga" panose="02000509040000020004" pitchFamily="49" charset="0"/>
              </a:rPr>
              <a:t> () {</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char</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str</a:t>
            </a:r>
            <a:r>
              <a:rPr lang="en-US" sz="2000">
                <a:solidFill>
                  <a:srgbClr val="000000"/>
                </a:solidFill>
                <a:highlight>
                  <a:srgbClr val="FFFFFF"/>
                </a:highlight>
                <a:latin typeface="PragmataPro Mono Liga" panose="02000509040000020004" pitchFamily="49" charset="0"/>
              </a:rPr>
              <a:t>[</a:t>
            </a:r>
            <a:r>
              <a:rPr lang="en-US" sz="2000">
                <a:solidFill>
                  <a:srgbClr val="098658"/>
                </a:solidFill>
                <a:highlight>
                  <a:srgbClr val="FFFFFF"/>
                </a:highlight>
                <a:latin typeface="PragmataPro Mono Liga" panose="02000509040000020004" pitchFamily="49" charset="0"/>
              </a:rPr>
              <a:t>10</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"Nhap lan 1: "</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cin</a:t>
            </a:r>
            <a:r>
              <a:rPr lang="en-US" sz="2000">
                <a:solidFill>
                  <a:srgbClr val="000000"/>
                </a:solidFill>
                <a:highlight>
                  <a:srgbClr val="FFFF00"/>
                </a:highlight>
                <a:latin typeface="PragmataPro Mono Liga" panose="02000509040000020004" pitchFamily="49" charset="0"/>
              </a:rPr>
              <a:t>.</a:t>
            </a:r>
            <a:r>
              <a:rPr lang="en-US" sz="2000">
                <a:solidFill>
                  <a:srgbClr val="795E26"/>
                </a:solidFill>
                <a:highlight>
                  <a:srgbClr val="FFFF00"/>
                </a:highlight>
                <a:latin typeface="PragmataPro Mono Liga" panose="02000509040000020004" pitchFamily="49" charset="0"/>
              </a:rPr>
              <a:t>get</a:t>
            </a:r>
            <a:r>
              <a:rPr lang="en-US" sz="2000">
                <a:solidFill>
                  <a:srgbClr val="000000"/>
                </a:solidFill>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str</a:t>
            </a:r>
            <a:r>
              <a:rPr lang="en-US" sz="2000">
                <a:solidFill>
                  <a:srgbClr val="000000"/>
                </a:solidFill>
                <a:highlight>
                  <a:srgbClr val="FFFF00"/>
                </a:highlight>
                <a:latin typeface="PragmataPro Mono Liga" panose="02000509040000020004" pitchFamily="49" charset="0"/>
              </a:rPr>
              <a:t>, </a:t>
            </a:r>
            <a:r>
              <a:rPr lang="en-US" sz="2000">
                <a:solidFill>
                  <a:srgbClr val="098658"/>
                </a:solidFill>
                <a:highlight>
                  <a:srgbClr val="FFFF00"/>
                </a:highlight>
                <a:latin typeface="PragmataPro Mono Liga" panose="02000509040000020004" pitchFamily="49" charset="0"/>
              </a:rPr>
              <a:t>10</a:t>
            </a:r>
            <a:r>
              <a:rPr lang="en-US" sz="2000">
                <a:solidFill>
                  <a:srgbClr val="000000"/>
                </a:solidFill>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"Xuat: "</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str</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2000">
                <a:solidFill>
                  <a:srgbClr val="000000"/>
                </a:solidFill>
                <a:highlight>
                  <a:srgbClr val="FFFFFF"/>
                </a:highlight>
                <a:latin typeface="PragmataPro Mono Liga" panose="02000509040000020004" pitchFamily="49" charset="0"/>
              </a:rPr>
            </a:b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"Nhap lan 2: "</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cin</a:t>
            </a:r>
            <a:r>
              <a:rPr lang="en-US" sz="2000">
                <a:solidFill>
                  <a:srgbClr val="000000"/>
                </a:solidFill>
                <a:highlight>
                  <a:srgbClr val="FFFF00"/>
                </a:highlight>
                <a:latin typeface="PragmataPro Mono Liga" panose="02000509040000020004" pitchFamily="49" charset="0"/>
              </a:rPr>
              <a:t>.</a:t>
            </a:r>
            <a:r>
              <a:rPr lang="en-US" sz="2000">
                <a:solidFill>
                  <a:srgbClr val="795E26"/>
                </a:solidFill>
                <a:highlight>
                  <a:srgbClr val="FFFF00"/>
                </a:highlight>
                <a:latin typeface="PragmataPro Mono Liga" panose="02000509040000020004" pitchFamily="49" charset="0"/>
              </a:rPr>
              <a:t>get</a:t>
            </a:r>
            <a:r>
              <a:rPr lang="en-US" sz="2000">
                <a:solidFill>
                  <a:srgbClr val="000000"/>
                </a:solidFill>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str</a:t>
            </a:r>
            <a:r>
              <a:rPr lang="en-US" sz="2000">
                <a:solidFill>
                  <a:srgbClr val="000000"/>
                </a:solidFill>
                <a:highlight>
                  <a:srgbClr val="FFFF00"/>
                </a:highlight>
                <a:latin typeface="PragmataPro Mono Liga" panose="02000509040000020004" pitchFamily="49" charset="0"/>
              </a:rPr>
              <a:t>, </a:t>
            </a:r>
            <a:r>
              <a:rPr lang="en-US" sz="2000">
                <a:solidFill>
                  <a:srgbClr val="098658"/>
                </a:solidFill>
                <a:highlight>
                  <a:srgbClr val="FFFF00"/>
                </a:highlight>
                <a:latin typeface="PragmataPro Mono Liga" panose="02000509040000020004" pitchFamily="49" charset="0"/>
              </a:rPr>
              <a:t>10</a:t>
            </a:r>
            <a:r>
              <a:rPr lang="en-US" sz="2000">
                <a:solidFill>
                  <a:srgbClr val="000000"/>
                </a:solidFill>
                <a:highlight>
                  <a:srgbClr val="FFFF00"/>
                </a:highlight>
                <a:latin typeface="PragmataPro Mono Liga" panose="02000509040000020004" pitchFamily="49" charset="0"/>
              </a:rPr>
              <a:t>, </a:t>
            </a:r>
            <a:r>
              <a:rPr lang="en-US" sz="2000">
                <a:solidFill>
                  <a:srgbClr val="A31515"/>
                </a:solidFill>
                <a:highlight>
                  <a:srgbClr val="FFFF00"/>
                </a:highlight>
                <a:latin typeface="PragmataPro Mono Liga" panose="02000509040000020004" pitchFamily="49" charset="0"/>
              </a:rPr>
              <a:t>'r'</a:t>
            </a:r>
            <a:r>
              <a:rPr lang="en-US" sz="2000">
                <a:solidFill>
                  <a:srgbClr val="000000"/>
                </a:solidFill>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"Xuat: "</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str</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2000">
                <a:solidFill>
                  <a:srgbClr val="000000"/>
                </a:solidFill>
                <a:highlight>
                  <a:srgbClr val="FFFFFF"/>
                </a:highlight>
                <a:latin typeface="PragmataPro Mono Liga" panose="02000509040000020004" pitchFamily="49" charset="0"/>
              </a:rPr>
            </a:b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"Nhap lan 3: "</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cin</a:t>
            </a:r>
            <a:r>
              <a:rPr lang="en-US" sz="2000">
                <a:solidFill>
                  <a:srgbClr val="000000"/>
                </a:solidFill>
                <a:highlight>
                  <a:srgbClr val="FFFF00"/>
                </a:highlight>
                <a:latin typeface="PragmataPro Mono Liga" panose="02000509040000020004" pitchFamily="49" charset="0"/>
              </a:rPr>
              <a:t>.</a:t>
            </a:r>
            <a:r>
              <a:rPr lang="en-US" sz="2000">
                <a:solidFill>
                  <a:srgbClr val="795E26"/>
                </a:solidFill>
                <a:highlight>
                  <a:srgbClr val="FFFF00"/>
                </a:highlight>
                <a:latin typeface="PragmataPro Mono Liga" panose="02000509040000020004" pitchFamily="49" charset="0"/>
              </a:rPr>
              <a:t>get</a:t>
            </a:r>
            <a:r>
              <a:rPr lang="en-US" sz="2000">
                <a:solidFill>
                  <a:srgbClr val="000000"/>
                </a:solidFill>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str</a:t>
            </a:r>
            <a:r>
              <a:rPr lang="en-US" sz="2000">
                <a:solidFill>
                  <a:srgbClr val="000000"/>
                </a:solidFill>
                <a:highlight>
                  <a:srgbClr val="FFFF00"/>
                </a:highlight>
                <a:latin typeface="PragmataPro Mono Liga" panose="02000509040000020004" pitchFamily="49" charset="0"/>
              </a:rPr>
              <a:t>, </a:t>
            </a:r>
            <a:r>
              <a:rPr lang="en-US" sz="2000">
                <a:solidFill>
                  <a:srgbClr val="098658"/>
                </a:solidFill>
                <a:highlight>
                  <a:srgbClr val="FFFF00"/>
                </a:highlight>
                <a:latin typeface="PragmataPro Mono Liga" panose="02000509040000020004" pitchFamily="49" charset="0"/>
              </a:rPr>
              <a:t>10</a:t>
            </a:r>
            <a:r>
              <a:rPr lang="en-US" sz="2000">
                <a:solidFill>
                  <a:srgbClr val="000000"/>
                </a:solidFill>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cout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"Xuat: "</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str</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&lt;&lt;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endl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5E3041F4-5D0A-D9B2-6C6D-FD4A103F7D6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B20558DA-9E1F-519E-6998-E84EC6DA7D7B}"/>
              </a:ext>
            </a:extLst>
          </p:cNvPr>
          <p:cNvSpPr txBox="1"/>
          <p:nvPr/>
        </p:nvSpPr>
        <p:spPr>
          <a:xfrm>
            <a:off x="7888220" y="1081424"/>
            <a:ext cx="3529635" cy="2800767"/>
          </a:xfrm>
          <a:prstGeom prst="rect">
            <a:avLst/>
          </a:prstGeom>
          <a:noFill/>
          <a:ln>
            <a:solidFill>
              <a:schemeClr val="tx1">
                <a:lumMod val="50000"/>
              </a:schemeClr>
            </a:solidFill>
          </a:ln>
        </p:spPr>
        <p:txBody>
          <a:bodyPr wrap="square">
            <a:spAutoFit/>
          </a:bodyPr>
          <a:lstStyle/>
          <a:p>
            <a:r>
              <a:rPr lang="en-US" sz="2200" b="1"/>
              <a:t>Thực thi chương trình:</a:t>
            </a:r>
          </a:p>
          <a:p>
            <a:endParaRPr lang="en-US" sz="2200" b="1"/>
          </a:p>
          <a:p>
            <a:r>
              <a:rPr lang="en-US" sz="2200"/>
              <a:t>Nhap lan 1: Nhap Mon</a:t>
            </a:r>
          </a:p>
          <a:p>
            <a:r>
              <a:rPr lang="en-US" sz="2200"/>
              <a:t>Xuat: Nhap Mon!</a:t>
            </a:r>
          </a:p>
          <a:p>
            <a:r>
              <a:rPr lang="en-US" sz="2200"/>
              <a:t>Nhap lan 2: Lap Trinh</a:t>
            </a:r>
          </a:p>
          <a:p>
            <a:r>
              <a:rPr lang="en-US" sz="2200"/>
              <a:t>Xuat:</a:t>
            </a:r>
          </a:p>
          <a:p>
            <a:r>
              <a:rPr lang="en-US" sz="2200"/>
              <a:t>Lap T!</a:t>
            </a:r>
          </a:p>
          <a:p>
            <a:r>
              <a:rPr lang="en-US" sz="2200"/>
              <a:t>Nhap lan 3: Xuat: rinh!</a:t>
            </a:r>
          </a:p>
        </p:txBody>
      </p:sp>
      <p:sp>
        <p:nvSpPr>
          <p:cNvPr id="6" name="TextBox 5">
            <a:extLst>
              <a:ext uri="{FF2B5EF4-FFF2-40B4-BE49-F238E27FC236}">
                <a16:creationId xmlns:a16="http://schemas.microsoft.com/office/drawing/2014/main" id="{66900EDA-572D-0F1F-8318-460F9073FEED}"/>
              </a:ext>
            </a:extLst>
          </p:cNvPr>
          <p:cNvSpPr txBox="1"/>
          <p:nvPr/>
        </p:nvSpPr>
        <p:spPr>
          <a:xfrm>
            <a:off x="7888220" y="4690700"/>
            <a:ext cx="4079806" cy="769441"/>
          </a:xfrm>
          <a:prstGeom prst="rect">
            <a:avLst/>
          </a:prstGeom>
          <a:solidFill>
            <a:srgbClr val="FFFF00"/>
          </a:solidFill>
          <a:ln>
            <a:solidFill>
              <a:schemeClr val="tx1">
                <a:lumMod val="50000"/>
              </a:schemeClr>
            </a:solidFill>
          </a:ln>
        </p:spPr>
        <p:txBody>
          <a:bodyPr wrap="square">
            <a:spAutoFit/>
          </a:bodyPr>
          <a:lstStyle/>
          <a:p>
            <a:pPr algn="just"/>
            <a:r>
              <a:rPr lang="en-US" sz="2200">
                <a:solidFill>
                  <a:srgbClr val="FF0000"/>
                </a:solidFill>
                <a:latin typeface="Arial" panose="020B0604020202020204" pitchFamily="34" charset="0"/>
                <a:cs typeface="Arial" panose="020B0604020202020204" pitchFamily="34" charset="0"/>
              </a:rPr>
              <a:t>Lưu ý: ký tự delim được đọc cho lần nhập kế tiếp </a:t>
            </a:r>
          </a:p>
        </p:txBody>
      </p:sp>
      <p:cxnSp>
        <p:nvCxnSpPr>
          <p:cNvPr id="8" name="Straight Arrow Connector 7">
            <a:extLst>
              <a:ext uri="{FF2B5EF4-FFF2-40B4-BE49-F238E27FC236}">
                <a16:creationId xmlns:a16="http://schemas.microsoft.com/office/drawing/2014/main" id="{6B00EEB0-354A-551C-D644-1903000FF57E}"/>
              </a:ext>
            </a:extLst>
          </p:cNvPr>
          <p:cNvCxnSpPr>
            <a:cxnSpLocks/>
            <a:stCxn id="6" idx="0"/>
          </p:cNvCxnSpPr>
          <p:nvPr/>
        </p:nvCxnSpPr>
        <p:spPr>
          <a:xfrm flipV="1">
            <a:off x="9928123" y="3727841"/>
            <a:ext cx="155677" cy="962859"/>
          </a:xfrm>
          <a:prstGeom prst="straightConnector1">
            <a:avLst/>
          </a:prstGeom>
          <a:ln w="28575">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77361C89-F0F0-ADCD-7F5F-3E939BAD0337}"/>
              </a:ext>
            </a:extLst>
          </p:cNvPr>
          <p:cNvSpPr>
            <a:spLocks noGrp="1"/>
          </p:cNvSpPr>
          <p:nvPr>
            <p:ph type="dt" sz="half" idx="13"/>
          </p:nvPr>
        </p:nvSpPr>
        <p:spPr/>
        <p:txBody>
          <a:bodyPr/>
          <a:lstStyle/>
          <a:p>
            <a:r>
              <a:rPr lang="en-US"/>
              <a:t>June 2024</a:t>
            </a:r>
            <a:endParaRPr lang="en-US" dirty="0"/>
          </a:p>
        </p:txBody>
      </p:sp>
      <p:sp>
        <p:nvSpPr>
          <p:cNvPr id="10" name="Slide Number Placeholder 9">
            <a:extLst>
              <a:ext uri="{FF2B5EF4-FFF2-40B4-BE49-F238E27FC236}">
                <a16:creationId xmlns:a16="http://schemas.microsoft.com/office/drawing/2014/main" id="{4AD2ABAE-CBD7-4825-B20E-024CB3D17DE5}"/>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60530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eaLnBrk="1" hangingPunct="1"/>
            <a:r>
              <a:rPr lang="en-US"/>
              <a:t>3.8.1 Thư viện nhập xuất</a:t>
            </a:r>
            <a:endParaRPr lang="en-US" dirty="0"/>
          </a:p>
        </p:txBody>
      </p:sp>
      <p:sp>
        <p:nvSpPr>
          <p:cNvPr id="3" name="Content Placeholder 2"/>
          <p:cNvSpPr>
            <a:spLocks noGrp="1"/>
          </p:cNvSpPr>
          <p:nvPr>
            <p:ph idx="1"/>
          </p:nvPr>
        </p:nvSpPr>
        <p:spPr/>
        <p:txBody>
          <a:bodyPr>
            <a:noAutofit/>
          </a:bodyPr>
          <a:lstStyle/>
          <a:p>
            <a:pPr marL="491490" indent="-457200" algn="l">
              <a:lnSpc>
                <a:spcPct val="100000"/>
              </a:lnSpc>
              <a:defRPr/>
            </a:pPr>
            <a:r>
              <a:rPr lang="en-US" sz="2400" b="0" i="0">
                <a:solidFill>
                  <a:srgbClr val="333333"/>
                </a:solidFill>
                <a:effectLst/>
                <a:highlight>
                  <a:srgbClr val="FFFFFF"/>
                </a:highlight>
              </a:rPr>
              <a:t>C</a:t>
            </a:r>
            <a:r>
              <a:rPr lang="vi-VN" sz="2400" b="0" i="0">
                <a:solidFill>
                  <a:srgbClr val="333333"/>
                </a:solidFill>
                <a:effectLst/>
                <a:highlight>
                  <a:srgbClr val="FFFFFF"/>
                </a:highlight>
              </a:rPr>
              <a:t>ó 2 loại thư viện nhập xuất trong C++</a:t>
            </a:r>
            <a:endParaRPr lang="en-US" sz="2400" b="0" i="0">
              <a:solidFill>
                <a:srgbClr val="333333"/>
              </a:solidFill>
              <a:effectLst/>
              <a:highlight>
                <a:srgbClr val="FFFFFF"/>
              </a:highlight>
            </a:endParaRPr>
          </a:p>
          <a:p>
            <a:pPr marL="948690" lvl="1" indent="-457200" algn="l">
              <a:lnSpc>
                <a:spcPct val="100000"/>
              </a:lnSpc>
              <a:defRPr/>
            </a:pPr>
            <a:r>
              <a:rPr lang="en-US">
                <a:solidFill>
                  <a:srgbClr val="333333"/>
                </a:solidFill>
                <a:highlight>
                  <a:srgbClr val="FFFFFF"/>
                </a:highlight>
              </a:rPr>
              <a:t>T</a:t>
            </a:r>
            <a:r>
              <a:rPr lang="vi-VN" b="0" i="0">
                <a:solidFill>
                  <a:srgbClr val="333333"/>
                </a:solidFill>
                <a:effectLst/>
                <a:highlight>
                  <a:srgbClr val="FFFFFF"/>
                </a:highlight>
              </a:rPr>
              <a:t>hư viện nhập xuất </a:t>
            </a:r>
            <a:r>
              <a:rPr lang="en-US" b="0" i="0">
                <a:solidFill>
                  <a:srgbClr val="333333"/>
                </a:solidFill>
                <a:effectLst/>
                <a:highlight>
                  <a:srgbClr val="FFFFFF"/>
                </a:highlight>
                <a:latin typeface="Consolas" panose="020B0609020204030204" pitchFamily="49" charset="0"/>
              </a:rPr>
              <a:t>&lt;</a:t>
            </a:r>
            <a:r>
              <a:rPr lang="vi-VN" b="0" i="0">
                <a:solidFill>
                  <a:srgbClr val="333333"/>
                </a:solidFill>
                <a:effectLst/>
                <a:highlight>
                  <a:srgbClr val="FFFFFF"/>
                </a:highlight>
                <a:latin typeface="Consolas" panose="020B0609020204030204" pitchFamily="49" charset="0"/>
              </a:rPr>
              <a:t>stdio</a:t>
            </a:r>
            <a:r>
              <a:rPr lang="en-US" b="0" i="0">
                <a:solidFill>
                  <a:srgbClr val="333333"/>
                </a:solidFill>
                <a:effectLst/>
                <a:highlight>
                  <a:srgbClr val="FFFFFF"/>
                </a:highlight>
                <a:latin typeface="Consolas" panose="020B0609020204030204" pitchFamily="49" charset="0"/>
              </a:rPr>
              <a:t>.h&gt;</a:t>
            </a:r>
            <a:r>
              <a:rPr lang="vi-VN" b="0" i="0">
                <a:solidFill>
                  <a:srgbClr val="333333"/>
                </a:solidFill>
                <a:effectLst/>
                <a:highlight>
                  <a:srgbClr val="FFFFFF"/>
                </a:highlight>
              </a:rPr>
              <a:t> </a:t>
            </a:r>
            <a:r>
              <a:rPr lang="en-US" b="0" i="0">
                <a:solidFill>
                  <a:srgbClr val="333333"/>
                </a:solidFill>
                <a:effectLst/>
                <a:highlight>
                  <a:srgbClr val="FFFFFF"/>
                </a:highlight>
              </a:rPr>
              <a:t>(</a:t>
            </a:r>
            <a:r>
              <a:rPr lang="vi-VN" b="0" i="0">
                <a:solidFill>
                  <a:srgbClr val="333333"/>
                </a:solidFill>
                <a:effectLst/>
                <a:highlight>
                  <a:srgbClr val="FFFFFF"/>
                </a:highlight>
              </a:rPr>
              <a:t>kế thừa từ ngôn ngữ C</a:t>
            </a:r>
            <a:r>
              <a:rPr lang="en-US" b="0" i="0">
                <a:solidFill>
                  <a:srgbClr val="333333"/>
                </a:solidFill>
                <a:effectLst/>
                <a:highlight>
                  <a:srgbClr val="FFFFFF"/>
                </a:highlight>
              </a:rPr>
              <a:t>)</a:t>
            </a:r>
            <a:r>
              <a:rPr lang="vi-VN" b="0" i="0">
                <a:solidFill>
                  <a:srgbClr val="333333"/>
                </a:solidFill>
                <a:effectLst/>
                <a:highlight>
                  <a:srgbClr val="FFFFFF"/>
                </a:highlight>
              </a:rPr>
              <a:t> </a:t>
            </a:r>
            <a:endParaRPr lang="en-US" b="0" i="0">
              <a:solidFill>
                <a:srgbClr val="333333"/>
              </a:solidFill>
              <a:effectLst/>
              <a:highlight>
                <a:srgbClr val="FFFFFF"/>
              </a:highlight>
            </a:endParaRPr>
          </a:p>
          <a:p>
            <a:pPr marL="948690" lvl="1" indent="-457200" algn="l">
              <a:lnSpc>
                <a:spcPct val="100000"/>
              </a:lnSpc>
              <a:defRPr/>
            </a:pPr>
            <a:r>
              <a:rPr lang="en-US">
                <a:solidFill>
                  <a:srgbClr val="333333"/>
                </a:solidFill>
                <a:highlight>
                  <a:srgbClr val="FFFFFF"/>
                </a:highlight>
              </a:rPr>
              <a:t>T</a:t>
            </a:r>
            <a:r>
              <a:rPr lang="vi-VN" b="0" i="0">
                <a:solidFill>
                  <a:srgbClr val="333333"/>
                </a:solidFill>
                <a:effectLst/>
                <a:highlight>
                  <a:srgbClr val="FFFFFF"/>
                </a:highlight>
              </a:rPr>
              <a:t>hư viện nhập xuất tiêu chuẩn </a:t>
            </a:r>
            <a:r>
              <a:rPr lang="en-US" b="0" i="0">
                <a:solidFill>
                  <a:srgbClr val="333333"/>
                </a:solidFill>
                <a:effectLst/>
                <a:highlight>
                  <a:srgbClr val="FFFFFF"/>
                </a:highlight>
                <a:latin typeface="Consolas" panose="020B0609020204030204" pitchFamily="49" charset="0"/>
              </a:rPr>
              <a:t>&lt;i</a:t>
            </a:r>
            <a:r>
              <a:rPr lang="vi-VN" b="0" i="0">
                <a:solidFill>
                  <a:srgbClr val="333333"/>
                </a:solidFill>
                <a:effectLst/>
                <a:highlight>
                  <a:srgbClr val="FFFFFF"/>
                </a:highlight>
                <a:latin typeface="Consolas" panose="020B0609020204030204" pitchFamily="49" charset="0"/>
              </a:rPr>
              <a:t>ostream</a:t>
            </a:r>
            <a:r>
              <a:rPr lang="en-US" b="0" i="0">
                <a:solidFill>
                  <a:srgbClr val="333333"/>
                </a:solidFill>
                <a:effectLst/>
                <a:highlight>
                  <a:srgbClr val="FFFFFF"/>
                </a:highlight>
                <a:latin typeface="Consolas" panose="020B0609020204030204" pitchFamily="49" charset="0"/>
              </a:rPr>
              <a:t>&gt;</a:t>
            </a:r>
            <a:r>
              <a:rPr lang="vi-VN" b="0" i="0">
                <a:solidFill>
                  <a:srgbClr val="333333"/>
                </a:solidFill>
                <a:effectLst/>
                <a:highlight>
                  <a:srgbClr val="FFFFFF"/>
                </a:highlight>
              </a:rPr>
              <a:t> của C++.</a:t>
            </a:r>
            <a:endParaRPr lang="en-US" b="0" i="0">
              <a:solidFill>
                <a:srgbClr val="333333"/>
              </a:solidFill>
              <a:effectLst/>
              <a:highlight>
                <a:srgbClr val="FFFFFF"/>
              </a:highlight>
            </a:endParaRPr>
          </a:p>
        </p:txBody>
      </p:sp>
      <p:sp>
        <p:nvSpPr>
          <p:cNvPr id="2" name="Footer Placeholder 1"/>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8" name="Table 7">
            <a:extLst>
              <a:ext uri="{FF2B5EF4-FFF2-40B4-BE49-F238E27FC236}">
                <a16:creationId xmlns:a16="http://schemas.microsoft.com/office/drawing/2014/main" id="{ACFF540D-981C-FE0B-5CAB-5A9D9D71F02C}"/>
              </a:ext>
            </a:extLst>
          </p:cNvPr>
          <p:cNvGraphicFramePr>
            <a:graphicFrameLocks noGrp="1"/>
          </p:cNvGraphicFramePr>
          <p:nvPr>
            <p:extLst>
              <p:ext uri="{D42A27DB-BD31-4B8C-83A1-F6EECF244321}">
                <p14:modId xmlns:p14="http://schemas.microsoft.com/office/powerpoint/2010/main" val="2239549209"/>
              </p:ext>
            </p:extLst>
          </p:nvPr>
        </p:nvGraphicFramePr>
        <p:xfrm>
          <a:off x="579437" y="2757060"/>
          <a:ext cx="11033126" cy="3718560"/>
        </p:xfrm>
        <a:graphic>
          <a:graphicData uri="http://schemas.openxmlformats.org/drawingml/2006/table">
            <a:tbl>
              <a:tblPr firstRow="1" bandRow="1">
                <a:tableStyleId>{5C22544A-7EE6-4342-B048-85BDC9FD1C3A}</a:tableStyleId>
              </a:tblPr>
              <a:tblGrid>
                <a:gridCol w="2809314">
                  <a:extLst>
                    <a:ext uri="{9D8B030D-6E8A-4147-A177-3AD203B41FA5}">
                      <a16:colId xmlns:a16="http://schemas.microsoft.com/office/drawing/2014/main" val="3008725775"/>
                    </a:ext>
                  </a:extLst>
                </a:gridCol>
                <a:gridCol w="4528112">
                  <a:extLst>
                    <a:ext uri="{9D8B030D-6E8A-4147-A177-3AD203B41FA5}">
                      <a16:colId xmlns:a16="http://schemas.microsoft.com/office/drawing/2014/main" val="3421966644"/>
                    </a:ext>
                  </a:extLst>
                </a:gridCol>
                <a:gridCol w="3695700">
                  <a:extLst>
                    <a:ext uri="{9D8B030D-6E8A-4147-A177-3AD203B41FA5}">
                      <a16:colId xmlns:a16="http://schemas.microsoft.com/office/drawing/2014/main" val="1056975204"/>
                    </a:ext>
                  </a:extLst>
                </a:gridCol>
              </a:tblGrid>
              <a:tr h="370840">
                <a:tc>
                  <a:txBody>
                    <a:bodyPr/>
                    <a:lstStyle/>
                    <a:p>
                      <a:endParaRPr lang="en-US" sz="2200">
                        <a:solidFill>
                          <a:schemeClr val="tx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solidFill>
                            <a:schemeClr val="tx1">
                              <a:lumMod val="50000"/>
                            </a:schemeClr>
                          </a:solidFill>
                        </a:rPr>
                        <a:t>Ngôn ngữ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solidFill>
                            <a:schemeClr val="tx1">
                              <a:lumMod val="50000"/>
                            </a:schemeClr>
                          </a:solidFill>
                        </a:rPr>
                        <a:t>Ngôn ngữ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8116397"/>
                  </a:ext>
                </a:extLst>
              </a:tr>
              <a:tr h="370840">
                <a:tc>
                  <a:txBody>
                    <a:bodyPr/>
                    <a:lstStyle/>
                    <a:p>
                      <a:r>
                        <a:rPr lang="en-US" sz="2200" b="0">
                          <a:solidFill>
                            <a:schemeClr val="tx1">
                              <a:lumMod val="50000"/>
                            </a:schemeClr>
                          </a:solidFill>
                          <a:effectLst/>
                          <a:highlight>
                            <a:srgbClr val="FFFFFF"/>
                          </a:highlight>
                          <a:latin typeface="Arial" panose="020B0604020202020204" pitchFamily="34" charset="0"/>
                          <a:cs typeface="Arial" panose="020B0604020202020204" pitchFamily="34" charset="0"/>
                        </a:rPr>
                        <a:t>Khai báo thư viện và namespace</a:t>
                      </a:r>
                      <a:endParaRPr lang="en-US" sz="220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kern="1200">
                          <a:solidFill>
                            <a:srgbClr val="001080"/>
                          </a:solidFill>
                          <a:effectLst/>
                          <a:highlight>
                            <a:srgbClr val="FFFFFF"/>
                          </a:highlight>
                          <a:latin typeface="PragmataPro Mono Liga" panose="02000509040000020004" pitchFamily="49" charset="0"/>
                          <a:ea typeface="+mn-ea"/>
                          <a:cs typeface="+mn-cs"/>
                        </a:rPr>
                        <a:t>#include &lt;iostream&gt;</a:t>
                      </a:r>
                      <a:br>
                        <a:rPr lang="en-US" sz="2200" b="0" kern="1200">
                          <a:solidFill>
                            <a:srgbClr val="001080"/>
                          </a:solidFill>
                          <a:effectLst/>
                          <a:highlight>
                            <a:srgbClr val="FFFFFF"/>
                          </a:highlight>
                          <a:latin typeface="PragmataPro Mono Liga" panose="02000509040000020004" pitchFamily="49" charset="0"/>
                          <a:ea typeface="+mn-ea"/>
                          <a:cs typeface="+mn-cs"/>
                        </a:rPr>
                      </a:br>
                      <a:r>
                        <a:rPr lang="en-US" sz="2200" b="0" kern="1200">
                          <a:solidFill>
                            <a:srgbClr val="001080"/>
                          </a:solidFill>
                          <a:effectLst/>
                          <a:highlight>
                            <a:srgbClr val="FFFFFF"/>
                          </a:highlight>
                          <a:latin typeface="PragmataPro Mono Liga" panose="02000509040000020004" pitchFamily="49" charset="0"/>
                          <a:ea typeface="+mn-ea"/>
                          <a:cs typeface="+mn-cs"/>
                        </a:rPr>
                        <a:t>using namespace std;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kern="1200">
                          <a:solidFill>
                            <a:srgbClr val="001080"/>
                          </a:solidFill>
                          <a:effectLst/>
                          <a:highlight>
                            <a:srgbClr val="FFFFFF"/>
                          </a:highlight>
                          <a:latin typeface="PragmataPro Mono Liga" panose="02000509040000020004" pitchFamily="49" charset="0"/>
                          <a:ea typeface="+mn-ea"/>
                          <a:cs typeface="+mn-cs"/>
                        </a:rPr>
                        <a:t>#include &lt;stdio.h&gt;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4616852"/>
                  </a:ext>
                </a:extLst>
              </a:tr>
              <a:tr h="370840">
                <a:tc>
                  <a:txBody>
                    <a:bodyPr/>
                    <a:lstStyle/>
                    <a:p>
                      <a:r>
                        <a:rPr lang="en-US" sz="2200">
                          <a:solidFill>
                            <a:srgbClr val="333333"/>
                          </a:solidFill>
                          <a:highlight>
                            <a:srgbClr val="FFFFFF"/>
                          </a:highlight>
                          <a:latin typeface="Arial" panose="020B0604020202020204" pitchFamily="34" charset="0"/>
                          <a:cs typeface="Arial" panose="020B0604020202020204" pitchFamily="34" charset="0"/>
                        </a:rPr>
                        <a:t>Lệnh nhập</a:t>
                      </a:r>
                      <a:endParaRPr lang="en-US" sz="220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1" indent="0" algn="l">
                        <a:lnSpc>
                          <a:spcPct val="100000"/>
                        </a:lnSpc>
                        <a:defRPr/>
                      </a:pPr>
                      <a:r>
                        <a:rPr lang="en-US" sz="2200" b="0" kern="1200">
                          <a:solidFill>
                            <a:srgbClr val="001080"/>
                          </a:solidFill>
                          <a:effectLst/>
                          <a:highlight>
                            <a:srgbClr val="FFFFFF"/>
                          </a:highlight>
                          <a:latin typeface="PragmataPro Mono Liga" panose="02000509040000020004" pitchFamily="49" charset="0"/>
                          <a:ea typeface="+mn-ea"/>
                          <a:cs typeface="+mn-cs"/>
                        </a:rPr>
                        <a:t>cin</a:t>
                      </a:r>
                      <a:r>
                        <a:rPr lang="en-US" sz="2200">
                          <a:solidFill>
                            <a:srgbClr val="333333"/>
                          </a:solidFill>
                          <a:highlight>
                            <a:srgbClr val="FFFFFF"/>
                          </a:highlight>
                          <a:latin typeface="Arial" panose="020B0604020202020204" pitchFamily="34" charset="0"/>
                          <a:cs typeface="Arial" panose="020B0604020202020204" pitchFamily="34" charset="0"/>
                        </a:rPr>
                        <a:t> </a:t>
                      </a:r>
                      <a:r>
                        <a:rPr lang="en-US" sz="2200" b="0" kern="1200">
                          <a:solidFill>
                            <a:srgbClr val="001080"/>
                          </a:solidFill>
                          <a:effectLst/>
                          <a:highlight>
                            <a:srgbClr val="FFFFFF"/>
                          </a:highlight>
                          <a:latin typeface="PragmataPro Mono Liga" panose="02000509040000020004" pitchFamily="49" charset="0"/>
                          <a:ea typeface="+mn-ea"/>
                          <a:cs typeface="+mn-cs"/>
                        </a:rPr>
                        <a:t>&gt;&gt;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200" b="0" kern="1200">
                          <a:solidFill>
                            <a:srgbClr val="001080"/>
                          </a:solidFill>
                          <a:effectLst/>
                          <a:highlight>
                            <a:srgbClr val="FFFFFF"/>
                          </a:highlight>
                          <a:latin typeface="PragmataPro Mono Liga" panose="02000509040000020004" pitchFamily="49" charset="0"/>
                          <a:ea typeface="+mn-ea"/>
                          <a:cs typeface="+mn-cs"/>
                        </a:rPr>
                        <a:t>cin.get, </a:t>
                      </a:r>
                      <a:r>
                        <a:rPr lang="en-US" sz="2200" b="0">
                          <a:solidFill>
                            <a:srgbClr val="001080"/>
                          </a:solidFill>
                          <a:effectLst/>
                          <a:highlight>
                            <a:srgbClr val="FFFFFF"/>
                          </a:highlight>
                          <a:latin typeface="PragmataPro Mono Liga" panose="02000509040000020004" pitchFamily="49" charset="0"/>
                        </a:rPr>
                        <a:t>cin</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200" b="0" kern="1200">
                          <a:solidFill>
                            <a:srgbClr val="001080"/>
                          </a:solidFill>
                          <a:effectLst/>
                          <a:highlight>
                            <a:srgbClr val="FFFFFF"/>
                          </a:highlight>
                          <a:latin typeface="PragmataPro Mono Liga" panose="02000509040000020004" pitchFamily="49" charset="0"/>
                          <a:ea typeface="+mn-ea"/>
                          <a:cs typeface="+mn-cs"/>
                        </a:rPr>
                        <a:t>getline (&lt;string&gt;)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kern="1200">
                          <a:solidFill>
                            <a:srgbClr val="001080"/>
                          </a:solidFill>
                          <a:effectLst/>
                          <a:highlight>
                            <a:srgbClr val="FFFFFF"/>
                          </a:highlight>
                          <a:latin typeface="PragmataPro Mono Liga" panose="02000509040000020004" pitchFamily="49" charset="0"/>
                          <a:ea typeface="+mn-ea"/>
                          <a:cs typeface="+mn-cs"/>
                        </a:rPr>
                        <a:t>scanf</a:t>
                      </a:r>
                    </a:p>
                    <a:p>
                      <a:r>
                        <a:rPr lang="en-US" sz="2200" b="0" kern="1200">
                          <a:solidFill>
                            <a:srgbClr val="001080"/>
                          </a:solidFill>
                          <a:effectLst/>
                          <a:highlight>
                            <a:srgbClr val="FFFFFF"/>
                          </a:highlight>
                          <a:latin typeface="PragmataPro Mono Liga" panose="02000509040000020004" pitchFamily="49" charset="0"/>
                          <a:ea typeface="+mn-ea"/>
                          <a:cs typeface="+mn-cs"/>
                        </a:rPr>
                        <a:t>fgetc, getc, getchar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a:solidFill>
                            <a:srgbClr val="001080"/>
                          </a:solidFill>
                          <a:effectLst/>
                          <a:highlight>
                            <a:srgbClr val="FFFFFF"/>
                          </a:highlight>
                          <a:latin typeface="PragmataPro Mono Liga" panose="02000509040000020004" pitchFamily="49" charset="0"/>
                        </a:rPr>
                        <a:t>fgets</a:t>
                      </a:r>
                      <a:endParaRPr lang="en-US" sz="2200">
                        <a:solidFill>
                          <a:schemeClr val="tx1">
                            <a:lumMod val="50000"/>
                          </a:schemeClr>
                        </a:solidFill>
                      </a:endParaRPr>
                    </a:p>
                    <a:p>
                      <a:endParaRPr lang="en-US" sz="2200" b="0" kern="1200">
                        <a:solidFill>
                          <a:srgbClr val="001080"/>
                        </a:solidFill>
                        <a:effectLst/>
                        <a:highlight>
                          <a:srgbClr val="FFFFFF"/>
                        </a:highlight>
                        <a:latin typeface="PragmataPro Mono Liga" panose="02000509040000020004" pitchFamily="49"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6285165"/>
                  </a:ext>
                </a:extLst>
              </a:tr>
              <a:tr h="370840">
                <a:tc>
                  <a:txBody>
                    <a:bodyPr/>
                    <a:lstStyle/>
                    <a:p>
                      <a:r>
                        <a:rPr lang="en-US" sz="2200">
                          <a:solidFill>
                            <a:schemeClr val="tx1">
                              <a:lumMod val="50000"/>
                            </a:schemeClr>
                          </a:solidFill>
                          <a:highlight>
                            <a:srgbClr val="FFFFFF"/>
                          </a:highlight>
                          <a:latin typeface="Arial" panose="020B0604020202020204" pitchFamily="34" charset="0"/>
                          <a:cs typeface="Arial" panose="020B0604020202020204" pitchFamily="34" charset="0"/>
                        </a:rPr>
                        <a:t>Lệnh xuất</a:t>
                      </a:r>
                      <a:endParaRPr lang="en-US" sz="220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91490" indent="-457200" algn="l">
                        <a:lnSpc>
                          <a:spcPct val="100000"/>
                        </a:lnSpc>
                        <a:defRPr/>
                      </a:pPr>
                      <a:r>
                        <a:rPr lang="en-US" sz="2200" b="0" kern="1200">
                          <a:solidFill>
                            <a:srgbClr val="001080"/>
                          </a:solidFill>
                          <a:effectLst/>
                          <a:highlight>
                            <a:srgbClr val="FFFFFF"/>
                          </a:highlight>
                          <a:latin typeface="PragmataPro Mono Liga" panose="02000509040000020004" pitchFamily="49" charset="0"/>
                          <a:ea typeface="+mn-ea"/>
                          <a:cs typeface="+mn-cs"/>
                        </a:rPr>
                        <a:t>cout &lt;&lt;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kern="1200">
                          <a:solidFill>
                            <a:srgbClr val="001080"/>
                          </a:solidFill>
                          <a:effectLst/>
                          <a:highlight>
                            <a:srgbClr val="FFFFFF"/>
                          </a:highlight>
                          <a:latin typeface="PragmataPro Mono Liga" panose="02000509040000020004" pitchFamily="49" charset="0"/>
                          <a:ea typeface="+mn-ea"/>
                          <a:cs typeface="+mn-cs"/>
                        </a:rPr>
                        <a:t>printf</a:t>
                      </a:r>
                    </a:p>
                    <a:p>
                      <a:r>
                        <a:rPr lang="en-US" sz="2200" b="0" kern="1200">
                          <a:solidFill>
                            <a:srgbClr val="001080"/>
                          </a:solidFill>
                          <a:effectLst/>
                          <a:highlight>
                            <a:srgbClr val="FFFFFF"/>
                          </a:highlight>
                          <a:latin typeface="PragmataPro Mono Liga" panose="02000509040000020004" pitchFamily="49" charset="0"/>
                          <a:ea typeface="+mn-ea"/>
                          <a:cs typeface="+mn-cs"/>
                        </a:rPr>
                        <a:t>putchar, putc</a:t>
                      </a:r>
                    </a:p>
                    <a:p>
                      <a:pPr marL="491490" indent="-457200" algn="l">
                        <a:lnSpc>
                          <a:spcPct val="100000"/>
                        </a:lnSpc>
                        <a:defRPr/>
                      </a:pPr>
                      <a:r>
                        <a:rPr lang="en-US" sz="2200" b="0" kern="1200">
                          <a:solidFill>
                            <a:srgbClr val="001080"/>
                          </a:solidFill>
                          <a:effectLst/>
                          <a:highlight>
                            <a:srgbClr val="FFFFFF"/>
                          </a:highlight>
                          <a:latin typeface="PragmataPro Mono Liga" panose="02000509040000020004" pitchFamily="49" charset="0"/>
                          <a:ea typeface="+mn-ea"/>
                          <a:cs typeface="+mn-cs"/>
                        </a:rPr>
                        <a:t>puts, fputs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88611"/>
                  </a:ext>
                </a:extLst>
              </a:tr>
            </a:tbl>
          </a:graphicData>
        </a:graphic>
      </p:graphicFrame>
      <p:sp>
        <p:nvSpPr>
          <p:cNvPr id="5" name="Date Placeholder 4">
            <a:extLst>
              <a:ext uri="{FF2B5EF4-FFF2-40B4-BE49-F238E27FC236}">
                <a16:creationId xmlns:a16="http://schemas.microsoft.com/office/drawing/2014/main" id="{D15DC2D5-6989-53CE-CB0B-313800879BC9}"/>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86498376-A0B5-3E2E-BDFB-1B0BB93E3FF9}"/>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extLst>
      <p:ext uri="{BB962C8B-B14F-4D97-AF65-F5344CB8AC3E}">
        <p14:creationId xmlns:p14="http://schemas.microsoft.com/office/powerpoint/2010/main" val="30951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D6D7-089B-AD72-8D5D-112C4547CC63}"/>
              </a:ext>
            </a:extLst>
          </p:cNvPr>
          <p:cNvSpPr>
            <a:spLocks noGrp="1"/>
          </p:cNvSpPr>
          <p:nvPr>
            <p:ph type="title"/>
          </p:nvPr>
        </p:nvSpPr>
        <p:spPr/>
        <p:txBody>
          <a:bodyPr>
            <a:normAutofit fontScale="90000"/>
          </a:bodyPr>
          <a:lstStyle/>
          <a:p>
            <a:r>
              <a:rPr lang="en-US"/>
              <a:t>Nhập chuỗi string: Hàm getline (string)</a:t>
            </a:r>
          </a:p>
        </p:txBody>
      </p:sp>
      <p:sp>
        <p:nvSpPr>
          <p:cNvPr id="3" name="Content Placeholder 2">
            <a:extLst>
              <a:ext uri="{FF2B5EF4-FFF2-40B4-BE49-F238E27FC236}">
                <a16:creationId xmlns:a16="http://schemas.microsoft.com/office/drawing/2014/main" id="{3EF2EF8B-7B7A-03FA-D99C-6CF0CC960C18}"/>
              </a:ext>
            </a:extLst>
          </p:cNvPr>
          <p:cNvSpPr>
            <a:spLocks noGrp="1"/>
          </p:cNvSpPr>
          <p:nvPr>
            <p:ph idx="1"/>
          </p:nvPr>
        </p:nvSpPr>
        <p:spPr/>
        <p:txBody>
          <a:bodyPr>
            <a:noAutofit/>
          </a:bodyPr>
          <a:lstStyle/>
          <a:p>
            <a:pPr marL="228600" lvl="1">
              <a:spcBef>
                <a:spcPts val="0"/>
              </a:spcBef>
              <a:spcAft>
                <a:spcPts val="0"/>
              </a:spcAft>
            </a:pPr>
            <a:r>
              <a:rPr lang="en-US" sz="2200">
                <a:solidFill>
                  <a:schemeClr val="tx1">
                    <a:lumMod val="50000"/>
                  </a:schemeClr>
                </a:solidFill>
                <a:highlight>
                  <a:srgbClr val="FFFFFF"/>
                </a:highlight>
              </a:rPr>
              <a:t>Cú pháp:</a:t>
            </a:r>
          </a:p>
          <a:p>
            <a:pPr marL="457200" lvl="1" indent="0">
              <a:spcBef>
                <a:spcPts val="0"/>
              </a:spcBef>
              <a:spcAft>
                <a:spcPts val="0"/>
              </a:spcAft>
              <a:buNone/>
            </a:pPr>
            <a:r>
              <a:rPr lang="en-US" sz="2200">
                <a:solidFill>
                  <a:schemeClr val="tx1">
                    <a:lumMod val="50000"/>
                  </a:schemeClr>
                </a:solidFill>
                <a:highlight>
                  <a:srgbClr val="FFFFFF"/>
                </a:highlight>
                <a:latin typeface="PragmataPro Mono Liga" panose="02000509040000020004" pitchFamily="49" charset="0"/>
              </a:rPr>
              <a:t>(1</a:t>
            </a:r>
            <a:r>
              <a:rPr lang="en-US" sz="2200" b="0">
                <a:solidFill>
                  <a:schemeClr val="tx1">
                    <a:lumMod val="50000"/>
                  </a:schemeClr>
                </a:solidFill>
                <a:effectLst/>
                <a:highlight>
                  <a:srgbClr val="FFFFFF"/>
                </a:highlight>
                <a:latin typeface="PragmataPro Mono Liga" panose="02000509040000020004" pitchFamily="49" charset="0"/>
              </a:rPr>
              <a:t>)</a:t>
            </a:r>
            <a:r>
              <a:rPr lang="en-US" sz="2200" b="0">
                <a:solidFill>
                  <a:srgbClr val="267F99"/>
                </a:solidFill>
                <a:effectLst/>
                <a:highlight>
                  <a:srgbClr val="FFFFFF"/>
                </a:highlight>
                <a:latin typeface="PragmataPro Mono Liga" panose="02000509040000020004" pitchFamily="49" charset="0"/>
              </a:rPr>
              <a:t> istream</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is</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string</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delim</a:t>
            </a:r>
            <a:r>
              <a:rPr lang="en-US" sz="2200" b="0">
                <a:solidFill>
                  <a:srgbClr val="000000"/>
                </a:solidFill>
                <a:effectLst/>
                <a:highlight>
                  <a:srgbClr val="FFFFFF"/>
                </a:highlight>
                <a:latin typeface="PragmataPro Mono Liga" panose="02000509040000020004" pitchFamily="49" charset="0"/>
              </a:rPr>
              <a:t>);</a:t>
            </a:r>
          </a:p>
          <a:p>
            <a:pPr marL="0" indent="0">
              <a:spcBef>
                <a:spcPts val="0"/>
              </a:spcBef>
              <a:spcAft>
                <a:spcPts val="0"/>
              </a:spcAft>
              <a:buNone/>
            </a:pPr>
            <a:r>
              <a:rPr lang="en-US" sz="2200">
                <a:solidFill>
                  <a:srgbClr val="000000"/>
                </a:solidFill>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is</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string</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delim</a:t>
            </a:r>
            <a:r>
              <a:rPr lang="en-US" sz="2200" b="0">
                <a:solidFill>
                  <a:srgbClr val="000000"/>
                </a:solidFill>
                <a:effectLst/>
                <a:highlight>
                  <a:srgbClr val="FFFFFF"/>
                </a:highlight>
                <a:latin typeface="PragmataPro Mono Liga" panose="02000509040000020004" pitchFamily="49" charset="0"/>
              </a:rPr>
              <a:t>);</a:t>
            </a:r>
          </a:p>
          <a:p>
            <a:pPr marL="457200" indent="0">
              <a:spcBef>
                <a:spcPts val="0"/>
              </a:spcBef>
              <a:spcAft>
                <a:spcPts val="0"/>
              </a:spcAft>
              <a:buNone/>
            </a:pPr>
            <a:r>
              <a:rPr lang="en-US" sz="2200">
                <a:solidFill>
                  <a:srgbClr val="000000"/>
                </a:solidFill>
                <a:highlight>
                  <a:srgbClr val="FFFFFF"/>
                </a:highlight>
                <a:latin typeface="PragmataPro Mono Liga" panose="02000509040000020004" pitchFamily="49" charset="0"/>
              </a:rPr>
              <a:t>(</a:t>
            </a:r>
            <a:r>
              <a:rPr lang="en-US" sz="2200">
                <a:solidFill>
                  <a:schemeClr val="tx1">
                    <a:lumMod val="50000"/>
                  </a:schemeClr>
                </a:solidFill>
                <a:highlight>
                  <a:srgbClr val="FFFFFF"/>
                </a:highlight>
                <a:latin typeface="PragmataPro Mono Liga" panose="02000509040000020004" pitchFamily="49" charset="0"/>
              </a:rPr>
              <a:t>2)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is</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string</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a:t>
            </a:r>
          </a:p>
          <a:p>
            <a:pPr marL="0" indent="0">
              <a:spcBef>
                <a:spcPts val="0"/>
              </a:spcBef>
              <a:spcAft>
                <a:spcPts val="0"/>
              </a:spcAft>
              <a:buNone/>
            </a:pPr>
            <a:r>
              <a:rPr lang="en-US" sz="2200">
                <a:solidFill>
                  <a:srgbClr val="000000"/>
                </a:solidFill>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istream</a:t>
            </a:r>
            <a:r>
              <a:rPr lang="en-US" sz="2200" b="0">
                <a:solidFill>
                  <a:srgbClr val="0000FF"/>
                </a:solidFill>
                <a:effectLst/>
                <a:highlight>
                  <a:srgbClr val="FFFFFF"/>
                </a:highlight>
                <a:latin typeface="PragmataPro Mono Liga" panose="02000509040000020004" pitchFamily="49" charset="0"/>
              </a:rPr>
              <a:t>&amp;&amp;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is</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string</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a:t>
            </a:r>
            <a:endParaRPr lang="en-US" sz="2200" b="0">
              <a:solidFill>
                <a:srgbClr val="000000"/>
              </a:solidFill>
              <a:effectLst/>
              <a:highlight>
                <a:srgbClr val="FFFFFF"/>
              </a:highlight>
              <a:latin typeface="+mn-lt"/>
            </a:endParaRPr>
          </a:p>
          <a:p>
            <a:pPr>
              <a:spcBef>
                <a:spcPts val="0"/>
              </a:spcBef>
              <a:spcAft>
                <a:spcPts val="0"/>
              </a:spcAft>
            </a:pPr>
            <a:r>
              <a:rPr lang="en-US" sz="2200">
                <a:solidFill>
                  <a:schemeClr val="tx1">
                    <a:lumMod val="50000"/>
                  </a:schemeClr>
                </a:solidFill>
                <a:highlight>
                  <a:srgbClr val="FFFFFF"/>
                </a:highlight>
              </a:rPr>
              <a:t>Chèn thư viện </a:t>
            </a:r>
            <a:r>
              <a:rPr lang="en-US" sz="2200">
                <a:solidFill>
                  <a:srgbClr val="001080"/>
                </a:solidFill>
                <a:highlight>
                  <a:srgbClr val="FFFFFF"/>
                </a:highlight>
                <a:latin typeface="PragmataPro Mono Liga" panose="02000509040000020004" pitchFamily="49" charset="0"/>
              </a:rPr>
              <a:t>&lt;iostream&gt;, &lt;string&gt; </a:t>
            </a:r>
            <a:r>
              <a:rPr lang="en-US" sz="2200">
                <a:solidFill>
                  <a:schemeClr val="tx1">
                    <a:lumMod val="50000"/>
                  </a:schemeClr>
                </a:solidFill>
                <a:highlight>
                  <a:srgbClr val="FFFFFF"/>
                </a:highlight>
              </a:rPr>
              <a:t>và </a:t>
            </a:r>
            <a:r>
              <a:rPr lang="en-US" sz="2200">
                <a:solidFill>
                  <a:srgbClr val="001080"/>
                </a:solidFill>
                <a:highlight>
                  <a:srgbClr val="FFFFFF"/>
                </a:highlight>
                <a:latin typeface="PragmataPro Mono Liga" panose="02000509040000020004" pitchFamily="49" charset="0"/>
              </a:rPr>
              <a:t>namespace std</a:t>
            </a:r>
          </a:p>
          <a:p>
            <a:pPr>
              <a:spcBef>
                <a:spcPts val="0"/>
              </a:spcBef>
              <a:spcAft>
                <a:spcPts val="0"/>
              </a:spcAft>
            </a:pPr>
            <a:r>
              <a:rPr lang="vi-VN" sz="2200" b="0">
                <a:solidFill>
                  <a:srgbClr val="000000"/>
                </a:solidFill>
                <a:effectLst/>
                <a:highlight>
                  <a:srgbClr val="FFFFFF"/>
                </a:highlight>
                <a:latin typeface="+mn-lt"/>
              </a:rPr>
              <a:t>Trích xuất các ký tự từ </a:t>
            </a:r>
            <a:r>
              <a:rPr lang="en-US" sz="2200" b="0">
                <a:solidFill>
                  <a:srgbClr val="001080"/>
                </a:solidFill>
                <a:effectLst/>
                <a:highlight>
                  <a:srgbClr val="FFFFFF"/>
                </a:highlight>
                <a:latin typeface="PragmataPro Mono Liga" panose="02000509040000020004" pitchFamily="49" charset="0"/>
              </a:rPr>
              <a:t>is</a:t>
            </a:r>
            <a:r>
              <a:rPr lang="vi-VN" sz="2200" b="0">
                <a:solidFill>
                  <a:srgbClr val="000000"/>
                </a:solidFill>
                <a:effectLst/>
                <a:highlight>
                  <a:srgbClr val="FFFFFF"/>
                </a:highlight>
                <a:latin typeface="+mn-lt"/>
              </a:rPr>
              <a:t> và lưu trữ chúng vào </a:t>
            </a:r>
            <a:r>
              <a:rPr lang="en-US" sz="2200" b="0">
                <a:solidFill>
                  <a:srgbClr val="001080"/>
                </a:solidFill>
                <a:effectLst/>
                <a:highlight>
                  <a:srgbClr val="FFFFFF"/>
                </a:highlight>
                <a:latin typeface="PragmataPro Mono Liga" panose="02000509040000020004" pitchFamily="49" charset="0"/>
              </a:rPr>
              <a:t>str</a:t>
            </a:r>
            <a:r>
              <a:rPr lang="vi-VN" sz="2200" b="0">
                <a:solidFill>
                  <a:srgbClr val="000000"/>
                </a:solidFill>
                <a:effectLst/>
                <a:highlight>
                  <a:srgbClr val="FFFFFF"/>
                </a:highlight>
                <a:latin typeface="+mn-lt"/>
              </a:rPr>
              <a:t> cho đến khi tìm thấy dấu phân tách ký tự</a:t>
            </a:r>
            <a:r>
              <a:rPr lang="en-US" sz="2200" b="0">
                <a:solidFill>
                  <a:srgbClr val="000000"/>
                </a:solidFill>
                <a:effectLst/>
                <a:highlight>
                  <a:srgbClr val="FFFFFF"/>
                </a:highlight>
                <a:latin typeface="+mn-lt"/>
              </a:rPr>
              <a:t> </a:t>
            </a:r>
            <a:r>
              <a:rPr lang="en-US" sz="2200" b="0">
                <a:solidFill>
                  <a:srgbClr val="001080"/>
                </a:solidFill>
                <a:effectLst/>
                <a:highlight>
                  <a:srgbClr val="FFFFFF"/>
                </a:highlight>
                <a:latin typeface="PragmataPro Mono Liga" panose="02000509040000020004" pitchFamily="49" charset="0"/>
              </a:rPr>
              <a:t>delim</a:t>
            </a:r>
            <a:r>
              <a:rPr lang="vi-VN" sz="2200" b="0">
                <a:solidFill>
                  <a:srgbClr val="000000"/>
                </a:solidFill>
                <a:effectLst/>
                <a:highlight>
                  <a:srgbClr val="FFFFFF"/>
                </a:highlight>
                <a:latin typeface="+mn-lt"/>
              </a:rPr>
              <a:t> (hoặc ký tự dòng mới, ‘\n’</a:t>
            </a:r>
            <a:r>
              <a:rPr lang="en-US" sz="2200" b="0">
                <a:solidFill>
                  <a:srgbClr val="000000"/>
                </a:solidFill>
                <a:effectLst/>
                <a:highlight>
                  <a:srgbClr val="FFFFFF"/>
                </a:highlight>
                <a:latin typeface="+mn-lt"/>
              </a:rPr>
              <a:t> </a:t>
            </a:r>
            <a:r>
              <a:rPr lang="en-US" sz="2200">
                <a:solidFill>
                  <a:srgbClr val="000000"/>
                </a:solidFill>
                <a:highlight>
                  <a:srgbClr val="FFFFFF"/>
                </a:highlight>
                <a:latin typeface="+mn-lt"/>
                <a:sym typeface="Wingdings" panose="05000000000000000000" pitchFamily="2" charset="2"/>
              </a:rPr>
              <a:t></a:t>
            </a:r>
            <a:r>
              <a:rPr lang="vi-VN" sz="2200" b="0">
                <a:solidFill>
                  <a:srgbClr val="000000"/>
                </a:solidFill>
                <a:effectLst/>
                <a:highlight>
                  <a:srgbClr val="FFFFFF"/>
                </a:highlight>
                <a:latin typeface="+mn-lt"/>
              </a:rPr>
              <a:t> </a:t>
            </a:r>
            <a:r>
              <a:rPr lang="en-US" sz="2200" b="0">
                <a:solidFill>
                  <a:srgbClr val="000000"/>
                </a:solidFill>
                <a:effectLst/>
                <a:highlight>
                  <a:srgbClr val="FFFFFF"/>
                </a:highlight>
              </a:rPr>
              <a:t>như cú pháp thứ </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vi-VN" sz="2200" b="0">
                <a:solidFill>
                  <a:srgbClr val="000000"/>
                </a:solidFill>
                <a:effectLst/>
                <a:highlight>
                  <a:srgbClr val="FFFFFF"/>
                </a:highlight>
                <a:latin typeface="+mn-lt"/>
              </a:rPr>
              <a:t>).</a:t>
            </a:r>
            <a:r>
              <a:rPr lang="en-US" sz="2200" b="0">
                <a:solidFill>
                  <a:srgbClr val="000000"/>
                </a:solidFill>
                <a:effectLst/>
                <a:highlight>
                  <a:srgbClr val="FFFFFF"/>
                </a:highlight>
                <a:latin typeface="+mn-lt"/>
              </a:rPr>
              <a:t> </a:t>
            </a:r>
          </a:p>
          <a:p>
            <a:pPr>
              <a:spcBef>
                <a:spcPts val="0"/>
              </a:spcBef>
              <a:spcAft>
                <a:spcPts val="0"/>
              </a:spcAft>
            </a:pPr>
            <a:r>
              <a:rPr lang="vi-VN" sz="2200" b="0">
                <a:solidFill>
                  <a:srgbClr val="000000"/>
                </a:solidFill>
                <a:effectLst/>
                <a:highlight>
                  <a:srgbClr val="FFFFFF"/>
                </a:highlight>
                <a:latin typeface="+mn-lt"/>
              </a:rPr>
              <a:t>Nếu tìm thấy </a:t>
            </a:r>
            <a:r>
              <a:rPr lang="en-US" sz="2200" b="0">
                <a:solidFill>
                  <a:srgbClr val="000000"/>
                </a:solidFill>
                <a:effectLst/>
                <a:highlight>
                  <a:srgbClr val="FFFFFF"/>
                </a:highlight>
              </a:rPr>
              <a:t>ký tự </a:t>
            </a:r>
            <a:r>
              <a:rPr lang="en-US" sz="2200" b="0">
                <a:solidFill>
                  <a:srgbClr val="001080"/>
                </a:solidFill>
                <a:effectLst/>
                <a:highlight>
                  <a:srgbClr val="FFFFFF"/>
                </a:highlight>
                <a:latin typeface="PragmataPro Mono Liga" panose="02000509040000020004" pitchFamily="49" charset="0"/>
              </a:rPr>
              <a:t>delim</a:t>
            </a:r>
            <a:r>
              <a:rPr lang="vi-VN" sz="2200" b="0">
                <a:solidFill>
                  <a:srgbClr val="000000"/>
                </a:solidFill>
                <a:effectLst/>
                <a:highlight>
                  <a:srgbClr val="FFFFFF"/>
                </a:highlight>
                <a:latin typeface="+mn-lt"/>
              </a:rPr>
              <a:t>, nó sẽ được trích xuất và loại bỏ (</a:t>
            </a:r>
            <a:r>
              <a:rPr lang="vi-VN" sz="2200" b="0">
                <a:solidFill>
                  <a:srgbClr val="FF0000"/>
                </a:solidFill>
                <a:effectLst/>
                <a:highlight>
                  <a:srgbClr val="FFFFFF"/>
                </a:highlight>
                <a:latin typeface="+mn-lt"/>
              </a:rPr>
              <a:t>tức là </a:t>
            </a:r>
            <a:r>
              <a:rPr lang="en-US" sz="2200" b="0">
                <a:solidFill>
                  <a:srgbClr val="FF0000"/>
                </a:solidFill>
                <a:effectLst/>
                <a:highlight>
                  <a:srgbClr val="FFFFFF"/>
                </a:highlight>
                <a:latin typeface="PragmataPro Mono Liga" panose="02000509040000020004" pitchFamily="49" charset="0"/>
              </a:rPr>
              <a:t>delim</a:t>
            </a:r>
            <a:r>
              <a:rPr lang="en-US" sz="2200">
                <a:solidFill>
                  <a:srgbClr val="FF0000"/>
                </a:solidFill>
                <a:highlight>
                  <a:srgbClr val="FFFFFF"/>
                </a:highlight>
                <a:latin typeface="+mn-lt"/>
              </a:rPr>
              <a:t> </a:t>
            </a:r>
            <a:r>
              <a:rPr lang="vi-VN" sz="2200" b="0">
                <a:solidFill>
                  <a:srgbClr val="FF0000"/>
                </a:solidFill>
                <a:effectLst/>
                <a:highlight>
                  <a:srgbClr val="FFFFFF"/>
                </a:highlight>
                <a:latin typeface="+mn-lt"/>
              </a:rPr>
              <a:t>không được lưu trữ và thao tác nhập tiếp theo sẽ bắt đầu sau</a:t>
            </a:r>
            <a:r>
              <a:rPr lang="en-US" sz="2200">
                <a:solidFill>
                  <a:srgbClr val="FF0000"/>
                </a:solidFill>
                <a:highlight>
                  <a:srgbClr val="FFFFFF"/>
                </a:highlight>
                <a:latin typeface="PragmataPro Mono Liga" panose="02000509040000020004" pitchFamily="49" charset="0"/>
              </a:rPr>
              <a:t> </a:t>
            </a:r>
            <a:r>
              <a:rPr lang="en-US" sz="2200" b="0">
                <a:solidFill>
                  <a:srgbClr val="FF0000"/>
                </a:solidFill>
                <a:effectLst/>
                <a:highlight>
                  <a:srgbClr val="FFFFFF"/>
                </a:highlight>
                <a:latin typeface="PragmataPro Mono Liga" panose="02000509040000020004" pitchFamily="49" charset="0"/>
              </a:rPr>
              <a:t>delim</a:t>
            </a:r>
            <a:r>
              <a:rPr lang="vi-VN" sz="2200" b="0">
                <a:solidFill>
                  <a:srgbClr val="000000"/>
                </a:solidFill>
                <a:effectLst/>
                <a:highlight>
                  <a:srgbClr val="FFFFFF"/>
                </a:highlight>
                <a:latin typeface="+mn-lt"/>
              </a:rPr>
              <a:t>).</a:t>
            </a:r>
            <a:endParaRPr lang="en-US" sz="2200" b="0">
              <a:solidFill>
                <a:srgbClr val="000000"/>
              </a:solidFill>
              <a:effectLst/>
              <a:highlight>
                <a:srgbClr val="FFFFFF"/>
              </a:highlight>
              <a:latin typeface="+mn-lt"/>
            </a:endParaRPr>
          </a:p>
          <a:p>
            <a:pPr algn="l">
              <a:spcBef>
                <a:spcPts val="0"/>
              </a:spcBef>
              <a:spcAft>
                <a:spcPts val="0"/>
              </a:spcAft>
            </a:pPr>
            <a:r>
              <a:rPr lang="vi-VN" sz="2200" b="0">
                <a:solidFill>
                  <a:srgbClr val="000000"/>
                </a:solidFill>
                <a:effectLst/>
                <a:highlight>
                  <a:srgbClr val="FFFFFF"/>
                </a:highlight>
                <a:latin typeface="+mn-lt"/>
              </a:rPr>
              <a:t>Lưu ý rằng mọi nội dung trong str trước lệnh gọi sẽ được thay thế bằng </a:t>
            </a:r>
            <a:endParaRPr lang="en-US" sz="2200" b="0">
              <a:solidFill>
                <a:srgbClr val="000000"/>
              </a:solidFill>
              <a:effectLst/>
              <a:highlight>
                <a:srgbClr val="FFFFFF"/>
              </a:highlight>
              <a:latin typeface="+mn-lt"/>
            </a:endParaRPr>
          </a:p>
          <a:p>
            <a:pPr marL="0" indent="0" algn="l">
              <a:spcBef>
                <a:spcPts val="0"/>
              </a:spcBef>
              <a:spcAft>
                <a:spcPts val="0"/>
              </a:spcAft>
              <a:buNone/>
            </a:pPr>
            <a:r>
              <a:rPr lang="vi-VN" sz="2200" b="0">
                <a:solidFill>
                  <a:srgbClr val="000000"/>
                </a:solidFill>
                <a:effectLst/>
                <a:highlight>
                  <a:srgbClr val="FFFFFF"/>
                </a:highlight>
                <a:latin typeface="+mn-lt"/>
              </a:rPr>
              <a:t>chuỗi mới được trích xuất</a:t>
            </a:r>
            <a:r>
              <a:rPr lang="en-US" sz="2200" b="0">
                <a:solidFill>
                  <a:srgbClr val="000000"/>
                </a:solidFill>
                <a:effectLst/>
                <a:highlight>
                  <a:srgbClr val="FFFFFF"/>
                </a:highlight>
                <a:latin typeface="+mn-lt"/>
              </a:rPr>
              <a:t>.</a:t>
            </a:r>
          </a:p>
        </p:txBody>
      </p:sp>
      <p:sp>
        <p:nvSpPr>
          <p:cNvPr id="4" name="Footer Placeholder 3">
            <a:extLst>
              <a:ext uri="{FF2B5EF4-FFF2-40B4-BE49-F238E27FC236}">
                <a16:creationId xmlns:a16="http://schemas.microsoft.com/office/drawing/2014/main" id="{E29110E7-C4BD-E55C-A461-B16C3E592F8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Rectangle 5">
            <a:extLst>
              <a:ext uri="{FF2B5EF4-FFF2-40B4-BE49-F238E27FC236}">
                <a16:creationId xmlns:a16="http://schemas.microsoft.com/office/drawing/2014/main" id="{9DD98EF7-E2EC-BAEE-67CE-5DFCE34D0C18}"/>
              </a:ext>
            </a:extLst>
          </p:cNvPr>
          <p:cNvSpPr/>
          <p:nvPr/>
        </p:nvSpPr>
        <p:spPr>
          <a:xfrm>
            <a:off x="1295400" y="1715173"/>
            <a:ext cx="8534399" cy="1723352"/>
          </a:xfrm>
          <a:prstGeom prst="rect">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97D84F49-BA7F-1F7B-1507-93FE8C5341E7}"/>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4E089425-823A-6FE1-3805-DF6195FD7E4C}"/>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112748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2BD2-0166-5B1B-59A6-98EBF02678E7}"/>
              </a:ext>
            </a:extLst>
          </p:cNvPr>
          <p:cNvSpPr>
            <a:spLocks noGrp="1"/>
          </p:cNvSpPr>
          <p:nvPr>
            <p:ph type="title"/>
          </p:nvPr>
        </p:nvSpPr>
        <p:spPr/>
        <p:txBody>
          <a:bodyPr>
            <a:normAutofit fontScale="90000"/>
          </a:bodyPr>
          <a:lstStyle/>
          <a:p>
            <a:r>
              <a:rPr lang="en-US"/>
              <a:t>Nhập chuỗi string: Hàm getline (string)</a:t>
            </a:r>
          </a:p>
        </p:txBody>
      </p:sp>
      <p:sp>
        <p:nvSpPr>
          <p:cNvPr id="3" name="Content Placeholder 2">
            <a:extLst>
              <a:ext uri="{FF2B5EF4-FFF2-40B4-BE49-F238E27FC236}">
                <a16:creationId xmlns:a16="http://schemas.microsoft.com/office/drawing/2014/main" id="{33EB0EFA-DEB8-0892-A23A-0FB6170016FD}"/>
              </a:ext>
            </a:extLst>
          </p:cNvPr>
          <p:cNvSpPr>
            <a:spLocks noGrp="1"/>
          </p:cNvSpPr>
          <p:nvPr>
            <p:ph idx="1"/>
          </p:nvPr>
        </p:nvSpPr>
        <p:spPr/>
        <p:txBody>
          <a:bodyPr>
            <a:noAutofit/>
          </a:bodyPr>
          <a:lstStyle/>
          <a:p>
            <a:pPr algn="l">
              <a:lnSpc>
                <a:spcPct val="100000"/>
              </a:lnSpc>
              <a:spcBef>
                <a:spcPts val="0"/>
              </a:spcBef>
              <a:spcAft>
                <a:spcPts val="0"/>
              </a:spcAft>
            </a:pPr>
            <a:r>
              <a:rPr lang="en-US" sz="2400">
                <a:solidFill>
                  <a:schemeClr val="tx1">
                    <a:lumMod val="50000"/>
                  </a:schemeClr>
                </a:solidFill>
                <a:highlight>
                  <a:srgbClr val="FFFFFF"/>
                </a:highlight>
              </a:rPr>
              <a:t>Ví dụ:</a:t>
            </a:r>
            <a:endParaRPr lang="en-US" sz="2400" b="0">
              <a:solidFill>
                <a:srgbClr val="AF00DB"/>
              </a:solidFill>
              <a:effectLst/>
              <a:highlight>
                <a:srgbClr val="FFFFFF"/>
              </a:highlight>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&lt;string&gt;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&lt;limits&gt;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string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str</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"Nhap lan 1: "</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getline</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cin</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str</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'o'</a:t>
            </a:r>
            <a:r>
              <a:rPr lang="en-US" sz="2000" b="0">
                <a:solidFill>
                  <a:srgbClr val="000000"/>
                </a:solidFill>
                <a:effectLst/>
                <a:highlight>
                  <a:srgbClr val="FFFF00"/>
                </a:highlight>
                <a:latin typeface="PragmataPro Mono Liga" panose="02000509040000020004" pitchFamily="49" charset="0"/>
              </a:rPr>
              <a:t>);</a:t>
            </a:r>
            <a:r>
              <a:rPr lang="en-US" sz="2000" b="0">
                <a:solidFill>
                  <a:srgbClr val="008000"/>
                </a:solidFill>
                <a:effectLst/>
                <a:highlight>
                  <a:srgbClr val="FFFF00"/>
                </a:highlight>
                <a:latin typeface="PragmataPro Mono Liga" panose="02000509040000020004" pitchFamily="49" charset="0"/>
              </a:rPr>
              <a:t> </a:t>
            </a:r>
            <a:r>
              <a:rPr lang="en-US" sz="2000" b="0">
                <a:solidFill>
                  <a:srgbClr val="008000"/>
                </a:solidFill>
                <a:effectLst/>
                <a:highlight>
                  <a:srgbClr val="FFFFFF"/>
                </a:highlight>
                <a:latin typeface="PragmataPro Mono Liga" panose="02000509040000020004" pitchFamily="49" charset="0"/>
              </a:rPr>
              <a:t>// Nhập cho đến khi gặp ký tự 'o' thì kết thúc</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"Xuat: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str</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"Nhap lan 2: "</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getline</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cin</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str</a:t>
            </a:r>
            <a:r>
              <a:rPr lang="en-US" sz="2000" b="0">
                <a:solidFill>
                  <a:srgbClr val="000000"/>
                </a:solidFill>
                <a:effectLst/>
                <a:highlight>
                  <a:srgbClr val="FFFF00"/>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"Xuat: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str</a:t>
            </a:r>
            <a:r>
              <a:rPr lang="en-US" sz="2000" b="0">
                <a:solidFill>
                  <a:srgbClr val="000000"/>
                </a:solidFill>
                <a:effectLst/>
                <a:highlight>
                  <a:srgbClr val="FFFFFF"/>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A7585C06-F4C1-01BC-D191-3688B3D1C3C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9" name="TextBox 8">
            <a:extLst>
              <a:ext uri="{FF2B5EF4-FFF2-40B4-BE49-F238E27FC236}">
                <a16:creationId xmlns:a16="http://schemas.microsoft.com/office/drawing/2014/main" id="{3D17E78D-36CF-41BB-E812-8E771AB06236}"/>
              </a:ext>
            </a:extLst>
          </p:cNvPr>
          <p:cNvSpPr txBox="1"/>
          <p:nvPr/>
        </p:nvSpPr>
        <p:spPr>
          <a:xfrm>
            <a:off x="4323039" y="1490008"/>
            <a:ext cx="3545921" cy="1938992"/>
          </a:xfrm>
          <a:prstGeom prst="rect">
            <a:avLst/>
          </a:prstGeom>
          <a:noFill/>
          <a:ln>
            <a:solidFill>
              <a:schemeClr val="tx1">
                <a:lumMod val="50000"/>
              </a:schemeClr>
            </a:solidFill>
          </a:ln>
        </p:spPr>
        <p:txBody>
          <a:bodyPr wrap="square">
            <a:spAutoFit/>
          </a:bodyPr>
          <a:lstStyle/>
          <a:p>
            <a:r>
              <a:rPr lang="en-US" sz="2400" b="1"/>
              <a:t>Thực thi chương trình:</a:t>
            </a:r>
          </a:p>
          <a:p>
            <a:endParaRPr lang="en-US" sz="2400"/>
          </a:p>
          <a:p>
            <a:r>
              <a:rPr lang="en-US" sz="2400"/>
              <a:t>Nhap lan 1: Nhap M</a:t>
            </a:r>
            <a:r>
              <a:rPr lang="en-US" sz="2400" b="1">
                <a:solidFill>
                  <a:srgbClr val="FF0000"/>
                </a:solidFill>
              </a:rPr>
              <a:t>o</a:t>
            </a:r>
            <a:r>
              <a:rPr lang="en-US" sz="2400"/>
              <a:t>n</a:t>
            </a:r>
          </a:p>
          <a:p>
            <a:r>
              <a:rPr lang="en-US" sz="2400"/>
              <a:t>Xuat: Nhap M</a:t>
            </a:r>
          </a:p>
          <a:p>
            <a:r>
              <a:rPr lang="en-US" sz="2400"/>
              <a:t>Nhap lan 2: Xuat: n</a:t>
            </a:r>
          </a:p>
        </p:txBody>
      </p:sp>
      <p:sp>
        <p:nvSpPr>
          <p:cNvPr id="6" name="TextBox 5">
            <a:extLst>
              <a:ext uri="{FF2B5EF4-FFF2-40B4-BE49-F238E27FC236}">
                <a16:creationId xmlns:a16="http://schemas.microsoft.com/office/drawing/2014/main" id="{B94B8FD9-1F6F-CDDE-786E-AE2A68FAEC6A}"/>
              </a:ext>
            </a:extLst>
          </p:cNvPr>
          <p:cNvSpPr txBox="1"/>
          <p:nvPr/>
        </p:nvSpPr>
        <p:spPr>
          <a:xfrm>
            <a:off x="5274720" y="4767827"/>
            <a:ext cx="3545921" cy="1200329"/>
          </a:xfrm>
          <a:prstGeom prst="rect">
            <a:avLst/>
          </a:prstGeom>
          <a:solidFill>
            <a:srgbClr val="FFFF00"/>
          </a:solidFill>
          <a:ln>
            <a:solidFill>
              <a:schemeClr val="tx1">
                <a:lumMod val="50000"/>
              </a:schemeClr>
            </a:solidFill>
          </a:ln>
        </p:spPr>
        <p:txBody>
          <a:bodyPr wrap="square">
            <a:spAutoFit/>
          </a:bodyPr>
          <a:lstStyle/>
          <a:p>
            <a:r>
              <a:rPr lang="en-US" sz="2400">
                <a:solidFill>
                  <a:srgbClr val="FF0000"/>
                </a:solidFill>
                <a:highlight>
                  <a:srgbClr val="FFFF00"/>
                </a:highlight>
                <a:latin typeface="Arial" panose="020B0604020202020204" pitchFamily="34" charset="0"/>
                <a:cs typeface="Arial" panose="020B0604020202020204" pitchFamily="34" charset="0"/>
              </a:rPr>
              <a:t>Lưu ý: </a:t>
            </a:r>
            <a:r>
              <a:rPr lang="vi-VN" sz="2400">
                <a:solidFill>
                  <a:srgbClr val="FF0000"/>
                </a:solidFill>
                <a:highlight>
                  <a:srgbClr val="FFFF00"/>
                </a:highlight>
                <a:latin typeface="Arial" panose="020B0604020202020204" pitchFamily="34" charset="0"/>
                <a:cs typeface="Arial" panose="020B0604020202020204" pitchFamily="34" charset="0"/>
              </a:rPr>
              <a:t>thao tác nhập </a:t>
            </a:r>
            <a:r>
              <a:rPr lang="en-US" sz="2400">
                <a:solidFill>
                  <a:srgbClr val="FF0000"/>
                </a:solidFill>
                <a:highlight>
                  <a:srgbClr val="FFFF00"/>
                </a:highlight>
                <a:latin typeface="Arial" panose="020B0604020202020204" pitchFamily="34" charset="0"/>
                <a:cs typeface="Arial" panose="020B0604020202020204" pitchFamily="34" charset="0"/>
              </a:rPr>
              <a:t>lần 2 </a:t>
            </a:r>
            <a:r>
              <a:rPr lang="vi-VN" sz="2400">
                <a:solidFill>
                  <a:srgbClr val="FF0000"/>
                </a:solidFill>
                <a:highlight>
                  <a:srgbClr val="FFFF00"/>
                </a:highlight>
                <a:latin typeface="Arial" panose="020B0604020202020204" pitchFamily="34" charset="0"/>
                <a:cs typeface="Arial" panose="020B0604020202020204" pitchFamily="34" charset="0"/>
              </a:rPr>
              <a:t>sẽ bắt đầu sau</a:t>
            </a:r>
            <a:r>
              <a:rPr lang="en-US" sz="2400">
                <a:solidFill>
                  <a:srgbClr val="FF0000"/>
                </a:solidFill>
                <a:highlight>
                  <a:srgbClr val="FFFF00"/>
                </a:highlight>
                <a:latin typeface="Arial" panose="020B0604020202020204" pitchFamily="34" charset="0"/>
                <a:cs typeface="Arial" panose="020B0604020202020204" pitchFamily="34" charset="0"/>
              </a:rPr>
              <a:t> ký tự delim ‘o’ </a:t>
            </a:r>
            <a:endParaRPr lang="en-US" sz="2400">
              <a:highlight>
                <a:srgbClr val="FFFF00"/>
              </a:highlight>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48C8FE22-9996-4C48-4C28-5E377F8D9CCA}"/>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93B54705-CC3A-C445-265F-11E2318C02EA}"/>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extLst>
      <p:ext uri="{BB962C8B-B14F-4D97-AF65-F5344CB8AC3E}">
        <p14:creationId xmlns:p14="http://schemas.microsoft.com/office/powerpoint/2010/main" val="277853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2BD2-0166-5B1B-59A6-98EBF02678E7}"/>
              </a:ext>
            </a:extLst>
          </p:cNvPr>
          <p:cNvSpPr>
            <a:spLocks noGrp="1"/>
          </p:cNvSpPr>
          <p:nvPr>
            <p:ph type="title"/>
          </p:nvPr>
        </p:nvSpPr>
        <p:spPr/>
        <p:txBody>
          <a:bodyPr>
            <a:normAutofit fontScale="90000"/>
          </a:bodyPr>
          <a:lstStyle/>
          <a:p>
            <a:r>
              <a:rPr lang="en-US"/>
              <a:t>Nhập chuỗi string: Hàm getline (string)</a:t>
            </a:r>
          </a:p>
        </p:txBody>
      </p:sp>
      <p:sp>
        <p:nvSpPr>
          <p:cNvPr id="3" name="Content Placeholder 2">
            <a:extLst>
              <a:ext uri="{FF2B5EF4-FFF2-40B4-BE49-F238E27FC236}">
                <a16:creationId xmlns:a16="http://schemas.microsoft.com/office/drawing/2014/main" id="{33EB0EFA-DEB8-0892-A23A-0FB6170016FD}"/>
              </a:ext>
            </a:extLst>
          </p:cNvPr>
          <p:cNvSpPr>
            <a:spLocks noGrp="1"/>
          </p:cNvSpPr>
          <p:nvPr>
            <p:ph idx="1"/>
          </p:nvPr>
        </p:nvSpPr>
        <p:spPr/>
        <p:txBody>
          <a:bodyPr>
            <a:noAutofit/>
          </a:bodyPr>
          <a:lstStyle/>
          <a:p>
            <a:pPr algn="l">
              <a:lnSpc>
                <a:spcPct val="100000"/>
              </a:lnSpc>
              <a:spcBef>
                <a:spcPts val="0"/>
              </a:spcBef>
              <a:spcAft>
                <a:spcPts val="0"/>
              </a:spcAft>
            </a:pPr>
            <a:r>
              <a:rPr lang="en-US" sz="2400">
                <a:solidFill>
                  <a:schemeClr val="tx1">
                    <a:lumMod val="50000"/>
                  </a:schemeClr>
                </a:solidFill>
                <a:highlight>
                  <a:srgbClr val="FFFFFF"/>
                </a:highlight>
              </a:rPr>
              <a:t>Ví dụ:</a:t>
            </a:r>
            <a:endParaRPr lang="en-US" sz="2400" b="0">
              <a:solidFill>
                <a:srgbClr val="AF00DB"/>
              </a:solidFill>
              <a:effectLst/>
              <a:highlight>
                <a:srgbClr val="FFFFFF"/>
              </a:highlight>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&lt;string&gt;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&lt;limits&gt;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string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str</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"Nhap lan 1: "</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getline</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cin</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str</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'o'</a:t>
            </a:r>
            <a:r>
              <a:rPr lang="en-US" sz="2000" b="0">
                <a:solidFill>
                  <a:srgbClr val="000000"/>
                </a:solidFill>
                <a:effectLst/>
                <a:highlight>
                  <a:srgbClr val="FFFF00"/>
                </a:highlight>
                <a:latin typeface="PragmataPro Mono Liga" panose="02000509040000020004" pitchFamily="49" charset="0"/>
              </a:rPr>
              <a:t>);</a:t>
            </a:r>
            <a:r>
              <a:rPr lang="en-US" sz="2000" b="0">
                <a:solidFill>
                  <a:srgbClr val="008000"/>
                </a:solidFill>
                <a:effectLst/>
                <a:highlight>
                  <a:srgbClr val="FFFF00"/>
                </a:highlight>
                <a:latin typeface="PragmataPro Mono Liga" panose="02000509040000020004" pitchFamily="49" charset="0"/>
              </a:rPr>
              <a:t> </a:t>
            </a:r>
            <a:r>
              <a:rPr lang="en-US" sz="2000" b="0">
                <a:solidFill>
                  <a:srgbClr val="008000"/>
                </a:solidFill>
                <a:effectLst/>
                <a:highlight>
                  <a:srgbClr val="FFFFFF"/>
                </a:highlight>
                <a:latin typeface="PragmataPro Mono Liga" panose="02000509040000020004" pitchFamily="49" charset="0"/>
              </a:rPr>
              <a:t>// Nhập cho đến khi gặp ký tự 'o' thì kết thúc</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"Xuat: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str</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cin</a:t>
            </a:r>
            <a:r>
              <a:rPr lang="en-US" sz="2000" b="0">
                <a:solidFill>
                  <a:srgbClr val="000000"/>
                </a:solidFill>
                <a:effectLst/>
                <a:highlight>
                  <a:srgbClr val="FFFF00"/>
                </a:highlight>
                <a:latin typeface="PragmataPro Mono Liga" panose="02000509040000020004" pitchFamily="49" charset="0"/>
              </a:rPr>
              <a:t>.</a:t>
            </a:r>
            <a:r>
              <a:rPr lang="en-US" sz="2000" b="0">
                <a:solidFill>
                  <a:srgbClr val="795E26"/>
                </a:solidFill>
                <a:effectLst/>
                <a:highlight>
                  <a:srgbClr val="FFFF00"/>
                </a:highlight>
                <a:latin typeface="PragmataPro Mono Liga" panose="02000509040000020004" pitchFamily="49" charset="0"/>
              </a:rPr>
              <a:t>ignore</a:t>
            </a:r>
            <a:r>
              <a:rPr lang="en-US" sz="2000" b="0">
                <a:solidFill>
                  <a:srgbClr val="000000"/>
                </a:solidFill>
                <a:effectLst/>
                <a:highlight>
                  <a:srgbClr val="FFFF00"/>
                </a:highlight>
                <a:latin typeface="PragmataPro Mono Liga" panose="02000509040000020004" pitchFamily="49" charset="0"/>
              </a:rPr>
              <a:t>(</a:t>
            </a:r>
            <a:r>
              <a:rPr lang="en-US" sz="2000" b="0">
                <a:solidFill>
                  <a:srgbClr val="267F99"/>
                </a:solidFill>
                <a:effectLst/>
                <a:highlight>
                  <a:srgbClr val="FFFF00"/>
                </a:highlight>
                <a:latin typeface="PragmataPro Mono Liga" panose="02000509040000020004" pitchFamily="49" charset="0"/>
              </a:rPr>
              <a:t>numeric_limits</a:t>
            </a:r>
            <a:r>
              <a:rPr lang="en-US" sz="2000" b="0">
                <a:solidFill>
                  <a:srgbClr val="000000"/>
                </a:solidFill>
                <a:effectLst/>
                <a:highlight>
                  <a:srgbClr val="FFFF00"/>
                </a:highlight>
                <a:latin typeface="PragmataPro Mono Liga" panose="02000509040000020004" pitchFamily="49" charset="0"/>
              </a:rPr>
              <a:t>&lt;</a:t>
            </a:r>
            <a:r>
              <a:rPr lang="en-US" sz="2000" b="0">
                <a:solidFill>
                  <a:srgbClr val="267F99"/>
                </a:solidFill>
                <a:effectLst/>
                <a:highlight>
                  <a:srgbClr val="FFFF00"/>
                </a:highlight>
                <a:latin typeface="PragmataPro Mono Liga" panose="02000509040000020004" pitchFamily="49" charset="0"/>
              </a:rPr>
              <a:t>streamsize</a:t>
            </a:r>
            <a:r>
              <a:rPr lang="en-US" sz="2000" b="0">
                <a:solidFill>
                  <a:srgbClr val="000000"/>
                </a:solidFill>
                <a:effectLst/>
                <a:highlight>
                  <a:srgbClr val="FFFF00"/>
                </a:highlight>
                <a:latin typeface="PragmataPro Mono Liga" panose="02000509040000020004" pitchFamily="49" charset="0"/>
              </a:rPr>
              <a:t>&gt;::</a:t>
            </a:r>
            <a:r>
              <a:rPr lang="en-US" sz="2000" b="0">
                <a:solidFill>
                  <a:srgbClr val="795E26"/>
                </a:solidFill>
                <a:effectLst/>
                <a:highlight>
                  <a:srgbClr val="FFFF00"/>
                </a:highlight>
                <a:latin typeface="PragmataPro Mono Liga" panose="02000509040000020004" pitchFamily="49" charset="0"/>
              </a:rPr>
              <a:t>max</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a:t>
            </a:r>
            <a:r>
              <a:rPr lang="en-US" sz="2000" b="0">
                <a:solidFill>
                  <a:srgbClr val="EE0000"/>
                </a:solidFill>
                <a:effectLst/>
                <a:highlight>
                  <a:srgbClr val="FFFF00"/>
                </a:highlight>
                <a:latin typeface="PragmataPro Mono Liga" panose="02000509040000020004" pitchFamily="49" charset="0"/>
              </a:rPr>
              <a:t>\n</a:t>
            </a:r>
            <a:r>
              <a:rPr lang="en-US" sz="2000" b="0">
                <a:solidFill>
                  <a:srgbClr val="A31515"/>
                </a:solidFill>
                <a:effectLst/>
                <a:highlight>
                  <a:srgbClr val="FFFF00"/>
                </a:highlight>
                <a:latin typeface="PragmataPro Mono Liga" panose="02000509040000020004" pitchFamily="49" charset="0"/>
              </a:rPr>
              <a:t>'</a:t>
            </a:r>
            <a:r>
              <a:rPr lang="en-US" sz="2000" b="0">
                <a:solidFill>
                  <a:srgbClr val="000000"/>
                </a:solidFill>
                <a:effectLst/>
                <a:highlight>
                  <a:srgbClr val="FFFF00"/>
                </a:highlight>
                <a:latin typeface="PragmataPro Mono Liga" panose="02000509040000020004" pitchFamily="49" charset="0"/>
              </a:rPr>
              <a:t>);</a:t>
            </a:r>
          </a:p>
          <a:p>
            <a:pPr marL="0" indent="0" algn="l">
              <a:lnSpc>
                <a:spcPct val="100000"/>
              </a:lnSpc>
              <a:spcBef>
                <a:spcPts val="0"/>
              </a:spcBef>
              <a:spcAft>
                <a:spcPts val="0"/>
              </a:spcAft>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"Nhap lan 2: "</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getline</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str</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cout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"Xuat: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str</a:t>
            </a:r>
            <a:r>
              <a:rPr lang="en-US" sz="2000" b="0">
                <a:solidFill>
                  <a:srgbClr val="000000"/>
                </a:solidFill>
                <a:effectLst/>
                <a:highlight>
                  <a:srgbClr val="FFFF00"/>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A7585C06-F4C1-01BC-D191-3688B3D1C3C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9" name="TextBox 8">
            <a:extLst>
              <a:ext uri="{FF2B5EF4-FFF2-40B4-BE49-F238E27FC236}">
                <a16:creationId xmlns:a16="http://schemas.microsoft.com/office/drawing/2014/main" id="{3D17E78D-36CF-41BB-E812-8E771AB06236}"/>
              </a:ext>
            </a:extLst>
          </p:cNvPr>
          <p:cNvSpPr txBox="1"/>
          <p:nvPr/>
        </p:nvSpPr>
        <p:spPr>
          <a:xfrm>
            <a:off x="5085934" y="1243532"/>
            <a:ext cx="3246345" cy="2308324"/>
          </a:xfrm>
          <a:prstGeom prst="rect">
            <a:avLst/>
          </a:prstGeom>
          <a:noFill/>
          <a:ln>
            <a:solidFill>
              <a:schemeClr val="tx1">
                <a:lumMod val="50000"/>
              </a:schemeClr>
            </a:solidFill>
          </a:ln>
        </p:spPr>
        <p:txBody>
          <a:bodyPr wrap="square">
            <a:spAutoFit/>
          </a:bodyPr>
          <a:lstStyle/>
          <a:p>
            <a:r>
              <a:rPr lang="en-US" sz="2400" b="1"/>
              <a:t>Thực thi chương trình:</a:t>
            </a:r>
          </a:p>
          <a:p>
            <a:endParaRPr lang="en-US" sz="2400"/>
          </a:p>
          <a:p>
            <a:r>
              <a:rPr lang="en-US" sz="2400"/>
              <a:t>Nhap lan 1: Nhap Mon</a:t>
            </a:r>
          </a:p>
          <a:p>
            <a:r>
              <a:rPr lang="en-US" sz="2400"/>
              <a:t>Xuat: Nhap M</a:t>
            </a:r>
          </a:p>
          <a:p>
            <a:r>
              <a:rPr lang="en-US" sz="2400"/>
              <a:t>Nhap lan 2: Lap Trinh</a:t>
            </a:r>
          </a:p>
          <a:p>
            <a:r>
              <a:rPr lang="en-US" sz="2400"/>
              <a:t>Xuat: Lap Trinh</a:t>
            </a:r>
          </a:p>
        </p:txBody>
      </p:sp>
      <p:sp>
        <p:nvSpPr>
          <p:cNvPr id="10" name="TextBox 9">
            <a:extLst>
              <a:ext uri="{FF2B5EF4-FFF2-40B4-BE49-F238E27FC236}">
                <a16:creationId xmlns:a16="http://schemas.microsoft.com/office/drawing/2014/main" id="{B5E5EAC1-5B01-5852-BA11-DBF398FDD1A9}"/>
              </a:ext>
            </a:extLst>
          </p:cNvPr>
          <p:cNvSpPr txBox="1"/>
          <p:nvPr/>
        </p:nvSpPr>
        <p:spPr>
          <a:xfrm>
            <a:off x="5085934" y="4938698"/>
            <a:ext cx="6214880" cy="1446550"/>
          </a:xfrm>
          <a:prstGeom prst="rect">
            <a:avLst/>
          </a:prstGeom>
          <a:solidFill>
            <a:srgbClr val="FFFF00"/>
          </a:solidFill>
          <a:ln>
            <a:solidFill>
              <a:schemeClr val="tx1">
                <a:lumMod val="50000"/>
              </a:schemeClr>
            </a:solidFill>
          </a:ln>
        </p:spPr>
        <p:txBody>
          <a:bodyPr wrap="square">
            <a:spAutoFit/>
          </a:bodyPr>
          <a:lstStyle/>
          <a:p>
            <a:r>
              <a:rPr lang="en-US" sz="2200">
                <a:solidFill>
                  <a:srgbClr val="FF0000"/>
                </a:solidFill>
                <a:highlight>
                  <a:srgbClr val="FFFF00"/>
                </a:highlight>
                <a:latin typeface="Arial" panose="020B0604020202020204" pitchFamily="34" charset="0"/>
                <a:cs typeface="Arial" panose="020B0604020202020204" pitchFamily="34" charset="0"/>
              </a:rPr>
              <a:t>Lưu ý: cin.ignore dùng để xóa </a:t>
            </a:r>
            <a:r>
              <a:rPr lang="en-US" sz="2200">
                <a:solidFill>
                  <a:srgbClr val="FF0000"/>
                </a:solidFill>
                <a:highlight>
                  <a:srgbClr val="FFFF00"/>
                </a:highlight>
                <a:latin typeface="PragmataPro Mono Liga" panose="02000509040000020004" pitchFamily="49" charset="0"/>
              </a:rPr>
              <a:t>numeric_limits&lt;streamsize&gt;::max</a:t>
            </a:r>
            <a:r>
              <a:rPr lang="en-US" sz="2200">
                <a:solidFill>
                  <a:srgbClr val="FF0000"/>
                </a:solidFill>
                <a:highlight>
                  <a:srgbClr val="FFFF00"/>
                </a:highlight>
                <a:latin typeface="Arial" panose="020B0604020202020204" pitchFamily="34" charset="0"/>
                <a:cs typeface="Arial" panose="020B0604020202020204" pitchFamily="34" charset="0"/>
              </a:rPr>
              <a:t>() trong stream hoặc cho đến khi gặp ký tự kết thúc dòng ‘\n’</a:t>
            </a:r>
          </a:p>
        </p:txBody>
      </p:sp>
      <p:sp>
        <p:nvSpPr>
          <p:cNvPr id="6" name="Date Placeholder 5">
            <a:extLst>
              <a:ext uri="{FF2B5EF4-FFF2-40B4-BE49-F238E27FC236}">
                <a16:creationId xmlns:a16="http://schemas.microsoft.com/office/drawing/2014/main" id="{49A40EED-4452-1FC0-481B-0E451CE7FA4A}"/>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C45DB3D6-32A2-B38B-D7AA-0754F1201671}"/>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11793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4D43E2-62B1-4F38-C2E4-CC1A10D510F0}"/>
              </a:ext>
            </a:extLst>
          </p:cNvPr>
          <p:cNvSpPr>
            <a:spLocks noGrp="1"/>
          </p:cNvSpPr>
          <p:nvPr>
            <p:ph type="title"/>
          </p:nvPr>
        </p:nvSpPr>
        <p:spPr/>
        <p:txBody>
          <a:bodyPr>
            <a:normAutofit fontScale="90000"/>
          </a:bodyPr>
          <a:lstStyle/>
          <a:p>
            <a:r>
              <a:rPr lang="en-US"/>
              <a:t>Ví dụ: Tổng hợp các hàm nhập xuất chuỗi</a:t>
            </a:r>
          </a:p>
        </p:txBody>
      </p:sp>
      <p:sp>
        <p:nvSpPr>
          <p:cNvPr id="9" name="Content Placeholder 8">
            <a:extLst>
              <a:ext uri="{FF2B5EF4-FFF2-40B4-BE49-F238E27FC236}">
                <a16:creationId xmlns:a16="http://schemas.microsoft.com/office/drawing/2014/main" id="{F540764D-72BD-7C04-19FD-F5F40B2999B7}"/>
              </a:ext>
            </a:extLst>
          </p:cNvPr>
          <p:cNvSpPr>
            <a:spLocks noGrp="1"/>
          </p:cNvSpPr>
          <p:nvPr>
            <p:ph idx="1"/>
          </p:nvPr>
        </p:nvSpPr>
        <p:spPr>
          <a:xfrm>
            <a:off x="537839" y="958800"/>
            <a:ext cx="10579654" cy="5676606"/>
          </a:xfrm>
        </p:spPr>
        <p:txBody>
          <a:bodyPr>
            <a:noAutofit/>
          </a:bodyPr>
          <a:lstStyle/>
          <a:p>
            <a:pPr marL="0" indent="0" algn="l">
              <a:lnSpc>
                <a:spcPct val="100000"/>
              </a:lnSpc>
              <a:spcBef>
                <a:spcPts val="0"/>
              </a:spcBef>
              <a:spcAft>
                <a:spcPts val="0"/>
              </a:spcAft>
              <a:buNone/>
            </a:pPr>
            <a:r>
              <a:rPr lang="vi-VN" sz="1400" b="0">
                <a:solidFill>
                  <a:srgbClr val="AF00DB"/>
                </a:solidFill>
                <a:effectLst/>
                <a:highlight>
                  <a:srgbClr val="FFFFFF"/>
                </a:highlight>
                <a:latin typeface="PragmataPro Mono Liga" panose="02000509040000020004" pitchFamily="49" charset="0"/>
              </a:rPr>
              <a:t>#include</a:t>
            </a:r>
            <a:r>
              <a:rPr lang="vi-VN" sz="1400" b="0">
                <a:solidFill>
                  <a:srgbClr val="0000FF"/>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&lt;stdio.h&gt;</a:t>
            </a:r>
            <a:endParaRPr lang="vi-VN" sz="1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400" b="0">
                <a:solidFill>
                  <a:srgbClr val="AF00DB"/>
                </a:solidFill>
                <a:effectLst/>
                <a:highlight>
                  <a:srgbClr val="FFFFFF"/>
                </a:highlight>
                <a:latin typeface="PragmataPro Mono Liga" panose="02000509040000020004" pitchFamily="49" charset="0"/>
              </a:rPr>
              <a:t>#include</a:t>
            </a:r>
            <a:r>
              <a:rPr lang="vi-VN" sz="1400" b="0">
                <a:solidFill>
                  <a:srgbClr val="0000FF"/>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&lt;iostream&gt;</a:t>
            </a:r>
            <a:endParaRPr lang="en-US" sz="1400" b="0">
              <a:solidFill>
                <a:srgbClr val="A31515"/>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400" b="0">
                <a:solidFill>
                  <a:srgbClr val="AF00DB"/>
                </a:solidFill>
                <a:effectLst/>
                <a:highlight>
                  <a:srgbClr val="FFFFFF"/>
                </a:highlight>
                <a:latin typeface="PragmataPro Mono Liga" panose="02000509040000020004" pitchFamily="49" charset="0"/>
              </a:rPr>
              <a:t>#include</a:t>
            </a:r>
            <a:r>
              <a:rPr lang="vi-VN" sz="1400" b="0">
                <a:solidFill>
                  <a:srgbClr val="0000FF"/>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&lt;</a:t>
            </a:r>
            <a:r>
              <a:rPr lang="en-US" sz="1400" b="0">
                <a:solidFill>
                  <a:srgbClr val="A31515"/>
                </a:solidFill>
                <a:effectLst/>
                <a:highlight>
                  <a:srgbClr val="FFFFFF"/>
                </a:highlight>
                <a:latin typeface="PragmataPro Mono Liga" panose="02000509040000020004" pitchFamily="49" charset="0"/>
              </a:rPr>
              <a:t>string</a:t>
            </a:r>
            <a:r>
              <a:rPr lang="vi-VN" sz="1400" b="0">
                <a:solidFill>
                  <a:srgbClr val="A31515"/>
                </a:solidFill>
                <a:effectLst/>
                <a:highlight>
                  <a:srgbClr val="FFFFFF"/>
                </a:highlight>
                <a:latin typeface="PragmataPro Mono Liga" panose="02000509040000020004" pitchFamily="49" charset="0"/>
              </a:rPr>
              <a:t>&gt;</a:t>
            </a:r>
            <a:endParaRPr lang="vi-VN" sz="1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400" b="0">
                <a:solidFill>
                  <a:srgbClr val="AF00DB"/>
                </a:solidFill>
                <a:effectLst/>
                <a:highlight>
                  <a:srgbClr val="FFFFFF"/>
                </a:highlight>
                <a:latin typeface="PragmataPro Mono Liga" panose="02000509040000020004" pitchFamily="49" charset="0"/>
              </a:rPr>
              <a:t>#include</a:t>
            </a:r>
            <a:r>
              <a:rPr lang="vi-VN" sz="1400" b="0">
                <a:solidFill>
                  <a:srgbClr val="0000FF"/>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&lt;limits&gt;</a:t>
            </a:r>
            <a:endParaRPr lang="vi-VN" sz="1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400" b="0">
                <a:solidFill>
                  <a:srgbClr val="AF00DB"/>
                </a:solidFill>
                <a:effectLst/>
                <a:highlight>
                  <a:srgbClr val="FFFFFF"/>
                </a:highlight>
                <a:latin typeface="PragmataPro Mono Liga" panose="02000509040000020004" pitchFamily="49" charset="0"/>
              </a:rPr>
              <a:t>using</a:t>
            </a:r>
            <a:r>
              <a:rPr lang="vi-VN" sz="1400" b="0">
                <a:solidFill>
                  <a:srgbClr val="000000"/>
                </a:solidFill>
                <a:effectLst/>
                <a:highlight>
                  <a:srgbClr val="FFFFFF"/>
                </a:highlight>
                <a:latin typeface="PragmataPro Mono Liga" panose="02000509040000020004" pitchFamily="49" charset="0"/>
              </a:rPr>
              <a:t> </a:t>
            </a:r>
            <a:r>
              <a:rPr lang="vi-VN" sz="1400" b="0">
                <a:solidFill>
                  <a:srgbClr val="0000FF"/>
                </a:solidFill>
                <a:effectLst/>
                <a:highlight>
                  <a:srgbClr val="FFFFFF"/>
                </a:highlight>
                <a:latin typeface="PragmataPro Mono Liga" panose="02000509040000020004" pitchFamily="49" charset="0"/>
              </a:rPr>
              <a:t>namespace</a:t>
            </a:r>
            <a:r>
              <a:rPr lang="vi-VN" sz="1400" b="0">
                <a:solidFill>
                  <a:srgbClr val="000000"/>
                </a:solidFill>
                <a:effectLst/>
                <a:highlight>
                  <a:srgbClr val="FFFFFF"/>
                </a:highlight>
                <a:latin typeface="PragmataPro Mono Liga" panose="02000509040000020004" pitchFamily="49" charset="0"/>
              </a:rPr>
              <a:t> </a:t>
            </a:r>
            <a:r>
              <a:rPr lang="vi-VN" sz="1400" b="0">
                <a:solidFill>
                  <a:srgbClr val="267F99"/>
                </a:solidFill>
                <a:effectLst/>
                <a:highlight>
                  <a:srgbClr val="FFFFFF"/>
                </a:highlight>
                <a:latin typeface="PragmataPro Mono Liga" panose="02000509040000020004" pitchFamily="49" charset="0"/>
              </a:rPr>
              <a:t>std</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FF"/>
                </a:solidFill>
                <a:effectLst/>
                <a:highlight>
                  <a:srgbClr val="FFFFFF"/>
                </a:highlight>
                <a:latin typeface="PragmataPro Mono Liga" panose="02000509040000020004" pitchFamily="49" charset="0"/>
              </a:rPr>
              <a:t>int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main</a:t>
            </a:r>
            <a:r>
              <a:rPr lang="vi-VN" sz="1400" b="0">
                <a:solidFill>
                  <a:srgbClr val="000000"/>
                </a:solidFill>
                <a:effectLst/>
                <a:highlight>
                  <a:srgbClr val="FFFFFF"/>
                </a:highlight>
                <a:latin typeface="PragmataPro Mono Liga" panose="02000509040000020004" pitchFamily="49" charset="0"/>
              </a:rPr>
              <a:t> () {</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00FF"/>
                </a:solidFill>
                <a:effectLst/>
                <a:highlight>
                  <a:srgbClr val="FFFFFF"/>
                </a:highlight>
                <a:latin typeface="PragmataPro Mono Liga" panose="02000509040000020004" pitchFamily="49" charset="0"/>
              </a:rPr>
              <a:t>char</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str1</a:t>
            </a:r>
            <a:r>
              <a:rPr lang="vi-VN" sz="1400" b="0">
                <a:solidFill>
                  <a:srgbClr val="000000"/>
                </a:solidFill>
                <a:effectLst/>
                <a:highlight>
                  <a:srgbClr val="FFFFFF"/>
                </a:highlight>
                <a:latin typeface="PragmataPro Mono Liga" panose="02000509040000020004" pitchFamily="49" charset="0"/>
              </a:rPr>
              <a:t>[</a:t>
            </a:r>
            <a:r>
              <a:rPr lang="vi-VN" sz="1400" b="0">
                <a:solidFill>
                  <a:srgbClr val="098658"/>
                </a:solidFill>
                <a:effectLst/>
                <a:highlight>
                  <a:srgbClr val="FFFFFF"/>
                </a:highlight>
                <a:latin typeface="PragmataPro Mono Liga" panose="02000509040000020004" pitchFamily="49" charset="0"/>
              </a:rPr>
              <a:t>100</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str2</a:t>
            </a:r>
            <a:r>
              <a:rPr lang="vi-VN" sz="1400" b="0">
                <a:solidFill>
                  <a:srgbClr val="000000"/>
                </a:solidFill>
                <a:effectLst/>
                <a:highlight>
                  <a:srgbClr val="FFFFFF"/>
                </a:highlight>
                <a:latin typeface="PragmataPro Mono Liga" panose="02000509040000020004" pitchFamily="49" charset="0"/>
              </a:rPr>
              <a:t>[</a:t>
            </a:r>
            <a:r>
              <a:rPr lang="vi-VN" sz="1400" b="0">
                <a:solidFill>
                  <a:srgbClr val="098658"/>
                </a:solidFill>
                <a:effectLst/>
                <a:highlight>
                  <a:srgbClr val="FFFFFF"/>
                </a:highlight>
                <a:latin typeface="PragmataPro Mono Liga" panose="02000509040000020004" pitchFamily="49" charset="0"/>
              </a:rPr>
              <a:t>100</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str3</a:t>
            </a:r>
            <a:r>
              <a:rPr lang="vi-VN" sz="1400" b="0">
                <a:solidFill>
                  <a:srgbClr val="000000"/>
                </a:solidFill>
                <a:effectLst/>
                <a:highlight>
                  <a:srgbClr val="FFFFFF"/>
                </a:highlight>
                <a:latin typeface="PragmataPro Mono Liga" panose="02000509040000020004" pitchFamily="49" charset="0"/>
              </a:rPr>
              <a:t>[</a:t>
            </a:r>
            <a:r>
              <a:rPr lang="vi-VN" sz="1400" b="0">
                <a:solidFill>
                  <a:srgbClr val="098658"/>
                </a:solidFill>
                <a:effectLst/>
                <a:highlight>
                  <a:srgbClr val="FFFFFF"/>
                </a:highlight>
                <a:latin typeface="PragmataPro Mono Liga" panose="02000509040000020004" pitchFamily="49" charset="0"/>
              </a:rPr>
              <a:t>100</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str4</a:t>
            </a:r>
            <a:r>
              <a:rPr lang="vi-VN" sz="1400" b="0">
                <a:solidFill>
                  <a:srgbClr val="000000"/>
                </a:solidFill>
                <a:effectLst/>
                <a:highlight>
                  <a:srgbClr val="FFFFFF"/>
                </a:highlight>
                <a:latin typeface="PragmataPro Mono Liga" panose="02000509040000020004" pitchFamily="49" charset="0"/>
              </a:rPr>
              <a:t>[</a:t>
            </a:r>
            <a:r>
              <a:rPr lang="vi-VN" sz="1400" b="0">
                <a:solidFill>
                  <a:srgbClr val="098658"/>
                </a:solidFill>
                <a:effectLst/>
                <a:highlight>
                  <a:srgbClr val="FFFFFF"/>
                </a:highlight>
                <a:latin typeface="PragmataPro Mono Liga" panose="02000509040000020004" pitchFamily="49" charset="0"/>
              </a:rPr>
              <a:t>100</a:t>
            </a:r>
            <a:r>
              <a:rPr lang="vi-VN" sz="1400" b="0">
                <a:solidFill>
                  <a:srgbClr val="000000"/>
                </a:solidFill>
                <a:effectLst/>
                <a:highlight>
                  <a:srgbClr val="FFFFFF"/>
                </a:highlight>
                <a:latin typeface="PragmataPro Mono Liga" panose="02000509040000020004" pitchFamily="49" charset="0"/>
              </a:rPr>
              <a:t>];</a:t>
            </a:r>
            <a:r>
              <a:rPr lang="en-US" sz="1400" b="0">
                <a:solidFill>
                  <a:srgbClr val="000000"/>
                </a:solidFill>
                <a:effectLst/>
                <a:highlight>
                  <a:srgbClr val="FFFFFF"/>
                </a:highlight>
                <a:latin typeface="PragmataPro Mono Liga" panose="02000509040000020004" pitchFamily="49" charset="0"/>
              </a:rPr>
              <a:t> </a:t>
            </a:r>
            <a:r>
              <a:rPr lang="vi-VN" sz="1400" b="0">
                <a:solidFill>
                  <a:srgbClr val="267F99"/>
                </a:solidFill>
                <a:effectLst/>
                <a:highlight>
                  <a:srgbClr val="FFFFFF"/>
                </a:highlight>
                <a:latin typeface="PragmataPro Mono Liga" panose="02000509040000020004" pitchFamily="49" charset="0"/>
              </a:rPr>
              <a:t>string</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str5</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"Nhap str1: "</a:t>
            </a:r>
            <a:r>
              <a:rPr lang="vi-VN" sz="1400" b="0">
                <a:solidFill>
                  <a:srgbClr val="000000"/>
                </a:solidFill>
                <a:effectLst/>
                <a:highlight>
                  <a:srgbClr val="FFFFFF"/>
                </a:highlight>
                <a:latin typeface="PragmataPro Mono Liga" panose="02000509040000020004" pitchFamily="49" charset="0"/>
              </a:rPr>
              <a:t>;</a:t>
            </a:r>
            <a:r>
              <a:rPr lang="en-US"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cin</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&gt;&gt;</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str1</a:t>
            </a:r>
            <a:r>
              <a:rPr lang="vi-VN" sz="1400" b="0">
                <a:solidFill>
                  <a:srgbClr val="000000"/>
                </a:solidFill>
                <a:effectLst/>
                <a:highlight>
                  <a:srgbClr val="FFFFFF"/>
                </a:highlight>
                <a:latin typeface="PragmataPro Mono Liga" panose="02000509040000020004" pitchFamily="49" charset="0"/>
              </a:rPr>
              <a:t>;</a:t>
            </a:r>
            <a:r>
              <a:rPr lang="vi-VN" sz="1400" b="0">
                <a:solidFill>
                  <a:srgbClr val="008000"/>
                </a:solidFill>
                <a:effectLst/>
                <a:highlight>
                  <a:srgbClr val="FFFFFF"/>
                </a:highlight>
                <a:latin typeface="PragmataPro Mono Liga" panose="02000509040000020004" pitchFamily="49" charset="0"/>
              </a:rPr>
              <a:t> // Không nhận khoảng trắng</a:t>
            </a:r>
            <a:endParaRPr lang="vi-VN" sz="1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cin</a:t>
            </a:r>
            <a:r>
              <a:rPr lang="vi-VN" sz="1400" b="0">
                <a:solidFill>
                  <a:srgbClr val="000000"/>
                </a:solidFill>
                <a:effectLst/>
                <a:highlight>
                  <a:srgbClr val="FFFFFF"/>
                </a:highlight>
                <a:latin typeface="PragmataPro Mono Liga" panose="02000509040000020004" pitchFamily="49" charset="0"/>
              </a:rPr>
              <a:t>.</a:t>
            </a:r>
            <a:r>
              <a:rPr lang="vi-VN" sz="1400" b="0">
                <a:solidFill>
                  <a:srgbClr val="795E26"/>
                </a:solidFill>
                <a:effectLst/>
                <a:highlight>
                  <a:srgbClr val="FFFFFF"/>
                </a:highlight>
                <a:latin typeface="PragmataPro Mono Liga" panose="02000509040000020004" pitchFamily="49" charset="0"/>
              </a:rPr>
              <a:t>ignore</a:t>
            </a:r>
            <a:r>
              <a:rPr lang="vi-VN" sz="1400" b="0">
                <a:solidFill>
                  <a:srgbClr val="000000"/>
                </a:solidFill>
                <a:effectLst/>
                <a:highlight>
                  <a:srgbClr val="FFFFFF"/>
                </a:highlight>
                <a:latin typeface="PragmataPro Mono Liga" panose="02000509040000020004" pitchFamily="49" charset="0"/>
              </a:rPr>
              <a:t>(</a:t>
            </a:r>
            <a:r>
              <a:rPr lang="vi-VN" sz="1400" b="0">
                <a:solidFill>
                  <a:srgbClr val="267F99"/>
                </a:solidFill>
                <a:effectLst/>
                <a:highlight>
                  <a:srgbClr val="FFFFFF"/>
                </a:highlight>
                <a:latin typeface="PragmataPro Mono Liga" panose="02000509040000020004" pitchFamily="49" charset="0"/>
              </a:rPr>
              <a:t>numeric_limits</a:t>
            </a:r>
            <a:r>
              <a:rPr lang="vi-VN" sz="1400" b="0">
                <a:solidFill>
                  <a:srgbClr val="000000"/>
                </a:solidFill>
                <a:effectLst/>
                <a:highlight>
                  <a:srgbClr val="FFFFFF"/>
                </a:highlight>
                <a:latin typeface="PragmataPro Mono Liga" panose="02000509040000020004" pitchFamily="49" charset="0"/>
              </a:rPr>
              <a:t>&lt;</a:t>
            </a:r>
            <a:r>
              <a:rPr lang="vi-VN" sz="1400" b="0">
                <a:solidFill>
                  <a:srgbClr val="267F99"/>
                </a:solidFill>
                <a:effectLst/>
                <a:highlight>
                  <a:srgbClr val="FFFFFF"/>
                </a:highlight>
                <a:latin typeface="PragmataPro Mono Liga" panose="02000509040000020004" pitchFamily="49" charset="0"/>
              </a:rPr>
              <a:t>streamsize</a:t>
            </a:r>
            <a:r>
              <a:rPr lang="vi-VN" sz="1400" b="0">
                <a:solidFill>
                  <a:srgbClr val="000000"/>
                </a:solidFill>
                <a:effectLst/>
                <a:highlight>
                  <a:srgbClr val="FFFFFF"/>
                </a:highlight>
                <a:latin typeface="PragmataPro Mono Liga" panose="02000509040000020004" pitchFamily="49" charset="0"/>
              </a:rPr>
              <a:t>&gt;::</a:t>
            </a:r>
            <a:r>
              <a:rPr lang="vi-VN" sz="1400" b="0">
                <a:solidFill>
                  <a:srgbClr val="795E26"/>
                </a:solidFill>
                <a:effectLst/>
                <a:highlight>
                  <a:srgbClr val="FFFFFF"/>
                </a:highlight>
                <a:latin typeface="PragmataPro Mono Liga" panose="02000509040000020004" pitchFamily="49" charset="0"/>
              </a:rPr>
              <a:t>max</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\n</a:t>
            </a:r>
            <a:r>
              <a:rPr lang="vi-VN" sz="1400" b="0">
                <a:solidFill>
                  <a:srgbClr val="A31515"/>
                </a:solidFill>
                <a:effectLst/>
                <a:highlight>
                  <a:srgbClr val="FFFFFF"/>
                </a:highlight>
                <a:latin typeface="PragmataPro Mono Liga" panose="02000509040000020004" pitchFamily="49" charset="0"/>
              </a:rPr>
              <a:t>'</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"Nhap str2: "</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fgets</a:t>
            </a:r>
            <a:r>
              <a:rPr lang="vi-VN" sz="1400" b="0">
                <a:solidFill>
                  <a:srgbClr val="000000"/>
                </a:solidFill>
                <a:effectLst/>
                <a:highlight>
                  <a:srgbClr val="FFFFFF"/>
                </a:highlight>
                <a:latin typeface="PragmataPro Mono Liga" panose="02000509040000020004" pitchFamily="49" charset="0"/>
              </a:rPr>
              <a:t>(</a:t>
            </a:r>
            <a:r>
              <a:rPr lang="vi-VN" sz="1400" b="0">
                <a:solidFill>
                  <a:srgbClr val="001080"/>
                </a:solidFill>
                <a:effectLst/>
                <a:highlight>
                  <a:srgbClr val="FFFFFF"/>
                </a:highlight>
                <a:latin typeface="PragmataPro Mono Liga" panose="02000509040000020004" pitchFamily="49" charset="0"/>
              </a:rPr>
              <a:t>str2</a:t>
            </a:r>
            <a:r>
              <a:rPr lang="vi-VN" sz="1400" b="0">
                <a:solidFill>
                  <a:srgbClr val="000000"/>
                </a:solidFill>
                <a:effectLst/>
                <a:highlight>
                  <a:srgbClr val="FFFFFF"/>
                </a:highlight>
                <a:latin typeface="PragmataPro Mono Liga" panose="02000509040000020004" pitchFamily="49" charset="0"/>
              </a:rPr>
              <a:t>, </a:t>
            </a:r>
            <a:r>
              <a:rPr lang="vi-VN" sz="1400" b="0">
                <a:solidFill>
                  <a:srgbClr val="098658"/>
                </a:solidFill>
                <a:effectLst/>
                <a:highlight>
                  <a:srgbClr val="FFFFFF"/>
                </a:highlight>
                <a:latin typeface="PragmataPro Mono Liga" panose="02000509040000020004" pitchFamily="49" charset="0"/>
              </a:rPr>
              <a:t>100</a:t>
            </a:r>
            <a:r>
              <a:rPr lang="vi-VN" sz="1400" b="0">
                <a:solidFill>
                  <a:srgbClr val="000000"/>
                </a:solidFill>
                <a:effectLst/>
                <a:highlight>
                  <a:srgbClr val="FFFFFF"/>
                </a:highlight>
                <a:latin typeface="PragmataPro Mono Liga" panose="02000509040000020004" pitchFamily="49" charset="0"/>
              </a:rPr>
              <a:t>, </a:t>
            </a:r>
            <a:r>
              <a:rPr lang="vi-VN" sz="1400" b="0">
                <a:solidFill>
                  <a:srgbClr val="0000FF"/>
                </a:solidFill>
                <a:effectLst/>
                <a:highlight>
                  <a:srgbClr val="FFFFFF"/>
                </a:highlight>
                <a:latin typeface="PragmataPro Mono Liga" panose="02000509040000020004" pitchFamily="49" charset="0"/>
              </a:rPr>
              <a:t>stdin</a:t>
            </a:r>
            <a:r>
              <a:rPr lang="vi-VN" sz="1400" b="0">
                <a:solidFill>
                  <a:srgbClr val="000000"/>
                </a:solidFill>
                <a:effectLst/>
                <a:highlight>
                  <a:srgbClr val="FFFFFF"/>
                </a:highlight>
                <a:latin typeface="PragmataPro Mono Liga" panose="02000509040000020004" pitchFamily="49" charset="0"/>
              </a:rPr>
              <a:t>);</a:t>
            </a:r>
            <a:r>
              <a:rPr lang="vi-VN" sz="1400" b="0">
                <a:solidFill>
                  <a:srgbClr val="008000"/>
                </a:solidFill>
                <a:effectLst/>
                <a:highlight>
                  <a:srgbClr val="FFFFFF"/>
                </a:highlight>
                <a:latin typeface="PragmataPro Mono Liga" panose="02000509040000020004" pitchFamily="49" charset="0"/>
              </a:rPr>
              <a:t> // Ký tự \n sẽ được đưa vào cuối chuỗi</a:t>
            </a:r>
            <a:endParaRPr lang="vi-VN" sz="1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"Nhap str3: "</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cin</a:t>
            </a:r>
            <a:r>
              <a:rPr lang="vi-VN" sz="1400" b="0">
                <a:solidFill>
                  <a:srgbClr val="000000"/>
                </a:solidFill>
                <a:effectLst/>
                <a:highlight>
                  <a:srgbClr val="FFFFFF"/>
                </a:highlight>
                <a:latin typeface="PragmataPro Mono Liga" panose="02000509040000020004" pitchFamily="49" charset="0"/>
              </a:rPr>
              <a:t>.</a:t>
            </a:r>
            <a:r>
              <a:rPr lang="vi-VN" sz="1400" b="0">
                <a:solidFill>
                  <a:srgbClr val="795E26"/>
                </a:solidFill>
                <a:effectLst/>
                <a:highlight>
                  <a:srgbClr val="FFFFFF"/>
                </a:highlight>
                <a:latin typeface="PragmataPro Mono Liga" panose="02000509040000020004" pitchFamily="49" charset="0"/>
              </a:rPr>
              <a:t>get</a:t>
            </a:r>
            <a:r>
              <a:rPr lang="vi-VN" sz="1400" b="0">
                <a:solidFill>
                  <a:srgbClr val="000000"/>
                </a:solidFill>
                <a:effectLst/>
                <a:highlight>
                  <a:srgbClr val="FFFFFF"/>
                </a:highlight>
                <a:latin typeface="PragmataPro Mono Liga" panose="02000509040000020004" pitchFamily="49" charset="0"/>
              </a:rPr>
              <a:t>(</a:t>
            </a:r>
            <a:r>
              <a:rPr lang="vi-VN" sz="1400" b="0">
                <a:solidFill>
                  <a:srgbClr val="001080"/>
                </a:solidFill>
                <a:effectLst/>
                <a:highlight>
                  <a:srgbClr val="FFFFFF"/>
                </a:highlight>
                <a:latin typeface="PragmataPro Mono Liga" panose="02000509040000020004" pitchFamily="49" charset="0"/>
              </a:rPr>
              <a:t>str3</a:t>
            </a:r>
            <a:r>
              <a:rPr lang="vi-VN" sz="1400" b="0">
                <a:solidFill>
                  <a:srgbClr val="000000"/>
                </a:solidFill>
                <a:effectLst/>
                <a:highlight>
                  <a:srgbClr val="FFFFFF"/>
                </a:highlight>
                <a:latin typeface="PragmataPro Mono Liga" panose="02000509040000020004" pitchFamily="49" charset="0"/>
              </a:rPr>
              <a:t>, </a:t>
            </a:r>
            <a:r>
              <a:rPr lang="vi-VN" sz="1400" b="0">
                <a:solidFill>
                  <a:srgbClr val="098658"/>
                </a:solidFill>
                <a:effectLst/>
                <a:highlight>
                  <a:srgbClr val="FFFFFF"/>
                </a:highlight>
                <a:latin typeface="PragmataPro Mono Liga" panose="02000509040000020004" pitchFamily="49" charset="0"/>
              </a:rPr>
              <a:t>100</a:t>
            </a:r>
            <a:r>
              <a:rPr lang="vi-VN" sz="1400" b="0">
                <a:solidFill>
                  <a:srgbClr val="000000"/>
                </a:solidFill>
                <a:effectLst/>
                <a:highlight>
                  <a:srgbClr val="FFFFFF"/>
                </a:highlight>
                <a:latin typeface="PragmataPro Mono Liga" panose="02000509040000020004" pitchFamily="49" charset="0"/>
              </a:rPr>
              <a:t>);</a:t>
            </a:r>
            <a:r>
              <a:rPr lang="vi-VN" sz="1400" b="0">
                <a:solidFill>
                  <a:srgbClr val="008000"/>
                </a:solidFill>
                <a:effectLst/>
                <a:highlight>
                  <a:srgbClr val="FFFFFF"/>
                </a:highlight>
                <a:latin typeface="PragmataPro Mono Liga" panose="02000509040000020004" pitchFamily="49" charset="0"/>
              </a:rPr>
              <a:t> // Ký tự \n sẽ không mất đi trên Steam</a:t>
            </a:r>
            <a:endParaRPr lang="vi-VN" sz="1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cin</a:t>
            </a:r>
            <a:r>
              <a:rPr lang="vi-VN" sz="1400" b="0">
                <a:solidFill>
                  <a:srgbClr val="000000"/>
                </a:solidFill>
                <a:effectLst/>
                <a:highlight>
                  <a:srgbClr val="FFFFFF"/>
                </a:highlight>
                <a:latin typeface="PragmataPro Mono Liga" panose="02000509040000020004" pitchFamily="49" charset="0"/>
              </a:rPr>
              <a:t>.</a:t>
            </a:r>
            <a:r>
              <a:rPr lang="vi-VN" sz="1400" b="0">
                <a:solidFill>
                  <a:srgbClr val="795E26"/>
                </a:solidFill>
                <a:effectLst/>
                <a:highlight>
                  <a:srgbClr val="FFFFFF"/>
                </a:highlight>
                <a:latin typeface="PragmataPro Mono Liga" panose="02000509040000020004" pitchFamily="49" charset="0"/>
              </a:rPr>
              <a:t>ignore</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vi-VN" sz="1400" b="0">
                <a:solidFill>
                  <a:srgbClr val="000000"/>
                </a:solidFill>
                <a:effectLst/>
                <a:highlight>
                  <a:srgbClr val="FFFFFF"/>
                </a:highlight>
                <a:latin typeface="PragmataPro Mono Liga" panose="02000509040000020004" pitchFamily="49" charset="0"/>
              </a:rPr>
            </a:b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"Nhap str4: "</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cin</a:t>
            </a:r>
            <a:r>
              <a:rPr lang="vi-VN" sz="1400" b="0">
                <a:solidFill>
                  <a:srgbClr val="000000"/>
                </a:solidFill>
                <a:effectLst/>
                <a:highlight>
                  <a:srgbClr val="FFFFFF"/>
                </a:highlight>
                <a:latin typeface="PragmataPro Mono Liga" panose="02000509040000020004" pitchFamily="49" charset="0"/>
              </a:rPr>
              <a:t>.</a:t>
            </a:r>
            <a:r>
              <a:rPr lang="vi-VN" sz="1400" b="0">
                <a:solidFill>
                  <a:srgbClr val="795E26"/>
                </a:solidFill>
                <a:effectLst/>
                <a:highlight>
                  <a:srgbClr val="FFFFFF"/>
                </a:highlight>
                <a:latin typeface="PragmataPro Mono Liga" panose="02000509040000020004" pitchFamily="49" charset="0"/>
              </a:rPr>
              <a:t>getline</a:t>
            </a:r>
            <a:r>
              <a:rPr lang="vi-VN" sz="1400" b="0">
                <a:solidFill>
                  <a:srgbClr val="000000"/>
                </a:solidFill>
                <a:effectLst/>
                <a:highlight>
                  <a:srgbClr val="FFFFFF"/>
                </a:highlight>
                <a:latin typeface="PragmataPro Mono Liga" panose="02000509040000020004" pitchFamily="49" charset="0"/>
              </a:rPr>
              <a:t>(</a:t>
            </a:r>
            <a:r>
              <a:rPr lang="vi-VN" sz="1400" b="0">
                <a:solidFill>
                  <a:srgbClr val="001080"/>
                </a:solidFill>
                <a:effectLst/>
                <a:highlight>
                  <a:srgbClr val="FFFFFF"/>
                </a:highlight>
                <a:latin typeface="PragmataPro Mono Liga" panose="02000509040000020004" pitchFamily="49" charset="0"/>
              </a:rPr>
              <a:t>str4</a:t>
            </a:r>
            <a:r>
              <a:rPr lang="vi-VN" sz="1400" b="0">
                <a:solidFill>
                  <a:srgbClr val="000000"/>
                </a:solidFill>
                <a:effectLst/>
                <a:highlight>
                  <a:srgbClr val="FFFFFF"/>
                </a:highlight>
                <a:latin typeface="PragmataPro Mono Liga" panose="02000509040000020004" pitchFamily="49" charset="0"/>
              </a:rPr>
              <a:t>, </a:t>
            </a:r>
            <a:r>
              <a:rPr lang="vi-VN" sz="1400" b="0">
                <a:solidFill>
                  <a:srgbClr val="098658"/>
                </a:solidFill>
                <a:effectLst/>
                <a:highlight>
                  <a:srgbClr val="FFFFFF"/>
                </a:highlight>
                <a:latin typeface="PragmataPro Mono Liga" panose="02000509040000020004" pitchFamily="49" charset="0"/>
              </a:rPr>
              <a:t>100</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"Nhap str5: "</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getline</a:t>
            </a:r>
            <a:r>
              <a:rPr lang="vi-VN" sz="1400" b="0">
                <a:solidFill>
                  <a:srgbClr val="000000"/>
                </a:solidFill>
                <a:effectLst/>
                <a:highlight>
                  <a:srgbClr val="FFFFFF"/>
                </a:highlight>
                <a:latin typeface="PragmataPro Mono Liga" panose="02000509040000020004" pitchFamily="49" charset="0"/>
              </a:rPr>
              <a:t>(</a:t>
            </a:r>
            <a:r>
              <a:rPr lang="vi-VN" sz="1400" b="0">
                <a:solidFill>
                  <a:srgbClr val="001080"/>
                </a:solidFill>
                <a:effectLst/>
                <a:highlight>
                  <a:srgbClr val="FFFFFF"/>
                </a:highlight>
                <a:latin typeface="PragmataPro Mono Liga" panose="02000509040000020004" pitchFamily="49" charset="0"/>
              </a:rPr>
              <a:t>cin</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str5</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a:t>
            </a:r>
            <a:r>
              <a:rPr lang="vi-VN" sz="1400" b="0">
                <a:solidFill>
                  <a:srgbClr val="EE0000"/>
                </a:solidFill>
                <a:effectLst/>
                <a:highlight>
                  <a:srgbClr val="FFFFFF"/>
                </a:highlight>
                <a:latin typeface="PragmataPro Mono Liga" panose="02000509040000020004" pitchFamily="49" charset="0"/>
              </a:rPr>
              <a:t>\n</a:t>
            </a:r>
            <a:r>
              <a:rPr lang="vi-VN" sz="1400" b="0">
                <a:solidFill>
                  <a:srgbClr val="A31515"/>
                </a:solidFill>
                <a:effectLst/>
                <a:highlight>
                  <a:srgbClr val="FFFFFF"/>
                </a:highlight>
                <a:latin typeface="PragmataPro Mono Liga" panose="02000509040000020004" pitchFamily="49" charset="0"/>
              </a:rPr>
              <a:t>Xuat str1: "</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str1</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endl</a:t>
            </a:r>
            <a:r>
              <a:rPr lang="vi-VN" sz="14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"Xuat str2: "</a:t>
            </a:r>
            <a:r>
              <a:rPr lang="en-US" sz="1400" b="0">
                <a:solidFill>
                  <a:srgbClr val="000000"/>
                </a:solidFill>
                <a:effectLst/>
                <a:highlight>
                  <a:srgbClr val="FFFFFF"/>
                </a:highlight>
                <a:latin typeface="PragmataPro Mono Liga" panose="02000509040000020004" pitchFamily="49" charset="0"/>
              </a:rPr>
              <a:t>; </a:t>
            </a:r>
            <a:r>
              <a:rPr lang="en-US" sz="1400" b="0">
                <a:solidFill>
                  <a:srgbClr val="795E26"/>
                </a:solidFill>
                <a:effectLst/>
                <a:highlight>
                  <a:srgbClr val="FFFFFF"/>
                </a:highlight>
                <a:latin typeface="PragmataPro Mono Liga" panose="02000509040000020004" pitchFamily="49" charset="0"/>
              </a:rPr>
              <a:t>puts</a:t>
            </a:r>
            <a:r>
              <a:rPr lang="en-US" sz="1400" b="0">
                <a:solidFill>
                  <a:srgbClr val="000000"/>
                </a:solidFill>
                <a:effectLst/>
                <a:highlight>
                  <a:srgbClr val="FFFFFF"/>
                </a:highlight>
                <a:latin typeface="PragmataPro Mono Liga" panose="02000509040000020004" pitchFamily="49" charset="0"/>
              </a:rPr>
              <a:t>(</a:t>
            </a:r>
            <a:r>
              <a:rPr lang="en-US" sz="1400" b="0">
                <a:solidFill>
                  <a:srgbClr val="001080"/>
                </a:solidFill>
                <a:effectLst/>
                <a:highlight>
                  <a:srgbClr val="FFFFFF"/>
                </a:highlight>
                <a:latin typeface="PragmataPro Mono Liga" panose="02000509040000020004" pitchFamily="49" charset="0"/>
              </a:rPr>
              <a:t>str2</a:t>
            </a:r>
            <a:r>
              <a:rPr lang="en-US" sz="14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400">
                <a:solidFill>
                  <a:srgbClr val="001080"/>
                </a:solidFill>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"Xuat str3: "</a:t>
            </a:r>
            <a:r>
              <a:rPr lang="en-US" sz="1400" b="0">
                <a:solidFill>
                  <a:srgbClr val="000000"/>
                </a:solidFill>
                <a:effectLst/>
                <a:highlight>
                  <a:srgbClr val="FFFFFF"/>
                </a:highlight>
                <a:latin typeface="PragmataPro Mono Liga" panose="02000509040000020004" pitchFamily="49" charset="0"/>
              </a:rPr>
              <a:t>; </a:t>
            </a:r>
            <a:r>
              <a:rPr lang="en-US" sz="1400" b="0">
                <a:solidFill>
                  <a:srgbClr val="795E26"/>
                </a:solidFill>
                <a:effectLst/>
                <a:highlight>
                  <a:srgbClr val="FFFFFF"/>
                </a:highlight>
                <a:latin typeface="PragmataPro Mono Liga" panose="02000509040000020004" pitchFamily="49" charset="0"/>
              </a:rPr>
              <a:t>puts</a:t>
            </a:r>
            <a:r>
              <a:rPr lang="en-US" sz="1400" b="0">
                <a:solidFill>
                  <a:srgbClr val="000000"/>
                </a:solidFill>
                <a:effectLst/>
                <a:highlight>
                  <a:srgbClr val="FFFFFF"/>
                </a:highlight>
                <a:latin typeface="PragmataPro Mono Liga" panose="02000509040000020004" pitchFamily="49" charset="0"/>
              </a:rPr>
              <a:t>(</a:t>
            </a:r>
            <a:r>
              <a:rPr lang="en-US" sz="1400" b="0">
                <a:solidFill>
                  <a:srgbClr val="001080"/>
                </a:solidFill>
                <a:effectLst/>
                <a:highlight>
                  <a:srgbClr val="FFFFFF"/>
                </a:highlight>
                <a:latin typeface="PragmataPro Mono Liga" panose="02000509040000020004" pitchFamily="49" charset="0"/>
              </a:rPr>
              <a:t>str3</a:t>
            </a:r>
            <a:r>
              <a:rPr lang="en-US"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"Xuat str4: "</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str4</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endl</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cout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A31515"/>
                </a:solidFill>
                <a:effectLst/>
                <a:highlight>
                  <a:srgbClr val="FFFFFF"/>
                </a:highlight>
                <a:latin typeface="PragmataPro Mono Liga" panose="02000509040000020004" pitchFamily="49" charset="0"/>
              </a:rPr>
              <a:t>"Xuat str</a:t>
            </a:r>
            <a:r>
              <a:rPr lang="en-US" sz="1400" b="0">
                <a:solidFill>
                  <a:srgbClr val="A31515"/>
                </a:solidFill>
                <a:effectLst/>
                <a:highlight>
                  <a:srgbClr val="FFFFFF"/>
                </a:highlight>
                <a:latin typeface="PragmataPro Mono Liga" panose="02000509040000020004" pitchFamily="49" charset="0"/>
              </a:rPr>
              <a:t>5</a:t>
            </a:r>
            <a:r>
              <a:rPr lang="vi-VN" sz="1400" b="0">
                <a:solidFill>
                  <a:srgbClr val="A31515"/>
                </a:solidFill>
                <a:effectLst/>
                <a:highlight>
                  <a:srgbClr val="FFFFFF"/>
                </a:highlight>
                <a:latin typeface="PragmataPro Mono Liga" panose="02000509040000020004" pitchFamily="49" charset="0"/>
              </a:rPr>
              <a:t>: "</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001080"/>
                </a:solidFill>
                <a:effectLst/>
                <a:highlight>
                  <a:srgbClr val="FFFFFF"/>
                </a:highlight>
                <a:latin typeface="PragmataPro Mono Liga" panose="02000509040000020004" pitchFamily="49" charset="0"/>
              </a:rPr>
              <a:t>str5</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&lt;&lt;</a:t>
            </a:r>
            <a:r>
              <a:rPr lang="vi-VN" sz="1400" b="0">
                <a:solidFill>
                  <a:srgbClr val="000000"/>
                </a:solidFill>
                <a:effectLst/>
                <a:highlight>
                  <a:srgbClr val="FFFFFF"/>
                </a:highlight>
                <a:latin typeface="PragmataPro Mono Liga" panose="02000509040000020004" pitchFamily="49" charset="0"/>
              </a:rPr>
              <a:t> </a:t>
            </a:r>
            <a:r>
              <a:rPr lang="vi-VN" sz="1400" b="0">
                <a:solidFill>
                  <a:srgbClr val="795E26"/>
                </a:solidFill>
                <a:effectLst/>
                <a:highlight>
                  <a:srgbClr val="FFFFFF"/>
                </a:highlight>
                <a:latin typeface="PragmataPro Mono Liga" panose="02000509040000020004" pitchFamily="49" charset="0"/>
              </a:rPr>
              <a:t>endl</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    </a:t>
            </a:r>
            <a:r>
              <a:rPr lang="vi-VN" sz="1400" b="0">
                <a:solidFill>
                  <a:srgbClr val="AF00DB"/>
                </a:solidFill>
                <a:effectLst/>
                <a:highlight>
                  <a:srgbClr val="FFFFFF"/>
                </a:highlight>
                <a:latin typeface="PragmataPro Mono Liga" panose="02000509040000020004" pitchFamily="49" charset="0"/>
              </a:rPr>
              <a:t>return</a:t>
            </a:r>
            <a:r>
              <a:rPr lang="vi-VN" sz="1400" b="0">
                <a:solidFill>
                  <a:srgbClr val="000000"/>
                </a:solidFill>
                <a:effectLst/>
                <a:highlight>
                  <a:srgbClr val="FFFFFF"/>
                </a:highlight>
                <a:latin typeface="PragmataPro Mono Liga" panose="02000509040000020004" pitchFamily="49" charset="0"/>
              </a:rPr>
              <a:t> </a:t>
            </a:r>
            <a:r>
              <a:rPr lang="vi-VN" sz="1400" b="0">
                <a:solidFill>
                  <a:srgbClr val="098658"/>
                </a:solidFill>
                <a:effectLst/>
                <a:highlight>
                  <a:srgbClr val="FFFFFF"/>
                </a:highlight>
                <a:latin typeface="PragmataPro Mono Liga" panose="02000509040000020004" pitchFamily="49" charset="0"/>
              </a:rPr>
              <a:t>0</a:t>
            </a:r>
            <a:r>
              <a:rPr lang="vi-VN" sz="1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4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4CAA6226-DC5F-8E33-89C7-70CA2D6BA96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F6EA61B8-C201-37DB-1899-5E41D4C43690}"/>
              </a:ext>
            </a:extLst>
          </p:cNvPr>
          <p:cNvSpPr txBox="1"/>
          <p:nvPr/>
        </p:nvSpPr>
        <p:spPr>
          <a:xfrm>
            <a:off x="8902015" y="1052881"/>
            <a:ext cx="2974912" cy="4401205"/>
          </a:xfrm>
          <a:prstGeom prst="rect">
            <a:avLst/>
          </a:prstGeom>
          <a:noFill/>
          <a:ln>
            <a:solidFill>
              <a:schemeClr val="tx1">
                <a:lumMod val="50000"/>
              </a:schemeClr>
            </a:solidFill>
          </a:ln>
        </p:spPr>
        <p:txBody>
          <a:bodyPr wrap="square">
            <a:spAutoFit/>
          </a:bodyPr>
          <a:lstStyle/>
          <a:p>
            <a:r>
              <a:rPr lang="en-US" sz="2000" b="1"/>
              <a:t>Kết quả thực thi:</a:t>
            </a:r>
          </a:p>
          <a:p>
            <a:endParaRPr lang="en-US" sz="2000"/>
          </a:p>
          <a:p>
            <a:r>
              <a:rPr lang="en-US" sz="2000"/>
              <a:t>Nhap str1: chuoi thu nhat</a:t>
            </a:r>
          </a:p>
          <a:p>
            <a:r>
              <a:rPr lang="en-US" sz="2000"/>
              <a:t>Nhap str2: chuoi thu hai</a:t>
            </a:r>
          </a:p>
          <a:p>
            <a:r>
              <a:rPr lang="en-US" sz="2000"/>
              <a:t>Nhap str3: chuoi thu ba</a:t>
            </a:r>
          </a:p>
          <a:p>
            <a:r>
              <a:rPr lang="en-US" sz="2000"/>
              <a:t>Nhap str4: chuoi thu tu</a:t>
            </a:r>
          </a:p>
          <a:p>
            <a:r>
              <a:rPr lang="en-US" sz="2000"/>
              <a:t>Nhap str5: chuoi thu nam</a:t>
            </a:r>
          </a:p>
          <a:p>
            <a:endParaRPr lang="en-US" sz="2000"/>
          </a:p>
          <a:p>
            <a:r>
              <a:rPr lang="en-US" sz="2000"/>
              <a:t>Xuat str1: chuoi</a:t>
            </a:r>
          </a:p>
          <a:p>
            <a:r>
              <a:rPr lang="en-US" sz="2000"/>
              <a:t>Xuat str2: chuoi thu hai</a:t>
            </a:r>
          </a:p>
          <a:p>
            <a:endParaRPr lang="en-US" sz="2000"/>
          </a:p>
          <a:p>
            <a:r>
              <a:rPr lang="en-US" sz="2000"/>
              <a:t>Xuat str3: chuoi thu ba</a:t>
            </a:r>
          </a:p>
          <a:p>
            <a:r>
              <a:rPr lang="en-US" sz="2000"/>
              <a:t>Xuat str4: chuoi thu tu</a:t>
            </a:r>
          </a:p>
          <a:p>
            <a:r>
              <a:rPr lang="en-US" sz="2000"/>
              <a:t>Xuat str5: chuoi thu nam</a:t>
            </a:r>
          </a:p>
        </p:txBody>
      </p:sp>
      <p:sp>
        <p:nvSpPr>
          <p:cNvPr id="2" name="Date Placeholder 1">
            <a:extLst>
              <a:ext uri="{FF2B5EF4-FFF2-40B4-BE49-F238E27FC236}">
                <a16:creationId xmlns:a16="http://schemas.microsoft.com/office/drawing/2014/main" id="{6C5C0422-64A5-2CD2-F0B8-AED16CCE2F93}"/>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FBC277AA-1044-3881-9C9E-BE912A334A0C}"/>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2892789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4F-B1A3-C0BA-96DF-6EB4562832E6}"/>
              </a:ext>
            </a:extLst>
          </p:cNvPr>
          <p:cNvSpPr>
            <a:spLocks noGrp="1"/>
          </p:cNvSpPr>
          <p:nvPr>
            <p:ph type="title"/>
          </p:nvPr>
        </p:nvSpPr>
        <p:spPr/>
        <p:txBody>
          <a:bodyPr>
            <a:normAutofit fontScale="90000"/>
          </a:bodyPr>
          <a:lstStyle/>
          <a:p>
            <a:r>
              <a:rPr lang="en-US"/>
              <a:t>3.8.4 Xóa bộ nhớ đệm</a:t>
            </a:r>
          </a:p>
        </p:txBody>
      </p:sp>
      <p:sp>
        <p:nvSpPr>
          <p:cNvPr id="3" name="Content Placeholder 2">
            <a:extLst>
              <a:ext uri="{FF2B5EF4-FFF2-40B4-BE49-F238E27FC236}">
                <a16:creationId xmlns:a16="http://schemas.microsoft.com/office/drawing/2014/main" id="{B310047B-65FB-E2CC-0CBD-7A3078725E8D}"/>
              </a:ext>
            </a:extLst>
          </p:cNvPr>
          <p:cNvSpPr>
            <a:spLocks noGrp="1"/>
          </p:cNvSpPr>
          <p:nvPr>
            <p:ph idx="1"/>
          </p:nvPr>
        </p:nvSpPr>
        <p:spPr/>
        <p:txBody>
          <a:bodyPr>
            <a:noAutofit/>
          </a:bodyPr>
          <a:lstStyle/>
          <a:p>
            <a:pPr algn="l">
              <a:lnSpc>
                <a:spcPct val="100000"/>
              </a:lnSpc>
              <a:spcBef>
                <a:spcPts val="0"/>
              </a:spcBef>
              <a:spcAft>
                <a:spcPts val="0"/>
              </a:spcAft>
            </a:pPr>
            <a:r>
              <a:rPr lang="en-US" sz="2400"/>
              <a:t>Xét đoạn mã sau:</a:t>
            </a: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&lt;string&gt;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n;</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string s;</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n: "</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cin &gt;&gt; n;</a:t>
            </a:r>
          </a:p>
          <a:p>
            <a:pPr marL="0" indent="0" algn="l">
              <a:lnSpc>
                <a:spcPct val="100000"/>
              </a:lnSpc>
              <a:spcBef>
                <a:spcPts val="0"/>
              </a:spcBef>
              <a:spcAft>
                <a:spcPts val="0"/>
              </a:spcAft>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chuoi s: "</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getline</a:t>
            </a:r>
            <a:r>
              <a:rPr lang="en-US" sz="2000" b="0">
                <a:solidFill>
                  <a:srgbClr val="000000"/>
                </a:solidFill>
                <a:effectLst/>
                <a:highlight>
                  <a:srgbClr val="FFFFFF"/>
                </a:highlight>
                <a:latin typeface="PragmataPro Mono Liga" panose="02000509040000020004" pitchFamily="49" charset="0"/>
              </a:rPr>
              <a:t>(cin, s);</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cout &lt;&lt; 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 = "</a:t>
            </a:r>
            <a:r>
              <a:rPr lang="en-US" sz="2000" b="0">
                <a:solidFill>
                  <a:srgbClr val="000000"/>
                </a:solidFill>
                <a:effectLst/>
                <a:highlight>
                  <a:srgbClr val="FFFFFF"/>
                </a:highlight>
                <a:latin typeface="PragmataPro Mono Liga" panose="02000509040000020004" pitchFamily="49" charset="0"/>
              </a:rPr>
              <a:t> &lt;&lt; n &lt;&lt; 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"s = "</a:t>
            </a:r>
            <a:r>
              <a:rPr lang="en-US" sz="2000" b="0">
                <a:solidFill>
                  <a:srgbClr val="000000"/>
                </a:solidFill>
                <a:effectLst/>
                <a:highlight>
                  <a:srgbClr val="FFFFFF"/>
                </a:highlight>
                <a:latin typeface="PragmataPro Mono Liga" panose="02000509040000020004" pitchFamily="49" charset="0"/>
              </a:rPr>
              <a:t> &lt;&lt; s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&lt;&lt; 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2000" b="0">
                <a:solidFill>
                  <a:srgbClr val="000000"/>
                </a:solidFill>
                <a:effectLst/>
                <a:highlight>
                  <a:srgbClr val="FFFFFF"/>
                </a:highlight>
                <a:latin typeface="PragmataPro Mono Liga" panose="02000509040000020004" pitchFamily="49" charset="0"/>
              </a:rPr>
            </a:b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endParaRPr lang="en-US" sz="2000"/>
          </a:p>
        </p:txBody>
      </p:sp>
      <p:sp>
        <p:nvSpPr>
          <p:cNvPr id="4" name="Footer Placeholder 3">
            <a:extLst>
              <a:ext uri="{FF2B5EF4-FFF2-40B4-BE49-F238E27FC236}">
                <a16:creationId xmlns:a16="http://schemas.microsoft.com/office/drawing/2014/main" id="{CA29A95B-1D0A-19EB-676F-3A6FBC99660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E1C9A22-0C8A-B6C8-0D81-FA40619033F6}"/>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965F0701-9ED5-1F57-85EE-D24E6C17D955}"/>
              </a:ext>
            </a:extLst>
          </p:cNvPr>
          <p:cNvSpPr txBox="1"/>
          <p:nvPr/>
        </p:nvSpPr>
        <p:spPr>
          <a:xfrm>
            <a:off x="6604000" y="1397069"/>
            <a:ext cx="3454400" cy="2308324"/>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a:p>
          <a:p>
            <a:r>
              <a:rPr lang="en-US" sz="2400"/>
              <a:t>Nhap n: 123</a:t>
            </a:r>
          </a:p>
          <a:p>
            <a:r>
              <a:rPr lang="en-US" sz="2400"/>
              <a:t>Nhap chuoi s:</a:t>
            </a:r>
          </a:p>
          <a:p>
            <a:r>
              <a:rPr lang="en-US" sz="2400"/>
              <a:t>n = 123</a:t>
            </a:r>
          </a:p>
          <a:p>
            <a:r>
              <a:rPr lang="en-US" sz="2400"/>
              <a:t>s =  !</a:t>
            </a:r>
          </a:p>
        </p:txBody>
      </p:sp>
      <p:sp>
        <p:nvSpPr>
          <p:cNvPr id="7" name="Slide Number Placeholder 6">
            <a:extLst>
              <a:ext uri="{FF2B5EF4-FFF2-40B4-BE49-F238E27FC236}">
                <a16:creationId xmlns:a16="http://schemas.microsoft.com/office/drawing/2014/main" id="{0277EAF6-14BF-1AF9-AFC2-B20A00BC4270}"/>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extLst>
      <p:ext uri="{BB962C8B-B14F-4D97-AF65-F5344CB8AC3E}">
        <p14:creationId xmlns:p14="http://schemas.microsoft.com/office/powerpoint/2010/main" val="4129195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4F-B1A3-C0BA-96DF-6EB4562832E6}"/>
              </a:ext>
            </a:extLst>
          </p:cNvPr>
          <p:cNvSpPr>
            <a:spLocks noGrp="1"/>
          </p:cNvSpPr>
          <p:nvPr>
            <p:ph type="title"/>
          </p:nvPr>
        </p:nvSpPr>
        <p:spPr/>
        <p:txBody>
          <a:bodyPr>
            <a:normAutofit fontScale="90000"/>
          </a:bodyPr>
          <a:lstStyle/>
          <a:p>
            <a:r>
              <a:rPr lang="en-US"/>
              <a:t>3.8.4 Xóa bộ nhớ đệm</a:t>
            </a:r>
          </a:p>
        </p:txBody>
      </p:sp>
      <p:sp>
        <p:nvSpPr>
          <p:cNvPr id="3" name="Content Placeholder 2">
            <a:extLst>
              <a:ext uri="{FF2B5EF4-FFF2-40B4-BE49-F238E27FC236}">
                <a16:creationId xmlns:a16="http://schemas.microsoft.com/office/drawing/2014/main" id="{B310047B-65FB-E2CC-0CBD-7A3078725E8D}"/>
              </a:ext>
            </a:extLst>
          </p:cNvPr>
          <p:cNvSpPr>
            <a:spLocks noGrp="1"/>
          </p:cNvSpPr>
          <p:nvPr>
            <p:ph idx="1"/>
          </p:nvPr>
        </p:nvSpPr>
        <p:spPr/>
        <p:txBody>
          <a:bodyPr>
            <a:noAutofit/>
          </a:bodyPr>
          <a:lstStyle/>
          <a:p>
            <a:pPr algn="l">
              <a:lnSpc>
                <a:spcPct val="100000"/>
              </a:lnSpc>
              <a:spcBef>
                <a:spcPts val="0"/>
              </a:spcBef>
              <a:spcAft>
                <a:spcPts val="0"/>
              </a:spcAft>
            </a:pPr>
            <a:r>
              <a:rPr lang="en-US" sz="2400">
                <a:solidFill>
                  <a:srgbClr val="000000"/>
                </a:solidFill>
                <a:highlight>
                  <a:srgbClr val="FFFFFF"/>
                </a:highlight>
              </a:rPr>
              <a:t>Cách giải quyết:</a:t>
            </a:r>
            <a:r>
              <a:rPr lang="en-US" sz="2400" b="0">
                <a:solidFill>
                  <a:srgbClr val="000000"/>
                </a:solidFill>
                <a:effectLst/>
                <a:highlight>
                  <a:srgbClr val="FFFFFF"/>
                </a:highlight>
              </a:rPr>
              <a:t> kết hợp các lệnh sau: </a:t>
            </a: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ignore</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getc</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stdin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getchar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get</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cout &lt;&lt; </a:t>
            </a:r>
            <a:r>
              <a:rPr lang="en-US" sz="2400" b="0">
                <a:solidFill>
                  <a:srgbClr val="A31515"/>
                </a:solidFill>
                <a:effectLst/>
                <a:highlight>
                  <a:srgbClr val="FFFFFF"/>
                </a:highlight>
                <a:latin typeface="PragmataPro Mono Liga" panose="02000509040000020004" pitchFamily="49" charset="0"/>
              </a:rPr>
              <a:t>"Nhap n: "</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cin &gt;&gt; n;</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400">
                <a:solidFill>
                  <a:srgbClr val="000000"/>
                </a:solidFill>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ignore</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getc(stdin); getchar(); cin.get();</a:t>
            </a: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cout &lt;&lt; </a:t>
            </a:r>
            <a:r>
              <a:rPr lang="en-US" sz="2400" b="0">
                <a:solidFill>
                  <a:srgbClr val="A31515"/>
                </a:solidFill>
                <a:effectLst/>
                <a:highlight>
                  <a:srgbClr val="FFFFFF"/>
                </a:highlight>
                <a:latin typeface="PragmataPro Mono Liga" panose="02000509040000020004" pitchFamily="49" charset="0"/>
              </a:rPr>
              <a:t>"Nhap chuoi s: "</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getline</a:t>
            </a:r>
            <a:r>
              <a:rPr lang="en-US" sz="2400" b="0">
                <a:solidFill>
                  <a:srgbClr val="000000"/>
                </a:solidFill>
                <a:effectLst/>
                <a:highlight>
                  <a:srgbClr val="FFFFFF"/>
                </a:highlight>
                <a:latin typeface="PragmataPro Mono Liga" panose="02000509040000020004" pitchFamily="49" charset="0"/>
              </a:rPr>
              <a:t>(cin, s);</a:t>
            </a:r>
          </a:p>
          <a:p>
            <a:pPr marL="0" indent="0" algn="l">
              <a:lnSpc>
                <a:spcPct val="100000"/>
              </a:lnSpc>
              <a:spcBef>
                <a:spcPts val="0"/>
              </a:spcBef>
              <a:spcAft>
                <a:spcPts val="0"/>
              </a:spcAft>
              <a:buNone/>
            </a:pPr>
            <a:br>
              <a:rPr lang="en-US" sz="2400" b="0">
                <a:solidFill>
                  <a:srgbClr val="000000"/>
                </a:solidFill>
                <a:effectLst/>
                <a:highlight>
                  <a:srgbClr val="FFFFFF"/>
                </a:highlight>
                <a:latin typeface="PragmataPro Mono Liga" panose="02000509040000020004" pitchFamily="49" charset="0"/>
              </a:rPr>
            </a:b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endParaRPr lang="en-US" sz="2400"/>
          </a:p>
        </p:txBody>
      </p:sp>
      <p:sp>
        <p:nvSpPr>
          <p:cNvPr id="4" name="Footer Placeholder 3">
            <a:extLst>
              <a:ext uri="{FF2B5EF4-FFF2-40B4-BE49-F238E27FC236}">
                <a16:creationId xmlns:a16="http://schemas.microsoft.com/office/drawing/2014/main" id="{CA29A95B-1D0A-19EB-676F-3A6FBC99660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E1C9A22-0C8A-B6C8-0D81-FA40619033F6}"/>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965F0701-9ED5-1F57-85EE-D24E6C17D955}"/>
              </a:ext>
            </a:extLst>
          </p:cNvPr>
          <p:cNvSpPr txBox="1"/>
          <p:nvPr/>
        </p:nvSpPr>
        <p:spPr>
          <a:xfrm>
            <a:off x="7963455" y="4092603"/>
            <a:ext cx="3454400" cy="2308324"/>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a:p>
          <a:p>
            <a:r>
              <a:rPr lang="en-US" sz="2400"/>
              <a:t>Nhap n: 123</a:t>
            </a:r>
          </a:p>
          <a:p>
            <a:r>
              <a:rPr lang="en-US" sz="2400"/>
              <a:t>Nhap chuoi s: Vi du</a:t>
            </a:r>
          </a:p>
          <a:p>
            <a:r>
              <a:rPr lang="en-US" sz="2400"/>
              <a:t>n = 123</a:t>
            </a:r>
          </a:p>
          <a:p>
            <a:r>
              <a:rPr lang="en-US" sz="2400"/>
              <a:t>s =  Vi du !</a:t>
            </a:r>
          </a:p>
        </p:txBody>
      </p:sp>
      <p:sp>
        <p:nvSpPr>
          <p:cNvPr id="7" name="Slide Number Placeholder 6">
            <a:extLst>
              <a:ext uri="{FF2B5EF4-FFF2-40B4-BE49-F238E27FC236}">
                <a16:creationId xmlns:a16="http://schemas.microsoft.com/office/drawing/2014/main" id="{C85851AE-0524-20B4-BB9C-BFB6CE5872A6}"/>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Tree>
    <p:extLst>
      <p:ext uri="{BB962C8B-B14F-4D97-AF65-F5344CB8AC3E}">
        <p14:creationId xmlns:p14="http://schemas.microsoft.com/office/powerpoint/2010/main" val="3197721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3.8.4 </a:t>
            </a:r>
            <a:r>
              <a:rPr lang="en-US" dirty="0" err="1"/>
              <a:t>Xóa</a:t>
            </a:r>
            <a:r>
              <a:rPr lang="en-US" dirty="0"/>
              <a:t> </a:t>
            </a:r>
            <a:r>
              <a:rPr lang="en-US" dirty="0" err="1"/>
              <a:t>bộ</a:t>
            </a:r>
            <a:r>
              <a:rPr lang="en-US" dirty="0"/>
              <a:t> </a:t>
            </a:r>
            <a:r>
              <a:rPr lang="en-US" dirty="0" err="1"/>
              <a:t>nhớ</a:t>
            </a:r>
            <a:r>
              <a:rPr lang="en-US" dirty="0"/>
              <a:t> </a:t>
            </a:r>
            <a:r>
              <a:rPr lang="en-US" dirty="0" err="1"/>
              <a:t>đệm</a:t>
            </a:r>
            <a:endParaRPr lang="en-US" dirty="0"/>
          </a:p>
        </p:txBody>
      </p:sp>
      <p:sp>
        <p:nvSpPr>
          <p:cNvPr id="3" name="Content Placeholder 2"/>
          <p:cNvSpPr>
            <a:spLocks noGrp="1"/>
          </p:cNvSpPr>
          <p:nvPr>
            <p:ph idx="1"/>
          </p:nvPr>
        </p:nvSpPr>
        <p:spPr/>
        <p:txBody>
          <a:bodyPr>
            <a:noAutofit/>
          </a:bodyPr>
          <a:lstStyle/>
          <a:p>
            <a:pPr>
              <a:lnSpc>
                <a:spcPct val="150000"/>
              </a:lnSpc>
            </a:pPr>
            <a:r>
              <a:rPr lang="en-US" sz="2400" dirty="0"/>
              <a:t>M</a:t>
            </a:r>
            <a:r>
              <a:rPr lang="vi-VN" sz="2400" dirty="0"/>
              <a:t>ọi ký tự </a:t>
            </a:r>
            <a:r>
              <a:rPr lang="en-US" sz="2400" dirty="0" err="1"/>
              <a:t>được</a:t>
            </a:r>
            <a:r>
              <a:rPr lang="vi-VN" sz="2400" dirty="0"/>
              <a:t> gõ vào </a:t>
            </a:r>
            <a:r>
              <a:rPr lang="en-US" sz="2400" dirty="0" err="1"/>
              <a:t>từ</a:t>
            </a:r>
            <a:r>
              <a:rPr lang="en-US" sz="2400" dirty="0"/>
              <a:t> </a:t>
            </a:r>
            <a:r>
              <a:rPr lang="vi-VN" sz="2400" dirty="0"/>
              <a:t>bàn phím đều được đ</a:t>
            </a:r>
            <a:r>
              <a:rPr lang="en-US" sz="2400" dirty="0" err="1"/>
              <a:t>ưa</a:t>
            </a:r>
            <a:r>
              <a:rPr lang="vi-VN" sz="2400" dirty="0"/>
              <a:t> vào bộ nhớ </a:t>
            </a:r>
            <a:r>
              <a:rPr lang="vi-VN" sz="2400"/>
              <a:t>đệm </a:t>
            </a:r>
            <a:r>
              <a:rPr lang="en-US" sz="2400"/>
              <a:t>stdin hoặc stream </a:t>
            </a:r>
            <a:r>
              <a:rPr lang="vi-VN" sz="2400"/>
              <a:t>trước </a:t>
            </a:r>
            <a:r>
              <a:rPr lang="vi-VN" sz="2400" dirty="0"/>
              <a:t>khi được gán vào biến</a:t>
            </a:r>
            <a:r>
              <a:rPr lang="vi-VN" sz="2400"/>
              <a:t>. </a:t>
            </a:r>
            <a:endParaRPr lang="en-US" sz="2400"/>
          </a:p>
          <a:p>
            <a:pPr>
              <a:lnSpc>
                <a:spcPct val="150000"/>
              </a:lnSpc>
            </a:pPr>
            <a:r>
              <a:rPr lang="en-US" sz="2400"/>
              <a:t>Một số hàm nhập (cin, cin.get, …) không xử lý ký tự kết thúc việc nhập vào ‘\n’ </a:t>
            </a:r>
            <a:r>
              <a:rPr lang="en-US" sz="2400">
                <a:sym typeface="Wingdings" panose="05000000000000000000" pitchFamily="2" charset="2"/>
              </a:rPr>
              <a:t></a:t>
            </a:r>
            <a:r>
              <a:rPr lang="vi-VN" sz="2400"/>
              <a:t> ký </a:t>
            </a:r>
            <a:r>
              <a:rPr lang="vi-VN" sz="2400" dirty="0"/>
              <a:t>tự Enter vẫn còn trong bộ nhớ đệm. Đến khi nhập</a:t>
            </a:r>
            <a:r>
              <a:rPr lang="en-US" sz="2400" dirty="0"/>
              <a:t> </a:t>
            </a:r>
            <a:r>
              <a:rPr lang="vi-VN" sz="2400" dirty="0"/>
              <a:t>chuỗi, các hàm </a:t>
            </a:r>
            <a:r>
              <a:rPr lang="vi-VN" sz="2400"/>
              <a:t>nhập </a:t>
            </a:r>
            <a:r>
              <a:rPr lang="en-US" sz="2400"/>
              <a:t>chuỗi</a:t>
            </a:r>
            <a:r>
              <a:rPr lang="vi-VN" sz="2400"/>
              <a:t> </a:t>
            </a:r>
            <a:r>
              <a:rPr lang="vi-VN" sz="2400" dirty="0"/>
              <a:t>nhận được ký tự </a:t>
            </a:r>
            <a:r>
              <a:rPr lang="vi-VN" sz="2400"/>
              <a:t>Enter </a:t>
            </a:r>
            <a:r>
              <a:rPr lang="en-US" sz="2400"/>
              <a:t>trên bộ nhớ đệm </a:t>
            </a:r>
            <a:r>
              <a:rPr lang="vi-VN" sz="2400"/>
              <a:t>thì dừng nhậ</a:t>
            </a:r>
            <a:r>
              <a:rPr lang="en-US" sz="2400"/>
              <a:t>p</a:t>
            </a:r>
            <a:r>
              <a:rPr lang="vi-VN" sz="2400"/>
              <a:t>. </a:t>
            </a:r>
            <a:r>
              <a:rPr lang="vi-VN" sz="2400" dirty="0"/>
              <a:t>Điều </a:t>
            </a:r>
            <a:r>
              <a:rPr lang="vi-VN" sz="2400"/>
              <a:t>này khiến</a:t>
            </a:r>
            <a:r>
              <a:rPr lang="en-US" sz="2400"/>
              <a:t> ta sẽ không nhập được giá tri cho chuỗi mong muốn</a:t>
            </a:r>
            <a:r>
              <a:rPr lang="vi-VN" sz="2400"/>
              <a:t>.</a:t>
            </a:r>
            <a:endParaRPr lang="en-US" sz="2400" dirty="0"/>
          </a:p>
          <a:p>
            <a:pPr>
              <a:lnSpc>
                <a:spcPct val="150000"/>
              </a:lnSpc>
            </a:pPr>
            <a:r>
              <a:rPr lang="en-US" sz="2400" dirty="0" err="1"/>
              <a:t>Vì</a:t>
            </a:r>
            <a:r>
              <a:rPr lang="en-US" sz="2400" dirty="0"/>
              <a:t> vậy </a:t>
            </a:r>
            <a:r>
              <a:rPr lang="en-US" sz="2400" dirty="0" err="1"/>
              <a:t>trước</a:t>
            </a:r>
            <a:r>
              <a:rPr lang="en-US" sz="2400" dirty="0"/>
              <a:t> </a:t>
            </a:r>
            <a:r>
              <a:rPr lang="en-US" sz="2400" dirty="0" err="1"/>
              <a:t>khi</a:t>
            </a:r>
            <a:r>
              <a:rPr lang="en-US" sz="2400" dirty="0"/>
              <a:t> </a:t>
            </a:r>
            <a:r>
              <a:rPr lang="vi-VN" sz="2400" dirty="0"/>
              <a:t>nhập một </a:t>
            </a:r>
            <a:r>
              <a:rPr lang="vi-VN" sz="2400"/>
              <a:t>chuỗi </a:t>
            </a:r>
            <a:r>
              <a:rPr lang="en-US" sz="2400"/>
              <a:t>trong bộ nhớ đệm hoặc steam</a:t>
            </a:r>
            <a:r>
              <a:rPr lang="vi-VN" sz="2400"/>
              <a:t>, </a:t>
            </a:r>
            <a:r>
              <a:rPr lang="vi-VN" sz="2400" dirty="0"/>
              <a:t>ta </a:t>
            </a:r>
            <a:r>
              <a:rPr lang="en-US" sz="2400" dirty="0" err="1"/>
              <a:t>cần</a:t>
            </a:r>
            <a:r>
              <a:rPr lang="en-US" sz="2400" dirty="0"/>
              <a:t> có</a:t>
            </a:r>
            <a:r>
              <a:rPr lang="vi-VN" sz="2400" dirty="0"/>
              <a:t> thao tác xóa bộ nhớ </a:t>
            </a:r>
            <a:r>
              <a:rPr lang="vi-VN" sz="2400"/>
              <a:t>đệm </a:t>
            </a:r>
            <a:r>
              <a:rPr lang="en-US" sz="2400"/>
              <a:t>để đảm bảo việc nhập như mong muốn</a:t>
            </a:r>
            <a:r>
              <a:rPr lang="vi-VN" sz="2400"/>
              <a:t>.</a:t>
            </a:r>
            <a:endParaRPr lang="vi-VN" sz="2400"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7105A462-3E2D-BE1C-A4D8-342EEA8955B0}"/>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A5EFEFAC-7DA4-1291-5D5E-F1EC9B8B9D25}"/>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3.8.4 Xóa bộ nhớ đệm</a:t>
            </a:r>
            <a:endParaRPr lang="en-US" dirty="0"/>
          </a:p>
        </p:txBody>
      </p:sp>
      <p:sp>
        <p:nvSpPr>
          <p:cNvPr id="3" name="Content Placeholder 2"/>
          <p:cNvSpPr>
            <a:spLocks noGrp="1"/>
          </p:cNvSpPr>
          <p:nvPr>
            <p:ph idx="1"/>
          </p:nvPr>
        </p:nvSpPr>
        <p:spPr/>
        <p:txBody>
          <a:bodyPr>
            <a:normAutofit/>
          </a:bodyPr>
          <a:lstStyle/>
          <a:p>
            <a:r>
              <a:rPr lang="en-US" sz="2400" dirty="0"/>
              <a:t>C</a:t>
            </a:r>
            <a:r>
              <a:rPr lang="vi-VN" sz="2400" dirty="0"/>
              <a:t>ác hàm </a:t>
            </a:r>
            <a:r>
              <a:rPr lang="vi-VN" sz="2400"/>
              <a:t>sau </a:t>
            </a:r>
            <a:r>
              <a:rPr lang="en-US" sz="2400"/>
              <a:t>dùng </a:t>
            </a:r>
            <a:r>
              <a:rPr lang="en-US" sz="2400" dirty="0" err="1"/>
              <a:t>để</a:t>
            </a:r>
            <a:r>
              <a:rPr lang="en-US" sz="2400" dirty="0"/>
              <a:t> </a:t>
            </a:r>
            <a:r>
              <a:rPr lang="vi-VN" sz="2400" dirty="0"/>
              <a:t>xóa bộ nhớ </a:t>
            </a:r>
            <a:r>
              <a:rPr lang="vi-VN" sz="2400"/>
              <a:t>đệm</a:t>
            </a:r>
            <a:r>
              <a:rPr lang="en-US" sz="2400"/>
              <a:t>:</a:t>
            </a:r>
            <a:endParaRPr lang="en-US" sz="2400"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544453271"/>
              </p:ext>
            </p:extLst>
          </p:nvPr>
        </p:nvGraphicFramePr>
        <p:xfrm>
          <a:off x="638175" y="1858626"/>
          <a:ext cx="11239500" cy="4123055"/>
        </p:xfrm>
        <a:graphic>
          <a:graphicData uri="http://schemas.openxmlformats.org/drawingml/2006/table">
            <a:tbl>
              <a:tblPr firstRow="1" bandRow="1">
                <a:tableStyleId>{5C22544A-7EE6-4342-B048-85BDC9FD1C3A}</a:tableStyleId>
              </a:tblPr>
              <a:tblGrid>
                <a:gridCol w="4314825">
                  <a:extLst>
                    <a:ext uri="{9D8B030D-6E8A-4147-A177-3AD203B41FA5}">
                      <a16:colId xmlns:a16="http://schemas.microsoft.com/office/drawing/2014/main" val="20000"/>
                    </a:ext>
                  </a:extLst>
                </a:gridCol>
                <a:gridCol w="1819275">
                  <a:extLst>
                    <a:ext uri="{9D8B030D-6E8A-4147-A177-3AD203B41FA5}">
                      <a16:colId xmlns:a16="http://schemas.microsoft.com/office/drawing/2014/main" val="20001"/>
                    </a:ext>
                  </a:extLst>
                </a:gridCol>
                <a:gridCol w="5105400">
                  <a:extLst>
                    <a:ext uri="{9D8B030D-6E8A-4147-A177-3AD203B41FA5}">
                      <a16:colId xmlns:a16="http://schemas.microsoft.com/office/drawing/2014/main" val="20002"/>
                    </a:ext>
                  </a:extLst>
                </a:gridCol>
              </a:tblGrid>
              <a:tr h="473075">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Hàm</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Thư</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viện</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Ý</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nghĩa</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1500">
                <a:tc>
                  <a:txBody>
                    <a:bodyPr/>
                    <a:lstStyle/>
                    <a:p>
                      <a:r>
                        <a:rPr lang="en-US" altLang="en-US" sz="2200" b="0" dirty="0" err="1">
                          <a:solidFill>
                            <a:schemeClr val="tx1">
                              <a:lumMod val="50000"/>
                            </a:schemeClr>
                          </a:solidFill>
                          <a:latin typeface="Consolas" panose="020B0609020204030204" pitchFamily="49" charset="0"/>
                          <a:cs typeface="Arial" panose="020B0604020202020204" pitchFamily="34" charset="0"/>
                        </a:rPr>
                        <a:t>fflush</a:t>
                      </a:r>
                      <a:r>
                        <a:rPr lang="en-US" altLang="en-US" sz="2200" b="0" dirty="0">
                          <a:solidFill>
                            <a:schemeClr val="tx1">
                              <a:lumMod val="50000"/>
                            </a:schemeClr>
                          </a:solidFill>
                          <a:latin typeface="Consolas" panose="020B0609020204030204" pitchFamily="49" charset="0"/>
                          <a:cs typeface="Arial" panose="020B0604020202020204" pitchFamily="34" charset="0"/>
                        </a:rPr>
                        <a:t>(</a:t>
                      </a:r>
                      <a:r>
                        <a:rPr lang="en-US" altLang="en-US" sz="2200" b="0" dirty="0" err="1">
                          <a:solidFill>
                            <a:schemeClr val="tx1">
                              <a:lumMod val="50000"/>
                            </a:schemeClr>
                          </a:solidFill>
                          <a:latin typeface="Consolas" panose="020B0609020204030204" pitchFamily="49" charset="0"/>
                          <a:cs typeface="Arial" panose="020B0604020202020204" pitchFamily="34" charset="0"/>
                        </a:rPr>
                        <a:t>stdin</a:t>
                      </a:r>
                      <a:r>
                        <a:rPr lang="en-US" altLang="en-US" sz="2200" b="0" dirty="0">
                          <a:solidFill>
                            <a:schemeClr val="tx1">
                              <a:lumMod val="50000"/>
                            </a:schemeClr>
                          </a:solidFill>
                          <a:latin typeface="Consolas" panose="020B0609020204030204" pitchFamily="49" charset="0"/>
                          <a:cs typeface="Arial" panose="020B0604020202020204" pitchFamily="34" charset="0"/>
                        </a:rPr>
                        <a:t>)</a:t>
                      </a:r>
                      <a:endParaRPr lang="en-US" sz="2200" b="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sz="2200" b="0" dirty="0">
                          <a:solidFill>
                            <a:schemeClr val="tx1">
                              <a:lumMod val="50000"/>
                            </a:schemeClr>
                          </a:solidFill>
                          <a:latin typeface="Consolas" panose="020B0609020204030204" pitchFamily="49" charset="0"/>
                          <a:cs typeface="Arial" panose="020B0604020202020204" pitchFamily="34" charset="0"/>
                        </a:rPr>
                        <a:t>&lt;</a:t>
                      </a:r>
                      <a:r>
                        <a:rPr lang="en-US" altLang="en-US" sz="2200" b="0" dirty="0" err="1">
                          <a:solidFill>
                            <a:schemeClr val="tx1">
                              <a:lumMod val="50000"/>
                            </a:schemeClr>
                          </a:solidFill>
                          <a:latin typeface="Consolas" panose="020B0609020204030204" pitchFamily="49" charset="0"/>
                          <a:cs typeface="Arial" panose="020B0604020202020204" pitchFamily="34" charset="0"/>
                        </a:rPr>
                        <a:t>stdio.h</a:t>
                      </a:r>
                      <a:r>
                        <a:rPr lang="en-US" sz="2200" b="0" dirty="0">
                          <a:solidFill>
                            <a:schemeClr val="tx1">
                              <a:lumMod val="50000"/>
                            </a:schemeClr>
                          </a:solidFill>
                          <a:latin typeface="Consolas" panose="020B0609020204030204" pitchFamily="49" charset="0"/>
                          <a:cs typeface="Arial" panose="020B0604020202020204" pitchFamily="34" charset="0"/>
                        </a:rPr>
                        <a:t>&gt;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2200" dirty="0" err="1">
                          <a:solidFill>
                            <a:schemeClr val="tx1">
                              <a:lumMod val="50000"/>
                            </a:schemeClr>
                          </a:solidFill>
                          <a:latin typeface="Arial" panose="020B0604020202020204" pitchFamily="34" charset="0"/>
                          <a:cs typeface="Arial" panose="020B0604020202020204" pitchFamily="34" charset="0"/>
                        </a:rPr>
                        <a:t>Dùng</a:t>
                      </a:r>
                      <a:r>
                        <a:rPr lang="en-US" altLang="en-US" sz="2200" baseline="0" dirty="0">
                          <a:solidFill>
                            <a:schemeClr val="tx1">
                              <a:lumMod val="50000"/>
                            </a:schemeClr>
                          </a:solidFill>
                          <a:latin typeface="Arial" panose="020B0604020202020204" pitchFamily="34" charset="0"/>
                          <a:cs typeface="Arial" panose="020B0604020202020204" pitchFamily="34" charset="0"/>
                        </a:rPr>
                        <a:t> </a:t>
                      </a:r>
                      <a:r>
                        <a:rPr lang="en-US" altLang="en-US" sz="2200" baseline="0" dirty="0" err="1">
                          <a:solidFill>
                            <a:schemeClr val="tx1">
                              <a:lumMod val="50000"/>
                            </a:schemeClr>
                          </a:solidFill>
                          <a:latin typeface="Arial" panose="020B0604020202020204" pitchFamily="34" charset="0"/>
                          <a:cs typeface="Arial" panose="020B0604020202020204" pitchFamily="34" charset="0"/>
                        </a:rPr>
                        <a:t>để</a:t>
                      </a:r>
                      <a:r>
                        <a:rPr lang="en-US" altLang="en-US" sz="2200" dirty="0">
                          <a:solidFill>
                            <a:schemeClr val="tx1">
                              <a:lumMod val="50000"/>
                            </a:schemeClr>
                          </a:solidFill>
                          <a:latin typeface="Arial" panose="020B0604020202020204" pitchFamily="34" charset="0"/>
                          <a:cs typeface="Arial" panose="020B0604020202020204" pitchFamily="34" charset="0"/>
                        </a:rPr>
                        <a:t> </a:t>
                      </a:r>
                      <a:r>
                        <a:rPr lang="en-US" altLang="en-US" sz="2200" dirty="0" err="1">
                          <a:solidFill>
                            <a:schemeClr val="tx1">
                              <a:lumMod val="50000"/>
                            </a:schemeClr>
                          </a:solidFill>
                          <a:latin typeface="Arial" panose="020B0604020202020204" pitchFamily="34" charset="0"/>
                          <a:cs typeface="Arial" panose="020B0604020202020204" pitchFamily="34" charset="0"/>
                        </a:rPr>
                        <a:t>xóa</a:t>
                      </a:r>
                      <a:r>
                        <a:rPr lang="en-US" altLang="en-US" sz="2200" dirty="0">
                          <a:solidFill>
                            <a:schemeClr val="tx1">
                              <a:lumMod val="50000"/>
                            </a:schemeClr>
                          </a:solidFill>
                          <a:latin typeface="Arial" panose="020B0604020202020204" pitchFamily="34" charset="0"/>
                          <a:cs typeface="Arial" panose="020B0604020202020204" pitchFamily="34" charset="0"/>
                        </a:rPr>
                        <a:t> </a:t>
                      </a:r>
                      <a:r>
                        <a:rPr lang="en-US" altLang="en-US" sz="2200" dirty="0" err="1">
                          <a:solidFill>
                            <a:schemeClr val="tx1">
                              <a:lumMod val="50000"/>
                            </a:schemeClr>
                          </a:solidFill>
                          <a:latin typeface="Arial" panose="020B0604020202020204" pitchFamily="34" charset="0"/>
                          <a:cs typeface="Arial" panose="020B0604020202020204" pitchFamily="34" charset="0"/>
                        </a:rPr>
                        <a:t>bộ</a:t>
                      </a:r>
                      <a:r>
                        <a:rPr lang="en-US" altLang="en-US" sz="2200" dirty="0">
                          <a:solidFill>
                            <a:schemeClr val="tx1">
                              <a:lumMod val="50000"/>
                            </a:schemeClr>
                          </a:solidFill>
                          <a:latin typeface="Arial" panose="020B0604020202020204" pitchFamily="34" charset="0"/>
                          <a:cs typeface="Arial" panose="020B0604020202020204" pitchFamily="34" charset="0"/>
                        </a:rPr>
                        <a:t> </a:t>
                      </a:r>
                      <a:r>
                        <a:rPr lang="en-US" altLang="en-US" sz="2200" dirty="0" err="1">
                          <a:solidFill>
                            <a:schemeClr val="tx1">
                              <a:lumMod val="50000"/>
                            </a:schemeClr>
                          </a:solidFill>
                          <a:latin typeface="Arial" panose="020B0604020202020204" pitchFamily="34" charset="0"/>
                          <a:cs typeface="Arial" panose="020B0604020202020204" pitchFamily="34" charset="0"/>
                        </a:rPr>
                        <a:t>nhớ</a:t>
                      </a:r>
                      <a:r>
                        <a:rPr lang="en-US" altLang="en-US" sz="2200" dirty="0">
                          <a:solidFill>
                            <a:schemeClr val="tx1">
                              <a:lumMod val="50000"/>
                            </a:schemeClr>
                          </a:solidFill>
                          <a:latin typeface="Arial" panose="020B0604020202020204" pitchFamily="34" charset="0"/>
                          <a:cs typeface="Arial" panose="020B0604020202020204" pitchFamily="34" charset="0"/>
                        </a:rPr>
                        <a:t> </a:t>
                      </a:r>
                      <a:r>
                        <a:rPr lang="en-US" altLang="en-US" sz="2200" dirty="0" err="1">
                          <a:solidFill>
                            <a:schemeClr val="tx1">
                              <a:lumMod val="50000"/>
                            </a:schemeClr>
                          </a:solidFill>
                          <a:latin typeface="Arial" panose="020B0604020202020204" pitchFamily="34" charset="0"/>
                          <a:cs typeface="Arial" panose="020B0604020202020204" pitchFamily="34" charset="0"/>
                        </a:rPr>
                        <a:t>đệm</a:t>
                      </a:r>
                      <a:r>
                        <a:rPr lang="en-US" altLang="en-US" sz="2200" dirty="0">
                          <a:solidFill>
                            <a:schemeClr val="tx1">
                              <a:lumMod val="50000"/>
                            </a:schemeClr>
                          </a:solidFill>
                          <a:latin typeface="Arial" panose="020B0604020202020204" pitchFamily="34" charset="0"/>
                          <a:cs typeface="Arial" panose="020B0604020202020204" pitchFamily="34" charset="0"/>
                        </a:rPr>
                        <a:t> </a:t>
                      </a:r>
                      <a:r>
                        <a:rPr lang="en-US" altLang="en-US" sz="2200" dirty="0" err="1">
                          <a:solidFill>
                            <a:schemeClr val="tx1">
                              <a:lumMod val="50000"/>
                            </a:schemeClr>
                          </a:solidFill>
                          <a:latin typeface="Arial" panose="020B0604020202020204" pitchFamily="34" charset="0"/>
                          <a:cs typeface="Arial" panose="020B0604020202020204" pitchFamily="34" charset="0"/>
                        </a:rPr>
                        <a:t>cho</a:t>
                      </a:r>
                      <a:r>
                        <a:rPr lang="en-US" altLang="en-US" sz="2200" dirty="0">
                          <a:solidFill>
                            <a:schemeClr val="tx1">
                              <a:lumMod val="50000"/>
                            </a:schemeClr>
                          </a:solidFill>
                          <a:latin typeface="Arial" panose="020B0604020202020204" pitchFamily="34" charset="0"/>
                          <a:cs typeface="Arial" panose="020B0604020202020204" pitchFamily="34" charset="0"/>
                        </a:rPr>
                        <a:t> stream</a:t>
                      </a:r>
                      <a:r>
                        <a:rPr lang="en-US" altLang="en-US" sz="2200" baseline="0" dirty="0">
                          <a:solidFill>
                            <a:schemeClr val="tx1">
                              <a:lumMod val="50000"/>
                            </a:schemeClr>
                          </a:solidFill>
                          <a:latin typeface="Arial" panose="020B0604020202020204" pitchFamily="34" charset="0"/>
                          <a:cs typeface="Arial" panose="020B0604020202020204" pitchFamily="34" charset="0"/>
                        </a:rPr>
                        <a:t> </a:t>
                      </a:r>
                      <a:r>
                        <a:rPr lang="en-US" altLang="en-US" sz="2200" baseline="0" dirty="0" err="1">
                          <a:solidFill>
                            <a:schemeClr val="tx1">
                              <a:lumMod val="50000"/>
                            </a:schemeClr>
                          </a:solidFill>
                          <a:latin typeface="Arial" panose="020B0604020202020204" pitchFamily="34" charset="0"/>
                          <a:cs typeface="Arial" panose="020B0604020202020204" pitchFamily="34" charset="0"/>
                        </a:rPr>
                        <a:t>nhập</a:t>
                      </a:r>
                      <a:r>
                        <a:rPr lang="en-US" altLang="en-US" sz="2200" baseline="0" dirty="0">
                          <a:solidFill>
                            <a:schemeClr val="tx1">
                              <a:lumMod val="50000"/>
                            </a:schemeClr>
                          </a:solidFill>
                          <a:latin typeface="Arial" panose="020B0604020202020204" pitchFamily="34" charset="0"/>
                          <a:cs typeface="Arial" panose="020B0604020202020204" pitchFamily="34" charset="0"/>
                        </a:rPr>
                        <a:t> </a:t>
                      </a:r>
                      <a:r>
                        <a:rPr lang="en-US" altLang="en-US" sz="2200" baseline="0" dirty="0" err="1">
                          <a:solidFill>
                            <a:schemeClr val="tx1">
                              <a:lumMod val="50000"/>
                            </a:schemeClr>
                          </a:solidFill>
                          <a:latin typeface="Arial" panose="020B0604020202020204" pitchFamily="34" charset="0"/>
                          <a:cs typeface="Arial" panose="020B0604020202020204" pitchFamily="34" charset="0"/>
                        </a:rPr>
                        <a:t>từ</a:t>
                      </a:r>
                      <a:r>
                        <a:rPr lang="en-US" altLang="en-US" sz="2200" baseline="0" dirty="0">
                          <a:solidFill>
                            <a:schemeClr val="tx1">
                              <a:lumMod val="50000"/>
                            </a:schemeClr>
                          </a:solidFill>
                          <a:latin typeface="Arial" panose="020B0604020202020204" pitchFamily="34" charset="0"/>
                          <a:cs typeface="Arial" panose="020B0604020202020204" pitchFamily="34" charset="0"/>
                        </a:rPr>
                        <a:t> </a:t>
                      </a:r>
                      <a:r>
                        <a:rPr lang="en-US" altLang="en-US" sz="2200" baseline="0" dirty="0" err="1">
                          <a:solidFill>
                            <a:schemeClr val="tx1">
                              <a:lumMod val="50000"/>
                            </a:schemeClr>
                          </a:solidFill>
                          <a:latin typeface="Arial" panose="020B0604020202020204" pitchFamily="34" charset="0"/>
                          <a:cs typeface="Arial" panose="020B0604020202020204" pitchFamily="34" charset="0"/>
                        </a:rPr>
                        <a:t>bàn</a:t>
                      </a:r>
                      <a:r>
                        <a:rPr lang="en-US" altLang="en-US" sz="2200" baseline="0" dirty="0">
                          <a:solidFill>
                            <a:schemeClr val="tx1">
                              <a:lumMod val="50000"/>
                            </a:schemeClr>
                          </a:solidFill>
                          <a:latin typeface="Arial" panose="020B0604020202020204" pitchFamily="34" charset="0"/>
                          <a:cs typeface="Arial" panose="020B0604020202020204" pitchFamily="34" charset="0"/>
                        </a:rPr>
                        <a:t> </a:t>
                      </a:r>
                      <a:r>
                        <a:rPr lang="en-US" altLang="en-US" sz="2200" baseline="0" dirty="0" err="1">
                          <a:solidFill>
                            <a:schemeClr val="tx1">
                              <a:lumMod val="50000"/>
                            </a:schemeClr>
                          </a:solidFill>
                          <a:latin typeface="Arial" panose="020B0604020202020204" pitchFamily="34" charset="0"/>
                          <a:cs typeface="Arial" panose="020B0604020202020204" pitchFamily="34" charset="0"/>
                        </a:rPr>
                        <a:t>phím</a:t>
                      </a:r>
                      <a:r>
                        <a:rPr lang="en-US" altLang="en-US" sz="2200" baseline="0" dirty="0">
                          <a:solidFill>
                            <a:schemeClr val="tx1">
                              <a:lumMod val="50000"/>
                            </a:schemeClr>
                          </a:solidFill>
                          <a:latin typeface="Arial" panose="020B0604020202020204" pitchFamily="34" charset="0"/>
                          <a:cs typeface="Arial" panose="020B0604020202020204" pitchFamily="34" charset="0"/>
                        </a:rPr>
                        <a:t>.</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369695">
                <a:tc>
                  <a:txBody>
                    <a:bodyPr/>
                    <a:lstStyle/>
                    <a:p>
                      <a:r>
                        <a:rPr lang="en-US" altLang="en-US" sz="2200" b="0">
                          <a:solidFill>
                            <a:schemeClr val="tx1">
                              <a:lumMod val="50000"/>
                            </a:schemeClr>
                          </a:solidFill>
                          <a:latin typeface="Consolas" panose="020B0609020204030204" pitchFamily="49" charset="0"/>
                          <a:cs typeface="Arial" panose="020B0604020202020204" pitchFamily="34" charset="0"/>
                        </a:rPr>
                        <a:t>cin</a:t>
                      </a:r>
                      <a:r>
                        <a:rPr lang="en-US" altLang="en-US" sz="2200" b="0" dirty="0" err="1">
                          <a:solidFill>
                            <a:schemeClr val="tx1">
                              <a:lumMod val="50000"/>
                            </a:schemeClr>
                          </a:solidFill>
                          <a:latin typeface="Consolas" panose="020B0609020204030204" pitchFamily="49" charset="0"/>
                          <a:cs typeface="Arial" panose="020B0604020202020204" pitchFamily="34" charset="0"/>
                        </a:rPr>
                        <a:t>.ignore</a:t>
                      </a:r>
                      <a:r>
                        <a:rPr lang="en-US" altLang="en-US" sz="2200" b="0" dirty="0">
                          <a:solidFill>
                            <a:schemeClr val="tx1">
                              <a:lumMod val="50000"/>
                            </a:schemeClr>
                          </a:solidFill>
                          <a:latin typeface="Consolas" panose="020B0609020204030204" pitchFamily="49" charset="0"/>
                          <a:cs typeface="Arial" panose="020B0604020202020204" pitchFamily="34" charset="0"/>
                        </a:rPr>
                        <a:t>(</a:t>
                      </a:r>
                      <a:r>
                        <a:rPr lang="en-US" altLang="en-US" sz="2200" b="0" dirty="0" err="1">
                          <a:solidFill>
                            <a:schemeClr val="tx1">
                              <a:lumMod val="50000"/>
                            </a:schemeClr>
                          </a:solidFill>
                          <a:latin typeface="Consolas" panose="020B0609020204030204" pitchFamily="49" charset="0"/>
                          <a:cs typeface="Arial" panose="020B0604020202020204" pitchFamily="34" charset="0"/>
                        </a:rPr>
                        <a:t>streamsize</a:t>
                      </a:r>
                      <a:r>
                        <a:rPr lang="en-US" altLang="en-US" sz="2200" b="0" dirty="0">
                          <a:solidFill>
                            <a:schemeClr val="tx1">
                              <a:lumMod val="50000"/>
                            </a:schemeClr>
                          </a:solidFill>
                          <a:latin typeface="Consolas" panose="020B0609020204030204" pitchFamily="49" charset="0"/>
                          <a:cs typeface="Arial" panose="020B0604020202020204" pitchFamily="34" charset="0"/>
                        </a:rPr>
                        <a:t> n = 1, </a:t>
                      </a:r>
                      <a:r>
                        <a:rPr lang="en-US" altLang="en-US" sz="2200" b="0" dirty="0" err="1">
                          <a:solidFill>
                            <a:schemeClr val="tx1">
                              <a:lumMod val="50000"/>
                            </a:schemeClr>
                          </a:solidFill>
                          <a:latin typeface="Consolas" panose="020B0609020204030204" pitchFamily="49" charset="0"/>
                          <a:cs typeface="Arial" panose="020B0604020202020204" pitchFamily="34" charset="0"/>
                        </a:rPr>
                        <a:t>int</a:t>
                      </a:r>
                      <a:r>
                        <a:rPr lang="en-US" altLang="en-US" sz="2200" b="0" dirty="0">
                          <a:solidFill>
                            <a:schemeClr val="tx1">
                              <a:lumMod val="50000"/>
                            </a:schemeClr>
                          </a:solidFill>
                          <a:latin typeface="Consolas" panose="020B0609020204030204" pitchFamily="49" charset="0"/>
                          <a:cs typeface="Arial" panose="020B0604020202020204" pitchFamily="34" charset="0"/>
                        </a:rPr>
                        <a:t> </a:t>
                      </a:r>
                      <a:r>
                        <a:rPr lang="en-US" altLang="en-US" sz="2200" b="0" dirty="0" err="1">
                          <a:solidFill>
                            <a:schemeClr val="tx1">
                              <a:lumMod val="50000"/>
                            </a:schemeClr>
                          </a:solidFill>
                          <a:latin typeface="Consolas" panose="020B0609020204030204" pitchFamily="49" charset="0"/>
                          <a:cs typeface="Arial" panose="020B0604020202020204" pitchFamily="34" charset="0"/>
                        </a:rPr>
                        <a:t>delim</a:t>
                      </a:r>
                      <a:r>
                        <a:rPr lang="en-US" altLang="en-US" sz="2200" b="0" dirty="0">
                          <a:solidFill>
                            <a:schemeClr val="tx1">
                              <a:lumMod val="50000"/>
                            </a:schemeClr>
                          </a:solidFill>
                          <a:latin typeface="Consolas" panose="020B0609020204030204" pitchFamily="49" charset="0"/>
                          <a:cs typeface="Arial" panose="020B0604020202020204" pitchFamily="34" charset="0"/>
                        </a:rPr>
                        <a:t> = </a:t>
                      </a:r>
                      <a:r>
                        <a:rPr lang="en-US" altLang="en-US" sz="2200" b="0">
                          <a:solidFill>
                            <a:schemeClr val="tx1">
                              <a:lumMod val="50000"/>
                            </a:schemeClr>
                          </a:solidFill>
                          <a:latin typeface="Consolas" panose="020B0609020204030204" pitchFamily="49" charset="0"/>
                          <a:cs typeface="Arial" panose="020B0604020202020204" pitchFamily="34" charset="0"/>
                        </a:rPr>
                        <a:t>EOF))</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b="0">
                          <a:solidFill>
                            <a:schemeClr val="tx1">
                              <a:lumMod val="50000"/>
                            </a:schemeClr>
                          </a:solidFill>
                          <a:latin typeface="Arial" panose="020B0604020202020204" pitchFamily="34" charset="0"/>
                          <a:cs typeface="Arial" panose="020B0604020202020204" pitchFamily="34" charset="0"/>
                        </a:rPr>
                        <a:t>Ví dụ: </a:t>
                      </a:r>
                      <a:r>
                        <a:rPr lang="en-US" sz="2400" b="0">
                          <a:solidFill>
                            <a:srgbClr val="000000"/>
                          </a:solidFill>
                          <a:effectLst/>
                          <a:highlight>
                            <a:srgbClr val="FFFFFF"/>
                          </a:highlight>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ignore</a:t>
                      </a:r>
                      <a:r>
                        <a:rPr lang="en-US" sz="2400" b="0">
                          <a:solidFill>
                            <a:srgbClr val="000000"/>
                          </a:solidFill>
                          <a:effectLst/>
                          <a:highlight>
                            <a:srgbClr val="FFFFFF"/>
                          </a:highlight>
                          <a:latin typeface="PragmataPro Mono Liga" panose="02000509040000020004" pitchFamily="49" charset="0"/>
                        </a:rPr>
                        <a:t>(</a:t>
                      </a:r>
                      <a:r>
                        <a:rPr lang="en-US" sz="2400" b="0">
                          <a:solidFill>
                            <a:srgbClr val="267F99"/>
                          </a:solidFill>
                          <a:effectLst/>
                          <a:highlight>
                            <a:srgbClr val="FFFFFF"/>
                          </a:highlight>
                          <a:latin typeface="PragmataPro Mono Liga" panose="02000509040000020004" pitchFamily="49" charset="0"/>
                        </a:rPr>
                        <a:t>numeric_limits</a:t>
                      </a:r>
                      <a:r>
                        <a:rPr lang="en-US" sz="2400" b="0">
                          <a:solidFill>
                            <a:srgbClr val="000000"/>
                          </a:solidFill>
                          <a:effectLst/>
                          <a:highlight>
                            <a:srgbClr val="FFFFFF"/>
                          </a:highlight>
                          <a:latin typeface="PragmataPro Mono Liga" panose="02000509040000020004" pitchFamily="49" charset="0"/>
                        </a:rPr>
                        <a:t>&lt;</a:t>
                      </a:r>
                      <a:r>
                        <a:rPr lang="en-US" sz="2400" b="0">
                          <a:solidFill>
                            <a:srgbClr val="267F99"/>
                          </a:solidFill>
                          <a:effectLst/>
                          <a:highlight>
                            <a:srgbClr val="FFFFFF"/>
                          </a:highlight>
                          <a:latin typeface="PragmataPro Mono Liga" panose="02000509040000020004" pitchFamily="49" charset="0"/>
                        </a:rPr>
                        <a:t>streamsize</a:t>
                      </a:r>
                      <a:r>
                        <a:rPr lang="en-US" sz="2400" b="0">
                          <a:solidFill>
                            <a:srgbClr val="000000"/>
                          </a:solidFill>
                          <a:effectLst/>
                          <a:highlight>
                            <a:srgbClr val="FFFFFF"/>
                          </a:highlight>
                          <a:latin typeface="PragmataPro Mono Liga" panose="02000509040000020004" pitchFamily="49" charset="0"/>
                        </a:rPr>
                        <a:t>&gt;::</a:t>
                      </a:r>
                      <a:r>
                        <a:rPr lang="en-US" sz="2400" b="0">
                          <a:solidFill>
                            <a:srgbClr val="795E26"/>
                          </a:solidFill>
                          <a:effectLst/>
                          <a:highlight>
                            <a:srgbClr val="FFFFFF"/>
                          </a:highlight>
                          <a:latin typeface="PragmataPro Mono Liga" panose="02000509040000020004" pitchFamily="49" charset="0"/>
                        </a:rPr>
                        <a:t>max</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endParaRPr lang="en-US" sz="2200" b="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Consolas" panose="020B0609020204030204" pitchFamily="49" charset="0"/>
                          <a:cs typeface="Arial" panose="020B0604020202020204" pitchFamily="34" charset="0"/>
                        </a:rPr>
                        <a:t>&lt;</a:t>
                      </a:r>
                      <a:r>
                        <a:rPr lang="en-US" sz="2200" dirty="0" err="1">
                          <a:solidFill>
                            <a:schemeClr val="tx1">
                              <a:lumMod val="50000"/>
                            </a:schemeClr>
                          </a:solidFill>
                          <a:latin typeface="Consolas" panose="020B0609020204030204" pitchFamily="49" charset="0"/>
                          <a:cs typeface="Arial" panose="020B0604020202020204" pitchFamily="34" charset="0"/>
                        </a:rPr>
                        <a:t>iostream</a:t>
                      </a:r>
                      <a:r>
                        <a:rPr lang="en-US" sz="2200" dirty="0">
                          <a:solidFill>
                            <a:schemeClr val="tx1">
                              <a:lumMod val="50000"/>
                            </a:schemeClr>
                          </a:solidFill>
                          <a:latin typeface="Consolas" panose="020B0609020204030204" pitchFamily="49" charset="0"/>
                          <a:cs typeface="Arial" panose="020B0604020202020204" pitchFamily="34" charset="0"/>
                        </a:rPr>
                        <a:t>&gt;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dirty="0" err="1">
                          <a:solidFill>
                            <a:schemeClr val="tx1">
                              <a:lumMod val="50000"/>
                            </a:schemeClr>
                          </a:solidFill>
                          <a:latin typeface="Arial" panose="020B0604020202020204" pitchFamily="34" charset="0"/>
                          <a:cs typeface="Arial" panose="020B0604020202020204" pitchFamily="34" charset="0"/>
                        </a:rPr>
                        <a:t>Tách</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và</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bỏ</a:t>
                      </a:r>
                      <a:r>
                        <a:rPr lang="en-US" sz="2200" baseline="0" dirty="0">
                          <a:solidFill>
                            <a:schemeClr val="tx1">
                              <a:lumMod val="50000"/>
                            </a:schemeClr>
                          </a:solidFill>
                          <a:latin typeface="Arial" panose="020B0604020202020204" pitchFamily="34" charset="0"/>
                          <a:cs typeface="Arial" panose="020B0604020202020204" pitchFamily="34" charset="0"/>
                        </a:rPr>
                        <a:t> qua n </a:t>
                      </a:r>
                      <a:r>
                        <a:rPr lang="en-US" sz="2200" baseline="0" dirty="0" err="1">
                          <a:solidFill>
                            <a:schemeClr val="tx1">
                              <a:lumMod val="50000"/>
                            </a:schemeClr>
                          </a:solidFill>
                          <a:latin typeface="Arial" panose="020B0604020202020204" pitchFamily="34" charset="0"/>
                          <a:cs typeface="Arial" panose="020B0604020202020204" pitchFamily="34" charset="0"/>
                        </a:rPr>
                        <a:t>các</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ký</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tự</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trong</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bộ</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nhớ</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đệm</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stdin</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dirty="0">
                          <a:solidFill>
                            <a:schemeClr val="tx1">
                              <a:lumMod val="50000"/>
                            </a:schemeClr>
                          </a:solidFill>
                          <a:latin typeface="Arial" panose="020B0604020202020204" pitchFamily="34" charset="0"/>
                          <a:cs typeface="Arial" panose="020B0604020202020204" pitchFamily="34" charset="0"/>
                        </a:rPr>
                        <a:t>B</a:t>
                      </a:r>
                      <a:r>
                        <a:rPr lang="vi-VN" sz="2200" dirty="0">
                          <a:solidFill>
                            <a:schemeClr val="tx1">
                              <a:lumMod val="50000"/>
                            </a:schemeClr>
                          </a:solidFill>
                          <a:latin typeface="Arial" panose="020B0604020202020204" pitchFamily="34" charset="0"/>
                          <a:cs typeface="Arial" panose="020B0604020202020204" pitchFamily="34" charset="0"/>
                        </a:rPr>
                        <a:t>ỏ qua hay loại bỏ một số lượng ký tự</a:t>
                      </a:r>
                      <a:r>
                        <a:rPr lang="en-US" sz="2200" dirty="0">
                          <a:solidFill>
                            <a:schemeClr val="tx1">
                              <a:lumMod val="50000"/>
                            </a:schemeClr>
                          </a:solidFill>
                          <a:latin typeface="Arial" panose="020B0604020202020204" pitchFamily="34" charset="0"/>
                          <a:cs typeface="Arial" panose="020B0604020202020204" pitchFamily="34" charset="0"/>
                        </a:rPr>
                        <a:t> n</a:t>
                      </a:r>
                      <a:r>
                        <a:rPr lang="vi-VN" sz="2200" dirty="0">
                          <a:solidFill>
                            <a:schemeClr val="tx1">
                              <a:lumMod val="50000"/>
                            </a:schemeClr>
                          </a:solidFill>
                          <a:latin typeface="Arial" panose="020B0604020202020204" pitchFamily="34" charset="0"/>
                          <a:cs typeface="Arial" panose="020B0604020202020204" pitchFamily="34" charset="0"/>
                        </a:rPr>
                        <a:t> trong bộ đệm</a:t>
                      </a:r>
                      <a:r>
                        <a:rPr lang="en-US" sz="2200" dirty="0">
                          <a:solidFill>
                            <a:schemeClr val="tx1">
                              <a:lumMod val="50000"/>
                            </a:schemeClr>
                          </a:solidFill>
                          <a:latin typeface="Arial" panose="020B060402020202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cs typeface="Arial" panose="020B0604020202020204" pitchFamily="34" charset="0"/>
                        </a:rPr>
                        <a:t>stdin</a:t>
                      </a:r>
                      <a:r>
                        <a:rPr lang="en-US" sz="2200" dirty="0">
                          <a:solidFill>
                            <a:schemeClr val="tx1">
                              <a:lumMod val="50000"/>
                            </a:schemeClr>
                          </a:solidFill>
                          <a:latin typeface="Arial" panose="020B0604020202020204" pitchFamily="34" charset="0"/>
                          <a:cs typeface="Arial" panose="020B0604020202020204" pitchFamily="34" charset="0"/>
                        </a:rPr>
                        <a:t>,</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số</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lượng</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ký</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tự</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còn</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lại</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nếu</a:t>
                      </a:r>
                      <a:r>
                        <a:rPr lang="en-US" sz="2200" baseline="0" dirty="0">
                          <a:solidFill>
                            <a:schemeClr val="tx1">
                              <a:lumMod val="50000"/>
                            </a:schemeClr>
                          </a:solidFill>
                          <a:latin typeface="Arial" panose="020B0604020202020204" pitchFamily="34" charset="0"/>
                          <a:cs typeface="Arial" panose="020B0604020202020204" pitchFamily="34" charset="0"/>
                        </a:rPr>
                        <a:t> có) </a:t>
                      </a:r>
                      <a:r>
                        <a:rPr lang="en-US" sz="2200" baseline="0" dirty="0" err="1">
                          <a:solidFill>
                            <a:schemeClr val="tx1">
                              <a:lumMod val="50000"/>
                            </a:schemeClr>
                          </a:solidFill>
                          <a:latin typeface="Arial" panose="020B0604020202020204" pitchFamily="34" charset="0"/>
                          <a:cs typeface="Arial" panose="020B0604020202020204" pitchFamily="34" charset="0"/>
                        </a:rPr>
                        <a:t>vẫn</a:t>
                      </a:r>
                      <a:r>
                        <a:rPr lang="en-US" sz="2200" baseline="0" dirty="0">
                          <a:solidFill>
                            <a:schemeClr val="tx1">
                              <a:lumMod val="50000"/>
                            </a:schemeClr>
                          </a:solidFill>
                          <a:latin typeface="Arial" panose="020B0604020202020204" pitchFamily="34" charset="0"/>
                          <a:cs typeface="Arial" panose="020B0604020202020204" pitchFamily="34" charset="0"/>
                        </a:rPr>
                        <a:t> ở </a:t>
                      </a:r>
                      <a:r>
                        <a:rPr lang="en-US" sz="2200" baseline="0" dirty="0" err="1">
                          <a:solidFill>
                            <a:schemeClr val="tx1">
                              <a:lumMod val="50000"/>
                            </a:schemeClr>
                          </a:solidFill>
                          <a:latin typeface="Arial" panose="020B0604020202020204" pitchFamily="34" charset="0"/>
                          <a:cs typeface="Arial" panose="020B0604020202020204" pitchFamily="34" charset="0"/>
                        </a:rPr>
                        <a:t>trên</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stdin</a:t>
                      </a:r>
                      <a:r>
                        <a:rPr lang="en-US" sz="2200" baseline="0" dirty="0">
                          <a:solidFill>
                            <a:schemeClr val="tx1">
                              <a:lumMod val="50000"/>
                            </a:schemeClr>
                          </a:solidFill>
                          <a:latin typeface="Arial" panose="020B0604020202020204" pitchFamily="34" charset="0"/>
                          <a:cs typeface="Arial" panose="020B0604020202020204" pitchFamily="34" charset="0"/>
                        </a:rPr>
                        <a:t>.</a:t>
                      </a:r>
                      <a:r>
                        <a:rPr lang="vi-VN" sz="2200" dirty="0">
                          <a:solidFill>
                            <a:schemeClr val="tx1">
                              <a:lumMod val="50000"/>
                            </a:schemeClr>
                          </a:solidFill>
                          <a:latin typeface="Arial" panose="020B0604020202020204" pitchFamily="34" charset="0"/>
                          <a:cs typeface="Arial" panose="020B0604020202020204" pitchFamily="34" charset="0"/>
                        </a:rPr>
                        <a:t>hoặc bỏ qua đến khi gặp ký tự </a:t>
                      </a:r>
                      <a:r>
                        <a:rPr lang="en-US" sz="2200" i="1" dirty="0" err="1">
                          <a:solidFill>
                            <a:schemeClr val="tx1">
                              <a:lumMod val="50000"/>
                            </a:schemeClr>
                          </a:solidFill>
                          <a:latin typeface="Arial" panose="020B0604020202020204" pitchFamily="34" charset="0"/>
                          <a:cs typeface="Arial" panose="020B0604020202020204" pitchFamily="34" charset="0"/>
                        </a:rPr>
                        <a:t>delim</a:t>
                      </a:r>
                      <a:r>
                        <a:rPr lang="vi-VN" sz="2200" dirty="0">
                          <a:solidFill>
                            <a:schemeClr val="tx1">
                              <a:lumMod val="50000"/>
                            </a:schemeClr>
                          </a:solidFill>
                          <a:latin typeface="Arial" panose="020B0604020202020204" pitchFamily="34" charset="0"/>
                          <a:cs typeface="Arial" panose="020B0604020202020204" pitchFamily="34" charset="0"/>
                        </a:rPr>
                        <a:t>.</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3075">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en-US" sz="2200" b="0" dirty="0" err="1">
                          <a:solidFill>
                            <a:schemeClr val="tx1">
                              <a:lumMod val="50000"/>
                            </a:schemeClr>
                          </a:solidFill>
                          <a:latin typeface="Consolas" panose="020B0609020204030204" pitchFamily="49" charset="0"/>
                          <a:cs typeface="Arial" panose="020B0604020202020204" pitchFamily="34" charset="0"/>
                        </a:rPr>
                        <a:t>std</a:t>
                      </a:r>
                      <a:r>
                        <a:rPr lang="en-US" altLang="en-US" sz="2200" b="0" dirty="0">
                          <a:solidFill>
                            <a:schemeClr val="tx1">
                              <a:lumMod val="50000"/>
                            </a:schemeClr>
                          </a:solidFill>
                          <a:latin typeface="Consolas" panose="020B0609020204030204" pitchFamily="49" charset="0"/>
                          <a:cs typeface="Arial" panose="020B0604020202020204" pitchFamily="34" charset="0"/>
                        </a:rPr>
                        <a:t>::</a:t>
                      </a:r>
                      <a:r>
                        <a:rPr lang="en-US" altLang="en-US" sz="2200" b="0" dirty="0" err="1">
                          <a:solidFill>
                            <a:schemeClr val="tx1">
                              <a:lumMod val="50000"/>
                            </a:schemeClr>
                          </a:solidFill>
                          <a:latin typeface="Consolas" panose="020B0609020204030204" pitchFamily="49" charset="0"/>
                          <a:cs typeface="Arial" panose="020B0604020202020204" pitchFamily="34" charset="0"/>
                        </a:rPr>
                        <a:t>cin.ignore</a:t>
                      </a:r>
                      <a:r>
                        <a:rPr lang="en-US" altLang="en-US" sz="2200" b="0" dirty="0">
                          <a:solidFill>
                            <a:schemeClr val="tx1">
                              <a:lumMod val="50000"/>
                            </a:schemeClr>
                          </a:solidFill>
                          <a:latin typeface="Consolas" panose="020B0609020204030204" pitchFamily="49" charset="0"/>
                          <a:cs typeface="Arial" panose="020B0604020202020204" pitchFamily="34" charset="0"/>
                        </a:rPr>
                        <a:t>()</a:t>
                      </a:r>
                      <a:endParaRPr lang="en-US" sz="2200" b="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Consolas" panose="020B0609020204030204" pitchFamily="49" charset="0"/>
                          <a:cs typeface="Arial" panose="020B0604020202020204" pitchFamily="34" charset="0"/>
                        </a:rPr>
                        <a:t>&lt;</a:t>
                      </a:r>
                      <a:r>
                        <a:rPr lang="en-US" sz="2200" dirty="0" err="1">
                          <a:solidFill>
                            <a:schemeClr val="tx1">
                              <a:lumMod val="50000"/>
                            </a:schemeClr>
                          </a:solidFill>
                          <a:latin typeface="Consolas" panose="020B0609020204030204" pitchFamily="49" charset="0"/>
                          <a:cs typeface="Arial" panose="020B0604020202020204" pitchFamily="34" charset="0"/>
                        </a:rPr>
                        <a:t>iostream</a:t>
                      </a:r>
                      <a:r>
                        <a:rPr lang="en-US" sz="2200" dirty="0">
                          <a:solidFill>
                            <a:schemeClr val="tx1">
                              <a:lumMod val="50000"/>
                            </a:schemeClr>
                          </a:solidFill>
                          <a:latin typeface="Consolas" panose="020B0609020204030204" pitchFamily="49" charset="0"/>
                          <a:cs typeface="Arial" panose="020B0604020202020204" pitchFamily="34" charset="0"/>
                        </a:rPr>
                        <a:t>&gt;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2200" dirty="0">
                          <a:solidFill>
                            <a:schemeClr val="tx1">
                              <a:lumMod val="50000"/>
                            </a:schemeClr>
                          </a:solidFill>
                          <a:latin typeface="Arial" panose="020B0604020202020204" pitchFamily="34" charset="0"/>
                          <a:cs typeface="Arial" panose="020B0604020202020204" pitchFamily="34" charset="0"/>
                        </a:rPr>
                        <a:t>M</a:t>
                      </a:r>
                      <a:r>
                        <a:rPr lang="vi-VN" sz="2200" dirty="0">
                          <a:solidFill>
                            <a:schemeClr val="tx1">
                              <a:lumMod val="50000"/>
                            </a:schemeClr>
                          </a:solidFill>
                          <a:latin typeface="Arial" panose="020B0604020202020204" pitchFamily="34" charset="0"/>
                          <a:cs typeface="Arial" panose="020B0604020202020204" pitchFamily="34" charset="0"/>
                        </a:rPr>
                        <a:t>ặc định là bỏ 1 ký tự </a:t>
                      </a:r>
                      <a:r>
                        <a:rPr lang="vi-VN" sz="2200">
                          <a:solidFill>
                            <a:schemeClr val="tx1">
                              <a:lumMod val="50000"/>
                            </a:schemeClr>
                          </a:solidFill>
                          <a:latin typeface="Arial" panose="020B0604020202020204" pitchFamily="34" charset="0"/>
                          <a:cs typeface="Arial" panose="020B0604020202020204" pitchFamily="34" charset="0"/>
                        </a:rPr>
                        <a:t>trong </a:t>
                      </a:r>
                      <a:endParaRPr lang="en-US" sz="2200">
                        <a:solidFill>
                          <a:schemeClr val="tx1">
                            <a:lumMod val="50000"/>
                          </a:schemeClr>
                        </a:solidFill>
                        <a:latin typeface="Arial" panose="020B0604020202020204" pitchFamily="34" charset="0"/>
                        <a:cs typeface="Arial" panose="020B0604020202020204" pitchFamily="34" charset="0"/>
                      </a:endParaRPr>
                    </a:p>
                    <a:p>
                      <a:pPr marL="0" marR="0" indent="0" algn="l" defTabSz="685800" rtl="0" eaLnBrk="1" fontAlgn="auto" latinLnBrk="0" hangingPunct="1">
                        <a:lnSpc>
                          <a:spcPct val="100000"/>
                        </a:lnSpc>
                        <a:spcBef>
                          <a:spcPts val="0"/>
                        </a:spcBef>
                        <a:spcAft>
                          <a:spcPts val="0"/>
                        </a:spcAft>
                        <a:buClrTx/>
                        <a:buSzTx/>
                        <a:buFontTx/>
                        <a:buNone/>
                        <a:defRPr/>
                      </a:pPr>
                      <a:r>
                        <a:rPr lang="vi-VN" sz="2200">
                          <a:solidFill>
                            <a:schemeClr val="tx1">
                              <a:lumMod val="50000"/>
                            </a:schemeClr>
                          </a:solidFill>
                          <a:latin typeface="Arial" panose="020B0604020202020204" pitchFamily="34" charset="0"/>
                          <a:cs typeface="Arial" panose="020B0604020202020204" pitchFamily="34" charset="0"/>
                        </a:rPr>
                        <a:t>bộ </a:t>
                      </a:r>
                      <a:r>
                        <a:rPr lang="vi-VN" sz="2200" dirty="0">
                          <a:solidFill>
                            <a:schemeClr val="tx1">
                              <a:lumMod val="50000"/>
                            </a:schemeClr>
                          </a:solidFill>
                          <a:latin typeface="Arial" panose="020B0604020202020204" pitchFamily="34" charset="0"/>
                          <a:cs typeface="Arial" panose="020B0604020202020204" pitchFamily="34" charset="0"/>
                        </a:rPr>
                        <a:t>đệm. </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6" name="Date Placeholder 5">
            <a:extLst>
              <a:ext uri="{FF2B5EF4-FFF2-40B4-BE49-F238E27FC236}">
                <a16:creationId xmlns:a16="http://schemas.microsoft.com/office/drawing/2014/main" id="{B6A2A0BF-50EC-50E6-648F-8CED89CBCC8B}"/>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F5B0F608-FDFD-DB7B-4A61-125DDFBBFDFA}"/>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 1:</a:t>
            </a:r>
          </a:p>
        </p:txBody>
      </p:sp>
      <p:sp>
        <p:nvSpPr>
          <p:cNvPr id="3" name="Content Placeholder 2"/>
          <p:cNvSpPr>
            <a:spLocks noGrp="1"/>
          </p:cNvSpPr>
          <p:nvPr>
            <p:ph idx="1"/>
          </p:nvPr>
        </p:nvSpPr>
        <p:spPr/>
        <p:txBody>
          <a:bodyPr>
            <a:normAutofit/>
          </a:bodyPr>
          <a:lstStyle/>
          <a:p>
            <a:pPr marL="34290" indent="0">
              <a:buNone/>
            </a:pPr>
            <a:endParaRPr lang="en-US"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00166565"/>
              </p:ext>
            </p:extLst>
          </p:nvPr>
        </p:nvGraphicFramePr>
        <p:xfrm>
          <a:off x="595312" y="912114"/>
          <a:ext cx="11209695" cy="5554980"/>
        </p:xfrm>
        <a:graphic>
          <a:graphicData uri="http://schemas.openxmlformats.org/drawingml/2006/table">
            <a:tbl>
              <a:tblPr firstRow="1" bandRow="1">
                <a:tableStyleId>{5C22544A-7EE6-4342-B048-85BDC9FD1C3A}</a:tableStyleId>
              </a:tblPr>
              <a:tblGrid>
                <a:gridCol w="4788813">
                  <a:extLst>
                    <a:ext uri="{9D8B030D-6E8A-4147-A177-3AD203B41FA5}">
                      <a16:colId xmlns:a16="http://schemas.microsoft.com/office/drawing/2014/main" val="20000"/>
                    </a:ext>
                  </a:extLst>
                </a:gridCol>
                <a:gridCol w="6420882">
                  <a:extLst>
                    <a:ext uri="{9D8B030D-6E8A-4147-A177-3AD203B41FA5}">
                      <a16:colId xmlns:a16="http://schemas.microsoft.com/office/drawing/2014/main" val="20001"/>
                    </a:ext>
                  </a:extLst>
                </a:gridCol>
              </a:tblGrid>
              <a:tr h="4274820">
                <a:tc>
                  <a:txBody>
                    <a:bodyPr/>
                    <a:lstStyle/>
                    <a:p>
                      <a:pPr marL="34290" indent="0">
                        <a:buNone/>
                      </a:pPr>
                      <a:r>
                        <a:rPr lang="en-US" sz="1800" b="0" dirty="0">
                          <a:solidFill>
                            <a:srgbClr val="AAAAAA"/>
                          </a:solidFill>
                          <a:latin typeface="Consolas" panose="020B0609020204030204" pitchFamily="49" charset="0"/>
                        </a:rPr>
                        <a:t>// </a:t>
                      </a:r>
                      <a:r>
                        <a:rPr lang="en-US" sz="1800" b="0" dirty="0" err="1">
                          <a:solidFill>
                            <a:srgbClr val="AAAAAA"/>
                          </a:solidFill>
                          <a:latin typeface="Consolas" panose="020B0609020204030204" pitchFamily="49" charset="0"/>
                        </a:rPr>
                        <a:t>cin</a:t>
                      </a:r>
                      <a:r>
                        <a:rPr lang="en-US" sz="1800" b="0" dirty="0">
                          <a:solidFill>
                            <a:srgbClr val="AAAAAA"/>
                          </a:solidFill>
                          <a:latin typeface="Consolas" panose="020B0609020204030204" pitchFamily="49" charset="0"/>
                        </a:rPr>
                        <a:t> with number and string</a:t>
                      </a:r>
                      <a:endParaRPr lang="en-US" sz="1800" b="0" dirty="0">
                        <a:solidFill>
                          <a:srgbClr val="000000"/>
                        </a:solidFill>
                        <a:latin typeface="Consolas" panose="020B0609020204030204" pitchFamily="49" charset="0"/>
                      </a:endParaRPr>
                    </a:p>
                    <a:p>
                      <a:pPr marL="34290" indent="0">
                        <a:buNone/>
                      </a:pPr>
                      <a:r>
                        <a:rPr lang="en-US" sz="1800" b="0" dirty="0">
                          <a:solidFill>
                            <a:srgbClr val="0000FF"/>
                          </a:solidFill>
                          <a:latin typeface="Consolas" panose="020B0609020204030204" pitchFamily="49" charset="0"/>
                        </a:rPr>
                        <a:t>#include</a:t>
                      </a:r>
                      <a:r>
                        <a:rPr lang="en-US" sz="1800" b="0" dirty="0">
                          <a:solidFill>
                            <a:srgbClr val="000000"/>
                          </a:solidFill>
                          <a:latin typeface="Consolas" panose="020B0609020204030204" pitchFamily="49" charset="0"/>
                        </a:rPr>
                        <a:t> </a:t>
                      </a:r>
                      <a:r>
                        <a:rPr lang="en-US" sz="1800" b="0" dirty="0">
                          <a:solidFill>
                            <a:srgbClr val="0000FF"/>
                          </a:solidFill>
                          <a:latin typeface="Consolas" panose="020B0609020204030204" pitchFamily="49" charset="0"/>
                        </a:rPr>
                        <a:t>&lt;</a:t>
                      </a:r>
                      <a:r>
                        <a:rPr lang="en-US" sz="1800" b="0" dirty="0" err="1">
                          <a:solidFill>
                            <a:srgbClr val="A31515"/>
                          </a:solidFill>
                          <a:latin typeface="Consolas" panose="020B0609020204030204" pitchFamily="49" charset="0"/>
                        </a:rPr>
                        <a:t>iostream</a:t>
                      </a:r>
                      <a:r>
                        <a:rPr lang="en-US" sz="1800" b="0" dirty="0">
                          <a:solidFill>
                            <a:srgbClr val="0000FF"/>
                          </a:solidFill>
                          <a:latin typeface="Consolas" panose="020B0609020204030204" pitchFamily="49" charset="0"/>
                        </a:rPr>
                        <a:t>&gt;</a:t>
                      </a:r>
                      <a:r>
                        <a:rPr lang="en-US" sz="1800" b="0" dirty="0">
                          <a:solidFill>
                            <a:srgbClr val="000000"/>
                          </a:solidFill>
                          <a:latin typeface="Consolas" panose="020B0609020204030204" pitchFamily="49" charset="0"/>
                        </a:rPr>
                        <a:t> </a:t>
                      </a:r>
                      <a:r>
                        <a:rPr lang="en-US" sz="1800" b="0" dirty="0">
                          <a:solidFill>
                            <a:srgbClr val="AAAAAA"/>
                          </a:solidFill>
                          <a:latin typeface="Consolas" panose="020B0609020204030204" pitchFamily="49" charset="0"/>
                        </a:rPr>
                        <a:t>// </a:t>
                      </a:r>
                      <a:r>
                        <a:rPr lang="en-US" sz="1800" b="0" dirty="0" err="1">
                          <a:solidFill>
                            <a:srgbClr val="AAAAAA"/>
                          </a:solidFill>
                          <a:latin typeface="Consolas" panose="020B0609020204030204" pitchFamily="49" charset="0"/>
                        </a:rPr>
                        <a:t>std</a:t>
                      </a:r>
                      <a:r>
                        <a:rPr lang="en-US" sz="1800" b="0" dirty="0">
                          <a:solidFill>
                            <a:srgbClr val="AAAAAA"/>
                          </a:solidFill>
                          <a:latin typeface="Consolas" panose="020B0609020204030204" pitchFamily="49" charset="0"/>
                        </a:rPr>
                        <a:t>::</a:t>
                      </a:r>
                      <a:r>
                        <a:rPr lang="en-US" sz="1800" b="0" dirty="0" err="1">
                          <a:solidFill>
                            <a:srgbClr val="AAAAAA"/>
                          </a:solidFill>
                          <a:latin typeface="Consolas" panose="020B0609020204030204" pitchFamily="49" charset="0"/>
                        </a:rPr>
                        <a:t>cout</a:t>
                      </a:r>
                      <a:r>
                        <a:rPr lang="en-US" sz="1800" b="0" dirty="0">
                          <a:solidFill>
                            <a:srgbClr val="AAAAAA"/>
                          </a:solidFill>
                          <a:latin typeface="Consolas" panose="020B0609020204030204" pitchFamily="49" charset="0"/>
                        </a:rPr>
                        <a:t>, </a:t>
                      </a:r>
                      <a:r>
                        <a:rPr lang="en-US" sz="1800" b="0" dirty="0" err="1">
                          <a:solidFill>
                            <a:srgbClr val="AAAAAA"/>
                          </a:solidFill>
                          <a:latin typeface="Consolas" panose="020B0609020204030204" pitchFamily="49" charset="0"/>
                        </a:rPr>
                        <a:t>std</a:t>
                      </a:r>
                      <a:r>
                        <a:rPr lang="en-US" sz="1800" b="0" dirty="0">
                          <a:solidFill>
                            <a:srgbClr val="AAAAAA"/>
                          </a:solidFill>
                          <a:latin typeface="Consolas" panose="020B0609020204030204" pitchFamily="49" charset="0"/>
                        </a:rPr>
                        <a:t>::</a:t>
                      </a:r>
                      <a:r>
                        <a:rPr lang="en-US" sz="1800" b="0" dirty="0" err="1">
                          <a:solidFill>
                            <a:srgbClr val="AAAAAA"/>
                          </a:solidFill>
                          <a:latin typeface="Consolas" panose="020B0609020204030204" pitchFamily="49" charset="0"/>
                        </a:rPr>
                        <a:t>cin</a:t>
                      </a:r>
                      <a:r>
                        <a:rPr lang="en-US" sz="1800" b="0" dirty="0">
                          <a:solidFill>
                            <a:srgbClr val="AAAAAA"/>
                          </a:solidFill>
                          <a:latin typeface="Consolas" panose="020B0609020204030204" pitchFamily="49" charset="0"/>
                        </a:rPr>
                        <a:t>, </a:t>
                      </a:r>
                      <a:r>
                        <a:rPr lang="en-US" sz="1800" b="0" dirty="0" err="1">
                          <a:solidFill>
                            <a:srgbClr val="AAAAAA"/>
                          </a:solidFill>
                          <a:latin typeface="Consolas" panose="020B0609020204030204" pitchFamily="49" charset="0"/>
                        </a:rPr>
                        <a:t>std</a:t>
                      </a:r>
                      <a:r>
                        <a:rPr lang="en-US" sz="1800" b="0" dirty="0">
                          <a:solidFill>
                            <a:srgbClr val="AAAAAA"/>
                          </a:solidFill>
                          <a:latin typeface="Consolas" panose="020B0609020204030204" pitchFamily="49" charset="0"/>
                        </a:rPr>
                        <a:t>::</a:t>
                      </a:r>
                      <a:r>
                        <a:rPr lang="en-US" sz="1800" b="0" dirty="0" err="1">
                          <a:solidFill>
                            <a:srgbClr val="AAAAAA"/>
                          </a:solidFill>
                          <a:latin typeface="Consolas" panose="020B0609020204030204" pitchFamily="49" charset="0"/>
                        </a:rPr>
                        <a:t>getline</a:t>
                      </a:r>
                      <a:endParaRPr lang="en-US" sz="1800" b="0" dirty="0">
                        <a:solidFill>
                          <a:srgbClr val="000000"/>
                        </a:solidFill>
                        <a:latin typeface="Consolas" panose="020B0609020204030204" pitchFamily="49" charset="0"/>
                      </a:endParaRPr>
                    </a:p>
                    <a:p>
                      <a:pPr marL="34290" indent="0">
                        <a:buNone/>
                      </a:pPr>
                      <a:r>
                        <a:rPr lang="en-US" sz="1800" b="0" dirty="0">
                          <a:solidFill>
                            <a:srgbClr val="0000FF"/>
                          </a:solidFill>
                          <a:latin typeface="Consolas" panose="020B0609020204030204" pitchFamily="49" charset="0"/>
                        </a:rPr>
                        <a:t>#include</a:t>
                      </a:r>
                      <a:r>
                        <a:rPr lang="en-US" sz="1800" b="0" dirty="0">
                          <a:solidFill>
                            <a:srgbClr val="000000"/>
                          </a:solidFill>
                          <a:latin typeface="Consolas" panose="020B0609020204030204" pitchFamily="49" charset="0"/>
                        </a:rPr>
                        <a:t> </a:t>
                      </a:r>
                      <a:r>
                        <a:rPr lang="en-US" sz="1800" b="0" dirty="0">
                          <a:solidFill>
                            <a:srgbClr val="0000FF"/>
                          </a:solidFill>
                          <a:latin typeface="Consolas" panose="020B0609020204030204" pitchFamily="49" charset="0"/>
                        </a:rPr>
                        <a:t>&lt;</a:t>
                      </a:r>
                      <a:r>
                        <a:rPr lang="en-US" sz="1800" b="0" dirty="0">
                          <a:solidFill>
                            <a:srgbClr val="A31515"/>
                          </a:solidFill>
                          <a:latin typeface="Consolas" panose="020B0609020204030204" pitchFamily="49" charset="0"/>
                        </a:rPr>
                        <a:t>string</a:t>
                      </a:r>
                      <a:r>
                        <a:rPr lang="en-US" sz="1800" b="0" dirty="0">
                          <a:solidFill>
                            <a:srgbClr val="0000FF"/>
                          </a:solidFill>
                          <a:latin typeface="Consolas" panose="020B0609020204030204" pitchFamily="49" charset="0"/>
                        </a:rPr>
                        <a:t>&gt;</a:t>
                      </a:r>
                      <a:r>
                        <a:rPr lang="en-US" sz="1800" b="0" dirty="0">
                          <a:solidFill>
                            <a:srgbClr val="000000"/>
                          </a:solidFill>
                          <a:latin typeface="Consolas" panose="020B0609020204030204" pitchFamily="49" charset="0"/>
                        </a:rPr>
                        <a:t> </a:t>
                      </a:r>
                      <a:r>
                        <a:rPr lang="en-US" sz="1800" b="0" dirty="0">
                          <a:solidFill>
                            <a:srgbClr val="AAAAAA"/>
                          </a:solidFill>
                          <a:latin typeface="Consolas" panose="020B0609020204030204" pitchFamily="49" charset="0"/>
                        </a:rPr>
                        <a:t>// </a:t>
                      </a:r>
                      <a:r>
                        <a:rPr lang="en-US" sz="1800" b="0" dirty="0" err="1">
                          <a:solidFill>
                            <a:srgbClr val="AAAAAA"/>
                          </a:solidFill>
                          <a:latin typeface="Consolas" panose="020B0609020204030204" pitchFamily="49" charset="0"/>
                        </a:rPr>
                        <a:t>std</a:t>
                      </a:r>
                      <a:r>
                        <a:rPr lang="en-US" sz="1800" b="0" dirty="0">
                          <a:solidFill>
                            <a:srgbClr val="AAAAAA"/>
                          </a:solidFill>
                          <a:latin typeface="Consolas" panose="020B0609020204030204" pitchFamily="49" charset="0"/>
                        </a:rPr>
                        <a:t>::string</a:t>
                      </a:r>
                      <a:endParaRPr lang="en-US" sz="1800" b="0" dirty="0">
                        <a:solidFill>
                          <a:srgbClr val="000000"/>
                        </a:solidFill>
                        <a:latin typeface="Consolas" panose="020B0609020204030204" pitchFamily="49" charset="0"/>
                      </a:endParaRPr>
                    </a:p>
                    <a:p>
                      <a:pPr marL="34290" indent="0">
                        <a:buNone/>
                      </a:pPr>
                      <a:r>
                        <a:rPr lang="en-US" sz="1800" b="0" dirty="0">
                          <a:solidFill>
                            <a:srgbClr val="0000FF"/>
                          </a:solidFill>
                          <a:latin typeface="Consolas" panose="020B0609020204030204" pitchFamily="49" charset="0"/>
                        </a:rPr>
                        <a:t>#include</a:t>
                      </a:r>
                      <a:r>
                        <a:rPr lang="en-US" sz="1800" b="0" dirty="0">
                          <a:solidFill>
                            <a:srgbClr val="000000"/>
                          </a:solidFill>
                          <a:latin typeface="Consolas" panose="020B0609020204030204" pitchFamily="49" charset="0"/>
                        </a:rPr>
                        <a:t> </a:t>
                      </a:r>
                      <a:r>
                        <a:rPr lang="en-US" sz="1800" b="0" dirty="0">
                          <a:solidFill>
                            <a:srgbClr val="0000FF"/>
                          </a:solidFill>
                          <a:latin typeface="Consolas" panose="020B0609020204030204" pitchFamily="49" charset="0"/>
                        </a:rPr>
                        <a:t>&lt;</a:t>
                      </a:r>
                      <a:r>
                        <a:rPr lang="en-US" sz="1800" b="0" dirty="0" err="1">
                          <a:solidFill>
                            <a:srgbClr val="A31515"/>
                          </a:solidFill>
                          <a:latin typeface="Consolas" panose="020B0609020204030204" pitchFamily="49" charset="0"/>
                        </a:rPr>
                        <a:t>stdio.h</a:t>
                      </a:r>
                      <a:r>
                        <a:rPr lang="en-US" sz="1800" b="0" dirty="0">
                          <a:solidFill>
                            <a:srgbClr val="0000FF"/>
                          </a:solidFill>
                          <a:latin typeface="Consolas" panose="020B0609020204030204" pitchFamily="49" charset="0"/>
                        </a:rPr>
                        <a:t>&gt;</a:t>
                      </a:r>
                      <a:r>
                        <a:rPr lang="en-US" sz="1800" b="0" dirty="0">
                          <a:solidFill>
                            <a:srgbClr val="000000"/>
                          </a:solidFill>
                          <a:latin typeface="Consolas" panose="020B0609020204030204" pitchFamily="49" charset="0"/>
                        </a:rPr>
                        <a:t> </a:t>
                      </a:r>
                      <a:r>
                        <a:rPr lang="en-US" sz="1800" b="0" dirty="0">
                          <a:solidFill>
                            <a:srgbClr val="AAAAAA"/>
                          </a:solidFill>
                          <a:latin typeface="Consolas" panose="020B0609020204030204" pitchFamily="49" charset="0"/>
                        </a:rPr>
                        <a:t>// </a:t>
                      </a:r>
                      <a:r>
                        <a:rPr lang="en-US" sz="1800" b="0" dirty="0" err="1">
                          <a:solidFill>
                            <a:srgbClr val="AAAAAA"/>
                          </a:solidFill>
                          <a:latin typeface="Consolas" panose="020B0609020204030204" pitchFamily="49" charset="0"/>
                        </a:rPr>
                        <a:t>fflush</a:t>
                      </a:r>
                      <a:r>
                        <a:rPr lang="en-US" sz="1800" b="0" dirty="0">
                          <a:solidFill>
                            <a:srgbClr val="AAAAAA"/>
                          </a:solidFill>
                          <a:latin typeface="Consolas" panose="020B0609020204030204" pitchFamily="49" charset="0"/>
                        </a:rPr>
                        <a:t>(</a:t>
                      </a:r>
                      <a:r>
                        <a:rPr lang="en-US" sz="1800" b="0" err="1">
                          <a:solidFill>
                            <a:srgbClr val="AAAAAA"/>
                          </a:solidFill>
                          <a:latin typeface="Consolas" panose="020B0609020204030204" pitchFamily="49" charset="0"/>
                        </a:rPr>
                        <a:t>stdin</a:t>
                      </a:r>
                      <a:r>
                        <a:rPr lang="en-US" sz="1800" b="0">
                          <a:solidFill>
                            <a:srgbClr val="AAAAAA"/>
                          </a:solidFill>
                          <a:latin typeface="Consolas" panose="020B0609020204030204" pitchFamily="49" charset="0"/>
                        </a:rPr>
                        <a:t>)</a:t>
                      </a:r>
                      <a:br>
                        <a:rPr lang="en-US" sz="1800" b="0" dirty="0">
                          <a:solidFill>
                            <a:srgbClr val="000000"/>
                          </a:solidFill>
                          <a:latin typeface="Consolas" panose="020B0609020204030204" pitchFamily="49" charset="0"/>
                        </a:rPr>
                      </a:br>
                      <a:r>
                        <a:rPr lang="en-US" sz="1800" b="0" dirty="0" err="1">
                          <a:solidFill>
                            <a:srgbClr val="0000FF"/>
                          </a:solidFill>
                          <a:latin typeface="Consolas" panose="020B0609020204030204" pitchFamily="49" charset="0"/>
                        </a:rPr>
                        <a:t>int</a:t>
                      </a:r>
                      <a:r>
                        <a:rPr lang="en-US" sz="1800" b="0" dirty="0">
                          <a:solidFill>
                            <a:srgbClr val="000000"/>
                          </a:solidFill>
                          <a:latin typeface="Consolas" panose="020B0609020204030204" pitchFamily="49" charset="0"/>
                        </a:rPr>
                        <a:t> main () {</a:t>
                      </a:r>
                    </a:p>
                    <a:p>
                      <a:pPr marL="514350" lvl="2" indent="0">
                        <a:buNone/>
                      </a:pP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::string name;</a:t>
                      </a:r>
                    </a:p>
                    <a:p>
                      <a:pPr marL="514350" lvl="2" indent="0">
                        <a:buNone/>
                      </a:pPr>
                      <a:r>
                        <a:rPr lang="en-US" sz="1800" b="0" err="1">
                          <a:solidFill>
                            <a:srgbClr val="0000FF"/>
                          </a:solidFill>
                          <a:latin typeface="Consolas" panose="020B0609020204030204" pitchFamily="49" charset="0"/>
                        </a:rPr>
                        <a:t>int</a:t>
                      </a:r>
                      <a:r>
                        <a:rPr lang="en-US" sz="1800" b="0">
                          <a:solidFill>
                            <a:srgbClr val="000000"/>
                          </a:solidFill>
                          <a:latin typeface="Consolas" panose="020B0609020204030204" pitchFamily="49" charset="0"/>
                        </a:rPr>
                        <a:t> age;</a:t>
                      </a:r>
                      <a:br>
                        <a:rPr lang="en-US" sz="1800" b="0" dirty="0">
                          <a:solidFill>
                            <a:srgbClr val="000000"/>
                          </a:solidFill>
                          <a:latin typeface="Consolas" panose="020B0609020204030204" pitchFamily="49" charset="0"/>
                        </a:rPr>
                      </a:b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cout</a:t>
                      </a:r>
                      <a:r>
                        <a:rPr lang="en-US" sz="1800" b="0" dirty="0">
                          <a:solidFill>
                            <a:srgbClr val="000000"/>
                          </a:solidFill>
                          <a:latin typeface="Consolas" panose="020B0609020204030204" pitchFamily="49" charset="0"/>
                        </a:rPr>
                        <a:t> &lt;&lt; </a:t>
                      </a:r>
                      <a:r>
                        <a:rPr lang="en-US" sz="1800" b="0" dirty="0">
                          <a:solidFill>
                            <a:srgbClr val="A31515"/>
                          </a:solidFill>
                          <a:latin typeface="Consolas" panose="020B0609020204030204" pitchFamily="49" charset="0"/>
                        </a:rPr>
                        <a:t>"Age: "</a:t>
                      </a:r>
                      <a:r>
                        <a:rPr lang="en-US" sz="1800" b="0" dirty="0">
                          <a:solidFill>
                            <a:srgbClr val="000000"/>
                          </a:solidFill>
                          <a:latin typeface="Consolas" panose="020B0609020204030204" pitchFamily="49" charset="0"/>
                        </a:rPr>
                        <a:t>;</a:t>
                      </a:r>
                    </a:p>
                    <a:p>
                      <a:pPr marL="514350" lvl="2" indent="0">
                        <a:buNone/>
                      </a:pP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cin</a:t>
                      </a:r>
                      <a:r>
                        <a:rPr lang="en-US" sz="1800" b="0" dirty="0">
                          <a:solidFill>
                            <a:srgbClr val="000000"/>
                          </a:solidFill>
                          <a:latin typeface="Consolas" panose="020B0609020204030204" pitchFamily="49" charset="0"/>
                        </a:rPr>
                        <a:t> &gt;&gt; age;</a:t>
                      </a:r>
                    </a:p>
                    <a:p>
                      <a:pPr marL="514350" lvl="2" indent="0">
                        <a:buNone/>
                      </a:pPr>
                      <a:endParaRPr lang="en-US" sz="1800" b="0" dirty="0">
                        <a:solidFill>
                          <a:srgbClr val="000000"/>
                        </a:solidFill>
                        <a:latin typeface="Consolas" panose="020B0609020204030204" pitchFamily="49" charset="0"/>
                      </a:endParaRPr>
                    </a:p>
                    <a:p>
                      <a:pPr marL="514350" lvl="2" indent="0">
                        <a:buNone/>
                      </a:pP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cin.ignore</a:t>
                      </a:r>
                      <a:r>
                        <a:rPr lang="en-US" sz="1800" b="0" dirty="0">
                          <a:solidFill>
                            <a:srgbClr val="000000"/>
                          </a:solidFill>
                          <a:latin typeface="Consolas" panose="020B0609020204030204" pitchFamily="49" charset="0"/>
                        </a:rPr>
                        <a:t>(</a:t>
                      </a:r>
                      <a:r>
                        <a:rPr lang="en-US" sz="1800" b="0" dirty="0">
                          <a:solidFill>
                            <a:srgbClr val="09885A"/>
                          </a:solidFill>
                          <a:latin typeface="Consolas" panose="020B0609020204030204" pitchFamily="49" charset="0"/>
                        </a:rPr>
                        <a:t>6</a:t>
                      </a:r>
                      <a:r>
                        <a:rPr lang="en-US" sz="1800" b="0" dirty="0">
                          <a:solidFill>
                            <a:srgbClr val="000000"/>
                          </a:solidFill>
                          <a:latin typeface="Consolas" panose="020B0609020204030204" pitchFamily="49" charset="0"/>
                        </a:rPr>
                        <a:t>, </a:t>
                      </a:r>
                      <a:r>
                        <a:rPr lang="en-US" sz="1800" b="0" dirty="0">
                          <a:solidFill>
                            <a:srgbClr val="A31515"/>
                          </a:solidFill>
                          <a:latin typeface="Consolas" panose="020B0609020204030204" pitchFamily="49" charset="0"/>
                        </a:rPr>
                        <a:t>'\n'</a:t>
                      </a:r>
                      <a:r>
                        <a:rPr lang="en-US" sz="1800" b="0" dirty="0">
                          <a:solidFill>
                            <a:srgbClr val="000000"/>
                          </a:solidFill>
                          <a:latin typeface="Consolas" panose="020B0609020204030204" pitchFamily="49" charset="0"/>
                        </a:rPr>
                        <a:t>);</a:t>
                      </a:r>
                    </a:p>
                    <a:p>
                      <a:pPr marL="514350" lvl="2" indent="0">
                        <a:buNone/>
                      </a:pP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cout</a:t>
                      </a:r>
                      <a:r>
                        <a:rPr lang="en-US" sz="1800" b="0" dirty="0">
                          <a:solidFill>
                            <a:srgbClr val="000000"/>
                          </a:solidFill>
                          <a:latin typeface="Consolas" panose="020B0609020204030204" pitchFamily="49" charset="0"/>
                        </a:rPr>
                        <a:t> &lt;&lt; </a:t>
                      </a:r>
                      <a:r>
                        <a:rPr lang="en-US" sz="1800" b="0" dirty="0">
                          <a:solidFill>
                            <a:srgbClr val="A31515"/>
                          </a:solidFill>
                          <a:latin typeface="Consolas" panose="020B0609020204030204" pitchFamily="49" charset="0"/>
                        </a:rPr>
                        <a:t>"Name: "</a:t>
                      </a:r>
                      <a:r>
                        <a:rPr lang="en-US" sz="1800" b="0" dirty="0">
                          <a:solidFill>
                            <a:srgbClr val="000000"/>
                          </a:solidFill>
                          <a:latin typeface="Consolas" panose="020B0609020204030204" pitchFamily="49" charset="0"/>
                        </a:rPr>
                        <a:t>;</a:t>
                      </a:r>
                    </a:p>
                    <a:p>
                      <a:pPr marL="514350" lvl="2" indent="0">
                        <a:buNone/>
                      </a:pP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getline</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cin</a:t>
                      </a:r>
                      <a:r>
                        <a:rPr lang="en-US" sz="1800" b="0" dirty="0">
                          <a:solidFill>
                            <a:srgbClr val="000000"/>
                          </a:solidFill>
                          <a:latin typeface="Consolas" panose="020B0609020204030204" pitchFamily="49" charset="0"/>
                        </a:rPr>
                        <a:t>, name);</a:t>
                      </a:r>
                    </a:p>
                    <a:p>
                      <a:pPr marL="514350" lvl="2" indent="0">
                        <a:buNone/>
                      </a:pPr>
                      <a:endParaRPr lang="en-US" sz="1800" b="0" dirty="0">
                        <a:solidFill>
                          <a:srgbClr val="000000"/>
                        </a:solidFill>
                        <a:latin typeface="Consolas" panose="020B0609020204030204" pitchFamily="49" charset="0"/>
                      </a:endParaRPr>
                    </a:p>
                    <a:p>
                      <a:pPr marL="514350" lvl="2" indent="0">
                        <a:buNone/>
                      </a:pP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cout</a:t>
                      </a:r>
                      <a:r>
                        <a:rPr lang="en-US" sz="1800" b="0" dirty="0">
                          <a:solidFill>
                            <a:srgbClr val="000000"/>
                          </a:solidFill>
                          <a:latin typeface="Consolas" panose="020B0609020204030204" pitchFamily="49" charset="0"/>
                        </a:rPr>
                        <a:t> &lt;&lt; </a:t>
                      </a: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endl</a:t>
                      </a:r>
                      <a:r>
                        <a:rPr lang="en-US" sz="1800" b="0" dirty="0">
                          <a:solidFill>
                            <a:srgbClr val="000000"/>
                          </a:solidFill>
                          <a:latin typeface="Consolas" panose="020B0609020204030204" pitchFamily="49" charset="0"/>
                        </a:rPr>
                        <a:t> &lt;&lt; </a:t>
                      </a:r>
                      <a:r>
                        <a:rPr lang="en-US" sz="1800" b="0" dirty="0" err="1">
                          <a:solidFill>
                            <a:srgbClr val="000000"/>
                          </a:solidFill>
                          <a:latin typeface="Consolas" panose="020B0609020204030204" pitchFamily="49" charset="0"/>
                        </a:rPr>
                        <a:t>std</a:t>
                      </a:r>
                      <a:r>
                        <a:rPr lang="en-US" sz="1800" b="0" dirty="0">
                          <a:solidFill>
                            <a:srgbClr val="000000"/>
                          </a:solidFill>
                          <a:latin typeface="Consolas" panose="020B0609020204030204" pitchFamily="49" charset="0"/>
                        </a:rPr>
                        <a:t>::</a:t>
                      </a:r>
                      <a:r>
                        <a:rPr lang="en-US" sz="1800" b="0" dirty="0" err="1">
                          <a:solidFill>
                            <a:srgbClr val="000000"/>
                          </a:solidFill>
                          <a:latin typeface="Consolas" panose="020B0609020204030204" pitchFamily="49" charset="0"/>
                        </a:rPr>
                        <a:t>endl</a:t>
                      </a:r>
                      <a:r>
                        <a:rPr lang="en-US" sz="1800" b="0" dirty="0">
                          <a:solidFill>
                            <a:srgbClr val="000000"/>
                          </a:solidFill>
                          <a:latin typeface="Consolas" panose="020B0609020204030204" pitchFamily="49" charset="0"/>
                        </a:rPr>
                        <a:t> &lt;&lt; </a:t>
                      </a:r>
                      <a:r>
                        <a:rPr lang="en-US" sz="1800" b="0" dirty="0">
                          <a:solidFill>
                            <a:srgbClr val="A31515"/>
                          </a:solidFill>
                          <a:latin typeface="Consolas" panose="020B0609020204030204" pitchFamily="49" charset="0"/>
                        </a:rPr>
                        <a:t>"Output: "</a:t>
                      </a:r>
                      <a:r>
                        <a:rPr lang="en-US" sz="1800" b="0" dirty="0">
                          <a:solidFill>
                            <a:srgbClr val="000000"/>
                          </a:solidFill>
                          <a:latin typeface="Consolas" panose="020B0609020204030204" pitchFamily="49" charset="0"/>
                        </a:rPr>
                        <a:t> &lt;&lt; name &lt;&lt; </a:t>
                      </a:r>
                      <a:r>
                        <a:rPr lang="en-US" sz="1800" b="0" dirty="0">
                          <a:solidFill>
                            <a:srgbClr val="A31515"/>
                          </a:solidFill>
                          <a:latin typeface="Consolas" panose="020B0609020204030204" pitchFamily="49" charset="0"/>
                        </a:rPr>
                        <a:t>", "</a:t>
                      </a:r>
                      <a:r>
                        <a:rPr lang="en-US" sz="1800" b="0" dirty="0">
                          <a:solidFill>
                            <a:srgbClr val="000000"/>
                          </a:solidFill>
                          <a:latin typeface="Consolas" panose="020B0609020204030204" pitchFamily="49" charset="0"/>
                        </a:rPr>
                        <a:t> &lt;&lt; age;</a:t>
                      </a:r>
                      <a:br>
                        <a:rPr lang="en-US" sz="1800" b="0" dirty="0">
                          <a:solidFill>
                            <a:srgbClr val="000000"/>
                          </a:solidFill>
                          <a:latin typeface="Consolas" panose="020B0609020204030204" pitchFamily="49" charset="0"/>
                        </a:rPr>
                      </a:br>
                      <a:r>
                        <a:rPr lang="en-US" sz="1800" b="0" dirty="0">
                          <a:solidFill>
                            <a:srgbClr val="0000FF"/>
                          </a:solidFill>
                          <a:latin typeface="Consolas" panose="020B0609020204030204" pitchFamily="49" charset="0"/>
                        </a:rPr>
                        <a:t>return</a:t>
                      </a:r>
                      <a:r>
                        <a:rPr lang="en-US" sz="1800" b="0" dirty="0">
                          <a:solidFill>
                            <a:srgbClr val="000000"/>
                          </a:solidFill>
                          <a:latin typeface="Consolas" panose="020B0609020204030204" pitchFamily="49" charset="0"/>
                        </a:rPr>
                        <a:t> </a:t>
                      </a:r>
                      <a:r>
                        <a:rPr lang="en-US" sz="1800" b="0" dirty="0">
                          <a:solidFill>
                            <a:srgbClr val="09885A"/>
                          </a:solidFill>
                          <a:latin typeface="Consolas" panose="020B0609020204030204" pitchFamily="49" charset="0"/>
                        </a:rPr>
                        <a:t>0</a:t>
                      </a:r>
                      <a:r>
                        <a:rPr lang="en-US" sz="1800" b="0" dirty="0">
                          <a:solidFill>
                            <a:srgbClr val="000000"/>
                          </a:solidFill>
                          <a:latin typeface="Consolas" panose="020B0609020204030204" pitchFamily="49" charset="0"/>
                        </a:rPr>
                        <a:t>;</a:t>
                      </a:r>
                    </a:p>
                    <a:p>
                      <a:pPr marL="34290" indent="0">
                        <a:buNone/>
                      </a:pPr>
                      <a:r>
                        <a:rPr lang="en-US" sz="1800" b="0" dirty="0">
                          <a:solidFill>
                            <a:srgbClr val="000000"/>
                          </a:solidFill>
                          <a:latin typeface="Consolas" panose="020B0609020204030204" pitchFamily="49" charset="0"/>
                        </a:rPr>
                        <a:t>}</a:t>
                      </a:r>
                    </a:p>
                  </a:txBody>
                  <a:tcPr marL="68580" marR="68580" marT="34290" marB="34290">
                    <a:lnR w="12700" cap="flat" cmpd="sng" algn="ctr">
                      <a:solidFill>
                        <a:schemeClr val="tx1"/>
                      </a:solidFill>
                      <a:prstDash val="solid"/>
                      <a:round/>
                      <a:headEnd type="none" w="med" len="med"/>
                      <a:tailEnd type="none" w="med" len="med"/>
                    </a:lnR>
                    <a:solidFill>
                      <a:schemeClr val="bg1"/>
                    </a:solidFill>
                  </a:tcPr>
                </a:tc>
                <a:tc>
                  <a:txBody>
                    <a:bodyPr/>
                    <a:lstStyle/>
                    <a:p>
                      <a:r>
                        <a:rPr lang="en-US" sz="1800" b="0" dirty="0" err="1">
                          <a:solidFill>
                            <a:schemeClr val="tx1"/>
                          </a:solidFill>
                        </a:rPr>
                        <a:t>Chạy</a:t>
                      </a:r>
                      <a:r>
                        <a:rPr lang="en-US" sz="1800" b="0" baseline="0" dirty="0">
                          <a:solidFill>
                            <a:schemeClr val="tx1"/>
                          </a:solidFill>
                        </a:rPr>
                        <a:t> </a:t>
                      </a:r>
                      <a:r>
                        <a:rPr lang="en-US" sz="1800" b="0" baseline="0" dirty="0" err="1">
                          <a:solidFill>
                            <a:schemeClr val="tx1"/>
                          </a:solidFill>
                        </a:rPr>
                        <a:t>l</a:t>
                      </a:r>
                      <a:r>
                        <a:rPr lang="en-US" sz="1800" b="0" dirty="0" err="1">
                          <a:solidFill>
                            <a:schemeClr val="tx1"/>
                          </a:solidFill>
                        </a:rPr>
                        <a:t>ần</a:t>
                      </a:r>
                      <a:r>
                        <a:rPr lang="en-US" sz="1800" b="0" baseline="0" dirty="0">
                          <a:solidFill>
                            <a:schemeClr val="tx1"/>
                          </a:solidFill>
                        </a:rPr>
                        <a:t> 1:</a:t>
                      </a:r>
                    </a:p>
                    <a:p>
                      <a:endParaRPr lang="en-US" sz="1800" b="0" baseline="0" dirty="0">
                        <a:solidFill>
                          <a:schemeClr val="tx1"/>
                        </a:solidFill>
                      </a:endParaRPr>
                    </a:p>
                    <a:p>
                      <a:r>
                        <a:rPr lang="en-US" sz="1800" b="0" baseline="0" dirty="0">
                          <a:solidFill>
                            <a:schemeClr val="tx1"/>
                          </a:solidFill>
                        </a:rPr>
                        <a:t>Age</a:t>
                      </a:r>
                      <a:r>
                        <a:rPr lang="en-US" sz="1800" b="0" baseline="0">
                          <a:solidFill>
                            <a:schemeClr val="tx1"/>
                          </a:solidFill>
                        </a:rPr>
                        <a:t>:  35 </a:t>
                      </a:r>
                      <a:r>
                        <a:rPr lang="en-US" sz="1800" b="0" baseline="0" dirty="0">
                          <a:solidFill>
                            <a:schemeClr val="tx1"/>
                          </a:solidFill>
                        </a:rPr>
                        <a:t>123        </a:t>
                      </a:r>
                    </a:p>
                    <a:p>
                      <a:r>
                        <a:rPr lang="en-US" sz="1800" b="0" baseline="0" dirty="0">
                          <a:solidFill>
                            <a:schemeClr val="tx1"/>
                          </a:solidFill>
                        </a:rPr>
                        <a:t> </a:t>
                      </a:r>
                      <a:r>
                        <a:rPr lang="en-US" sz="1800" b="0" baseline="0" dirty="0">
                          <a:solidFill>
                            <a:srgbClr val="FF0000"/>
                          </a:solidFill>
                        </a:rPr>
                        <a:t>//  </a:t>
                      </a:r>
                      <a:r>
                        <a:rPr lang="en-US" sz="1800" b="0" baseline="0" dirty="0" err="1">
                          <a:solidFill>
                            <a:srgbClr val="FF0000"/>
                          </a:solidFill>
                        </a:rPr>
                        <a:t>std</a:t>
                      </a:r>
                      <a:r>
                        <a:rPr lang="en-US" sz="1800" b="0" baseline="0" dirty="0">
                          <a:solidFill>
                            <a:srgbClr val="FF0000"/>
                          </a:solidFill>
                        </a:rPr>
                        <a:t>::</a:t>
                      </a:r>
                      <a:r>
                        <a:rPr lang="en-US" sz="1800" b="0" baseline="0" dirty="0" err="1">
                          <a:solidFill>
                            <a:srgbClr val="FF0000"/>
                          </a:solidFill>
                        </a:rPr>
                        <a:t>cin.ignore</a:t>
                      </a:r>
                      <a:r>
                        <a:rPr lang="en-US" sz="1800" b="0" baseline="0" dirty="0">
                          <a:solidFill>
                            <a:srgbClr val="FF0000"/>
                          </a:solidFill>
                        </a:rPr>
                        <a:t>(6, '\n'): </a:t>
                      </a:r>
                      <a:r>
                        <a:rPr lang="en-US" sz="1800" b="0" baseline="0" dirty="0" err="1">
                          <a:solidFill>
                            <a:srgbClr val="FF0000"/>
                          </a:solidFill>
                        </a:rPr>
                        <a:t>gặp</a:t>
                      </a:r>
                      <a:r>
                        <a:rPr lang="en-US" sz="1800" b="0" baseline="0" dirty="0">
                          <a:solidFill>
                            <a:srgbClr val="FF0000"/>
                          </a:solidFill>
                        </a:rPr>
                        <a:t> enter </a:t>
                      </a:r>
                      <a:r>
                        <a:rPr lang="en-US" sz="1800" b="0" baseline="0" dirty="0" err="1">
                          <a:solidFill>
                            <a:srgbClr val="FF0000"/>
                          </a:solidFill>
                        </a:rPr>
                        <a:t>nên</a:t>
                      </a:r>
                      <a:r>
                        <a:rPr lang="en-US" sz="1800" b="0" baseline="0" dirty="0">
                          <a:solidFill>
                            <a:srgbClr val="FF0000"/>
                          </a:solidFill>
                        </a:rPr>
                        <a:t> </a:t>
                      </a:r>
                      <a:r>
                        <a:rPr lang="en-US" sz="1800" b="0" baseline="0" dirty="0" err="1">
                          <a:solidFill>
                            <a:srgbClr val="FF0000"/>
                          </a:solidFill>
                        </a:rPr>
                        <a:t>kết</a:t>
                      </a:r>
                      <a:r>
                        <a:rPr lang="en-US" sz="1800" b="0" baseline="0" dirty="0">
                          <a:solidFill>
                            <a:srgbClr val="FF0000"/>
                          </a:solidFill>
                        </a:rPr>
                        <a:t> thực </a:t>
                      </a:r>
                      <a:r>
                        <a:rPr lang="en-US" sz="1800" b="0" baseline="0" dirty="0" err="1">
                          <a:solidFill>
                            <a:srgbClr val="FF0000"/>
                          </a:solidFill>
                        </a:rPr>
                        <a:t>việc</a:t>
                      </a:r>
                      <a:r>
                        <a:rPr lang="en-US" sz="1800" b="0" baseline="0" dirty="0">
                          <a:solidFill>
                            <a:srgbClr val="FF0000"/>
                          </a:solidFill>
                        </a:rPr>
                        <a:t> </a:t>
                      </a:r>
                      <a:r>
                        <a:rPr lang="en-US" sz="1800" b="0" baseline="0" dirty="0" err="1">
                          <a:solidFill>
                            <a:srgbClr val="FF0000"/>
                          </a:solidFill>
                        </a:rPr>
                        <a:t>nhập</a:t>
                      </a:r>
                      <a:r>
                        <a:rPr lang="en-US" sz="1800" b="0" baseline="0" dirty="0">
                          <a:solidFill>
                            <a:srgbClr val="FF0000"/>
                          </a:solidFill>
                        </a:rPr>
                        <a:t>, </a:t>
                      </a:r>
                      <a:r>
                        <a:rPr lang="en-US" sz="1800" b="0" baseline="0" err="1">
                          <a:solidFill>
                            <a:srgbClr val="FF0000"/>
                          </a:solidFill>
                        </a:rPr>
                        <a:t>dãy</a:t>
                      </a:r>
                      <a:r>
                        <a:rPr lang="en-US" sz="1800" b="0" baseline="0">
                          <a:solidFill>
                            <a:srgbClr val="FF0000"/>
                          </a:solidFill>
                        </a:rPr>
                        <a:t> </a:t>
                      </a:r>
                    </a:p>
                    <a:p>
                      <a:r>
                        <a:rPr lang="en-US" sz="1800" b="0" baseline="0">
                          <a:solidFill>
                            <a:srgbClr val="FF0000"/>
                          </a:solidFill>
                        </a:rPr>
                        <a:t>“ </a:t>
                      </a:r>
                      <a:r>
                        <a:rPr lang="en-US" sz="1800" b="0" baseline="0" dirty="0">
                          <a:solidFill>
                            <a:srgbClr val="FF0000"/>
                          </a:solidFill>
                        </a:rPr>
                        <a:t>123” </a:t>
                      </a:r>
                      <a:r>
                        <a:rPr lang="en-US" sz="1800" b="0" baseline="0" dirty="0" err="1">
                          <a:solidFill>
                            <a:srgbClr val="FF0000"/>
                          </a:solidFill>
                        </a:rPr>
                        <a:t>gồm</a:t>
                      </a:r>
                      <a:r>
                        <a:rPr lang="en-US" sz="1800" b="0" baseline="0" dirty="0">
                          <a:solidFill>
                            <a:srgbClr val="FF0000"/>
                          </a:solidFill>
                        </a:rPr>
                        <a:t> 4 </a:t>
                      </a:r>
                      <a:r>
                        <a:rPr lang="en-US" sz="1800" b="0" baseline="0" dirty="0" err="1">
                          <a:solidFill>
                            <a:srgbClr val="FF0000"/>
                          </a:solidFill>
                        </a:rPr>
                        <a:t>ký</a:t>
                      </a:r>
                      <a:r>
                        <a:rPr lang="en-US" sz="1800" b="0" baseline="0" dirty="0">
                          <a:solidFill>
                            <a:srgbClr val="FF0000"/>
                          </a:solidFill>
                        </a:rPr>
                        <a:t> </a:t>
                      </a:r>
                      <a:r>
                        <a:rPr lang="en-US" sz="1800" b="0" baseline="0" dirty="0" err="1">
                          <a:solidFill>
                            <a:srgbClr val="FF0000"/>
                          </a:solidFill>
                        </a:rPr>
                        <a:t>tự</a:t>
                      </a:r>
                      <a:r>
                        <a:rPr lang="en-US" sz="1800" b="0" baseline="0" dirty="0">
                          <a:solidFill>
                            <a:srgbClr val="FF0000"/>
                          </a:solidFill>
                        </a:rPr>
                        <a:t> </a:t>
                      </a:r>
                      <a:r>
                        <a:rPr lang="en-US" sz="1800" b="0" baseline="0" dirty="0" err="1">
                          <a:solidFill>
                            <a:srgbClr val="FF0000"/>
                          </a:solidFill>
                        </a:rPr>
                        <a:t>bị</a:t>
                      </a:r>
                      <a:r>
                        <a:rPr lang="en-US" sz="1800" b="0" baseline="0" dirty="0">
                          <a:solidFill>
                            <a:srgbClr val="FF0000"/>
                          </a:solidFill>
                        </a:rPr>
                        <a:t> </a:t>
                      </a:r>
                      <a:r>
                        <a:rPr lang="en-US" sz="1800" b="0" baseline="0" dirty="0" err="1">
                          <a:solidFill>
                            <a:srgbClr val="FF0000"/>
                          </a:solidFill>
                        </a:rPr>
                        <a:t>bỏ</a:t>
                      </a:r>
                      <a:r>
                        <a:rPr lang="en-US" sz="1800" b="0" baseline="0" dirty="0">
                          <a:solidFill>
                            <a:srgbClr val="FF0000"/>
                          </a:solidFill>
                        </a:rPr>
                        <a:t> qua, </a:t>
                      </a:r>
                      <a:r>
                        <a:rPr lang="en-US" sz="1800" b="0" baseline="0" dirty="0" err="1">
                          <a:solidFill>
                            <a:srgbClr val="FF0000"/>
                          </a:solidFill>
                        </a:rPr>
                        <a:t>stdin</a:t>
                      </a:r>
                      <a:r>
                        <a:rPr lang="en-US" sz="1800" b="0" baseline="0" dirty="0">
                          <a:solidFill>
                            <a:srgbClr val="FF0000"/>
                          </a:solidFill>
                        </a:rPr>
                        <a:t> </a:t>
                      </a:r>
                      <a:r>
                        <a:rPr lang="en-US" sz="1800" b="0" baseline="0" dirty="0" err="1">
                          <a:solidFill>
                            <a:srgbClr val="FF0000"/>
                          </a:solidFill>
                        </a:rPr>
                        <a:t>rỗng</a:t>
                      </a:r>
                      <a:endParaRPr lang="en-US" sz="1800" b="0" baseline="0" dirty="0">
                        <a:solidFill>
                          <a:srgbClr val="FF0000"/>
                        </a:solidFill>
                      </a:endParaRPr>
                    </a:p>
                    <a:p>
                      <a:r>
                        <a:rPr lang="en-US" sz="1800" b="0" baseline="0" dirty="0">
                          <a:solidFill>
                            <a:schemeClr val="tx1"/>
                          </a:solidFill>
                        </a:rPr>
                        <a:t>Name:  </a:t>
                      </a:r>
                      <a:r>
                        <a:rPr lang="en-US" sz="1800" b="0" baseline="0" dirty="0" err="1">
                          <a:solidFill>
                            <a:schemeClr val="tx1"/>
                          </a:solidFill>
                        </a:rPr>
                        <a:t>ngoc</a:t>
                      </a:r>
                      <a:r>
                        <a:rPr lang="en-US" sz="1800" b="0" baseline="0" dirty="0">
                          <a:solidFill>
                            <a:schemeClr val="tx1"/>
                          </a:solidFill>
                        </a:rPr>
                        <a:t> diem</a:t>
                      </a:r>
                    </a:p>
                    <a:p>
                      <a:endParaRPr lang="en-US" sz="1800" b="0" baseline="0" dirty="0">
                        <a:solidFill>
                          <a:schemeClr val="tx1"/>
                        </a:solidFill>
                      </a:endParaRPr>
                    </a:p>
                    <a:p>
                      <a:r>
                        <a:rPr lang="en-US" sz="1800" b="0" baseline="0" dirty="0">
                          <a:solidFill>
                            <a:schemeClr val="tx1"/>
                          </a:solidFill>
                        </a:rPr>
                        <a:t>Output: </a:t>
                      </a:r>
                      <a:r>
                        <a:rPr lang="en-US" sz="1800" b="0" baseline="0" dirty="0" err="1">
                          <a:solidFill>
                            <a:schemeClr val="tx1"/>
                          </a:solidFill>
                        </a:rPr>
                        <a:t>ngoc</a:t>
                      </a:r>
                      <a:r>
                        <a:rPr lang="en-US" sz="1800" b="0" baseline="0" dirty="0">
                          <a:solidFill>
                            <a:schemeClr val="tx1"/>
                          </a:solidFill>
                        </a:rPr>
                        <a:t> diem</a:t>
                      </a:r>
                      <a:r>
                        <a:rPr lang="en-US" sz="1800" b="0" baseline="0">
                          <a:solidFill>
                            <a:schemeClr val="tx1"/>
                          </a:solidFill>
                        </a:rPr>
                        <a:t>, 35</a:t>
                      </a:r>
                      <a:endParaRPr lang="en-US" sz="1800" b="0" baseline="0" dirty="0">
                        <a:solidFill>
                          <a:schemeClr val="tx1"/>
                        </a:solidFill>
                      </a:endParaRPr>
                    </a:p>
                    <a:p>
                      <a:endParaRPr lang="en-US" sz="1800" b="0" baseline="0" dirty="0">
                        <a:solidFill>
                          <a:schemeClr val="tx1"/>
                        </a:solidFill>
                      </a:endParaRPr>
                    </a:p>
                    <a:p>
                      <a:r>
                        <a:rPr lang="en-US" sz="1800" b="0" baseline="0" dirty="0">
                          <a:solidFill>
                            <a:schemeClr val="tx1"/>
                          </a:solidFill>
                        </a:rPr>
                        <a:t>------------------------------</a:t>
                      </a:r>
                    </a:p>
                    <a:p>
                      <a:endParaRPr lang="en-US" sz="1800" b="0" baseline="0" dirty="0">
                        <a:solidFill>
                          <a:schemeClr val="tx1"/>
                        </a:solidFill>
                      </a:endParaRPr>
                    </a:p>
                    <a:p>
                      <a:pPr marL="0" marR="0" indent="0" algn="l" defTabSz="685800" rtl="0" eaLnBrk="1" fontAlgn="auto" latinLnBrk="0" hangingPunct="1">
                        <a:lnSpc>
                          <a:spcPct val="100000"/>
                        </a:lnSpc>
                        <a:spcBef>
                          <a:spcPts val="0"/>
                        </a:spcBef>
                        <a:spcAft>
                          <a:spcPts val="0"/>
                        </a:spcAft>
                        <a:buClrTx/>
                        <a:buSzTx/>
                        <a:buFontTx/>
                        <a:buNone/>
                        <a:defRPr/>
                      </a:pPr>
                      <a:r>
                        <a:rPr lang="en-US" sz="1800" b="0" dirty="0" err="1">
                          <a:solidFill>
                            <a:schemeClr val="tx1"/>
                          </a:solidFill>
                        </a:rPr>
                        <a:t>Chạy</a:t>
                      </a:r>
                      <a:r>
                        <a:rPr lang="en-US" sz="1800" b="0" baseline="0" dirty="0">
                          <a:solidFill>
                            <a:schemeClr val="tx1"/>
                          </a:solidFill>
                        </a:rPr>
                        <a:t> </a:t>
                      </a:r>
                      <a:r>
                        <a:rPr lang="en-US" sz="1800" b="0" baseline="0" dirty="0" err="1">
                          <a:solidFill>
                            <a:schemeClr val="tx1"/>
                          </a:solidFill>
                        </a:rPr>
                        <a:t>l</a:t>
                      </a:r>
                      <a:r>
                        <a:rPr lang="en-US" sz="1800" b="0" dirty="0" err="1">
                          <a:solidFill>
                            <a:schemeClr val="tx1"/>
                          </a:solidFill>
                        </a:rPr>
                        <a:t>ần</a:t>
                      </a:r>
                      <a:r>
                        <a:rPr lang="en-US" sz="1800" b="0" baseline="0" dirty="0">
                          <a:solidFill>
                            <a:schemeClr val="tx1"/>
                          </a:solidFill>
                        </a:rPr>
                        <a:t> 2:</a:t>
                      </a:r>
                    </a:p>
                    <a:p>
                      <a:pPr marL="0" marR="0" indent="0" algn="l" defTabSz="685800" rtl="0" eaLnBrk="1" fontAlgn="auto" latinLnBrk="0" hangingPunct="1">
                        <a:lnSpc>
                          <a:spcPct val="100000"/>
                        </a:lnSpc>
                        <a:spcBef>
                          <a:spcPts val="0"/>
                        </a:spcBef>
                        <a:spcAft>
                          <a:spcPts val="0"/>
                        </a:spcAft>
                        <a:buClrTx/>
                        <a:buSzTx/>
                        <a:buFontTx/>
                        <a:buNone/>
                        <a:defRPr/>
                      </a:pPr>
                      <a:endParaRPr lang="en-US" sz="1800" b="0" baseline="0" dirty="0">
                        <a:solidFill>
                          <a:schemeClr val="tx1"/>
                        </a:solidFill>
                      </a:endParaRPr>
                    </a:p>
                    <a:p>
                      <a:r>
                        <a:rPr lang="en-US" sz="1800" b="0" baseline="0" dirty="0">
                          <a:solidFill>
                            <a:schemeClr val="tx1"/>
                          </a:solidFill>
                        </a:rPr>
                        <a:t>Age</a:t>
                      </a:r>
                      <a:r>
                        <a:rPr lang="en-US" sz="1800" b="0" baseline="0">
                          <a:solidFill>
                            <a:schemeClr val="tx1"/>
                          </a:solidFill>
                        </a:rPr>
                        <a:t>:  35 </a:t>
                      </a:r>
                      <a:r>
                        <a:rPr lang="en-US" sz="1800" b="0" baseline="0" dirty="0">
                          <a:solidFill>
                            <a:schemeClr val="tx1"/>
                          </a:solidFill>
                        </a:rPr>
                        <a:t>123456789</a:t>
                      </a:r>
                    </a:p>
                    <a:p>
                      <a:r>
                        <a:rPr lang="en-US" sz="1800" b="0" baseline="0" dirty="0">
                          <a:solidFill>
                            <a:srgbClr val="FF0000"/>
                          </a:solidFill>
                        </a:rPr>
                        <a:t>//  </a:t>
                      </a:r>
                      <a:r>
                        <a:rPr lang="en-US" sz="1800" b="0" baseline="0" dirty="0" err="1">
                          <a:solidFill>
                            <a:srgbClr val="FF0000"/>
                          </a:solidFill>
                        </a:rPr>
                        <a:t>std</a:t>
                      </a:r>
                      <a:r>
                        <a:rPr lang="en-US" sz="1800" b="0" baseline="0" dirty="0">
                          <a:solidFill>
                            <a:srgbClr val="FF0000"/>
                          </a:solidFill>
                        </a:rPr>
                        <a:t>::</a:t>
                      </a:r>
                      <a:r>
                        <a:rPr lang="en-US" sz="1800" b="0" baseline="0" dirty="0" err="1">
                          <a:solidFill>
                            <a:srgbClr val="FF0000"/>
                          </a:solidFill>
                        </a:rPr>
                        <a:t>cin.ignore</a:t>
                      </a:r>
                      <a:r>
                        <a:rPr lang="en-US" sz="1800" b="0" baseline="0" dirty="0">
                          <a:solidFill>
                            <a:srgbClr val="FF0000"/>
                          </a:solidFill>
                        </a:rPr>
                        <a:t>(6, '\n'): </a:t>
                      </a:r>
                      <a:r>
                        <a:rPr lang="en-US" sz="1800" b="0" baseline="0" dirty="0" err="1">
                          <a:solidFill>
                            <a:srgbClr val="FF0000"/>
                          </a:solidFill>
                        </a:rPr>
                        <a:t>gặp</a:t>
                      </a:r>
                      <a:r>
                        <a:rPr lang="en-US" sz="1800" b="0" baseline="0" dirty="0">
                          <a:solidFill>
                            <a:srgbClr val="FF0000"/>
                          </a:solidFill>
                        </a:rPr>
                        <a:t> enter </a:t>
                      </a:r>
                      <a:r>
                        <a:rPr lang="en-US" sz="1800" b="0" baseline="0" dirty="0" err="1">
                          <a:solidFill>
                            <a:srgbClr val="FF0000"/>
                          </a:solidFill>
                        </a:rPr>
                        <a:t>nên</a:t>
                      </a:r>
                      <a:r>
                        <a:rPr lang="en-US" sz="1800" b="0" baseline="0" dirty="0">
                          <a:solidFill>
                            <a:srgbClr val="FF0000"/>
                          </a:solidFill>
                        </a:rPr>
                        <a:t> </a:t>
                      </a:r>
                      <a:r>
                        <a:rPr lang="en-US" sz="1800" b="0" baseline="0" dirty="0" err="1">
                          <a:solidFill>
                            <a:srgbClr val="FF0000"/>
                          </a:solidFill>
                        </a:rPr>
                        <a:t>kết</a:t>
                      </a:r>
                      <a:r>
                        <a:rPr lang="en-US" sz="1800" b="0" baseline="0" dirty="0">
                          <a:solidFill>
                            <a:srgbClr val="FF0000"/>
                          </a:solidFill>
                        </a:rPr>
                        <a:t> thực </a:t>
                      </a:r>
                      <a:r>
                        <a:rPr lang="en-US" sz="1800" b="0" baseline="0" dirty="0" err="1">
                          <a:solidFill>
                            <a:srgbClr val="FF0000"/>
                          </a:solidFill>
                        </a:rPr>
                        <a:t>việc</a:t>
                      </a:r>
                      <a:r>
                        <a:rPr lang="en-US" sz="1800" b="0" baseline="0" dirty="0">
                          <a:solidFill>
                            <a:srgbClr val="FF0000"/>
                          </a:solidFill>
                        </a:rPr>
                        <a:t> </a:t>
                      </a:r>
                      <a:r>
                        <a:rPr lang="en-US" sz="1800" b="0" baseline="0" dirty="0" err="1">
                          <a:solidFill>
                            <a:srgbClr val="FF0000"/>
                          </a:solidFill>
                        </a:rPr>
                        <a:t>nhập</a:t>
                      </a:r>
                      <a:r>
                        <a:rPr lang="en-US" sz="1800" b="0" baseline="0" dirty="0">
                          <a:solidFill>
                            <a:srgbClr val="FF0000"/>
                          </a:solidFill>
                        </a:rPr>
                        <a:t>, </a:t>
                      </a:r>
                      <a:r>
                        <a:rPr lang="en-US" sz="1800" b="0" baseline="0" dirty="0" err="1">
                          <a:solidFill>
                            <a:srgbClr val="FF0000"/>
                          </a:solidFill>
                        </a:rPr>
                        <a:t>dãy</a:t>
                      </a:r>
                      <a:r>
                        <a:rPr lang="en-US" sz="1800" b="0" baseline="0" dirty="0">
                          <a:solidFill>
                            <a:srgbClr val="FF0000"/>
                          </a:solidFill>
                        </a:rPr>
                        <a:t> “ 12345” </a:t>
                      </a:r>
                      <a:r>
                        <a:rPr lang="en-US" sz="1800" b="0" baseline="0" dirty="0" err="1">
                          <a:solidFill>
                            <a:srgbClr val="FF0000"/>
                          </a:solidFill>
                        </a:rPr>
                        <a:t>gồm</a:t>
                      </a:r>
                      <a:r>
                        <a:rPr lang="en-US" sz="1800" b="0" baseline="0" dirty="0">
                          <a:solidFill>
                            <a:srgbClr val="FF0000"/>
                          </a:solidFill>
                        </a:rPr>
                        <a:t> 6 </a:t>
                      </a:r>
                      <a:r>
                        <a:rPr lang="en-US" sz="1800" b="0" baseline="0" dirty="0" err="1">
                          <a:solidFill>
                            <a:srgbClr val="FF0000"/>
                          </a:solidFill>
                        </a:rPr>
                        <a:t>ký</a:t>
                      </a:r>
                      <a:r>
                        <a:rPr lang="en-US" sz="1800" b="0" baseline="0" dirty="0">
                          <a:solidFill>
                            <a:srgbClr val="FF0000"/>
                          </a:solidFill>
                        </a:rPr>
                        <a:t> </a:t>
                      </a:r>
                      <a:r>
                        <a:rPr lang="en-US" sz="1800" b="0" baseline="0" dirty="0" err="1">
                          <a:solidFill>
                            <a:srgbClr val="FF0000"/>
                          </a:solidFill>
                        </a:rPr>
                        <a:t>tự</a:t>
                      </a:r>
                      <a:r>
                        <a:rPr lang="en-US" sz="1800" b="0" baseline="0" dirty="0">
                          <a:solidFill>
                            <a:srgbClr val="FF0000"/>
                          </a:solidFill>
                        </a:rPr>
                        <a:t> </a:t>
                      </a:r>
                      <a:r>
                        <a:rPr lang="en-US" sz="1800" b="0" baseline="0" dirty="0" err="1">
                          <a:solidFill>
                            <a:srgbClr val="FF0000"/>
                          </a:solidFill>
                        </a:rPr>
                        <a:t>bị</a:t>
                      </a:r>
                      <a:r>
                        <a:rPr lang="en-US" sz="1800" b="0" baseline="0" dirty="0">
                          <a:solidFill>
                            <a:srgbClr val="FF0000"/>
                          </a:solidFill>
                        </a:rPr>
                        <a:t> </a:t>
                      </a:r>
                      <a:r>
                        <a:rPr lang="en-US" sz="1800" b="0" baseline="0" dirty="0" err="1">
                          <a:solidFill>
                            <a:srgbClr val="FF0000"/>
                          </a:solidFill>
                        </a:rPr>
                        <a:t>bỏ</a:t>
                      </a:r>
                      <a:r>
                        <a:rPr lang="en-US" sz="1800" b="0" baseline="0" dirty="0">
                          <a:solidFill>
                            <a:srgbClr val="FF0000"/>
                          </a:solidFill>
                        </a:rPr>
                        <a:t> qua, </a:t>
                      </a:r>
                      <a:r>
                        <a:rPr lang="en-US" sz="1800" b="0" baseline="0" dirty="0" err="1">
                          <a:solidFill>
                            <a:srgbClr val="FF0000"/>
                          </a:solidFill>
                        </a:rPr>
                        <a:t>stdin</a:t>
                      </a:r>
                      <a:r>
                        <a:rPr lang="en-US" sz="1800" b="0" baseline="0" dirty="0">
                          <a:solidFill>
                            <a:srgbClr val="FF0000"/>
                          </a:solidFill>
                        </a:rPr>
                        <a:t> </a:t>
                      </a:r>
                      <a:r>
                        <a:rPr lang="en-US" sz="1800" b="0" baseline="0" dirty="0" err="1">
                          <a:solidFill>
                            <a:srgbClr val="FF0000"/>
                          </a:solidFill>
                        </a:rPr>
                        <a:t>còn</a:t>
                      </a:r>
                      <a:r>
                        <a:rPr lang="en-US" sz="1800" b="0" baseline="0" dirty="0">
                          <a:solidFill>
                            <a:srgbClr val="FF0000"/>
                          </a:solidFill>
                        </a:rPr>
                        <a:t> </a:t>
                      </a:r>
                      <a:r>
                        <a:rPr lang="en-US" sz="1800" b="0" baseline="0" dirty="0" err="1">
                          <a:solidFill>
                            <a:srgbClr val="FF0000"/>
                          </a:solidFill>
                        </a:rPr>
                        <a:t>lại</a:t>
                      </a:r>
                      <a:r>
                        <a:rPr lang="en-US" sz="1800" b="0" baseline="0" dirty="0">
                          <a:solidFill>
                            <a:srgbClr val="FF0000"/>
                          </a:solidFill>
                        </a:rPr>
                        <a:t> </a:t>
                      </a:r>
                      <a:r>
                        <a:rPr lang="en-US" sz="1800" b="0" baseline="0" dirty="0" err="1">
                          <a:solidFill>
                            <a:srgbClr val="FF0000"/>
                          </a:solidFill>
                        </a:rPr>
                        <a:t>là</a:t>
                      </a:r>
                      <a:r>
                        <a:rPr lang="en-US" sz="1800" b="0" baseline="0" dirty="0">
                          <a:solidFill>
                            <a:srgbClr val="FF0000"/>
                          </a:solidFill>
                        </a:rPr>
                        <a:t> </a:t>
                      </a:r>
                      <a:r>
                        <a:rPr lang="en-US" sz="1800" b="0" baseline="0" dirty="0" err="1">
                          <a:solidFill>
                            <a:srgbClr val="FF0000"/>
                          </a:solidFill>
                        </a:rPr>
                        <a:t>dãy</a:t>
                      </a:r>
                      <a:r>
                        <a:rPr lang="en-US" sz="1800" b="0" baseline="0" dirty="0">
                          <a:solidFill>
                            <a:srgbClr val="FF0000"/>
                          </a:solidFill>
                        </a:rPr>
                        <a:t> “6789”</a:t>
                      </a:r>
                    </a:p>
                    <a:p>
                      <a:r>
                        <a:rPr lang="en-US" sz="1800" b="0" baseline="0" dirty="0">
                          <a:solidFill>
                            <a:schemeClr val="tx1"/>
                          </a:solidFill>
                        </a:rPr>
                        <a:t>Name: </a:t>
                      </a:r>
                    </a:p>
                    <a:p>
                      <a:endParaRPr lang="en-US" sz="1800" b="0" baseline="0" dirty="0">
                        <a:solidFill>
                          <a:schemeClr val="tx1"/>
                        </a:solidFill>
                      </a:endParaRPr>
                    </a:p>
                    <a:p>
                      <a:r>
                        <a:rPr lang="en-US" sz="1800" b="0" baseline="0" dirty="0">
                          <a:solidFill>
                            <a:schemeClr val="tx1"/>
                          </a:solidFill>
                        </a:rPr>
                        <a:t>Output: 6789</a:t>
                      </a:r>
                      <a:r>
                        <a:rPr lang="en-US" sz="1800" b="0" baseline="0">
                          <a:solidFill>
                            <a:schemeClr val="tx1"/>
                          </a:solidFill>
                        </a:rPr>
                        <a:t>, 35 </a:t>
                      </a:r>
                      <a:endParaRPr lang="en-US" sz="1800" b="0" baseline="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7" name="Date Placeholder 6">
            <a:extLst>
              <a:ext uri="{FF2B5EF4-FFF2-40B4-BE49-F238E27FC236}">
                <a16:creationId xmlns:a16="http://schemas.microsoft.com/office/drawing/2014/main" id="{15E38C86-645E-A8B0-CDC9-3C10FAD4DAD8}"/>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4C6BC2DD-0E5E-3731-EBAD-E254752FA599}"/>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 2:</a:t>
            </a:r>
          </a:p>
        </p:txBody>
      </p:sp>
      <p:sp>
        <p:nvSpPr>
          <p:cNvPr id="7" name="Content Placeholder 6">
            <a:extLst>
              <a:ext uri="{FF2B5EF4-FFF2-40B4-BE49-F238E27FC236}">
                <a16:creationId xmlns:a16="http://schemas.microsoft.com/office/drawing/2014/main" id="{0AEE7E00-08E2-89CD-C1F0-E5E5DC3E3471}"/>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49219128"/>
              </p:ext>
            </p:extLst>
          </p:nvPr>
        </p:nvGraphicFramePr>
        <p:xfrm>
          <a:off x="609600" y="1009860"/>
          <a:ext cx="11315700" cy="4732020"/>
        </p:xfrm>
        <a:graphic>
          <a:graphicData uri="http://schemas.openxmlformats.org/drawingml/2006/table">
            <a:tbl>
              <a:tblPr firstRow="1" bandRow="1">
                <a:tableStyleId>{5C22544A-7EE6-4342-B048-85BDC9FD1C3A}</a:tableStyleId>
              </a:tblPr>
              <a:tblGrid>
                <a:gridCol w="5391150">
                  <a:extLst>
                    <a:ext uri="{9D8B030D-6E8A-4147-A177-3AD203B41FA5}">
                      <a16:colId xmlns:a16="http://schemas.microsoft.com/office/drawing/2014/main" val="20000"/>
                    </a:ext>
                  </a:extLst>
                </a:gridCol>
                <a:gridCol w="5924550">
                  <a:extLst>
                    <a:ext uri="{9D8B030D-6E8A-4147-A177-3AD203B41FA5}">
                      <a16:colId xmlns:a16="http://schemas.microsoft.com/office/drawing/2014/main" val="20001"/>
                    </a:ext>
                  </a:extLst>
                </a:gridCol>
              </a:tblGrid>
              <a:tr h="3733165">
                <a:tc>
                  <a:txBody>
                    <a:bodyPr/>
                    <a:lstStyle/>
                    <a:p>
                      <a:pPr>
                        <a:lnSpc>
                          <a:spcPct val="100000"/>
                        </a:lnSpc>
                      </a:pPr>
                      <a:r>
                        <a:rPr lang="en-US" sz="1800" b="0" dirty="0">
                          <a:solidFill>
                            <a:srgbClr val="0000FF"/>
                          </a:solidFill>
                          <a:effectLst/>
                          <a:latin typeface="Consolas" panose="020B0609020204030204" pitchFamily="49" charset="0"/>
                        </a:rPr>
                        <a:t>#include</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&lt;</a:t>
                      </a:r>
                      <a:r>
                        <a:rPr lang="en-US" sz="1800" b="0" dirty="0" err="1">
                          <a:solidFill>
                            <a:srgbClr val="A31515"/>
                          </a:solidFill>
                          <a:effectLst/>
                          <a:latin typeface="Consolas" panose="020B0609020204030204" pitchFamily="49" charset="0"/>
                        </a:rPr>
                        <a:t>iostream</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a:solidFill>
                            <a:srgbClr val="AAAAAA"/>
                          </a:solidFill>
                          <a:effectLst/>
                          <a:latin typeface="Consolas" panose="020B0609020204030204" pitchFamily="49" charset="0"/>
                        </a:rPr>
                        <a:t>// cin, cout</a:t>
                      </a:r>
                      <a:endParaRPr lang="en-US" sz="1800" b="0" dirty="0">
                        <a:solidFill>
                          <a:srgbClr val="000000"/>
                        </a:solidFill>
                        <a:effectLst/>
                        <a:latin typeface="Consolas" panose="020B0609020204030204" pitchFamily="49" charset="0"/>
                      </a:endParaRPr>
                    </a:p>
                    <a:p>
                      <a:pPr>
                        <a:lnSpc>
                          <a:spcPct val="100000"/>
                        </a:lnSpc>
                      </a:pPr>
                      <a:r>
                        <a:rPr lang="en-US" sz="1800" b="0">
                          <a:solidFill>
                            <a:srgbClr val="0000FF"/>
                          </a:solidFill>
                          <a:effectLst/>
                          <a:latin typeface="Consolas" panose="020B0609020204030204" pitchFamily="49" charset="0"/>
                        </a:rPr>
                        <a:t>Using namespace std;</a:t>
                      </a:r>
                    </a:p>
                    <a:p>
                      <a:pPr>
                        <a:lnSpc>
                          <a:spcPct val="100000"/>
                        </a:lnSpc>
                      </a:pPr>
                      <a:r>
                        <a:rPr lang="en-US" sz="1800" b="0">
                          <a:solidFill>
                            <a:srgbClr val="0000FF"/>
                          </a:solidFill>
                          <a:effectLst/>
                          <a:latin typeface="Consolas" panose="020B0609020204030204" pitchFamily="49" charset="0"/>
                        </a:rPr>
                        <a:t>int</a:t>
                      </a:r>
                      <a:r>
                        <a:rPr lang="en-US" sz="1800" b="0">
                          <a:solidFill>
                            <a:srgbClr val="000000"/>
                          </a:solidFill>
                          <a:effectLst/>
                          <a:latin typeface="Consolas" panose="020B0609020204030204" pitchFamily="49" charset="0"/>
                        </a:rPr>
                        <a:t> </a:t>
                      </a:r>
                      <a:r>
                        <a:rPr lang="en-US" sz="1800" b="0" dirty="0">
                          <a:solidFill>
                            <a:srgbClr val="000000"/>
                          </a:solidFill>
                          <a:effectLst/>
                          <a:latin typeface="Consolas" panose="020B0609020204030204" pitchFamily="49" charset="0"/>
                        </a:rPr>
                        <a:t>main </a:t>
                      </a:r>
                      <a:r>
                        <a:rPr lang="en-US" sz="1800" b="0">
                          <a:solidFill>
                            <a:srgbClr val="000000"/>
                          </a:solidFill>
                          <a:effectLst/>
                          <a:latin typeface="Consolas" panose="020B0609020204030204" pitchFamily="49" charset="0"/>
                        </a:rPr>
                        <a:t>() {</a:t>
                      </a:r>
                    </a:p>
                    <a:p>
                      <a:pPr>
                        <a:lnSpc>
                          <a:spcPct val="100000"/>
                        </a:lnSpc>
                      </a:pPr>
                      <a:endParaRPr lang="en-US" sz="1800" b="0">
                        <a:solidFill>
                          <a:srgbClr val="000000"/>
                        </a:solidFill>
                        <a:effectLst/>
                        <a:latin typeface="Consolas" panose="020B0609020204030204" pitchFamily="49" charset="0"/>
                      </a:endParaRPr>
                    </a:p>
                    <a:p>
                      <a:pPr marL="446405" indent="0">
                        <a:lnSpc>
                          <a:spcPct val="100000"/>
                        </a:lnSpc>
                      </a:pPr>
                      <a:r>
                        <a:rPr lang="en-US" sz="1800" b="0">
                          <a:solidFill>
                            <a:srgbClr val="0000FF"/>
                          </a:solidFill>
                          <a:effectLst/>
                          <a:latin typeface="Consolas" panose="020B0609020204030204" pitchFamily="49" charset="0"/>
                        </a:rPr>
                        <a:t>char</a:t>
                      </a:r>
                      <a:r>
                        <a:rPr lang="en-US" sz="1800" b="0">
                          <a:solidFill>
                            <a:srgbClr val="000000"/>
                          </a:solidFill>
                          <a:effectLst/>
                          <a:latin typeface="Consolas" panose="020B0609020204030204" pitchFamily="49" charset="0"/>
                        </a:rPr>
                        <a:t> </a:t>
                      </a:r>
                      <a:r>
                        <a:rPr lang="en-US" sz="1800" b="0" dirty="0">
                          <a:solidFill>
                            <a:srgbClr val="000000"/>
                          </a:solidFill>
                          <a:effectLst/>
                          <a:latin typeface="Consolas" panose="020B0609020204030204" pitchFamily="49" charset="0"/>
                        </a:rPr>
                        <a:t>first, last;</a:t>
                      </a:r>
                    </a:p>
                    <a:p>
                      <a:pPr marL="446405" indent="0">
                        <a:lnSpc>
                          <a:spcPct val="100000"/>
                        </a:lnSpc>
                      </a:pPr>
                      <a:r>
                        <a:rPr lang="en-US" sz="1800" b="0">
                          <a:solidFill>
                            <a:srgbClr val="000000"/>
                          </a:solidFill>
                          <a:effectLst/>
                          <a:latin typeface="Consolas" panose="020B0609020204030204" pitchFamily="49" charset="0"/>
                        </a:rPr>
                        <a:t>cout </a:t>
                      </a:r>
                      <a:r>
                        <a:rPr lang="en-US" sz="1800" b="0" dirty="0">
                          <a:solidFill>
                            <a:srgbClr val="000000"/>
                          </a:solidFill>
                          <a:effectLst/>
                          <a:latin typeface="Consolas" panose="020B0609020204030204" pitchFamily="49" charset="0"/>
                        </a:rPr>
                        <a:t>&lt;&lt; </a:t>
                      </a:r>
                      <a:r>
                        <a:rPr lang="en-US" sz="1800" b="0" dirty="0">
                          <a:solidFill>
                            <a:srgbClr val="A31515"/>
                          </a:solidFill>
                          <a:effectLst/>
                          <a:latin typeface="Consolas" panose="020B0609020204030204" pitchFamily="49" charset="0"/>
                        </a:rPr>
                        <a:t>"surname: "</a:t>
                      </a:r>
                      <a:r>
                        <a:rPr lang="en-US" sz="1800" b="0" dirty="0">
                          <a:solidFill>
                            <a:srgbClr val="000000"/>
                          </a:solidFill>
                          <a:effectLst/>
                          <a:latin typeface="Consolas" panose="020B0609020204030204" pitchFamily="49" charset="0"/>
                        </a:rPr>
                        <a:t>;</a:t>
                      </a:r>
                    </a:p>
                    <a:p>
                      <a:pPr marL="446405" indent="0">
                        <a:lnSpc>
                          <a:spcPct val="100000"/>
                        </a:lnSpc>
                      </a:pPr>
                      <a:r>
                        <a:rPr lang="en-US" sz="1800" b="0" dirty="0">
                          <a:solidFill>
                            <a:srgbClr val="000000"/>
                          </a:solidFill>
                          <a:effectLst/>
                          <a:latin typeface="Consolas" panose="020B0609020204030204" pitchFamily="49" charset="0"/>
                        </a:rPr>
                        <a:t>first </a:t>
                      </a:r>
                      <a:r>
                        <a:rPr lang="en-US" sz="1800" b="0">
                          <a:solidFill>
                            <a:srgbClr val="000000"/>
                          </a:solidFill>
                          <a:effectLst/>
                          <a:latin typeface="Consolas" panose="020B0609020204030204" pitchFamily="49" charset="0"/>
                        </a:rPr>
                        <a:t>= cin</a:t>
                      </a:r>
                      <a:r>
                        <a:rPr lang="en-US" sz="1800" b="0" dirty="0" err="1">
                          <a:solidFill>
                            <a:srgbClr val="000000"/>
                          </a:solidFill>
                          <a:effectLst/>
                          <a:latin typeface="Consolas" panose="020B0609020204030204" pitchFamily="49" charset="0"/>
                        </a:rPr>
                        <a:t>.get</a:t>
                      </a:r>
                      <a:r>
                        <a:rPr lang="en-US" sz="1800" b="0">
                          <a:solidFill>
                            <a:srgbClr val="000000"/>
                          </a:solidFill>
                          <a:effectLst/>
                          <a:latin typeface="Consolas" panose="020B0609020204030204" pitchFamily="49" charset="0"/>
                        </a:rPr>
                        <a:t>(); </a:t>
                      </a:r>
                      <a:r>
                        <a:rPr lang="en-US" sz="1800" b="0">
                          <a:solidFill>
                            <a:srgbClr val="AAAAAA"/>
                          </a:solidFill>
                          <a:effectLst/>
                          <a:latin typeface="Consolas" panose="020B0609020204030204" pitchFamily="49" charset="0"/>
                        </a:rPr>
                        <a:t>// get one character</a:t>
                      </a:r>
                      <a:endParaRPr lang="en-US" sz="1800" b="0" dirty="0">
                        <a:solidFill>
                          <a:srgbClr val="000000"/>
                        </a:solidFill>
                        <a:effectLst/>
                        <a:latin typeface="Consolas" panose="020B0609020204030204" pitchFamily="49" charset="0"/>
                      </a:endParaRPr>
                    </a:p>
                    <a:p>
                      <a:pPr marL="446405" indent="0">
                        <a:lnSpc>
                          <a:spcPct val="100000"/>
                        </a:lnSpc>
                      </a:pPr>
                      <a:r>
                        <a:rPr lang="en-US" sz="1800" b="0">
                          <a:solidFill>
                            <a:srgbClr val="000000"/>
                          </a:solidFill>
                          <a:effectLst/>
                          <a:latin typeface="Consolas" panose="020B0609020204030204" pitchFamily="49" charset="0"/>
                        </a:rPr>
                        <a:t>cin</a:t>
                      </a:r>
                      <a:r>
                        <a:rPr lang="en-US" sz="1800" b="0" dirty="0" err="1">
                          <a:solidFill>
                            <a:srgbClr val="000000"/>
                          </a:solidFill>
                          <a:effectLst/>
                          <a:latin typeface="Consolas" panose="020B0609020204030204" pitchFamily="49" charset="0"/>
                        </a:rPr>
                        <a:t>.ignore</a:t>
                      </a:r>
                      <a:r>
                        <a:rPr lang="en-US" sz="1800" b="0" dirty="0">
                          <a:solidFill>
                            <a:srgbClr val="000000"/>
                          </a:solidFill>
                          <a:effectLst/>
                          <a:latin typeface="Consolas" panose="020B0609020204030204" pitchFamily="49" charset="0"/>
                        </a:rPr>
                        <a:t>(</a:t>
                      </a:r>
                      <a:r>
                        <a:rPr lang="en-US" sz="1800" b="0" dirty="0">
                          <a:solidFill>
                            <a:srgbClr val="09885A"/>
                          </a:solidFill>
                          <a:effectLst/>
                          <a:latin typeface="Consolas" panose="020B0609020204030204" pitchFamily="49" charset="0"/>
                        </a:rPr>
                        <a:t>6</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'\n'</a:t>
                      </a:r>
                      <a:r>
                        <a:rPr lang="en-US" sz="1800" b="0" dirty="0">
                          <a:solidFill>
                            <a:srgbClr val="000000"/>
                          </a:solidFill>
                          <a:effectLst/>
                          <a:latin typeface="Consolas" panose="020B0609020204030204" pitchFamily="49" charset="0"/>
                        </a:rPr>
                        <a:t>); </a:t>
                      </a:r>
                      <a:r>
                        <a:rPr lang="en-US" sz="1800" b="0" dirty="0">
                          <a:solidFill>
                            <a:srgbClr val="AAAAAA"/>
                          </a:solidFill>
                          <a:effectLst/>
                          <a:latin typeface="Consolas" panose="020B0609020204030204" pitchFamily="49" charset="0"/>
                        </a:rPr>
                        <a:t>// ignore until enter</a:t>
                      </a:r>
                      <a:endParaRPr lang="en-US" sz="1800" b="0" dirty="0">
                        <a:solidFill>
                          <a:srgbClr val="000000"/>
                        </a:solidFill>
                        <a:effectLst/>
                        <a:latin typeface="Consolas" panose="020B0609020204030204" pitchFamily="49" charset="0"/>
                      </a:endParaRPr>
                    </a:p>
                    <a:p>
                      <a:pPr marL="446405" indent="0">
                        <a:lnSpc>
                          <a:spcPct val="100000"/>
                        </a:lnSpc>
                      </a:pPr>
                      <a:r>
                        <a:rPr lang="en-US" sz="1800" b="0">
                          <a:solidFill>
                            <a:srgbClr val="000000"/>
                          </a:solidFill>
                          <a:effectLst/>
                          <a:latin typeface="Consolas" panose="020B0609020204030204" pitchFamily="49" charset="0"/>
                        </a:rPr>
                        <a:t>cout </a:t>
                      </a:r>
                      <a:r>
                        <a:rPr lang="en-US" sz="1800" b="0" dirty="0">
                          <a:solidFill>
                            <a:srgbClr val="000000"/>
                          </a:solidFill>
                          <a:effectLst/>
                          <a:latin typeface="Consolas" panose="020B0609020204030204" pitchFamily="49" charset="0"/>
                        </a:rPr>
                        <a:t>&lt;&lt;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lastname</a:t>
                      </a:r>
                      <a:r>
                        <a:rPr lang="en-US" sz="1800" b="0" dirty="0">
                          <a:solidFill>
                            <a:srgbClr val="A31515"/>
                          </a:solidFill>
                          <a:effectLst/>
                          <a:latin typeface="Consolas" panose="020B0609020204030204" pitchFamily="49" charset="0"/>
                        </a:rPr>
                        <a:t>: "</a:t>
                      </a:r>
                      <a:r>
                        <a:rPr lang="en-US" sz="1800" b="0" dirty="0">
                          <a:solidFill>
                            <a:srgbClr val="000000"/>
                          </a:solidFill>
                          <a:effectLst/>
                          <a:latin typeface="Consolas" panose="020B0609020204030204" pitchFamily="49" charset="0"/>
                        </a:rPr>
                        <a:t>;</a:t>
                      </a:r>
                    </a:p>
                    <a:p>
                      <a:pPr marL="446405" indent="0">
                        <a:lnSpc>
                          <a:spcPct val="100000"/>
                        </a:lnSpc>
                      </a:pPr>
                      <a:r>
                        <a:rPr lang="en-US" sz="1800" b="0">
                          <a:solidFill>
                            <a:srgbClr val="000000"/>
                          </a:solidFill>
                          <a:effectLst/>
                          <a:latin typeface="Consolas" panose="020B0609020204030204" pitchFamily="49" charset="0"/>
                        </a:rPr>
                        <a:t>cin </a:t>
                      </a:r>
                      <a:r>
                        <a:rPr lang="en-US" sz="1800" b="0" dirty="0">
                          <a:solidFill>
                            <a:srgbClr val="000000"/>
                          </a:solidFill>
                          <a:effectLst/>
                          <a:latin typeface="Consolas" panose="020B0609020204030204" pitchFamily="49" charset="0"/>
                        </a:rPr>
                        <a:t>&gt;&gt; last; </a:t>
                      </a:r>
                      <a:r>
                        <a:rPr lang="en-US" sz="1800" b="0" dirty="0">
                          <a:solidFill>
                            <a:srgbClr val="AAAAAA"/>
                          </a:solidFill>
                          <a:effectLst/>
                          <a:latin typeface="Consolas" panose="020B0609020204030204" pitchFamily="49" charset="0"/>
                        </a:rPr>
                        <a:t>// get one character</a:t>
                      </a:r>
                      <a:endParaRPr lang="en-US" sz="1800" b="0" dirty="0">
                        <a:solidFill>
                          <a:srgbClr val="000000"/>
                        </a:solidFill>
                        <a:effectLst/>
                        <a:latin typeface="Consolas" panose="020B0609020204030204" pitchFamily="49" charset="0"/>
                      </a:endParaRPr>
                    </a:p>
                    <a:p>
                      <a:pPr marL="446405" indent="0">
                        <a:lnSpc>
                          <a:spcPct val="100000"/>
                        </a:lnSpc>
                      </a:pPr>
                      <a:r>
                        <a:rPr lang="en-US" sz="1800" b="0">
                          <a:solidFill>
                            <a:srgbClr val="000000"/>
                          </a:solidFill>
                          <a:effectLst/>
                          <a:latin typeface="Consolas" panose="020B0609020204030204" pitchFamily="49" charset="0"/>
                        </a:rPr>
                        <a:t>cout &lt;&lt; endl </a:t>
                      </a:r>
                      <a:r>
                        <a:rPr lang="en-US" sz="1800" b="0" dirty="0">
                          <a:solidFill>
                            <a:srgbClr val="000000"/>
                          </a:solidFill>
                          <a:effectLst/>
                          <a:latin typeface="Consolas" panose="020B0609020204030204" pitchFamily="49" charset="0"/>
                        </a:rPr>
                        <a:t>&lt;&lt; </a:t>
                      </a:r>
                      <a:r>
                        <a:rPr lang="en-US" sz="1800" b="0" dirty="0">
                          <a:solidFill>
                            <a:srgbClr val="A31515"/>
                          </a:solidFill>
                          <a:effectLst/>
                          <a:latin typeface="Consolas" panose="020B0609020204030204" pitchFamily="49" charset="0"/>
                        </a:rPr>
                        <a:t>"Your initials: "</a:t>
                      </a:r>
                      <a:r>
                        <a:rPr lang="en-US" sz="1800" b="0" dirty="0">
                          <a:solidFill>
                            <a:srgbClr val="000000"/>
                          </a:solidFill>
                          <a:effectLst/>
                          <a:latin typeface="Consolas" panose="020B0609020204030204" pitchFamily="49" charset="0"/>
                        </a:rPr>
                        <a:t> &lt;&lt; first &lt;&lt; last &lt;&lt; </a:t>
                      </a:r>
                      <a:r>
                        <a:rPr lang="en-US" sz="1800" b="0">
                          <a:solidFill>
                            <a:srgbClr val="A31515"/>
                          </a:solidFill>
                          <a:effectLst/>
                          <a:latin typeface="Consolas" panose="020B0609020204030204" pitchFamily="49" charset="0"/>
                        </a:rPr>
                        <a:t>'\n’</a:t>
                      </a:r>
                      <a:r>
                        <a:rPr lang="en-US" sz="1800" b="0">
                          <a:solidFill>
                            <a:srgbClr val="00000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marL="446405" indent="0">
                        <a:lnSpc>
                          <a:spcPct val="100000"/>
                        </a:lnSpc>
                      </a:pPr>
                      <a:endParaRPr lang="en-US" sz="1800" b="0">
                        <a:solidFill>
                          <a:srgbClr val="0000FF"/>
                        </a:solidFill>
                        <a:effectLst/>
                        <a:latin typeface="Consolas" panose="020B0609020204030204" pitchFamily="49" charset="0"/>
                      </a:endParaRPr>
                    </a:p>
                    <a:p>
                      <a:pPr marL="446405" indent="0">
                        <a:lnSpc>
                          <a:spcPct val="100000"/>
                        </a:lnSpc>
                      </a:pPr>
                      <a:r>
                        <a:rPr lang="en-US" sz="1800" b="0">
                          <a:solidFill>
                            <a:srgbClr val="0000FF"/>
                          </a:solidFill>
                          <a:effectLst/>
                          <a:latin typeface="Consolas" panose="020B0609020204030204" pitchFamily="49" charset="0"/>
                        </a:rPr>
                        <a:t>return</a:t>
                      </a:r>
                      <a:r>
                        <a:rPr lang="en-US" sz="1800" b="0">
                          <a:solidFill>
                            <a:srgbClr val="000000"/>
                          </a:solidFill>
                          <a:effectLst/>
                          <a:latin typeface="Consolas" panose="020B0609020204030204" pitchFamily="49" charset="0"/>
                        </a:rPr>
                        <a:t> </a:t>
                      </a:r>
                      <a:r>
                        <a:rPr lang="en-US" sz="1800" b="0" dirty="0">
                          <a:solidFill>
                            <a:srgbClr val="09885A"/>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nSpc>
                          <a:spcPct val="100000"/>
                        </a:lnSpc>
                      </a:pPr>
                      <a:r>
                        <a:rPr lang="en-US" sz="1800" b="0" dirty="0">
                          <a:solidFill>
                            <a:srgbClr val="000000"/>
                          </a:solidFill>
                          <a:effectLst/>
                          <a:latin typeface="Consolas" panose="020B0609020204030204" pitchFamily="49" charset="0"/>
                        </a:rPr>
                        <a:t>}</a:t>
                      </a:r>
                    </a:p>
                  </a:txBody>
                  <a:tcPr marL="68580" marR="68580" marT="34290" marB="34290">
                    <a:lnR w="12700" cap="flat" cmpd="sng" algn="ctr">
                      <a:solidFill>
                        <a:schemeClr val="tx1"/>
                      </a:solidFill>
                      <a:prstDash val="solid"/>
                      <a:round/>
                      <a:headEnd type="none" w="med" len="med"/>
                      <a:tailEnd type="none" w="med" len="med"/>
                    </a:lnR>
                    <a:solidFill>
                      <a:schemeClr val="bg1"/>
                    </a:solidFill>
                  </a:tcPr>
                </a:tc>
                <a:tc>
                  <a:txBody>
                    <a:bodyPr/>
                    <a:lstStyle/>
                    <a:p>
                      <a:pPr>
                        <a:lnSpc>
                          <a:spcPct val="100000"/>
                        </a:lnSpc>
                      </a:pPr>
                      <a:r>
                        <a:rPr lang="en-US" sz="1800" b="0" dirty="0" err="1">
                          <a:solidFill>
                            <a:schemeClr val="tx1"/>
                          </a:solidFill>
                        </a:rPr>
                        <a:t>Chạy</a:t>
                      </a:r>
                      <a:r>
                        <a:rPr lang="en-US" sz="1800" b="0" baseline="0" dirty="0">
                          <a:solidFill>
                            <a:schemeClr val="tx1"/>
                          </a:solidFill>
                        </a:rPr>
                        <a:t> </a:t>
                      </a:r>
                      <a:r>
                        <a:rPr lang="en-US" sz="1800" b="0" baseline="0" dirty="0" err="1">
                          <a:solidFill>
                            <a:schemeClr val="tx1"/>
                          </a:solidFill>
                        </a:rPr>
                        <a:t>l</a:t>
                      </a:r>
                      <a:r>
                        <a:rPr lang="en-US" sz="1800" b="0" dirty="0" err="1">
                          <a:solidFill>
                            <a:schemeClr val="tx1"/>
                          </a:solidFill>
                        </a:rPr>
                        <a:t>ần</a:t>
                      </a:r>
                      <a:r>
                        <a:rPr lang="en-US" sz="1800" b="0" baseline="0" dirty="0">
                          <a:solidFill>
                            <a:schemeClr val="tx1"/>
                          </a:solidFill>
                        </a:rPr>
                        <a:t> </a:t>
                      </a:r>
                      <a:r>
                        <a:rPr lang="en-US" sz="1800" b="0" baseline="0">
                          <a:solidFill>
                            <a:schemeClr val="tx1"/>
                          </a:solidFill>
                        </a:rPr>
                        <a:t>1:</a:t>
                      </a:r>
                      <a:endParaRPr lang="en-US" sz="1800" b="0" baseline="0" dirty="0">
                        <a:solidFill>
                          <a:schemeClr val="tx1"/>
                        </a:solidFill>
                      </a:endParaRPr>
                    </a:p>
                    <a:p>
                      <a:pPr>
                        <a:lnSpc>
                          <a:spcPct val="100000"/>
                        </a:lnSpc>
                      </a:pPr>
                      <a:r>
                        <a:rPr lang="en-US" sz="1800" b="0" baseline="0" dirty="0">
                          <a:solidFill>
                            <a:schemeClr val="tx1"/>
                          </a:solidFill>
                        </a:rPr>
                        <a:t>surname:  d123456789</a:t>
                      </a:r>
                    </a:p>
                    <a:p>
                      <a:pPr marL="0" marR="0" lvl="0" indent="0" algn="l" defTabSz="6858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std</a:t>
                      </a:r>
                      <a:r>
                        <a:rPr kumimoji="0" lang="en-US" sz="1800" b="0" i="0" u="none" strike="noStrike" kern="1200" cap="none" spc="0" normalizeH="0" baseline="0" noProof="0" dirty="0">
                          <a:ln>
                            <a:noFill/>
                          </a:ln>
                          <a:solidFill>
                            <a:srgbClr val="FF0000"/>
                          </a:solidFill>
                          <a:effectLst/>
                          <a:uLnTx/>
                          <a:uFillTx/>
                          <a:latin typeface="+mn-lt"/>
                          <a:ea typeface="+mn-ea"/>
                          <a:cs typeface="+mn-cs"/>
                        </a:rPr>
                        <a:t>::</a:t>
                      </a:r>
                      <a:r>
                        <a:rPr kumimoji="0" lang="en-US" sz="1800" b="0" i="0" u="none" strike="noStrike" kern="1200" cap="none" spc="0" normalizeH="0" baseline="0" noProof="0" dirty="0" err="1">
                          <a:ln>
                            <a:noFill/>
                          </a:ln>
                          <a:solidFill>
                            <a:srgbClr val="FF0000"/>
                          </a:solidFill>
                          <a:effectLst/>
                          <a:uLnTx/>
                          <a:uFillTx/>
                          <a:latin typeface="+mn-lt"/>
                          <a:ea typeface="+mn-ea"/>
                          <a:cs typeface="+mn-cs"/>
                        </a:rPr>
                        <a:t>cin.ignore</a:t>
                      </a:r>
                      <a:r>
                        <a:rPr kumimoji="0" lang="en-US" sz="1800" b="0" i="0" u="none" strike="noStrike" kern="1200" cap="none" spc="0" normalizeH="0" baseline="0" noProof="0" dirty="0">
                          <a:ln>
                            <a:noFill/>
                          </a:ln>
                          <a:solidFill>
                            <a:srgbClr val="FF0000"/>
                          </a:solidFill>
                          <a:effectLst/>
                          <a:uLnTx/>
                          <a:uFillTx/>
                          <a:latin typeface="+mn-lt"/>
                          <a:ea typeface="+mn-ea"/>
                          <a:cs typeface="+mn-cs"/>
                        </a:rPr>
                        <a:t>(6, '\n'): </a:t>
                      </a:r>
                      <a:r>
                        <a:rPr kumimoji="0" lang="en-US" sz="1800" b="0" i="0" u="none" strike="noStrike" kern="1200" cap="none" spc="0" normalizeH="0" baseline="0" noProof="0" dirty="0" err="1">
                          <a:ln>
                            <a:noFill/>
                          </a:ln>
                          <a:solidFill>
                            <a:srgbClr val="FF0000"/>
                          </a:solidFill>
                          <a:effectLst/>
                          <a:uLnTx/>
                          <a:uFillTx/>
                          <a:latin typeface="+mn-lt"/>
                          <a:ea typeface="+mn-ea"/>
                          <a:cs typeface="+mn-cs"/>
                        </a:rPr>
                        <a:t>gặp</a:t>
                      </a:r>
                      <a:r>
                        <a:rPr kumimoji="0" lang="en-US" sz="1800" b="0" i="0" u="none" strike="noStrike" kern="1200" cap="none" spc="0" normalizeH="0" baseline="0" noProof="0" dirty="0">
                          <a:ln>
                            <a:noFill/>
                          </a:ln>
                          <a:solidFill>
                            <a:srgbClr val="FF0000"/>
                          </a:solidFill>
                          <a:effectLst/>
                          <a:uLnTx/>
                          <a:uFillTx/>
                          <a:latin typeface="+mn-lt"/>
                          <a:ea typeface="+mn-ea"/>
                          <a:cs typeface="+mn-cs"/>
                        </a:rPr>
                        <a:t> enter </a:t>
                      </a:r>
                      <a:r>
                        <a:rPr kumimoji="0" lang="en-US" sz="1800" b="0" i="0" u="none" strike="noStrike" kern="1200" cap="none" spc="0" normalizeH="0" baseline="0" noProof="0" dirty="0" err="1">
                          <a:ln>
                            <a:noFill/>
                          </a:ln>
                          <a:solidFill>
                            <a:srgbClr val="FF0000"/>
                          </a:solidFill>
                          <a:effectLst/>
                          <a:uLnTx/>
                          <a:uFillTx/>
                          <a:latin typeface="+mn-lt"/>
                          <a:ea typeface="+mn-ea"/>
                          <a:cs typeface="+mn-cs"/>
                        </a:rPr>
                        <a:t>nên</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kết</a:t>
                      </a:r>
                      <a:r>
                        <a:rPr kumimoji="0" lang="en-US" sz="1800" b="0" i="0" u="none" strike="noStrike" kern="1200" cap="none" spc="0" normalizeH="0" baseline="0" noProof="0" dirty="0">
                          <a:ln>
                            <a:noFill/>
                          </a:ln>
                          <a:solidFill>
                            <a:srgbClr val="FF0000"/>
                          </a:solidFill>
                          <a:effectLst/>
                          <a:uLnTx/>
                          <a:uFillTx/>
                          <a:latin typeface="+mn-lt"/>
                          <a:ea typeface="+mn-ea"/>
                          <a:cs typeface="+mn-cs"/>
                        </a:rPr>
                        <a:t> thực </a:t>
                      </a:r>
                      <a:r>
                        <a:rPr kumimoji="0" lang="en-US" sz="1800" b="0" i="0" u="none" strike="noStrike" kern="1200" cap="none" spc="0" normalizeH="0" baseline="0" noProof="0" dirty="0" err="1">
                          <a:ln>
                            <a:noFill/>
                          </a:ln>
                          <a:solidFill>
                            <a:srgbClr val="FF0000"/>
                          </a:solidFill>
                          <a:effectLst/>
                          <a:uLnTx/>
                          <a:uFillTx/>
                          <a:latin typeface="+mn-lt"/>
                          <a:ea typeface="+mn-ea"/>
                          <a:cs typeface="+mn-cs"/>
                        </a:rPr>
                        <a:t>việc</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nhập</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dãy</a:t>
                      </a:r>
                      <a:r>
                        <a:rPr kumimoji="0" lang="en-US" sz="1800" b="0" i="0" u="none" strike="noStrike" kern="1200" cap="none" spc="0" normalizeH="0" baseline="0" noProof="0" dirty="0">
                          <a:ln>
                            <a:noFill/>
                          </a:ln>
                          <a:solidFill>
                            <a:srgbClr val="FF0000"/>
                          </a:solidFill>
                          <a:effectLst/>
                          <a:uLnTx/>
                          <a:uFillTx/>
                          <a:latin typeface="+mn-lt"/>
                          <a:ea typeface="+mn-ea"/>
                          <a:cs typeface="+mn-cs"/>
                        </a:rPr>
                        <a:t> “ 123456” </a:t>
                      </a:r>
                      <a:r>
                        <a:rPr kumimoji="0" lang="en-US" sz="1800" b="0" i="0" u="none" strike="noStrike" kern="1200" cap="none" spc="0" normalizeH="0" baseline="0" noProof="0" dirty="0" err="1">
                          <a:ln>
                            <a:noFill/>
                          </a:ln>
                          <a:solidFill>
                            <a:srgbClr val="FF0000"/>
                          </a:solidFill>
                          <a:effectLst/>
                          <a:uLnTx/>
                          <a:uFillTx/>
                          <a:latin typeface="+mn-lt"/>
                          <a:ea typeface="+mn-ea"/>
                          <a:cs typeface="+mn-cs"/>
                        </a:rPr>
                        <a:t>gồm</a:t>
                      </a:r>
                      <a:r>
                        <a:rPr kumimoji="0" lang="en-US" sz="1800" b="0" i="0" u="none" strike="noStrike" kern="1200" cap="none" spc="0" normalizeH="0" baseline="0" noProof="0" dirty="0">
                          <a:ln>
                            <a:noFill/>
                          </a:ln>
                          <a:solidFill>
                            <a:srgbClr val="FF0000"/>
                          </a:solidFill>
                          <a:effectLst/>
                          <a:uLnTx/>
                          <a:uFillTx/>
                          <a:latin typeface="+mn-lt"/>
                          <a:ea typeface="+mn-ea"/>
                          <a:cs typeface="+mn-cs"/>
                        </a:rPr>
                        <a:t> 6 </a:t>
                      </a:r>
                      <a:r>
                        <a:rPr kumimoji="0" lang="en-US" sz="1800" b="0" i="0" u="none" strike="noStrike" kern="1200" cap="none" spc="0" normalizeH="0" baseline="0" noProof="0" dirty="0" err="1">
                          <a:ln>
                            <a:noFill/>
                          </a:ln>
                          <a:solidFill>
                            <a:srgbClr val="FF0000"/>
                          </a:solidFill>
                          <a:effectLst/>
                          <a:uLnTx/>
                          <a:uFillTx/>
                          <a:latin typeface="+mn-lt"/>
                          <a:ea typeface="+mn-ea"/>
                          <a:cs typeface="+mn-cs"/>
                        </a:rPr>
                        <a:t>ký</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tự</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bị</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bỏ</a:t>
                      </a:r>
                      <a:r>
                        <a:rPr kumimoji="0" lang="en-US" sz="1800" b="0" i="0" u="none" strike="noStrike" kern="1200" cap="none" spc="0" normalizeH="0" baseline="0" noProof="0" dirty="0">
                          <a:ln>
                            <a:noFill/>
                          </a:ln>
                          <a:solidFill>
                            <a:srgbClr val="FF0000"/>
                          </a:solidFill>
                          <a:effectLst/>
                          <a:uLnTx/>
                          <a:uFillTx/>
                          <a:latin typeface="+mn-lt"/>
                          <a:ea typeface="+mn-ea"/>
                          <a:cs typeface="+mn-cs"/>
                        </a:rPr>
                        <a:t> qua, </a:t>
                      </a:r>
                      <a:r>
                        <a:rPr kumimoji="0" lang="en-US" sz="1800" b="0" i="0" u="none" strike="noStrike" kern="1200" cap="none" spc="0" normalizeH="0" baseline="0" noProof="0" dirty="0" err="1">
                          <a:ln>
                            <a:noFill/>
                          </a:ln>
                          <a:solidFill>
                            <a:srgbClr val="FF0000"/>
                          </a:solidFill>
                          <a:effectLst/>
                          <a:uLnTx/>
                          <a:uFillTx/>
                          <a:latin typeface="+mn-lt"/>
                          <a:ea typeface="+mn-ea"/>
                          <a:cs typeface="+mn-cs"/>
                        </a:rPr>
                        <a:t>stdin</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còn</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lại</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là</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dãy</a:t>
                      </a:r>
                      <a:r>
                        <a:rPr kumimoji="0" lang="en-US" sz="1800" b="0" i="0" u="none" strike="noStrike" kern="1200" cap="none" spc="0" normalizeH="0" baseline="0" noProof="0" dirty="0">
                          <a:ln>
                            <a:noFill/>
                          </a:ln>
                          <a:solidFill>
                            <a:srgbClr val="FF0000"/>
                          </a:solidFill>
                          <a:effectLst/>
                          <a:uLnTx/>
                          <a:uFillTx/>
                          <a:latin typeface="+mn-lt"/>
                          <a:ea typeface="+mn-ea"/>
                          <a:cs typeface="+mn-cs"/>
                        </a:rPr>
                        <a:t> “789”</a:t>
                      </a:r>
                    </a:p>
                    <a:p>
                      <a:pPr>
                        <a:lnSpc>
                          <a:spcPct val="100000"/>
                        </a:lnSpc>
                      </a:pPr>
                      <a:r>
                        <a:rPr lang="en-US" sz="1800" b="0" baseline="0" err="1">
                          <a:solidFill>
                            <a:schemeClr val="tx1"/>
                          </a:solidFill>
                        </a:rPr>
                        <a:t>lastname</a:t>
                      </a:r>
                      <a:r>
                        <a:rPr lang="en-US" sz="1800" b="0" baseline="0">
                          <a:solidFill>
                            <a:schemeClr val="tx1"/>
                          </a:solidFill>
                        </a:rPr>
                        <a:t>:</a:t>
                      </a:r>
                      <a:endParaRPr lang="en-US" sz="1800" b="0" baseline="0" dirty="0">
                        <a:solidFill>
                          <a:schemeClr val="tx1"/>
                        </a:solidFill>
                      </a:endParaRPr>
                    </a:p>
                    <a:p>
                      <a:pPr>
                        <a:lnSpc>
                          <a:spcPct val="100000"/>
                        </a:lnSpc>
                      </a:pPr>
                      <a:r>
                        <a:rPr lang="en-US" sz="1800" b="0" baseline="0" dirty="0">
                          <a:solidFill>
                            <a:schemeClr val="tx1"/>
                          </a:solidFill>
                        </a:rPr>
                        <a:t>Your initials</a:t>
                      </a:r>
                      <a:r>
                        <a:rPr lang="en-US" sz="1800" b="0" baseline="0">
                          <a:solidFill>
                            <a:schemeClr val="tx1"/>
                          </a:solidFill>
                        </a:rPr>
                        <a:t>: d7</a:t>
                      </a:r>
                      <a:endParaRPr lang="en-US" sz="1800" b="0" baseline="0" dirty="0">
                        <a:solidFill>
                          <a:schemeClr val="tx1"/>
                        </a:solidFill>
                      </a:endParaRPr>
                    </a:p>
                    <a:p>
                      <a:pPr>
                        <a:lnSpc>
                          <a:spcPct val="100000"/>
                        </a:lnSpc>
                      </a:pPr>
                      <a:r>
                        <a:rPr lang="en-US" sz="1800" b="0" baseline="0">
                          <a:solidFill>
                            <a:schemeClr val="tx1"/>
                          </a:solidFill>
                        </a:rPr>
                        <a:t>------------------------------</a:t>
                      </a:r>
                      <a:endParaRPr lang="en-US" sz="1800" b="0" baseline="0" dirty="0">
                        <a:solidFill>
                          <a:schemeClr val="tx1"/>
                        </a:solidFill>
                      </a:endParaRPr>
                    </a:p>
                    <a:p>
                      <a:pPr marL="0" marR="0" indent="0" algn="l" defTabSz="685800" rtl="0" eaLnBrk="1" fontAlgn="auto" latinLnBrk="0" hangingPunct="1">
                        <a:lnSpc>
                          <a:spcPct val="100000"/>
                        </a:lnSpc>
                        <a:spcBef>
                          <a:spcPts val="0"/>
                        </a:spcBef>
                        <a:spcAft>
                          <a:spcPts val="0"/>
                        </a:spcAft>
                        <a:buClrTx/>
                        <a:buSzTx/>
                        <a:buFontTx/>
                        <a:buNone/>
                        <a:defRPr/>
                      </a:pPr>
                      <a:r>
                        <a:rPr lang="en-US" sz="1800" b="0" dirty="0" err="1">
                          <a:solidFill>
                            <a:schemeClr val="tx1"/>
                          </a:solidFill>
                        </a:rPr>
                        <a:t>Chạy</a:t>
                      </a:r>
                      <a:r>
                        <a:rPr lang="en-US" sz="1800" b="0" baseline="0" dirty="0">
                          <a:solidFill>
                            <a:schemeClr val="tx1"/>
                          </a:solidFill>
                        </a:rPr>
                        <a:t> </a:t>
                      </a:r>
                      <a:r>
                        <a:rPr lang="en-US" sz="1800" b="0" baseline="0" dirty="0" err="1">
                          <a:solidFill>
                            <a:schemeClr val="tx1"/>
                          </a:solidFill>
                        </a:rPr>
                        <a:t>l</a:t>
                      </a:r>
                      <a:r>
                        <a:rPr lang="en-US" sz="1800" b="0" dirty="0" err="1">
                          <a:solidFill>
                            <a:schemeClr val="tx1"/>
                          </a:solidFill>
                        </a:rPr>
                        <a:t>ần</a:t>
                      </a:r>
                      <a:r>
                        <a:rPr lang="en-US" sz="1800" b="0" baseline="0" dirty="0">
                          <a:solidFill>
                            <a:schemeClr val="tx1"/>
                          </a:solidFill>
                        </a:rPr>
                        <a:t> </a:t>
                      </a:r>
                      <a:r>
                        <a:rPr lang="en-US" sz="1800" b="0" baseline="0">
                          <a:solidFill>
                            <a:schemeClr val="tx1"/>
                          </a:solidFill>
                        </a:rPr>
                        <a:t>2:</a:t>
                      </a:r>
                      <a:endParaRPr lang="en-US" sz="1800" b="0" baseline="0" dirty="0">
                        <a:solidFill>
                          <a:schemeClr val="tx1"/>
                        </a:solidFill>
                      </a:endParaRPr>
                    </a:p>
                    <a:p>
                      <a:pPr>
                        <a:lnSpc>
                          <a:spcPct val="100000"/>
                        </a:lnSpc>
                      </a:pPr>
                      <a:r>
                        <a:rPr lang="en-US" sz="1800" b="0" baseline="0" dirty="0">
                          <a:solidFill>
                            <a:schemeClr val="tx1"/>
                          </a:solidFill>
                        </a:rPr>
                        <a:t>surname:  d123</a:t>
                      </a:r>
                    </a:p>
                    <a:p>
                      <a:pPr marL="0" marR="0" lvl="0" indent="0" algn="l" defTabSz="6858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std</a:t>
                      </a:r>
                      <a:r>
                        <a:rPr kumimoji="0" lang="en-US" sz="1800" b="0" i="0" u="none" strike="noStrike" kern="1200" cap="none" spc="0" normalizeH="0" baseline="0" noProof="0" dirty="0">
                          <a:ln>
                            <a:noFill/>
                          </a:ln>
                          <a:solidFill>
                            <a:srgbClr val="FF0000"/>
                          </a:solidFill>
                          <a:effectLst/>
                          <a:uLnTx/>
                          <a:uFillTx/>
                          <a:latin typeface="+mn-lt"/>
                          <a:ea typeface="+mn-ea"/>
                          <a:cs typeface="+mn-cs"/>
                        </a:rPr>
                        <a:t>::</a:t>
                      </a:r>
                      <a:r>
                        <a:rPr kumimoji="0" lang="en-US" sz="1800" b="0" i="0" u="none" strike="noStrike" kern="1200" cap="none" spc="0" normalizeH="0" baseline="0" noProof="0" dirty="0" err="1">
                          <a:ln>
                            <a:noFill/>
                          </a:ln>
                          <a:solidFill>
                            <a:srgbClr val="FF0000"/>
                          </a:solidFill>
                          <a:effectLst/>
                          <a:uLnTx/>
                          <a:uFillTx/>
                          <a:latin typeface="+mn-lt"/>
                          <a:ea typeface="+mn-ea"/>
                          <a:cs typeface="+mn-cs"/>
                        </a:rPr>
                        <a:t>cin.ignore</a:t>
                      </a:r>
                      <a:r>
                        <a:rPr kumimoji="0" lang="en-US" sz="1800" b="0" i="0" u="none" strike="noStrike" kern="1200" cap="none" spc="0" normalizeH="0" baseline="0" noProof="0" dirty="0">
                          <a:ln>
                            <a:noFill/>
                          </a:ln>
                          <a:solidFill>
                            <a:srgbClr val="FF0000"/>
                          </a:solidFill>
                          <a:effectLst/>
                          <a:uLnTx/>
                          <a:uFillTx/>
                          <a:latin typeface="+mn-lt"/>
                          <a:ea typeface="+mn-ea"/>
                          <a:cs typeface="+mn-cs"/>
                        </a:rPr>
                        <a:t>(6, '\n'): </a:t>
                      </a:r>
                      <a:r>
                        <a:rPr kumimoji="0" lang="en-US" sz="1800" b="0" i="0" u="none" strike="noStrike" kern="1200" cap="none" spc="0" normalizeH="0" baseline="0" noProof="0" dirty="0" err="1">
                          <a:ln>
                            <a:noFill/>
                          </a:ln>
                          <a:solidFill>
                            <a:srgbClr val="FF0000"/>
                          </a:solidFill>
                          <a:effectLst/>
                          <a:uLnTx/>
                          <a:uFillTx/>
                          <a:latin typeface="+mn-lt"/>
                          <a:ea typeface="+mn-ea"/>
                          <a:cs typeface="+mn-cs"/>
                        </a:rPr>
                        <a:t>gặp</a:t>
                      </a:r>
                      <a:r>
                        <a:rPr kumimoji="0" lang="en-US" sz="1800" b="0" i="0" u="none" strike="noStrike" kern="1200" cap="none" spc="0" normalizeH="0" baseline="0" noProof="0" dirty="0">
                          <a:ln>
                            <a:noFill/>
                          </a:ln>
                          <a:solidFill>
                            <a:srgbClr val="FF0000"/>
                          </a:solidFill>
                          <a:effectLst/>
                          <a:uLnTx/>
                          <a:uFillTx/>
                          <a:latin typeface="+mn-lt"/>
                          <a:ea typeface="+mn-ea"/>
                          <a:cs typeface="+mn-cs"/>
                        </a:rPr>
                        <a:t> enter </a:t>
                      </a:r>
                      <a:r>
                        <a:rPr kumimoji="0" lang="en-US" sz="1800" b="0" i="0" u="none" strike="noStrike" kern="1200" cap="none" spc="0" normalizeH="0" baseline="0" noProof="0" dirty="0" err="1">
                          <a:ln>
                            <a:noFill/>
                          </a:ln>
                          <a:solidFill>
                            <a:srgbClr val="FF0000"/>
                          </a:solidFill>
                          <a:effectLst/>
                          <a:uLnTx/>
                          <a:uFillTx/>
                          <a:latin typeface="+mn-lt"/>
                          <a:ea typeface="+mn-ea"/>
                          <a:cs typeface="+mn-cs"/>
                        </a:rPr>
                        <a:t>nên</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kết</a:t>
                      </a:r>
                      <a:r>
                        <a:rPr kumimoji="0" lang="en-US" sz="1800" b="0" i="0" u="none" strike="noStrike" kern="1200" cap="none" spc="0" normalizeH="0" baseline="0" noProof="0" dirty="0">
                          <a:ln>
                            <a:noFill/>
                          </a:ln>
                          <a:solidFill>
                            <a:srgbClr val="FF0000"/>
                          </a:solidFill>
                          <a:effectLst/>
                          <a:uLnTx/>
                          <a:uFillTx/>
                          <a:latin typeface="+mn-lt"/>
                          <a:ea typeface="+mn-ea"/>
                          <a:cs typeface="+mn-cs"/>
                        </a:rPr>
                        <a:t> thực </a:t>
                      </a:r>
                      <a:r>
                        <a:rPr kumimoji="0" lang="en-US" sz="1800" b="0" i="0" u="none" strike="noStrike" kern="1200" cap="none" spc="0" normalizeH="0" baseline="0" noProof="0" dirty="0" err="1">
                          <a:ln>
                            <a:noFill/>
                          </a:ln>
                          <a:solidFill>
                            <a:srgbClr val="FF0000"/>
                          </a:solidFill>
                          <a:effectLst/>
                          <a:uLnTx/>
                          <a:uFillTx/>
                          <a:latin typeface="+mn-lt"/>
                          <a:ea typeface="+mn-ea"/>
                          <a:cs typeface="+mn-cs"/>
                        </a:rPr>
                        <a:t>việc</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nhập</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dãy</a:t>
                      </a:r>
                      <a:r>
                        <a:rPr kumimoji="0" lang="en-US" sz="1800" b="0" i="0" u="none" strike="noStrike" kern="1200" cap="none" spc="0" normalizeH="0" baseline="0" noProof="0" dirty="0">
                          <a:ln>
                            <a:noFill/>
                          </a:ln>
                          <a:solidFill>
                            <a:srgbClr val="FF0000"/>
                          </a:solidFill>
                          <a:effectLst/>
                          <a:uLnTx/>
                          <a:uFillTx/>
                          <a:latin typeface="+mn-lt"/>
                          <a:ea typeface="+mn-ea"/>
                          <a:cs typeface="+mn-cs"/>
                        </a:rPr>
                        <a:t> “ 123” </a:t>
                      </a:r>
                      <a:r>
                        <a:rPr kumimoji="0" lang="en-US" sz="1800" b="0" i="0" u="none" strike="noStrike" kern="1200" cap="none" spc="0" normalizeH="0" baseline="0" noProof="0" dirty="0" err="1">
                          <a:ln>
                            <a:noFill/>
                          </a:ln>
                          <a:solidFill>
                            <a:srgbClr val="FF0000"/>
                          </a:solidFill>
                          <a:effectLst/>
                          <a:uLnTx/>
                          <a:uFillTx/>
                          <a:latin typeface="+mn-lt"/>
                          <a:ea typeface="+mn-ea"/>
                          <a:cs typeface="+mn-cs"/>
                        </a:rPr>
                        <a:t>gồm</a:t>
                      </a:r>
                      <a:r>
                        <a:rPr kumimoji="0" lang="en-US" sz="1800" b="0" i="0" u="none" strike="noStrike" kern="1200" cap="none" spc="0" normalizeH="0" baseline="0" noProof="0" dirty="0">
                          <a:ln>
                            <a:noFill/>
                          </a:ln>
                          <a:solidFill>
                            <a:srgbClr val="FF0000"/>
                          </a:solidFill>
                          <a:effectLst/>
                          <a:uLnTx/>
                          <a:uFillTx/>
                          <a:latin typeface="+mn-lt"/>
                          <a:ea typeface="+mn-ea"/>
                          <a:cs typeface="+mn-cs"/>
                        </a:rPr>
                        <a:t> 3 </a:t>
                      </a:r>
                      <a:r>
                        <a:rPr kumimoji="0" lang="en-US" sz="1800" b="0" i="0" u="none" strike="noStrike" kern="1200" cap="none" spc="0" normalizeH="0" baseline="0" noProof="0" dirty="0" err="1">
                          <a:ln>
                            <a:noFill/>
                          </a:ln>
                          <a:solidFill>
                            <a:srgbClr val="FF0000"/>
                          </a:solidFill>
                          <a:effectLst/>
                          <a:uLnTx/>
                          <a:uFillTx/>
                          <a:latin typeface="+mn-lt"/>
                          <a:ea typeface="+mn-ea"/>
                          <a:cs typeface="+mn-cs"/>
                        </a:rPr>
                        <a:t>ký</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tự</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bị</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bỏ</a:t>
                      </a:r>
                      <a:r>
                        <a:rPr kumimoji="0" lang="en-US" sz="1800" b="0" i="0" u="none" strike="noStrike" kern="1200" cap="none" spc="0" normalizeH="0" baseline="0" noProof="0" dirty="0">
                          <a:ln>
                            <a:noFill/>
                          </a:ln>
                          <a:solidFill>
                            <a:srgbClr val="FF0000"/>
                          </a:solidFill>
                          <a:effectLst/>
                          <a:uLnTx/>
                          <a:uFillTx/>
                          <a:latin typeface="+mn-lt"/>
                          <a:ea typeface="+mn-ea"/>
                          <a:cs typeface="+mn-cs"/>
                        </a:rPr>
                        <a:t> qua, </a:t>
                      </a:r>
                      <a:r>
                        <a:rPr kumimoji="0" lang="en-US" sz="1800" b="0" i="0" u="none" strike="noStrike" kern="1200" cap="none" spc="0" normalizeH="0" baseline="0" noProof="0" dirty="0" err="1">
                          <a:ln>
                            <a:noFill/>
                          </a:ln>
                          <a:solidFill>
                            <a:srgbClr val="FF0000"/>
                          </a:solidFill>
                          <a:effectLst/>
                          <a:uLnTx/>
                          <a:uFillTx/>
                          <a:latin typeface="+mn-lt"/>
                          <a:ea typeface="+mn-ea"/>
                          <a:cs typeface="+mn-cs"/>
                        </a:rPr>
                        <a:t>stdin</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rỗng</a:t>
                      </a:r>
                      <a:endParaRPr lang="en-US" sz="1800" b="0" baseline="0" dirty="0">
                        <a:solidFill>
                          <a:schemeClr val="tx1"/>
                        </a:solidFill>
                      </a:endParaRPr>
                    </a:p>
                    <a:p>
                      <a:pPr marL="0" marR="0" lvl="0" indent="0" algn="l" defTabSz="685800" rtl="0" eaLnBrk="1" fontAlgn="auto" latinLnBrk="0" hangingPunct="1">
                        <a:lnSpc>
                          <a:spcPct val="100000"/>
                        </a:lnSpc>
                        <a:spcBef>
                          <a:spcPts val="0"/>
                        </a:spcBef>
                        <a:spcAft>
                          <a:spcPts val="0"/>
                        </a:spcAft>
                        <a:buClrTx/>
                        <a:buSzTx/>
                        <a:buFontTx/>
                        <a:buNone/>
                        <a:defRPr/>
                      </a:pPr>
                      <a:r>
                        <a:rPr lang="en-US" sz="1800" b="0" baseline="0" dirty="0" err="1">
                          <a:solidFill>
                            <a:schemeClr val="tx1"/>
                          </a:solidFill>
                        </a:rPr>
                        <a:t>lastname</a:t>
                      </a:r>
                      <a:r>
                        <a:rPr lang="en-US" sz="1800" b="0" baseline="0" dirty="0">
                          <a:solidFill>
                            <a:schemeClr val="tx1"/>
                          </a:solidFill>
                        </a:rPr>
                        <a:t>:  456 </a:t>
                      </a:r>
                    </a:p>
                    <a:p>
                      <a:pPr marL="0" marR="0" lvl="0" indent="0" algn="l" defTabSz="6858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FF0000"/>
                          </a:solidFill>
                          <a:effectLst/>
                          <a:uLnTx/>
                          <a:uFillTx/>
                          <a:latin typeface="+mn-lt"/>
                          <a:ea typeface="+mn-ea"/>
                          <a:cs typeface="+mn-cs"/>
                        </a:rPr>
                        <a:t>//</a:t>
                      </a:r>
                      <a:r>
                        <a:rPr kumimoji="0" lang="en-US" sz="1800" b="0" i="0" u="none" strike="noStrike" kern="1200" cap="none" spc="0" normalizeH="0" baseline="0" noProof="0" dirty="0" err="1">
                          <a:ln>
                            <a:noFill/>
                          </a:ln>
                          <a:solidFill>
                            <a:srgbClr val="FF0000"/>
                          </a:solidFill>
                          <a:effectLst/>
                          <a:uLnTx/>
                          <a:uFillTx/>
                          <a:latin typeface="+mn-lt"/>
                          <a:ea typeface="+mn-ea"/>
                          <a:cs typeface="+mn-cs"/>
                        </a:rPr>
                        <a:t>gặp</a:t>
                      </a:r>
                      <a:r>
                        <a:rPr kumimoji="0" lang="en-US" sz="1800" b="0" i="0" u="none" strike="noStrike" kern="1200" cap="none" spc="0" normalizeH="0" baseline="0" noProof="0" dirty="0">
                          <a:ln>
                            <a:noFill/>
                          </a:ln>
                          <a:solidFill>
                            <a:srgbClr val="FF0000"/>
                          </a:solidFill>
                          <a:effectLst/>
                          <a:uLnTx/>
                          <a:uFillTx/>
                          <a:latin typeface="+mn-lt"/>
                          <a:ea typeface="+mn-ea"/>
                          <a:cs typeface="+mn-cs"/>
                        </a:rPr>
                        <a:t> enter </a:t>
                      </a:r>
                      <a:r>
                        <a:rPr kumimoji="0" lang="en-US" sz="1800" b="0" i="0" u="none" strike="noStrike" kern="1200" cap="none" spc="0" normalizeH="0" baseline="0" noProof="0" dirty="0" err="1">
                          <a:ln>
                            <a:noFill/>
                          </a:ln>
                          <a:solidFill>
                            <a:srgbClr val="FF0000"/>
                          </a:solidFill>
                          <a:effectLst/>
                          <a:uLnTx/>
                          <a:uFillTx/>
                          <a:latin typeface="+mn-lt"/>
                          <a:ea typeface="+mn-ea"/>
                          <a:cs typeface="+mn-cs"/>
                        </a:rPr>
                        <a:t>nên</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kết</a:t>
                      </a:r>
                      <a:r>
                        <a:rPr kumimoji="0" lang="en-US" sz="1800" b="0" i="0" u="none" strike="noStrike" kern="1200" cap="none" spc="0" normalizeH="0" baseline="0" noProof="0" dirty="0">
                          <a:ln>
                            <a:noFill/>
                          </a:ln>
                          <a:solidFill>
                            <a:srgbClr val="FF0000"/>
                          </a:solidFill>
                          <a:effectLst/>
                          <a:uLnTx/>
                          <a:uFillTx/>
                          <a:latin typeface="+mn-lt"/>
                          <a:ea typeface="+mn-ea"/>
                          <a:cs typeface="+mn-cs"/>
                        </a:rPr>
                        <a:t> thực </a:t>
                      </a:r>
                      <a:r>
                        <a:rPr kumimoji="0" lang="en-US" sz="1800" b="0" i="0" u="none" strike="noStrike" kern="1200" cap="none" spc="0" normalizeH="0" baseline="0" noProof="0" dirty="0" err="1">
                          <a:ln>
                            <a:noFill/>
                          </a:ln>
                          <a:solidFill>
                            <a:srgbClr val="FF0000"/>
                          </a:solidFill>
                          <a:effectLst/>
                          <a:uLnTx/>
                          <a:uFillTx/>
                          <a:latin typeface="+mn-lt"/>
                          <a:ea typeface="+mn-ea"/>
                          <a:cs typeface="+mn-cs"/>
                        </a:rPr>
                        <a:t>việc</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nhập</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stdin</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còn</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lại</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là</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dirty="0" err="1">
                          <a:ln>
                            <a:noFill/>
                          </a:ln>
                          <a:solidFill>
                            <a:srgbClr val="FF0000"/>
                          </a:solidFill>
                          <a:effectLst/>
                          <a:uLnTx/>
                          <a:uFillTx/>
                          <a:latin typeface="+mn-lt"/>
                          <a:ea typeface="+mn-ea"/>
                          <a:cs typeface="+mn-cs"/>
                        </a:rPr>
                        <a:t>dãy</a:t>
                      </a:r>
                      <a:r>
                        <a:rPr kumimoji="0" lang="en-US" sz="1800" b="0" i="0" u="none" strike="noStrike" kern="1200" cap="none" spc="0" normalizeH="0" baseline="0" noProof="0" dirty="0">
                          <a:ln>
                            <a:noFill/>
                          </a:ln>
                          <a:solidFill>
                            <a:srgbClr val="FF0000"/>
                          </a:solidFill>
                          <a:effectLst/>
                          <a:uLnTx/>
                          <a:uFillTx/>
                          <a:latin typeface="+mn-lt"/>
                          <a:ea typeface="+mn-ea"/>
                          <a:cs typeface="+mn-cs"/>
                        </a:rPr>
                        <a:t> “</a:t>
                      </a:r>
                      <a:r>
                        <a:rPr kumimoji="0" lang="en-US" sz="1800" b="0" i="0" u="none" strike="noStrike" kern="1200" cap="none" spc="0" normalizeH="0" baseline="0" noProof="0">
                          <a:ln>
                            <a:noFill/>
                          </a:ln>
                          <a:solidFill>
                            <a:srgbClr val="FF0000"/>
                          </a:solidFill>
                          <a:effectLst/>
                          <a:uLnTx/>
                          <a:uFillTx/>
                          <a:latin typeface="+mn-lt"/>
                          <a:ea typeface="+mn-ea"/>
                          <a:cs typeface="+mn-cs"/>
                        </a:rPr>
                        <a:t>56”</a:t>
                      </a:r>
                      <a:endParaRPr lang="en-US" sz="1800" b="0" baseline="0" dirty="0">
                        <a:solidFill>
                          <a:schemeClr val="tx1"/>
                        </a:solidFill>
                      </a:endParaRPr>
                    </a:p>
                    <a:p>
                      <a:pPr>
                        <a:lnSpc>
                          <a:spcPct val="100000"/>
                        </a:lnSpc>
                      </a:pPr>
                      <a:r>
                        <a:rPr lang="en-US" sz="1800" b="0" baseline="0" dirty="0">
                          <a:solidFill>
                            <a:schemeClr val="tx1"/>
                          </a:solidFill>
                        </a:rPr>
                        <a:t>Your initials: d4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 name="Date Placeholder 2">
            <a:extLst>
              <a:ext uri="{FF2B5EF4-FFF2-40B4-BE49-F238E27FC236}">
                <a16:creationId xmlns:a16="http://schemas.microsoft.com/office/drawing/2014/main" id="{FEB951EB-D5E5-E3CC-E357-0B4F08BA2025}"/>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1D314669-47B7-BB29-5039-116087A3A12D}"/>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eaLnBrk="1" hangingPunct="1"/>
            <a:r>
              <a:rPr lang="en-US"/>
              <a:t>3.8.2 </a:t>
            </a:r>
            <a:r>
              <a:rPr lang="en-US" dirty="0" err="1"/>
              <a:t>Câu</a:t>
            </a:r>
            <a:r>
              <a:rPr lang="en-US" dirty="0"/>
              <a:t> </a:t>
            </a:r>
            <a:r>
              <a:rPr lang="en-US" err="1"/>
              <a:t>lệnh</a:t>
            </a:r>
            <a:r>
              <a:rPr lang="en-US"/>
              <a:t> xuất</a:t>
            </a:r>
            <a:endParaRPr lang="en-US" dirty="0"/>
          </a:p>
        </p:txBody>
      </p:sp>
      <p:sp>
        <p:nvSpPr>
          <p:cNvPr id="13" name="Content Placeholder 12">
            <a:extLst>
              <a:ext uri="{FF2B5EF4-FFF2-40B4-BE49-F238E27FC236}">
                <a16:creationId xmlns:a16="http://schemas.microsoft.com/office/drawing/2014/main" id="{C39BF8EF-95F5-CDA7-2099-52D5D60144BC}"/>
              </a:ext>
            </a:extLst>
          </p:cNvPr>
          <p:cNvSpPr>
            <a:spLocks noGrp="1"/>
          </p:cNvSpPr>
          <p:nvPr>
            <p:ph idx="1"/>
          </p:nvPr>
        </p:nvSpPr>
        <p:spPr/>
        <p:txBody>
          <a:bodyPr>
            <a:normAutofit/>
          </a:bodyPr>
          <a:lstStyle/>
          <a:p>
            <a:pPr>
              <a:lnSpc>
                <a:spcPct val="150000"/>
              </a:lnSpc>
            </a:pPr>
            <a:r>
              <a:rPr lang="en-US" sz="2400"/>
              <a:t>Lệnh xuất </a:t>
            </a:r>
            <a:r>
              <a:rPr lang="en-US" sz="2400" b="1"/>
              <a:t>cout &lt;&lt; </a:t>
            </a:r>
            <a:r>
              <a:rPr lang="en-US" sz="2400"/>
              <a:t>(C++)</a:t>
            </a:r>
          </a:p>
          <a:p>
            <a:pPr>
              <a:lnSpc>
                <a:spcPct val="150000"/>
              </a:lnSpc>
            </a:pPr>
            <a:r>
              <a:rPr lang="en-US" sz="2400"/>
              <a:t>Hàm </a:t>
            </a:r>
            <a:r>
              <a:rPr lang="en-US" sz="2400" b="1"/>
              <a:t>printf</a:t>
            </a:r>
            <a:r>
              <a:rPr lang="en-US" sz="2400"/>
              <a:t> (C)</a:t>
            </a:r>
          </a:p>
          <a:p>
            <a:pPr>
              <a:lnSpc>
                <a:spcPct val="150000"/>
              </a:lnSpc>
            </a:pPr>
            <a:r>
              <a:rPr lang="en-US" sz="2400"/>
              <a:t>Các hàm xuất khác</a:t>
            </a:r>
            <a:endParaRPr lang="en-US"/>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2" name="Date Placeholder 1">
            <a:extLst>
              <a:ext uri="{FF2B5EF4-FFF2-40B4-BE49-F238E27FC236}">
                <a16:creationId xmlns:a16="http://schemas.microsoft.com/office/drawing/2014/main" id="{E3D758FB-3101-2358-B838-EDBF42E9795E}"/>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2243F720-86CC-8A09-743A-B4C7C8C3D9C3}"/>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179639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D2A7-5151-B9E9-5B9E-411D43B91C56}"/>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26249BD0-28E9-45EC-192F-D9880D627B8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868B858-1255-259E-C4EF-600EF4E4A15D}"/>
              </a:ext>
            </a:extLst>
          </p:cNvPr>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175F992-D4FA-99CD-86FF-A5336426B922}"/>
              </a:ext>
            </a:extLst>
          </p:cNvPr>
          <p:cNvPicPr>
            <a:picLocks noChangeAspect="1"/>
          </p:cNvPicPr>
          <p:nvPr/>
        </p:nvPicPr>
        <p:blipFill>
          <a:blip r:embed="rId2"/>
          <a:stretch>
            <a:fillRect/>
          </a:stretch>
        </p:blipFill>
        <p:spPr>
          <a:xfrm>
            <a:off x="1047750" y="1364709"/>
            <a:ext cx="9144000" cy="4764670"/>
          </a:xfrm>
          <a:prstGeom prst="rect">
            <a:avLst/>
          </a:prstGeom>
        </p:spPr>
      </p:pic>
      <p:sp>
        <p:nvSpPr>
          <p:cNvPr id="6" name="Date Placeholder 5">
            <a:extLst>
              <a:ext uri="{FF2B5EF4-FFF2-40B4-BE49-F238E27FC236}">
                <a16:creationId xmlns:a16="http://schemas.microsoft.com/office/drawing/2014/main" id="{05186713-BFA5-19B8-38D5-9AC44ACEBF25}"/>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30F6B6E0-5A14-4DD7-9D85-61B1166F2BC2}"/>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377517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sz="4400">
                <a:latin typeface="Calibri" panose="020F0502020204030204" pitchFamily="34" charset="0"/>
                <a:cs typeface="Calibri" panose="020F0502020204030204" pitchFamily="34" charset="0"/>
              </a:rPr>
              <a:t>3.8 Các ví dụ</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DE4C75A2-9526-9FDB-D785-A6E41ABD85F4}"/>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C2A08578-164E-30DB-E250-3B77AE4637E6}"/>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Tree>
    <p:extLst>
      <p:ext uri="{BB962C8B-B14F-4D97-AF65-F5344CB8AC3E}">
        <p14:creationId xmlns:p14="http://schemas.microsoft.com/office/powerpoint/2010/main" val="1071375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Ví</a:t>
            </a:r>
            <a:r>
              <a:rPr lang="en-US"/>
              <a:t> dụ 1</a:t>
            </a:r>
            <a:endParaRPr lang="en-US" dirty="0"/>
          </a:p>
        </p:txBody>
      </p:sp>
      <p:sp>
        <p:nvSpPr>
          <p:cNvPr id="3" name="Content Placeholder 2"/>
          <p:cNvSpPr>
            <a:spLocks noGrp="1"/>
          </p:cNvSpPr>
          <p:nvPr>
            <p:ph idx="1"/>
          </p:nvPr>
        </p:nvSpPr>
        <p:spPr/>
        <p:txBody>
          <a:bodyPr/>
          <a:lstStyle/>
          <a:p>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xuất</a:t>
            </a:r>
            <a:r>
              <a:rPr lang="en-US" dirty="0"/>
              <a:t> </a:t>
            </a:r>
            <a:r>
              <a:rPr lang="en-US" dirty="0" err="1"/>
              <a:t>thông</a:t>
            </a:r>
            <a:r>
              <a:rPr lang="en-US" dirty="0"/>
              <a:t> tin </a:t>
            </a:r>
            <a:r>
              <a:rPr lang="en-US" dirty="0" err="1"/>
              <a:t>của</a:t>
            </a:r>
            <a:r>
              <a:rPr lang="en-US" dirty="0"/>
              <a:t> 1 </a:t>
            </a:r>
            <a:r>
              <a:rPr lang="en-US" dirty="0" err="1"/>
              <a:t>sinh</a:t>
            </a:r>
            <a:r>
              <a:rPr lang="en-US" dirty="0"/>
              <a:t> </a:t>
            </a:r>
            <a:r>
              <a:rPr lang="en-US" dirty="0" err="1"/>
              <a:t>viên</a:t>
            </a:r>
            <a:r>
              <a:rPr lang="en-US" dirty="0"/>
              <a:t>. </a:t>
            </a:r>
            <a:r>
              <a:rPr lang="en-US" dirty="0" err="1"/>
              <a:t>Biết</a:t>
            </a:r>
            <a:r>
              <a:rPr lang="en-US" dirty="0"/>
              <a:t>  </a:t>
            </a:r>
            <a:r>
              <a:rPr lang="en-US" dirty="0" err="1"/>
              <a:t>thông</a:t>
            </a:r>
            <a:r>
              <a:rPr lang="en-US" dirty="0"/>
              <a:t> tin </a:t>
            </a:r>
            <a:r>
              <a:rPr lang="en-US" dirty="0" err="1"/>
              <a:t>của</a:t>
            </a:r>
            <a:r>
              <a:rPr lang="en-US" dirty="0"/>
              <a:t> </a:t>
            </a:r>
            <a:r>
              <a:rPr lang="en-US" dirty="0" err="1"/>
              <a:t>sinh</a:t>
            </a:r>
            <a:r>
              <a:rPr lang="en-US" dirty="0"/>
              <a:t> </a:t>
            </a:r>
            <a:r>
              <a:rPr lang="en-US" dirty="0" err="1"/>
              <a:t>viên</a:t>
            </a:r>
            <a:r>
              <a:rPr lang="en-US" dirty="0"/>
              <a:t> </a:t>
            </a:r>
            <a:r>
              <a:rPr lang="en-US" dirty="0" err="1"/>
              <a:t>bao</a:t>
            </a:r>
            <a:r>
              <a:rPr lang="en-US" dirty="0"/>
              <a:t> </a:t>
            </a:r>
            <a:r>
              <a:rPr lang="en-US" dirty="0" err="1"/>
              <a:t>gồm</a:t>
            </a:r>
            <a:r>
              <a:rPr lang="en-US" dirty="0"/>
              <a:t>: { </a:t>
            </a:r>
            <a:r>
              <a:rPr lang="en-US" dirty="0" err="1"/>
              <a:t>Họ</a:t>
            </a:r>
            <a:r>
              <a:rPr lang="en-US" dirty="0"/>
              <a:t> </a:t>
            </a:r>
            <a:r>
              <a:rPr lang="en-US" dirty="0" err="1"/>
              <a:t>tên</a:t>
            </a:r>
            <a:r>
              <a:rPr lang="en-US" dirty="0"/>
              <a:t>, </a:t>
            </a:r>
            <a:r>
              <a:rPr lang="en-US" dirty="0" err="1"/>
              <a:t>Giới</a:t>
            </a:r>
            <a:r>
              <a:rPr lang="en-US" dirty="0"/>
              <a:t> </a:t>
            </a:r>
            <a:r>
              <a:rPr lang="en-US" dirty="0" err="1"/>
              <a:t>tính</a:t>
            </a:r>
            <a:r>
              <a:rPr lang="en-US" dirty="0"/>
              <a:t>, </a:t>
            </a:r>
            <a:r>
              <a:rPr lang="en-US" dirty="0" err="1"/>
              <a:t>Điểm</a:t>
            </a:r>
            <a:r>
              <a:rPr lang="en-US" dirty="0"/>
              <a:t> </a:t>
            </a:r>
            <a:r>
              <a:rPr lang="en-US" dirty="0" err="1"/>
              <a:t>toán</a:t>
            </a:r>
            <a:r>
              <a:rPr lang="en-US" dirty="0"/>
              <a:t>, </a:t>
            </a:r>
            <a:r>
              <a:rPr lang="en-US" dirty="0" err="1"/>
              <a:t>Điểm</a:t>
            </a:r>
            <a:r>
              <a:rPr lang="en-US" dirty="0"/>
              <a:t> tin, </a:t>
            </a:r>
            <a:r>
              <a:rPr lang="en-US" dirty="0" err="1"/>
              <a:t>Điểm</a:t>
            </a:r>
            <a:r>
              <a:rPr lang="en-US" dirty="0"/>
              <a:t> </a:t>
            </a:r>
            <a:r>
              <a:rPr lang="en-US" dirty="0" err="1"/>
              <a:t>trung</a:t>
            </a:r>
            <a:r>
              <a:rPr lang="en-US" dirty="0"/>
              <a:t> </a:t>
            </a:r>
            <a:r>
              <a:rPr lang="en-US" dirty="0" err="1"/>
              <a:t>bình</a:t>
            </a:r>
            <a:r>
              <a:rPr lang="en-US" dirty="0"/>
              <a:t>, </a:t>
            </a:r>
            <a:r>
              <a:rPr lang="en-US" dirty="0" err="1"/>
              <a:t>Xếp</a:t>
            </a:r>
            <a:r>
              <a:rPr lang="en-US" dirty="0"/>
              <a:t> </a:t>
            </a:r>
            <a:r>
              <a:rPr lang="en-US" dirty="0" err="1"/>
              <a:t>loại</a:t>
            </a:r>
            <a:r>
              <a:rPr lang="en-US" dirty="0"/>
              <a:t>, </a:t>
            </a:r>
            <a:r>
              <a:rPr lang="en-US" dirty="0" err="1"/>
              <a:t>Kết</a:t>
            </a:r>
            <a:r>
              <a:rPr lang="en-US" dirty="0"/>
              <a:t> </a:t>
            </a:r>
            <a:r>
              <a:rPr lang="en-US" dirty="0" err="1"/>
              <a:t>quả</a:t>
            </a:r>
            <a:r>
              <a:rPr lang="en-US" dirty="0"/>
              <a:t>}</a:t>
            </a:r>
          </a:p>
          <a:p>
            <a:endParaRPr lang="en-US"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00887494"/>
              </p:ext>
            </p:extLst>
          </p:nvPr>
        </p:nvGraphicFramePr>
        <p:xfrm>
          <a:off x="1777093" y="3128963"/>
          <a:ext cx="7909833" cy="3048000"/>
        </p:xfrm>
        <a:graphic>
          <a:graphicData uri="http://schemas.openxmlformats.org/drawingml/2006/table">
            <a:tbl>
              <a:tblPr firstRow="1" bandRow="1">
                <a:tableStyleId>{5C22544A-7EE6-4342-B048-85BDC9FD1C3A}</a:tableStyleId>
              </a:tblPr>
              <a:tblGrid>
                <a:gridCol w="2636611">
                  <a:extLst>
                    <a:ext uri="{9D8B030D-6E8A-4147-A177-3AD203B41FA5}">
                      <a16:colId xmlns:a16="http://schemas.microsoft.com/office/drawing/2014/main" val="20000"/>
                    </a:ext>
                  </a:extLst>
                </a:gridCol>
                <a:gridCol w="2636611">
                  <a:extLst>
                    <a:ext uri="{9D8B030D-6E8A-4147-A177-3AD203B41FA5}">
                      <a16:colId xmlns:a16="http://schemas.microsoft.com/office/drawing/2014/main" val="20001"/>
                    </a:ext>
                  </a:extLst>
                </a:gridCol>
                <a:gridCol w="2636611">
                  <a:extLst>
                    <a:ext uri="{9D8B030D-6E8A-4147-A177-3AD203B41FA5}">
                      <a16:colId xmlns:a16="http://schemas.microsoft.com/office/drawing/2014/main" val="20002"/>
                    </a:ext>
                  </a:extLst>
                </a:gridCol>
              </a:tblGrid>
              <a:tr h="304800">
                <a:tc>
                  <a:txBody>
                    <a:bodyPr/>
                    <a:lstStyle/>
                    <a:p>
                      <a:pPr marL="0" marR="0" algn="ctr" fontAlgn="t">
                        <a:spcBef>
                          <a:spcPts val="0"/>
                        </a:spcBef>
                        <a:spcAft>
                          <a:spcPts val="0"/>
                        </a:spcAft>
                      </a:pPr>
                      <a:r>
                        <a:rPr lang="en-US" sz="2000" b="1" dirty="0">
                          <a:solidFill>
                            <a:schemeClr val="tx1">
                              <a:lumMod val="50000"/>
                            </a:schemeClr>
                          </a:solidFill>
                          <a:effectLst/>
                          <a:latin typeface="Candara" panose="020E0502030303020204" pitchFamily="34" charset="0"/>
                        </a:rPr>
                        <a:t>Bi</a:t>
                      </a:r>
                      <a:r>
                        <a:rPr lang="vi-VN" sz="2000" b="1" dirty="0">
                          <a:solidFill>
                            <a:schemeClr val="tx1">
                              <a:lumMod val="50000"/>
                            </a:schemeClr>
                          </a:solidFill>
                          <a:effectLst/>
                          <a:latin typeface="Calibri" panose="020F0502020204030204" pitchFamily="34" charset="0"/>
                        </a:rPr>
                        <a:t>ế</a:t>
                      </a:r>
                      <a:r>
                        <a:rPr lang="en-US" sz="2000" b="1" dirty="0">
                          <a:solidFill>
                            <a:schemeClr val="tx1">
                              <a:lumMod val="50000"/>
                            </a:schemeClr>
                          </a:solidFill>
                          <a:effectLst/>
                          <a:latin typeface="Candara" panose="020E0502030303020204" pitchFamily="34" charset="0"/>
                        </a:rPr>
                        <a:t>n</a:t>
                      </a:r>
                      <a:endParaRPr lang="en-US" sz="2000" dirty="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t">
                        <a:spcBef>
                          <a:spcPts val="0"/>
                        </a:spcBef>
                        <a:spcAft>
                          <a:spcPts val="0"/>
                        </a:spcAft>
                      </a:pPr>
                      <a:r>
                        <a:rPr lang="en-US" sz="2000" b="1">
                          <a:solidFill>
                            <a:schemeClr val="tx1">
                              <a:lumMod val="50000"/>
                            </a:schemeClr>
                          </a:solidFill>
                          <a:effectLst/>
                          <a:latin typeface="Candara" panose="020E0502030303020204" pitchFamily="34" charset="0"/>
                        </a:rPr>
                        <a:t>Ki</a:t>
                      </a:r>
                      <a:r>
                        <a:rPr lang="vi-VN" sz="2000" b="1">
                          <a:solidFill>
                            <a:schemeClr val="tx1">
                              <a:lumMod val="50000"/>
                            </a:schemeClr>
                          </a:solidFill>
                          <a:effectLst/>
                          <a:latin typeface="Calibri" panose="020F0502020204030204" pitchFamily="34" charset="0"/>
                        </a:rPr>
                        <a:t>ể</a:t>
                      </a:r>
                      <a:r>
                        <a:rPr lang="en-US" sz="2000" b="1">
                          <a:solidFill>
                            <a:schemeClr val="tx1">
                              <a:lumMod val="50000"/>
                            </a:schemeClr>
                          </a:solidFill>
                          <a:effectLst/>
                          <a:latin typeface="Candara" panose="020E0502030303020204" pitchFamily="34" charset="0"/>
                        </a:rPr>
                        <a:t>u d</a:t>
                      </a:r>
                      <a:r>
                        <a:rPr lang="vi-VN" sz="2000" b="1">
                          <a:solidFill>
                            <a:schemeClr val="tx1">
                              <a:lumMod val="50000"/>
                            </a:schemeClr>
                          </a:solidFill>
                          <a:effectLst/>
                          <a:latin typeface="Calibri" panose="020F0502020204030204" pitchFamily="34" charset="0"/>
                        </a:rPr>
                        <a:t>ữ</a:t>
                      </a:r>
                      <a:r>
                        <a:rPr lang="en-US" sz="2000" b="1">
                          <a:solidFill>
                            <a:schemeClr val="tx1">
                              <a:lumMod val="50000"/>
                            </a:schemeClr>
                          </a:solidFill>
                          <a:effectLst/>
                          <a:latin typeface="Candara" panose="020E0502030303020204" pitchFamily="34" charset="0"/>
                        </a:rPr>
                        <a:t> li</a:t>
                      </a:r>
                      <a:r>
                        <a:rPr lang="vi-VN" sz="2000" b="1">
                          <a:solidFill>
                            <a:schemeClr val="tx1">
                              <a:lumMod val="50000"/>
                            </a:schemeClr>
                          </a:solidFill>
                          <a:effectLst/>
                          <a:latin typeface="Calibri" panose="020F0502020204030204" pitchFamily="34" charset="0"/>
                        </a:rPr>
                        <a:t>ệ</a:t>
                      </a:r>
                      <a:r>
                        <a:rPr lang="en-US" sz="2000" b="1">
                          <a:solidFill>
                            <a:schemeClr val="tx1">
                              <a:lumMod val="50000"/>
                            </a:schemeClr>
                          </a:solidFill>
                          <a:effectLst/>
                          <a:latin typeface="Candara" panose="020E0502030303020204" pitchFamily="34" charset="0"/>
                        </a:rPr>
                        <a:t>u</a:t>
                      </a:r>
                      <a:endParaRPr lang="en-US" sz="200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t">
                        <a:spcBef>
                          <a:spcPts val="0"/>
                        </a:spcBef>
                        <a:spcAft>
                          <a:spcPts val="0"/>
                        </a:spcAft>
                      </a:pPr>
                      <a:r>
                        <a:rPr lang="en-US" sz="2000" b="1" dirty="0" err="1">
                          <a:solidFill>
                            <a:schemeClr val="tx1">
                              <a:lumMod val="50000"/>
                            </a:schemeClr>
                          </a:solidFill>
                          <a:effectLst/>
                          <a:latin typeface="Candara" panose="020E0502030303020204" pitchFamily="34" charset="0"/>
                        </a:rPr>
                        <a:t>Ví</a:t>
                      </a:r>
                      <a:r>
                        <a:rPr lang="en-US" sz="2000" b="1" dirty="0">
                          <a:solidFill>
                            <a:schemeClr val="tx1">
                              <a:lumMod val="50000"/>
                            </a:schemeClr>
                          </a:solidFill>
                          <a:effectLst/>
                          <a:latin typeface="Candara" panose="020E0502030303020204" pitchFamily="34" charset="0"/>
                        </a:rPr>
                        <a:t> d</a:t>
                      </a:r>
                      <a:r>
                        <a:rPr lang="vi-VN" sz="2000" b="1" dirty="0">
                          <a:solidFill>
                            <a:schemeClr val="tx1">
                              <a:lumMod val="50000"/>
                            </a:schemeClr>
                          </a:solidFill>
                          <a:effectLst/>
                          <a:latin typeface="Calibri" panose="020F0502020204030204" pitchFamily="34" charset="0"/>
                        </a:rPr>
                        <a:t>ụ</a:t>
                      </a:r>
                      <a:endParaRPr lang="en-US" sz="2000" dirty="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4800">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H</a:t>
                      </a:r>
                      <a:r>
                        <a:rPr lang="vi-VN" sz="2000" dirty="0">
                          <a:solidFill>
                            <a:schemeClr val="tx1">
                              <a:lumMod val="50000"/>
                            </a:schemeClr>
                          </a:solidFill>
                          <a:effectLst/>
                          <a:latin typeface="Calibri" panose="020F0502020204030204" pitchFamily="34" charset="0"/>
                        </a:rPr>
                        <a:t>ọ</a:t>
                      </a:r>
                      <a:r>
                        <a:rPr lang="en-US" sz="2000" dirty="0">
                          <a:solidFill>
                            <a:schemeClr val="tx1">
                              <a:lumMod val="50000"/>
                            </a:schemeClr>
                          </a:solidFill>
                          <a:effectLst/>
                          <a:latin typeface="Candara" panose="020E0502030303020204" pitchFamily="34" charset="0"/>
                        </a:rPr>
                        <a:t> </a:t>
                      </a:r>
                      <a:r>
                        <a:rPr lang="en-US" sz="2000" dirty="0" err="1">
                          <a:solidFill>
                            <a:schemeClr val="tx1">
                              <a:lumMod val="50000"/>
                            </a:schemeClr>
                          </a:solidFill>
                          <a:effectLst/>
                          <a:latin typeface="Candara" panose="020E0502030303020204" pitchFamily="34" charset="0"/>
                        </a:rPr>
                        <a:t>tên</a:t>
                      </a:r>
                      <a:r>
                        <a:rPr lang="en-US" sz="2000" dirty="0">
                          <a:solidFill>
                            <a:schemeClr val="tx1">
                              <a:lumMod val="50000"/>
                            </a:schemeClr>
                          </a:solidFill>
                          <a:effectLst/>
                          <a:latin typeface="Candara" panose="020E0502030303020204" pitchFamily="34" charset="0"/>
                        </a:rPr>
                        <a:t> </a:t>
                      </a:r>
                      <a:r>
                        <a:rPr lang="en-US" sz="2000" dirty="0" err="1">
                          <a:solidFill>
                            <a:schemeClr val="tx1">
                              <a:lumMod val="50000"/>
                            </a:schemeClr>
                          </a:solidFill>
                          <a:effectLst/>
                          <a:latin typeface="Candara" panose="020E0502030303020204" pitchFamily="34" charset="0"/>
                        </a:rPr>
                        <a:t>sinh</a:t>
                      </a:r>
                      <a:r>
                        <a:rPr lang="en-US" sz="2000" dirty="0">
                          <a:solidFill>
                            <a:schemeClr val="tx1">
                              <a:lumMod val="50000"/>
                            </a:schemeClr>
                          </a:solidFill>
                          <a:effectLst/>
                          <a:latin typeface="Candara" panose="020E0502030303020204" pitchFamily="34" charset="0"/>
                        </a:rPr>
                        <a:t> </a:t>
                      </a:r>
                      <a:r>
                        <a:rPr lang="en-US" sz="2000" dirty="0" err="1">
                          <a:solidFill>
                            <a:schemeClr val="tx1">
                              <a:lumMod val="50000"/>
                            </a:schemeClr>
                          </a:solidFill>
                          <a:effectLst/>
                          <a:latin typeface="Candara" panose="020E0502030303020204" pitchFamily="34" charset="0"/>
                        </a:rPr>
                        <a:t>viên</a:t>
                      </a:r>
                      <a:endParaRPr lang="en-US" sz="2000" dirty="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a:t>
                      </a:r>
                      <a:r>
                        <a:rPr lang="en-US" sz="2000" dirty="0" err="1">
                          <a:solidFill>
                            <a:schemeClr val="tx1">
                              <a:lumMod val="50000"/>
                            </a:schemeClr>
                          </a:solidFill>
                          <a:effectLst/>
                          <a:latin typeface="Candara" panose="020E0502030303020204" pitchFamily="34" charset="0"/>
                        </a:rPr>
                        <a:t>chu</a:t>
                      </a:r>
                      <a:r>
                        <a:rPr lang="vi-VN" sz="2000" dirty="0">
                          <a:solidFill>
                            <a:schemeClr val="tx1">
                              <a:lumMod val="50000"/>
                            </a:schemeClr>
                          </a:solidFill>
                          <a:effectLst/>
                          <a:latin typeface="Calibri" panose="020F0502020204030204" pitchFamily="34" charset="0"/>
                        </a:rPr>
                        <a:t>ỗ</a:t>
                      </a:r>
                      <a:r>
                        <a:rPr lang="en-US" sz="2000" dirty="0" err="1">
                          <a:solidFill>
                            <a:schemeClr val="tx1">
                              <a:lumMod val="50000"/>
                            </a:schemeClr>
                          </a:solidFill>
                          <a:effectLst/>
                          <a:latin typeface="Candara" panose="020E0502030303020204" pitchFamily="34" charset="0"/>
                        </a:rPr>
                        <a:t>i</a:t>
                      </a:r>
                      <a:r>
                        <a:rPr lang="en-US" sz="2000" dirty="0">
                          <a:solidFill>
                            <a:schemeClr val="tx1">
                              <a:lumMod val="50000"/>
                            </a:schemeClr>
                          </a:solidFill>
                          <a:effectLst/>
                          <a:latin typeface="Candara" panose="020E0502030303020204" pitchFamily="34" charset="0"/>
                        </a:rPr>
                        <a:t>)</a:t>
                      </a:r>
                      <a:endParaRPr lang="en-US" sz="2000" dirty="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"Nguyen Xuan Minh"</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4800">
                <a:tc>
                  <a:txBody>
                    <a:bodyPr/>
                    <a:lstStyle/>
                    <a:p>
                      <a:pPr marL="0" marR="0" fontAlgn="t">
                        <a:spcBef>
                          <a:spcPts val="0"/>
                        </a:spcBef>
                        <a:spcAft>
                          <a:spcPts val="0"/>
                        </a:spcAft>
                      </a:pPr>
                      <a:r>
                        <a:rPr lang="en-US" sz="2000">
                          <a:solidFill>
                            <a:schemeClr val="tx1">
                              <a:lumMod val="50000"/>
                            </a:schemeClr>
                          </a:solidFill>
                          <a:effectLst/>
                          <a:latin typeface="Candara" panose="020E0502030303020204" pitchFamily="34" charset="0"/>
                        </a:rPr>
                        <a:t>Gi</a:t>
                      </a:r>
                      <a:r>
                        <a:rPr lang="vi-VN" sz="2000">
                          <a:solidFill>
                            <a:schemeClr val="tx1">
                              <a:lumMod val="50000"/>
                            </a:schemeClr>
                          </a:solidFill>
                          <a:effectLst/>
                          <a:latin typeface="Calibri" panose="020F0502020204030204" pitchFamily="34" charset="0"/>
                        </a:rPr>
                        <a:t>ớ</a:t>
                      </a:r>
                      <a:r>
                        <a:rPr lang="en-US" sz="2000">
                          <a:solidFill>
                            <a:schemeClr val="tx1">
                              <a:lumMod val="50000"/>
                            </a:schemeClr>
                          </a:solidFill>
                          <a:effectLst/>
                          <a:latin typeface="Candara" panose="020E0502030303020204" pitchFamily="34" charset="0"/>
                        </a:rPr>
                        <a:t>i tính</a:t>
                      </a:r>
                      <a:endParaRPr lang="en-US" sz="200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(char)</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M (Male)/ F (Female)</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4800">
                <a:tc>
                  <a:txBody>
                    <a:bodyPr/>
                    <a:lstStyle/>
                    <a:p>
                      <a:pPr marL="0" marR="0" fontAlgn="t">
                        <a:spcBef>
                          <a:spcPts val="0"/>
                        </a:spcBef>
                        <a:spcAft>
                          <a:spcPts val="0"/>
                        </a:spcAft>
                      </a:pPr>
                      <a:r>
                        <a:rPr lang="en-US" sz="2000">
                          <a:solidFill>
                            <a:schemeClr val="tx1">
                              <a:lumMod val="50000"/>
                            </a:schemeClr>
                          </a:solidFill>
                          <a:effectLst/>
                          <a:latin typeface="Candara" panose="020E0502030303020204" pitchFamily="34" charset="0"/>
                        </a:rPr>
                        <a:t>Đi</a:t>
                      </a:r>
                      <a:r>
                        <a:rPr lang="vi-VN" sz="2000">
                          <a:solidFill>
                            <a:schemeClr val="tx1">
                              <a:lumMod val="50000"/>
                            </a:schemeClr>
                          </a:solidFill>
                          <a:effectLst/>
                          <a:latin typeface="Calibri" panose="020F0502020204030204" pitchFamily="34" charset="0"/>
                        </a:rPr>
                        <a:t>ể</a:t>
                      </a:r>
                      <a:r>
                        <a:rPr lang="en-US" sz="2000">
                          <a:solidFill>
                            <a:schemeClr val="tx1">
                              <a:lumMod val="50000"/>
                            </a:schemeClr>
                          </a:solidFill>
                          <a:effectLst/>
                          <a:latin typeface="Candara" panose="020E0502030303020204" pitchFamily="34" charset="0"/>
                        </a:rPr>
                        <a:t>m Toán</a:t>
                      </a:r>
                      <a:endParaRPr lang="en-US" sz="200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vi-VN" sz="2000" dirty="0">
                          <a:solidFill>
                            <a:schemeClr val="tx1">
                              <a:lumMod val="50000"/>
                            </a:schemeClr>
                          </a:solidFill>
                          <a:effectLst/>
                          <a:latin typeface="Candara" panose="020E0502030303020204" pitchFamily="34" charset="0"/>
                        </a:rPr>
                        <a:t>(s</a:t>
                      </a:r>
                      <a:r>
                        <a:rPr lang="vi-VN" sz="2000" dirty="0">
                          <a:solidFill>
                            <a:schemeClr val="tx1">
                              <a:lumMod val="50000"/>
                            </a:schemeClr>
                          </a:solidFill>
                          <a:effectLst/>
                          <a:latin typeface="Calibri" panose="020F0502020204030204" pitchFamily="34" charset="0"/>
                        </a:rPr>
                        <a:t>ố</a:t>
                      </a:r>
                      <a:r>
                        <a:rPr lang="en-US" sz="2000" dirty="0">
                          <a:solidFill>
                            <a:schemeClr val="tx1">
                              <a:lumMod val="50000"/>
                            </a:schemeClr>
                          </a:solidFill>
                          <a:effectLst/>
                          <a:latin typeface="Candara" panose="020E0502030303020204" pitchFamily="34" charset="0"/>
                        </a:rPr>
                        <a:t> </a:t>
                      </a:r>
                      <a:r>
                        <a:rPr lang="en-US" sz="2000" dirty="0" err="1">
                          <a:solidFill>
                            <a:schemeClr val="tx1">
                              <a:lumMod val="50000"/>
                            </a:schemeClr>
                          </a:solidFill>
                          <a:effectLst/>
                          <a:latin typeface="Candara" panose="020E0502030303020204" pitchFamily="34" charset="0"/>
                        </a:rPr>
                        <a:t>nguyên</a:t>
                      </a:r>
                      <a:r>
                        <a:rPr lang="en-US" sz="2000" dirty="0">
                          <a:solidFill>
                            <a:schemeClr val="tx1">
                              <a:lumMod val="50000"/>
                            </a:schemeClr>
                          </a:solidFill>
                          <a:effectLst/>
                          <a:latin typeface="Candara" panose="020E0502030303020204" pitchFamily="34" charset="0"/>
                        </a:rPr>
                        <a:t>)</a:t>
                      </a:r>
                      <a:endParaRPr lang="en-US" sz="2000" dirty="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8</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4800">
                <a:tc>
                  <a:txBody>
                    <a:bodyPr/>
                    <a:lstStyle/>
                    <a:p>
                      <a:pPr marL="0" marR="0" fontAlgn="t">
                        <a:spcBef>
                          <a:spcPts val="0"/>
                        </a:spcBef>
                        <a:spcAft>
                          <a:spcPts val="0"/>
                        </a:spcAft>
                      </a:pPr>
                      <a:r>
                        <a:rPr lang="en-US" sz="2000">
                          <a:solidFill>
                            <a:schemeClr val="tx1">
                              <a:lumMod val="50000"/>
                            </a:schemeClr>
                          </a:solidFill>
                          <a:effectLst/>
                          <a:latin typeface="Candara" panose="020E0502030303020204" pitchFamily="34" charset="0"/>
                        </a:rPr>
                        <a:t>Đi</a:t>
                      </a:r>
                      <a:r>
                        <a:rPr lang="vi-VN" sz="2000">
                          <a:solidFill>
                            <a:schemeClr val="tx1">
                              <a:lumMod val="50000"/>
                            </a:schemeClr>
                          </a:solidFill>
                          <a:effectLst/>
                          <a:latin typeface="Calibri" panose="020F0502020204030204" pitchFamily="34" charset="0"/>
                        </a:rPr>
                        <a:t>ể</a:t>
                      </a:r>
                      <a:r>
                        <a:rPr lang="en-US" sz="2000">
                          <a:solidFill>
                            <a:schemeClr val="tx1">
                              <a:lumMod val="50000"/>
                            </a:schemeClr>
                          </a:solidFill>
                          <a:effectLst/>
                          <a:latin typeface="Candara" panose="020E0502030303020204" pitchFamily="34" charset="0"/>
                        </a:rPr>
                        <a:t>m Tin</a:t>
                      </a:r>
                      <a:endParaRPr lang="en-US" sz="200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(s</a:t>
                      </a:r>
                      <a:r>
                        <a:rPr lang="vi-VN" sz="2000" dirty="0">
                          <a:solidFill>
                            <a:schemeClr val="tx1">
                              <a:lumMod val="50000"/>
                            </a:schemeClr>
                          </a:solidFill>
                          <a:effectLst/>
                          <a:latin typeface="Calibri" panose="020F0502020204030204" pitchFamily="34" charset="0"/>
                        </a:rPr>
                        <a:t>ố</a:t>
                      </a:r>
                      <a:r>
                        <a:rPr lang="en-US" sz="2000" dirty="0">
                          <a:solidFill>
                            <a:schemeClr val="tx1">
                              <a:lumMod val="50000"/>
                            </a:schemeClr>
                          </a:solidFill>
                          <a:effectLst/>
                          <a:latin typeface="Candara" panose="020E0502030303020204" pitchFamily="34" charset="0"/>
                        </a:rPr>
                        <a:t> </a:t>
                      </a:r>
                      <a:r>
                        <a:rPr lang="en-US" sz="2000" dirty="0" err="1">
                          <a:solidFill>
                            <a:schemeClr val="tx1">
                              <a:lumMod val="50000"/>
                            </a:schemeClr>
                          </a:solidFill>
                          <a:effectLst/>
                          <a:latin typeface="Candara" panose="020E0502030303020204" pitchFamily="34" charset="0"/>
                        </a:rPr>
                        <a:t>nguyên</a:t>
                      </a:r>
                      <a:r>
                        <a:rPr lang="en-US" sz="2000" dirty="0">
                          <a:solidFill>
                            <a:schemeClr val="tx1">
                              <a:lumMod val="50000"/>
                            </a:schemeClr>
                          </a:solidFill>
                          <a:effectLst/>
                          <a:latin typeface="Candara" panose="020E0502030303020204" pitchFamily="34" charset="0"/>
                        </a:rPr>
                        <a:t>) </a:t>
                      </a:r>
                      <a:endParaRPr lang="en-US" sz="2000" dirty="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9</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4800">
                <a:tc>
                  <a:txBody>
                    <a:bodyPr/>
                    <a:lstStyle/>
                    <a:p>
                      <a:pPr marL="0" marR="0" fontAlgn="t">
                        <a:spcBef>
                          <a:spcPts val="0"/>
                        </a:spcBef>
                        <a:spcAft>
                          <a:spcPts val="0"/>
                        </a:spcAft>
                      </a:pPr>
                      <a:r>
                        <a:rPr lang="en-US" sz="2000">
                          <a:solidFill>
                            <a:schemeClr val="tx1">
                              <a:lumMod val="50000"/>
                            </a:schemeClr>
                          </a:solidFill>
                          <a:effectLst/>
                          <a:latin typeface="Candara" panose="020E0502030303020204" pitchFamily="34" charset="0"/>
                        </a:rPr>
                        <a:t>Đi</a:t>
                      </a:r>
                      <a:r>
                        <a:rPr lang="vi-VN" sz="2000">
                          <a:solidFill>
                            <a:schemeClr val="tx1">
                              <a:lumMod val="50000"/>
                            </a:schemeClr>
                          </a:solidFill>
                          <a:effectLst/>
                          <a:latin typeface="Calibri" panose="020F0502020204030204" pitchFamily="34" charset="0"/>
                        </a:rPr>
                        <a:t>ể</a:t>
                      </a:r>
                      <a:r>
                        <a:rPr lang="en-US" sz="2000">
                          <a:solidFill>
                            <a:schemeClr val="tx1">
                              <a:lumMod val="50000"/>
                            </a:schemeClr>
                          </a:solidFill>
                          <a:effectLst/>
                          <a:latin typeface="Candara" panose="020E0502030303020204" pitchFamily="34" charset="0"/>
                        </a:rPr>
                        <a:t>m Trung bình</a:t>
                      </a:r>
                      <a:endParaRPr lang="en-US" sz="200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a:solidFill>
                            <a:schemeClr val="tx1">
                              <a:lumMod val="50000"/>
                            </a:schemeClr>
                          </a:solidFill>
                          <a:effectLst/>
                          <a:latin typeface="Candara" panose="020E0502030303020204" pitchFamily="34" charset="0"/>
                        </a:rPr>
                        <a:t>float</a:t>
                      </a:r>
                      <a:endParaRPr lang="en-US" sz="2000" dirty="0">
                        <a:solidFill>
                          <a:schemeClr val="tx1">
                            <a:lumMod val="50000"/>
                          </a:schemeClr>
                        </a:solidFill>
                        <a:effectLst/>
                        <a:latin typeface="Candara" panose="020E0502030303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dirty="0">
                          <a:solidFill>
                            <a:schemeClr val="tx1">
                              <a:lumMod val="50000"/>
                            </a:schemeClr>
                          </a:solidFill>
                          <a:effectLst/>
                          <a:latin typeface="Candara" panose="020E0502030303020204" pitchFamily="34" charset="0"/>
                        </a:rPr>
                        <a:t>8.5</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04800">
                <a:tc>
                  <a:txBody>
                    <a:bodyPr/>
                    <a:lstStyle/>
                    <a:p>
                      <a:pPr marL="0" marR="0" fontAlgn="t">
                        <a:spcBef>
                          <a:spcPts val="0"/>
                        </a:spcBef>
                        <a:spcAft>
                          <a:spcPts val="0"/>
                        </a:spcAft>
                      </a:pPr>
                      <a:r>
                        <a:rPr lang="en-US" sz="2000" strike="noStrike" dirty="0">
                          <a:solidFill>
                            <a:schemeClr val="tx1">
                              <a:lumMod val="50000"/>
                            </a:schemeClr>
                          </a:solidFill>
                          <a:effectLst/>
                          <a:latin typeface="Candara" panose="020E0502030303020204" pitchFamily="34" charset="0"/>
                        </a:rPr>
                        <a:t>X</a:t>
                      </a:r>
                      <a:r>
                        <a:rPr lang="vi-VN" sz="2000" strike="noStrike" dirty="0">
                          <a:solidFill>
                            <a:schemeClr val="tx1">
                              <a:lumMod val="50000"/>
                            </a:schemeClr>
                          </a:solidFill>
                          <a:effectLst/>
                          <a:latin typeface="Candara" panose="020E0502030303020204" pitchFamily="34" charset="0"/>
                        </a:rPr>
                        <a:t>ếp loại</a:t>
                      </a:r>
                      <a:endParaRPr lang="en-US" sz="2000" strike="noStrike" dirty="0">
                        <a:solidFill>
                          <a:schemeClr val="tx1">
                            <a:lumMod val="50000"/>
                          </a:schemeClr>
                        </a:solidFill>
                        <a:effectLst/>
                        <a:latin typeface="Candara" panose="020E0502030303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strike="noStrike">
                          <a:solidFill>
                            <a:schemeClr val="tx1">
                              <a:lumMod val="50000"/>
                            </a:schemeClr>
                          </a:solidFill>
                          <a:effectLst/>
                          <a:latin typeface="Candara" panose="020E0502030303020204" pitchFamily="34" charset="0"/>
                        </a:rPr>
                        <a:t>Chu</a:t>
                      </a:r>
                      <a:r>
                        <a:rPr lang="vi-VN" sz="2000" strike="noStrike">
                          <a:solidFill>
                            <a:schemeClr val="tx1">
                              <a:lumMod val="50000"/>
                            </a:schemeClr>
                          </a:solidFill>
                          <a:effectLst/>
                          <a:latin typeface="Candara" panose="020E0502030303020204" pitchFamily="34" charset="0"/>
                        </a:rPr>
                        <a:t>ỗi</a:t>
                      </a:r>
                      <a:endParaRPr lang="en-US" sz="2000" strike="noStrike" dirty="0">
                        <a:solidFill>
                          <a:schemeClr val="tx1">
                            <a:lumMod val="50000"/>
                          </a:schemeClr>
                        </a:solidFill>
                        <a:effectLst/>
                        <a:latin typeface="Candara" panose="020E0502030303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strike="noStrike" dirty="0" err="1">
                          <a:solidFill>
                            <a:schemeClr val="tx1">
                              <a:lumMod val="50000"/>
                            </a:schemeClr>
                          </a:solidFill>
                          <a:effectLst/>
                          <a:latin typeface="Candara" panose="020E0502030303020204" pitchFamily="34" charset="0"/>
                        </a:rPr>
                        <a:t>Gi</a:t>
                      </a:r>
                      <a:r>
                        <a:rPr lang="vi-VN" sz="2000" strike="noStrike" dirty="0">
                          <a:solidFill>
                            <a:schemeClr val="tx1">
                              <a:lumMod val="50000"/>
                            </a:schemeClr>
                          </a:solidFill>
                          <a:effectLst/>
                          <a:latin typeface="Candara" panose="020E0502030303020204" pitchFamily="34" charset="0"/>
                        </a:rPr>
                        <a:t>ỏi</a:t>
                      </a:r>
                      <a:endParaRPr lang="en-US" sz="2000" strike="noStrike" dirty="0">
                        <a:solidFill>
                          <a:schemeClr val="tx1">
                            <a:lumMod val="50000"/>
                          </a:schemeClr>
                        </a:solidFill>
                        <a:effectLst/>
                        <a:latin typeface="Candara" panose="020E0502030303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04800">
                <a:tc>
                  <a:txBody>
                    <a:bodyPr/>
                    <a:lstStyle/>
                    <a:p>
                      <a:pPr marL="0" marR="0" fontAlgn="t">
                        <a:spcBef>
                          <a:spcPts val="0"/>
                        </a:spcBef>
                        <a:spcAft>
                          <a:spcPts val="0"/>
                        </a:spcAft>
                      </a:pPr>
                      <a:r>
                        <a:rPr lang="en-US" sz="2000" strike="noStrike" dirty="0">
                          <a:solidFill>
                            <a:schemeClr val="tx1">
                              <a:lumMod val="50000"/>
                            </a:schemeClr>
                          </a:solidFill>
                          <a:effectLst/>
                          <a:latin typeface="Candara" panose="020E0502030303020204" pitchFamily="34" charset="0"/>
                        </a:rPr>
                        <a:t>K</a:t>
                      </a:r>
                      <a:r>
                        <a:rPr lang="vi-VN" sz="2000" strike="noStrike" dirty="0">
                          <a:solidFill>
                            <a:schemeClr val="tx1">
                              <a:lumMod val="50000"/>
                            </a:schemeClr>
                          </a:solidFill>
                          <a:effectLst/>
                          <a:latin typeface="Calibri" panose="020F0502020204030204" pitchFamily="34" charset="0"/>
                        </a:rPr>
                        <a:t>ế</a:t>
                      </a:r>
                      <a:r>
                        <a:rPr lang="en-US" sz="2000" strike="noStrike" dirty="0">
                          <a:solidFill>
                            <a:schemeClr val="tx1">
                              <a:lumMod val="50000"/>
                            </a:schemeClr>
                          </a:solidFill>
                          <a:effectLst/>
                          <a:latin typeface="Candara" panose="020E0502030303020204" pitchFamily="34" charset="0"/>
                        </a:rPr>
                        <a:t>t </a:t>
                      </a:r>
                      <a:r>
                        <a:rPr lang="en-US" sz="2000" strike="noStrike" dirty="0" err="1">
                          <a:solidFill>
                            <a:schemeClr val="tx1">
                              <a:lumMod val="50000"/>
                            </a:schemeClr>
                          </a:solidFill>
                          <a:effectLst/>
                          <a:latin typeface="Candara" panose="020E0502030303020204" pitchFamily="34" charset="0"/>
                        </a:rPr>
                        <a:t>qu</a:t>
                      </a:r>
                      <a:r>
                        <a:rPr lang="vi-VN" sz="2000" strike="noStrike" dirty="0">
                          <a:solidFill>
                            <a:schemeClr val="tx1">
                              <a:lumMod val="50000"/>
                            </a:schemeClr>
                          </a:solidFill>
                          <a:effectLst/>
                          <a:latin typeface="Calibri" panose="020F0502020204030204" pitchFamily="34" charset="0"/>
                        </a:rPr>
                        <a:t>ả</a:t>
                      </a:r>
                      <a:endParaRPr lang="en-US" sz="2000" strike="noStrike" dirty="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strike="noStrike" dirty="0">
                          <a:solidFill>
                            <a:schemeClr val="tx1">
                              <a:lumMod val="50000"/>
                            </a:schemeClr>
                          </a:solidFill>
                          <a:effectLst/>
                          <a:latin typeface="Candara" panose="020E0502030303020204" pitchFamily="34" charset="0"/>
                        </a:rPr>
                        <a:t>bool</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fontAlgn="t">
                        <a:spcBef>
                          <a:spcPts val="0"/>
                        </a:spcBef>
                        <a:spcAft>
                          <a:spcPts val="0"/>
                        </a:spcAft>
                      </a:pPr>
                      <a:r>
                        <a:rPr lang="en-US" sz="2000" strike="noStrike" dirty="0">
                          <a:solidFill>
                            <a:schemeClr val="tx1">
                              <a:lumMod val="50000"/>
                            </a:schemeClr>
                          </a:solidFill>
                          <a:effectLst/>
                          <a:latin typeface="Candara" panose="020E0502030303020204" pitchFamily="34" charset="0"/>
                        </a:rPr>
                        <a:t>1 (Đ</a:t>
                      </a:r>
                      <a:r>
                        <a:rPr lang="vi-VN" sz="2000" strike="noStrike" dirty="0">
                          <a:solidFill>
                            <a:schemeClr val="tx1">
                              <a:lumMod val="50000"/>
                            </a:schemeClr>
                          </a:solidFill>
                          <a:effectLst/>
                          <a:latin typeface="Calibri" panose="020F0502020204030204" pitchFamily="34" charset="0"/>
                        </a:rPr>
                        <a:t>ậ</a:t>
                      </a:r>
                      <a:r>
                        <a:rPr lang="en-US" sz="2000" strike="noStrike" dirty="0">
                          <a:solidFill>
                            <a:schemeClr val="tx1">
                              <a:lumMod val="50000"/>
                            </a:schemeClr>
                          </a:solidFill>
                          <a:effectLst/>
                          <a:latin typeface="Candara" panose="020E0502030303020204" pitchFamily="34" charset="0"/>
                        </a:rPr>
                        <a:t>u)/ 0 (R</a:t>
                      </a:r>
                      <a:r>
                        <a:rPr lang="vi-VN" sz="2000" strike="noStrike" dirty="0">
                          <a:solidFill>
                            <a:schemeClr val="tx1">
                              <a:lumMod val="50000"/>
                            </a:schemeClr>
                          </a:solidFill>
                          <a:effectLst/>
                          <a:latin typeface="Calibri" panose="020F0502020204030204" pitchFamily="34" charset="0"/>
                        </a:rPr>
                        <a:t>ớ</a:t>
                      </a:r>
                      <a:r>
                        <a:rPr lang="en-US" sz="2000" strike="noStrike" dirty="0">
                          <a:solidFill>
                            <a:schemeClr val="tx1">
                              <a:lumMod val="50000"/>
                            </a:schemeClr>
                          </a:solidFill>
                          <a:effectLst/>
                          <a:latin typeface="Candara" panose="020E0502030303020204" pitchFamily="34" charset="0"/>
                        </a:rPr>
                        <a:t>t)</a:t>
                      </a:r>
                      <a:endParaRPr lang="en-US" sz="2000" strike="noStrike" dirty="0">
                        <a:solidFill>
                          <a:schemeClr val="tx1">
                            <a:lumMod val="50000"/>
                          </a:schemeClr>
                        </a:solidFill>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6" name="Date Placeholder 5">
            <a:extLst>
              <a:ext uri="{FF2B5EF4-FFF2-40B4-BE49-F238E27FC236}">
                <a16:creationId xmlns:a16="http://schemas.microsoft.com/office/drawing/2014/main" id="{05FAADCD-88FA-A44E-8110-D3D9719B1CC5}"/>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E216EB43-29E2-BA07-2296-0D9425BDCEB4}"/>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2</a:t>
            </a:r>
            <a:endParaRPr lang="en-US" dirty="0"/>
          </a:p>
        </p:txBody>
      </p:sp>
      <p:sp>
        <p:nvSpPr>
          <p:cNvPr id="3" name="Content Placeholder 2"/>
          <p:cNvSpPr>
            <a:spLocks noGrp="1"/>
          </p:cNvSpPr>
          <p:nvPr>
            <p:ph idx="1"/>
          </p:nvPr>
        </p:nvSpPr>
        <p:spPr/>
        <p:txBody>
          <a:bodyPr>
            <a:noAutofit/>
          </a:bodyPr>
          <a:lstStyle/>
          <a:p>
            <a:r>
              <a:rPr lang="en-US">
                <a:cs typeface="Arial" panose="020B0604020202020204" pitchFamily="34" charset="0"/>
              </a:rPr>
              <a:t>Nhập </a:t>
            </a:r>
            <a:r>
              <a:rPr lang="en-US" dirty="0">
                <a:cs typeface="Arial" panose="020B0604020202020204" pitchFamily="34" charset="0"/>
              </a:rPr>
              <a:t>n</a:t>
            </a:r>
            <a:r>
              <a:rPr lang="vi-VN" dirty="0">
                <a:cs typeface="Arial" panose="020B0604020202020204" pitchFamily="34" charset="0"/>
              </a:rPr>
              <a:t>ă</a:t>
            </a:r>
            <a:r>
              <a:rPr lang="en-US" dirty="0">
                <a:cs typeface="Arial" panose="020B0604020202020204" pitchFamily="34" charset="0"/>
              </a:rPr>
              <a:t>m </a:t>
            </a:r>
            <a:r>
              <a:rPr lang="en-US" dirty="0" err="1">
                <a:cs typeface="Arial" panose="020B0604020202020204" pitchFamily="34" charset="0"/>
              </a:rPr>
              <a:t>sinh</a:t>
            </a:r>
            <a:r>
              <a:rPr lang="en-US" dirty="0">
                <a:cs typeface="Arial" panose="020B0604020202020204" pitchFamily="34" charset="0"/>
              </a:rPr>
              <a:t> </a:t>
            </a:r>
            <a:r>
              <a:rPr lang="en-US" dirty="0" err="1">
                <a:cs typeface="Arial" panose="020B0604020202020204" pitchFamily="34" charset="0"/>
              </a:rPr>
              <a:t>của</a:t>
            </a:r>
            <a:r>
              <a:rPr lang="en-US" dirty="0">
                <a:cs typeface="Arial" panose="020B0604020202020204" pitchFamily="34" charset="0"/>
              </a:rPr>
              <a:t> </a:t>
            </a:r>
            <a:r>
              <a:rPr lang="en-US" dirty="0" err="1">
                <a:cs typeface="Arial" panose="020B0604020202020204" pitchFamily="34" charset="0"/>
              </a:rPr>
              <a:t>một</a:t>
            </a:r>
            <a:r>
              <a:rPr lang="en-US" dirty="0">
                <a:cs typeface="Arial" panose="020B0604020202020204" pitchFamily="34" charset="0"/>
              </a:rPr>
              <a:t> ng</a:t>
            </a:r>
            <a:r>
              <a:rPr lang="vi-VN" dirty="0">
                <a:cs typeface="Arial" panose="020B0604020202020204" pitchFamily="34" charset="0"/>
              </a:rPr>
              <a:t>ườ</a:t>
            </a:r>
            <a:r>
              <a:rPr lang="en-US" dirty="0" err="1">
                <a:cs typeface="Arial" panose="020B0604020202020204" pitchFamily="34" charset="0"/>
              </a:rPr>
              <a:t>i</a:t>
            </a:r>
            <a:r>
              <a:rPr lang="en-US" dirty="0">
                <a:cs typeface="Arial" panose="020B0604020202020204" pitchFamily="34" charset="0"/>
              </a:rPr>
              <a:t> </a:t>
            </a:r>
            <a:r>
              <a:rPr lang="en-US" dirty="0" err="1">
                <a:cs typeface="Arial" panose="020B0604020202020204" pitchFamily="34" charset="0"/>
              </a:rPr>
              <a:t>và</a:t>
            </a:r>
            <a:r>
              <a:rPr lang="en-US" dirty="0">
                <a:cs typeface="Arial" panose="020B0604020202020204" pitchFamily="34" charset="0"/>
              </a:rPr>
              <a:t> </a:t>
            </a:r>
            <a:r>
              <a:rPr lang="en-US" dirty="0" err="1">
                <a:cs typeface="Arial" panose="020B0604020202020204" pitchFamily="34" charset="0"/>
              </a:rPr>
              <a:t>tính</a:t>
            </a:r>
            <a:r>
              <a:rPr lang="en-US" dirty="0">
                <a:cs typeface="Arial" panose="020B0604020202020204" pitchFamily="34" charset="0"/>
              </a:rPr>
              <a:t> </a:t>
            </a:r>
            <a:r>
              <a:rPr lang="en-US" dirty="0" err="1">
                <a:cs typeface="Arial" panose="020B0604020202020204" pitchFamily="34" charset="0"/>
              </a:rPr>
              <a:t>tuổi</a:t>
            </a:r>
            <a:r>
              <a:rPr lang="en-US" dirty="0">
                <a:cs typeface="Arial" panose="020B0604020202020204" pitchFamily="34" charset="0"/>
              </a:rPr>
              <a:t> </a:t>
            </a:r>
            <a:r>
              <a:rPr lang="en-US" dirty="0" err="1">
                <a:cs typeface="Arial" panose="020B0604020202020204" pitchFamily="34" charset="0"/>
              </a:rPr>
              <a:t>của</a:t>
            </a:r>
            <a:r>
              <a:rPr lang="en-US" dirty="0">
                <a:cs typeface="Arial" panose="020B0604020202020204" pitchFamily="34" charset="0"/>
              </a:rPr>
              <a:t> ng</a:t>
            </a:r>
            <a:r>
              <a:rPr lang="vi-VN" dirty="0">
                <a:cs typeface="Arial" panose="020B0604020202020204" pitchFamily="34" charset="0"/>
              </a:rPr>
              <a:t>ườ</a:t>
            </a:r>
            <a:r>
              <a:rPr lang="en-US" dirty="0" err="1">
                <a:cs typeface="Arial" panose="020B0604020202020204" pitchFamily="34" charset="0"/>
              </a:rPr>
              <a:t>i</a:t>
            </a:r>
            <a:r>
              <a:rPr lang="en-US" dirty="0">
                <a:cs typeface="Arial" panose="020B0604020202020204" pitchFamily="34" charset="0"/>
              </a:rPr>
              <a:t> </a:t>
            </a:r>
            <a:r>
              <a:rPr lang="vi-VN" dirty="0">
                <a:cs typeface="Arial" panose="020B0604020202020204" pitchFamily="34" charset="0"/>
              </a:rPr>
              <a:t>đó</a:t>
            </a:r>
            <a:r>
              <a:rPr lang="en-US" dirty="0">
                <a:cs typeface="Arial" panose="020B0604020202020204" pitchFamily="34" charset="0"/>
              </a:rPr>
              <a:t>.</a:t>
            </a:r>
          </a:p>
        </p:txBody>
      </p:sp>
      <p:sp>
        <p:nvSpPr>
          <p:cNvPr id="4" name="Rectangle 3"/>
          <p:cNvSpPr/>
          <p:nvPr/>
        </p:nvSpPr>
        <p:spPr>
          <a:xfrm>
            <a:off x="1266825" y="2041629"/>
            <a:ext cx="10687049" cy="3046988"/>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namsinh</a:t>
            </a:r>
            <a:r>
              <a:rPr lang="en-US" sz="2400" dirty="0">
                <a:solidFill>
                  <a:prstClr val="black"/>
                </a:solidFill>
                <a:latin typeface="Consolas" panose="020B0609020204030204" pitchFamily="49" charset="0"/>
              </a:rPr>
              <a:t> = 0;</a:t>
            </a:r>
          </a:p>
          <a:p>
            <a:r>
              <a:rPr lang="en-US" sz="2400" dirty="0">
                <a:solidFill>
                  <a:prstClr val="black"/>
                </a:solidFill>
                <a:latin typeface="Consolas" panose="020B0609020204030204" pitchFamily="49" charset="0"/>
              </a:rPr>
              <a:t>    std::</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Vui</a:t>
            </a:r>
            <a:r>
              <a:rPr lang="en-US" sz="2400" dirty="0">
                <a:solidFill>
                  <a:srgbClr val="A31515"/>
                </a:solidFill>
                <a:latin typeface="Consolas" panose="020B0609020204030204" pitchFamily="49" charset="0"/>
              </a:rPr>
              <a:t> long </a:t>
            </a:r>
            <a:r>
              <a:rPr lang="en-US" sz="2400" dirty="0" err="1">
                <a:solidFill>
                  <a:srgbClr val="A31515"/>
                </a:solidFill>
                <a:latin typeface="Consolas" panose="020B0609020204030204" pitchFamily="49" charset="0"/>
              </a:rPr>
              <a:t>nhap</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nam</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sinh</a:t>
            </a:r>
            <a:r>
              <a:rPr lang="en-US" sz="2400" dirty="0">
                <a:solidFill>
                  <a:srgbClr val="A31515"/>
                </a:solidFill>
                <a:latin typeface="Consolas" panose="020B0609020204030204" pitchFamily="49" charset="0"/>
              </a:rPr>
              <a:t>: "</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std::</a:t>
            </a:r>
            <a:r>
              <a:rPr lang="en-US" sz="2400" dirty="0" err="1">
                <a:solidFill>
                  <a:prstClr val="black"/>
                </a:solidFill>
                <a:latin typeface="Consolas" panose="020B0609020204030204" pitchFamily="49" charset="0"/>
              </a:rPr>
              <a:t>cin</a:t>
            </a:r>
            <a:r>
              <a:rPr lang="en-US" sz="2400" dirty="0">
                <a:solidFill>
                  <a:prstClr val="black"/>
                </a:solidFill>
                <a:latin typeface="Consolas" panose="020B0609020204030204" pitchFamily="49" charset="0"/>
              </a:rPr>
              <a:t> &gt;&gt; </a:t>
            </a:r>
            <a:r>
              <a:rPr lang="en-US" sz="2400" dirty="0" err="1">
                <a:solidFill>
                  <a:prstClr val="black"/>
                </a:solidFill>
                <a:latin typeface="Consolas" panose="020B0609020204030204" pitchFamily="49" charset="0"/>
              </a:rPr>
              <a:t>namsinh</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std::</a:t>
            </a:r>
            <a:r>
              <a:rPr lang="en-US" sz="2400" dirty="0" err="1">
                <a:solidFill>
                  <a:prstClr val="black"/>
                </a:solidFill>
                <a:latin typeface="Consolas" panose="020B0609020204030204" pitchFamily="49" charset="0"/>
              </a:rPr>
              <a:t>cout</a:t>
            </a:r>
            <a:r>
              <a:rPr lang="en-US" sz="2400">
                <a:solidFill>
                  <a:prstClr val="black"/>
                </a:solidFill>
                <a:latin typeface="Consolas" panose="020B0609020204030204" pitchFamily="49" charset="0"/>
              </a:rPr>
              <a:t> &lt;&lt; </a:t>
            </a:r>
            <a:r>
              <a:rPr lang="en-US" sz="2400">
                <a:solidFill>
                  <a:srgbClr val="A31515"/>
                </a:solidFill>
                <a:latin typeface="Consolas" panose="020B0609020204030204" pitchFamily="49" charset="0"/>
              </a:rPr>
              <a:t>"Ban " </a:t>
            </a:r>
            <a:r>
              <a:rPr lang="en-US" sz="2400">
                <a:solidFill>
                  <a:prstClr val="black"/>
                </a:solidFill>
                <a:latin typeface="Consolas" panose="020B0609020204030204" pitchFamily="49" charset="0"/>
              </a:rPr>
              <a:t>&lt;&lt; 2024-namsinh &lt;&lt; </a:t>
            </a:r>
            <a:r>
              <a:rPr lang="en-US" sz="240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tuoi</a:t>
            </a:r>
            <a:r>
              <a:rPr lang="en-US" sz="2400" dirty="0">
                <a:solidFill>
                  <a:srgbClr val="A31515"/>
                </a:solidFill>
                <a:latin typeface="Consolas" panose="020B0609020204030204" pitchFamily="49" charset="0"/>
              </a:rPr>
              <a:t> ." </a:t>
            </a:r>
            <a:r>
              <a:rPr lang="en-US" sz="2400" dirty="0">
                <a:solidFill>
                  <a:prstClr val="black"/>
                </a:solidFill>
                <a:latin typeface="Consolas" panose="020B0609020204030204" pitchFamily="49" charset="0"/>
              </a:rPr>
              <a:t>&lt;&lt; </a:t>
            </a:r>
            <a:r>
              <a:rPr lang="en-US" sz="2400" dirty="0" err="1">
                <a:solidFill>
                  <a:srgbClr val="A31515"/>
                </a:solidFill>
                <a:latin typeface="Consolas" panose="020B0609020204030204" pitchFamily="49" charset="0"/>
              </a:rPr>
              <a:t>endl</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0;</a:t>
            </a:r>
          </a:p>
          <a:p>
            <a:r>
              <a:rPr lang="en-US" sz="2400" dirty="0">
                <a:solidFill>
                  <a:prstClr val="black"/>
                </a:solidFill>
                <a:latin typeface="Consolas" panose="020B06090202040302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22A92BBA-6C4B-3514-4445-A88B0CB24875}"/>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FBA7115A-B989-0F0B-58D0-E0F3A4EBE78F}"/>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3</a:t>
            </a:r>
            <a:endParaRPr lang="en-US" dirty="0"/>
          </a:p>
        </p:txBody>
      </p:sp>
      <p:sp>
        <p:nvSpPr>
          <p:cNvPr id="3" name="Content Placeholder 2"/>
          <p:cNvSpPr>
            <a:spLocks noGrp="1"/>
          </p:cNvSpPr>
          <p:nvPr>
            <p:ph idx="1"/>
          </p:nvPr>
        </p:nvSpPr>
        <p:spPr/>
        <p:txBody>
          <a:bodyPr>
            <a:noAutofit/>
          </a:bodyPr>
          <a:lstStyle/>
          <a:p>
            <a:r>
              <a:rPr lang="en-US">
                <a:cs typeface="Arial" panose="020B0604020202020204" pitchFamily="34" charset="0"/>
              </a:rPr>
              <a:t>Nhập </a:t>
            </a:r>
            <a:r>
              <a:rPr lang="en-US" dirty="0">
                <a:cs typeface="Arial" panose="020B0604020202020204" pitchFamily="34" charset="0"/>
              </a:rPr>
              <a:t>2 </a:t>
            </a:r>
            <a:r>
              <a:rPr lang="en-US" dirty="0" err="1">
                <a:cs typeface="Arial" panose="020B0604020202020204" pitchFamily="34" charset="0"/>
              </a:rPr>
              <a:t>số</a:t>
            </a:r>
            <a:r>
              <a:rPr lang="en-US" dirty="0">
                <a:cs typeface="Arial" panose="020B0604020202020204" pitchFamily="34" charset="0"/>
              </a:rPr>
              <a:t> a </a:t>
            </a:r>
            <a:r>
              <a:rPr lang="en-US" dirty="0" err="1">
                <a:cs typeface="Arial" panose="020B0604020202020204" pitchFamily="34" charset="0"/>
              </a:rPr>
              <a:t>và</a:t>
            </a:r>
            <a:r>
              <a:rPr lang="en-US" dirty="0">
                <a:cs typeface="Arial" panose="020B0604020202020204" pitchFamily="34" charset="0"/>
              </a:rPr>
              <a:t> b. </a:t>
            </a:r>
            <a:r>
              <a:rPr lang="en-US" dirty="0" err="1">
                <a:cs typeface="Arial" panose="020B0604020202020204" pitchFamily="34" charset="0"/>
              </a:rPr>
              <a:t>Tính</a:t>
            </a:r>
            <a:r>
              <a:rPr lang="en-US" dirty="0">
                <a:cs typeface="Arial" panose="020B0604020202020204" pitchFamily="34" charset="0"/>
              </a:rPr>
              <a:t> </a:t>
            </a:r>
            <a:r>
              <a:rPr lang="en-US" dirty="0" err="1">
                <a:cs typeface="Arial" panose="020B0604020202020204" pitchFamily="34" charset="0"/>
              </a:rPr>
              <a:t>tổng</a:t>
            </a:r>
            <a:r>
              <a:rPr lang="en-US" dirty="0">
                <a:cs typeface="Arial" panose="020B0604020202020204" pitchFamily="34" charset="0"/>
              </a:rPr>
              <a:t>, </a:t>
            </a:r>
            <a:r>
              <a:rPr lang="en-US" dirty="0" err="1">
                <a:cs typeface="Arial" panose="020B0604020202020204" pitchFamily="34" charset="0"/>
              </a:rPr>
              <a:t>hiệu</a:t>
            </a:r>
            <a:r>
              <a:rPr lang="en-US" dirty="0">
                <a:cs typeface="Arial" panose="020B0604020202020204" pitchFamily="34" charset="0"/>
              </a:rPr>
              <a:t>, </a:t>
            </a:r>
            <a:r>
              <a:rPr lang="en-US" dirty="0" err="1">
                <a:cs typeface="Arial" panose="020B0604020202020204" pitchFamily="34" charset="0"/>
              </a:rPr>
              <a:t>tính</a:t>
            </a:r>
            <a:r>
              <a:rPr lang="en-US" dirty="0">
                <a:cs typeface="Arial" panose="020B0604020202020204" pitchFamily="34" charset="0"/>
              </a:rPr>
              <a:t> </a:t>
            </a:r>
            <a:r>
              <a:rPr lang="en-US" dirty="0" err="1">
                <a:cs typeface="Arial" panose="020B0604020202020204" pitchFamily="34" charset="0"/>
              </a:rPr>
              <a:t>và</a:t>
            </a:r>
            <a:r>
              <a:rPr lang="en-US" dirty="0">
                <a:cs typeface="Arial" panose="020B0604020202020204" pitchFamily="34" charset="0"/>
              </a:rPr>
              <a:t> </a:t>
            </a:r>
            <a:r>
              <a:rPr lang="en-US" dirty="0" err="1">
                <a:cs typeface="Arial" panose="020B0604020202020204" pitchFamily="34" charset="0"/>
              </a:rPr>
              <a:t>th</a:t>
            </a:r>
            <a:r>
              <a:rPr lang="vi-VN" dirty="0">
                <a:cs typeface="Arial" panose="020B0604020202020204" pitchFamily="34" charset="0"/>
              </a:rPr>
              <a:t>ươ</a:t>
            </a:r>
            <a:r>
              <a:rPr lang="en-US" dirty="0">
                <a:cs typeface="Arial" panose="020B0604020202020204" pitchFamily="34" charset="0"/>
              </a:rPr>
              <a:t>ng </a:t>
            </a:r>
            <a:r>
              <a:rPr lang="en-US" dirty="0" err="1">
                <a:cs typeface="Arial" panose="020B0604020202020204" pitchFamily="34" charset="0"/>
              </a:rPr>
              <a:t>của</a:t>
            </a:r>
            <a:r>
              <a:rPr lang="en-US" dirty="0">
                <a:cs typeface="Arial" panose="020B0604020202020204" pitchFamily="34" charset="0"/>
              </a:rPr>
              <a:t> </a:t>
            </a:r>
            <a:r>
              <a:rPr lang="en-US" dirty="0" err="1">
                <a:cs typeface="Arial" panose="020B0604020202020204" pitchFamily="34" charset="0"/>
              </a:rPr>
              <a:t>hai</a:t>
            </a:r>
            <a:r>
              <a:rPr lang="en-US" dirty="0">
                <a:cs typeface="Arial" panose="020B0604020202020204" pitchFamily="34" charset="0"/>
              </a:rPr>
              <a:t> </a:t>
            </a:r>
            <a:r>
              <a:rPr lang="en-US" dirty="0" err="1">
                <a:cs typeface="Arial" panose="020B0604020202020204" pitchFamily="34" charset="0"/>
              </a:rPr>
              <a:t>số</a:t>
            </a:r>
            <a:r>
              <a:rPr lang="en-US" dirty="0">
                <a:cs typeface="Arial" panose="020B0604020202020204" pitchFamily="34" charset="0"/>
              </a:rPr>
              <a:t> </a:t>
            </a:r>
            <a:r>
              <a:rPr lang="vi-VN" dirty="0">
                <a:cs typeface="Arial" panose="020B0604020202020204" pitchFamily="34" charset="0"/>
              </a:rPr>
              <a:t>đó</a:t>
            </a:r>
            <a:r>
              <a:rPr lang="en-US" dirty="0">
                <a:cs typeface="Arial" panose="020B0604020202020204" pitchFamily="34" charset="0"/>
              </a:rPr>
              <a:t>.</a:t>
            </a:r>
          </a:p>
        </p:txBody>
      </p:sp>
      <p:sp>
        <p:nvSpPr>
          <p:cNvPr id="5" name="Rectangle 4"/>
          <p:cNvSpPr/>
          <p:nvPr/>
        </p:nvSpPr>
        <p:spPr>
          <a:xfrm>
            <a:off x="2234217" y="2165220"/>
            <a:ext cx="8395683" cy="4093428"/>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"Nhap a = "</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&gt;&gt;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"Nhap b = "</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&gt;&gt;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 + b =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 - b =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 * b =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long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long</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 / b =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double</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C605252D-1195-BAF4-2AFA-BA843E8B2C12}"/>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FCEB9DDA-16A0-230A-62C6-143B5DB06A79}"/>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4</a:t>
            </a:r>
            <a:endParaRPr lang="en-US" dirty="0"/>
          </a:p>
        </p:txBody>
      </p:sp>
      <p:sp>
        <p:nvSpPr>
          <p:cNvPr id="3" name="Content Placeholder 2"/>
          <p:cNvSpPr>
            <a:spLocks noGrp="1"/>
          </p:cNvSpPr>
          <p:nvPr>
            <p:ph idx="1"/>
          </p:nvPr>
        </p:nvSpPr>
        <p:spPr/>
        <p:txBody>
          <a:bodyPr>
            <a:noAutofit/>
          </a:bodyPr>
          <a:lstStyle/>
          <a:p>
            <a:pPr marL="0" indent="0">
              <a:lnSpc>
                <a:spcPct val="100000"/>
              </a:lnSpc>
              <a:buNone/>
            </a:pPr>
            <a:r>
              <a:rPr lang="en-US" sz="2400"/>
              <a:t>Bài 3</a:t>
            </a:r>
            <a:r>
              <a:rPr lang="en-US" sz="2400" dirty="0"/>
              <a:t>. </a:t>
            </a:r>
            <a:r>
              <a:rPr lang="en-US" sz="2400" dirty="0" err="1"/>
              <a:t>Nhập</a:t>
            </a:r>
            <a:r>
              <a:rPr lang="en-US" sz="2400" dirty="0"/>
              <a:t> </a:t>
            </a:r>
            <a:r>
              <a:rPr lang="en-US" sz="2400" dirty="0" err="1"/>
              <a:t>tên</a:t>
            </a:r>
            <a:r>
              <a:rPr lang="en-US" sz="2400" dirty="0"/>
              <a:t> </a:t>
            </a:r>
            <a:r>
              <a:rPr lang="en-US" sz="2400" dirty="0" err="1"/>
              <a:t>sản</a:t>
            </a:r>
            <a:r>
              <a:rPr lang="en-US" sz="2400" dirty="0"/>
              <a:t> </a:t>
            </a:r>
            <a:r>
              <a:rPr lang="en-US" sz="2400" dirty="0" err="1"/>
              <a:t>phẩm</a:t>
            </a:r>
            <a:r>
              <a:rPr lang="en-US" sz="2400" dirty="0"/>
              <a:t>, </a:t>
            </a:r>
            <a:r>
              <a:rPr lang="en-US" sz="2400" dirty="0" err="1"/>
              <a:t>số</a:t>
            </a:r>
            <a:r>
              <a:rPr lang="en-US" sz="2400" dirty="0"/>
              <a:t> l</a:t>
            </a:r>
            <a:r>
              <a:rPr lang="vi-VN" sz="2400" dirty="0"/>
              <a:t>ượ</a:t>
            </a:r>
            <a:r>
              <a:rPr lang="en-US" sz="2400" dirty="0"/>
              <a:t>ng </a:t>
            </a:r>
            <a:r>
              <a:rPr lang="en-US" sz="2400" dirty="0" err="1"/>
              <a:t>và</a:t>
            </a:r>
            <a:r>
              <a:rPr lang="en-US" sz="2400" dirty="0"/>
              <a:t> </a:t>
            </a:r>
            <a:r>
              <a:rPr lang="vi-VN" sz="2400" dirty="0"/>
              <a:t>đơ</a:t>
            </a:r>
            <a:r>
              <a:rPr lang="en-US" sz="2400" dirty="0"/>
              <a:t>n </a:t>
            </a:r>
            <a:r>
              <a:rPr lang="en-US" sz="2400" dirty="0" err="1"/>
              <a:t>giá</a:t>
            </a:r>
            <a:r>
              <a:rPr lang="en-US" sz="2400" dirty="0"/>
              <a:t>. </a:t>
            </a:r>
            <a:r>
              <a:rPr lang="en-US" sz="2400" dirty="0" err="1"/>
              <a:t>Tính</a:t>
            </a:r>
            <a:r>
              <a:rPr lang="en-US" sz="2400" dirty="0"/>
              <a:t> </a:t>
            </a:r>
            <a:r>
              <a:rPr lang="en-US" sz="2400" dirty="0" err="1"/>
              <a:t>tiền</a:t>
            </a:r>
            <a:r>
              <a:rPr lang="en-US" sz="2400" dirty="0"/>
              <a:t> </a:t>
            </a:r>
            <a:r>
              <a:rPr lang="en-US" sz="2400" dirty="0" err="1"/>
              <a:t>và</a:t>
            </a:r>
            <a:r>
              <a:rPr lang="en-US" sz="2400" dirty="0"/>
              <a:t> </a:t>
            </a:r>
            <a:r>
              <a:rPr lang="en-US" sz="2400" dirty="0" err="1"/>
              <a:t>thuế</a:t>
            </a:r>
            <a:r>
              <a:rPr lang="en-US" sz="2400" dirty="0"/>
              <a:t> </a:t>
            </a:r>
            <a:r>
              <a:rPr lang="en-US" sz="2400" dirty="0" err="1"/>
              <a:t>giá</a:t>
            </a:r>
            <a:r>
              <a:rPr lang="en-US" sz="2400" dirty="0"/>
              <a:t> </a:t>
            </a:r>
            <a:r>
              <a:rPr lang="en-US" sz="2400" dirty="0" err="1"/>
              <a:t>trị</a:t>
            </a:r>
            <a:r>
              <a:rPr lang="en-US" sz="2400" dirty="0"/>
              <a:t> </a:t>
            </a:r>
            <a:r>
              <a:rPr lang="en-US" sz="2400" dirty="0" err="1"/>
              <a:t>gia</a:t>
            </a:r>
            <a:r>
              <a:rPr lang="en-US" sz="2400" dirty="0"/>
              <a:t> t</a:t>
            </a:r>
            <a:r>
              <a:rPr lang="vi-VN" sz="2400" dirty="0"/>
              <a:t>ă</a:t>
            </a:r>
            <a:r>
              <a:rPr lang="en-US" sz="2400" dirty="0"/>
              <a:t>ng </a:t>
            </a:r>
            <a:r>
              <a:rPr lang="en-US" sz="2400" dirty="0" err="1"/>
              <a:t>phải</a:t>
            </a:r>
            <a:r>
              <a:rPr lang="en-US" sz="2400" dirty="0"/>
              <a:t> </a:t>
            </a:r>
            <a:r>
              <a:rPr lang="en-US" sz="2400" dirty="0" err="1"/>
              <a:t>trả</a:t>
            </a:r>
            <a:r>
              <a:rPr lang="en-US" sz="2400" dirty="0"/>
              <a:t>, </a:t>
            </a:r>
            <a:r>
              <a:rPr lang="en-US" sz="2400" dirty="0" err="1"/>
              <a:t>biết</a:t>
            </a:r>
            <a:r>
              <a:rPr lang="en-US" sz="2400" dirty="0"/>
              <a:t>:</a:t>
            </a:r>
          </a:p>
          <a:p>
            <a:pPr lvl="1" indent="-386080">
              <a:lnSpc>
                <a:spcPct val="100000"/>
              </a:lnSpc>
              <a:buFont typeface="Verdana" panose="020B0604030504040204" pitchFamily="34" charset="0"/>
              <a:buAutoNum type="alphaLcPeriod"/>
            </a:pPr>
            <a:r>
              <a:rPr lang="en-US" dirty="0" err="1"/>
              <a:t>tiền</a:t>
            </a:r>
            <a:r>
              <a:rPr lang="en-US" dirty="0"/>
              <a:t> = </a:t>
            </a:r>
            <a:r>
              <a:rPr lang="en-US" dirty="0" err="1"/>
              <a:t>số</a:t>
            </a:r>
            <a:r>
              <a:rPr lang="en-US" dirty="0"/>
              <a:t> l</a:t>
            </a:r>
            <a:r>
              <a:rPr lang="vi-VN" dirty="0"/>
              <a:t>ượ</a:t>
            </a:r>
            <a:r>
              <a:rPr lang="en-US" dirty="0"/>
              <a:t>ng * </a:t>
            </a:r>
            <a:r>
              <a:rPr lang="vi-VN" dirty="0"/>
              <a:t>đơ</a:t>
            </a:r>
            <a:r>
              <a:rPr lang="en-US" dirty="0"/>
              <a:t>n </a:t>
            </a:r>
            <a:r>
              <a:rPr lang="en-US" dirty="0" err="1"/>
              <a:t>giá</a:t>
            </a:r>
            <a:endParaRPr lang="en-US" dirty="0"/>
          </a:p>
          <a:p>
            <a:pPr lvl="1" indent="-386080">
              <a:lnSpc>
                <a:spcPct val="100000"/>
              </a:lnSpc>
              <a:buFont typeface="Verdana" panose="020B0604030504040204" pitchFamily="34" charset="0"/>
              <a:buAutoNum type="alphaLcPeriod"/>
            </a:pPr>
            <a:r>
              <a:rPr lang="en-US" dirty="0" err="1"/>
              <a:t>thuế</a:t>
            </a:r>
            <a:r>
              <a:rPr lang="en-US" dirty="0"/>
              <a:t> </a:t>
            </a:r>
            <a:r>
              <a:rPr lang="en-US" dirty="0" err="1"/>
              <a:t>giá</a:t>
            </a:r>
            <a:r>
              <a:rPr lang="en-US" dirty="0"/>
              <a:t> </a:t>
            </a:r>
            <a:r>
              <a:rPr lang="en-US" dirty="0" err="1"/>
              <a:t>trị</a:t>
            </a:r>
            <a:r>
              <a:rPr lang="en-US" dirty="0"/>
              <a:t> </a:t>
            </a:r>
            <a:r>
              <a:rPr lang="en-US" dirty="0" err="1"/>
              <a:t>gia</a:t>
            </a:r>
            <a:r>
              <a:rPr lang="en-US" dirty="0"/>
              <a:t> t</a:t>
            </a:r>
            <a:r>
              <a:rPr lang="vi-VN" dirty="0"/>
              <a:t>ă</a:t>
            </a:r>
            <a:r>
              <a:rPr lang="en-US" dirty="0"/>
              <a:t>ng = 10% </a:t>
            </a:r>
            <a:r>
              <a:rPr lang="en-US" dirty="0" err="1"/>
              <a:t>tiền</a:t>
            </a:r>
            <a:endParaRPr lang="en-US" dirty="0"/>
          </a:p>
        </p:txBody>
      </p:sp>
      <p:sp>
        <p:nvSpPr>
          <p:cNvPr id="4" name="Rectangle 3"/>
          <p:cNvSpPr/>
          <p:nvPr/>
        </p:nvSpPr>
        <p:spPr>
          <a:xfrm>
            <a:off x="903048" y="3030483"/>
            <a:ext cx="8365771" cy="3477875"/>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so_luong</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don_gia</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"Vui long nhap so luong: "</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&gt;&gt;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so_luong</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"Vui long nhap don gia: "</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cin</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&gt;&gt;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don_gia</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"Tien: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so_luong</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don_gia</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"VAT: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so_luong</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don_gia</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0.1</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2BBE070B-C437-D93E-5B0B-745D74FDAEFC}"/>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9060BBE-1481-BB13-8DC1-E095F3C8E8B3}"/>
              </a:ext>
            </a:extLst>
          </p:cNvPr>
          <p:cNvSpPr>
            <a:spLocks noGrp="1"/>
          </p:cNvSpPr>
          <p:nvPr>
            <p:ph type="sldNum" sz="quarter" idx="12"/>
          </p:nvPr>
        </p:nvSpPr>
        <p:spPr/>
        <p:txBody>
          <a:bodyPr/>
          <a:lstStyle/>
          <a:p>
            <a:fld id="{D8B0B3AC-44A8-D142-AAF6-9A453466E1A4}" type="slidenum">
              <a:rPr lang="en-VN" smtClean="0"/>
              <a:pPr/>
              <a:t>65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5</a:t>
            </a:r>
            <a:endParaRPr lang="en-US" dirty="0"/>
          </a:p>
        </p:txBody>
      </p:sp>
      <p:sp>
        <p:nvSpPr>
          <p:cNvPr id="3" name="Content Placeholder 2"/>
          <p:cNvSpPr>
            <a:spLocks noGrp="1"/>
          </p:cNvSpPr>
          <p:nvPr>
            <p:ph idx="1"/>
          </p:nvPr>
        </p:nvSpPr>
        <p:spPr/>
        <p:txBody>
          <a:bodyPr>
            <a:noAutofit/>
          </a:bodyPr>
          <a:lstStyle/>
          <a:p>
            <a:pPr marL="0" indent="0">
              <a:buNone/>
            </a:pPr>
            <a:r>
              <a:rPr lang="en-US">
                <a:cs typeface="Arial" panose="020B0604020202020204" pitchFamily="34" charset="0"/>
              </a:rPr>
              <a:t>Bài 4</a:t>
            </a:r>
            <a:r>
              <a:rPr lang="en-US" dirty="0">
                <a:cs typeface="Arial" panose="020B0604020202020204" pitchFamily="34" charset="0"/>
              </a:rPr>
              <a:t>. </a:t>
            </a:r>
            <a:r>
              <a:rPr lang="en-US" dirty="0" err="1">
                <a:cs typeface="Arial" panose="020B0604020202020204" pitchFamily="34" charset="0"/>
              </a:rPr>
              <a:t>Nhập</a:t>
            </a:r>
            <a:r>
              <a:rPr lang="en-US" dirty="0">
                <a:cs typeface="Arial" panose="020B0604020202020204" pitchFamily="34" charset="0"/>
              </a:rPr>
              <a:t> </a:t>
            </a:r>
            <a:r>
              <a:rPr lang="en-US" dirty="0" err="1">
                <a:cs typeface="Arial" panose="020B0604020202020204" pitchFamily="34" charset="0"/>
              </a:rPr>
              <a:t>bán</a:t>
            </a:r>
            <a:r>
              <a:rPr lang="en-US" dirty="0">
                <a:cs typeface="Arial" panose="020B0604020202020204" pitchFamily="34" charset="0"/>
              </a:rPr>
              <a:t> </a:t>
            </a:r>
            <a:r>
              <a:rPr lang="en-US" dirty="0" err="1">
                <a:cs typeface="Arial" panose="020B0604020202020204" pitchFamily="34" charset="0"/>
              </a:rPr>
              <a:t>kính</a:t>
            </a:r>
            <a:r>
              <a:rPr lang="en-US" dirty="0">
                <a:cs typeface="Arial" panose="020B0604020202020204" pitchFamily="34" charset="0"/>
              </a:rPr>
              <a:t> </a:t>
            </a:r>
            <a:r>
              <a:rPr lang="en-US" dirty="0" err="1">
                <a:cs typeface="Arial" panose="020B0604020202020204" pitchFamily="34" charset="0"/>
              </a:rPr>
              <a:t>của</a:t>
            </a:r>
            <a:r>
              <a:rPr lang="en-US" dirty="0">
                <a:cs typeface="Arial" panose="020B0604020202020204" pitchFamily="34" charset="0"/>
              </a:rPr>
              <a:t> </a:t>
            </a:r>
            <a:r>
              <a:rPr lang="vi-VN" dirty="0">
                <a:cs typeface="Arial" panose="020B0604020202020204" pitchFamily="34" charset="0"/>
              </a:rPr>
              <a:t>đườ</a:t>
            </a:r>
            <a:r>
              <a:rPr lang="en-US" dirty="0">
                <a:cs typeface="Arial" panose="020B0604020202020204" pitchFamily="34" charset="0"/>
              </a:rPr>
              <a:t>ng </a:t>
            </a:r>
            <a:r>
              <a:rPr lang="en-US" dirty="0" err="1">
                <a:cs typeface="Arial" panose="020B0604020202020204" pitchFamily="34" charset="0"/>
              </a:rPr>
              <a:t>tròn</a:t>
            </a:r>
            <a:r>
              <a:rPr lang="en-US" dirty="0">
                <a:cs typeface="Arial" panose="020B0604020202020204" pitchFamily="34" charset="0"/>
              </a:rPr>
              <a:t>. </a:t>
            </a:r>
            <a:r>
              <a:rPr lang="en-US" dirty="0" err="1">
                <a:cs typeface="Arial" panose="020B0604020202020204" pitchFamily="34" charset="0"/>
              </a:rPr>
              <a:t>Tính</a:t>
            </a:r>
            <a:r>
              <a:rPr lang="en-US" dirty="0">
                <a:cs typeface="Arial" panose="020B0604020202020204" pitchFamily="34" charset="0"/>
              </a:rPr>
              <a:t> </a:t>
            </a:r>
            <a:r>
              <a:rPr lang="en-US" dirty="0" err="1">
                <a:cs typeface="Arial" panose="020B0604020202020204" pitchFamily="34" charset="0"/>
              </a:rPr>
              <a:t>chu</a:t>
            </a:r>
            <a:r>
              <a:rPr lang="en-US" dirty="0">
                <a:cs typeface="Arial" panose="020B0604020202020204" pitchFamily="34" charset="0"/>
              </a:rPr>
              <a:t> vi </a:t>
            </a:r>
            <a:r>
              <a:rPr lang="en-US" dirty="0" err="1">
                <a:cs typeface="Arial" panose="020B0604020202020204" pitchFamily="34" charset="0"/>
              </a:rPr>
              <a:t>và</a:t>
            </a:r>
            <a:r>
              <a:rPr lang="en-US" dirty="0">
                <a:cs typeface="Arial" panose="020B0604020202020204" pitchFamily="34" charset="0"/>
              </a:rPr>
              <a:t> </a:t>
            </a:r>
            <a:r>
              <a:rPr lang="en-US" dirty="0" err="1">
                <a:cs typeface="Arial" panose="020B0604020202020204" pitchFamily="34" charset="0"/>
              </a:rPr>
              <a:t>diện</a:t>
            </a:r>
            <a:r>
              <a:rPr lang="en-US" dirty="0">
                <a:cs typeface="Arial" panose="020B0604020202020204" pitchFamily="34" charset="0"/>
              </a:rPr>
              <a:t> </a:t>
            </a:r>
            <a:r>
              <a:rPr lang="en-US" dirty="0" err="1">
                <a:cs typeface="Arial" panose="020B0604020202020204" pitchFamily="34" charset="0"/>
              </a:rPr>
              <a:t>tích</a:t>
            </a:r>
            <a:r>
              <a:rPr lang="en-US" dirty="0">
                <a:cs typeface="Arial" panose="020B0604020202020204" pitchFamily="34" charset="0"/>
              </a:rPr>
              <a:t> </a:t>
            </a:r>
            <a:r>
              <a:rPr lang="en-US" dirty="0" err="1">
                <a:cs typeface="Arial" panose="020B0604020202020204" pitchFamily="34" charset="0"/>
              </a:rPr>
              <a:t>của</a:t>
            </a:r>
            <a:r>
              <a:rPr lang="en-US" dirty="0">
                <a:cs typeface="Arial" panose="020B0604020202020204" pitchFamily="34" charset="0"/>
              </a:rPr>
              <a:t> </a:t>
            </a:r>
            <a:r>
              <a:rPr lang="en-US" dirty="0" err="1">
                <a:cs typeface="Arial" panose="020B0604020202020204" pitchFamily="34" charset="0"/>
              </a:rPr>
              <a:t>hình</a:t>
            </a:r>
            <a:r>
              <a:rPr lang="en-US" dirty="0">
                <a:cs typeface="Arial" panose="020B0604020202020204" pitchFamily="34" charset="0"/>
              </a:rPr>
              <a:t> </a:t>
            </a:r>
            <a:r>
              <a:rPr lang="en-US" err="1">
                <a:cs typeface="Arial" panose="020B0604020202020204" pitchFamily="34" charset="0"/>
              </a:rPr>
              <a:t>tròn</a:t>
            </a:r>
            <a:r>
              <a:rPr lang="en-US">
                <a:cs typeface="Arial" panose="020B0604020202020204" pitchFamily="34" charset="0"/>
              </a:rPr>
              <a:t> </a:t>
            </a:r>
            <a:r>
              <a:rPr lang="vi-VN">
                <a:cs typeface="Arial" panose="020B0604020202020204" pitchFamily="34" charset="0"/>
              </a:rPr>
              <a:t>đó</a:t>
            </a:r>
            <a:r>
              <a:rPr lang="en-US">
                <a:cs typeface="Arial" panose="020B0604020202020204" pitchFamily="34" charset="0"/>
              </a:rPr>
              <a:t> (độ chính xác sau dấu thập phân là 3).</a:t>
            </a:r>
            <a:endParaRPr lang="en-US" dirty="0">
              <a:cs typeface="Arial" panose="020B0604020202020204" pitchFamily="34" charset="0"/>
            </a:endParaRPr>
          </a:p>
        </p:txBody>
      </p:sp>
      <p:sp>
        <p:nvSpPr>
          <p:cNvPr id="4" name="Rectangle 3"/>
          <p:cNvSpPr/>
          <p:nvPr/>
        </p:nvSpPr>
        <p:spPr>
          <a:xfrm>
            <a:off x="1005506" y="2540640"/>
            <a:ext cx="9250136" cy="3785652"/>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r>
              <a:rPr lang="en-US" sz="2400" b="0">
                <a:solidFill>
                  <a:srgbClr val="AF00DB"/>
                </a:solidFill>
                <a:effectLst/>
                <a:highlight>
                  <a:srgbClr val="FFFFFF"/>
                </a:highlight>
                <a:latin typeface="PragmataPro Mono Liga" panose="02000509040000020004" pitchFamily="49" charset="0"/>
              </a:rPr>
              <a:t>#define</a:t>
            </a:r>
            <a:r>
              <a:rPr lang="en-US" sz="2400" b="0">
                <a:solidFill>
                  <a:srgbClr val="0000FF"/>
                </a:solidFill>
                <a:effectLst/>
                <a:highlight>
                  <a:srgbClr val="FFFFFF"/>
                </a:highlight>
                <a:latin typeface="PragmataPro Mono Liga" panose="02000509040000020004" pitchFamily="49" charset="0"/>
              </a:rPr>
              <a:t> PI </a:t>
            </a:r>
            <a:r>
              <a:rPr lang="en-US" sz="2400" b="0">
                <a:solidFill>
                  <a:srgbClr val="098658"/>
                </a:solidFill>
                <a:effectLst/>
                <a:highlight>
                  <a:srgbClr val="FFFFFF"/>
                </a:highlight>
                <a:latin typeface="PragmataPro Mono Liga" panose="02000509040000020004" pitchFamily="49" charset="0"/>
              </a:rPr>
              <a:t>3.14</a:t>
            </a:r>
            <a:endParaRPr lang="en-US" sz="2400" b="0">
              <a:solidFill>
                <a:srgbClr val="000000"/>
              </a:solidFill>
              <a:effectLst/>
              <a:highlight>
                <a:srgbClr val="FFFFFF"/>
              </a:highlight>
              <a:latin typeface="PragmataPro Mono Liga" panose="02000509040000020004" pitchFamily="49" charset="0"/>
            </a:endParaRPr>
          </a:p>
          <a:p>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float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r</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"Nhap ban kinh duong tron: "</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&gt;&gt;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r</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"Chu vi: "</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00FF"/>
                </a:solidFill>
                <a:effectLst/>
                <a:highlight>
                  <a:srgbClr val="FFFFFF"/>
                </a:highlight>
                <a:latin typeface="PragmataPro Mono Liga" panose="02000509040000020004" pitchFamily="49" charset="0"/>
              </a:rPr>
              <a:t>PI</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r</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"Dien tich: "</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PI</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r</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r</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2AB64F98-8B86-AFEF-D4BA-73DF214B1EE2}"/>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6A2478D0-D053-00AE-E71D-697BCE6C942C}"/>
              </a:ext>
            </a:extLst>
          </p:cNvPr>
          <p:cNvSpPr>
            <a:spLocks noGrp="1"/>
          </p:cNvSpPr>
          <p:nvPr>
            <p:ph type="sldNum" sz="quarter" idx="12"/>
          </p:nvPr>
        </p:nvSpPr>
        <p:spPr/>
        <p:txBody>
          <a:bodyPr/>
          <a:lstStyle/>
          <a:p>
            <a:fld id="{D8B0B3AC-44A8-D142-AAF6-9A453466E1A4}" type="slidenum">
              <a:rPr lang="en-VN" smtClean="0"/>
              <a:pPr/>
              <a:t>66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err="1"/>
              <a:t>Bài</a:t>
            </a:r>
            <a:r>
              <a:rPr lang="en-US"/>
              <a:t> tập</a:t>
            </a:r>
            <a:endParaRPr lang="en-US" dirty="0"/>
          </a:p>
        </p:txBody>
      </p:sp>
      <p:sp>
        <p:nvSpPr>
          <p:cNvPr id="3" name="Content Placeholder 2"/>
          <p:cNvSpPr>
            <a:spLocks noGrp="1"/>
          </p:cNvSpPr>
          <p:nvPr>
            <p:ph idx="1"/>
          </p:nvPr>
        </p:nvSpPr>
        <p:spPr/>
        <p:txBody>
          <a:bodyPr>
            <a:normAutofit fontScale="92500" lnSpcReduction="20000"/>
          </a:bodyPr>
          <a:lstStyle/>
          <a:p>
            <a:pPr algn="l">
              <a:buSzPct val="100000"/>
            </a:pPr>
            <a:r>
              <a:rPr lang="en-US">
                <a:solidFill>
                  <a:schemeClr val="tx2"/>
                </a:solidFill>
                <a:cs typeface="Arial" panose="020B0604020202020204" pitchFamily="34" charset="0"/>
              </a:rPr>
              <a:t>Câu 1: Cho </a:t>
            </a:r>
            <a:r>
              <a:rPr lang="en-US" dirty="0" err="1">
                <a:solidFill>
                  <a:schemeClr val="tx2"/>
                </a:solidFill>
                <a:cs typeface="Arial" panose="020B0604020202020204" pitchFamily="34" charset="0"/>
              </a:rPr>
              <a:t>số</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xe</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gồm</a:t>
            </a:r>
            <a:r>
              <a:rPr lang="en-US" dirty="0">
                <a:solidFill>
                  <a:schemeClr val="tx2"/>
                </a:solidFill>
                <a:cs typeface="Arial" panose="020B0604020202020204" pitchFamily="34" charset="0"/>
              </a:rPr>
              <a:t> 4 </a:t>
            </a:r>
            <a:r>
              <a:rPr lang="en-US" dirty="0" err="1">
                <a:solidFill>
                  <a:schemeClr val="tx2"/>
                </a:solidFill>
                <a:cs typeface="Arial" panose="020B0604020202020204" pitchFamily="34" charset="0"/>
              </a:rPr>
              <a:t>chữ</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số</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của</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bạn</a:t>
            </a:r>
            <a:r>
              <a:rPr lang="en-US" dirty="0">
                <a:solidFill>
                  <a:schemeClr val="tx2"/>
                </a:solidFill>
                <a:cs typeface="Arial" panose="020B0604020202020204" pitchFamily="34" charset="0"/>
              </a:rPr>
              <a:t>. Cho </a:t>
            </a:r>
            <a:r>
              <a:rPr lang="en-US" dirty="0" err="1">
                <a:solidFill>
                  <a:schemeClr val="tx2"/>
                </a:solidFill>
                <a:cs typeface="Arial" panose="020B0604020202020204" pitchFamily="34" charset="0"/>
              </a:rPr>
              <a:t>biết</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số</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xe</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của</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bạn</a:t>
            </a:r>
            <a:r>
              <a:rPr lang="en-US" dirty="0">
                <a:solidFill>
                  <a:schemeClr val="tx2"/>
                </a:solidFill>
                <a:cs typeface="Arial" panose="020B0604020202020204" pitchFamily="34" charset="0"/>
              </a:rPr>
              <a:t> </a:t>
            </a:r>
            <a:r>
              <a:rPr lang="vi-VN" dirty="0">
                <a:solidFill>
                  <a:schemeClr val="tx2"/>
                </a:solidFill>
                <a:cs typeface="Arial" panose="020B0604020202020204" pitchFamily="34" charset="0"/>
              </a:rPr>
              <a:t>đượ</a:t>
            </a:r>
            <a:r>
              <a:rPr lang="en-US" dirty="0">
                <a:solidFill>
                  <a:schemeClr val="tx2"/>
                </a:solidFill>
                <a:cs typeface="Arial" panose="020B0604020202020204" pitchFamily="34" charset="0"/>
              </a:rPr>
              <a:t>c </a:t>
            </a:r>
            <a:r>
              <a:rPr lang="en-US" dirty="0" err="1">
                <a:solidFill>
                  <a:schemeClr val="tx2"/>
                </a:solidFill>
                <a:cs typeface="Arial" panose="020B0604020202020204" pitchFamily="34" charset="0"/>
              </a:rPr>
              <a:t>mấy</a:t>
            </a:r>
            <a:r>
              <a:rPr lang="en-US" dirty="0">
                <a:solidFill>
                  <a:schemeClr val="tx2"/>
                </a:solidFill>
                <a:cs typeface="Arial" panose="020B0604020202020204" pitchFamily="34" charset="0"/>
              </a:rPr>
              <a:t> </a:t>
            </a:r>
            <a:r>
              <a:rPr lang="en-US" err="1">
                <a:solidFill>
                  <a:schemeClr val="tx2"/>
                </a:solidFill>
                <a:cs typeface="Arial" panose="020B0604020202020204" pitchFamily="34" charset="0"/>
              </a:rPr>
              <a:t>nút</a:t>
            </a:r>
            <a:r>
              <a:rPr lang="en-US">
                <a:solidFill>
                  <a:schemeClr val="tx2"/>
                </a:solidFill>
                <a:cs typeface="Arial" panose="020B0604020202020204" pitchFamily="34" charset="0"/>
              </a:rPr>
              <a:t>?</a:t>
            </a:r>
          </a:p>
          <a:p>
            <a:pPr algn="l">
              <a:buSzPct val="100000"/>
            </a:pPr>
            <a:r>
              <a:rPr lang="en-US">
                <a:solidFill>
                  <a:schemeClr val="tx2"/>
                </a:solidFill>
                <a:cs typeface="Arial" panose="020B0604020202020204" pitchFamily="34" charset="0"/>
              </a:rPr>
              <a:t>Câu 2: Cho </a:t>
            </a:r>
            <a:r>
              <a:rPr lang="en-US" dirty="0">
                <a:solidFill>
                  <a:schemeClr val="tx2"/>
                </a:solidFill>
                <a:cs typeface="Arial" panose="020B0604020202020204" pitchFamily="34" charset="0"/>
              </a:rPr>
              <a:t>1 </a:t>
            </a:r>
            <a:r>
              <a:rPr lang="en-US" dirty="0" err="1">
                <a:solidFill>
                  <a:schemeClr val="tx2"/>
                </a:solidFill>
                <a:cs typeface="Arial" panose="020B0604020202020204" pitchFamily="34" charset="0"/>
              </a:rPr>
              <a:t>ký</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tự</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chữ</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thường</a:t>
            </a:r>
            <a:r>
              <a:rPr lang="en-US" dirty="0">
                <a:solidFill>
                  <a:schemeClr val="tx2"/>
                </a:solidFill>
                <a:cs typeface="Arial" panose="020B0604020202020204" pitchFamily="34" charset="0"/>
              </a:rPr>
              <a:t>. In </a:t>
            </a:r>
            <a:r>
              <a:rPr lang="en-US" dirty="0" err="1">
                <a:solidFill>
                  <a:schemeClr val="tx2"/>
                </a:solidFill>
                <a:cs typeface="Arial" panose="020B0604020202020204" pitchFamily="34" charset="0"/>
              </a:rPr>
              <a:t>ra</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ký</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tự</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chữ</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hoa</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tương</a:t>
            </a:r>
            <a:r>
              <a:rPr lang="en-US" dirty="0">
                <a:solidFill>
                  <a:schemeClr val="tx2"/>
                </a:solidFill>
                <a:cs typeface="Arial" panose="020B0604020202020204" pitchFamily="34" charset="0"/>
              </a:rPr>
              <a:t> </a:t>
            </a:r>
            <a:r>
              <a:rPr lang="en-US" err="1">
                <a:solidFill>
                  <a:schemeClr val="tx2"/>
                </a:solidFill>
                <a:cs typeface="Arial" panose="020B0604020202020204" pitchFamily="34" charset="0"/>
              </a:rPr>
              <a:t>ứng</a:t>
            </a:r>
            <a:r>
              <a:rPr lang="en-US">
                <a:solidFill>
                  <a:schemeClr val="tx2"/>
                </a:solidFill>
                <a:cs typeface="Arial" panose="020B0604020202020204" pitchFamily="34" charset="0"/>
              </a:rPr>
              <a:t>.</a:t>
            </a:r>
          </a:p>
          <a:p>
            <a:pPr algn="l">
              <a:buSzPct val="100000"/>
            </a:pPr>
            <a:r>
              <a:rPr lang="en-US">
                <a:solidFill>
                  <a:schemeClr val="tx2"/>
                </a:solidFill>
                <a:cs typeface="Arial" panose="020B0604020202020204" pitchFamily="34" charset="0"/>
              </a:rPr>
              <a:t>Câu 3: Cho </a:t>
            </a:r>
            <a:r>
              <a:rPr lang="en-US" dirty="0">
                <a:solidFill>
                  <a:schemeClr val="tx2"/>
                </a:solidFill>
                <a:cs typeface="Arial" panose="020B0604020202020204" pitchFamily="34" charset="0"/>
              </a:rPr>
              <a:t>3 </a:t>
            </a:r>
            <a:r>
              <a:rPr lang="en-US" dirty="0" err="1">
                <a:solidFill>
                  <a:schemeClr val="tx2"/>
                </a:solidFill>
                <a:cs typeface="Arial" panose="020B0604020202020204" pitchFamily="34" charset="0"/>
              </a:rPr>
              <a:t>số</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nguyên</a:t>
            </a:r>
            <a:r>
              <a:rPr lang="en-US" dirty="0">
                <a:solidFill>
                  <a:schemeClr val="tx2"/>
                </a:solidFill>
                <a:cs typeface="Arial" panose="020B0604020202020204" pitchFamily="34" charset="0"/>
              </a:rPr>
              <a:t>. Cho </a:t>
            </a:r>
            <a:r>
              <a:rPr lang="en-US" dirty="0" err="1">
                <a:solidFill>
                  <a:schemeClr val="tx2"/>
                </a:solidFill>
                <a:cs typeface="Arial" panose="020B0604020202020204" pitchFamily="34" charset="0"/>
              </a:rPr>
              <a:t>biết</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số</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lớn</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nhất</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và</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nhỏ</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nhất</a:t>
            </a:r>
            <a:r>
              <a:rPr lang="en-US" dirty="0">
                <a:solidFill>
                  <a:schemeClr val="tx2"/>
                </a:solidFill>
                <a:cs typeface="Arial" panose="020B0604020202020204" pitchFamily="34" charset="0"/>
              </a:rPr>
              <a:t>?</a:t>
            </a:r>
          </a:p>
          <a:p>
            <a:pPr algn="l">
              <a:buSzPct val="100000"/>
            </a:pPr>
            <a:r>
              <a:rPr lang="en-US">
                <a:solidFill>
                  <a:schemeClr val="tx2"/>
                </a:solidFill>
              </a:rPr>
              <a:t>Câu 4: </a:t>
            </a:r>
            <a:r>
              <a:rPr lang="en-US" dirty="0">
                <a:solidFill>
                  <a:schemeClr val="tx2"/>
                </a:solidFill>
              </a:rPr>
              <a:t>V</a:t>
            </a:r>
            <a:r>
              <a:rPr lang="en-US">
                <a:solidFill>
                  <a:schemeClr val="tx2"/>
                </a:solidFill>
                <a:cs typeface="Arial" panose="020B0604020202020204" pitchFamily="34" charset="0"/>
              </a:rPr>
              <a:t>iết </a:t>
            </a:r>
            <a:r>
              <a:rPr lang="en-US" dirty="0" err="1">
                <a:solidFill>
                  <a:schemeClr val="tx2"/>
                </a:solidFill>
                <a:cs typeface="Arial" panose="020B0604020202020204" pitchFamily="34" charset="0"/>
              </a:rPr>
              <a:t>chương</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trình</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cho</a:t>
            </a:r>
            <a:r>
              <a:rPr lang="en-US" dirty="0">
                <a:solidFill>
                  <a:schemeClr val="tx2"/>
                </a:solidFill>
                <a:cs typeface="Arial" panose="020B0604020202020204" pitchFamily="34" charset="0"/>
              </a:rPr>
              <a:t> 2 </a:t>
            </a:r>
            <a:r>
              <a:rPr lang="en-US" dirty="0" err="1">
                <a:solidFill>
                  <a:schemeClr val="tx2"/>
                </a:solidFill>
                <a:cs typeface="Arial" panose="020B0604020202020204" pitchFamily="34" charset="0"/>
              </a:rPr>
              <a:t>giờ</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giờ</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phút</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giây</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và</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thực</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hiện</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cộng</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trừ</a:t>
            </a:r>
            <a:r>
              <a:rPr lang="en-US" dirty="0">
                <a:solidFill>
                  <a:schemeClr val="tx2"/>
                </a:solidFill>
                <a:cs typeface="Arial" panose="020B0604020202020204" pitchFamily="34" charset="0"/>
              </a:rPr>
              <a:t> 2 </a:t>
            </a:r>
            <a:r>
              <a:rPr lang="en-US" dirty="0" err="1">
                <a:solidFill>
                  <a:schemeClr val="tx2"/>
                </a:solidFill>
                <a:cs typeface="Arial" panose="020B0604020202020204" pitchFamily="34" charset="0"/>
              </a:rPr>
              <a:t>giờ</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này</a:t>
            </a:r>
            <a:r>
              <a:rPr lang="en-US" dirty="0">
                <a:solidFill>
                  <a:schemeClr val="tx2"/>
                </a:solidFill>
                <a:cs typeface="Arial" panose="020B0604020202020204" pitchFamily="34" charset="0"/>
              </a:rPr>
              <a:t>.</a:t>
            </a:r>
            <a:endParaRPr lang="en-US" dirty="0">
              <a:cs typeface="Arial" panose="020B0604020202020204" pitchFamily="34" charset="0"/>
            </a:endParaRPr>
          </a:p>
          <a:p>
            <a:pPr algn="l">
              <a:buSzPct val="100000"/>
            </a:pPr>
            <a:r>
              <a:rPr lang="en-US">
                <a:solidFill>
                  <a:schemeClr val="tx2"/>
                </a:solidFill>
              </a:rPr>
              <a:t>Câu 5: </a:t>
            </a:r>
            <a:r>
              <a:rPr lang="en-US">
                <a:solidFill>
                  <a:schemeClr val="tx2"/>
                </a:solidFill>
                <a:cs typeface="Arial" panose="020B0604020202020204" pitchFamily="34" charset="0"/>
                <a:sym typeface="Wingdings" panose="05000000000000000000" pitchFamily="2" charset="2"/>
              </a:rPr>
              <a:t>Tính tổng các bội số của 3 và 5 nhỏ hơn 1000.</a:t>
            </a:r>
            <a:r>
              <a:rPr lang="en-US">
                <a:solidFill>
                  <a:schemeClr val="tx2"/>
                </a:solidFill>
                <a:cs typeface="Arial" panose="020B0604020202020204" pitchFamily="34" charset="0"/>
              </a:rPr>
              <a:t> </a:t>
            </a:r>
          </a:p>
          <a:p>
            <a:pPr marL="0" indent="0" algn="l">
              <a:buSzPct val="100000"/>
              <a:buNone/>
            </a:pPr>
            <a:r>
              <a:rPr lang="en-US">
                <a:solidFill>
                  <a:schemeClr val="tx2"/>
                </a:solidFill>
              </a:rPr>
              <a:t>Ví dụ: </a:t>
            </a:r>
            <a:r>
              <a:rPr lang="en-US">
                <a:solidFill>
                  <a:schemeClr val="tx2"/>
                </a:solidFill>
                <a:cs typeface="Arial" panose="020B0604020202020204" pitchFamily="34" charset="0"/>
              </a:rPr>
              <a:t>Tổng </a:t>
            </a:r>
            <a:r>
              <a:rPr lang="en-US" dirty="0" err="1">
                <a:solidFill>
                  <a:schemeClr val="tx2"/>
                </a:solidFill>
                <a:cs typeface="Arial" panose="020B0604020202020204" pitchFamily="34" charset="0"/>
              </a:rPr>
              <a:t>các</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bội</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số</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của</a:t>
            </a:r>
            <a:r>
              <a:rPr lang="en-US" dirty="0">
                <a:solidFill>
                  <a:schemeClr val="tx2"/>
                </a:solidFill>
                <a:cs typeface="Arial" panose="020B0604020202020204" pitchFamily="34" charset="0"/>
              </a:rPr>
              <a:t> 3 </a:t>
            </a:r>
            <a:r>
              <a:rPr lang="en-US" dirty="0" err="1">
                <a:solidFill>
                  <a:schemeClr val="tx2"/>
                </a:solidFill>
                <a:cs typeface="Arial" panose="020B0604020202020204" pitchFamily="34" charset="0"/>
              </a:rPr>
              <a:t>và</a:t>
            </a:r>
            <a:r>
              <a:rPr lang="en-US" dirty="0">
                <a:solidFill>
                  <a:schemeClr val="tx2"/>
                </a:solidFill>
                <a:cs typeface="Arial" panose="020B0604020202020204" pitchFamily="34" charset="0"/>
              </a:rPr>
              <a:t> 5 </a:t>
            </a:r>
            <a:r>
              <a:rPr lang="en-US" dirty="0" err="1">
                <a:solidFill>
                  <a:schemeClr val="tx2"/>
                </a:solidFill>
                <a:cs typeface="Arial" panose="020B0604020202020204" pitchFamily="34" charset="0"/>
              </a:rPr>
              <a:t>nhỏ</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hơn</a:t>
            </a:r>
            <a:r>
              <a:rPr lang="en-US" dirty="0">
                <a:solidFill>
                  <a:schemeClr val="tx2"/>
                </a:solidFill>
                <a:cs typeface="Arial" panose="020B0604020202020204" pitchFamily="34" charset="0"/>
              </a:rPr>
              <a:t> 10 </a:t>
            </a:r>
            <a:r>
              <a:rPr lang="en-US" err="1">
                <a:solidFill>
                  <a:schemeClr val="tx2"/>
                </a:solidFill>
                <a:cs typeface="Arial" panose="020B0604020202020204" pitchFamily="34" charset="0"/>
              </a:rPr>
              <a:t>là</a:t>
            </a:r>
            <a:r>
              <a:rPr lang="en-US">
                <a:solidFill>
                  <a:schemeClr val="tx2"/>
                </a:solidFill>
                <a:cs typeface="Arial" panose="020B0604020202020204" pitchFamily="34" charset="0"/>
              </a:rPr>
              <a:t> 23</a:t>
            </a:r>
            <a:r>
              <a:rPr lang="en-US">
                <a:solidFill>
                  <a:schemeClr val="tx2"/>
                </a:solidFill>
              </a:rPr>
              <a:t> (</a:t>
            </a:r>
            <a:r>
              <a:rPr lang="en-US">
                <a:solidFill>
                  <a:schemeClr val="tx2"/>
                </a:solidFill>
                <a:cs typeface="Arial" panose="020B0604020202020204" pitchFamily="34" charset="0"/>
              </a:rPr>
              <a:t>các </a:t>
            </a:r>
            <a:r>
              <a:rPr lang="en-US" dirty="0" err="1">
                <a:solidFill>
                  <a:schemeClr val="tx2"/>
                </a:solidFill>
                <a:cs typeface="Arial" panose="020B0604020202020204" pitchFamily="34" charset="0"/>
              </a:rPr>
              <a:t>bội</a:t>
            </a:r>
            <a:r>
              <a:rPr lang="en-US" dirty="0">
                <a:solidFill>
                  <a:schemeClr val="tx2"/>
                </a:solidFill>
                <a:cs typeface="Arial" panose="020B0604020202020204" pitchFamily="34" charset="0"/>
              </a:rPr>
              <a:t> </a:t>
            </a:r>
            <a:r>
              <a:rPr lang="en-US" dirty="0" err="1">
                <a:solidFill>
                  <a:schemeClr val="tx2"/>
                </a:solidFill>
                <a:cs typeface="Arial" panose="020B0604020202020204" pitchFamily="34" charset="0"/>
              </a:rPr>
              <a:t>số</a:t>
            </a:r>
            <a:r>
              <a:rPr lang="en-US" dirty="0">
                <a:solidFill>
                  <a:schemeClr val="tx2"/>
                </a:solidFill>
                <a:cs typeface="Arial" panose="020B0604020202020204" pitchFamily="34" charset="0"/>
              </a:rPr>
              <a:t>: 3, 5, 6, 9 </a:t>
            </a:r>
            <a:r>
              <a:rPr lang="en-US" dirty="0">
                <a:solidFill>
                  <a:schemeClr val="tx2"/>
                </a:solidFill>
                <a:cs typeface="Arial" panose="020B0604020202020204" pitchFamily="34" charset="0"/>
                <a:sym typeface="Wingdings" panose="05000000000000000000" pitchFamily="2" charset="2"/>
              </a:rPr>
              <a:t> </a:t>
            </a:r>
            <a:r>
              <a:rPr lang="en-US" dirty="0" err="1">
                <a:solidFill>
                  <a:schemeClr val="tx2"/>
                </a:solidFill>
                <a:cs typeface="Arial" panose="020B0604020202020204" pitchFamily="34" charset="0"/>
                <a:sym typeface="Wingdings" panose="05000000000000000000" pitchFamily="2" charset="2"/>
              </a:rPr>
              <a:t>Tổng</a:t>
            </a:r>
            <a:r>
              <a:rPr lang="en-US">
                <a:solidFill>
                  <a:schemeClr val="tx2"/>
                </a:solidFill>
                <a:cs typeface="Arial" panose="020B0604020202020204" pitchFamily="34" charset="0"/>
                <a:sym typeface="Wingdings" panose="05000000000000000000" pitchFamily="2" charset="2"/>
              </a:rPr>
              <a:t>: 23)</a:t>
            </a:r>
            <a:br>
              <a:rPr lang="en-US">
                <a:solidFill>
                  <a:schemeClr val="tx2"/>
                </a:solidFill>
                <a:cs typeface="Arial" panose="020B0604020202020204" pitchFamily="34" charset="0"/>
                <a:sym typeface="Wingdings" panose="05000000000000000000" pitchFamily="2" charset="2"/>
              </a:rPr>
            </a:br>
            <a:endParaRPr lang="en-US" dirty="0">
              <a:solidFill>
                <a:schemeClr val="tx2"/>
              </a:solidFill>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Date Placeholder 4">
            <a:extLst>
              <a:ext uri="{FF2B5EF4-FFF2-40B4-BE49-F238E27FC236}">
                <a16:creationId xmlns:a16="http://schemas.microsoft.com/office/drawing/2014/main" id="{36398BC3-26A5-ED0B-C683-ABEC5DD6DA29}"/>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C828FDA-1B9B-5248-0AB3-58B34E06D67D}"/>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 tốt !</a:t>
            </a:r>
            <a:endPar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Arial" panose="020B0604020202020204" pitchFamily="34" charset="0"/>
              <a:ea typeface="+mn-ea"/>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554" y="2628900"/>
            <a:ext cx="4850892" cy="3234690"/>
          </a:xfrm>
          <a:prstGeom prst="rect">
            <a:avLst/>
          </a:prstGeom>
        </p:spPr>
      </p:pic>
      <p:sp>
        <p:nvSpPr>
          <p:cNvPr id="4" name="Date Placeholder 3">
            <a:extLst>
              <a:ext uri="{FF2B5EF4-FFF2-40B4-BE49-F238E27FC236}">
                <a16:creationId xmlns:a16="http://schemas.microsoft.com/office/drawing/2014/main" id="{AB34F4C9-5BF9-FEED-1843-4188E3710DEB}"/>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F334453F-B4DD-80B5-803E-A3EEAABDDF4C}"/>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eaLnBrk="1" hangingPunct="1"/>
            <a:r>
              <a:rPr lang="en-US"/>
              <a:t>Câu </a:t>
            </a:r>
            <a:r>
              <a:rPr lang="en-US" err="1"/>
              <a:t>lệnh</a:t>
            </a:r>
            <a:r>
              <a:rPr lang="en-US"/>
              <a:t> xuất: </a:t>
            </a:r>
            <a:r>
              <a:rPr lang="en-US" err="1"/>
              <a:t>cout</a:t>
            </a:r>
            <a:r>
              <a:rPr lang="en-US"/>
              <a:t> </a:t>
            </a:r>
            <a:endParaRPr lang="en-US" dirty="0"/>
          </a:p>
        </p:txBody>
      </p:sp>
      <p:sp>
        <p:nvSpPr>
          <p:cNvPr id="3" name="Content Placeholder 2"/>
          <p:cNvSpPr>
            <a:spLocks noGrp="1"/>
          </p:cNvSpPr>
          <p:nvPr>
            <p:ph idx="1"/>
          </p:nvPr>
        </p:nvSpPr>
        <p:spPr/>
        <p:txBody>
          <a:bodyPr>
            <a:noAutofit/>
          </a:bodyPr>
          <a:lstStyle/>
          <a:p>
            <a:pPr marL="377190" indent="-342900">
              <a:defRPr/>
            </a:pPr>
            <a:r>
              <a:rPr lang="en-US" sz="2400" dirty="0" err="1"/>
              <a:t>Thư</a:t>
            </a:r>
            <a:r>
              <a:rPr lang="en-US" sz="2400" dirty="0"/>
              <a:t> </a:t>
            </a:r>
            <a:r>
              <a:rPr lang="en-US" sz="2400" err="1"/>
              <a:t>viện</a:t>
            </a:r>
            <a:r>
              <a:rPr lang="en-US" sz="2400"/>
              <a:t>:</a:t>
            </a:r>
            <a:endParaRPr lang="en-US" sz="2400" dirty="0"/>
          </a:p>
          <a:p>
            <a:pPr marL="377190" indent="-342900">
              <a:defRPr/>
            </a:pPr>
            <a:r>
              <a:rPr lang="en-US" sz="2400"/>
              <a:t>Cú </a:t>
            </a:r>
            <a:r>
              <a:rPr lang="en-US" sz="2400" err="1"/>
              <a:t>pháp</a:t>
            </a:r>
            <a:r>
              <a:rPr lang="en-US" sz="2400"/>
              <a:t>:</a:t>
            </a:r>
          </a:p>
          <a:p>
            <a:pPr marL="377190" indent="-342900">
              <a:defRPr/>
            </a:pPr>
            <a:r>
              <a:rPr lang="en-US" sz="2400"/>
              <a:t>Tham </a:t>
            </a:r>
            <a:r>
              <a:rPr lang="en-US" sz="2400" dirty="0" err="1"/>
              <a:t>số</a:t>
            </a:r>
            <a:r>
              <a:rPr lang="en-US" sz="2400" dirty="0"/>
              <a:t> </a:t>
            </a:r>
            <a:r>
              <a:rPr lang="en-US" sz="2400" dirty="0" err="1"/>
              <a:t>có</a:t>
            </a:r>
            <a:r>
              <a:rPr lang="en-US" sz="2400" dirty="0"/>
              <a:t> </a:t>
            </a:r>
            <a:r>
              <a:rPr lang="en-US" sz="2400" dirty="0" err="1"/>
              <a:t>thể</a:t>
            </a:r>
            <a:r>
              <a:rPr lang="en-US" sz="2400" dirty="0"/>
              <a:t>: </a:t>
            </a:r>
          </a:p>
          <a:p>
            <a:pPr marL="862965" indent="-342900">
              <a:spcBef>
                <a:spcPts val="0"/>
              </a:spcBef>
              <a:defRPr/>
            </a:pPr>
            <a:r>
              <a:rPr lang="en-US" sz="2400"/>
              <a:t>Chuỗi hằng </a:t>
            </a:r>
          </a:p>
          <a:p>
            <a:pPr marL="862965" indent="-342900">
              <a:spcBef>
                <a:spcPts val="0"/>
              </a:spcBef>
              <a:defRPr/>
            </a:pPr>
            <a:r>
              <a:rPr lang="en-US" sz="2400"/>
              <a:t>Ký </a:t>
            </a:r>
            <a:r>
              <a:rPr lang="en-US" sz="2400" dirty="0" err="1"/>
              <a:t>tự</a:t>
            </a:r>
            <a:r>
              <a:rPr lang="en-US" sz="2400" dirty="0"/>
              <a:t> </a:t>
            </a:r>
            <a:r>
              <a:rPr lang="en-US" sz="2400" dirty="0" err="1"/>
              <a:t>điều</a:t>
            </a:r>
            <a:r>
              <a:rPr lang="en-US" sz="2400" dirty="0"/>
              <a:t> </a:t>
            </a:r>
            <a:r>
              <a:rPr lang="en-US" sz="2400" dirty="0" err="1"/>
              <a:t>khiển</a:t>
            </a:r>
            <a:r>
              <a:rPr lang="en-US" sz="2400" dirty="0"/>
              <a:t> (escape sequence)</a:t>
            </a:r>
          </a:p>
          <a:p>
            <a:pPr marL="862965" indent="-342900">
              <a:spcBef>
                <a:spcPts val="0"/>
              </a:spcBef>
              <a:defRPr/>
            </a:pPr>
            <a:r>
              <a:rPr lang="en-US" sz="2400" dirty="0" err="1"/>
              <a:t>Biến</a:t>
            </a:r>
            <a:r>
              <a:rPr lang="en-US" sz="2400" dirty="0"/>
              <a:t>, </a:t>
            </a:r>
            <a:r>
              <a:rPr lang="en-US" sz="2400" dirty="0" err="1"/>
              <a:t>hằng</a:t>
            </a:r>
            <a:r>
              <a:rPr lang="en-US" sz="2400" dirty="0"/>
              <a:t> </a:t>
            </a:r>
            <a:r>
              <a:rPr lang="en-US" sz="2400" dirty="0" err="1"/>
              <a:t>số</a:t>
            </a:r>
            <a:r>
              <a:rPr lang="en-US" sz="2400" dirty="0"/>
              <a:t>, </a:t>
            </a:r>
            <a:r>
              <a:rPr lang="en-US" sz="2400" dirty="0" err="1"/>
              <a:t>biểu</a:t>
            </a:r>
            <a:r>
              <a:rPr lang="en-US" sz="2400" dirty="0"/>
              <a:t> </a:t>
            </a:r>
            <a:r>
              <a:rPr lang="en-US" sz="2400" dirty="0" err="1"/>
              <a:t>thức</a:t>
            </a:r>
            <a:r>
              <a:rPr lang="en-US" sz="2400" dirty="0"/>
              <a:t>, </a:t>
            </a:r>
            <a:r>
              <a:rPr lang="en-US" sz="2400" dirty="0" err="1"/>
              <a:t>hàm</a:t>
            </a:r>
            <a:endParaRPr lang="en-US" sz="2400" dirty="0"/>
          </a:p>
          <a:p>
            <a:pPr marL="491490" indent="-457200">
              <a:defRPr/>
            </a:pPr>
            <a:r>
              <a:rPr lang="en-US" sz="2400" dirty="0" err="1"/>
              <a:t>Ví</a:t>
            </a:r>
            <a:r>
              <a:rPr lang="en-US" sz="2400" dirty="0"/>
              <a:t> </a:t>
            </a:r>
            <a:r>
              <a:rPr lang="en-US" sz="2400" err="1"/>
              <a:t>dụ</a:t>
            </a:r>
            <a:r>
              <a:rPr lang="en-US" sz="2400"/>
              <a:t>:</a:t>
            </a:r>
            <a:endParaRPr lang="en-US" sz="24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2" name="Rectangle 1"/>
          <p:cNvSpPr/>
          <p:nvPr/>
        </p:nvSpPr>
        <p:spPr>
          <a:xfrm>
            <a:off x="2930040" y="1315499"/>
            <a:ext cx="3509261" cy="461665"/>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p>
        </p:txBody>
      </p:sp>
      <p:sp>
        <p:nvSpPr>
          <p:cNvPr id="4" name="Rectangle 3"/>
          <p:cNvSpPr/>
          <p:nvPr/>
        </p:nvSpPr>
        <p:spPr>
          <a:xfrm>
            <a:off x="2499362" y="1858839"/>
            <a:ext cx="9618844" cy="461665"/>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err="1">
                <a:solidFill>
                  <a:srgbClr val="FF0000"/>
                </a:solidFill>
                <a:latin typeface="Consolas" panose="020B0609020204030204" pitchFamily="49" charset="0"/>
              </a:rPr>
              <a:t>std</a:t>
            </a:r>
            <a:r>
              <a:rPr lang="en-US" sz="2400" b="1" dirty="0">
                <a:solidFill>
                  <a:srgbClr val="FF0000"/>
                </a:solidFill>
                <a:latin typeface="Consolas" panose="020B0609020204030204" pitchFamily="49" charset="0"/>
              </a:rPr>
              <a:t>::</a:t>
            </a:r>
            <a:r>
              <a:rPr lang="en-US" sz="2400" b="1" dirty="0" err="1">
                <a:solidFill>
                  <a:srgbClr val="FF0000"/>
                </a:solidFill>
                <a:latin typeface="Consolas" panose="020B0609020204030204" pitchFamily="49" charset="0"/>
              </a:rPr>
              <a:t>cout</a:t>
            </a:r>
            <a:r>
              <a:rPr lang="en-US" sz="2400" b="1" dirty="0">
                <a:solidFill>
                  <a:srgbClr val="FF0000"/>
                </a:solidFill>
                <a:latin typeface="Consolas" panose="020B0609020204030204" pitchFamily="49" charset="0"/>
              </a:rPr>
              <a:t> </a:t>
            </a:r>
            <a:r>
              <a:rPr lang="en-US" sz="2400" dirty="0">
                <a:solidFill>
                  <a:srgbClr val="FF0000"/>
                </a:solidFill>
                <a:latin typeface="Consolas" panose="020B0609020204030204" pitchFamily="49" charset="0"/>
              </a:rPr>
              <a:t>&lt;&lt; </a:t>
            </a:r>
            <a:r>
              <a:rPr lang="en-US" sz="2400" b="1" dirty="0">
                <a:latin typeface="Consolas" panose="020B0609020204030204" pitchFamily="49" charset="0"/>
              </a:rPr>
              <a:t>Tham_số_1 </a:t>
            </a:r>
            <a:r>
              <a:rPr lang="en-US" sz="2400" dirty="0">
                <a:solidFill>
                  <a:srgbClr val="FF0000"/>
                </a:solidFill>
                <a:latin typeface="Consolas" panose="020B0609020204030204" pitchFamily="49" charset="0"/>
              </a:rPr>
              <a:t>&lt;&lt; </a:t>
            </a:r>
            <a:r>
              <a:rPr lang="en-US" sz="2400" b="1" dirty="0">
                <a:latin typeface="Consolas" panose="020B0609020204030204" pitchFamily="49" charset="0"/>
              </a:rPr>
              <a:t>Tham_số_2 </a:t>
            </a:r>
            <a:r>
              <a:rPr lang="en-US" sz="2400" dirty="0">
                <a:solidFill>
                  <a:srgbClr val="FF0000"/>
                </a:solidFill>
                <a:latin typeface="Consolas" panose="020B0609020204030204" pitchFamily="49" charset="0"/>
              </a:rPr>
              <a:t>&lt;&lt; </a:t>
            </a:r>
            <a:r>
              <a:rPr lang="en-US" sz="2400" dirty="0">
                <a:latin typeface="Consolas" panose="020B0609020204030204" pitchFamily="49" charset="0"/>
              </a:rPr>
              <a:t>... </a:t>
            </a:r>
            <a:r>
              <a:rPr lang="en-US" sz="2400" dirty="0">
                <a:solidFill>
                  <a:srgbClr val="FF0000"/>
                </a:solidFill>
                <a:latin typeface="Consolas" panose="020B0609020204030204" pitchFamily="49" charset="0"/>
              </a:rPr>
              <a:t>&lt;&lt; </a:t>
            </a:r>
            <a:r>
              <a:rPr lang="en-US" sz="2400" b="1" dirty="0" err="1">
                <a:latin typeface="Consolas" panose="020B0609020204030204" pitchFamily="49" charset="0"/>
              </a:rPr>
              <a:t>Tham_số_k</a:t>
            </a:r>
            <a:r>
              <a:rPr lang="en-US" sz="2400" dirty="0">
                <a:latin typeface="Consolas" panose="020B0609020204030204" pitchFamily="49" charset="0"/>
              </a:rPr>
              <a:t>;</a:t>
            </a:r>
          </a:p>
        </p:txBody>
      </p:sp>
      <p:sp>
        <p:nvSpPr>
          <p:cNvPr id="7" name="Rectangle 6"/>
          <p:cNvSpPr/>
          <p:nvPr/>
        </p:nvSpPr>
        <p:spPr>
          <a:xfrm>
            <a:off x="3518471" y="5690719"/>
            <a:ext cx="5155057"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dirty="0" err="1">
                <a:solidFill>
                  <a:schemeClr val="tx1">
                    <a:lumMod val="50000"/>
                  </a:schemeClr>
                </a:solidFill>
                <a:latin typeface="Consolas" panose="020B0609020204030204" pitchFamily="49" charset="0"/>
              </a:rPr>
              <a:t>Chuong</a:t>
            </a:r>
            <a:r>
              <a:rPr lang="en-US" sz="2200" dirty="0">
                <a:solidFill>
                  <a:schemeClr val="tx1">
                    <a:lumMod val="50000"/>
                  </a:schemeClr>
                </a:solidFill>
                <a:latin typeface="Consolas" panose="020B0609020204030204" pitchFamily="49" charset="0"/>
              </a:rPr>
              <a:t> </a:t>
            </a:r>
            <a:r>
              <a:rPr lang="en-US" sz="2200" dirty="0" err="1">
                <a:solidFill>
                  <a:schemeClr val="tx1">
                    <a:lumMod val="50000"/>
                  </a:schemeClr>
                </a:solidFill>
                <a:latin typeface="Consolas" panose="020B0609020204030204" pitchFamily="49" charset="0"/>
              </a:rPr>
              <a:t>trinh</a:t>
            </a:r>
            <a:r>
              <a:rPr lang="en-US" sz="2200" dirty="0">
                <a:solidFill>
                  <a:schemeClr val="tx1">
                    <a:lumMod val="50000"/>
                  </a:schemeClr>
                </a:solidFill>
                <a:latin typeface="Consolas" panose="020B0609020204030204" pitchFamily="49" charset="0"/>
              </a:rPr>
              <a:t> </a:t>
            </a:r>
            <a:r>
              <a:rPr lang="en-US" sz="2200" dirty="0" err="1">
                <a:solidFill>
                  <a:schemeClr val="tx1">
                    <a:lumMod val="50000"/>
                  </a:schemeClr>
                </a:solidFill>
                <a:latin typeface="Consolas" panose="020B0609020204030204" pitchFamily="49" charset="0"/>
              </a:rPr>
              <a:t>xuat</a:t>
            </a:r>
            <a:r>
              <a:rPr lang="en-US" sz="2200" dirty="0">
                <a:solidFill>
                  <a:schemeClr val="tx1">
                    <a:lumMod val="50000"/>
                  </a:schemeClr>
                </a:solidFill>
                <a:latin typeface="Consolas" panose="020B0609020204030204" pitchFamily="49" charset="0"/>
              </a:rPr>
              <a:t> </a:t>
            </a:r>
            <a:r>
              <a:rPr lang="en-US" sz="2200" dirty="0" err="1">
                <a:solidFill>
                  <a:schemeClr val="tx1">
                    <a:lumMod val="50000"/>
                  </a:schemeClr>
                </a:solidFill>
                <a:latin typeface="Consolas" panose="020B0609020204030204" pitchFamily="49" charset="0"/>
              </a:rPr>
              <a:t>gia</a:t>
            </a:r>
            <a:r>
              <a:rPr lang="en-US" sz="2200" dirty="0">
                <a:solidFill>
                  <a:schemeClr val="tx1">
                    <a:lumMod val="50000"/>
                  </a:schemeClr>
                </a:solidFill>
                <a:latin typeface="Consolas" panose="020B0609020204030204" pitchFamily="49" charset="0"/>
              </a:rPr>
              <a:t> tri </a:t>
            </a:r>
            <a:r>
              <a:rPr lang="en-US" sz="2200" dirty="0" err="1">
                <a:solidFill>
                  <a:schemeClr val="tx1">
                    <a:lumMod val="50000"/>
                  </a:schemeClr>
                </a:solidFill>
                <a:latin typeface="Consolas" panose="020B0609020204030204" pitchFamily="49" charset="0"/>
              </a:rPr>
              <a:t>i</a:t>
            </a:r>
            <a:endParaRPr lang="en-US" sz="2200" dirty="0">
              <a:solidFill>
                <a:schemeClr val="tx1">
                  <a:lumMod val="50000"/>
                </a:schemeClr>
              </a:solidFill>
              <a:latin typeface="Consolas" panose="020B0609020204030204" pitchFamily="49" charset="0"/>
            </a:endParaRPr>
          </a:p>
          <a:p>
            <a:r>
              <a:rPr lang="it-IT" sz="2200">
                <a:solidFill>
                  <a:schemeClr val="tx1">
                    <a:lumMod val="50000"/>
                  </a:schemeClr>
                </a:solidFill>
                <a:latin typeface="Consolas" panose="020B0609020204030204" pitchFamily="49" charset="0"/>
              </a:rPr>
              <a:t>gia tri la </a:t>
            </a:r>
            <a:r>
              <a:rPr lang="en-US" sz="2200">
                <a:solidFill>
                  <a:schemeClr val="tx1">
                    <a:lumMod val="50000"/>
                  </a:schemeClr>
                </a:solidFill>
                <a:latin typeface="Consolas" panose="020B0609020204030204" pitchFamily="49" charset="0"/>
              </a:rPr>
              <a:t>10</a:t>
            </a:r>
            <a:endParaRPr lang="it-IT" sz="2200" dirty="0">
              <a:solidFill>
                <a:schemeClr val="tx1">
                  <a:lumMod val="50000"/>
                </a:schemeClr>
              </a:solidFill>
              <a:latin typeface="Consolas" panose="020B0609020204030204" pitchFamily="49" charset="0"/>
            </a:endParaRPr>
          </a:p>
        </p:txBody>
      </p:sp>
      <p:sp>
        <p:nvSpPr>
          <p:cNvPr id="6" name="Rectangle 5"/>
          <p:cNvSpPr/>
          <p:nvPr/>
        </p:nvSpPr>
        <p:spPr>
          <a:xfrm>
            <a:off x="2256397" y="4502573"/>
            <a:ext cx="8061884" cy="1107996"/>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t>
            </a:r>
            <a:r>
              <a:rPr lang="en-US" sz="2200" err="1">
                <a:solidFill>
                  <a:prstClr val="black"/>
                </a:solidFill>
                <a:latin typeface="Consolas" panose="020B0609020204030204" pitchFamily="49" charset="0"/>
              </a:rPr>
              <a:t>i</a:t>
            </a:r>
            <a:r>
              <a:rPr lang="en-US" sz="2200">
                <a:solidFill>
                  <a:prstClr val="black"/>
                </a:solidFill>
                <a:latin typeface="Consolas" panose="020B0609020204030204" pitchFamily="49" charset="0"/>
              </a:rPr>
              <a:t>=10</a:t>
            </a:r>
            <a:r>
              <a:rPr lang="en-US" sz="2200" dirty="0">
                <a:solidFill>
                  <a:prstClr val="black"/>
                </a:solidFill>
                <a:latin typeface="Consolas" panose="020B0609020204030204" pitchFamily="49" charset="0"/>
              </a:rPr>
              <a:t>;</a:t>
            </a:r>
          </a:p>
          <a:p>
            <a:r>
              <a:rPr lang="en-US" sz="2200" dirty="0" err="1">
                <a:solidFill>
                  <a:prstClr val="black"/>
                </a:solidFill>
                <a:latin typeface="Consolas" panose="020B0609020204030204" pitchFamily="49" charset="0"/>
              </a:rPr>
              <a:t>std</a:t>
            </a:r>
            <a:r>
              <a:rPr lang="en-US" sz="2200">
                <a:solidFill>
                  <a:prstClr val="black"/>
                </a:solidFill>
                <a:latin typeface="Consolas" panose="020B0609020204030204" pitchFamily="49" charset="0"/>
              </a:rPr>
              <a:t>::cout &lt;&lt; </a:t>
            </a:r>
            <a:r>
              <a:rPr lang="en-US" sz="220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Chuong</a:t>
            </a:r>
            <a:r>
              <a:rPr lang="en-US" sz="2200" dirty="0">
                <a:solidFill>
                  <a:srgbClr val="A31515"/>
                </a:solidFill>
                <a:latin typeface="Consolas" panose="020B0609020204030204" pitchFamily="49" charset="0"/>
              </a:rPr>
              <a:t> </a:t>
            </a:r>
            <a:r>
              <a:rPr lang="en-US" sz="2200" dirty="0" err="1">
                <a:solidFill>
                  <a:srgbClr val="A31515"/>
                </a:solidFill>
                <a:latin typeface="Consolas" panose="020B0609020204030204" pitchFamily="49" charset="0"/>
              </a:rPr>
              <a:t>trinh</a:t>
            </a:r>
            <a:r>
              <a:rPr lang="en-US" sz="2200" dirty="0">
                <a:solidFill>
                  <a:srgbClr val="A31515"/>
                </a:solidFill>
                <a:latin typeface="Consolas" panose="020B0609020204030204" pitchFamily="49" charset="0"/>
              </a:rPr>
              <a:t> </a:t>
            </a:r>
            <a:r>
              <a:rPr lang="en-US" sz="2200" dirty="0" err="1">
                <a:solidFill>
                  <a:srgbClr val="A31515"/>
                </a:solidFill>
                <a:latin typeface="Consolas" panose="020B0609020204030204" pitchFamily="49" charset="0"/>
              </a:rPr>
              <a:t>xuat</a:t>
            </a:r>
            <a:r>
              <a:rPr lang="en-US" sz="2200" dirty="0">
                <a:solidFill>
                  <a:srgbClr val="A31515"/>
                </a:solidFill>
                <a:latin typeface="Consolas" panose="020B0609020204030204" pitchFamily="49" charset="0"/>
              </a:rPr>
              <a:t> </a:t>
            </a:r>
            <a:r>
              <a:rPr lang="en-US" sz="2200" dirty="0" err="1">
                <a:solidFill>
                  <a:srgbClr val="A31515"/>
                </a:solidFill>
                <a:latin typeface="Consolas" panose="020B0609020204030204" pitchFamily="49" charset="0"/>
              </a:rPr>
              <a:t>gia</a:t>
            </a:r>
            <a:r>
              <a:rPr lang="en-US" sz="2200" dirty="0">
                <a:solidFill>
                  <a:srgbClr val="A31515"/>
                </a:solidFill>
                <a:latin typeface="Consolas" panose="020B0609020204030204" pitchFamily="49" charset="0"/>
              </a:rPr>
              <a:t> tri </a:t>
            </a:r>
            <a:r>
              <a:rPr lang="en-US" sz="2200" dirty="0" err="1">
                <a:solidFill>
                  <a:srgbClr val="A31515"/>
                </a:solidFill>
                <a:latin typeface="Consolas" panose="020B0609020204030204" pitchFamily="49" charset="0"/>
              </a:rPr>
              <a:t>i</a:t>
            </a:r>
            <a:r>
              <a:rPr lang="en-US" sz="2200" dirty="0">
                <a:solidFill>
                  <a:srgbClr val="A31515"/>
                </a:solidFill>
                <a:latin typeface="Consolas" panose="020B0609020204030204" pitchFamily="49" charset="0"/>
              </a:rPr>
              <a:t> \n"</a:t>
            </a:r>
            <a:r>
              <a:rPr lang="en-US" sz="2200" dirty="0">
                <a:solidFill>
                  <a:prstClr val="black"/>
                </a:solidFill>
                <a:latin typeface="Consolas" panose="020B0609020204030204" pitchFamily="49" charset="0"/>
              </a:rPr>
              <a:t>;</a:t>
            </a:r>
          </a:p>
          <a:p>
            <a:r>
              <a:rPr lang="it-IT" sz="2200" dirty="0">
                <a:solidFill>
                  <a:prstClr val="black"/>
                </a:solidFill>
                <a:latin typeface="Consolas" panose="020B0609020204030204" pitchFamily="49" charset="0"/>
              </a:rPr>
              <a:t>std</a:t>
            </a:r>
            <a:r>
              <a:rPr lang="it-IT" sz="2200">
                <a:solidFill>
                  <a:prstClr val="black"/>
                </a:solidFill>
                <a:latin typeface="Consolas" panose="020B0609020204030204" pitchFamily="49" charset="0"/>
              </a:rPr>
              <a:t>::cout &lt;&lt; </a:t>
            </a:r>
            <a:r>
              <a:rPr lang="it-IT" sz="2200">
                <a:solidFill>
                  <a:srgbClr val="A31515"/>
                </a:solidFill>
                <a:latin typeface="Consolas" panose="020B0609020204030204" pitchFamily="49" charset="0"/>
              </a:rPr>
              <a:t>"</a:t>
            </a:r>
            <a:r>
              <a:rPr lang="it-IT" sz="2200" dirty="0">
                <a:solidFill>
                  <a:srgbClr val="A31515"/>
                </a:solidFill>
                <a:latin typeface="Consolas" panose="020B0609020204030204" pitchFamily="49" charset="0"/>
              </a:rPr>
              <a:t>gia tri </a:t>
            </a:r>
            <a:r>
              <a:rPr lang="it-IT" sz="2200">
                <a:solidFill>
                  <a:srgbClr val="A31515"/>
                </a:solidFill>
                <a:latin typeface="Consolas" panose="020B0609020204030204" pitchFamily="49" charset="0"/>
              </a:rPr>
              <a:t>la " </a:t>
            </a:r>
            <a:r>
              <a:rPr lang="it-IT" sz="2200">
                <a:solidFill>
                  <a:prstClr val="black"/>
                </a:solidFill>
                <a:latin typeface="Consolas" panose="020B0609020204030204" pitchFamily="49" charset="0"/>
              </a:rPr>
              <a:t>&lt;&lt; i</a:t>
            </a:r>
            <a:r>
              <a:rPr lang="it-IT" sz="2200" dirty="0">
                <a:solidFill>
                  <a:prstClr val="black"/>
                </a:solidFill>
                <a:latin typeface="Consolas" panose="020B0609020204030204" pitchFamily="49" charset="0"/>
              </a:rPr>
              <a:t>;</a:t>
            </a:r>
          </a:p>
        </p:txBody>
      </p:sp>
      <p:sp>
        <p:nvSpPr>
          <p:cNvPr id="10" name="TextBox 9">
            <a:extLst>
              <a:ext uri="{FF2B5EF4-FFF2-40B4-BE49-F238E27FC236}">
                <a16:creationId xmlns:a16="http://schemas.microsoft.com/office/drawing/2014/main" id="{93A626EE-0B50-B18F-27BF-9634CA8F5A5C}"/>
              </a:ext>
            </a:extLst>
          </p:cNvPr>
          <p:cNvSpPr txBox="1"/>
          <p:nvPr/>
        </p:nvSpPr>
        <p:spPr>
          <a:xfrm>
            <a:off x="7162561" y="2935904"/>
            <a:ext cx="4255294" cy="1200329"/>
          </a:xfrm>
          <a:prstGeom prst="rect">
            <a:avLst/>
          </a:prstGeom>
          <a:solidFill>
            <a:srgbClr val="FFFF00"/>
          </a:solidFill>
        </p:spPr>
        <p:txBody>
          <a:bodyPr wrap="square">
            <a:spAutoFit/>
          </a:bodyPr>
          <a:lstStyle/>
          <a:p>
            <a:pPr>
              <a:defRPr/>
            </a:pPr>
            <a:r>
              <a:rPr lang="en-US" sz="2400" b="0" i="0">
                <a:solidFill>
                  <a:schemeClr val="tx1">
                    <a:lumMod val="50000"/>
                  </a:schemeClr>
                </a:solidFill>
                <a:effectLst/>
                <a:highlight>
                  <a:srgbClr val="FFFF00"/>
                </a:highlight>
                <a:latin typeface="Arial" panose="020B0604020202020204" pitchFamily="34" charset="0"/>
                <a:cs typeface="Arial" panose="020B0604020202020204" pitchFamily="34" charset="0"/>
              </a:rPr>
              <a:t>C++ sẽ tự động nhận dạng kiểu dữ liệu và xuất dữ liệu ra màn hình một cách phù hợp.</a:t>
            </a:r>
            <a:endParaRPr lang="en-US" sz="2400" b="1" dirty="0">
              <a:solidFill>
                <a:schemeClr val="tx1">
                  <a:lumMod val="50000"/>
                </a:schemeClr>
              </a:solidFill>
              <a:highlight>
                <a:srgbClr val="FFFF00"/>
              </a:highlight>
              <a:latin typeface="Arial" panose="020B0604020202020204" pitchFamily="34" charset="0"/>
              <a:cs typeface="Arial" panose="020B0604020202020204" pitchFamily="34" charset="0"/>
            </a:endParaRPr>
          </a:p>
        </p:txBody>
      </p:sp>
      <p:sp>
        <p:nvSpPr>
          <p:cNvPr id="9" name="Date Placeholder 8">
            <a:extLst>
              <a:ext uri="{FF2B5EF4-FFF2-40B4-BE49-F238E27FC236}">
                <a16:creationId xmlns:a16="http://schemas.microsoft.com/office/drawing/2014/main" id="{90F28127-D2EC-CCAE-406D-9C39B1ED36D1}"/>
              </a:ext>
            </a:extLst>
          </p:cNvPr>
          <p:cNvSpPr>
            <a:spLocks noGrp="1"/>
          </p:cNvSpPr>
          <p:nvPr>
            <p:ph type="dt" sz="half" idx="13"/>
          </p:nvPr>
        </p:nvSpPr>
        <p:spPr/>
        <p:txBody>
          <a:bodyPr/>
          <a:lstStyle/>
          <a:p>
            <a:r>
              <a:rPr lang="en-US"/>
              <a:t>June 2024</a:t>
            </a:r>
            <a:endParaRPr lang="en-US" dirty="0"/>
          </a:p>
        </p:txBody>
      </p:sp>
      <p:sp>
        <p:nvSpPr>
          <p:cNvPr id="11" name="Slide Number Placeholder 10">
            <a:extLst>
              <a:ext uri="{FF2B5EF4-FFF2-40B4-BE49-F238E27FC236}">
                <a16:creationId xmlns:a16="http://schemas.microsoft.com/office/drawing/2014/main" id="{2E9430EB-6F98-A78B-A4E5-7EDD2307393B}"/>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331498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0370-452F-6C8C-C252-EB8B2685B557}"/>
              </a:ext>
            </a:extLst>
          </p:cNvPr>
          <p:cNvSpPr>
            <a:spLocks noGrp="1"/>
          </p:cNvSpPr>
          <p:nvPr>
            <p:ph type="title"/>
          </p:nvPr>
        </p:nvSpPr>
        <p:spPr/>
        <p:txBody>
          <a:bodyPr>
            <a:normAutofit fontScale="90000"/>
          </a:bodyPr>
          <a:lstStyle/>
          <a:p>
            <a:r>
              <a:rPr lang="en-US"/>
              <a:t>Câu lệnh xuất: cout</a:t>
            </a:r>
          </a:p>
        </p:txBody>
      </p:sp>
      <p:sp>
        <p:nvSpPr>
          <p:cNvPr id="3" name="Content Placeholder 2">
            <a:extLst>
              <a:ext uri="{FF2B5EF4-FFF2-40B4-BE49-F238E27FC236}">
                <a16:creationId xmlns:a16="http://schemas.microsoft.com/office/drawing/2014/main" id="{4CEEFFEC-CBF9-4E78-CE18-E04EA1B3F3B8}"/>
              </a:ext>
            </a:extLst>
          </p:cNvPr>
          <p:cNvSpPr>
            <a:spLocks noGrp="1"/>
          </p:cNvSpPr>
          <p:nvPr>
            <p:ph idx="1"/>
          </p:nvPr>
        </p:nvSpPr>
        <p:spPr/>
        <p:txBody>
          <a:bodyPr>
            <a:noAutofit/>
          </a:bodyPr>
          <a:lstStyle/>
          <a:p>
            <a:pPr algn="l">
              <a:lnSpc>
                <a:spcPct val="120000"/>
              </a:lnSpc>
              <a:spcBef>
                <a:spcPts val="0"/>
              </a:spcBef>
              <a:spcAft>
                <a:spcPts val="0"/>
              </a:spcAft>
            </a:pPr>
            <a:r>
              <a:rPr lang="en-US" sz="2400" b="0">
                <a:solidFill>
                  <a:schemeClr val="tx1">
                    <a:lumMod val="50000"/>
                  </a:schemeClr>
                </a:solidFill>
                <a:effectLst/>
                <a:highlight>
                  <a:srgbClr val="FFFFFF"/>
                </a:highlight>
              </a:rPr>
              <a:t>Ví dụ:</a:t>
            </a:r>
          </a:p>
          <a:p>
            <a:pPr marL="0" indent="0" algn="l">
              <a:lnSpc>
                <a:spcPct val="12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 {</a:t>
            </a:r>
          </a:p>
          <a:p>
            <a:pPr marL="0" indent="0" algn="l">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float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5.5</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a:t>
            </a:r>
            <a:r>
              <a:rPr lang="en-US" sz="2200" b="0">
                <a:solidFill>
                  <a:srgbClr val="A31515"/>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string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"Nhap Mon Lap Trinh"</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"Hoc Tot Thi Tot"</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 va "</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 va "</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 &amp; "</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75482053-A6F8-D971-61B7-5261D9043CB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5C1FB087-C851-C6D5-6651-123F565E5BB6}"/>
              </a:ext>
            </a:extLst>
          </p:cNvPr>
          <p:cNvSpPr txBox="1"/>
          <p:nvPr/>
        </p:nvSpPr>
        <p:spPr>
          <a:xfrm>
            <a:off x="5778500" y="2135733"/>
            <a:ext cx="4876800" cy="1569660"/>
          </a:xfrm>
          <a:prstGeom prst="rect">
            <a:avLst/>
          </a:prstGeom>
          <a:noFill/>
          <a:ln>
            <a:solidFill>
              <a:schemeClr val="tx1">
                <a:lumMod val="50000"/>
              </a:schemeClr>
            </a:solidFill>
          </a:ln>
        </p:spPr>
        <p:txBody>
          <a:bodyPr wrap="square">
            <a:spAutoFit/>
          </a:bodyPr>
          <a:lstStyle/>
          <a:p>
            <a:r>
              <a:rPr lang="en-US" sz="2400" b="1"/>
              <a:t>Thực thi chương trình:</a:t>
            </a:r>
          </a:p>
          <a:p>
            <a:endParaRPr lang="en-US" sz="2400"/>
          </a:p>
          <a:p>
            <a:r>
              <a:rPr lang="en-US" sz="2400"/>
              <a:t>0 va 5.5 va c</a:t>
            </a:r>
          </a:p>
          <a:p>
            <a:r>
              <a:rPr lang="en-US" sz="2400"/>
              <a:t>Nhap Mon Lap Trinh &amp; Hoc Tot Thi Tot</a:t>
            </a:r>
          </a:p>
        </p:txBody>
      </p:sp>
      <p:sp>
        <p:nvSpPr>
          <p:cNvPr id="6" name="Date Placeholder 5">
            <a:extLst>
              <a:ext uri="{FF2B5EF4-FFF2-40B4-BE49-F238E27FC236}">
                <a16:creationId xmlns:a16="http://schemas.microsoft.com/office/drawing/2014/main" id="{0054523D-C481-205B-C87C-F62D8081B07D}"/>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5B10A40D-3AF1-3C8E-92BA-79CA72202B20}"/>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347042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Câu lệnh xuất: cout </a:t>
            </a:r>
            <a:endParaRPr lang="en-US" dirty="0"/>
          </a:p>
        </p:txBody>
      </p:sp>
      <p:sp>
        <p:nvSpPr>
          <p:cNvPr id="3" name="Content Placeholder 2"/>
          <p:cNvSpPr>
            <a:spLocks noGrp="1"/>
          </p:cNvSpPr>
          <p:nvPr>
            <p:ph idx="1"/>
          </p:nvPr>
        </p:nvSpPr>
        <p:spPr/>
        <p:txBody>
          <a:bodyPr>
            <a:normAutofit/>
          </a:bodyPr>
          <a:lstStyle/>
          <a:p>
            <a:pPr>
              <a:defRPr/>
            </a:pPr>
            <a:r>
              <a:rPr lang="en-US" sz="2400" dirty="0" err="1">
                <a:solidFill>
                  <a:schemeClr val="tx1">
                    <a:lumMod val="50000"/>
                  </a:schemeClr>
                </a:solidFill>
              </a:rPr>
              <a:t>Ký</a:t>
            </a:r>
            <a:r>
              <a:rPr lang="en-US" sz="2400" dirty="0">
                <a:solidFill>
                  <a:schemeClr val="tx1">
                    <a:lumMod val="50000"/>
                  </a:schemeClr>
                </a:solidFill>
              </a:rPr>
              <a:t> </a:t>
            </a:r>
            <a:r>
              <a:rPr lang="en-US" sz="2400" dirty="0" err="1">
                <a:solidFill>
                  <a:schemeClr val="tx1">
                    <a:lumMod val="50000"/>
                  </a:schemeClr>
                </a:solidFill>
              </a:rPr>
              <a:t>tự</a:t>
            </a:r>
            <a:r>
              <a:rPr lang="en-US" sz="2400" dirty="0">
                <a:solidFill>
                  <a:schemeClr val="tx1">
                    <a:lumMod val="50000"/>
                  </a:schemeClr>
                </a:solidFill>
              </a:rPr>
              <a:t> </a:t>
            </a:r>
            <a:r>
              <a:rPr lang="en-US" sz="2400" dirty="0" err="1">
                <a:solidFill>
                  <a:schemeClr val="tx1">
                    <a:lumMod val="50000"/>
                  </a:schemeClr>
                </a:solidFill>
              </a:rPr>
              <a:t>điều</a:t>
            </a:r>
            <a:r>
              <a:rPr lang="en-US" sz="2400" dirty="0">
                <a:solidFill>
                  <a:schemeClr val="tx1">
                    <a:lumMod val="50000"/>
                  </a:schemeClr>
                </a:solidFill>
              </a:rPr>
              <a:t> </a:t>
            </a:r>
            <a:r>
              <a:rPr lang="en-US" sz="2400" dirty="0" err="1">
                <a:solidFill>
                  <a:schemeClr val="tx1">
                    <a:lumMod val="50000"/>
                  </a:schemeClr>
                </a:solidFill>
              </a:rPr>
              <a:t>khiển</a:t>
            </a:r>
            <a:r>
              <a:rPr lang="en-US" sz="2400" dirty="0">
                <a:solidFill>
                  <a:schemeClr val="tx1">
                    <a:lumMod val="50000"/>
                  </a:schemeClr>
                </a:solidFill>
              </a:rPr>
              <a:t> (escape </a:t>
            </a:r>
            <a:r>
              <a:rPr lang="en-US" sz="2400">
                <a:solidFill>
                  <a:schemeClr val="tx1">
                    <a:lumMod val="50000"/>
                  </a:schemeClr>
                </a:solidFill>
              </a:rPr>
              <a:t>sequence): Gồm </a:t>
            </a:r>
            <a:r>
              <a:rPr lang="en-US" sz="2400" err="1">
                <a:solidFill>
                  <a:schemeClr val="tx1">
                    <a:lumMod val="50000"/>
                  </a:schemeClr>
                </a:solidFill>
              </a:rPr>
              <a:t>dấu</a:t>
            </a:r>
            <a:r>
              <a:rPr lang="en-US" sz="2400">
                <a:solidFill>
                  <a:schemeClr val="tx1">
                    <a:lumMod val="50000"/>
                  </a:schemeClr>
                </a:solidFill>
              </a:rPr>
              <a:t> `\` </a:t>
            </a:r>
            <a:r>
              <a:rPr lang="en-US" sz="2400" dirty="0" err="1">
                <a:solidFill>
                  <a:schemeClr val="tx1">
                    <a:lumMod val="50000"/>
                  </a:schemeClr>
                </a:solidFill>
              </a:rPr>
              <a:t>và</a:t>
            </a:r>
            <a:r>
              <a:rPr lang="en-US" sz="2400" dirty="0">
                <a:solidFill>
                  <a:schemeClr val="tx1">
                    <a:lumMod val="50000"/>
                  </a:schemeClr>
                </a:solidFill>
              </a:rPr>
              <a:t> </a:t>
            </a:r>
            <a:r>
              <a:rPr lang="en-US" sz="2400" dirty="0" err="1">
                <a:solidFill>
                  <a:schemeClr val="tx1">
                    <a:lumMod val="50000"/>
                  </a:schemeClr>
                </a:solidFill>
              </a:rPr>
              <a:t>một</a:t>
            </a:r>
            <a:r>
              <a:rPr lang="en-US" sz="2400" dirty="0">
                <a:solidFill>
                  <a:schemeClr val="tx1">
                    <a:lumMod val="50000"/>
                  </a:schemeClr>
                </a:solidFill>
              </a:rPr>
              <a:t> </a:t>
            </a:r>
            <a:r>
              <a:rPr lang="en-US" sz="2400" dirty="0" err="1">
                <a:solidFill>
                  <a:schemeClr val="tx1">
                    <a:lumMod val="50000"/>
                  </a:schemeClr>
                </a:solidFill>
              </a:rPr>
              <a:t>ký</a:t>
            </a:r>
            <a:r>
              <a:rPr lang="en-US" sz="2400" dirty="0">
                <a:solidFill>
                  <a:schemeClr val="tx1">
                    <a:lumMod val="50000"/>
                  </a:schemeClr>
                </a:solidFill>
              </a:rPr>
              <a:t> </a:t>
            </a:r>
            <a:r>
              <a:rPr lang="en-US" sz="2400" dirty="0" err="1">
                <a:solidFill>
                  <a:schemeClr val="tx1">
                    <a:lumMod val="50000"/>
                  </a:schemeClr>
                </a:solidFill>
              </a:rPr>
              <a:t>tự</a:t>
            </a:r>
            <a:r>
              <a:rPr lang="en-US" sz="2400" dirty="0">
                <a:solidFill>
                  <a:schemeClr val="tx1">
                    <a:lumMod val="50000"/>
                  </a:schemeClr>
                </a:solidFill>
              </a:rPr>
              <a:t> </a:t>
            </a:r>
            <a:r>
              <a:rPr lang="en-US" sz="2400" dirty="0" err="1">
                <a:solidFill>
                  <a:schemeClr val="tx1">
                    <a:lumMod val="50000"/>
                  </a:schemeClr>
                </a:solidFill>
              </a:rPr>
              <a:t>như</a:t>
            </a:r>
            <a:r>
              <a:rPr lang="en-US" sz="2400" dirty="0">
                <a:solidFill>
                  <a:schemeClr val="tx1">
                    <a:lumMod val="50000"/>
                  </a:schemeClr>
                </a:solidFill>
              </a:rPr>
              <a:t> </a:t>
            </a:r>
            <a:r>
              <a:rPr lang="en-US" sz="2400" dirty="0" err="1">
                <a:solidFill>
                  <a:schemeClr val="tx1">
                    <a:lumMod val="50000"/>
                  </a:schemeClr>
                </a:solidFill>
              </a:rPr>
              <a:t>trong</a:t>
            </a:r>
            <a:r>
              <a:rPr lang="en-US" sz="2400" dirty="0">
                <a:solidFill>
                  <a:schemeClr val="tx1">
                    <a:lumMod val="50000"/>
                  </a:schemeClr>
                </a:solidFill>
              </a:rPr>
              <a:t> </a:t>
            </a:r>
            <a:r>
              <a:rPr lang="en-US" sz="2400" dirty="0" err="1">
                <a:solidFill>
                  <a:schemeClr val="tx1">
                    <a:lumMod val="50000"/>
                  </a:schemeClr>
                </a:solidFill>
              </a:rPr>
              <a:t>bảng</a:t>
            </a:r>
            <a:r>
              <a:rPr lang="en-US" sz="2400" dirty="0">
                <a:solidFill>
                  <a:schemeClr val="tx1">
                    <a:lumMod val="50000"/>
                  </a:schemeClr>
                </a:solidFill>
              </a:rPr>
              <a:t> </a:t>
            </a:r>
            <a:r>
              <a:rPr lang="en-US" sz="2400" err="1">
                <a:solidFill>
                  <a:schemeClr val="tx1">
                    <a:lumMod val="50000"/>
                  </a:schemeClr>
                </a:solidFill>
              </a:rPr>
              <a:t>sau</a:t>
            </a:r>
            <a:r>
              <a:rPr lang="en-US" sz="2400">
                <a:solidFill>
                  <a:schemeClr val="tx1">
                    <a:lumMod val="50000"/>
                  </a:schemeClr>
                </a:solidFill>
              </a:rPr>
              <a:t>:</a:t>
            </a:r>
            <a:endParaRPr lang="en-US" sz="2400" dirty="0">
              <a:solidFill>
                <a:schemeClr val="tx1">
                  <a:lumMod val="50000"/>
                </a:schemeClr>
              </a:solidFill>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02396384"/>
              </p:ext>
            </p:extLst>
          </p:nvPr>
        </p:nvGraphicFramePr>
        <p:xfrm>
          <a:off x="838200" y="2202275"/>
          <a:ext cx="10718799" cy="4306083"/>
        </p:xfrm>
        <a:graphic>
          <a:graphicData uri="http://schemas.openxmlformats.org/drawingml/2006/table">
            <a:tbl>
              <a:tblPr/>
              <a:tblGrid>
                <a:gridCol w="1520172">
                  <a:extLst>
                    <a:ext uri="{9D8B030D-6E8A-4147-A177-3AD203B41FA5}">
                      <a16:colId xmlns:a16="http://schemas.microsoft.com/office/drawing/2014/main" val="20000"/>
                    </a:ext>
                  </a:extLst>
                </a:gridCol>
                <a:gridCol w="3738706">
                  <a:extLst>
                    <a:ext uri="{9D8B030D-6E8A-4147-A177-3AD203B41FA5}">
                      <a16:colId xmlns:a16="http://schemas.microsoft.com/office/drawing/2014/main" val="20001"/>
                    </a:ext>
                  </a:extLst>
                </a:gridCol>
                <a:gridCol w="1299968">
                  <a:extLst>
                    <a:ext uri="{9D8B030D-6E8A-4147-A177-3AD203B41FA5}">
                      <a16:colId xmlns:a16="http://schemas.microsoft.com/office/drawing/2014/main" val="20002"/>
                    </a:ext>
                  </a:extLst>
                </a:gridCol>
                <a:gridCol w="4159953">
                  <a:extLst>
                    <a:ext uri="{9D8B030D-6E8A-4147-A177-3AD203B41FA5}">
                      <a16:colId xmlns:a16="http://schemas.microsoft.com/office/drawing/2014/main" val="20003"/>
                    </a:ext>
                  </a:extLst>
                </a:gridCol>
              </a:tblGrid>
              <a:tr h="487045">
                <a:tc>
                  <a:txBody>
                    <a:bodyPr/>
                    <a:lstStyle/>
                    <a:p>
                      <a:pPr marL="0" algn="ctr" defTabSz="914400" rtl="0" eaLnBrk="1" latinLnBrk="0" hangingPunct="1"/>
                      <a:r>
                        <a:rPr lang="en-US" sz="2000" b="1" kern="1200" dirty="0">
                          <a:solidFill>
                            <a:schemeClr val="tx1">
                              <a:lumMod val="50000"/>
                            </a:schemeClr>
                          </a:solidFill>
                          <a:latin typeface="+mn-lt"/>
                          <a:ea typeface="+mn-ea"/>
                          <a:cs typeface="+mn-cs"/>
                        </a:rPr>
                        <a:t>Escape</a:t>
                      </a:r>
                      <a:br>
                        <a:rPr lang="en-US" sz="2000" b="1" kern="1200" dirty="0">
                          <a:solidFill>
                            <a:schemeClr val="tx1">
                              <a:lumMod val="50000"/>
                            </a:schemeClr>
                          </a:solidFill>
                          <a:latin typeface="+mn-lt"/>
                          <a:ea typeface="+mn-ea"/>
                          <a:cs typeface="+mn-cs"/>
                        </a:rPr>
                      </a:br>
                      <a:r>
                        <a:rPr lang="en-US" sz="2000" b="1" kern="1200" dirty="0">
                          <a:solidFill>
                            <a:schemeClr val="tx1">
                              <a:lumMod val="50000"/>
                            </a:schemeClr>
                          </a:solidFill>
                          <a:latin typeface="+mn-lt"/>
                          <a:ea typeface="+mn-ea"/>
                          <a:cs typeface="+mn-cs"/>
                        </a:rPr>
                        <a:t>sequence</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2000" b="1" kern="1200">
                          <a:solidFill>
                            <a:schemeClr val="tx1">
                              <a:lumMod val="50000"/>
                            </a:schemeClr>
                          </a:solidFill>
                          <a:latin typeface="+mn-lt"/>
                          <a:ea typeface="+mn-ea"/>
                          <a:cs typeface="+mn-cs"/>
                        </a:rPr>
                        <a:t>Miêu tả</a:t>
                      </a:r>
                      <a:endParaRPr lang="en-US" sz="2000" b="1" kern="1200" dirty="0">
                        <a:solidFill>
                          <a:schemeClr val="tx1">
                            <a:lumMod val="50000"/>
                          </a:schemeClr>
                        </a:solidFill>
                        <a:latin typeface="+mn-lt"/>
                        <a:ea typeface="+mn-ea"/>
                        <a:cs typeface="+mn-cs"/>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000" b="1" kern="1200" dirty="0">
                          <a:solidFill>
                            <a:schemeClr val="tx1">
                              <a:lumMod val="50000"/>
                            </a:schemeClr>
                          </a:solidFill>
                          <a:latin typeface="+mn-lt"/>
                          <a:ea typeface="+mn-ea"/>
                          <a:cs typeface="+mn-cs"/>
                        </a:rPr>
                        <a:t>Escape</a:t>
                      </a:r>
                      <a:br>
                        <a:rPr lang="en-US" sz="2000" b="1" kern="1200" dirty="0">
                          <a:solidFill>
                            <a:schemeClr val="tx1">
                              <a:lumMod val="50000"/>
                            </a:schemeClr>
                          </a:solidFill>
                          <a:latin typeface="+mn-lt"/>
                          <a:ea typeface="+mn-ea"/>
                          <a:cs typeface="+mn-cs"/>
                        </a:rPr>
                      </a:br>
                      <a:r>
                        <a:rPr lang="en-US" sz="2000" b="1" kern="1200" dirty="0">
                          <a:solidFill>
                            <a:schemeClr val="tx1">
                              <a:lumMod val="50000"/>
                            </a:schemeClr>
                          </a:solidFill>
                          <a:latin typeface="+mn-lt"/>
                          <a:ea typeface="+mn-ea"/>
                          <a:cs typeface="+mn-cs"/>
                        </a:rPr>
                        <a:t>sequence</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2000" b="1" kern="1200">
                          <a:solidFill>
                            <a:schemeClr val="tx1">
                              <a:lumMod val="50000"/>
                            </a:schemeClr>
                          </a:solidFill>
                          <a:latin typeface="+mn-lt"/>
                          <a:ea typeface="+mn-ea"/>
                          <a:cs typeface="+mn-cs"/>
                        </a:rPr>
                        <a:t>Miêu tả</a:t>
                      </a:r>
                      <a:endParaRPr lang="en-US" sz="2000" b="1" kern="1200" dirty="0">
                        <a:solidFill>
                          <a:schemeClr val="tx1">
                            <a:lumMod val="50000"/>
                          </a:schemeClr>
                        </a:solidFill>
                        <a:latin typeface="+mn-lt"/>
                        <a:ea typeface="+mn-ea"/>
                        <a:cs typeface="+mn-cs"/>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7810">
                <a:tc>
                  <a:txBody>
                    <a:bodyPr/>
                    <a:lstStyle/>
                    <a:p>
                      <a:pPr algn="ctr"/>
                      <a:r>
                        <a:rPr lang="en-US" sz="2000" b="0" dirty="0">
                          <a:solidFill>
                            <a:srgbClr val="FF0000"/>
                          </a:solidFill>
                          <a:effectLst/>
                        </a:rPr>
                        <a:t>\'</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single quote – Dấu nháy đơn</a:t>
                      </a:r>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rgbClr val="FF0000"/>
                          </a:solidFill>
                          <a:effectLst/>
                          <a:latin typeface="Consolas" panose="020B0609020204030204" pitchFamily="49" charset="0"/>
                        </a:rPr>
                        <a:t>\r</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carriage return - Trở về dầu dòng</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8445">
                <a:tc>
                  <a:txBody>
                    <a:bodyPr/>
                    <a:lstStyle/>
                    <a:p>
                      <a:pPr algn="ctr"/>
                      <a:r>
                        <a:rPr lang="en-US" sz="2000" b="0">
                          <a:solidFill>
                            <a:srgbClr val="FF0000"/>
                          </a:solidFill>
                          <a:effectLst/>
                        </a:rPr>
                        <a:t>\"</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double quote – Dấu nháy kép</a:t>
                      </a:r>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rgbClr val="FF0000"/>
                          </a:solidFill>
                          <a:effectLst/>
                          <a:latin typeface="Consolas" panose="020B0609020204030204" pitchFamily="49" charset="0"/>
                        </a:rPr>
                        <a:t>\t</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horizontal tab - Tab ngang</a:t>
                      </a:r>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57810">
                <a:tc>
                  <a:txBody>
                    <a:bodyPr/>
                    <a:lstStyle/>
                    <a:p>
                      <a:pPr algn="ctr"/>
                      <a:r>
                        <a:rPr lang="en-US" sz="2000" b="0">
                          <a:solidFill>
                            <a:srgbClr val="FF0000"/>
                          </a:solidFill>
                          <a:effectLst/>
                        </a:rPr>
                        <a:t>\?</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question mark – Ký tự dấu hỏi</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rgbClr val="FF0000"/>
                          </a:solidFill>
                          <a:effectLst/>
                          <a:latin typeface="Consolas" panose="020B0609020204030204" pitchFamily="49" charset="0"/>
                        </a:rPr>
                        <a:t>\v</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vertical tab - Tab dọc</a:t>
                      </a:r>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1480">
                <a:tc>
                  <a:txBody>
                    <a:bodyPr/>
                    <a:lstStyle/>
                    <a:p>
                      <a:pPr algn="ctr"/>
                      <a:r>
                        <a:rPr lang="en-US" sz="2000" b="0">
                          <a:solidFill>
                            <a:srgbClr val="FF0000"/>
                          </a:solidFill>
                          <a:effectLst/>
                        </a:rPr>
                        <a:t>\\</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Backslash -  Ký tự </a:t>
                      </a:r>
                      <a:r>
                        <a:rPr lang="en-US" sz="1800" b="0" i="0" kern="1200">
                          <a:solidFill>
                            <a:schemeClr val="tx1"/>
                          </a:solidFill>
                          <a:effectLst/>
                          <a:latin typeface="+mn-lt"/>
                          <a:ea typeface="+mn-ea"/>
                          <a:cs typeface="+mn-cs"/>
                        </a:rPr>
                        <a:t>backslash</a:t>
                      </a:r>
                      <a:endParaRPr lang="en-US" sz="200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nnn</a:t>
                      </a:r>
                      <a:endParaRPr lang="en-US" sz="2000" b="0" dirty="0">
                        <a:solidFill>
                          <a:srgbClr val="FF0000"/>
                        </a:solidFill>
                        <a:effectLst/>
                        <a:latin typeface="Consolas" panose="020B0609020204030204" pitchFamily="49" charset="0"/>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effectLst/>
                        </a:rPr>
                        <a:t>arbitrary </a:t>
                      </a:r>
                      <a:r>
                        <a:rPr lang="en-US" sz="2000">
                          <a:solidFill>
                            <a:schemeClr val="tx1">
                              <a:lumMod val="50000"/>
                            </a:schemeClr>
                          </a:solidFill>
                          <a:effectLst/>
                        </a:rPr>
                        <a:t>octal value - mã bát phân</a:t>
                      </a:r>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1315">
                <a:tc>
                  <a:txBody>
                    <a:bodyPr/>
                    <a:lstStyle/>
                    <a:p>
                      <a:pPr algn="ctr"/>
                      <a:r>
                        <a:rPr lang="en-US" sz="2000" b="0">
                          <a:solidFill>
                            <a:srgbClr val="FF0000"/>
                          </a:solidFill>
                          <a:effectLst/>
                        </a:rPr>
                        <a:t>\a</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audible bell - Phát ra âm thanh báo</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xnn</a:t>
                      </a:r>
                      <a:endParaRPr lang="en-US" sz="2000" b="0" dirty="0">
                        <a:solidFill>
                          <a:srgbClr val="FF0000"/>
                        </a:solidFill>
                        <a:effectLst/>
                        <a:latin typeface="Consolas" panose="020B0609020204030204" pitchFamily="49" charset="0"/>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effectLst/>
                        </a:rPr>
                        <a:t>arbitrary </a:t>
                      </a:r>
                      <a:r>
                        <a:rPr lang="en-US" sz="2000">
                          <a:solidFill>
                            <a:schemeClr val="tx1">
                              <a:lumMod val="50000"/>
                            </a:schemeClr>
                          </a:solidFill>
                          <a:effectLst/>
                        </a:rPr>
                        <a:t>hexadecimal value – mã thập lục phân</a:t>
                      </a:r>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944245">
                <a:tc>
                  <a:txBody>
                    <a:bodyPr/>
                    <a:lstStyle/>
                    <a:p>
                      <a:pPr algn="ctr"/>
                      <a:r>
                        <a:rPr lang="en-US" sz="2000" b="0" dirty="0">
                          <a:solidFill>
                            <a:srgbClr val="FF0000"/>
                          </a:solidFill>
                          <a:effectLst/>
                        </a:rPr>
                        <a:t>\b</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Backspace – Lùi một ký tự</a:t>
                      </a:r>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unnnn</a:t>
                      </a:r>
                      <a:endParaRPr lang="en-US" sz="2000" b="0" dirty="0">
                        <a:solidFill>
                          <a:srgbClr val="FF0000"/>
                        </a:solidFill>
                        <a:effectLst/>
                        <a:latin typeface="Consolas" panose="020B0609020204030204" pitchFamily="49" charset="0"/>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effectLst/>
                        </a:rPr>
                        <a:t>universal character name</a:t>
                      </a:r>
                      <a:br>
                        <a:rPr lang="en-US" sz="2000" dirty="0">
                          <a:solidFill>
                            <a:schemeClr val="tx1">
                              <a:lumMod val="50000"/>
                            </a:schemeClr>
                          </a:solidFill>
                          <a:effectLst/>
                        </a:rPr>
                      </a:br>
                      <a:r>
                        <a:rPr lang="en-US" sz="2000" dirty="0">
                          <a:solidFill>
                            <a:schemeClr val="tx1">
                              <a:lumMod val="50000"/>
                            </a:schemeClr>
                          </a:solidFill>
                          <a:effectLst/>
                        </a:rPr>
                        <a:t>(arbitrary </a:t>
                      </a:r>
                      <a:r>
                        <a:rPr lang="en-US" sz="2000" u="none" strike="noStrike" dirty="0">
                          <a:solidFill>
                            <a:schemeClr val="tx1">
                              <a:lumMod val="50000"/>
                            </a:schemeClr>
                          </a:solidFill>
                          <a:effectLst/>
                          <a:hlinkClick r:id="rId3" tooltip="enwiki:Unicode">
                            <a:extLst>
                              <a:ext uri="{A12FA001-AC4F-418D-AE19-62706E023703}">
                                <ahyp:hlinkClr xmlns:ahyp="http://schemas.microsoft.com/office/drawing/2018/hyperlinkcolor" val="tx"/>
                              </a:ext>
                            </a:extLst>
                          </a:hlinkClick>
                        </a:rPr>
                        <a:t>Unicode</a:t>
                      </a:r>
                      <a:r>
                        <a:rPr lang="en-US" sz="2000" dirty="0">
                          <a:solidFill>
                            <a:schemeClr val="tx1">
                              <a:lumMod val="50000"/>
                            </a:schemeClr>
                          </a:solidFill>
                          <a:effectLst/>
                        </a:rPr>
                        <a:t> value);</a:t>
                      </a:r>
                      <a:br>
                        <a:rPr lang="en-US" sz="2000" dirty="0">
                          <a:solidFill>
                            <a:schemeClr val="tx1">
                              <a:lumMod val="50000"/>
                            </a:schemeClr>
                          </a:solidFill>
                          <a:effectLst/>
                        </a:rPr>
                      </a:br>
                      <a:r>
                        <a:rPr lang="en-US" sz="2000" dirty="0">
                          <a:solidFill>
                            <a:schemeClr val="tx1">
                              <a:lumMod val="50000"/>
                            </a:schemeClr>
                          </a:solidFill>
                          <a:effectLst/>
                        </a:rPr>
                        <a:t>may result in several characters</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7810">
                <a:tc>
                  <a:txBody>
                    <a:bodyPr/>
                    <a:lstStyle/>
                    <a:p>
                      <a:pPr algn="ctr"/>
                      <a:r>
                        <a:rPr lang="en-US" sz="2000" b="0">
                          <a:solidFill>
                            <a:srgbClr val="FF0000"/>
                          </a:solidFill>
                          <a:effectLst/>
                        </a:rPr>
                        <a:t>\f</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Form feed – Chuyển trang mới</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solidFill>
                          <a:srgbClr val="FF0000"/>
                        </a:solidFill>
                        <a:effectLst/>
                        <a:latin typeface="Consolas" panose="020B0609020204030204" pitchFamily="49" charset="0"/>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58445">
                <a:tc>
                  <a:txBody>
                    <a:bodyPr/>
                    <a:lstStyle/>
                    <a:p>
                      <a:pPr algn="ctr"/>
                      <a:r>
                        <a:rPr lang="en-US" sz="2000" b="0" dirty="0">
                          <a:solidFill>
                            <a:srgbClr val="FF0000"/>
                          </a:solidFill>
                          <a:effectLst/>
                        </a:rPr>
                        <a:t>\n</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effectLst/>
                        </a:rPr>
                        <a:t>new line - Xuống dòng</a:t>
                      </a: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solidFill>
                          <a:srgbClr val="FF0000"/>
                        </a:solidFill>
                        <a:effectLst/>
                        <a:latin typeface="Consolas" panose="020B0609020204030204" pitchFamily="49" charset="0"/>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lumMod val="50000"/>
                          </a:schemeClr>
                        </a:solidFill>
                        <a:effectLst/>
                      </a:endParaRPr>
                    </a:p>
                  </a:txBody>
                  <a:tcPr marL="29595" marR="29595" marT="14797" marB="147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Date Placeholder 6">
            <a:extLst>
              <a:ext uri="{FF2B5EF4-FFF2-40B4-BE49-F238E27FC236}">
                <a16:creationId xmlns:a16="http://schemas.microsoft.com/office/drawing/2014/main" id="{4E1EA575-B758-F4E9-69A5-41BAB336C28D}"/>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22F46670-8C2C-007C-8BC8-21339FA2CF1E}"/>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3375</TotalTime>
  <Words>12206</Words>
  <Application>Microsoft Office PowerPoint</Application>
  <PresentationFormat>Widescreen</PresentationFormat>
  <Paragraphs>1538</Paragraphs>
  <Slides>68</Slides>
  <Notes>34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68</vt:i4>
      </vt:variant>
    </vt:vector>
  </HeadingPairs>
  <TitlesOfParts>
    <vt:vector size="82" baseType="lpstr">
      <vt:lpstr>Aptos</vt:lpstr>
      <vt:lpstr>Arial</vt:lpstr>
      <vt:lpstr>Be Vietnam Pro</vt:lpstr>
      <vt:lpstr>Calibri</vt:lpstr>
      <vt:lpstr>Candara</vt:lpstr>
      <vt:lpstr>Consolas</vt:lpstr>
      <vt:lpstr>Lato</vt:lpstr>
      <vt:lpstr>PragmataPro Mono Liga</vt:lpstr>
      <vt:lpstr>Roboto</vt:lpstr>
      <vt:lpstr>Times New Roman</vt:lpstr>
      <vt:lpstr>ui-sans-serif</vt:lpstr>
      <vt:lpstr>Verdana</vt:lpstr>
      <vt:lpstr>Wingdings</vt:lpstr>
      <vt:lpstr>1_Office Theme</vt:lpstr>
      <vt:lpstr>PowerPoint Presentation</vt:lpstr>
      <vt:lpstr>PowerPoint Presentation</vt:lpstr>
      <vt:lpstr>PowerPoint Presentation</vt:lpstr>
      <vt:lpstr>PowerPoint Presentation</vt:lpstr>
      <vt:lpstr>3.8.1 Thư viện nhập xuất</vt:lpstr>
      <vt:lpstr>3.8.2 Câu lệnh xuất</vt:lpstr>
      <vt:lpstr>Câu lệnh xuất: cout </vt:lpstr>
      <vt:lpstr>Câu lệnh xuất: cout</vt:lpstr>
      <vt:lpstr>Câu lệnh xuất: cout </vt:lpstr>
      <vt:lpstr>Ví dụ: Ký tự điều khiển \n \t \r</vt:lpstr>
      <vt:lpstr>Ví dụ: Ký tự escape \nnn  </vt:lpstr>
      <vt:lpstr>Ví dụ: Chuyển màu văn bản</vt:lpstr>
      <vt:lpstr>Một số thiết lập của cout</vt:lpstr>
      <vt:lpstr>Một số thiết lập của cout</vt:lpstr>
      <vt:lpstr>Một số hàm thiết lập hữu ích khác</vt:lpstr>
      <vt:lpstr>Ví dụ: Hiển thị theo định dạng số thập lục phân </vt:lpstr>
      <vt:lpstr>Ví dụ: Hiển thị số theo định dạng showbase</vt:lpstr>
      <vt:lpstr>Ví dụ: Xuất giá trị với fixed và setprecision</vt:lpstr>
      <vt:lpstr>Ví dụ: Hiển thị giá trị boolean</vt:lpstr>
      <vt:lpstr>Câu lệnh xuất printf</vt:lpstr>
      <vt:lpstr>Chuỗi định dạng</vt:lpstr>
      <vt:lpstr>Specifier (Ký tự định dạng)</vt:lpstr>
      <vt:lpstr>Flags (Cờ)</vt:lpstr>
      <vt:lpstr>Width (Độ rộng)</vt:lpstr>
      <vt:lpstr>Precision (Độ chính xác)</vt:lpstr>
      <vt:lpstr>Ví dụ</vt:lpstr>
      <vt:lpstr>Ví dụ:</vt:lpstr>
      <vt:lpstr>Một số lệnh xuất khác</vt:lpstr>
      <vt:lpstr>3.8.3 Câu lệnh nhập</vt:lpstr>
      <vt:lpstr>Câu lệnh nhập: std::cin&gt;&gt; (C++)</vt:lpstr>
      <vt:lpstr>Câu lệnh nhập: std::cin&gt;&gt; (C++)</vt:lpstr>
      <vt:lpstr>Câu lệnh nhập: std::cin&gt;&gt; (C++)</vt:lpstr>
      <vt:lpstr>Câu lệnh nhập: scanf (Ngôn ngữ C)</vt:lpstr>
      <vt:lpstr>Câu lệnh nhập: scanf (Ngôn ngữ C)</vt:lpstr>
      <vt:lpstr>Các hàm hỗ trợ nhập khác</vt:lpstr>
      <vt:lpstr>Nhập ký tự: cin.get</vt:lpstr>
      <vt:lpstr>Nhập ký tự: Lệnh getchar</vt:lpstr>
      <vt:lpstr>Nhập ký tự: Lệnh fgetc và getc </vt:lpstr>
      <vt:lpstr>Nhập ký tự: Lệnh fgetc và getc </vt:lpstr>
      <vt:lpstr>Ví dụ: Tổng hợp các cách nhập ký tự</vt:lpstr>
      <vt:lpstr>Nhập chuỗi</vt:lpstr>
      <vt:lpstr>Nhập C-String: Hàm fgets</vt:lpstr>
      <vt:lpstr>Nhập C-String: Hàm fgets</vt:lpstr>
      <vt:lpstr>Nhập C-String: Lệnh cin.getline</vt:lpstr>
      <vt:lpstr>Nhập C-String: Lệnh cin.getline</vt:lpstr>
      <vt:lpstr>Nhập C-String: Lệnh cin.getline</vt:lpstr>
      <vt:lpstr>Nhập C-String: Lệnh cin.getline</vt:lpstr>
      <vt:lpstr>Nhập C-String: Lệnh cin.get</vt:lpstr>
      <vt:lpstr>Nhập C-String: Lệnh cin.get</vt:lpstr>
      <vt:lpstr>Nhập chuỗi string: Hàm getline (string)</vt:lpstr>
      <vt:lpstr>Nhập chuỗi string: Hàm getline (string)</vt:lpstr>
      <vt:lpstr>Nhập chuỗi string: Hàm getline (string)</vt:lpstr>
      <vt:lpstr>Ví dụ: Tổng hợp các hàm nhập xuất chuỗi</vt:lpstr>
      <vt:lpstr>3.8.4 Xóa bộ nhớ đệm</vt:lpstr>
      <vt:lpstr>3.8.4 Xóa bộ nhớ đệm</vt:lpstr>
      <vt:lpstr>3.8.4 Xóa bộ nhớ đệm</vt:lpstr>
      <vt:lpstr>3.8.4 Xóa bộ nhớ đệm</vt:lpstr>
      <vt:lpstr>Ví dụ 1:</vt:lpstr>
      <vt:lpstr>Ví dụ 2:</vt:lpstr>
      <vt:lpstr>Ví dụ</vt:lpstr>
      <vt:lpstr>PowerPoint Presentation</vt:lpstr>
      <vt:lpstr>Ví dụ 1</vt:lpstr>
      <vt:lpstr>Ví dụ 2</vt:lpstr>
      <vt:lpstr>Ví dụ 3</vt:lpstr>
      <vt:lpstr>Ví dụ 4</vt:lpstr>
      <vt:lpstr>Ví dụ 5</vt:lpstr>
      <vt:lpstr> 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Cao Triết</cp:lastModifiedBy>
  <cp:revision>157</cp:revision>
  <dcterms:created xsi:type="dcterms:W3CDTF">2023-10-24T06:45:57Z</dcterms:created>
  <dcterms:modified xsi:type="dcterms:W3CDTF">2024-10-29T02:35:42Z</dcterms:modified>
</cp:coreProperties>
</file>