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417" r:id="rId2"/>
    <p:sldId id="258" r:id="rId3"/>
    <p:sldId id="259" r:id="rId4"/>
    <p:sldId id="262" r:id="rId5"/>
    <p:sldId id="425" r:id="rId6"/>
    <p:sldId id="423" r:id="rId7"/>
    <p:sldId id="263" r:id="rId8"/>
    <p:sldId id="264" r:id="rId9"/>
    <p:sldId id="424" r:id="rId10"/>
    <p:sldId id="265" r:id="rId11"/>
    <p:sldId id="431" r:id="rId12"/>
    <p:sldId id="430" r:id="rId13"/>
    <p:sldId id="427" r:id="rId14"/>
    <p:sldId id="428" r:id="rId15"/>
    <p:sldId id="429" r:id="rId16"/>
    <p:sldId id="418" r:id="rId17"/>
    <p:sldId id="268" r:id="rId18"/>
    <p:sldId id="269" r:id="rId19"/>
    <p:sldId id="270" r:id="rId20"/>
    <p:sldId id="278" r:id="rId21"/>
    <p:sldId id="283" r:id="rId22"/>
    <p:sldId id="285" r:id="rId23"/>
    <p:sldId id="437" r:id="rId24"/>
    <p:sldId id="289" r:id="rId25"/>
    <p:sldId id="439" r:id="rId26"/>
    <p:sldId id="300" r:id="rId27"/>
    <p:sldId id="301" r:id="rId28"/>
    <p:sldId id="422" r:id="rId29"/>
    <p:sldId id="273" r:id="rId30"/>
    <p:sldId id="433" r:id="rId31"/>
    <p:sldId id="281" r:id="rId32"/>
    <p:sldId id="436" r:id="rId33"/>
    <p:sldId id="292" r:id="rId34"/>
    <p:sldId id="296" r:id="rId35"/>
    <p:sldId id="286" r:id="rId36"/>
    <p:sldId id="287" r:id="rId37"/>
    <p:sldId id="288" r:id="rId38"/>
    <p:sldId id="294" r:id="rId39"/>
    <p:sldId id="434" r:id="rId40"/>
    <p:sldId id="293" r:id="rId41"/>
    <p:sldId id="435" r:id="rId42"/>
    <p:sldId id="282" r:id="rId43"/>
    <p:sldId id="290" r:id="rId44"/>
    <p:sldId id="291" r:id="rId45"/>
    <p:sldId id="297" r:id="rId46"/>
    <p:sldId id="298" r:id="rId47"/>
    <p:sldId id="299" r:id="rId48"/>
    <p:sldId id="421" r:id="rId49"/>
    <p:sldId id="277" r:id="rId50"/>
    <p:sldId id="41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40" autoAdjust="0"/>
  </p:normalViewPr>
  <p:slideViewPr>
    <p:cSldViewPr snapToGrid="0">
      <p:cViewPr varScale="1">
        <p:scale>
          <a:sx n="95" d="100"/>
          <a:sy n="95" d="100"/>
        </p:scale>
        <p:origin x="107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3DC85-A208-40C5-A329-28D756B8CEEF}"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83F84-3015-46A3-A8ED-97253F2B54FA}" type="slidenum">
              <a:rPr lang="en-US" smtClean="0"/>
              <a:t>‹#›</a:t>
            </a:fld>
            <a:endParaRPr lang="en-US"/>
          </a:p>
        </p:txBody>
      </p:sp>
    </p:spTree>
    <p:extLst>
      <p:ext uri="{BB962C8B-B14F-4D97-AF65-F5344CB8AC3E}">
        <p14:creationId xmlns:p14="http://schemas.microsoft.com/office/powerpoint/2010/main" val="3268165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3</a:t>
            </a:fld>
            <a:endParaRPr lang="en-US"/>
          </a:p>
        </p:txBody>
      </p:sp>
    </p:spTree>
    <p:extLst>
      <p:ext uri="{BB962C8B-B14F-4D97-AF65-F5344CB8AC3E}">
        <p14:creationId xmlns:p14="http://schemas.microsoft.com/office/powerpoint/2010/main" val="3643591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FAF77-F6C9-4CF6-8547-CDDAD7EB79C9}" type="slidenum">
              <a:rPr lang="en-US" smtClean="0"/>
              <a:t>42</a:t>
            </a:fld>
            <a:endParaRPr lang="en-US"/>
          </a:p>
        </p:txBody>
      </p:sp>
    </p:spTree>
    <p:extLst>
      <p:ext uri="{BB962C8B-B14F-4D97-AF65-F5344CB8AC3E}">
        <p14:creationId xmlns:p14="http://schemas.microsoft.com/office/powerpoint/2010/main" val="3234495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https://www.learncpp.com/cpp-tutorial/53-switch-statements/</a:t>
            </a:r>
          </a:p>
        </p:txBody>
      </p:sp>
      <p:sp>
        <p:nvSpPr>
          <p:cNvPr id="4" name="Slide Number Placeholder 3"/>
          <p:cNvSpPr>
            <a:spLocks noGrp="1"/>
          </p:cNvSpPr>
          <p:nvPr>
            <p:ph type="sldNum" sz="quarter" idx="10"/>
          </p:nvPr>
        </p:nvSpPr>
        <p:spPr/>
        <p:txBody>
          <a:bodyPr/>
          <a:lstStyle/>
          <a:p>
            <a:fld id="{20AFAF77-F6C9-4CF6-8547-CDDAD7EB79C9}" type="slidenum">
              <a:rPr lang="en-US" smtClean="0"/>
              <a:t>43</a:t>
            </a:fld>
            <a:endParaRPr lang="en-US"/>
          </a:p>
        </p:txBody>
      </p:sp>
    </p:spTree>
    <p:extLst>
      <p:ext uri="{BB962C8B-B14F-4D97-AF65-F5344CB8AC3E}">
        <p14:creationId xmlns:p14="http://schemas.microsoft.com/office/powerpoint/2010/main" val="1129713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https://www.learncpp.com/cpp-tutorial/53-switch-statements/</a:t>
            </a:r>
          </a:p>
        </p:txBody>
      </p:sp>
      <p:sp>
        <p:nvSpPr>
          <p:cNvPr id="4" name="Slide Number Placeholder 3"/>
          <p:cNvSpPr>
            <a:spLocks noGrp="1"/>
          </p:cNvSpPr>
          <p:nvPr>
            <p:ph type="sldNum" sz="quarter" idx="10"/>
          </p:nvPr>
        </p:nvSpPr>
        <p:spPr/>
        <p:txBody>
          <a:bodyPr/>
          <a:lstStyle/>
          <a:p>
            <a:fld id="{20AFAF77-F6C9-4CF6-8547-CDDAD7EB79C9}" type="slidenum">
              <a:rPr lang="en-US" smtClean="0"/>
              <a:t>44</a:t>
            </a:fld>
            <a:endParaRPr lang="en-US"/>
          </a:p>
        </p:txBody>
      </p:sp>
    </p:spTree>
    <p:extLst>
      <p:ext uri="{BB962C8B-B14F-4D97-AF65-F5344CB8AC3E}">
        <p14:creationId xmlns:p14="http://schemas.microsoft.com/office/powerpoint/2010/main" val="349267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may seem a bit counter-intuitive, so let’s examine why. When you define a local variable like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y;”, the variable isn’t created at that point -- it’s actually created at the start of the block it’s declared in. However, it is not visible (in scope) until the point of declaration. The declaration statement doesn’t need to execute -- it just tells the compiler that the variable can be used past that point. So with that in mind, it’s a little less weird that a variable declared in one case statement can be used in another cases statement, even if the case statement that declares the variable is never executed. https://www.learncpp.com/cpp-tutorial/53-switch-statements/</a:t>
            </a:r>
            <a:endParaRPr lang="en-US" dirty="0"/>
          </a:p>
        </p:txBody>
      </p:sp>
      <p:sp>
        <p:nvSpPr>
          <p:cNvPr id="4" name="Slide Number Placeholder 3"/>
          <p:cNvSpPr>
            <a:spLocks noGrp="1"/>
          </p:cNvSpPr>
          <p:nvPr>
            <p:ph type="sldNum" sz="quarter" idx="10"/>
          </p:nvPr>
        </p:nvSpPr>
        <p:spPr/>
        <p:txBody>
          <a:bodyPr/>
          <a:lstStyle/>
          <a:p>
            <a:fld id="{20AFAF77-F6C9-4CF6-8547-CDDAD7EB79C9}" type="slidenum">
              <a:rPr lang="en-US" smtClean="0"/>
              <a:t>45</a:t>
            </a:fld>
            <a:endParaRPr lang="en-US"/>
          </a:p>
        </p:txBody>
      </p:sp>
    </p:spTree>
    <p:extLst>
      <p:ext uri="{BB962C8B-B14F-4D97-AF65-F5344CB8AC3E}">
        <p14:creationId xmlns:p14="http://schemas.microsoft.com/office/powerpoint/2010/main" val="2343563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a:p>
            <a:pPr rtl="0"/>
            <a:r>
              <a:rPr lang="vi-VN" b="1">
                <a:effectLst/>
              </a:rPr>
              <a:t>Câu lệnh và Khối lệnh trong C++</a:t>
            </a:r>
          </a:p>
          <a:p>
            <a:pPr rtl="0"/>
            <a:r>
              <a:rPr lang="vi-VN" b="1">
                <a:effectLst/>
              </a:rPr>
              <a:t>Câu lệnh (statement)</a:t>
            </a:r>
            <a:r>
              <a:rPr lang="vi-VN">
                <a:effectLst/>
              </a:rPr>
              <a:t> là một đơn vị hướng dẫn cơ bản trong ngôn ngữ lập trình C++. Mỗi câu lệnh thực hiện một tác vụ cụ thể, chẳng hạn như khai báo biến, gán giá trị, thực hiện phép toán, điều khiển luồng chương trình, v.v. Câu lệnh được kết thúc bằng dấu chấm phẩy ;</a:t>
            </a:r>
          </a:p>
          <a:p>
            <a:endParaRPr lang="en-US"/>
          </a:p>
          <a:p>
            <a:r>
              <a:rPr lang="vi-VN" b="1"/>
              <a:t>Câu lệnh khai báo (declaration statement):</a:t>
            </a:r>
            <a:r>
              <a:rPr lang="vi-VN"/>
              <a:t> Khai báo biến, hàm, lớp, v.v.</a:t>
            </a:r>
            <a:endParaRPr lang="en-US"/>
          </a:p>
          <a:p>
            <a:r>
              <a:rPr lang="vi-VN" b="1"/>
              <a:t>Câu lệnh gán (assignment statement):</a:t>
            </a:r>
            <a:r>
              <a:rPr lang="vi-VN"/>
              <a:t> Gán giá trị cho biến.</a:t>
            </a:r>
            <a:endParaRPr lang="en-US"/>
          </a:p>
          <a:p>
            <a:r>
              <a:rPr lang="vi-VN" b="1"/>
              <a:t>Câu lệnh vào/ra (input/output statement):</a:t>
            </a:r>
            <a:r>
              <a:rPr lang="vi-VN"/>
              <a:t> Đọc dữ liệu từ bàn phím hoặc ghi dữ liệu ra màn hình, tệp tin, v.v.</a:t>
            </a:r>
            <a:endParaRPr lang="en-US"/>
          </a:p>
          <a:p>
            <a:r>
              <a:rPr lang="vi-VN" b="1"/>
              <a:t>Câu lệnh điều khiển (control statement):</a:t>
            </a:r>
            <a:r>
              <a:rPr lang="vi-VN"/>
              <a:t> Điều khiển luồng chương trình, chẳng hạn như if, else, while, for, switch, break, continue, return, v.v.</a:t>
            </a:r>
            <a:endParaRPr lang="en-US"/>
          </a:p>
          <a:p>
            <a:r>
              <a:rPr lang="vi-VN" b="1"/>
              <a:t>Câu lệnh gọi hàm (function call statement):</a:t>
            </a:r>
            <a:r>
              <a:rPr lang="vi-VN"/>
              <a:t> Gọi hàm để thực hiện một tác vụ cụ thể.</a:t>
            </a:r>
            <a:endParaRPr lang="en-US"/>
          </a:p>
          <a:p>
            <a:r>
              <a:rPr lang="en-US"/>
              <a:t>	</a:t>
            </a:r>
          </a:p>
        </p:txBody>
      </p:sp>
      <p:sp>
        <p:nvSpPr>
          <p:cNvPr id="4" name="Slide Number Placeholder 3"/>
          <p:cNvSpPr>
            <a:spLocks noGrp="1"/>
          </p:cNvSpPr>
          <p:nvPr>
            <p:ph type="sldNum" sz="quarter" idx="5"/>
          </p:nvPr>
        </p:nvSpPr>
        <p:spPr/>
        <p:txBody>
          <a:bodyPr/>
          <a:lstStyle/>
          <a:p>
            <a:fld id="{52F83F84-3015-46A3-A8ED-97253F2B54FA}" type="slidenum">
              <a:rPr lang="en-US" smtClean="0"/>
              <a:t>4</a:t>
            </a:fld>
            <a:endParaRPr lang="en-US"/>
          </a:p>
        </p:txBody>
      </p:sp>
    </p:spTree>
    <p:extLst>
      <p:ext uri="{BB962C8B-B14F-4D97-AF65-F5344CB8AC3E}">
        <p14:creationId xmlns:p14="http://schemas.microsoft.com/office/powerpoint/2010/main" val="255464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Khối lệnh (block statement)</a:t>
            </a:r>
            <a:r>
              <a:rPr lang="vi-VN"/>
              <a:t> là một tập hợp các câu lệnh được bao bọc bởi cặp dấu ngoặc nhọn { }. Khối lệnh giúp nhóm các câu lệnh liên quan lại với nhau và tạo ra cấu trúc chương trình rõ ràng hơn.</a:t>
            </a:r>
            <a:endParaRPr lang="en-US"/>
          </a:p>
          <a:p>
            <a:r>
              <a:rPr lang="vi-VN"/>
              <a:t>Khối lệnh thường được sử dụng trong các cấu trúc điều khiển như if, else, while, for, switch, v.v.</a:t>
            </a:r>
            <a:endParaRPr lang="en-US"/>
          </a:p>
          <a:p>
            <a:r>
              <a:rPr lang="vi-VN"/>
              <a:t>Khối lệnh cũng có thể được sử dụng để khai báo và định nghĩa các biến cục bộ cho một khối mã cụ thể.</a:t>
            </a:r>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5</a:t>
            </a:fld>
            <a:endParaRPr lang="en-US"/>
          </a:p>
        </p:txBody>
      </p:sp>
    </p:spTree>
    <p:extLst>
      <p:ext uri="{BB962C8B-B14F-4D97-AF65-F5344CB8AC3E}">
        <p14:creationId xmlns:p14="http://schemas.microsoft.com/office/powerpoint/2010/main" val="357639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0000FF"/>
                </a:solidFill>
                <a:latin typeface="Consolas" panose="020B0609020204030204" pitchFamily="49" charset="0"/>
              </a:rPr>
              <a:t>#include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&lt;</a:t>
            </a:r>
            <a:r>
              <a:rPr lang="en-US" sz="1200">
                <a:solidFill>
                  <a:srgbClr val="A31515"/>
                </a:solidFill>
                <a:latin typeface="Consolas" panose="020B0609020204030204" pitchFamily="49" charset="0"/>
              </a:rPr>
              <a:t>iostream</a:t>
            </a:r>
            <a:r>
              <a:rPr lang="en-US" sz="1200">
                <a:solidFill>
                  <a:srgbClr val="0000FF"/>
                </a:solidFill>
                <a:latin typeface="Consolas" panose="020B0609020204030204" pitchFamily="49" charset="0"/>
              </a:rPr>
              <a:t>&gt;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using</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namespace</a:t>
            </a:r>
            <a:r>
              <a:rPr lang="en-US" sz="1200">
                <a:solidFill>
                  <a:srgbClr val="000000"/>
                </a:solidFill>
                <a:latin typeface="Consolas" panose="020B0609020204030204" pitchFamily="49" charset="0"/>
              </a:rPr>
              <a:t> std;</a:t>
            </a:r>
          </a:p>
          <a:p>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x=</a:t>
            </a:r>
            <a:r>
              <a:rPr lang="en-US" sz="1200">
                <a:solidFill>
                  <a:srgbClr val="09885A"/>
                </a:solidFill>
                <a:latin typeface="Consolas" panose="020B0609020204030204" pitchFamily="49" charset="0"/>
              </a:rPr>
              <a:t>3</a:t>
            </a:r>
            <a:r>
              <a:rPr lang="en-US" sz="1200">
                <a:solidFill>
                  <a:srgbClr val="000000"/>
                </a:solidFill>
                <a:latin typeface="Consolas" panose="020B0609020204030204" pitchFamily="49" charset="0"/>
              </a:rPr>
              <a:t>;</a:t>
            </a:r>
          </a:p>
          <a:p>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main() {</a:t>
            </a:r>
          </a:p>
          <a:p>
            <a:r>
              <a:rPr lang="en-US" sz="1200">
                <a:solidFill>
                  <a:srgbClr val="000000"/>
                </a:solidFill>
                <a:latin typeface="Consolas" panose="020B0609020204030204" pitchFamily="49" charset="0"/>
              </a:rPr>
              <a:t>   cout &lt;&lt; x &lt;&lt; endl; </a:t>
            </a:r>
            <a:r>
              <a:rPr lang="en-US" sz="1200">
                <a:solidFill>
                  <a:srgbClr val="AAAAAA"/>
                </a:solidFill>
                <a:latin typeface="Consolas" panose="020B0609020204030204" pitchFamily="49" charset="0"/>
              </a:rPr>
              <a:t>// 3</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   int</a:t>
            </a:r>
            <a:r>
              <a:rPr lang="en-US" sz="1200">
                <a:solidFill>
                  <a:srgbClr val="000000"/>
                </a:solidFill>
                <a:latin typeface="Consolas" panose="020B0609020204030204" pitchFamily="49" charset="0"/>
              </a:rPr>
              <a:t> x=</a:t>
            </a:r>
            <a:r>
              <a:rPr lang="en-US" sz="1200">
                <a:solidFill>
                  <a:srgbClr val="09885A"/>
                </a:solidFill>
                <a:latin typeface="Consolas" panose="020B0609020204030204" pitchFamily="49" charset="0"/>
              </a:rPr>
              <a:t>5</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cout &lt;&lt; x &lt;&lt; endl; </a:t>
            </a:r>
            <a:r>
              <a:rPr lang="en-US" sz="1200">
                <a:solidFill>
                  <a:srgbClr val="AAAAAA"/>
                </a:solidFill>
                <a:latin typeface="Consolas" panose="020B0609020204030204" pitchFamily="49" charset="0"/>
              </a:rPr>
              <a:t>// 5</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x=</a:t>
            </a:r>
            <a:r>
              <a:rPr lang="en-US" sz="1200">
                <a:solidFill>
                  <a:srgbClr val="09885A"/>
                </a:solidFill>
                <a:latin typeface="Consolas" panose="020B0609020204030204" pitchFamily="49" charset="0"/>
              </a:rPr>
              <a:t>7</a:t>
            </a:r>
            <a:r>
              <a:rPr lang="en-US" sz="1200">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cout &lt;&lt; x &lt;&lt; endl; </a:t>
            </a:r>
            <a:r>
              <a:rPr lang="en-US" sz="1200">
                <a:solidFill>
                  <a:srgbClr val="AAAAAA"/>
                </a:solidFill>
                <a:latin typeface="Consolas" panose="020B0609020204030204" pitchFamily="49" charset="0"/>
              </a:rPr>
              <a:t>// 7</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cout &lt;&lt; ::x &lt;&lt; endl; </a:t>
            </a:r>
            <a:r>
              <a:rPr lang="en-US" sz="1200">
                <a:solidFill>
                  <a:srgbClr val="AAAAAA"/>
                </a:solidFill>
                <a:latin typeface="Consolas" panose="020B0609020204030204" pitchFamily="49" charset="0"/>
              </a:rPr>
              <a:t>// 3</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cout &lt;&lt; x &lt;&lt; endl; </a:t>
            </a:r>
            <a:r>
              <a:rPr lang="en-US" sz="1200">
                <a:solidFill>
                  <a:srgbClr val="AAAAAA"/>
                </a:solidFill>
                <a:latin typeface="Consolas" panose="020B0609020204030204" pitchFamily="49" charset="0"/>
              </a:rPr>
              <a:t>// 5</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cout &lt;&lt; ::x &lt;&lt; endl; </a:t>
            </a:r>
            <a:r>
              <a:rPr lang="en-US" sz="1200">
                <a:solidFill>
                  <a:srgbClr val="AAAAAA"/>
                </a:solidFill>
                <a:latin typeface="Consolas" panose="020B0609020204030204" pitchFamily="49" charset="0"/>
              </a:rPr>
              <a:t>//3</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a:t>
            </a:r>
          </a:p>
          <a:p>
            <a:br>
              <a:rPr lang="en-US" sz="1200">
                <a:solidFill>
                  <a:srgbClr val="000000"/>
                </a:solidFill>
                <a:latin typeface="Consolas" panose="020B0609020204030204" pitchFamily="49" charset="0"/>
              </a:rPr>
            </a:br>
            <a:endParaRPr lang="en-US" sz="1200">
              <a:solidFill>
                <a:srgbClr val="000000"/>
              </a:solidFill>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8</a:t>
            </a:fld>
            <a:endParaRPr lang="en-US"/>
          </a:p>
        </p:txBody>
      </p:sp>
    </p:spTree>
    <p:extLst>
      <p:ext uri="{BB962C8B-B14F-4D97-AF65-F5344CB8AC3E}">
        <p14:creationId xmlns:p14="http://schemas.microsoft.com/office/powerpoint/2010/main" val="70189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10</a:t>
            </a:fld>
            <a:endParaRPr lang="en-US"/>
          </a:p>
        </p:txBody>
      </p:sp>
    </p:spTree>
    <p:extLst>
      <p:ext uri="{BB962C8B-B14F-4D97-AF65-F5344CB8AC3E}">
        <p14:creationId xmlns:p14="http://schemas.microsoft.com/office/powerpoint/2010/main" val="2217764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en-US" sz="1200">
                <a:solidFill>
                  <a:schemeClr val="tx1">
                    <a:lumMod val="50000"/>
                  </a:schemeClr>
                </a:solidFill>
                <a:ea typeface="Tahoma" panose="020B0604030504040204" pitchFamily="34" charset="0"/>
              </a:rPr>
              <a:t>Trong hai cấu trúc này thì cấu trúc hai nhánh tổng quát hơn vì nó có thể áp dụng cho mọi loại biểu thức điều kiện rẽ nhánh và cấu trúc này cho phép lồng nhau để tạo thành các cấu trúc rẽ nhiều nhánh. Còn cấu trúc rẽ nhiều nhánh switch chỉ có thể áp dụng với biểu thức điều kiện rẽ nhánh </a:t>
            </a:r>
            <a:r>
              <a:rPr lang="en-US" altLang="en-US" sz="1200">
                <a:solidFill>
                  <a:schemeClr val="tx1">
                    <a:lumMod val="50000"/>
                  </a:schemeClr>
                </a:solidFill>
                <a:ea typeface="Tahoma" panose="020B0604030504040204" pitchFamily="34" charset="0"/>
              </a:rPr>
              <a:t>với các giá trị rời rạc.</a:t>
            </a:r>
            <a:endParaRPr lang="vi-VN" altLang="en-US" sz="1200">
              <a:solidFill>
                <a:schemeClr val="tx1">
                  <a:lumMod val="50000"/>
                </a:schemeClr>
              </a:solidFill>
              <a:ea typeface="Tahoma" panose="020B0604030504040204" pitchFamily="34" charset="0"/>
            </a:endParaRP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12</a:t>
            </a:fld>
            <a:endParaRPr lang="en-US"/>
          </a:p>
        </p:txBody>
      </p:sp>
    </p:spTree>
    <p:extLst>
      <p:ext uri="{BB962C8B-B14F-4D97-AF65-F5344CB8AC3E}">
        <p14:creationId xmlns:p14="http://schemas.microsoft.com/office/powerpoint/2010/main" val="367863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FAF77-F6C9-4CF6-8547-CDDAD7EB79C9}" type="slidenum">
              <a:rPr lang="en-US" smtClean="0"/>
              <a:t>18</a:t>
            </a:fld>
            <a:endParaRPr lang="en-US"/>
          </a:p>
        </p:txBody>
      </p:sp>
    </p:spTree>
    <p:extLst>
      <p:ext uri="{BB962C8B-B14F-4D97-AF65-F5344CB8AC3E}">
        <p14:creationId xmlns:p14="http://schemas.microsoft.com/office/powerpoint/2010/main" val="117026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Câu 2: 023</a:t>
            </a:r>
          </a:p>
        </p:txBody>
      </p:sp>
      <p:sp>
        <p:nvSpPr>
          <p:cNvPr id="4" name="Slide Number Placeholder 3"/>
          <p:cNvSpPr>
            <a:spLocks noGrp="1"/>
          </p:cNvSpPr>
          <p:nvPr>
            <p:ph type="sldNum" sz="quarter" idx="5"/>
          </p:nvPr>
        </p:nvSpPr>
        <p:spPr/>
        <p:txBody>
          <a:bodyPr/>
          <a:lstStyle/>
          <a:p>
            <a:fld id="{52F83F84-3015-46A3-A8ED-97253F2B54FA}" type="slidenum">
              <a:rPr lang="en-US" smtClean="0"/>
              <a:t>26</a:t>
            </a:fld>
            <a:endParaRPr lang="en-US"/>
          </a:p>
        </p:txBody>
      </p:sp>
    </p:spTree>
    <p:extLst>
      <p:ext uri="{BB962C8B-B14F-4D97-AF65-F5344CB8AC3E}">
        <p14:creationId xmlns:p14="http://schemas.microsoft.com/office/powerpoint/2010/main" val="279021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endParaRPr lang="en-US" sz="2000">
              <a:solidFill>
                <a:srgbClr val="808080"/>
              </a:solidFill>
              <a:latin typeface="Consolas" panose="020B0609020204030204" pitchFamily="49" charset="0"/>
            </a:endParaRPr>
          </a:p>
          <a:p>
            <a:pPr marL="0" indent="0">
              <a:lnSpc>
                <a:spcPct val="100000"/>
              </a:lnSpc>
              <a:spcBef>
                <a:spcPts val="0"/>
              </a:spcBef>
              <a:buNone/>
            </a:pPr>
            <a:r>
              <a:rPr lang="en-US" sz="2000">
                <a:solidFill>
                  <a:srgbClr val="808080"/>
                </a:solidFill>
                <a:latin typeface="Consolas" panose="020B0609020204030204" pitchFamily="49" charset="0"/>
              </a:rPr>
              <a:t>#include &lt;iostream&gt;</a:t>
            </a:r>
          </a:p>
          <a:p>
            <a:pPr marL="0" indent="0">
              <a:lnSpc>
                <a:spcPct val="100000"/>
              </a:lnSpc>
              <a:spcBef>
                <a:spcPts val="0"/>
              </a:spcBef>
              <a:buNone/>
            </a:pPr>
            <a:r>
              <a:rPr lang="en-US" sz="2000">
                <a:solidFill>
                  <a:srgbClr val="808080"/>
                </a:solidFill>
                <a:latin typeface="Consolas" panose="020B0609020204030204" pitchFamily="49" charset="0"/>
              </a:rPr>
              <a:t>int main() {</a:t>
            </a:r>
          </a:p>
          <a:p>
            <a:pPr marL="0" indent="0">
              <a:lnSpc>
                <a:spcPct val="100000"/>
              </a:lnSpc>
              <a:spcBef>
                <a:spcPts val="0"/>
              </a:spcBef>
              <a:buNone/>
            </a:pPr>
            <a:r>
              <a:rPr lang="en-US" sz="2000">
                <a:solidFill>
                  <a:srgbClr val="808080"/>
                </a:solidFill>
                <a:latin typeface="Consolas" panose="020B0609020204030204" pitchFamily="49" charset="0"/>
              </a:rPr>
              <a:t>int days, month=9;</a:t>
            </a:r>
          </a:p>
          <a:p>
            <a:pPr marL="0" indent="0">
              <a:lnSpc>
                <a:spcPct val="100000"/>
              </a:lnSpc>
              <a:spcBef>
                <a:spcPts val="0"/>
              </a:spcBef>
              <a:buNone/>
            </a:pPr>
            <a:r>
              <a:rPr lang="en-US" sz="2000">
                <a:solidFill>
                  <a:srgbClr val="808080"/>
                </a:solidFill>
                <a:latin typeface="Consolas" panose="020B0609020204030204" pitchFamily="49" charset="0"/>
              </a:rPr>
              <a:t>enum m { January, February, March, April, May, June, July, August, September, October, November, December};</a:t>
            </a:r>
          </a:p>
          <a:p>
            <a:pPr marL="0" indent="0">
              <a:lnSpc>
                <a:spcPct val="100000"/>
              </a:lnSpc>
              <a:spcBef>
                <a:spcPts val="0"/>
              </a:spcBef>
              <a:buNone/>
            </a:pPr>
            <a:endParaRPr lang="en-US" sz="2000">
              <a:solidFill>
                <a:srgbClr val="808080"/>
              </a:solidFill>
              <a:latin typeface="Consolas" panose="020B0609020204030204" pitchFamily="49" charset="0"/>
            </a:endParaRPr>
          </a:p>
          <a:p>
            <a:pPr marL="0" indent="0">
              <a:lnSpc>
                <a:spcPct val="100000"/>
              </a:lnSpc>
              <a:spcBef>
                <a:spcPts val="0"/>
              </a:spcBef>
              <a:buNone/>
            </a:pPr>
            <a:r>
              <a:rPr lang="en-US" sz="2000">
                <a:solidFill>
                  <a:srgbClr val="808080"/>
                </a:solidFill>
                <a:latin typeface="Consolas" panose="020B0609020204030204" pitchFamily="49" charset="0"/>
              </a:rPr>
              <a:t>switch (month-1) {</a:t>
            </a:r>
          </a:p>
          <a:p>
            <a:pPr marL="0" indent="0">
              <a:lnSpc>
                <a:spcPct val="100000"/>
              </a:lnSpc>
              <a:spcBef>
                <a:spcPts val="0"/>
              </a:spcBef>
              <a:buNone/>
            </a:pPr>
            <a:r>
              <a:rPr lang="en-US" sz="2000">
                <a:solidFill>
                  <a:srgbClr val="808080"/>
                </a:solidFill>
                <a:latin typeface="Consolas" panose="020B0609020204030204" pitchFamily="49" charset="0"/>
              </a:rPr>
              <a:t>case January: case March: case May: case July: case August: case October: case December: days = 31; break;</a:t>
            </a:r>
          </a:p>
          <a:p>
            <a:pPr marL="0" indent="0">
              <a:lnSpc>
                <a:spcPct val="100000"/>
              </a:lnSpc>
              <a:spcBef>
                <a:spcPts val="0"/>
              </a:spcBef>
              <a:buNone/>
            </a:pPr>
            <a:r>
              <a:rPr lang="en-US" sz="2000">
                <a:solidFill>
                  <a:srgbClr val="808080"/>
                </a:solidFill>
                <a:latin typeface="Consolas" panose="020B0609020204030204" pitchFamily="49" charset="0"/>
              </a:rPr>
              <a:t>case April: case June: case September: case November: days = 30; break;</a:t>
            </a:r>
          </a:p>
          <a:p>
            <a:pPr marL="0" indent="0">
              <a:lnSpc>
                <a:spcPct val="100000"/>
              </a:lnSpc>
              <a:spcBef>
                <a:spcPts val="0"/>
              </a:spcBef>
              <a:buNone/>
            </a:pPr>
            <a:r>
              <a:rPr lang="en-US" sz="2000">
                <a:solidFill>
                  <a:srgbClr val="808080"/>
                </a:solidFill>
                <a:latin typeface="Consolas" panose="020B0609020204030204" pitchFamily="49" charset="0"/>
              </a:rPr>
              <a:t>case February: days = 28;</a:t>
            </a:r>
          </a:p>
          <a:p>
            <a:pPr marL="0" indent="0">
              <a:lnSpc>
                <a:spcPct val="100000"/>
              </a:lnSpc>
              <a:spcBef>
                <a:spcPts val="0"/>
              </a:spcBef>
              <a:buNone/>
            </a:pPr>
            <a:r>
              <a:rPr lang="en-US" sz="2000">
                <a:solidFill>
                  <a:srgbClr val="808080"/>
                </a:solidFill>
                <a:latin typeface="Consolas" panose="020B0609020204030204" pitchFamily="49" charset="0"/>
              </a:rPr>
              <a:t>}</a:t>
            </a:r>
          </a:p>
          <a:p>
            <a:pPr marL="0" indent="0">
              <a:lnSpc>
                <a:spcPct val="100000"/>
              </a:lnSpc>
              <a:spcBef>
                <a:spcPts val="0"/>
              </a:spcBef>
              <a:buNone/>
            </a:pPr>
            <a:r>
              <a:rPr lang="en-US" sz="2000">
                <a:solidFill>
                  <a:srgbClr val="808080"/>
                </a:solidFill>
                <a:latin typeface="Consolas" panose="020B0609020204030204" pitchFamily="49" charset="0"/>
              </a:rPr>
              <a:t>std::cout &lt;&lt; "Thang " &lt;&lt; month &lt;&lt; " co " &lt;&lt; days &lt;&lt; " ngay.";</a:t>
            </a:r>
          </a:p>
          <a:p>
            <a:pPr marL="0" indent="0">
              <a:lnSpc>
                <a:spcPct val="100000"/>
              </a:lnSpc>
              <a:spcBef>
                <a:spcPts val="0"/>
              </a:spcBef>
              <a:buNone/>
            </a:pPr>
            <a:r>
              <a:rPr lang="en-US" sz="2000">
                <a:solidFill>
                  <a:srgbClr val="808080"/>
                </a:solidFill>
                <a:latin typeface="Consolas" panose="020B0609020204030204" pitchFamily="49" charset="0"/>
              </a:rPr>
              <a:t>}</a:t>
            </a:r>
          </a:p>
          <a:p>
            <a:pPr marL="0" indent="0">
              <a:lnSpc>
                <a:spcPct val="100000"/>
              </a:lnSpc>
              <a:spcBef>
                <a:spcPts val="0"/>
              </a:spcBef>
              <a:buNone/>
            </a:pPr>
            <a:endParaRPr lang="en-US" sz="2000">
              <a:solidFill>
                <a:srgbClr val="80808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52F83F84-3015-46A3-A8ED-97253F2B54FA}" type="slidenum">
              <a:rPr lang="en-US" smtClean="0"/>
              <a:t>38</a:t>
            </a:fld>
            <a:endParaRPr lang="en-US"/>
          </a:p>
        </p:txBody>
      </p:sp>
    </p:spTree>
    <p:extLst>
      <p:ext uri="{BB962C8B-B14F-4D97-AF65-F5344CB8AC3E}">
        <p14:creationId xmlns:p14="http://schemas.microsoft.com/office/powerpoint/2010/main" val="2224846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a:xfrm>
            <a:off x="-77118" y="3161836"/>
            <a:ext cx="12360925" cy="971466"/>
          </a:xfrm>
        </p:spPr>
        <p:txBody>
          <a:bodyPr/>
          <a:lstStyle/>
          <a:p>
            <a:r>
              <a:rPr lang="en-US"/>
              <a:t>CHƯƠNG 4: </a:t>
            </a:r>
            <a:r>
              <a:rPr lang="en-US" sz="2800">
                <a:latin typeface="Times New Roman" panose="02020603050405020304" pitchFamily="18" charset="0"/>
                <a:cs typeface="Times New Roman" panose="02020603050405020304" pitchFamily="18" charset="0"/>
              </a:rPr>
              <a:t>CẤU TRÚC ĐIỀU KHIỂN </a:t>
            </a:r>
          </a:p>
          <a:p>
            <a:pPr>
              <a:lnSpc>
                <a:spcPct val="100000"/>
              </a:lnSpc>
              <a:spcBef>
                <a:spcPts val="0"/>
              </a:spcBef>
            </a:pPr>
            <a:r>
              <a:rPr lang="en-US" sz="2800">
                <a:latin typeface="Times New Roman" panose="02020603050405020304" pitchFamily="18" charset="0"/>
                <a:cs typeface="Times New Roman" panose="02020603050405020304" pitchFamily="18" charset="0"/>
              </a:rPr>
              <a:t>(FLOW CONTROL STRUCTURES)</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a:xfrm>
            <a:off x="1850807" y="4226070"/>
            <a:ext cx="8490387" cy="644210"/>
          </a:xfrm>
        </p:spPr>
        <p:txBody>
          <a:bodyPr>
            <a:normAutofit fontScale="92500" lnSpcReduction="10000"/>
          </a:bodyPr>
          <a:lstStyle/>
          <a:p>
            <a:r>
              <a:rPr lang="vi-VN"/>
              <a:t>Cấu trúc điều khiển (control structure) là một phần quan trọng trong ngôn ngữ lập trình C++. Nó giúp lập trình viên kiểm soát luồng thực thi của chương trình, cho phép chương trình thực hiện các hành động khác nhau tùy thuộc vào điều kiện nhất định.Cấu trúc điều khiển là một phần thiết yếu trong lập trình C++ để tạo ra các chương trình logic và linh hoạt.</a:t>
            </a:r>
            <a:endParaRPr lang="en-VN"/>
          </a:p>
        </p:txBody>
      </p:sp>
      <p:sp>
        <p:nvSpPr>
          <p:cNvPr id="9" name="Date Placeholder 8">
            <a:extLst>
              <a:ext uri="{FF2B5EF4-FFF2-40B4-BE49-F238E27FC236}">
                <a16:creationId xmlns:a16="http://schemas.microsoft.com/office/drawing/2014/main" id="{180C58DB-836A-5F4F-CB8C-736819843D1B}"/>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654BED25-5CDC-BC00-4EDE-62C9179244BB}"/>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359373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4.3 Giới thiệu về cấu trúc điều khiển</a:t>
            </a:r>
            <a:endParaRPr lang="en-VN" sz="4000"/>
          </a:p>
        </p:txBody>
      </p:sp>
      <p:sp>
        <p:nvSpPr>
          <p:cNvPr id="11" name="Content Placeholder 10">
            <a:extLst>
              <a:ext uri="{FF2B5EF4-FFF2-40B4-BE49-F238E27FC236}">
                <a16:creationId xmlns:a16="http://schemas.microsoft.com/office/drawing/2014/main" id="{E65EEF38-0C0D-6372-FB10-483F67388E5B}"/>
              </a:ext>
            </a:extLst>
          </p:cNvPr>
          <p:cNvSpPr>
            <a:spLocks noGrp="1"/>
          </p:cNvSpPr>
          <p:nvPr>
            <p:ph idx="1"/>
          </p:nvPr>
        </p:nvSpPr>
        <p:spPr>
          <a:xfrm>
            <a:off x="774145" y="1233824"/>
            <a:ext cx="11124072" cy="4943139"/>
          </a:xfrm>
        </p:spPr>
        <p:txBody>
          <a:bodyPr/>
          <a:lstStyle/>
          <a:p>
            <a:pPr>
              <a:lnSpc>
                <a:spcPct val="150000"/>
              </a:lnSpc>
              <a:buNone/>
            </a:pPr>
            <a:r>
              <a:rPr lang="en-US" altLang="en-US">
                <a:ea typeface="Tahoma" panose="020B0604030504040204" pitchFamily="34" charset="0"/>
              </a:rPr>
              <a:t>Có </a:t>
            </a:r>
            <a:r>
              <a:rPr lang="vi-VN" altLang="en-US">
                <a:ea typeface="Tahoma" panose="020B0604030504040204" pitchFamily="34" charset="0"/>
              </a:rPr>
              <a:t>3 loại cấu trúc điều khiển </a:t>
            </a:r>
            <a:r>
              <a:rPr lang="en-US" altLang="en-US">
                <a:ea typeface="Tahoma" panose="020B0604030504040204" pitchFamily="34" charset="0"/>
              </a:rPr>
              <a:t>các lệnh </a:t>
            </a:r>
            <a:r>
              <a:rPr lang="vi-VN" altLang="en-US">
                <a:ea typeface="Tahoma" panose="020B0604030504040204" pitchFamily="34" charset="0"/>
              </a:rPr>
              <a:t>cơ bản:</a:t>
            </a:r>
          </a:p>
          <a:p>
            <a:pPr>
              <a:lnSpc>
                <a:spcPct val="150000"/>
              </a:lnSpc>
            </a:pPr>
            <a:r>
              <a:rPr lang="vi-VN" altLang="en-US" b="1">
                <a:ea typeface="Tahoma" panose="020B0604030504040204" pitchFamily="34" charset="0"/>
              </a:rPr>
              <a:t>Cấu trúc tuần tự</a:t>
            </a:r>
            <a:r>
              <a:rPr lang="en-US" altLang="en-US" b="1">
                <a:ea typeface="Tahoma" panose="020B0604030504040204" pitchFamily="34" charset="0"/>
              </a:rPr>
              <a:t> (Sequential Structure)</a:t>
            </a:r>
          </a:p>
          <a:p>
            <a:pPr>
              <a:lnSpc>
                <a:spcPct val="150000"/>
              </a:lnSpc>
            </a:pPr>
            <a:r>
              <a:rPr lang="en-US" altLang="en-US" b="1">
                <a:ea typeface="Tahoma" panose="020B0604030504040204" pitchFamily="34" charset="0"/>
              </a:rPr>
              <a:t>Cấu trúc rẽ nhánh (Selection Statements): </a:t>
            </a:r>
            <a:r>
              <a:rPr lang="en-US" altLang="en-US">
                <a:solidFill>
                  <a:srgbClr val="FF0000"/>
                </a:solidFill>
                <a:ea typeface="Tahoma" panose="020B0604030504040204" pitchFamily="34" charset="0"/>
              </a:rPr>
              <a:t>if, if-else, switch-case</a:t>
            </a:r>
          </a:p>
          <a:p>
            <a:pPr>
              <a:lnSpc>
                <a:spcPct val="150000"/>
              </a:lnSpc>
            </a:pPr>
            <a:r>
              <a:rPr lang="en-US" altLang="en-US" b="1">
                <a:ea typeface="Tahoma" panose="020B0604030504040204" pitchFamily="34" charset="0"/>
              </a:rPr>
              <a:t>Cấu trúc lặp (Iteration Statements - Loops): </a:t>
            </a:r>
            <a:r>
              <a:rPr lang="en-US" altLang="en-US">
                <a:solidFill>
                  <a:srgbClr val="FF0000"/>
                </a:solidFill>
                <a:ea typeface="Tahoma" panose="020B0604030504040204" pitchFamily="34" charset="0"/>
              </a:rPr>
              <a:t>for, while, do while</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893FFE69-39A6-4039-FBD5-9DD6E9B1FAF8}"/>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221C1173-57ED-785C-98FF-41B82B12722B}"/>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40521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C917-C4D3-3389-2459-3AED2E06A881}"/>
              </a:ext>
            </a:extLst>
          </p:cNvPr>
          <p:cNvSpPr>
            <a:spLocks noGrp="1"/>
          </p:cNvSpPr>
          <p:nvPr>
            <p:ph type="title"/>
          </p:nvPr>
        </p:nvSpPr>
        <p:spPr/>
        <p:txBody>
          <a:bodyPr>
            <a:normAutofit fontScale="90000"/>
          </a:bodyPr>
          <a:lstStyle/>
          <a:p>
            <a:r>
              <a:rPr lang="en-US"/>
              <a:t>Cấu trúc tuần tự - </a:t>
            </a:r>
            <a:r>
              <a:rPr lang="en-US" altLang="en-US" b="1">
                <a:ea typeface="Tahoma" panose="020B0604030504040204" pitchFamily="34" charset="0"/>
              </a:rPr>
              <a:t>Sequential Structure</a:t>
            </a:r>
            <a:endParaRPr lang="en-US"/>
          </a:p>
        </p:txBody>
      </p:sp>
      <p:sp>
        <p:nvSpPr>
          <p:cNvPr id="3" name="Content Placeholder 2">
            <a:extLst>
              <a:ext uri="{FF2B5EF4-FFF2-40B4-BE49-F238E27FC236}">
                <a16:creationId xmlns:a16="http://schemas.microsoft.com/office/drawing/2014/main" id="{EC4A9AC1-6A87-AA65-ACBC-8383E9689F66}"/>
              </a:ext>
            </a:extLst>
          </p:cNvPr>
          <p:cNvSpPr>
            <a:spLocks noGrp="1"/>
          </p:cNvSpPr>
          <p:nvPr>
            <p:ph idx="1"/>
          </p:nvPr>
        </p:nvSpPr>
        <p:spPr>
          <a:xfrm>
            <a:off x="774145" y="1233824"/>
            <a:ext cx="7763399" cy="4943139"/>
          </a:xfrm>
        </p:spPr>
        <p:txBody>
          <a:bodyPr>
            <a:normAutofit/>
          </a:bodyPr>
          <a:lstStyle/>
          <a:p>
            <a:r>
              <a:rPr lang="vi-VN" b="0" i="0">
                <a:solidFill>
                  <a:srgbClr val="000000"/>
                </a:solidFill>
                <a:effectLst/>
                <a:highlight>
                  <a:srgbClr val="FFFFFF"/>
                </a:highlight>
                <a:latin typeface="Arial" panose="020B0604020202020204" pitchFamily="34" charset="0"/>
              </a:rPr>
              <a:t>Cấu trúc tuần tự là một trong những cấu trúc lập trình cơ bản nhất và là nền tảng của nhiều chương trình lớn, phức tạp.</a:t>
            </a:r>
            <a:endParaRPr lang="en-US" b="0" i="0">
              <a:solidFill>
                <a:srgbClr val="000000"/>
              </a:solidFill>
              <a:effectLst/>
              <a:highlight>
                <a:srgbClr val="FFFFFF"/>
              </a:highlight>
              <a:latin typeface="Arial" panose="020B0604020202020204" pitchFamily="34" charset="0"/>
            </a:endParaRPr>
          </a:p>
          <a:p>
            <a:r>
              <a:rPr lang="vi-VN" b="0" i="0">
                <a:solidFill>
                  <a:srgbClr val="000000"/>
                </a:solidFill>
                <a:effectLst/>
                <a:highlight>
                  <a:srgbClr val="FFFFFF"/>
                </a:highlight>
                <a:latin typeface="Arial" panose="020B0604020202020204" pitchFamily="34" charset="0"/>
              </a:rPr>
              <a:t>Cấu trúc tuần tự cho phép thực hiện các câu lệnh theo một thứ tự cụ thể. </a:t>
            </a:r>
            <a:endParaRPr lang="en-US" b="0" i="0">
              <a:solidFill>
                <a:srgbClr val="000000"/>
              </a:solidFill>
              <a:effectLst/>
              <a:highlight>
                <a:srgbClr val="FFFFFF"/>
              </a:highlight>
              <a:latin typeface="Arial" panose="020B0604020202020204" pitchFamily="34" charset="0"/>
            </a:endParaRPr>
          </a:p>
        </p:txBody>
      </p:sp>
      <p:sp>
        <p:nvSpPr>
          <p:cNvPr id="4" name="Footer Placeholder 3">
            <a:extLst>
              <a:ext uri="{FF2B5EF4-FFF2-40B4-BE49-F238E27FC236}">
                <a16:creationId xmlns:a16="http://schemas.microsoft.com/office/drawing/2014/main" id="{A67C2F86-3B23-05A6-5ED2-B05097132D5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3" name="TextBox 22">
            <a:extLst>
              <a:ext uri="{FF2B5EF4-FFF2-40B4-BE49-F238E27FC236}">
                <a16:creationId xmlns:a16="http://schemas.microsoft.com/office/drawing/2014/main" id="{CE6CC8DF-7ABA-5706-1D17-FF7D8EF44A24}"/>
              </a:ext>
            </a:extLst>
          </p:cNvPr>
          <p:cNvSpPr txBox="1"/>
          <p:nvPr/>
        </p:nvSpPr>
        <p:spPr>
          <a:xfrm>
            <a:off x="8770971" y="5493193"/>
            <a:ext cx="2462534" cy="494751"/>
          </a:xfrm>
          <a:prstGeom prst="rect">
            <a:avLst/>
          </a:prstGeom>
          <a:noFill/>
        </p:spPr>
        <p:txBody>
          <a:bodyPr wrap="none" rtlCol="0">
            <a:spAutoFit/>
          </a:bodyPr>
          <a:lstStyle/>
          <a:p>
            <a:pPr algn="just">
              <a:lnSpc>
                <a:spcPct val="120000"/>
              </a:lnSpc>
              <a:spcBef>
                <a:spcPts val="200"/>
              </a:spcBef>
              <a:spcAft>
                <a:spcPts val="200"/>
              </a:spcAft>
            </a:pPr>
            <a:r>
              <a:rPr lang="en-US" sz="2400">
                <a:latin typeface="Arial" panose="020B0604020202020204" pitchFamily="34" charset="0"/>
                <a:cs typeface="Arial" panose="020B0604020202020204" pitchFamily="34" charset="0"/>
              </a:rPr>
              <a:t>Các lệnh tuần tự</a:t>
            </a:r>
            <a:endParaRPr lang="en-US" sz="2400" dirty="0">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079C9614-C2DF-2CB5-0E51-0993DC4D56CE}"/>
              </a:ext>
            </a:extLst>
          </p:cNvPr>
          <p:cNvPicPr>
            <a:picLocks noChangeAspect="1"/>
          </p:cNvPicPr>
          <p:nvPr/>
        </p:nvPicPr>
        <p:blipFill>
          <a:blip r:embed="rId2"/>
          <a:stretch>
            <a:fillRect/>
          </a:stretch>
        </p:blipFill>
        <p:spPr>
          <a:xfrm>
            <a:off x="9197375" y="1233824"/>
            <a:ext cx="1721629" cy="4135984"/>
          </a:xfrm>
          <a:prstGeom prst="rect">
            <a:avLst/>
          </a:prstGeom>
        </p:spPr>
      </p:pic>
      <p:sp>
        <p:nvSpPr>
          <p:cNvPr id="7" name="Date Placeholder 6">
            <a:extLst>
              <a:ext uri="{FF2B5EF4-FFF2-40B4-BE49-F238E27FC236}">
                <a16:creationId xmlns:a16="http://schemas.microsoft.com/office/drawing/2014/main" id="{EDE35A57-4A0C-11E5-E64E-444964A5AA93}"/>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C1494001-4172-8CCD-8DEB-CE516A47A4B7}"/>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230293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AD5A-95AF-60B9-17A7-B721E5EE18C7}"/>
              </a:ext>
            </a:extLst>
          </p:cNvPr>
          <p:cNvSpPr>
            <a:spLocks noGrp="1"/>
          </p:cNvSpPr>
          <p:nvPr>
            <p:ph type="title"/>
          </p:nvPr>
        </p:nvSpPr>
        <p:spPr/>
        <p:txBody>
          <a:bodyPr>
            <a:normAutofit fontScale="90000"/>
          </a:bodyPr>
          <a:lstStyle/>
          <a:p>
            <a:r>
              <a:rPr lang="en-US" altLang="en-US" b="1">
                <a:ea typeface="Tahoma" panose="020B0604030504040204" pitchFamily="34" charset="0"/>
              </a:rPr>
              <a:t>Cấu trúc rẽ nhánh - Selection Statements</a:t>
            </a:r>
            <a:endParaRPr lang="en-US"/>
          </a:p>
        </p:txBody>
      </p:sp>
      <p:sp>
        <p:nvSpPr>
          <p:cNvPr id="3" name="Content Placeholder 2">
            <a:extLst>
              <a:ext uri="{FF2B5EF4-FFF2-40B4-BE49-F238E27FC236}">
                <a16:creationId xmlns:a16="http://schemas.microsoft.com/office/drawing/2014/main" id="{9E488ACE-4171-0702-80ED-AFE746405379}"/>
              </a:ext>
            </a:extLst>
          </p:cNvPr>
          <p:cNvSpPr>
            <a:spLocks noGrp="1"/>
          </p:cNvSpPr>
          <p:nvPr>
            <p:ph idx="1"/>
          </p:nvPr>
        </p:nvSpPr>
        <p:spPr/>
        <p:txBody>
          <a:bodyPr>
            <a:normAutofit/>
          </a:bodyPr>
          <a:lstStyle/>
          <a:p>
            <a:pPr>
              <a:lnSpc>
                <a:spcPct val="150000"/>
              </a:lnSpc>
            </a:pPr>
            <a:r>
              <a:rPr lang="vi-VN" sz="2400" b="0" i="0">
                <a:solidFill>
                  <a:schemeClr val="tx1">
                    <a:lumMod val="50000"/>
                  </a:schemeClr>
                </a:solidFill>
                <a:effectLst/>
                <a:highlight>
                  <a:srgbClr val="FFFFFF"/>
                </a:highlight>
              </a:rPr>
              <a:t>Cấu trúc </a:t>
            </a:r>
            <a:r>
              <a:rPr lang="en-US" sz="2400" b="0" i="0">
                <a:solidFill>
                  <a:schemeClr val="tx1">
                    <a:lumMod val="50000"/>
                  </a:schemeClr>
                </a:solidFill>
                <a:effectLst/>
                <a:highlight>
                  <a:srgbClr val="FFFFFF"/>
                </a:highlight>
              </a:rPr>
              <a:t>rẽ nhánh </a:t>
            </a:r>
            <a:r>
              <a:rPr lang="vi-VN" sz="2400" b="0" i="0">
                <a:solidFill>
                  <a:schemeClr val="tx1">
                    <a:lumMod val="50000"/>
                  </a:schemeClr>
                </a:solidFill>
                <a:effectLst/>
                <a:highlight>
                  <a:srgbClr val="FFFFFF"/>
                </a:highlight>
              </a:rPr>
              <a:t>dùng để diễn đạt một việc sẽ được thực hiện khi một điều kiện cụ thể được thỏa mãn.</a:t>
            </a:r>
            <a:endParaRPr lang="en-US" sz="2400">
              <a:solidFill>
                <a:schemeClr val="tx1">
                  <a:lumMod val="50000"/>
                </a:schemeClr>
              </a:solidFill>
            </a:endParaRPr>
          </a:p>
          <a:p>
            <a:pPr>
              <a:lnSpc>
                <a:spcPct val="150000"/>
              </a:lnSpc>
            </a:pPr>
            <a:r>
              <a:rPr lang="en-US" altLang="en-US" sz="2400">
                <a:solidFill>
                  <a:schemeClr val="tx1">
                    <a:lumMod val="50000"/>
                  </a:schemeClr>
                </a:solidFill>
                <a:ea typeface="Tahoma" panose="020B0604030504040204" pitchFamily="34" charset="0"/>
              </a:rPr>
              <a:t>Cấu trúc rẽ nhánh chia làm hai loại:</a:t>
            </a:r>
          </a:p>
          <a:p>
            <a:pPr lvl="1">
              <a:lnSpc>
                <a:spcPct val="150000"/>
              </a:lnSpc>
            </a:pPr>
            <a:r>
              <a:rPr lang="vi-VN" altLang="en-US">
                <a:solidFill>
                  <a:schemeClr val="tx1">
                    <a:lumMod val="50000"/>
                  </a:schemeClr>
                </a:solidFill>
                <a:ea typeface="Tahoma" panose="020B0604030504040204" pitchFamily="34" charset="0"/>
              </a:rPr>
              <a:t>Cấu trúc rẽ một trong hai nhánh: như cấu trúc </a:t>
            </a:r>
            <a:r>
              <a:rPr lang="vi-VN" altLang="en-US" i="1">
                <a:solidFill>
                  <a:srgbClr val="FF0000"/>
                </a:solidFill>
                <a:ea typeface="Tahoma" panose="020B0604030504040204" pitchFamily="34" charset="0"/>
              </a:rPr>
              <a:t>if</a:t>
            </a:r>
            <a:r>
              <a:rPr lang="vi-VN" altLang="en-US">
                <a:solidFill>
                  <a:srgbClr val="FF0000"/>
                </a:solidFill>
                <a:ea typeface="Tahoma" panose="020B0604030504040204" pitchFamily="34" charset="0"/>
              </a:rPr>
              <a:t>, </a:t>
            </a:r>
            <a:r>
              <a:rPr lang="vi-VN" altLang="en-US" i="1">
                <a:solidFill>
                  <a:srgbClr val="FF0000"/>
                </a:solidFill>
                <a:ea typeface="Tahoma" panose="020B0604030504040204" pitchFamily="34" charset="0"/>
              </a:rPr>
              <a:t>if…else </a:t>
            </a:r>
            <a:r>
              <a:rPr lang="vi-VN" altLang="en-US">
                <a:solidFill>
                  <a:schemeClr val="tx1">
                    <a:lumMod val="50000"/>
                  </a:schemeClr>
                </a:solidFill>
                <a:ea typeface="Tahoma" panose="020B0604030504040204" pitchFamily="34" charset="0"/>
              </a:rPr>
              <a:t>và </a:t>
            </a:r>
            <a:r>
              <a:rPr lang="en-US" altLang="en-US">
                <a:solidFill>
                  <a:schemeClr val="tx1">
                    <a:lumMod val="50000"/>
                  </a:schemeClr>
                </a:solidFill>
                <a:ea typeface="Tahoma" panose="020B0604030504040204" pitchFamily="34" charset="0"/>
              </a:rPr>
              <a:t>toán tử điều kiện </a:t>
            </a:r>
            <a:r>
              <a:rPr lang="vi-VN" altLang="en-US" i="1">
                <a:solidFill>
                  <a:schemeClr val="tx1">
                    <a:lumMod val="50000"/>
                  </a:schemeClr>
                </a:solidFill>
                <a:ea typeface="Tahoma" panose="020B0604030504040204" pitchFamily="34" charset="0"/>
              </a:rPr>
              <a:t>(</a:t>
            </a:r>
            <a:r>
              <a:rPr lang="vi-VN" altLang="en-US" i="1">
                <a:solidFill>
                  <a:srgbClr val="FF0000"/>
                </a:solidFill>
                <a:ea typeface="Tahoma" panose="020B0604030504040204" pitchFamily="34" charset="0"/>
              </a:rPr>
              <a:t>? :</a:t>
            </a:r>
            <a:r>
              <a:rPr lang="vi-VN" altLang="en-US" i="1">
                <a:solidFill>
                  <a:schemeClr val="tx1">
                    <a:lumMod val="50000"/>
                  </a:schemeClr>
                </a:solidFill>
                <a:ea typeface="Tahoma" panose="020B0604030504040204" pitchFamily="34" charset="0"/>
              </a:rPr>
              <a:t>)</a:t>
            </a:r>
            <a:endParaRPr lang="vi-VN" altLang="en-US">
              <a:solidFill>
                <a:schemeClr val="tx1">
                  <a:lumMod val="50000"/>
                </a:schemeClr>
              </a:solidFill>
              <a:ea typeface="Tahoma" panose="020B0604030504040204" pitchFamily="34" charset="0"/>
            </a:endParaRPr>
          </a:p>
          <a:p>
            <a:pPr lvl="1">
              <a:lnSpc>
                <a:spcPct val="150000"/>
              </a:lnSpc>
            </a:pPr>
            <a:r>
              <a:rPr lang="en-US" altLang="en-US">
                <a:solidFill>
                  <a:schemeClr val="tx1">
                    <a:lumMod val="50000"/>
                  </a:schemeClr>
                </a:solidFill>
                <a:ea typeface="Tahoma" panose="020B0604030504040204" pitchFamily="34" charset="0"/>
              </a:rPr>
              <a:t>Cấu trúc rẽ một, hai hoặc nhiều nhánh: cấu trúc </a:t>
            </a:r>
            <a:r>
              <a:rPr lang="en-US" altLang="en-US" i="1">
                <a:solidFill>
                  <a:srgbClr val="FF0000"/>
                </a:solidFill>
                <a:ea typeface="Tahoma" panose="020B0604030504040204" pitchFamily="34" charset="0"/>
              </a:rPr>
              <a:t>switch-case</a:t>
            </a:r>
          </a:p>
        </p:txBody>
      </p:sp>
      <p:sp>
        <p:nvSpPr>
          <p:cNvPr id="4" name="Footer Placeholder 3">
            <a:extLst>
              <a:ext uri="{FF2B5EF4-FFF2-40B4-BE49-F238E27FC236}">
                <a16:creationId xmlns:a16="http://schemas.microsoft.com/office/drawing/2014/main" id="{B17FC591-AFCE-1F74-A12C-0D4AC526A66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D836E2D3-2BBB-62F6-44FC-3044630804B9}"/>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B797E825-3970-D6C6-8FAF-1A10095741FC}"/>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103688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7E24-828A-CB36-8ACA-CBC9EE9BA8D1}"/>
              </a:ext>
            </a:extLst>
          </p:cNvPr>
          <p:cNvSpPr>
            <a:spLocks noGrp="1"/>
          </p:cNvSpPr>
          <p:nvPr>
            <p:ph type="title"/>
          </p:nvPr>
        </p:nvSpPr>
        <p:spPr/>
        <p:txBody>
          <a:bodyPr>
            <a:normAutofit fontScale="90000"/>
          </a:bodyPr>
          <a:lstStyle/>
          <a:p>
            <a:r>
              <a:rPr lang="en-US" altLang="en-US" b="1">
                <a:ea typeface="Tahoma" panose="020B0604030504040204" pitchFamily="34" charset="0"/>
              </a:rPr>
              <a:t>Cấu trúc rẽ nhánh</a:t>
            </a:r>
            <a:endParaRPr lang="en-US"/>
          </a:p>
        </p:txBody>
      </p:sp>
      <p:sp>
        <p:nvSpPr>
          <p:cNvPr id="4" name="Footer Placeholder 3">
            <a:extLst>
              <a:ext uri="{FF2B5EF4-FFF2-40B4-BE49-F238E27FC236}">
                <a16:creationId xmlns:a16="http://schemas.microsoft.com/office/drawing/2014/main" id="{2D625545-3C1D-0C72-79A3-6E855E53FD8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4" name="TextBox 23">
            <a:extLst>
              <a:ext uri="{FF2B5EF4-FFF2-40B4-BE49-F238E27FC236}">
                <a16:creationId xmlns:a16="http://schemas.microsoft.com/office/drawing/2014/main" id="{78029557-895A-1913-76B8-1E3611FBE1A0}"/>
              </a:ext>
            </a:extLst>
          </p:cNvPr>
          <p:cNvSpPr txBox="1"/>
          <p:nvPr/>
        </p:nvSpPr>
        <p:spPr>
          <a:xfrm>
            <a:off x="2399974" y="5486375"/>
            <a:ext cx="2752677" cy="830997"/>
          </a:xfrm>
          <a:prstGeom prst="rect">
            <a:avLst/>
          </a:prstGeom>
          <a:noFill/>
        </p:spPr>
        <p:txBody>
          <a:bodyPr wrap="none" rtlCol="0">
            <a:spAutoFit/>
          </a:bodyPr>
          <a:lstStyle/>
          <a:p>
            <a:pPr algn="ctr"/>
            <a:r>
              <a:rPr lang="en-US" sz="2400" i="1">
                <a:latin typeface="Arial" panose="020B0604020202020204" pitchFamily="34" charset="0"/>
                <a:cs typeface="Arial" panose="020B0604020202020204" pitchFamily="34" charset="0"/>
              </a:rPr>
              <a:t>Cấu trúc điều kiện </a:t>
            </a:r>
          </a:p>
          <a:p>
            <a:pPr algn="ctr"/>
            <a:r>
              <a:rPr lang="en-US" sz="2400" i="1">
                <a:latin typeface="Arial" panose="020B0604020202020204" pitchFamily="34" charset="0"/>
                <a:cs typeface="Arial" panose="020B0604020202020204" pitchFamily="34" charset="0"/>
              </a:rPr>
              <a:t>rẽ nhánh </a:t>
            </a:r>
            <a:r>
              <a:rPr lang="en-US" sz="2400" b="1" i="1">
                <a:latin typeface="Arial" panose="020B0604020202020204" pitchFamily="34" charset="0"/>
                <a:cs typeface="Arial" panose="020B0604020202020204" pitchFamily="34" charset="0"/>
              </a:rPr>
              <a:t>if</a:t>
            </a:r>
            <a:endParaRPr lang="en-US" sz="2400" b="1" i="1" dirty="0">
              <a:latin typeface="Arial" panose="020B0604020202020204" pitchFamily="34" charset="0"/>
              <a:cs typeface="Arial" panose="020B0604020202020204" pitchFamily="34" charset="0"/>
            </a:endParaRPr>
          </a:p>
        </p:txBody>
      </p:sp>
      <p:pic>
        <p:nvPicPr>
          <p:cNvPr id="31" name="Picture 30">
            <a:extLst>
              <a:ext uri="{FF2B5EF4-FFF2-40B4-BE49-F238E27FC236}">
                <a16:creationId xmlns:a16="http://schemas.microsoft.com/office/drawing/2014/main" id="{4E13DE9C-7A00-29E3-4AAA-967FC1CBEFBC}"/>
              </a:ext>
            </a:extLst>
          </p:cNvPr>
          <p:cNvPicPr>
            <a:picLocks noChangeAspect="1"/>
          </p:cNvPicPr>
          <p:nvPr/>
        </p:nvPicPr>
        <p:blipFill>
          <a:blip r:embed="rId2"/>
          <a:stretch>
            <a:fillRect/>
          </a:stretch>
        </p:blipFill>
        <p:spPr>
          <a:xfrm>
            <a:off x="2569136" y="1312705"/>
            <a:ext cx="2414355" cy="3952615"/>
          </a:xfrm>
          <a:prstGeom prst="rect">
            <a:avLst/>
          </a:prstGeom>
        </p:spPr>
      </p:pic>
      <p:sp>
        <p:nvSpPr>
          <p:cNvPr id="3" name="TextBox 2">
            <a:extLst>
              <a:ext uri="{FF2B5EF4-FFF2-40B4-BE49-F238E27FC236}">
                <a16:creationId xmlns:a16="http://schemas.microsoft.com/office/drawing/2014/main" id="{D6172369-196C-FF06-5015-D2A9B581FE6C}"/>
              </a:ext>
            </a:extLst>
          </p:cNvPr>
          <p:cNvSpPr txBox="1"/>
          <p:nvPr/>
        </p:nvSpPr>
        <p:spPr>
          <a:xfrm>
            <a:off x="6870187" y="5573307"/>
            <a:ext cx="2752677" cy="830997"/>
          </a:xfrm>
          <a:prstGeom prst="rect">
            <a:avLst/>
          </a:prstGeom>
          <a:noFill/>
        </p:spPr>
        <p:txBody>
          <a:bodyPr wrap="none" rtlCol="0">
            <a:spAutoFit/>
          </a:bodyPr>
          <a:lstStyle/>
          <a:p>
            <a:pPr algn="ctr"/>
            <a:r>
              <a:rPr lang="en-US" sz="2400" i="1">
                <a:latin typeface="Arial" panose="020B0604020202020204" pitchFamily="34" charset="0"/>
                <a:cs typeface="Arial" panose="020B0604020202020204" pitchFamily="34" charset="0"/>
              </a:rPr>
              <a:t>Cấu trúc điều kiện </a:t>
            </a:r>
          </a:p>
          <a:p>
            <a:pPr algn="ctr"/>
            <a:r>
              <a:rPr lang="en-US" sz="2400" i="1">
                <a:latin typeface="Arial" panose="020B0604020202020204" pitchFamily="34" charset="0"/>
                <a:cs typeface="Arial" panose="020B0604020202020204" pitchFamily="34" charset="0"/>
              </a:rPr>
              <a:t>rẽ nhánh </a:t>
            </a:r>
            <a:r>
              <a:rPr lang="en-US" sz="2400" b="1" i="1">
                <a:latin typeface="Arial" panose="020B0604020202020204" pitchFamily="34" charset="0"/>
                <a:cs typeface="Arial" panose="020B0604020202020204" pitchFamily="34" charset="0"/>
              </a:rPr>
              <a:t>if-else</a:t>
            </a:r>
            <a:endParaRPr lang="en-US" sz="2400" b="1" i="1"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0B80B205-1258-3F0B-340D-0278009A5AD2}"/>
              </a:ext>
            </a:extLst>
          </p:cNvPr>
          <p:cNvPicPr>
            <a:picLocks noChangeAspect="1"/>
          </p:cNvPicPr>
          <p:nvPr/>
        </p:nvPicPr>
        <p:blipFill>
          <a:blip r:embed="rId3"/>
          <a:stretch>
            <a:fillRect/>
          </a:stretch>
        </p:blipFill>
        <p:spPr>
          <a:xfrm>
            <a:off x="6294761" y="971917"/>
            <a:ext cx="3705225" cy="4495800"/>
          </a:xfrm>
          <a:prstGeom prst="rect">
            <a:avLst/>
          </a:prstGeom>
        </p:spPr>
      </p:pic>
      <p:sp>
        <p:nvSpPr>
          <p:cNvPr id="7" name="Date Placeholder 6">
            <a:extLst>
              <a:ext uri="{FF2B5EF4-FFF2-40B4-BE49-F238E27FC236}">
                <a16:creationId xmlns:a16="http://schemas.microsoft.com/office/drawing/2014/main" id="{E708F9EB-7C52-58C6-CDEA-29AF0BD9A608}"/>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016F5AF5-C07E-21DB-51CC-9DA05BBC20FB}"/>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191287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7BDE-9257-AA60-2A21-D6019AA60EDB}"/>
              </a:ext>
            </a:extLst>
          </p:cNvPr>
          <p:cNvSpPr>
            <a:spLocks noGrp="1"/>
          </p:cNvSpPr>
          <p:nvPr>
            <p:ph type="title"/>
          </p:nvPr>
        </p:nvSpPr>
        <p:spPr/>
        <p:txBody>
          <a:bodyPr>
            <a:normAutofit fontScale="90000"/>
          </a:bodyPr>
          <a:lstStyle/>
          <a:p>
            <a:r>
              <a:rPr lang="en-US" altLang="en-US" b="1">
                <a:ea typeface="Tahoma" panose="020B0604030504040204" pitchFamily="34" charset="0"/>
              </a:rPr>
              <a:t>Cấu trúc rẽ nhánh</a:t>
            </a:r>
            <a:endParaRPr lang="en-US"/>
          </a:p>
        </p:txBody>
      </p:sp>
      <p:sp>
        <p:nvSpPr>
          <p:cNvPr id="3" name="Content Placeholder 2">
            <a:extLst>
              <a:ext uri="{FF2B5EF4-FFF2-40B4-BE49-F238E27FC236}">
                <a16:creationId xmlns:a16="http://schemas.microsoft.com/office/drawing/2014/main" id="{C3348C17-273A-0700-D8E6-95908574CDA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A4DE812-54A7-B800-9CE0-405F16DCD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2" name="TextBox 11">
            <a:extLst>
              <a:ext uri="{FF2B5EF4-FFF2-40B4-BE49-F238E27FC236}">
                <a16:creationId xmlns:a16="http://schemas.microsoft.com/office/drawing/2014/main" id="{2584D349-3481-00CC-E048-1EBCE97FB817}"/>
              </a:ext>
            </a:extLst>
          </p:cNvPr>
          <p:cNvSpPr txBox="1"/>
          <p:nvPr/>
        </p:nvSpPr>
        <p:spPr>
          <a:xfrm>
            <a:off x="2969997" y="5257317"/>
            <a:ext cx="6745757" cy="561885"/>
          </a:xfrm>
          <a:prstGeom prst="rect">
            <a:avLst/>
          </a:prstGeom>
          <a:noFill/>
        </p:spPr>
        <p:txBody>
          <a:bodyPr wrap="none" rtlCol="0">
            <a:spAutoFit/>
          </a:bodyPr>
          <a:lstStyle/>
          <a:p>
            <a:pPr algn="just">
              <a:lnSpc>
                <a:spcPct val="120000"/>
              </a:lnSpc>
              <a:spcBef>
                <a:spcPts val="200"/>
              </a:spcBef>
              <a:spcAft>
                <a:spcPts val="200"/>
              </a:spcAft>
            </a:pPr>
            <a:r>
              <a:rPr lang="en-US" sz="2800" i="1">
                <a:latin typeface="Arial" panose="020B0604020202020204" pitchFamily="34" charset="0"/>
                <a:cs typeface="Arial" panose="020B0604020202020204" pitchFamily="34" charset="0"/>
              </a:rPr>
              <a:t>Cấu trúc điều kiện rẽ nhánh </a:t>
            </a:r>
            <a:r>
              <a:rPr lang="en-US" sz="2800" b="1" i="1">
                <a:latin typeface="Arial" panose="020B0604020202020204" pitchFamily="34" charset="0"/>
                <a:cs typeface="Arial" panose="020B0604020202020204" pitchFamily="34" charset="0"/>
              </a:rPr>
              <a:t>switch-case</a:t>
            </a:r>
            <a:endParaRPr lang="en-US" sz="2800" b="1" i="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A270C6A-86B4-6877-7570-88D7CCA27FF4}"/>
              </a:ext>
            </a:extLst>
          </p:cNvPr>
          <p:cNvPicPr>
            <a:picLocks noChangeAspect="1"/>
          </p:cNvPicPr>
          <p:nvPr/>
        </p:nvPicPr>
        <p:blipFill>
          <a:blip r:embed="rId2"/>
          <a:stretch>
            <a:fillRect/>
          </a:stretch>
        </p:blipFill>
        <p:spPr>
          <a:xfrm>
            <a:off x="1065419" y="1575572"/>
            <a:ext cx="10764053" cy="3457781"/>
          </a:xfrm>
          <a:prstGeom prst="rect">
            <a:avLst/>
          </a:prstGeom>
        </p:spPr>
      </p:pic>
      <p:sp>
        <p:nvSpPr>
          <p:cNvPr id="7" name="Date Placeholder 6">
            <a:extLst>
              <a:ext uri="{FF2B5EF4-FFF2-40B4-BE49-F238E27FC236}">
                <a16:creationId xmlns:a16="http://schemas.microsoft.com/office/drawing/2014/main" id="{C88AA664-DA83-7DBF-FCAD-2F7B3D4E3934}"/>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3DED9AE5-3A93-B504-92EE-C62B896887EA}"/>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4174985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6E8C-0E65-7D37-0B9D-A475E4CE698A}"/>
              </a:ext>
            </a:extLst>
          </p:cNvPr>
          <p:cNvSpPr>
            <a:spLocks noGrp="1"/>
          </p:cNvSpPr>
          <p:nvPr>
            <p:ph type="title"/>
          </p:nvPr>
        </p:nvSpPr>
        <p:spPr/>
        <p:txBody>
          <a:bodyPr>
            <a:normAutofit fontScale="90000"/>
          </a:bodyPr>
          <a:lstStyle/>
          <a:p>
            <a:r>
              <a:rPr lang="en-US"/>
              <a:t>Cấu trúc lặp - Iteration statements (Loops) </a:t>
            </a:r>
          </a:p>
        </p:txBody>
      </p:sp>
      <p:sp>
        <p:nvSpPr>
          <p:cNvPr id="3" name="Content Placeholder 2">
            <a:extLst>
              <a:ext uri="{FF2B5EF4-FFF2-40B4-BE49-F238E27FC236}">
                <a16:creationId xmlns:a16="http://schemas.microsoft.com/office/drawing/2014/main" id="{5F9576A0-C4B2-3DFA-D161-BDB48085C7E1}"/>
              </a:ext>
            </a:extLst>
          </p:cNvPr>
          <p:cNvSpPr>
            <a:spLocks noGrp="1"/>
          </p:cNvSpPr>
          <p:nvPr>
            <p:ph idx="1"/>
          </p:nvPr>
        </p:nvSpPr>
        <p:spPr/>
        <p:txBody>
          <a:bodyPr>
            <a:normAutofit/>
          </a:bodyPr>
          <a:lstStyle/>
          <a:p>
            <a:r>
              <a:rPr lang="en-US" sz="2400"/>
              <a:t>Cấu trúc </a:t>
            </a:r>
            <a:r>
              <a:rPr lang="vi-VN" sz="2400"/>
              <a:t>lặp</a:t>
            </a:r>
            <a:r>
              <a:rPr lang="en-US" sz="2400"/>
              <a:t>: là việc</a:t>
            </a:r>
            <a:r>
              <a:rPr lang="vi-VN" sz="2400"/>
              <a:t> lặp lại một câu lệnh một số lần nhất định hoặc</a:t>
            </a:r>
            <a:r>
              <a:rPr lang="en-US" sz="2400"/>
              <a:t> thực hiện</a:t>
            </a:r>
            <a:r>
              <a:rPr lang="vi-VN" sz="2400"/>
              <a:t> </a:t>
            </a:r>
            <a:r>
              <a:rPr lang="en-US" sz="2400"/>
              <a:t>đến </a:t>
            </a:r>
            <a:r>
              <a:rPr lang="vi-VN" sz="2400"/>
              <a:t>khi</a:t>
            </a:r>
            <a:r>
              <a:rPr lang="en-US" sz="2400"/>
              <a:t> thỏa</a:t>
            </a:r>
            <a:r>
              <a:rPr lang="vi-VN" sz="2400"/>
              <a:t> một điều kiện </a:t>
            </a:r>
            <a:r>
              <a:rPr lang="en-US" sz="2400"/>
              <a:t>dừng, gồm: </a:t>
            </a:r>
            <a:r>
              <a:rPr lang="vi-VN" sz="2400" b="1"/>
              <a:t>while</a:t>
            </a:r>
            <a:r>
              <a:rPr lang="vi-VN" sz="2400"/>
              <a:t>, </a:t>
            </a:r>
            <a:r>
              <a:rPr lang="vi-VN" sz="2400" b="1"/>
              <a:t>do</a:t>
            </a:r>
            <a:r>
              <a:rPr lang="en-US" sz="2400" b="1"/>
              <a:t> while</a:t>
            </a:r>
            <a:r>
              <a:rPr lang="vi-VN" sz="2400"/>
              <a:t> và </a:t>
            </a:r>
            <a:r>
              <a:rPr lang="vi-VN" sz="2400" b="1"/>
              <a:t>for</a:t>
            </a:r>
            <a:r>
              <a:rPr lang="vi-VN" sz="2400"/>
              <a:t>.</a:t>
            </a:r>
            <a:endParaRPr lang="en-US" sz="2400"/>
          </a:p>
        </p:txBody>
      </p:sp>
      <p:sp>
        <p:nvSpPr>
          <p:cNvPr id="4" name="Footer Placeholder 3">
            <a:extLst>
              <a:ext uri="{FF2B5EF4-FFF2-40B4-BE49-F238E27FC236}">
                <a16:creationId xmlns:a16="http://schemas.microsoft.com/office/drawing/2014/main" id="{0CE72E13-1EAA-2989-EB78-DA43E5517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7" name="TextBox 16">
            <a:extLst>
              <a:ext uri="{FF2B5EF4-FFF2-40B4-BE49-F238E27FC236}">
                <a16:creationId xmlns:a16="http://schemas.microsoft.com/office/drawing/2014/main" id="{C1A3D290-42DD-0BA0-06D7-EFF50FB268BC}"/>
              </a:ext>
            </a:extLst>
          </p:cNvPr>
          <p:cNvSpPr txBox="1"/>
          <p:nvPr/>
        </p:nvSpPr>
        <p:spPr>
          <a:xfrm>
            <a:off x="989925" y="5823020"/>
            <a:ext cx="2249334" cy="707886"/>
          </a:xfrm>
          <a:prstGeom prst="rect">
            <a:avLst/>
          </a:prstGeom>
          <a:noFill/>
        </p:spPr>
        <p:txBody>
          <a:bodyPr wrap="none" rtlCol="0">
            <a:spAutoFit/>
          </a:bodyPr>
          <a:lstStyle/>
          <a:p>
            <a:pPr algn="ctr"/>
            <a:r>
              <a:rPr lang="en-US" sz="2000" i="1">
                <a:latin typeface="Arial" panose="020B0604020202020204" pitchFamily="34" charset="0"/>
                <a:cs typeface="Arial" panose="020B0604020202020204" pitchFamily="34" charset="0"/>
              </a:rPr>
              <a:t>Cấu trúc </a:t>
            </a:r>
          </a:p>
          <a:p>
            <a:pPr algn="just"/>
            <a:r>
              <a:rPr lang="en-US" sz="2000" i="1">
                <a:latin typeface="Arial" panose="020B0604020202020204" pitchFamily="34" charset="0"/>
                <a:cs typeface="Arial" panose="020B0604020202020204" pitchFamily="34" charset="0"/>
              </a:rPr>
              <a:t>vòng lặp </a:t>
            </a:r>
            <a:r>
              <a:rPr lang="en-US" sz="2000" b="1" i="1">
                <a:latin typeface="Arial" panose="020B0604020202020204" pitchFamily="34" charset="0"/>
                <a:cs typeface="Arial" panose="020B0604020202020204" pitchFamily="34" charset="0"/>
              </a:rPr>
              <a:t>do while</a:t>
            </a:r>
            <a:endParaRPr lang="en-US" sz="2000" b="1" i="1" dirty="0">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9F5E2FFD-225C-1BE0-C9BE-F8C006A27656}"/>
              </a:ext>
            </a:extLst>
          </p:cNvPr>
          <p:cNvPicPr>
            <a:picLocks noChangeAspect="1"/>
          </p:cNvPicPr>
          <p:nvPr/>
        </p:nvPicPr>
        <p:blipFill>
          <a:blip r:embed="rId2"/>
          <a:stretch>
            <a:fillRect/>
          </a:stretch>
        </p:blipFill>
        <p:spPr>
          <a:xfrm>
            <a:off x="1234583" y="2435244"/>
            <a:ext cx="2228850" cy="3419475"/>
          </a:xfrm>
          <a:prstGeom prst="rect">
            <a:avLst/>
          </a:prstGeom>
        </p:spPr>
      </p:pic>
      <p:pic>
        <p:nvPicPr>
          <p:cNvPr id="23" name="Picture 22">
            <a:extLst>
              <a:ext uri="{FF2B5EF4-FFF2-40B4-BE49-F238E27FC236}">
                <a16:creationId xmlns:a16="http://schemas.microsoft.com/office/drawing/2014/main" id="{3253E82B-D693-0ECD-1A45-31AD0730C4C0}"/>
              </a:ext>
            </a:extLst>
          </p:cNvPr>
          <p:cNvPicPr>
            <a:picLocks noChangeAspect="1"/>
          </p:cNvPicPr>
          <p:nvPr/>
        </p:nvPicPr>
        <p:blipFill>
          <a:blip r:embed="rId3"/>
          <a:stretch>
            <a:fillRect/>
          </a:stretch>
        </p:blipFill>
        <p:spPr>
          <a:xfrm>
            <a:off x="4512933" y="2554307"/>
            <a:ext cx="2524125" cy="3181350"/>
          </a:xfrm>
          <a:prstGeom prst="rect">
            <a:avLst/>
          </a:prstGeom>
        </p:spPr>
      </p:pic>
      <p:sp>
        <p:nvSpPr>
          <p:cNvPr id="7" name="TextBox 6">
            <a:extLst>
              <a:ext uri="{FF2B5EF4-FFF2-40B4-BE49-F238E27FC236}">
                <a16:creationId xmlns:a16="http://schemas.microsoft.com/office/drawing/2014/main" id="{808C0CFC-3FCB-3B4C-548C-425DDB8DC2C0}"/>
              </a:ext>
            </a:extLst>
          </p:cNvPr>
          <p:cNvSpPr txBox="1"/>
          <p:nvPr/>
        </p:nvSpPr>
        <p:spPr>
          <a:xfrm>
            <a:off x="4702642" y="5800472"/>
            <a:ext cx="1864613" cy="707886"/>
          </a:xfrm>
          <a:prstGeom prst="rect">
            <a:avLst/>
          </a:prstGeom>
          <a:noFill/>
        </p:spPr>
        <p:txBody>
          <a:bodyPr wrap="none" rtlCol="0">
            <a:spAutoFit/>
          </a:bodyPr>
          <a:lstStyle/>
          <a:p>
            <a:pPr algn="ctr"/>
            <a:r>
              <a:rPr lang="en-US" sz="2000" i="1">
                <a:latin typeface="Arial" panose="020B0604020202020204" pitchFamily="34" charset="0"/>
                <a:cs typeface="Arial" panose="020B0604020202020204" pitchFamily="34" charset="0"/>
              </a:rPr>
              <a:t>Cấu trúc </a:t>
            </a:r>
          </a:p>
          <a:p>
            <a:pPr algn="ctr"/>
            <a:r>
              <a:rPr lang="en-US" sz="2000" i="1">
                <a:latin typeface="Arial" panose="020B0604020202020204" pitchFamily="34" charset="0"/>
                <a:cs typeface="Arial" panose="020B0604020202020204" pitchFamily="34" charset="0"/>
              </a:rPr>
              <a:t>vòng lặp </a:t>
            </a:r>
            <a:r>
              <a:rPr lang="en-US" sz="2000" b="1" i="1">
                <a:latin typeface="Arial" panose="020B0604020202020204" pitchFamily="34" charset="0"/>
                <a:cs typeface="Arial" panose="020B0604020202020204" pitchFamily="34" charset="0"/>
              </a:rPr>
              <a:t>while</a:t>
            </a:r>
            <a:endParaRPr lang="en-US" sz="2000" b="1" i="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2462A2B-CD3A-A0DE-504B-13B425F52D4D}"/>
              </a:ext>
            </a:extLst>
          </p:cNvPr>
          <p:cNvSpPr txBox="1"/>
          <p:nvPr/>
        </p:nvSpPr>
        <p:spPr>
          <a:xfrm>
            <a:off x="8303332" y="5854719"/>
            <a:ext cx="1566454" cy="707886"/>
          </a:xfrm>
          <a:prstGeom prst="rect">
            <a:avLst/>
          </a:prstGeom>
          <a:noFill/>
        </p:spPr>
        <p:txBody>
          <a:bodyPr wrap="none" rtlCol="0">
            <a:spAutoFit/>
          </a:bodyPr>
          <a:lstStyle/>
          <a:p>
            <a:pPr algn="ctr"/>
            <a:r>
              <a:rPr lang="en-US" sz="2000" i="1">
                <a:latin typeface="Arial" panose="020B0604020202020204" pitchFamily="34" charset="0"/>
                <a:cs typeface="Arial" panose="020B0604020202020204" pitchFamily="34" charset="0"/>
              </a:rPr>
              <a:t>Cấu trúc </a:t>
            </a:r>
          </a:p>
          <a:p>
            <a:pPr algn="ctr"/>
            <a:r>
              <a:rPr lang="en-US" sz="2000" i="1">
                <a:latin typeface="Arial" panose="020B0604020202020204" pitchFamily="34" charset="0"/>
                <a:cs typeface="Arial" panose="020B0604020202020204" pitchFamily="34" charset="0"/>
              </a:rPr>
              <a:t>vòng lặp </a:t>
            </a:r>
            <a:r>
              <a:rPr lang="en-US" sz="2000" b="1" i="1">
                <a:latin typeface="Arial" panose="020B0604020202020204" pitchFamily="34" charset="0"/>
                <a:cs typeface="Arial" panose="020B0604020202020204" pitchFamily="34" charset="0"/>
              </a:rPr>
              <a:t>for</a:t>
            </a:r>
            <a:endParaRPr lang="en-US" sz="2000" b="1" i="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3EBCF3B-184F-F0DB-1CD0-34B74B32238D}"/>
              </a:ext>
            </a:extLst>
          </p:cNvPr>
          <p:cNvPicPr>
            <a:picLocks noChangeAspect="1"/>
          </p:cNvPicPr>
          <p:nvPr/>
        </p:nvPicPr>
        <p:blipFill>
          <a:blip r:embed="rId4"/>
          <a:stretch>
            <a:fillRect/>
          </a:stretch>
        </p:blipFill>
        <p:spPr>
          <a:xfrm>
            <a:off x="7952431" y="2087373"/>
            <a:ext cx="3893250" cy="4546663"/>
          </a:xfrm>
          <a:prstGeom prst="rect">
            <a:avLst/>
          </a:prstGeom>
        </p:spPr>
      </p:pic>
      <p:sp>
        <p:nvSpPr>
          <p:cNvPr id="9" name="Date Placeholder 8">
            <a:extLst>
              <a:ext uri="{FF2B5EF4-FFF2-40B4-BE49-F238E27FC236}">
                <a16:creationId xmlns:a16="http://schemas.microsoft.com/office/drawing/2014/main" id="{35383D52-776E-CF90-5288-F23B0DB1D22F}"/>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5751F5B0-7D00-50F1-9ADA-BFBC87E295FA}"/>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144034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pPr marL="25718" indent="0">
              <a:lnSpc>
                <a:spcPct val="100000"/>
              </a:lnSpc>
              <a:spcBef>
                <a:spcPts val="600"/>
              </a:spcBef>
              <a:spcAft>
                <a:spcPts val="600"/>
              </a:spcAft>
              <a:buNone/>
            </a:pPr>
            <a:r>
              <a:rPr lang="en-US"/>
              <a:t>4.4 Cấu trúc rẽ nhánh if, if-else</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AC876DE6-A49D-8DA1-6D2F-8B785ADAB364}"/>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23AF7ACA-9B07-D775-EF37-61B58D0065EC}"/>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1401443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Cấu </a:t>
            </a:r>
            <a:r>
              <a:rPr lang="en-US" dirty="0" err="1"/>
              <a:t>trúc</a:t>
            </a:r>
            <a:r>
              <a:rPr lang="en-US" dirty="0"/>
              <a:t> </a:t>
            </a:r>
            <a:r>
              <a:rPr lang="en-US" dirty="0" err="1"/>
              <a:t>rẽ</a:t>
            </a:r>
            <a:r>
              <a:rPr lang="en-US" dirty="0"/>
              <a:t> </a:t>
            </a:r>
            <a:r>
              <a:rPr lang="en-US" err="1"/>
              <a:t>nhánh</a:t>
            </a:r>
            <a:r>
              <a:rPr lang="en-US"/>
              <a:t> if</a:t>
            </a:r>
            <a:endParaRPr lang="en-US" dirty="0"/>
          </a:p>
        </p:txBody>
      </p:sp>
      <p:sp>
        <p:nvSpPr>
          <p:cNvPr id="3" name="Content Placeholder 2"/>
          <p:cNvSpPr>
            <a:spLocks noGrp="1"/>
          </p:cNvSpPr>
          <p:nvPr>
            <p:ph idx="1"/>
          </p:nvPr>
        </p:nvSpPr>
        <p:spPr>
          <a:xfrm>
            <a:off x="774145" y="1233824"/>
            <a:ext cx="7301219" cy="4943139"/>
          </a:xfrm>
        </p:spPr>
        <p:txBody>
          <a:bodyPr>
            <a:noAutofit/>
          </a:bodyPr>
          <a:lstStyle/>
          <a:p>
            <a:r>
              <a:rPr lang="en-US" altLang="en-US" dirty="0" err="1"/>
              <a:t>Cú</a:t>
            </a:r>
            <a:r>
              <a:rPr lang="en-US" altLang="en-US" dirty="0"/>
              <a:t> </a:t>
            </a:r>
            <a:r>
              <a:rPr lang="en-US" altLang="en-US" dirty="0" err="1"/>
              <a:t>pháp</a:t>
            </a:r>
            <a:r>
              <a:rPr lang="en-US" altLang="en-US" dirty="0"/>
              <a:t>:</a:t>
            </a:r>
          </a:p>
          <a:p>
            <a:pPr marL="0" indent="0">
              <a:buNone/>
            </a:pPr>
            <a:r>
              <a:rPr lang="en-US" altLang="en-US" b="1" i="1"/>
              <a:t>	</a:t>
            </a:r>
          </a:p>
          <a:p>
            <a:pPr marL="0" indent="0" algn="ctr">
              <a:buNone/>
            </a:pPr>
            <a:r>
              <a:rPr lang="vi-VN" altLang="en-US" b="1" i="1">
                <a:latin typeface="Consolas" panose="020B0609020204030204" pitchFamily="49" charset="0"/>
              </a:rPr>
              <a:t>if</a:t>
            </a:r>
            <a:r>
              <a:rPr lang="vi-VN" altLang="en-US" i="1">
                <a:latin typeface="Consolas" panose="020B0609020204030204" pitchFamily="49" charset="0"/>
              </a:rPr>
              <a:t> (</a:t>
            </a:r>
            <a:r>
              <a:rPr lang="en-US" altLang="en-US" i="1">
                <a:latin typeface="Consolas" panose="020B0609020204030204" pitchFamily="49" charset="0"/>
              </a:rPr>
              <a:t>Condition == True</a:t>
            </a:r>
            <a:r>
              <a:rPr lang="vi-VN" altLang="en-US" i="1">
                <a:latin typeface="Consolas" panose="020B0609020204030204" pitchFamily="49" charset="0"/>
              </a:rPr>
              <a:t>) </a:t>
            </a:r>
            <a:endParaRPr lang="en-US" altLang="en-US" i="1" dirty="0">
              <a:latin typeface="Consolas" panose="020B0609020204030204" pitchFamily="49" charset="0"/>
            </a:endParaRPr>
          </a:p>
          <a:p>
            <a:pPr marL="0" indent="0">
              <a:buNone/>
            </a:pPr>
            <a:r>
              <a:rPr lang="en-US" altLang="en-US" i="1">
                <a:latin typeface="Consolas" panose="020B0609020204030204" pitchFamily="49" charset="0"/>
              </a:rPr>
              <a:t>	        Statements</a:t>
            </a:r>
            <a:r>
              <a:rPr lang="vi-VN" altLang="en-US" i="1">
                <a:latin typeface="Consolas" panose="020B0609020204030204" pitchFamily="49" charset="0"/>
              </a:rPr>
              <a:t>;</a:t>
            </a:r>
            <a:endParaRPr lang="en-US" altLang="en-US" i="1" dirty="0">
              <a:latin typeface="Consolas" panose="020B0609020204030204" pitchFamily="49" charset="0"/>
            </a:endParaRPr>
          </a:p>
          <a:p>
            <a:pPr marL="0" indent="0">
              <a:buNone/>
            </a:pPr>
            <a:endParaRPr lang="en-US" altLang="en-US"/>
          </a:p>
          <a:p>
            <a:pPr marL="0" indent="0">
              <a:buNone/>
            </a:pPr>
            <a:r>
              <a:rPr lang="en-US" altLang="en-US"/>
              <a:t>Trong </a:t>
            </a:r>
            <a:r>
              <a:rPr lang="en-US" altLang="en-US" dirty="0" err="1"/>
              <a:t>đó</a:t>
            </a:r>
            <a:r>
              <a:rPr lang="en-US" altLang="en-US" dirty="0"/>
              <a:t>: </a:t>
            </a:r>
            <a:r>
              <a:rPr lang="en-US" altLang="en-US" err="1"/>
              <a:t>Lệnh</a:t>
            </a:r>
            <a:r>
              <a:rPr lang="en-US" altLang="en-US"/>
              <a:t> </a:t>
            </a:r>
            <a:r>
              <a:rPr lang="en-US" altLang="en-US" i="1">
                <a:latin typeface="Consolas" panose="020B0609020204030204" pitchFamily="49" charset="0"/>
              </a:rPr>
              <a:t>Statements</a:t>
            </a:r>
            <a:r>
              <a:rPr lang="en-US" altLang="en-US"/>
              <a:t> </a:t>
            </a:r>
            <a:r>
              <a:rPr lang="en-US" altLang="en-US" dirty="0"/>
              <a:t>có </a:t>
            </a:r>
            <a:r>
              <a:rPr lang="en-US" altLang="en-US" dirty="0" err="1"/>
              <a:t>thể</a:t>
            </a:r>
            <a:r>
              <a:rPr lang="en-US" altLang="en-US" dirty="0"/>
              <a:t> </a:t>
            </a:r>
            <a:r>
              <a:rPr lang="en-US" altLang="en-US" dirty="0" err="1"/>
              <a:t>là</a:t>
            </a:r>
            <a:r>
              <a:rPr lang="en-US" altLang="en-US" dirty="0"/>
              <a:t> </a:t>
            </a:r>
            <a:r>
              <a:rPr lang="en-US" altLang="en-US" dirty="0" err="1"/>
              <a:t>lệnh</a:t>
            </a:r>
            <a:r>
              <a:rPr lang="en-US" altLang="en-US" dirty="0"/>
              <a:t> </a:t>
            </a:r>
            <a:r>
              <a:rPr lang="en-US" altLang="en-US" dirty="0" err="1"/>
              <a:t>đơn</a:t>
            </a:r>
            <a:r>
              <a:rPr lang="en-US" altLang="en-US" dirty="0"/>
              <a:t> hay </a:t>
            </a:r>
            <a:r>
              <a:rPr lang="en-US" altLang="en-US" err="1"/>
              <a:t>khối</a:t>
            </a:r>
            <a:r>
              <a:rPr lang="en-US" altLang="en-US"/>
              <a:t> lệnh</a:t>
            </a:r>
            <a:endParaRPr lang="en-US" altLang="en-US" dirty="0"/>
          </a:p>
          <a:p>
            <a:endParaRPr lang="en-US" dirty="0"/>
          </a:p>
        </p:txBody>
      </p:sp>
      <p:sp>
        <p:nvSpPr>
          <p:cNvPr id="17" name="Footer Placeholder 16"/>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0" name="Rectangle 19"/>
          <p:cNvSpPr/>
          <p:nvPr/>
        </p:nvSpPr>
        <p:spPr>
          <a:xfrm>
            <a:off x="2027106" y="2205864"/>
            <a:ext cx="4649118" cy="18373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0D9FFAD-74CE-2C9F-EB84-C46C761E890C}"/>
              </a:ext>
            </a:extLst>
          </p:cNvPr>
          <p:cNvPicPr>
            <a:picLocks noChangeAspect="1"/>
          </p:cNvPicPr>
          <p:nvPr/>
        </p:nvPicPr>
        <p:blipFill>
          <a:blip r:embed="rId2"/>
          <a:stretch>
            <a:fillRect/>
          </a:stretch>
        </p:blipFill>
        <p:spPr>
          <a:xfrm>
            <a:off x="8668887" y="694063"/>
            <a:ext cx="2748968" cy="4500418"/>
          </a:xfrm>
          <a:prstGeom prst="rect">
            <a:avLst/>
          </a:prstGeom>
        </p:spPr>
      </p:pic>
      <p:sp>
        <p:nvSpPr>
          <p:cNvPr id="23" name="TextBox 22">
            <a:extLst>
              <a:ext uri="{FF2B5EF4-FFF2-40B4-BE49-F238E27FC236}">
                <a16:creationId xmlns:a16="http://schemas.microsoft.com/office/drawing/2014/main" id="{8D3159DF-3E7C-75CE-5509-3260275E0536}"/>
              </a:ext>
            </a:extLst>
          </p:cNvPr>
          <p:cNvSpPr txBox="1"/>
          <p:nvPr/>
        </p:nvSpPr>
        <p:spPr>
          <a:xfrm>
            <a:off x="8075364" y="5337046"/>
            <a:ext cx="3900428" cy="989245"/>
          </a:xfrm>
          <a:prstGeom prst="rect">
            <a:avLst/>
          </a:prstGeom>
          <a:noFill/>
        </p:spPr>
        <p:txBody>
          <a:bodyPr wrap="none" rtlCol="0">
            <a:spAutoFit/>
          </a:bodyPr>
          <a:lstStyle/>
          <a:p>
            <a:pPr algn="ctr">
              <a:lnSpc>
                <a:spcPct val="120000"/>
              </a:lnSpc>
              <a:spcBef>
                <a:spcPts val="200"/>
              </a:spcBef>
              <a:spcAft>
                <a:spcPts val="200"/>
              </a:spcAft>
            </a:pPr>
            <a:r>
              <a:rPr lang="en-US" sz="2400" i="1">
                <a:latin typeface="Arial" panose="020B0604020202020204" pitchFamily="34" charset="0"/>
                <a:cs typeface="Arial" panose="020B0604020202020204" pitchFamily="34" charset="0"/>
              </a:rPr>
              <a:t>Lưu đồ: Cấu trúc điều kiện </a:t>
            </a:r>
          </a:p>
          <a:p>
            <a:pPr algn="ctr">
              <a:lnSpc>
                <a:spcPct val="120000"/>
              </a:lnSpc>
              <a:spcBef>
                <a:spcPts val="200"/>
              </a:spcBef>
              <a:spcAft>
                <a:spcPts val="200"/>
              </a:spcAft>
            </a:pPr>
            <a:r>
              <a:rPr lang="en-US" sz="2400" i="1">
                <a:latin typeface="Arial" panose="020B0604020202020204" pitchFamily="34" charset="0"/>
                <a:cs typeface="Arial" panose="020B0604020202020204" pitchFamily="34" charset="0"/>
              </a:rPr>
              <a:t>rẽ nhánh </a:t>
            </a:r>
            <a:r>
              <a:rPr lang="en-US" sz="2400" b="1" i="1">
                <a:latin typeface="Arial" panose="020B0604020202020204" pitchFamily="34" charset="0"/>
                <a:cs typeface="Arial" panose="020B0604020202020204" pitchFamily="34" charset="0"/>
              </a:rPr>
              <a:t>if</a:t>
            </a:r>
            <a:endParaRPr lang="en-US" sz="2400" b="1" i="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1AB346F0-E553-EE0E-D055-87E73EF792A8}"/>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8FD88F92-4A90-93CD-BFC6-C49736FC860A}"/>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extLst>
      <p:ext uri="{BB962C8B-B14F-4D97-AF65-F5344CB8AC3E}">
        <p14:creationId xmlns:p14="http://schemas.microsoft.com/office/powerpoint/2010/main" val="12332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Cấu trúc rẽ nhánh if-else</a:t>
            </a:r>
            <a:endParaRPr lang="en-US" sz="4000" dirty="0"/>
          </a:p>
        </p:txBody>
      </p:sp>
      <p:sp>
        <p:nvSpPr>
          <p:cNvPr id="3" name="Content Placeholder 2"/>
          <p:cNvSpPr>
            <a:spLocks noGrp="1"/>
          </p:cNvSpPr>
          <p:nvPr>
            <p:ph idx="1"/>
          </p:nvPr>
        </p:nvSpPr>
        <p:spPr/>
        <p:txBody>
          <a:bodyPr>
            <a:noAutofit/>
          </a:bodyPr>
          <a:lstStyle/>
          <a:p>
            <a:r>
              <a:rPr lang="en-US" altLang="en-US" dirty="0" err="1"/>
              <a:t>Cú</a:t>
            </a:r>
            <a:r>
              <a:rPr lang="en-US" altLang="en-US" dirty="0"/>
              <a:t> </a:t>
            </a:r>
            <a:r>
              <a:rPr lang="en-US" altLang="en-US" dirty="0" err="1"/>
              <a:t>pháp</a:t>
            </a:r>
            <a:r>
              <a:rPr lang="en-US" altLang="en-US" dirty="0"/>
              <a:t>:</a:t>
            </a:r>
          </a:p>
          <a:p>
            <a:pPr lvl="3">
              <a:buNone/>
            </a:pPr>
            <a:r>
              <a:rPr lang="en-US" altLang="en-US" sz="2800" b="1" i="1" dirty="0"/>
              <a:t>		</a:t>
            </a:r>
            <a:r>
              <a:rPr lang="vi-VN" altLang="en-US" sz="2800" b="1" i="1">
                <a:latin typeface="Consolas" panose="020B0609020204030204" pitchFamily="49" charset="0"/>
              </a:rPr>
              <a:t>if</a:t>
            </a:r>
            <a:r>
              <a:rPr lang="vi-VN" altLang="en-US" sz="2800" i="1">
                <a:latin typeface="Consolas" panose="020B0609020204030204" pitchFamily="49" charset="0"/>
              </a:rPr>
              <a:t> (</a:t>
            </a:r>
            <a:r>
              <a:rPr lang="en-US" altLang="en-US" sz="2800" i="1">
                <a:latin typeface="Consolas" panose="020B0609020204030204" pitchFamily="49" charset="0"/>
              </a:rPr>
              <a:t>Condition==true</a:t>
            </a:r>
            <a:r>
              <a:rPr lang="vi-VN" altLang="en-US" sz="2800" i="1">
                <a:latin typeface="Consolas" panose="020B0609020204030204" pitchFamily="49" charset="0"/>
              </a:rPr>
              <a:t>) </a:t>
            </a:r>
            <a:endParaRPr lang="en-US" altLang="en-US" sz="2800" i="1" dirty="0">
              <a:latin typeface="Consolas" panose="020B0609020204030204" pitchFamily="49" charset="0"/>
            </a:endParaRPr>
          </a:p>
          <a:p>
            <a:pPr lvl="3">
              <a:buNone/>
            </a:pPr>
            <a:r>
              <a:rPr lang="en-US" altLang="en-US" sz="2800" i="1" dirty="0">
                <a:latin typeface="Consolas" panose="020B0609020204030204" pitchFamily="49" charset="0"/>
              </a:rPr>
              <a:t>		</a:t>
            </a:r>
            <a:r>
              <a:rPr lang="en-US" altLang="en-US" sz="2800" i="1">
                <a:latin typeface="Consolas" panose="020B0609020204030204" pitchFamily="49" charset="0"/>
              </a:rPr>
              <a:t>	Statements </a:t>
            </a:r>
            <a:r>
              <a:rPr lang="vi-VN" altLang="en-US" sz="2800" i="1">
                <a:latin typeface="Consolas" panose="020B0609020204030204" pitchFamily="49" charset="0"/>
              </a:rPr>
              <a:t>1</a:t>
            </a:r>
            <a:r>
              <a:rPr lang="vi-VN" altLang="en-US" sz="2800" i="1" dirty="0">
                <a:latin typeface="Consolas" panose="020B0609020204030204" pitchFamily="49" charset="0"/>
              </a:rPr>
              <a:t>;</a:t>
            </a:r>
          </a:p>
          <a:p>
            <a:pPr lvl="3">
              <a:buNone/>
            </a:pPr>
            <a:r>
              <a:rPr lang="en-US" altLang="en-US" sz="2800" dirty="0">
                <a:latin typeface="Consolas" panose="020B0609020204030204" pitchFamily="49" charset="0"/>
              </a:rPr>
              <a:t>		</a:t>
            </a:r>
            <a:r>
              <a:rPr lang="en-US" altLang="en-US" sz="2800" b="1" i="1" dirty="0">
                <a:latin typeface="Consolas" panose="020B0609020204030204" pitchFamily="49" charset="0"/>
              </a:rPr>
              <a:t>else </a:t>
            </a:r>
          </a:p>
          <a:p>
            <a:pPr lvl="3">
              <a:buNone/>
            </a:pPr>
            <a:r>
              <a:rPr lang="en-US" altLang="en-US" sz="2800" b="1" i="1" dirty="0">
                <a:latin typeface="Consolas" panose="020B0609020204030204" pitchFamily="49" charset="0"/>
              </a:rPr>
              <a:t>		</a:t>
            </a:r>
            <a:r>
              <a:rPr lang="en-US" altLang="en-US" sz="2800" b="1" i="1">
                <a:latin typeface="Consolas" panose="020B0609020204030204" pitchFamily="49" charset="0"/>
              </a:rPr>
              <a:t>	</a:t>
            </a:r>
            <a:r>
              <a:rPr lang="en-US" altLang="en-US" sz="2800" i="1">
                <a:latin typeface="Consolas" panose="020B0609020204030204" pitchFamily="49" charset="0"/>
              </a:rPr>
              <a:t>Statements 2;</a:t>
            </a:r>
            <a:endParaRPr lang="en-US" altLang="en-US" sz="2800" i="1" dirty="0">
              <a:latin typeface="Consolas" panose="020B0609020204030204" pitchFamily="49" charset="0"/>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2145574" y="1883885"/>
            <a:ext cx="5020542" cy="25448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EAB90C3-D00C-66FD-A0B1-341909CBF19D}"/>
              </a:ext>
            </a:extLst>
          </p:cNvPr>
          <p:cNvPicPr>
            <a:picLocks noChangeAspect="1"/>
          </p:cNvPicPr>
          <p:nvPr/>
        </p:nvPicPr>
        <p:blipFill>
          <a:blip r:embed="rId3"/>
          <a:stretch>
            <a:fillRect/>
          </a:stretch>
        </p:blipFill>
        <p:spPr>
          <a:xfrm>
            <a:off x="7442824" y="1030756"/>
            <a:ext cx="4030039" cy="4796488"/>
          </a:xfrm>
          <a:prstGeom prst="rect">
            <a:avLst/>
          </a:prstGeom>
        </p:spPr>
      </p:pic>
      <p:sp>
        <p:nvSpPr>
          <p:cNvPr id="9" name="TextBox 8">
            <a:extLst>
              <a:ext uri="{FF2B5EF4-FFF2-40B4-BE49-F238E27FC236}">
                <a16:creationId xmlns:a16="http://schemas.microsoft.com/office/drawing/2014/main" id="{4A844A1F-0FB6-CE75-D61C-9E5E03FDDA60}"/>
              </a:ext>
            </a:extLst>
          </p:cNvPr>
          <p:cNvSpPr txBox="1"/>
          <p:nvPr/>
        </p:nvSpPr>
        <p:spPr>
          <a:xfrm>
            <a:off x="7037343" y="5827244"/>
            <a:ext cx="4693914" cy="494751"/>
          </a:xfrm>
          <a:prstGeom prst="rect">
            <a:avLst/>
          </a:prstGeom>
          <a:noFill/>
        </p:spPr>
        <p:txBody>
          <a:bodyPr wrap="none" rtlCol="0">
            <a:spAutoFit/>
          </a:bodyPr>
          <a:lstStyle/>
          <a:p>
            <a:pPr algn="ctr">
              <a:lnSpc>
                <a:spcPct val="120000"/>
              </a:lnSpc>
              <a:spcBef>
                <a:spcPts val="200"/>
              </a:spcBef>
              <a:spcAft>
                <a:spcPts val="200"/>
              </a:spcAft>
            </a:pPr>
            <a:r>
              <a:rPr lang="en-US" sz="2400" i="1">
                <a:latin typeface="Arial" panose="020B0604020202020204" pitchFamily="34" charset="0"/>
                <a:cs typeface="Arial" panose="020B0604020202020204" pitchFamily="34" charset="0"/>
              </a:rPr>
              <a:t>Lưu đồ: Cấu trúc điều kiện if else</a:t>
            </a:r>
          </a:p>
        </p:txBody>
      </p:sp>
      <p:sp>
        <p:nvSpPr>
          <p:cNvPr id="10" name="Date Placeholder 9">
            <a:extLst>
              <a:ext uri="{FF2B5EF4-FFF2-40B4-BE49-F238E27FC236}">
                <a16:creationId xmlns:a16="http://schemas.microsoft.com/office/drawing/2014/main" id="{B35196BC-2C61-EBF3-A14C-E05DB4F60695}"/>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4A4AF46D-CF81-AE74-9E9D-2129AD260F16}"/>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91943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Ví dụ</a:t>
            </a:r>
            <a:endParaRPr lang="en-US" sz="4000" dirty="0"/>
          </a:p>
        </p:txBody>
      </p:sp>
      <p:sp>
        <p:nvSpPr>
          <p:cNvPr id="6" name="Content Placeholder 5"/>
          <p:cNvSpPr>
            <a:spLocks noGrp="1"/>
          </p:cNvSpPr>
          <p:nvPr>
            <p:ph idx="1"/>
          </p:nvPr>
        </p:nvSpPr>
        <p:spPr/>
        <p:txBody>
          <a:bodyPr>
            <a:noAutofit/>
          </a:bodyPr>
          <a:lstStyle/>
          <a:p>
            <a:r>
              <a:rPr lang="vi-VN" altLang="en-US" sz="2400" dirty="0">
                <a:latin typeface="+mn-lt"/>
                <a:cs typeface="Calibri" panose="020F0502020204030204" pitchFamily="34" charset="0"/>
              </a:rPr>
              <a:t>Viết chương trình tìm giá trị bé nhất của ba số a, b, c cho trước.</a:t>
            </a:r>
            <a:endParaRPr lang="en-US" altLang="en-US" sz="2400" dirty="0">
              <a:latin typeface="+mn-lt"/>
              <a:cs typeface="Calibri" panose="020F0502020204030204" pitchFamily="34" charset="0"/>
            </a:endParaRPr>
          </a:p>
          <a:p>
            <a:pPr marL="25717" indent="0">
              <a:lnSpc>
                <a:spcPct val="120000"/>
              </a:lnSpc>
              <a:spcBef>
                <a:spcPts val="0"/>
              </a:spcBef>
              <a:spcAft>
                <a:spcPts val="0"/>
              </a:spcAft>
              <a:buNone/>
            </a:pPr>
            <a:r>
              <a:rPr lang="en-US" sz="2000" dirty="0">
                <a:solidFill>
                  <a:srgbClr val="0000FF"/>
                </a:solidFill>
                <a:latin typeface="Consolas" panose="020B0609020204030204" pitchFamily="49" charset="0"/>
              </a:rPr>
              <a:t>#include</a:t>
            </a:r>
            <a:r>
              <a:rPr lang="en-US" sz="2000" dirty="0">
                <a:solidFill>
                  <a:prstClr val="black"/>
                </a:solidFill>
                <a:latin typeface="Consolas" panose="020B0609020204030204" pitchFamily="49" charset="0"/>
              </a:rPr>
              <a:t> </a:t>
            </a:r>
            <a:r>
              <a:rPr lang="en-US" sz="2000" dirty="0">
                <a:solidFill>
                  <a:srgbClr val="A31515"/>
                </a:solidFill>
                <a:latin typeface="Consolas" panose="020B0609020204030204" pitchFamily="49" charset="0"/>
              </a:rPr>
              <a:t>&lt;</a:t>
            </a:r>
            <a:r>
              <a:rPr lang="en-US" sz="2000" dirty="0" err="1">
                <a:solidFill>
                  <a:srgbClr val="A31515"/>
                </a:solidFill>
                <a:latin typeface="Consolas" panose="020B0609020204030204" pitchFamily="49" charset="0"/>
              </a:rPr>
              <a:t>iostream</a:t>
            </a:r>
            <a:r>
              <a:rPr lang="en-US" sz="2000" dirty="0">
                <a:solidFill>
                  <a:srgbClr val="A31515"/>
                </a:solidFill>
                <a:latin typeface="Consolas" panose="020B0609020204030204" pitchFamily="49" charset="0"/>
              </a:rPr>
              <a:t>&gt;</a:t>
            </a:r>
            <a:endParaRPr lang="en-US" sz="2000" dirty="0">
              <a:solidFill>
                <a:prstClr val="black"/>
              </a:solidFill>
              <a:latin typeface="Consolas" panose="020B0609020204030204" pitchFamily="49" charset="0"/>
            </a:endParaRPr>
          </a:p>
          <a:p>
            <a:pPr marL="25717" indent="0">
              <a:lnSpc>
                <a:spcPct val="120000"/>
              </a:lnSpc>
              <a:spcBef>
                <a:spcPts val="0"/>
              </a:spcBef>
              <a:spcAft>
                <a:spcPts val="0"/>
              </a:spcAft>
              <a:buNone/>
            </a:pPr>
            <a:r>
              <a:rPr lang="en-US" sz="2000" dirty="0">
                <a:solidFill>
                  <a:srgbClr val="0000FF"/>
                </a:solidFill>
                <a:latin typeface="Consolas" panose="020B0609020204030204" pitchFamily="49" charset="0"/>
              </a:rPr>
              <a:t>using</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p>
          <a:p>
            <a:pPr marL="25717" indent="0">
              <a:lnSpc>
                <a:spcPct val="120000"/>
              </a:lnSpc>
              <a:spcBef>
                <a:spcPts val="0"/>
              </a:spcBef>
              <a:spcAft>
                <a:spcPts val="0"/>
              </a:spcAft>
              <a:buNone/>
            </a:pPr>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main(){</a:t>
            </a:r>
          </a:p>
          <a:p>
            <a:pPr marL="25717" indent="0">
              <a:lnSpc>
                <a:spcPct val="120000"/>
              </a:lnSpc>
              <a:spcBef>
                <a:spcPts val="0"/>
              </a:spcBef>
              <a:spcAft>
                <a:spcPts val="0"/>
              </a:spcAft>
              <a:buNone/>
            </a:pPr>
            <a:r>
              <a:rPr lang="en-US" sz="2000">
                <a:solidFill>
                  <a:prstClr val="black"/>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a = 10, b = 15, c= 8;</a:t>
            </a:r>
          </a:p>
          <a:p>
            <a:pPr marL="25717" indent="0">
              <a:lnSpc>
                <a:spcPct val="120000"/>
              </a:lnSpc>
              <a:spcBef>
                <a:spcPts val="0"/>
              </a:spcBef>
              <a:spcAft>
                <a:spcPts val="0"/>
              </a:spcAft>
              <a:buNone/>
            </a:pPr>
            <a:r>
              <a:rPr lang="en-US" sz="2000">
                <a:solidFill>
                  <a:prstClr val="black"/>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min;</a:t>
            </a:r>
          </a:p>
          <a:p>
            <a:pPr marL="25717" indent="0">
              <a:lnSpc>
                <a:spcPct val="120000"/>
              </a:lnSpc>
              <a:spcBef>
                <a:spcPts val="0"/>
              </a:spcBef>
              <a:spcAft>
                <a:spcPts val="0"/>
              </a:spcAft>
              <a:buNone/>
            </a:pPr>
            <a:endParaRPr lang="en-US" sz="2000" dirty="0">
              <a:solidFill>
                <a:prstClr val="black"/>
              </a:solidFill>
              <a:latin typeface="Consolas" panose="020B0609020204030204" pitchFamily="49" charset="0"/>
            </a:endParaRPr>
          </a:p>
          <a:p>
            <a:pPr marL="25717" indent="0">
              <a:lnSpc>
                <a:spcPct val="120000"/>
              </a:lnSpc>
              <a:spcBef>
                <a:spcPts val="0"/>
              </a:spcBef>
              <a:spcAft>
                <a:spcPts val="0"/>
              </a:spcAft>
              <a:buNone/>
            </a:pPr>
            <a:r>
              <a:rPr lang="en-US" sz="2000" dirty="0">
                <a:solidFill>
                  <a:prstClr val="black"/>
                </a:solidFill>
                <a:latin typeface="Consolas" panose="020B0609020204030204" pitchFamily="49" charset="0"/>
              </a:rPr>
              <a:t>    </a:t>
            </a:r>
          </a:p>
          <a:p>
            <a:pPr marL="25717" indent="0">
              <a:lnSpc>
                <a:spcPct val="120000"/>
              </a:lnSpc>
              <a:spcBef>
                <a:spcPts val="0"/>
              </a:spcBef>
              <a:spcAft>
                <a:spcPts val="0"/>
              </a:spcAft>
              <a:buNone/>
            </a:pPr>
            <a:r>
              <a:rPr lang="en-US" sz="2000">
                <a:solidFill>
                  <a:prstClr val="black"/>
                </a:solidFill>
                <a:latin typeface="Consolas" panose="020B0609020204030204" pitchFamily="49" charset="0"/>
              </a:rPr>
              <a:t>    </a:t>
            </a:r>
          </a:p>
          <a:p>
            <a:pPr marL="25717" indent="0">
              <a:lnSpc>
                <a:spcPct val="120000"/>
              </a:lnSpc>
              <a:spcBef>
                <a:spcPts val="0"/>
              </a:spcBef>
              <a:spcAft>
                <a:spcPts val="0"/>
              </a:spcAft>
              <a:buNone/>
            </a:pPr>
            <a:endParaRPr lang="en-US" sz="2000">
              <a:solidFill>
                <a:prstClr val="black"/>
              </a:solidFill>
              <a:latin typeface="Consolas" panose="020B0609020204030204" pitchFamily="49" charset="0"/>
            </a:endParaRPr>
          </a:p>
          <a:p>
            <a:pPr marL="25717" indent="0">
              <a:lnSpc>
                <a:spcPct val="120000"/>
              </a:lnSpc>
              <a:spcBef>
                <a:spcPts val="0"/>
              </a:spcBef>
              <a:spcAft>
                <a:spcPts val="0"/>
              </a:spcAft>
              <a:buNone/>
            </a:pPr>
            <a:endParaRPr lang="en-US" sz="2000">
              <a:solidFill>
                <a:prstClr val="black"/>
              </a:solidFill>
              <a:latin typeface="Consolas" panose="020B0609020204030204" pitchFamily="49" charset="0"/>
            </a:endParaRPr>
          </a:p>
          <a:p>
            <a:pPr marL="25717" indent="0">
              <a:lnSpc>
                <a:spcPct val="120000"/>
              </a:lnSpc>
              <a:spcBef>
                <a:spcPts val="0"/>
              </a:spcBef>
              <a:spcAft>
                <a:spcPts val="0"/>
              </a:spcAft>
              <a:buNone/>
            </a:pPr>
            <a:endParaRPr lang="en-US" sz="2000" dirty="0">
              <a:solidFill>
                <a:prstClr val="black"/>
              </a:solidFill>
              <a:latin typeface="Consolas" panose="020B0609020204030204" pitchFamily="49" charset="0"/>
            </a:endParaRPr>
          </a:p>
          <a:p>
            <a:pPr marL="25717" indent="0">
              <a:lnSpc>
                <a:spcPct val="120000"/>
              </a:lnSpc>
              <a:spcBef>
                <a:spcPts val="0"/>
              </a:spcBef>
              <a:spcAft>
                <a:spcPts val="0"/>
              </a:spcAft>
              <a:buNone/>
            </a:pP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err="1">
                <a:solidFill>
                  <a:prstClr val="black"/>
                </a:solidFill>
                <a:latin typeface="Consolas" panose="020B0609020204030204" pitchFamily="49" charset="0"/>
              </a:rPr>
              <a:t>Gia</a:t>
            </a:r>
            <a:r>
              <a:rPr lang="en-US" sz="2000" dirty="0">
                <a:solidFill>
                  <a:prstClr val="black"/>
                </a:solidFill>
                <a:latin typeface="Consolas" panose="020B0609020204030204" pitchFamily="49" charset="0"/>
              </a:rPr>
              <a:t> tri be </a:t>
            </a:r>
            <a:r>
              <a:rPr lang="en-US" sz="2000" dirty="0" err="1">
                <a:solidFill>
                  <a:prstClr val="black"/>
                </a:solidFill>
                <a:latin typeface="Consolas" panose="020B0609020204030204" pitchFamily="49" charset="0"/>
              </a:rPr>
              <a:t>nhat</a:t>
            </a:r>
            <a:r>
              <a:rPr lang="en-US" sz="2000" dirty="0">
                <a:solidFill>
                  <a:prstClr val="black"/>
                </a:solidFill>
                <a:latin typeface="Consolas" panose="020B0609020204030204" pitchFamily="49" charset="0"/>
              </a:rPr>
              <a:t> la " &lt;&lt; min;</a:t>
            </a:r>
          </a:p>
          <a:p>
            <a:pPr marL="25717" indent="0">
              <a:lnSpc>
                <a:spcPct val="120000"/>
              </a:lnSpc>
              <a:spcBef>
                <a:spcPts val="0"/>
              </a:spcBef>
              <a:spcAft>
                <a:spcPts val="0"/>
              </a:spcAft>
              <a:buNone/>
            </a:pPr>
            <a:r>
              <a:rPr lang="en-US" sz="200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9" name="Rectangle 8"/>
          <p:cNvSpPr/>
          <p:nvPr/>
        </p:nvSpPr>
        <p:spPr>
          <a:xfrm>
            <a:off x="1414220" y="3763563"/>
            <a:ext cx="3099986" cy="1938992"/>
          </a:xfrm>
          <a:prstGeom prst="rect">
            <a:avLst/>
          </a:prstGeom>
          <a:ln>
            <a:solidFill>
              <a:schemeClr val="accent1"/>
            </a:solidFill>
          </a:ln>
        </p:spPr>
        <p:txBody>
          <a:bodyPr wrap="square">
            <a:spAutoFit/>
          </a:bodyPr>
          <a:lstStyle/>
          <a:p>
            <a:r>
              <a:rPr lang="en-US" sz="2000" dirty="0">
                <a:solidFill>
                  <a:srgbClr val="008000"/>
                </a:solidFill>
                <a:latin typeface="Consolas" panose="020B0609020204030204" pitchFamily="49" charset="0"/>
              </a:rPr>
              <a:t>//</a:t>
            </a:r>
            <a:r>
              <a:rPr lang="en-US" sz="2000" dirty="0" err="1">
                <a:solidFill>
                  <a:srgbClr val="008000"/>
                </a:solidFill>
                <a:latin typeface="Consolas" panose="020B0609020204030204" pitchFamily="49" charset="0"/>
              </a:rPr>
              <a:t>Cách</a:t>
            </a:r>
            <a:r>
              <a:rPr lang="en-US" sz="2000" dirty="0">
                <a:solidFill>
                  <a:srgbClr val="008000"/>
                </a:solidFill>
                <a:latin typeface="Consolas" panose="020B0609020204030204" pitchFamily="49" charset="0"/>
              </a:rPr>
              <a:t> 1</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min = a;</a:t>
            </a:r>
          </a:p>
          <a:p>
            <a:r>
              <a:rPr lang="en-US" sz="2000" dirty="0">
                <a:solidFill>
                  <a:srgbClr val="0000FF"/>
                </a:solidFill>
                <a:latin typeface="Consolas" panose="020B0609020204030204" pitchFamily="49" charset="0"/>
              </a:rPr>
              <a:t>if</a:t>
            </a:r>
            <a:r>
              <a:rPr lang="en-US" sz="2000" dirty="0">
                <a:solidFill>
                  <a:prstClr val="black"/>
                </a:solidFill>
                <a:latin typeface="Consolas" panose="020B0609020204030204" pitchFamily="49" charset="0"/>
              </a:rPr>
              <a:t> (b &lt; min</a:t>
            </a:r>
            <a:r>
              <a:rPr lang="en-US" sz="2000">
                <a:solidFill>
                  <a:prstClr val="black"/>
                </a:solidFill>
                <a:latin typeface="Consolas" panose="020B0609020204030204" pitchFamily="49" charset="0"/>
              </a:rPr>
              <a:t>) </a:t>
            </a:r>
          </a:p>
          <a:p>
            <a:r>
              <a:rPr lang="en-US" sz="2000">
                <a:solidFill>
                  <a:prstClr val="black"/>
                </a:solidFill>
                <a:latin typeface="Consolas" panose="020B0609020204030204" pitchFamily="49" charset="0"/>
              </a:rPr>
              <a:t>     min</a:t>
            </a:r>
            <a:r>
              <a:rPr lang="en-US" sz="2000" dirty="0">
                <a:solidFill>
                  <a:prstClr val="black"/>
                </a:solidFill>
                <a:latin typeface="Consolas" panose="020B0609020204030204" pitchFamily="49" charset="0"/>
              </a:rPr>
              <a:t>=b;</a:t>
            </a:r>
          </a:p>
          <a:p>
            <a:r>
              <a:rPr lang="en-US" sz="2000" dirty="0">
                <a:solidFill>
                  <a:srgbClr val="0000FF"/>
                </a:solidFill>
                <a:latin typeface="Consolas" panose="020B0609020204030204" pitchFamily="49" charset="0"/>
              </a:rPr>
              <a:t>if</a:t>
            </a:r>
            <a:r>
              <a:rPr lang="en-US" sz="2000" dirty="0">
                <a:solidFill>
                  <a:prstClr val="black"/>
                </a:solidFill>
                <a:latin typeface="Consolas" panose="020B0609020204030204" pitchFamily="49" charset="0"/>
              </a:rPr>
              <a:t> (c &lt; min</a:t>
            </a:r>
            <a:r>
              <a:rPr lang="en-US" sz="2000">
                <a:solidFill>
                  <a:prstClr val="black"/>
                </a:solidFill>
                <a:latin typeface="Consolas" panose="020B0609020204030204" pitchFamily="49" charset="0"/>
              </a:rPr>
              <a:t>) </a:t>
            </a:r>
          </a:p>
          <a:p>
            <a:r>
              <a:rPr lang="en-US" sz="2000">
                <a:solidFill>
                  <a:prstClr val="black"/>
                </a:solidFill>
                <a:latin typeface="Consolas" panose="020B0609020204030204" pitchFamily="49" charset="0"/>
              </a:rPr>
              <a:t>     min</a:t>
            </a:r>
            <a:r>
              <a:rPr lang="en-US" sz="2000" dirty="0">
                <a:solidFill>
                  <a:prstClr val="black"/>
                </a:solidFill>
                <a:latin typeface="Consolas" panose="020B0609020204030204" pitchFamily="49" charset="0"/>
              </a:rPr>
              <a:t>=c;</a:t>
            </a:r>
          </a:p>
        </p:txBody>
      </p:sp>
      <p:sp>
        <p:nvSpPr>
          <p:cNvPr id="13" name="Content Placeholder 2"/>
          <p:cNvSpPr txBox="1">
            <a:spLocks/>
          </p:cNvSpPr>
          <p:nvPr/>
        </p:nvSpPr>
        <p:spPr>
          <a:xfrm>
            <a:off x="2815071" y="1527465"/>
            <a:ext cx="6709930" cy="597477"/>
          </a:xfrm>
          <a:prstGeom prst="rect">
            <a:avLst/>
          </a:prstGeom>
        </p:spPr>
        <p:txBody>
          <a:bodyPr vert="horz" lIns="68580" tIns="34290" rIns="68580" bIns="3429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0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en-US" sz="1800" dirty="0"/>
          </a:p>
        </p:txBody>
      </p:sp>
      <p:sp>
        <p:nvSpPr>
          <p:cNvPr id="7" name="Rectangle 6"/>
          <p:cNvSpPr/>
          <p:nvPr/>
        </p:nvSpPr>
        <p:spPr>
          <a:xfrm>
            <a:off x="5478484" y="2617841"/>
            <a:ext cx="3099986" cy="2246769"/>
          </a:xfrm>
          <a:prstGeom prst="rect">
            <a:avLst/>
          </a:prstGeom>
          <a:ln>
            <a:solidFill>
              <a:schemeClr val="accent5">
                <a:lumMod val="60000"/>
                <a:lumOff val="40000"/>
              </a:schemeClr>
            </a:solidFill>
          </a:ln>
        </p:spPr>
        <p:txBody>
          <a:bodyPr wrap="square">
            <a:spAutoFit/>
          </a:bodyPr>
          <a:lstStyle/>
          <a:p>
            <a:r>
              <a:rPr lang="en-US" sz="2000" dirty="0">
                <a:solidFill>
                  <a:srgbClr val="008000"/>
                </a:solidFill>
                <a:latin typeface="Consolas" panose="020B0609020204030204" pitchFamily="49" charset="0"/>
              </a:rPr>
              <a:t>//</a:t>
            </a:r>
            <a:r>
              <a:rPr lang="en-US" sz="2000" dirty="0" err="1">
                <a:solidFill>
                  <a:srgbClr val="008000"/>
                </a:solidFill>
                <a:latin typeface="Consolas" panose="020B0609020204030204" pitchFamily="49" charset="0"/>
              </a:rPr>
              <a:t>Cách</a:t>
            </a:r>
            <a:r>
              <a:rPr lang="en-US" sz="2000" dirty="0">
                <a:solidFill>
                  <a:srgbClr val="008000"/>
                </a:solidFill>
                <a:latin typeface="Consolas" panose="020B0609020204030204" pitchFamily="49" charset="0"/>
              </a:rPr>
              <a:t> 2</a:t>
            </a:r>
            <a:endParaRPr lang="en-US" sz="2000" dirty="0">
              <a:solidFill>
                <a:prstClr val="black"/>
              </a:solidFill>
              <a:latin typeface="Consolas" panose="020B0609020204030204" pitchFamily="49" charset="0"/>
            </a:endParaRPr>
          </a:p>
          <a:p>
            <a:r>
              <a:rPr lang="en-US" sz="2000" dirty="0">
                <a:solidFill>
                  <a:srgbClr val="0000FF"/>
                </a:solidFill>
                <a:latin typeface="Consolas" panose="020B0609020204030204" pitchFamily="49" charset="0"/>
              </a:rPr>
              <a:t>if</a:t>
            </a:r>
            <a:r>
              <a:rPr lang="en-US" sz="2000" dirty="0">
                <a:solidFill>
                  <a:prstClr val="black"/>
                </a:solidFill>
                <a:latin typeface="Consolas" panose="020B0609020204030204" pitchFamily="49" charset="0"/>
              </a:rPr>
              <a:t> (a&lt;b)</a:t>
            </a:r>
          </a:p>
          <a:p>
            <a:r>
              <a:rPr lang="en-US" sz="2000">
                <a:solidFill>
                  <a:prstClr val="black"/>
                </a:solidFill>
                <a:latin typeface="Consolas" panose="020B0609020204030204" pitchFamily="49" charset="0"/>
              </a:rPr>
              <a:t>    </a:t>
            </a:r>
            <a:r>
              <a:rPr lang="en-US" sz="2000">
                <a:solidFill>
                  <a:srgbClr val="0000FF"/>
                </a:solidFill>
                <a:latin typeface="Consolas" panose="020B0609020204030204" pitchFamily="49" charset="0"/>
              </a:rPr>
              <a:t>if</a:t>
            </a:r>
            <a:r>
              <a:rPr lang="en-US" sz="200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(a&lt;c) min=a;</a:t>
            </a:r>
          </a:p>
          <a:p>
            <a:r>
              <a:rPr lang="en-US" sz="200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else</a:t>
            </a:r>
            <a:r>
              <a:rPr lang="en-US" sz="2000" dirty="0">
                <a:solidFill>
                  <a:prstClr val="black"/>
                </a:solidFill>
                <a:latin typeface="Consolas" panose="020B0609020204030204" pitchFamily="49" charset="0"/>
              </a:rPr>
              <a:t> min=c;</a:t>
            </a:r>
          </a:p>
          <a:p>
            <a:r>
              <a:rPr lang="en-US" sz="2000" dirty="0">
                <a:solidFill>
                  <a:srgbClr val="0000FF"/>
                </a:solidFill>
                <a:latin typeface="Consolas" panose="020B0609020204030204" pitchFamily="49" charset="0"/>
              </a:rPr>
              <a:t>else</a:t>
            </a:r>
            <a:r>
              <a:rPr lang="en-US" sz="2000" dirty="0">
                <a:solidFill>
                  <a:prstClr val="black"/>
                </a:solidFill>
                <a:latin typeface="Consolas" panose="020B0609020204030204" pitchFamily="49" charset="0"/>
              </a:rPr>
              <a:t> </a:t>
            </a:r>
          </a:p>
          <a:p>
            <a:r>
              <a:rPr lang="en-US" sz="200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if</a:t>
            </a:r>
            <a:r>
              <a:rPr lang="en-US" sz="2000" dirty="0">
                <a:solidFill>
                  <a:prstClr val="black"/>
                </a:solidFill>
                <a:latin typeface="Consolas" panose="020B0609020204030204" pitchFamily="49" charset="0"/>
              </a:rPr>
              <a:t> (b&lt;c) min=b;</a:t>
            </a:r>
          </a:p>
          <a:p>
            <a:r>
              <a:rPr lang="en-US" sz="200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else</a:t>
            </a:r>
            <a:r>
              <a:rPr lang="en-US" sz="2000" dirty="0">
                <a:solidFill>
                  <a:prstClr val="black"/>
                </a:solidFill>
                <a:latin typeface="Consolas" panose="020B0609020204030204" pitchFamily="49" charset="0"/>
              </a:rPr>
              <a:t> min=c;</a:t>
            </a:r>
          </a:p>
        </p:txBody>
      </p:sp>
      <p:sp>
        <p:nvSpPr>
          <p:cNvPr id="11" name="Rectangle 10"/>
          <p:cNvSpPr/>
          <p:nvPr/>
        </p:nvSpPr>
        <p:spPr>
          <a:xfrm>
            <a:off x="5478484" y="5003566"/>
            <a:ext cx="6486819" cy="707886"/>
          </a:xfrm>
          <a:prstGeom prst="rect">
            <a:avLst/>
          </a:prstGeom>
          <a:ln>
            <a:solidFill>
              <a:srgbClr val="FFC000"/>
            </a:solidFill>
          </a:ln>
        </p:spPr>
        <p:txBody>
          <a:bodyPr wrap="square">
            <a:spAutoFit/>
          </a:bodyPr>
          <a:lstStyle/>
          <a:p>
            <a:r>
              <a:rPr lang="en-US" sz="2000" dirty="0">
                <a:solidFill>
                  <a:srgbClr val="008000"/>
                </a:solidFill>
                <a:latin typeface="Consolas" panose="020B0609020204030204" pitchFamily="49" charset="0"/>
              </a:rPr>
              <a:t>//</a:t>
            </a:r>
            <a:r>
              <a:rPr lang="en-US" sz="2000" dirty="0" err="1">
                <a:solidFill>
                  <a:srgbClr val="008000"/>
                </a:solidFill>
                <a:latin typeface="Consolas" panose="020B0609020204030204" pitchFamily="49" charset="0"/>
              </a:rPr>
              <a:t>Cách</a:t>
            </a:r>
            <a:r>
              <a:rPr lang="en-US" sz="2000" dirty="0">
                <a:solidFill>
                  <a:srgbClr val="008000"/>
                </a:solidFill>
                <a:latin typeface="Consolas" panose="020B0609020204030204" pitchFamily="49" charset="0"/>
              </a:rPr>
              <a:t> 3</a:t>
            </a:r>
            <a:endParaRPr lang="en-US" sz="2000" dirty="0">
              <a:solidFill>
                <a:prstClr val="black"/>
              </a:solidFill>
              <a:latin typeface="Consolas" panose="020B0609020204030204" pitchFamily="49" charset="0"/>
            </a:endParaRPr>
          </a:p>
          <a:p>
            <a:r>
              <a:rPr lang="en-US" sz="2000">
                <a:solidFill>
                  <a:prstClr val="black"/>
                </a:solidFill>
                <a:latin typeface="Consolas" panose="020B0609020204030204" pitchFamily="49" charset="0"/>
              </a:rPr>
              <a:t>min = </a:t>
            </a:r>
            <a:r>
              <a:rPr lang="en-US" sz="2000" dirty="0">
                <a:solidFill>
                  <a:prstClr val="black"/>
                </a:solidFill>
                <a:latin typeface="Consolas" panose="020B0609020204030204" pitchFamily="49" charset="0"/>
              </a:rPr>
              <a:t>(a&lt;b) ? ((a&lt;c) ? a:c) : ((b&lt;c) ? b:c);</a:t>
            </a:r>
          </a:p>
        </p:txBody>
      </p:sp>
      <p:sp>
        <p:nvSpPr>
          <p:cNvPr id="8" name="Date Placeholder 7">
            <a:extLst>
              <a:ext uri="{FF2B5EF4-FFF2-40B4-BE49-F238E27FC236}">
                <a16:creationId xmlns:a16="http://schemas.microsoft.com/office/drawing/2014/main" id="{71799CA7-DD12-0D70-5C66-0D7AD729FF71}"/>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91975CED-90D9-4FDC-3A36-97D4FA172732}"/>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105392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2033899" y="1559014"/>
            <a:ext cx="8124204" cy="4720600"/>
          </a:xfrm>
        </p:spPr>
        <p:txBody>
          <a:bodyPr>
            <a:noAutofit/>
          </a:bodyPr>
          <a:lstStyle/>
          <a:p>
            <a:pPr marL="25718" indent="0">
              <a:lnSpc>
                <a:spcPct val="100000"/>
              </a:lnSpc>
              <a:spcBef>
                <a:spcPts val="0"/>
              </a:spcBef>
              <a:buNone/>
            </a:pPr>
            <a:r>
              <a:rPr lang="en-US"/>
              <a:t>4.1 Khái niệm câu lệnh và khối lệnh</a:t>
            </a:r>
          </a:p>
          <a:p>
            <a:pPr marL="25718" indent="0">
              <a:lnSpc>
                <a:spcPct val="100000"/>
              </a:lnSpc>
              <a:spcBef>
                <a:spcPts val="0"/>
              </a:spcBef>
              <a:buNone/>
            </a:pPr>
            <a:r>
              <a:rPr lang="en-US"/>
              <a:t>4.2 Phạm vi hoạt động của biến</a:t>
            </a:r>
          </a:p>
          <a:p>
            <a:pPr marL="25718" indent="0">
              <a:lnSpc>
                <a:spcPct val="100000"/>
              </a:lnSpc>
              <a:spcBef>
                <a:spcPts val="0"/>
              </a:spcBef>
              <a:buNone/>
            </a:pPr>
            <a:r>
              <a:rPr lang="en-US"/>
              <a:t>4.3 Giới thiệu về cấu trúc điều khiển</a:t>
            </a:r>
          </a:p>
          <a:p>
            <a:pPr marL="25718" indent="0">
              <a:lnSpc>
                <a:spcPct val="100000"/>
              </a:lnSpc>
              <a:spcBef>
                <a:spcPts val="0"/>
              </a:spcBef>
              <a:buNone/>
            </a:pPr>
            <a:r>
              <a:rPr lang="en-US"/>
              <a:t>4.4 Cấu trúc rẽ nhánh if, if-else</a:t>
            </a:r>
          </a:p>
          <a:p>
            <a:pPr marL="25718" indent="0">
              <a:lnSpc>
                <a:spcPct val="100000"/>
              </a:lnSpc>
              <a:spcBef>
                <a:spcPts val="0"/>
              </a:spcBef>
              <a:buNone/>
            </a:pPr>
            <a:r>
              <a:rPr lang="en-US"/>
              <a:t>4.5 Cấu trúc rẽ nhánh switch-case</a:t>
            </a:r>
          </a:p>
          <a:p>
            <a:pPr marL="25718" indent="0">
              <a:lnSpc>
                <a:spcPct val="100000"/>
              </a:lnSpc>
              <a:spcBef>
                <a:spcPts val="0"/>
              </a:spcBef>
              <a:buNone/>
            </a:pPr>
            <a:r>
              <a:rPr lang="en-US">
                <a:solidFill>
                  <a:schemeClr val="tx1">
                    <a:lumMod val="20000"/>
                    <a:lumOff val="80000"/>
                  </a:schemeClr>
                </a:solidFill>
              </a:rPr>
              <a:t>4.6 Cấu trúc vòng lặp for</a:t>
            </a:r>
          </a:p>
          <a:p>
            <a:pPr marL="25718" indent="0">
              <a:lnSpc>
                <a:spcPct val="100000"/>
              </a:lnSpc>
              <a:spcBef>
                <a:spcPts val="0"/>
              </a:spcBef>
              <a:buNone/>
            </a:pPr>
            <a:r>
              <a:rPr lang="en-US">
                <a:solidFill>
                  <a:schemeClr val="tx1">
                    <a:lumMod val="20000"/>
                    <a:lumOff val="80000"/>
                  </a:schemeClr>
                </a:solidFill>
              </a:rPr>
              <a:t>4.7 Cấu trúc vòng lặp while</a:t>
            </a:r>
          </a:p>
          <a:p>
            <a:pPr marL="25718" indent="0">
              <a:lnSpc>
                <a:spcPct val="100000"/>
              </a:lnSpc>
              <a:spcBef>
                <a:spcPts val="0"/>
              </a:spcBef>
              <a:buNone/>
            </a:pPr>
            <a:r>
              <a:rPr lang="en-US">
                <a:solidFill>
                  <a:schemeClr val="tx1">
                    <a:lumMod val="20000"/>
                    <a:lumOff val="80000"/>
                  </a:schemeClr>
                </a:solidFill>
              </a:rPr>
              <a:t>4.8 Cấu trúc vòng lặp do-while</a:t>
            </a:r>
          </a:p>
          <a:p>
            <a:pPr marL="25718" indent="0">
              <a:lnSpc>
                <a:spcPct val="100000"/>
              </a:lnSpc>
              <a:spcBef>
                <a:spcPts val="0"/>
              </a:spcBef>
              <a:buNone/>
            </a:pPr>
            <a:r>
              <a:rPr lang="en-US">
                <a:solidFill>
                  <a:schemeClr val="tx1">
                    <a:lumMod val="20000"/>
                    <a:lumOff val="80000"/>
                  </a:schemeClr>
                </a:solidFill>
              </a:rPr>
              <a:t>4.9 Lệnh break, continue, goto, return</a:t>
            </a:r>
          </a:p>
          <a:p>
            <a:pPr marL="25718" indent="0">
              <a:lnSpc>
                <a:spcPct val="100000"/>
              </a:lnSpc>
              <a:spcBef>
                <a:spcPts val="0"/>
              </a:spcBef>
              <a:buNone/>
            </a:pPr>
            <a:r>
              <a:rPr lang="en-US">
                <a:solidFill>
                  <a:schemeClr val="tx1">
                    <a:lumMod val="20000"/>
                    <a:lumOff val="80000"/>
                  </a:schemeClr>
                </a:solidFill>
              </a:rPr>
              <a:t>4.10 Một số ví dụ minh họa</a:t>
            </a:r>
          </a:p>
          <a:p>
            <a:pPr marL="25718" indent="0">
              <a:lnSpc>
                <a:spcPct val="100000"/>
              </a:lnSpc>
              <a:spcBef>
                <a:spcPts val="0"/>
              </a:spcBef>
              <a:buNone/>
            </a:pPr>
            <a:r>
              <a:rPr lang="en-US"/>
              <a:t>Bài tập </a:t>
            </a: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02D3EE4F-4A85-781E-767D-5F1C023B5649}"/>
              </a:ext>
            </a:extLst>
          </p:cNvPr>
          <p:cNvSpPr>
            <a:spLocks noGrp="1"/>
          </p:cNvSpPr>
          <p:nvPr>
            <p:ph type="dt" sz="half" idx="14"/>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9B1EE8E7-52A9-B228-5E93-EFC7291F6D23}"/>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Lưu</a:t>
            </a:r>
            <a:r>
              <a:rPr lang="en-US" dirty="0"/>
              <a:t> ý</a:t>
            </a:r>
          </a:p>
        </p:txBody>
      </p:sp>
      <p:sp>
        <p:nvSpPr>
          <p:cNvPr id="3" name="Content Placeholder 2"/>
          <p:cNvSpPr>
            <a:spLocks noGrp="1"/>
          </p:cNvSpPr>
          <p:nvPr>
            <p:ph idx="1"/>
          </p:nvPr>
        </p:nvSpPr>
        <p:spPr>
          <a:xfrm>
            <a:off x="774145" y="1200774"/>
            <a:ext cx="10579654" cy="4943139"/>
          </a:xfrm>
        </p:spPr>
        <p:txBody>
          <a:bodyPr>
            <a:noAutofit/>
          </a:bodyPr>
          <a:lstStyle/>
          <a:p>
            <a:pPr>
              <a:lnSpc>
                <a:spcPct val="100000"/>
              </a:lnSpc>
            </a:pPr>
            <a:r>
              <a:rPr lang="en-US" altLang="en-US" sz="2400" dirty="0" err="1"/>
              <a:t>Không</a:t>
            </a:r>
            <a:r>
              <a:rPr lang="en-US" altLang="en-US" sz="2400" dirty="0"/>
              <a:t> </a:t>
            </a:r>
            <a:r>
              <a:rPr lang="en-US" altLang="en-US" sz="2400" dirty="0" err="1"/>
              <a:t>được</a:t>
            </a:r>
            <a:r>
              <a:rPr lang="en-US" altLang="en-US" sz="2400" dirty="0"/>
              <a:t> </a:t>
            </a:r>
            <a:r>
              <a:rPr lang="en-US" altLang="en-US" sz="2400" dirty="0" err="1"/>
              <a:t>thêm</a:t>
            </a:r>
            <a:r>
              <a:rPr lang="en-US" altLang="en-US" sz="2400" dirty="0"/>
              <a:t> </a:t>
            </a:r>
            <a:r>
              <a:rPr lang="en-US" altLang="en-US" sz="2400" b="1" dirty="0">
                <a:solidFill>
                  <a:srgbClr val="FF0000"/>
                </a:solidFill>
              </a:rPr>
              <a:t>;</a:t>
            </a:r>
            <a:r>
              <a:rPr lang="en-US" altLang="en-US" sz="2400" dirty="0">
                <a:solidFill>
                  <a:srgbClr val="FF0000"/>
                </a:solidFill>
              </a:rPr>
              <a:t> </a:t>
            </a:r>
            <a:r>
              <a:rPr lang="en-US" altLang="en-US" sz="2400" dirty="0" err="1"/>
              <a:t>sau</a:t>
            </a:r>
            <a:r>
              <a:rPr lang="en-US" altLang="en-US" sz="2400" dirty="0"/>
              <a:t> </a:t>
            </a:r>
            <a:r>
              <a:rPr lang="en-US" altLang="en-US" sz="2400" dirty="0" err="1"/>
              <a:t>điều</a:t>
            </a:r>
            <a:r>
              <a:rPr lang="en-US" altLang="en-US" sz="2400" dirty="0"/>
              <a:t> </a:t>
            </a:r>
            <a:r>
              <a:rPr lang="en-US" altLang="en-US" sz="2400" dirty="0" err="1"/>
              <a:t>kiện</a:t>
            </a:r>
            <a:r>
              <a:rPr lang="en-US" altLang="en-US" sz="2400" dirty="0"/>
              <a:t> </a:t>
            </a:r>
            <a:r>
              <a:rPr lang="en-US" altLang="en-US" sz="2400" dirty="0" err="1"/>
              <a:t>của</a:t>
            </a:r>
            <a:r>
              <a:rPr lang="en-US" altLang="en-US" sz="2400" dirty="0"/>
              <a:t> </a:t>
            </a:r>
            <a:r>
              <a:rPr lang="en-US" altLang="en-US" sz="2400">
                <a:solidFill>
                  <a:srgbClr val="FF0000"/>
                </a:solidFill>
              </a:rPr>
              <a:t>if</a:t>
            </a:r>
            <a:r>
              <a:rPr lang="en-US" altLang="en-US" sz="2400"/>
              <a:t>.</a:t>
            </a:r>
            <a:r>
              <a:rPr lang="en-US" sz="2400">
                <a:solidFill>
                  <a:srgbClr val="0000FF"/>
                </a:solidFill>
                <a:latin typeface="Consolas" panose="020B0609020204030204" pitchFamily="49" charset="0"/>
              </a:rPr>
              <a:t> </a:t>
            </a:r>
          </a:p>
          <a:p>
            <a:pPr marL="940118" lvl="2" indent="0">
              <a:lnSpc>
                <a:spcPct val="100000"/>
              </a:lnSpc>
              <a:buNone/>
            </a:pPr>
            <a:r>
              <a:rPr lang="en-US" sz="2400">
                <a:solidFill>
                  <a:srgbClr val="0000FF"/>
                </a:solidFill>
                <a:latin typeface="Consolas" panose="020B0609020204030204" pitchFamily="49" charset="0"/>
              </a:rPr>
              <a:t>   if</a:t>
            </a:r>
            <a:r>
              <a:rPr lang="en-US" sz="2400">
                <a:solidFill>
                  <a:srgbClr val="000000"/>
                </a:solidFill>
                <a:latin typeface="Consolas" panose="020B0609020204030204" pitchFamily="49" charset="0"/>
              </a:rPr>
              <a:t>(a==</a:t>
            </a:r>
            <a:r>
              <a:rPr lang="en-US" sz="2400">
                <a:solidFill>
                  <a:srgbClr val="09885A"/>
                </a:solidFill>
                <a:latin typeface="Consolas" panose="020B0609020204030204" pitchFamily="49" charset="0"/>
              </a:rPr>
              <a:t>0</a:t>
            </a:r>
            <a:r>
              <a:rPr lang="en-US" sz="2400">
                <a:solidFill>
                  <a:srgbClr val="000000"/>
                </a:solidFill>
                <a:latin typeface="Consolas" panose="020B0609020204030204" pitchFamily="49" charset="0"/>
              </a:rPr>
              <a:t>)</a:t>
            </a:r>
            <a:r>
              <a:rPr lang="en-US" sz="2400">
                <a:solidFill>
                  <a:srgbClr val="FF0000"/>
                </a:solidFill>
                <a:latin typeface="Consolas" panose="020B0609020204030204" pitchFamily="49" charset="0"/>
              </a:rPr>
              <a:t>;</a:t>
            </a:r>
            <a:r>
              <a:rPr lang="en-US" sz="2400">
                <a:solidFill>
                  <a:srgbClr val="000000"/>
                </a:solidFill>
                <a:latin typeface="Consolas" panose="020B0609020204030204" pitchFamily="49" charset="0"/>
              </a:rPr>
              <a:t>   </a:t>
            </a:r>
            <a:r>
              <a:rPr lang="en-US" sz="2400">
                <a:solidFill>
                  <a:srgbClr val="FF0000"/>
                </a:solidFill>
                <a:latin typeface="Consolas" panose="020B0609020204030204" pitchFamily="49" charset="0"/>
                <a:sym typeface="Wingdings" panose="05000000000000000000" pitchFamily="2" charset="2"/>
              </a:rPr>
              <a:t> SAI</a:t>
            </a:r>
            <a:endParaRPr lang="en-US" sz="2400">
              <a:solidFill>
                <a:srgbClr val="FF0000"/>
              </a:solidFill>
              <a:latin typeface="Consolas" panose="020B0609020204030204" pitchFamily="49" charset="0"/>
            </a:endParaRPr>
          </a:p>
          <a:p>
            <a:pPr marL="940118" lvl="2" indent="0">
              <a:lnSpc>
                <a:spcPct val="100000"/>
              </a:lnSpc>
              <a:buNone/>
            </a:pP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 bang 0"</a:t>
            </a:r>
            <a:r>
              <a:rPr lang="en-US" sz="2400">
                <a:solidFill>
                  <a:srgbClr val="000000"/>
                </a:solidFill>
                <a:latin typeface="Consolas" panose="020B0609020204030204" pitchFamily="49" charset="0"/>
              </a:rPr>
              <a:t>;</a:t>
            </a:r>
            <a:endParaRPr lang="en-US" altLang="en-US" sz="2400"/>
          </a:p>
          <a:p>
            <a:pPr>
              <a:lnSpc>
                <a:spcPct val="100000"/>
              </a:lnSpc>
              <a:spcBef>
                <a:spcPts val="600"/>
              </a:spcBef>
            </a:pPr>
            <a:r>
              <a:rPr lang="en-US" altLang="en-US" sz="2400"/>
              <a:t>Câu lệnh </a:t>
            </a:r>
            <a:r>
              <a:rPr lang="en-US" altLang="en-US" sz="2400">
                <a:solidFill>
                  <a:srgbClr val="FF0000"/>
                </a:solidFill>
              </a:rPr>
              <a:t>if</a:t>
            </a:r>
            <a:r>
              <a:rPr lang="en-US" altLang="en-US" sz="2400"/>
              <a:t> và câu lệnh </a:t>
            </a:r>
            <a:r>
              <a:rPr lang="en-US" altLang="en-US" sz="2400">
                <a:solidFill>
                  <a:srgbClr val="FF0000"/>
                </a:solidFill>
              </a:rPr>
              <a:t>if… else</a:t>
            </a:r>
            <a:r>
              <a:rPr lang="en-US" altLang="en-US" sz="2400"/>
              <a:t> là một </a:t>
            </a:r>
            <a:r>
              <a:rPr lang="en-US" altLang="en-US" sz="2400">
                <a:solidFill>
                  <a:srgbClr val="FF0000"/>
                </a:solidFill>
              </a:rPr>
              <a:t>câu lệnh đơn</a:t>
            </a:r>
            <a:r>
              <a:rPr lang="en-US" altLang="en-US" sz="2400"/>
              <a:t>.</a:t>
            </a:r>
          </a:p>
          <a:p>
            <a:pPr marL="1397318" lvl="3" indent="0">
              <a:lnSpc>
                <a:spcPct val="100000"/>
              </a:lnSpc>
              <a:buNone/>
            </a:pPr>
            <a:r>
              <a:rPr lang="en-US" sz="2400" strike="sngStrike">
                <a:solidFill>
                  <a:srgbClr val="000000"/>
                </a:solidFill>
              </a:rPr>
              <a:t>{</a:t>
            </a:r>
            <a:endParaRPr lang="en-US" sz="2400" strike="sngStrike" dirty="0">
              <a:solidFill>
                <a:srgbClr val="000000"/>
              </a:solidFill>
            </a:endParaRPr>
          </a:p>
          <a:p>
            <a:pPr marL="1397318" lvl="3" indent="0">
              <a:lnSpc>
                <a:spcPct val="100000"/>
              </a:lnSpc>
              <a:buNone/>
            </a:pPr>
            <a:r>
              <a:rPr lang="en-US" sz="2400">
                <a:solidFill>
                  <a:srgbClr val="0000FF"/>
                </a:solidFill>
                <a:latin typeface="Consolas" panose="020B0609020204030204" pitchFamily="49" charset="0"/>
              </a:rPr>
              <a:t>	  if</a:t>
            </a:r>
            <a:r>
              <a:rPr lang="en-US" sz="2400" dirty="0">
                <a:solidFill>
                  <a:srgbClr val="000000"/>
                </a:solidFill>
                <a:latin typeface="Consolas" panose="020B0609020204030204" pitchFamily="49" charset="0"/>
              </a:rPr>
              <a:t>(a==</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"a bang 0"</a:t>
            </a:r>
            <a:r>
              <a:rPr lang="en-US" sz="2400" dirty="0">
                <a:solidFill>
                  <a:srgbClr val="000000"/>
                </a:solidFill>
                <a:latin typeface="Consolas" panose="020B0609020204030204" pitchFamily="49" charset="0"/>
              </a:rPr>
              <a:t>;</a:t>
            </a:r>
          </a:p>
          <a:p>
            <a:pPr marL="1397318" lvl="3" indent="0">
              <a:lnSpc>
                <a:spcPct val="100000"/>
              </a:lnSpc>
              <a:buNone/>
            </a:pPr>
            <a:r>
              <a:rPr lang="en-US" sz="2400" strike="sngStrike" dirty="0">
                <a:solidFill>
                  <a:srgbClr val="000000"/>
                </a:solidFill>
                <a:latin typeface="Consolas" panose="020B0609020204030204" pitchFamily="49" charset="0"/>
              </a:rPr>
              <a:t>}</a:t>
            </a:r>
          </a:p>
          <a:p>
            <a:pPr marL="1397318" lvl="3" indent="0">
              <a:lnSpc>
                <a:spcPct val="100000"/>
              </a:lnSpc>
              <a:buNone/>
            </a:pPr>
            <a:r>
              <a:rPr lang="en-US" sz="2400" strike="sngStrike" dirty="0">
                <a:solidFill>
                  <a:srgbClr val="000000"/>
                </a:solidFill>
                <a:latin typeface="Consolas" panose="020B0609020204030204" pitchFamily="49" charset="0"/>
              </a:rPr>
              <a:t>{</a:t>
            </a:r>
          </a:p>
          <a:p>
            <a:pPr marL="1397318" lvl="3" indent="0">
              <a:lnSpc>
                <a:spcPct val="100000"/>
              </a:lnSpc>
              <a:buNone/>
            </a:pPr>
            <a:r>
              <a:rPr lang="en-US" sz="2400">
                <a:solidFill>
                  <a:srgbClr val="0000FF"/>
                </a:solidFill>
                <a:latin typeface="Consolas" panose="020B0609020204030204" pitchFamily="49" charset="0"/>
              </a:rPr>
              <a:t>	  if</a:t>
            </a:r>
            <a:r>
              <a:rPr lang="en-US" sz="2400" dirty="0">
                <a:solidFill>
                  <a:srgbClr val="000000"/>
                </a:solidFill>
                <a:latin typeface="Consolas" panose="020B0609020204030204" pitchFamily="49" charset="0"/>
              </a:rPr>
              <a:t>(a==</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"a bang 0"</a:t>
            </a:r>
            <a:r>
              <a:rPr lang="en-US" sz="2400" dirty="0">
                <a:solidFill>
                  <a:srgbClr val="000000"/>
                </a:solidFill>
                <a:latin typeface="Consolas" panose="020B0609020204030204" pitchFamily="49" charset="0"/>
              </a:rPr>
              <a:t>;</a:t>
            </a:r>
          </a:p>
          <a:p>
            <a:pPr marL="1397318" lvl="3" indent="0">
              <a:lnSpc>
                <a:spcPct val="100000"/>
              </a:lnSpc>
              <a:buNone/>
            </a:pPr>
            <a:r>
              <a:rPr lang="en-US" sz="2400">
                <a:solidFill>
                  <a:srgbClr val="0000FF"/>
                </a:solidFill>
                <a:latin typeface="Consolas" panose="020B0609020204030204" pitchFamily="49" charset="0"/>
              </a:rPr>
              <a:t>	  else </a:t>
            </a:r>
            <a:r>
              <a:rPr lang="en-US" sz="2400">
                <a:solidFill>
                  <a:srgbClr val="000000"/>
                </a:solidFill>
                <a:latin typeface="Consolas" panose="020B0609020204030204" pitchFamily="49" charset="0"/>
              </a:rPr>
              <a:t>cout </a:t>
            </a:r>
            <a:r>
              <a:rPr lang="en-US" sz="2400" dirty="0">
                <a:solidFill>
                  <a:srgbClr val="000000"/>
                </a:solidFill>
                <a:latin typeface="Consolas" panose="020B0609020204030204" pitchFamily="49" charset="0"/>
              </a:rPr>
              <a:t>&lt;&lt; </a:t>
            </a:r>
            <a:r>
              <a:rPr lang="en-US" sz="2400" dirty="0">
                <a:solidFill>
                  <a:srgbClr val="A31515"/>
                </a:solidFill>
                <a:latin typeface="Consolas" panose="020B0609020204030204" pitchFamily="49" charset="0"/>
              </a:rPr>
              <a:t>"a </a:t>
            </a:r>
            <a:r>
              <a:rPr lang="en-US" sz="2400" dirty="0" err="1">
                <a:solidFill>
                  <a:srgbClr val="A31515"/>
                </a:solidFill>
                <a:latin typeface="Consolas" panose="020B0609020204030204" pitchFamily="49" charset="0"/>
              </a:rPr>
              <a:t>khac</a:t>
            </a:r>
            <a:r>
              <a:rPr lang="en-US" sz="2400" dirty="0">
                <a:solidFill>
                  <a:srgbClr val="A31515"/>
                </a:solidFill>
                <a:latin typeface="Consolas" panose="020B0609020204030204" pitchFamily="49" charset="0"/>
              </a:rPr>
              <a:t> </a:t>
            </a:r>
            <a:r>
              <a:rPr lang="en-US" sz="2400">
                <a:solidFill>
                  <a:srgbClr val="A31515"/>
                </a:solidFill>
                <a:latin typeface="Consolas" panose="020B0609020204030204" pitchFamily="49" charset="0"/>
              </a:rPr>
              <a:t>0"</a:t>
            </a:r>
            <a:r>
              <a:rPr lang="en-US" sz="2400">
                <a:solidFill>
                  <a:srgbClr val="000000"/>
                </a:solidFill>
                <a:latin typeface="Consolas" panose="020B0609020204030204" pitchFamily="49" charset="0"/>
              </a:rPr>
              <a:t>;</a:t>
            </a:r>
          </a:p>
          <a:p>
            <a:pPr marL="1397318" lvl="3" indent="0">
              <a:lnSpc>
                <a:spcPct val="100000"/>
              </a:lnSpc>
              <a:buNone/>
            </a:pPr>
            <a:r>
              <a:rPr lang="en-US" sz="2400" strike="sngStrike">
                <a:solidFill>
                  <a:srgbClr val="000000"/>
                </a:solidFill>
                <a:latin typeface="Consolas" panose="020B06090202040302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1747747" y="1663548"/>
            <a:ext cx="6415751" cy="85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47747" y="2991936"/>
            <a:ext cx="6415752" cy="3151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85E13FCB-A47E-23A1-3954-15BA327313BD}"/>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27C9C7DD-DE6C-2937-B258-BC7EB5AE4D33}"/>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90554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Lưu</a:t>
            </a:r>
            <a:r>
              <a:rPr lang="en-US" dirty="0"/>
              <a:t> ý</a:t>
            </a:r>
          </a:p>
        </p:txBody>
      </p:sp>
      <p:sp>
        <p:nvSpPr>
          <p:cNvPr id="3" name="Content Placeholder 2"/>
          <p:cNvSpPr>
            <a:spLocks noGrp="1"/>
          </p:cNvSpPr>
          <p:nvPr>
            <p:ph idx="1"/>
          </p:nvPr>
        </p:nvSpPr>
        <p:spPr/>
        <p:txBody>
          <a:bodyPr>
            <a:normAutofit/>
          </a:bodyPr>
          <a:lstStyle/>
          <a:p>
            <a:r>
              <a:rPr lang="en-US" altLang="en-US" dirty="0" err="1"/>
              <a:t>Câu</a:t>
            </a:r>
            <a:r>
              <a:rPr lang="en-US" altLang="en-US" dirty="0"/>
              <a:t> </a:t>
            </a:r>
            <a:r>
              <a:rPr lang="en-US" altLang="en-US" dirty="0" err="1"/>
              <a:t>lệnh</a:t>
            </a:r>
            <a:r>
              <a:rPr lang="en-US" altLang="en-US" dirty="0"/>
              <a:t> </a:t>
            </a:r>
            <a:r>
              <a:rPr lang="en-US" altLang="en-US" dirty="0">
                <a:solidFill>
                  <a:srgbClr val="FF0000"/>
                </a:solidFill>
              </a:rPr>
              <a:t>if </a:t>
            </a:r>
            <a:r>
              <a:rPr lang="en-US" altLang="en-US" dirty="0"/>
              <a:t>có </a:t>
            </a:r>
            <a:r>
              <a:rPr lang="en-US" altLang="en-US" dirty="0" err="1"/>
              <a:t>thể</a:t>
            </a:r>
            <a:r>
              <a:rPr lang="en-US" altLang="en-US" dirty="0"/>
              <a:t> </a:t>
            </a:r>
            <a:r>
              <a:rPr lang="en-US" altLang="en-US" dirty="0" err="1">
                <a:solidFill>
                  <a:srgbClr val="FF0000"/>
                </a:solidFill>
              </a:rPr>
              <a:t>lồng</a:t>
            </a:r>
            <a:r>
              <a:rPr lang="en-US" altLang="en-US" dirty="0">
                <a:solidFill>
                  <a:srgbClr val="FF0000"/>
                </a:solidFill>
              </a:rPr>
              <a:t> </a:t>
            </a:r>
            <a:r>
              <a:rPr lang="en-US" altLang="en-US" dirty="0" err="1">
                <a:solidFill>
                  <a:srgbClr val="FF0000"/>
                </a:solidFill>
              </a:rPr>
              <a:t>vào</a:t>
            </a:r>
            <a:r>
              <a:rPr lang="en-US" altLang="en-US" dirty="0">
                <a:solidFill>
                  <a:srgbClr val="FF0000"/>
                </a:solidFill>
              </a:rPr>
              <a:t> </a:t>
            </a:r>
            <a:r>
              <a:rPr lang="en-US" altLang="en-US" dirty="0" err="1">
                <a:solidFill>
                  <a:srgbClr val="FF0000"/>
                </a:solidFill>
              </a:rPr>
              <a:t>nhau</a:t>
            </a:r>
            <a:r>
              <a:rPr lang="en-US" altLang="en-US" dirty="0"/>
              <a:t> </a:t>
            </a:r>
          </a:p>
          <a:p>
            <a:r>
              <a:rPr lang="en-US" altLang="en-US" dirty="0">
                <a:solidFill>
                  <a:srgbClr val="FF0000"/>
                </a:solidFill>
              </a:rPr>
              <a:t>else </a:t>
            </a:r>
            <a:r>
              <a:rPr lang="en-US" altLang="en-US" dirty="0" err="1"/>
              <a:t>sẽ</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với</a:t>
            </a:r>
            <a:r>
              <a:rPr lang="en-US" altLang="en-US" dirty="0">
                <a:solidFill>
                  <a:srgbClr val="FF0000"/>
                </a:solidFill>
              </a:rPr>
              <a:t> if </a:t>
            </a:r>
            <a:r>
              <a:rPr lang="en-US" altLang="en-US" dirty="0" err="1">
                <a:solidFill>
                  <a:srgbClr val="FF0000"/>
                </a:solidFill>
              </a:rPr>
              <a:t>gần</a:t>
            </a:r>
            <a:r>
              <a:rPr lang="en-US" altLang="en-US" dirty="0">
                <a:solidFill>
                  <a:srgbClr val="FF0000"/>
                </a:solidFill>
              </a:rPr>
              <a:t> </a:t>
            </a:r>
            <a:r>
              <a:rPr lang="en-US" altLang="en-US" dirty="0" err="1">
                <a:solidFill>
                  <a:srgbClr val="FF0000"/>
                </a:solidFill>
              </a:rPr>
              <a:t>nó</a:t>
            </a:r>
            <a:r>
              <a:rPr lang="en-US" altLang="en-US" dirty="0">
                <a:solidFill>
                  <a:srgbClr val="FF0000"/>
                </a:solidFill>
              </a:rPr>
              <a:t> </a:t>
            </a:r>
            <a:r>
              <a:rPr lang="en-US" altLang="en-US" err="1">
                <a:solidFill>
                  <a:srgbClr val="FF0000"/>
                </a:solidFill>
              </a:rPr>
              <a:t>nhất</a:t>
            </a:r>
            <a:r>
              <a:rPr lang="en-US" altLang="en-US"/>
              <a:t>.</a:t>
            </a:r>
            <a:endParaRPr lang="en-US" alt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901210" y="2743198"/>
            <a:ext cx="7185172" cy="15078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(a != </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(b &gt; </a:t>
            </a:r>
            <a:r>
              <a:rPr lang="en-US" sz="2400">
                <a:solidFill>
                  <a:srgbClr val="09885A"/>
                </a:solidFill>
                <a:latin typeface="Consolas" panose="020B0609020204030204" pitchFamily="49" charset="0"/>
              </a:rPr>
              <a:t>0</a:t>
            </a:r>
            <a:r>
              <a:rPr lang="en-US" sz="2400">
                <a:solidFill>
                  <a:srgbClr val="000000"/>
                </a:solidFill>
                <a:latin typeface="Consolas" panose="020B0609020204030204" pitchFamily="49" charset="0"/>
              </a:rPr>
              <a:t>) cout </a:t>
            </a:r>
            <a:r>
              <a:rPr lang="en-US" sz="2400" dirty="0">
                <a:solidFill>
                  <a:srgbClr val="000000"/>
                </a:solidFill>
                <a:latin typeface="Consolas" panose="020B0609020204030204" pitchFamily="49" charset="0"/>
              </a:rPr>
              <a:t>&lt;&lt; </a:t>
            </a:r>
            <a:r>
              <a:rPr lang="en-US" sz="2400" dirty="0">
                <a:solidFill>
                  <a:srgbClr val="A31515"/>
                </a:solidFill>
                <a:latin typeface="Consolas" panose="020B0609020204030204" pitchFamily="49" charset="0"/>
              </a:rPr>
              <a:t>"a != 0 </a:t>
            </a:r>
            <a:r>
              <a:rPr lang="en-US" sz="2400" dirty="0" err="1">
                <a:solidFill>
                  <a:srgbClr val="A31515"/>
                </a:solidFill>
                <a:latin typeface="Consolas" panose="020B0609020204030204" pitchFamily="49" charset="0"/>
              </a:rPr>
              <a:t>va</a:t>
            </a:r>
            <a:r>
              <a:rPr lang="en-US" sz="2400" dirty="0">
                <a:solidFill>
                  <a:srgbClr val="A31515"/>
                </a:solidFill>
                <a:latin typeface="Consolas" panose="020B0609020204030204" pitchFamily="49" charset="0"/>
              </a:rPr>
              <a:t> b &gt; 0"</a:t>
            </a:r>
            <a:r>
              <a:rPr lang="en-US" sz="2400" dirty="0">
                <a:solidFill>
                  <a:srgbClr val="000000"/>
                </a:solidFill>
                <a:latin typeface="Consolas" panose="020B0609020204030204" pitchFamily="49" charset="0"/>
              </a:rPr>
              <a:t>;</a:t>
            </a:r>
          </a:p>
          <a:p>
            <a:r>
              <a:rPr lang="en-US" sz="2400">
                <a:solidFill>
                  <a:srgbClr val="0000FF"/>
                </a:solidFill>
                <a:latin typeface="Consolas" panose="020B0609020204030204" pitchFamily="49" charset="0"/>
              </a:rPr>
              <a:t>else </a:t>
            </a:r>
            <a:r>
              <a:rPr lang="en-US" sz="2400">
                <a:solidFill>
                  <a:srgbClr val="000000"/>
                </a:solidFill>
                <a:latin typeface="Consolas" panose="020B0609020204030204" pitchFamily="49" charset="0"/>
              </a:rPr>
              <a:t>cout </a:t>
            </a:r>
            <a:r>
              <a:rPr lang="en-US" sz="2400" dirty="0">
                <a:solidFill>
                  <a:srgbClr val="000000"/>
                </a:solidFill>
                <a:latin typeface="Consolas" panose="020B0609020204030204" pitchFamily="49" charset="0"/>
              </a:rPr>
              <a:t>&lt;&lt; </a:t>
            </a:r>
            <a:r>
              <a:rPr lang="en-US" sz="2400" dirty="0">
                <a:solidFill>
                  <a:srgbClr val="A31515"/>
                </a:solidFill>
                <a:latin typeface="Consolas" panose="020B0609020204030204" pitchFamily="49" charset="0"/>
              </a:rPr>
              <a:t>"a != 0 </a:t>
            </a:r>
            <a:r>
              <a:rPr lang="en-US" sz="2400" dirty="0" err="1">
                <a:solidFill>
                  <a:srgbClr val="A31515"/>
                </a:solidFill>
                <a:latin typeface="Consolas" panose="020B0609020204030204" pitchFamily="49" charset="0"/>
              </a:rPr>
              <a:t>va</a:t>
            </a:r>
            <a:r>
              <a:rPr lang="en-US" sz="2400" dirty="0">
                <a:solidFill>
                  <a:srgbClr val="A31515"/>
                </a:solidFill>
                <a:latin typeface="Consolas" panose="020B0609020204030204" pitchFamily="49" charset="0"/>
              </a:rPr>
              <a:t> b &lt;= 0"</a:t>
            </a:r>
            <a:r>
              <a:rPr lang="en-US" sz="2400" dirty="0">
                <a:solidFill>
                  <a:srgbClr val="000000"/>
                </a:solidFill>
                <a:latin typeface="Consolas" panose="020B0609020204030204" pitchFamily="49" charset="0"/>
              </a:rPr>
              <a:t>;</a:t>
            </a:r>
          </a:p>
        </p:txBody>
      </p:sp>
      <p:sp>
        <p:nvSpPr>
          <p:cNvPr id="8" name="Rectangle 7"/>
          <p:cNvSpPr/>
          <p:nvPr/>
        </p:nvSpPr>
        <p:spPr>
          <a:xfrm>
            <a:off x="3049499" y="4589084"/>
            <a:ext cx="7185172" cy="16740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(a !=</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(b &gt; </a:t>
            </a:r>
            <a:r>
              <a:rPr lang="en-US" sz="2400">
                <a:solidFill>
                  <a:srgbClr val="09885A"/>
                </a:solidFill>
                <a:latin typeface="Consolas" panose="020B0609020204030204" pitchFamily="49" charset="0"/>
              </a:rPr>
              <a:t>0</a:t>
            </a:r>
            <a:r>
              <a:rPr lang="en-US" sz="2400">
                <a:solidFill>
                  <a:srgbClr val="000000"/>
                </a:solidFill>
                <a:latin typeface="Consolas" panose="020B0609020204030204" pitchFamily="49" charset="0"/>
              </a:rPr>
              <a:t>) cout </a:t>
            </a:r>
            <a:r>
              <a:rPr lang="en-US" sz="2400" dirty="0">
                <a:solidFill>
                  <a:srgbClr val="000000"/>
                </a:solidFill>
                <a:latin typeface="Consolas" panose="020B0609020204030204" pitchFamily="49" charset="0"/>
              </a:rPr>
              <a:t>&lt;&lt; </a:t>
            </a:r>
            <a:r>
              <a:rPr lang="en-US" sz="2400" dirty="0">
                <a:solidFill>
                  <a:srgbClr val="A31515"/>
                </a:solidFill>
                <a:latin typeface="Consolas" panose="020B0609020204030204" pitchFamily="49" charset="0"/>
              </a:rPr>
              <a:t>"a != 0 </a:t>
            </a:r>
            <a:r>
              <a:rPr lang="en-US" sz="2400" dirty="0" err="1">
                <a:solidFill>
                  <a:srgbClr val="A31515"/>
                </a:solidFill>
                <a:latin typeface="Consolas" panose="020B0609020204030204" pitchFamily="49" charset="0"/>
              </a:rPr>
              <a:t>va</a:t>
            </a:r>
            <a:r>
              <a:rPr lang="en-US" sz="2400" dirty="0">
                <a:solidFill>
                  <a:srgbClr val="A31515"/>
                </a:solidFill>
                <a:latin typeface="Consolas" panose="020B0609020204030204" pitchFamily="49" charset="0"/>
              </a:rPr>
              <a:t> b &gt; 0"</a:t>
            </a:r>
            <a:r>
              <a:rPr lang="en-US" sz="2400" dirty="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else </a:t>
            </a:r>
            <a:r>
              <a:rPr lang="en-US" sz="2400">
                <a:solidFill>
                  <a:srgbClr val="000000"/>
                </a:solidFill>
                <a:latin typeface="Consolas" panose="020B0609020204030204" pitchFamily="49" charset="0"/>
              </a:rPr>
              <a:t>cout </a:t>
            </a:r>
            <a:r>
              <a:rPr lang="en-US" sz="2400" dirty="0">
                <a:solidFill>
                  <a:srgbClr val="000000"/>
                </a:solidFill>
                <a:latin typeface="Consolas" panose="020B0609020204030204" pitchFamily="49" charset="0"/>
              </a:rPr>
              <a:t>&lt;&lt; </a:t>
            </a:r>
            <a:r>
              <a:rPr lang="en-US" sz="2400" dirty="0">
                <a:solidFill>
                  <a:srgbClr val="A31515"/>
                </a:solidFill>
                <a:latin typeface="Consolas" panose="020B0609020204030204" pitchFamily="49" charset="0"/>
              </a:rPr>
              <a:t>"a != 0 </a:t>
            </a:r>
            <a:r>
              <a:rPr lang="en-US" sz="2400" dirty="0" err="1">
                <a:solidFill>
                  <a:srgbClr val="A31515"/>
                </a:solidFill>
                <a:latin typeface="Consolas" panose="020B0609020204030204" pitchFamily="49" charset="0"/>
              </a:rPr>
              <a:t>va</a:t>
            </a:r>
            <a:r>
              <a:rPr lang="en-US" sz="2400" dirty="0">
                <a:solidFill>
                  <a:srgbClr val="A31515"/>
                </a:solidFill>
                <a:latin typeface="Consolas" panose="020B0609020204030204" pitchFamily="49" charset="0"/>
              </a:rPr>
              <a:t> b &lt;= 0"</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18" name="Arrow: Left-Right 17">
            <a:extLst>
              <a:ext uri="{FF2B5EF4-FFF2-40B4-BE49-F238E27FC236}">
                <a16:creationId xmlns:a16="http://schemas.microsoft.com/office/drawing/2014/main" id="{283847C6-DAFA-5AC8-6485-7B89ED847D25}"/>
              </a:ext>
            </a:extLst>
          </p:cNvPr>
          <p:cNvSpPr/>
          <p:nvPr/>
        </p:nvSpPr>
        <p:spPr>
          <a:xfrm>
            <a:off x="1712036" y="5087607"/>
            <a:ext cx="925417" cy="457265"/>
          </a:xfrm>
          <a:prstGeom prst="lef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Date Placeholder 8">
            <a:extLst>
              <a:ext uri="{FF2B5EF4-FFF2-40B4-BE49-F238E27FC236}">
                <a16:creationId xmlns:a16="http://schemas.microsoft.com/office/drawing/2014/main" id="{1A614B11-ADEB-5275-546D-A3E4916914AD}"/>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10028AAE-3D86-0E40-F80F-807EDF71EFAC}"/>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extLst>
      <p:ext uri="{BB962C8B-B14F-4D97-AF65-F5344CB8AC3E}">
        <p14:creationId xmlns:p14="http://schemas.microsoft.com/office/powerpoint/2010/main" val="264219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Lưu</a:t>
            </a:r>
            <a:r>
              <a:rPr lang="en-US" dirty="0"/>
              <a:t> ý</a:t>
            </a:r>
          </a:p>
        </p:txBody>
      </p:sp>
      <p:sp>
        <p:nvSpPr>
          <p:cNvPr id="3" name="Content Placeholder 2"/>
          <p:cNvSpPr>
            <a:spLocks noGrp="1"/>
          </p:cNvSpPr>
          <p:nvPr>
            <p:ph idx="1"/>
          </p:nvPr>
        </p:nvSpPr>
        <p:spPr>
          <a:xfrm>
            <a:off x="774145" y="1121842"/>
            <a:ext cx="10579654" cy="4943139"/>
          </a:xfrm>
        </p:spPr>
        <p:txBody>
          <a:bodyPr>
            <a:noAutofit/>
          </a:bodyPr>
          <a:lstStyle/>
          <a:p>
            <a:r>
              <a:rPr lang="en-US" altLang="en-US" dirty="0" err="1"/>
              <a:t>Nên</a:t>
            </a:r>
            <a:r>
              <a:rPr lang="en-US" altLang="en-US" dirty="0"/>
              <a:t> </a:t>
            </a:r>
            <a:r>
              <a:rPr lang="en-US" altLang="en-US" dirty="0" err="1">
                <a:solidFill>
                  <a:schemeClr val="tx1">
                    <a:lumMod val="50000"/>
                  </a:schemeClr>
                </a:solidFill>
              </a:rPr>
              <a:t>dùng</a:t>
            </a:r>
            <a:r>
              <a:rPr lang="en-US" altLang="en-US" dirty="0">
                <a:solidFill>
                  <a:srgbClr val="FF0000"/>
                </a:solidFill>
              </a:rPr>
              <a:t> else</a:t>
            </a:r>
            <a:r>
              <a:rPr lang="en-US" altLang="en-US" dirty="0"/>
              <a:t> </a:t>
            </a:r>
            <a:r>
              <a:rPr lang="en-US" altLang="en-US" dirty="0" err="1"/>
              <a:t>để</a:t>
            </a:r>
            <a:r>
              <a:rPr lang="en-US" altLang="en-US" dirty="0"/>
              <a:t> </a:t>
            </a:r>
            <a:r>
              <a:rPr lang="en-US" altLang="en-US" dirty="0" err="1">
                <a:solidFill>
                  <a:srgbClr val="FF0000"/>
                </a:solidFill>
              </a:rPr>
              <a:t>loại</a:t>
            </a:r>
            <a:r>
              <a:rPr lang="en-US" altLang="en-US" dirty="0">
                <a:solidFill>
                  <a:srgbClr val="FF0000"/>
                </a:solidFill>
              </a:rPr>
              <a:t> </a:t>
            </a:r>
            <a:r>
              <a:rPr lang="en-US" altLang="en-US" dirty="0" err="1">
                <a:solidFill>
                  <a:srgbClr val="FF0000"/>
                </a:solidFill>
              </a:rPr>
              <a:t>trừ</a:t>
            </a:r>
            <a:r>
              <a:rPr lang="en-US" altLang="en-US" dirty="0">
                <a:solidFill>
                  <a:srgbClr val="FF0000"/>
                </a:solidFill>
              </a:rPr>
              <a:t> </a:t>
            </a:r>
            <a:r>
              <a:rPr lang="en-US" altLang="en-US" dirty="0" err="1">
                <a:solidFill>
                  <a:srgbClr val="FF0000"/>
                </a:solidFill>
              </a:rPr>
              <a:t>trường</a:t>
            </a:r>
            <a:r>
              <a:rPr lang="en-US" altLang="en-US" dirty="0">
                <a:solidFill>
                  <a:srgbClr val="FF0000"/>
                </a:solidFill>
              </a:rPr>
              <a:t> </a:t>
            </a:r>
            <a:r>
              <a:rPr lang="en-US" altLang="en-US" err="1">
                <a:solidFill>
                  <a:srgbClr val="FF0000"/>
                </a:solidFill>
              </a:rPr>
              <a:t>hợp</a:t>
            </a:r>
            <a:r>
              <a:rPr lang="en-US" altLang="en-US"/>
              <a:t>.</a:t>
            </a:r>
          </a:p>
          <a:p>
            <a:endParaRPr lang="en-US" altLang="en-US"/>
          </a:p>
          <a:p>
            <a:endParaRPr lang="en-US" altLang="en-US"/>
          </a:p>
          <a:p>
            <a:endParaRPr lang="en-US" altLang="en-US"/>
          </a:p>
          <a:p>
            <a:endParaRPr lang="en-US" altLang="en-US"/>
          </a:p>
          <a:p>
            <a:endParaRPr lang="en-US" altLang="en-US"/>
          </a:p>
          <a:p>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513082" y="1856495"/>
            <a:ext cx="5875017" cy="20651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(delta &lt; </a:t>
            </a:r>
            <a:r>
              <a:rPr lang="en-US" sz="2000" dirty="0">
                <a:solidFill>
                  <a:srgbClr val="09885A"/>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a:solidFill>
                  <a:srgbClr val="000000"/>
                </a:solidFill>
                <a:latin typeface="Consolas" panose="020B0609020204030204" pitchFamily="49" charset="0"/>
              </a:rPr>
              <a:t>cout </a:t>
            </a:r>
            <a:r>
              <a:rPr lang="en-US" sz="2000" dirty="0">
                <a:solidFill>
                  <a:srgbClr val="000000"/>
                </a:solidFill>
                <a:latin typeface="Consolas" panose="020B0609020204030204" pitchFamily="49" charset="0"/>
              </a:rPr>
              <a:t>&lt;&lt; </a:t>
            </a:r>
            <a:r>
              <a:rPr lang="en-US" sz="2000" dirty="0">
                <a:solidFill>
                  <a:srgbClr val="A31515"/>
                </a:solidFill>
                <a:latin typeface="Consolas" panose="020B0609020204030204" pitchFamily="49" charset="0"/>
              </a:rPr>
              <a:t>"VN"</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(delta == </a:t>
            </a:r>
            <a:r>
              <a:rPr lang="en-US" sz="2000" dirty="0">
                <a:solidFill>
                  <a:srgbClr val="09885A"/>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a:solidFill>
                  <a:srgbClr val="000000"/>
                </a:solidFill>
                <a:latin typeface="Consolas" panose="020B0609020204030204" pitchFamily="49" charset="0"/>
              </a:rPr>
              <a:t>cout </a:t>
            </a:r>
            <a:r>
              <a:rPr lang="en-US" sz="2000" dirty="0">
                <a:solidFill>
                  <a:srgbClr val="000000"/>
                </a:solidFill>
                <a:latin typeface="Consolas" panose="020B0609020204030204" pitchFamily="49" charset="0"/>
              </a:rPr>
              <a:t>&lt;&lt; </a:t>
            </a:r>
            <a:r>
              <a:rPr lang="en-US" sz="2000" dirty="0">
                <a:solidFill>
                  <a:srgbClr val="A31515"/>
                </a:solidFill>
                <a:latin typeface="Consolas" panose="020B0609020204030204" pitchFamily="49" charset="0"/>
              </a:rPr>
              <a:t>"Nghiem </a:t>
            </a:r>
            <a:r>
              <a:rPr lang="en-US" sz="2000" dirty="0" err="1">
                <a:solidFill>
                  <a:srgbClr val="A31515"/>
                </a:solidFill>
                <a:latin typeface="Consolas" panose="020B0609020204030204" pitchFamily="49" charset="0"/>
              </a:rPr>
              <a:t>kep</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(delta &gt; </a:t>
            </a:r>
            <a:r>
              <a:rPr lang="en-US" sz="2000">
                <a:solidFill>
                  <a:srgbClr val="09885A"/>
                </a:solidFill>
                <a:latin typeface="Consolas" panose="020B0609020204030204" pitchFamily="49" charset="0"/>
              </a:rPr>
              <a:t>0</a:t>
            </a:r>
            <a:r>
              <a:rPr lang="en-US" sz="200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cout &lt;&lt; </a:t>
            </a:r>
            <a:r>
              <a:rPr lang="en-US" sz="2000">
                <a:solidFill>
                  <a:srgbClr val="A31515"/>
                </a:solidFill>
                <a:latin typeface="Consolas" panose="020B0609020204030204" pitchFamily="49" charset="0"/>
              </a:rPr>
              <a:t>"Co 2 nghiem phan biet"</a:t>
            </a:r>
            <a:r>
              <a:rPr lang="en-US" sz="200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p:txBody>
      </p:sp>
      <p:sp>
        <p:nvSpPr>
          <p:cNvPr id="8" name="Rectangle 7"/>
          <p:cNvSpPr/>
          <p:nvPr/>
        </p:nvSpPr>
        <p:spPr>
          <a:xfrm>
            <a:off x="513083" y="4033584"/>
            <a:ext cx="5875018" cy="21814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(delta &lt; </a:t>
            </a:r>
            <a:r>
              <a:rPr lang="en-US" sz="2000" dirty="0">
                <a:solidFill>
                  <a:srgbClr val="09885A"/>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a:solidFill>
                  <a:srgbClr val="000000"/>
                </a:solidFill>
                <a:latin typeface="Consolas" panose="020B0609020204030204" pitchFamily="49" charset="0"/>
              </a:rPr>
              <a:t>cout </a:t>
            </a:r>
            <a:r>
              <a:rPr lang="en-US" sz="2000" dirty="0">
                <a:solidFill>
                  <a:srgbClr val="000000"/>
                </a:solidFill>
                <a:latin typeface="Consolas" panose="020B0609020204030204" pitchFamily="49" charset="0"/>
              </a:rPr>
              <a:t>&lt;&lt; </a:t>
            </a:r>
            <a:r>
              <a:rPr lang="en-US" sz="2000" dirty="0">
                <a:solidFill>
                  <a:srgbClr val="A31515"/>
                </a:solidFill>
                <a:latin typeface="Consolas" panose="020B0609020204030204" pitchFamily="49" charset="0"/>
              </a:rPr>
              <a:t>"VN"</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else</a:t>
            </a:r>
            <a:r>
              <a:rPr lang="en-US" sz="2000" dirty="0">
                <a:solidFill>
                  <a:srgbClr val="000000"/>
                </a:solidFill>
                <a:latin typeface="Consolas" panose="020B0609020204030204" pitchFamily="49" charset="0"/>
              </a:rPr>
              <a:t> </a:t>
            </a:r>
            <a:r>
              <a:rPr lang="en-US" sz="2000" dirty="0">
                <a:solidFill>
                  <a:srgbClr val="AAAAAA"/>
                </a:solidFill>
                <a:latin typeface="Consolas" panose="020B0609020204030204" pitchFamily="49" charset="0"/>
              </a:rPr>
              <a:t>// delta &gt;=0</a:t>
            </a:r>
            <a:endParaRPr lang="en-US" sz="2000" dirty="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   </a:t>
            </a:r>
            <a:r>
              <a:rPr lang="en-US" sz="2000" dirty="0">
                <a:solidFill>
                  <a:srgbClr val="0000FF"/>
                </a:solidFill>
                <a:latin typeface="Consolas" panose="020B0609020204030204" pitchFamily="49" charset="0"/>
              </a:rPr>
              <a:t> </a:t>
            </a:r>
            <a:r>
              <a:rPr lang="en-US" sz="2000">
                <a:solidFill>
                  <a:srgbClr val="0000FF"/>
                </a:solidFill>
                <a:latin typeface="Consolas" panose="020B0609020204030204" pitchFamily="49" charset="0"/>
              </a:rPr>
              <a:t>if</a:t>
            </a:r>
            <a:r>
              <a:rPr lang="en-US" sz="200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(delta == </a:t>
            </a:r>
            <a:r>
              <a:rPr lang="en-US" sz="2000" dirty="0">
                <a:solidFill>
                  <a:srgbClr val="09885A"/>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cout </a:t>
            </a:r>
            <a:r>
              <a:rPr lang="en-US" sz="2000" dirty="0">
                <a:solidFill>
                  <a:srgbClr val="000000"/>
                </a:solidFill>
                <a:latin typeface="Consolas" panose="020B0609020204030204" pitchFamily="49" charset="0"/>
              </a:rPr>
              <a:t>&lt;&lt; </a:t>
            </a:r>
            <a:r>
              <a:rPr lang="en-US" sz="2000" dirty="0">
                <a:solidFill>
                  <a:srgbClr val="A31515"/>
                </a:solidFill>
                <a:latin typeface="Consolas" panose="020B0609020204030204" pitchFamily="49" charset="0"/>
              </a:rPr>
              <a:t>"Nghiem </a:t>
            </a:r>
            <a:r>
              <a:rPr lang="en-US" sz="2000" dirty="0" err="1">
                <a:solidFill>
                  <a:srgbClr val="A31515"/>
                </a:solidFill>
                <a:latin typeface="Consolas" panose="020B0609020204030204" pitchFamily="49" charset="0"/>
              </a:rPr>
              <a:t>kep</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    else</a:t>
            </a:r>
            <a:r>
              <a:rPr lang="en-US" sz="2000">
                <a:solidFill>
                  <a:srgbClr val="000000"/>
                </a:solidFill>
                <a:latin typeface="Consolas" panose="020B0609020204030204" pitchFamily="49" charset="0"/>
              </a:rPr>
              <a:t> </a:t>
            </a:r>
            <a:r>
              <a:rPr lang="en-US" sz="2000">
                <a:solidFill>
                  <a:srgbClr val="AAAAAA"/>
                </a:solidFill>
                <a:latin typeface="Consolas" panose="020B0609020204030204" pitchFamily="49" charset="0"/>
              </a:rPr>
              <a:t>// delta &gt; 0</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cout </a:t>
            </a:r>
            <a:r>
              <a:rPr lang="en-US" sz="2000" dirty="0">
                <a:solidFill>
                  <a:srgbClr val="000000"/>
                </a:solidFill>
                <a:latin typeface="Consolas" panose="020B0609020204030204" pitchFamily="49" charset="0"/>
              </a:rPr>
              <a:t>&lt;&lt; </a:t>
            </a:r>
            <a:r>
              <a:rPr lang="en-US" sz="2000" dirty="0">
                <a:solidFill>
                  <a:srgbClr val="A31515"/>
                </a:solidFill>
                <a:latin typeface="Consolas" panose="020B0609020204030204" pitchFamily="49" charset="0"/>
              </a:rPr>
              <a:t>"Co 2 </a:t>
            </a:r>
            <a:r>
              <a:rPr lang="en-US" sz="2000" dirty="0" err="1">
                <a:solidFill>
                  <a:srgbClr val="A31515"/>
                </a:solidFill>
                <a:latin typeface="Consolas" panose="020B0609020204030204" pitchFamily="49" charset="0"/>
              </a:rPr>
              <a:t>nghiem</a:t>
            </a:r>
            <a:r>
              <a:rPr lang="en-US" sz="2000" dirty="0">
                <a:solidFill>
                  <a:srgbClr val="A31515"/>
                </a:solidFill>
                <a:latin typeface="Consolas" panose="020B0609020204030204" pitchFamily="49" charset="0"/>
              </a:rPr>
              <a:t> phan </a:t>
            </a:r>
            <a:r>
              <a:rPr lang="en-US" sz="2000" dirty="0" err="1">
                <a:solidFill>
                  <a:srgbClr val="A31515"/>
                </a:solidFill>
                <a:latin typeface="Consolas" panose="020B0609020204030204" pitchFamily="49" charset="0"/>
              </a:rPr>
              <a:t>biet</a:t>
            </a:r>
            <a:r>
              <a:rPr lang="en-US" sz="2000">
                <a:solidFill>
                  <a:srgbClr val="A31515"/>
                </a:solidFill>
                <a:latin typeface="Consolas" panose="020B0609020204030204" pitchFamily="49" charset="0"/>
              </a:rPr>
              <a:t>"</a:t>
            </a:r>
            <a:r>
              <a:rPr lang="en-US" sz="200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p:txBody>
      </p:sp>
      <p:sp>
        <p:nvSpPr>
          <p:cNvPr id="10" name="TextBox 9">
            <a:extLst>
              <a:ext uri="{FF2B5EF4-FFF2-40B4-BE49-F238E27FC236}">
                <a16:creationId xmlns:a16="http://schemas.microsoft.com/office/drawing/2014/main" id="{6CBBEFC4-76DC-48B2-16B4-B9232A494F3A}"/>
              </a:ext>
            </a:extLst>
          </p:cNvPr>
          <p:cNvSpPr txBox="1"/>
          <p:nvPr/>
        </p:nvSpPr>
        <p:spPr>
          <a:xfrm>
            <a:off x="6918837" y="2123502"/>
            <a:ext cx="4236870" cy="1384995"/>
          </a:xfrm>
          <a:prstGeom prst="rect">
            <a:avLst/>
          </a:prstGeom>
          <a:noFill/>
        </p:spPr>
        <p:txBody>
          <a:bodyPr wrap="square">
            <a:spAutoFit/>
          </a:bodyPr>
          <a:lstStyle/>
          <a:p>
            <a:pPr marL="25718" indent="0" algn="just">
              <a:buNone/>
            </a:pPr>
            <a:r>
              <a:rPr lang="en-US" altLang="en-US" sz="2800" b="1">
                <a:solidFill>
                  <a:schemeClr val="accent1">
                    <a:lumMod val="75000"/>
                  </a:schemeClr>
                </a:solidFill>
                <a:latin typeface="Arial" panose="020B0604020202020204" pitchFamily="34" charset="0"/>
                <a:cs typeface="Arial" panose="020B0604020202020204" pitchFamily="34" charset="0"/>
              </a:rPr>
              <a:t>Hãy nêu điểm khác nhau g</a:t>
            </a:r>
            <a:r>
              <a:rPr lang="en-US" sz="2800" b="1">
                <a:solidFill>
                  <a:schemeClr val="accent1">
                    <a:lumMod val="75000"/>
                  </a:schemeClr>
                </a:solidFill>
                <a:latin typeface="Arial" panose="020B0604020202020204" pitchFamily="34" charset="0"/>
                <a:cs typeface="Arial" panose="020B0604020202020204" pitchFamily="34" charset="0"/>
              </a:rPr>
              <a:t>iữa 3 đoạn code này?</a:t>
            </a:r>
          </a:p>
        </p:txBody>
      </p:sp>
      <p:sp>
        <p:nvSpPr>
          <p:cNvPr id="11" name="Rectangle 10">
            <a:extLst>
              <a:ext uri="{FF2B5EF4-FFF2-40B4-BE49-F238E27FC236}">
                <a16:creationId xmlns:a16="http://schemas.microsoft.com/office/drawing/2014/main" id="{A252D029-981B-8D8F-6EBF-E31D6F921185}"/>
              </a:ext>
            </a:extLst>
          </p:cNvPr>
          <p:cNvSpPr/>
          <p:nvPr/>
        </p:nvSpPr>
        <p:spPr>
          <a:xfrm>
            <a:off x="6477001" y="4042000"/>
            <a:ext cx="5493435" cy="21730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(delta &lt; </a:t>
            </a:r>
            <a:r>
              <a:rPr lang="en-US" sz="2000" dirty="0">
                <a:solidFill>
                  <a:srgbClr val="09885A"/>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en-US" sz="2000">
                <a:solidFill>
                  <a:srgbClr val="000000"/>
                </a:solidFill>
                <a:latin typeface="Consolas" panose="020B0609020204030204" pitchFamily="49" charset="0"/>
              </a:rPr>
              <a:t>cout </a:t>
            </a:r>
            <a:r>
              <a:rPr lang="en-US" sz="2000" dirty="0">
                <a:solidFill>
                  <a:srgbClr val="000000"/>
                </a:solidFill>
                <a:latin typeface="Consolas" panose="020B0609020204030204" pitchFamily="49" charset="0"/>
              </a:rPr>
              <a:t>&lt;&lt; </a:t>
            </a:r>
            <a:r>
              <a:rPr lang="en-US" sz="2000" dirty="0">
                <a:solidFill>
                  <a:srgbClr val="A31515"/>
                </a:solidFill>
                <a:latin typeface="Consolas" panose="020B0609020204030204" pitchFamily="49" charset="0"/>
              </a:rPr>
              <a:t>"VN"</a:t>
            </a:r>
            <a:r>
              <a:rPr lang="en-US" sz="2000" dirty="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else</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if</a:t>
            </a:r>
            <a:r>
              <a:rPr lang="en-US" sz="200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(delta == </a:t>
            </a:r>
            <a:r>
              <a:rPr lang="en-US" sz="2000" dirty="0">
                <a:solidFill>
                  <a:srgbClr val="09885A"/>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a:solidFill>
                  <a:srgbClr val="000000"/>
                </a:solidFill>
                <a:latin typeface="Consolas" panose="020B0609020204030204" pitchFamily="49" charset="0"/>
              </a:rPr>
              <a:t>     cout </a:t>
            </a:r>
            <a:r>
              <a:rPr lang="en-US" sz="2000" dirty="0">
                <a:solidFill>
                  <a:srgbClr val="000000"/>
                </a:solidFill>
                <a:latin typeface="Consolas" panose="020B0609020204030204" pitchFamily="49" charset="0"/>
              </a:rPr>
              <a:t>&lt;&lt; </a:t>
            </a:r>
            <a:r>
              <a:rPr lang="en-US" sz="2000" dirty="0">
                <a:solidFill>
                  <a:srgbClr val="A31515"/>
                </a:solidFill>
                <a:latin typeface="Consolas" panose="020B0609020204030204" pitchFamily="49" charset="0"/>
              </a:rPr>
              <a:t>"Nghiem </a:t>
            </a:r>
            <a:r>
              <a:rPr lang="en-US" sz="2000" dirty="0" err="1">
                <a:solidFill>
                  <a:srgbClr val="A31515"/>
                </a:solidFill>
                <a:latin typeface="Consolas" panose="020B0609020204030204" pitchFamily="49" charset="0"/>
              </a:rPr>
              <a:t>kep</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r>
              <a:rPr lang="en-US" sz="2000">
                <a:solidFill>
                  <a:srgbClr val="0000FF"/>
                </a:solidFill>
                <a:latin typeface="Consolas" panose="020B0609020204030204" pitchFamily="49" charset="0"/>
              </a:rPr>
              <a:t>else</a:t>
            </a:r>
            <a:r>
              <a:rPr lang="en-US" sz="2000">
                <a:solidFill>
                  <a:srgbClr val="000000"/>
                </a:solidFill>
                <a:latin typeface="Consolas" panose="020B0609020204030204" pitchFamily="49" charset="0"/>
              </a:rPr>
              <a:t> cout </a:t>
            </a:r>
            <a:r>
              <a:rPr lang="en-US" sz="2000" dirty="0">
                <a:solidFill>
                  <a:srgbClr val="000000"/>
                </a:solidFill>
                <a:latin typeface="Consolas" panose="020B0609020204030204" pitchFamily="49" charset="0"/>
              </a:rPr>
              <a:t>&lt;&lt; </a:t>
            </a:r>
            <a:r>
              <a:rPr lang="en-US" sz="2000" dirty="0">
                <a:solidFill>
                  <a:srgbClr val="A31515"/>
                </a:solidFill>
                <a:latin typeface="Consolas" panose="020B0609020204030204" pitchFamily="49" charset="0"/>
              </a:rPr>
              <a:t>"Co 2 </a:t>
            </a:r>
            <a:r>
              <a:rPr lang="en-US" sz="2000" dirty="0" err="1">
                <a:solidFill>
                  <a:srgbClr val="A31515"/>
                </a:solidFill>
                <a:latin typeface="Consolas" panose="020B0609020204030204" pitchFamily="49" charset="0"/>
              </a:rPr>
              <a:t>nghiem</a:t>
            </a:r>
            <a:r>
              <a:rPr lang="en-US" sz="2000" dirty="0">
                <a:solidFill>
                  <a:srgbClr val="A31515"/>
                </a:solidFill>
                <a:latin typeface="Consolas" panose="020B0609020204030204" pitchFamily="49" charset="0"/>
              </a:rPr>
              <a:t> phan </a:t>
            </a:r>
            <a:r>
              <a:rPr lang="en-US" sz="2000" dirty="0" err="1">
                <a:solidFill>
                  <a:srgbClr val="A31515"/>
                </a:solidFill>
                <a:latin typeface="Consolas" panose="020B0609020204030204" pitchFamily="49" charset="0"/>
              </a:rPr>
              <a:t>biet</a:t>
            </a:r>
            <a:r>
              <a:rPr lang="en-US" sz="2000">
                <a:solidFill>
                  <a:srgbClr val="A31515"/>
                </a:solidFill>
                <a:latin typeface="Consolas" panose="020B0609020204030204" pitchFamily="49" charset="0"/>
              </a:rPr>
              <a:t>"</a:t>
            </a:r>
            <a:r>
              <a:rPr lang="en-US" sz="200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p:txBody>
      </p:sp>
      <p:sp>
        <p:nvSpPr>
          <p:cNvPr id="9" name="Date Placeholder 8">
            <a:extLst>
              <a:ext uri="{FF2B5EF4-FFF2-40B4-BE49-F238E27FC236}">
                <a16:creationId xmlns:a16="http://schemas.microsoft.com/office/drawing/2014/main" id="{065D8305-A7AC-7B74-9B03-4C4FB17232B5}"/>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78C2DD85-05E3-26C1-14F3-D240B1AB9CB5}"/>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27290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8639-A893-27CA-463D-A554E9FC3DA7}"/>
              </a:ext>
            </a:extLst>
          </p:cNvPr>
          <p:cNvSpPr>
            <a:spLocks noGrp="1"/>
          </p:cNvSpPr>
          <p:nvPr>
            <p:ph type="title"/>
          </p:nvPr>
        </p:nvSpPr>
        <p:spPr/>
        <p:txBody>
          <a:bodyPr>
            <a:normAutofit fontScale="90000"/>
          </a:bodyPr>
          <a:lstStyle/>
          <a:p>
            <a:r>
              <a:rPr lang="en-US"/>
              <a:t>Lưu ý: Vẽ lưu đồ các lệnh if đơn và lệnh if-else</a:t>
            </a:r>
          </a:p>
        </p:txBody>
      </p:sp>
      <p:sp>
        <p:nvSpPr>
          <p:cNvPr id="4" name="Footer Placeholder 3">
            <a:extLst>
              <a:ext uri="{FF2B5EF4-FFF2-40B4-BE49-F238E27FC236}">
                <a16:creationId xmlns:a16="http://schemas.microsoft.com/office/drawing/2014/main" id="{ABEABE95-C7AE-D795-EA90-83A290EBDFA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Rectangle 6">
            <a:extLst>
              <a:ext uri="{FF2B5EF4-FFF2-40B4-BE49-F238E27FC236}">
                <a16:creationId xmlns:a16="http://schemas.microsoft.com/office/drawing/2014/main" id="{95737ABF-12DB-9CBC-6DE4-1A22CD0F6398}"/>
              </a:ext>
            </a:extLst>
          </p:cNvPr>
          <p:cNvSpPr/>
          <p:nvPr/>
        </p:nvSpPr>
        <p:spPr>
          <a:xfrm>
            <a:off x="678642" y="963768"/>
            <a:ext cx="5417358" cy="1787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(delta &lt;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"VN"</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(delta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"Nghiem </a:t>
            </a:r>
            <a:r>
              <a:rPr lang="en-US" dirty="0" err="1">
                <a:solidFill>
                  <a:srgbClr val="A31515"/>
                </a:solidFill>
                <a:latin typeface="Consolas" panose="020B0609020204030204" pitchFamily="49" charset="0"/>
              </a:rPr>
              <a:t>kep</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(delta &gt; </a:t>
            </a:r>
            <a:r>
              <a:rPr lang="en-US">
                <a:solidFill>
                  <a:srgbClr val="09885A"/>
                </a:solidFill>
                <a:latin typeface="Consolas" panose="020B0609020204030204" pitchFamily="49" charset="0"/>
              </a:rPr>
              <a:t>0</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&lt;&lt; </a:t>
            </a:r>
            <a:r>
              <a:rPr lang="en-US">
                <a:solidFill>
                  <a:srgbClr val="A31515"/>
                </a:solidFill>
                <a:latin typeface="Consolas" panose="020B0609020204030204" pitchFamily="49" charset="0"/>
              </a:rPr>
              <a:t>"Co 2 nghiem phan biet"</a:t>
            </a:r>
            <a:r>
              <a:rPr lang="en-US">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11" name="Rectangle 10">
            <a:extLst>
              <a:ext uri="{FF2B5EF4-FFF2-40B4-BE49-F238E27FC236}">
                <a16:creationId xmlns:a16="http://schemas.microsoft.com/office/drawing/2014/main" id="{A252D029-981B-8D8F-6EBF-E31D6F921185}"/>
              </a:ext>
            </a:extLst>
          </p:cNvPr>
          <p:cNvSpPr/>
          <p:nvPr/>
        </p:nvSpPr>
        <p:spPr>
          <a:xfrm>
            <a:off x="6342842" y="965965"/>
            <a:ext cx="5417358" cy="17849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(delta &lt;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"VN"</a:t>
            </a:r>
            <a:r>
              <a:rPr lang="en-US" dirty="0">
                <a:solidFill>
                  <a:srgbClr val="000000"/>
                </a:solidFill>
                <a:latin typeface="Consolas" panose="020B0609020204030204" pitchFamily="49" charset="0"/>
              </a:rPr>
              <a:t>;</a:t>
            </a:r>
          </a:p>
          <a:p>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if</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(delta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"Nghiem </a:t>
            </a:r>
            <a:r>
              <a:rPr lang="en-US" dirty="0" err="1">
                <a:solidFill>
                  <a:srgbClr val="A31515"/>
                </a:solidFill>
                <a:latin typeface="Consolas" panose="020B0609020204030204" pitchFamily="49" charset="0"/>
              </a:rPr>
              <a:t>kep</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a:solidFill>
                  <a:srgbClr val="0000FF"/>
                </a:solidFill>
                <a:latin typeface="Consolas" panose="020B0609020204030204" pitchFamily="49" charset="0"/>
              </a:rPr>
              <a:t>else</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"Co 2 </a:t>
            </a:r>
            <a:r>
              <a:rPr lang="en-US" dirty="0" err="1">
                <a:solidFill>
                  <a:srgbClr val="A31515"/>
                </a:solidFill>
                <a:latin typeface="Consolas" panose="020B0609020204030204" pitchFamily="49" charset="0"/>
              </a:rPr>
              <a:t>nghiem</a:t>
            </a:r>
            <a:r>
              <a:rPr lang="en-US" dirty="0">
                <a:solidFill>
                  <a:srgbClr val="A31515"/>
                </a:solidFill>
                <a:latin typeface="Consolas" panose="020B0609020204030204" pitchFamily="49" charset="0"/>
              </a:rPr>
              <a:t> phan </a:t>
            </a:r>
            <a:r>
              <a:rPr lang="en-US" dirty="0" err="1">
                <a:solidFill>
                  <a:srgbClr val="A31515"/>
                </a:solidFill>
                <a:latin typeface="Consolas" panose="020B0609020204030204" pitchFamily="49" charset="0"/>
              </a:rPr>
              <a:t>biet</a:t>
            </a:r>
            <a:r>
              <a:rPr lang="en-US">
                <a:solidFill>
                  <a:srgbClr val="A31515"/>
                </a:solidFill>
                <a:latin typeface="Consolas" panose="020B0609020204030204" pitchFamily="49" charset="0"/>
              </a:rPr>
              <a:t>"</a:t>
            </a:r>
            <a:r>
              <a:rPr lang="en-US">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p:txBody>
      </p:sp>
      <p:pic>
        <p:nvPicPr>
          <p:cNvPr id="19" name="Picture 18">
            <a:extLst>
              <a:ext uri="{FF2B5EF4-FFF2-40B4-BE49-F238E27FC236}">
                <a16:creationId xmlns:a16="http://schemas.microsoft.com/office/drawing/2014/main" id="{4F521362-6F34-D681-414F-632BBD073D80}"/>
              </a:ext>
            </a:extLst>
          </p:cNvPr>
          <p:cNvPicPr>
            <a:picLocks noChangeAspect="1"/>
          </p:cNvPicPr>
          <p:nvPr/>
        </p:nvPicPr>
        <p:blipFill>
          <a:blip r:embed="rId2"/>
          <a:stretch>
            <a:fillRect/>
          </a:stretch>
        </p:blipFill>
        <p:spPr>
          <a:xfrm>
            <a:off x="1409037" y="2809859"/>
            <a:ext cx="4178393" cy="3698499"/>
          </a:xfrm>
          <a:prstGeom prst="rect">
            <a:avLst/>
          </a:prstGeom>
        </p:spPr>
      </p:pic>
      <p:pic>
        <p:nvPicPr>
          <p:cNvPr id="21" name="Picture 20">
            <a:extLst>
              <a:ext uri="{FF2B5EF4-FFF2-40B4-BE49-F238E27FC236}">
                <a16:creationId xmlns:a16="http://schemas.microsoft.com/office/drawing/2014/main" id="{9B6CD11B-4AAD-6932-FE83-1A5123F55998}"/>
              </a:ext>
            </a:extLst>
          </p:cNvPr>
          <p:cNvPicPr>
            <a:picLocks noChangeAspect="1"/>
          </p:cNvPicPr>
          <p:nvPr/>
        </p:nvPicPr>
        <p:blipFill>
          <a:blip r:embed="rId3"/>
          <a:stretch>
            <a:fillRect/>
          </a:stretch>
        </p:blipFill>
        <p:spPr>
          <a:xfrm>
            <a:off x="6704921" y="3160090"/>
            <a:ext cx="4965088" cy="3315530"/>
          </a:xfrm>
          <a:prstGeom prst="rect">
            <a:avLst/>
          </a:prstGeom>
        </p:spPr>
      </p:pic>
      <p:sp>
        <p:nvSpPr>
          <p:cNvPr id="3" name="Date Placeholder 2">
            <a:extLst>
              <a:ext uri="{FF2B5EF4-FFF2-40B4-BE49-F238E27FC236}">
                <a16:creationId xmlns:a16="http://schemas.microsoft.com/office/drawing/2014/main" id="{A6CEB2E5-7601-0581-32C4-E3748E0D06AD}"/>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45C930FC-295C-873F-699D-A2499E3AEE95}"/>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400102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Lưu</a:t>
            </a:r>
            <a:r>
              <a:rPr lang="en-US" dirty="0"/>
              <a:t> ý</a:t>
            </a:r>
          </a:p>
        </p:txBody>
      </p:sp>
      <p:sp>
        <p:nvSpPr>
          <p:cNvPr id="3" name="Content Placeholder 2"/>
          <p:cNvSpPr>
            <a:spLocks noGrp="1"/>
          </p:cNvSpPr>
          <p:nvPr>
            <p:ph idx="1"/>
          </p:nvPr>
        </p:nvSpPr>
        <p:spPr>
          <a:xfrm>
            <a:off x="774145" y="1233824"/>
            <a:ext cx="7338978" cy="4943139"/>
          </a:xfrm>
        </p:spPr>
        <p:txBody>
          <a:bodyPr/>
          <a:lstStyle/>
          <a:p>
            <a:r>
              <a:rPr lang="en-US" dirty="0"/>
              <a:t>Thực </a:t>
            </a:r>
            <a:r>
              <a:rPr lang="en-US" dirty="0" err="1"/>
              <a:t>hiện</a:t>
            </a:r>
            <a:r>
              <a:rPr lang="en-US" dirty="0"/>
              <a:t> </a:t>
            </a:r>
            <a:r>
              <a:rPr lang="en-US" dirty="0">
                <a:solidFill>
                  <a:srgbClr val="FF0000"/>
                </a:solidFill>
              </a:rPr>
              <a:t>1 </a:t>
            </a:r>
            <a:r>
              <a:rPr lang="en-US" dirty="0" err="1">
                <a:solidFill>
                  <a:srgbClr val="FF0000"/>
                </a:solidFill>
              </a:rPr>
              <a:t>trong</a:t>
            </a:r>
            <a:r>
              <a:rPr lang="en-US" dirty="0">
                <a:solidFill>
                  <a:srgbClr val="FF0000"/>
                </a:solidFill>
              </a:rPr>
              <a:t> n </a:t>
            </a:r>
            <a:r>
              <a:rPr lang="en-US" err="1">
                <a:solidFill>
                  <a:srgbClr val="FF0000"/>
                </a:solidFill>
              </a:rPr>
              <a:t>quyết</a:t>
            </a:r>
            <a:r>
              <a:rPr lang="en-US">
                <a:solidFill>
                  <a:srgbClr val="FF0000"/>
                </a:solidFill>
              </a:rPr>
              <a:t> định</a:t>
            </a:r>
            <a:r>
              <a:rPr lang="en-US"/>
              <a:t>:</a:t>
            </a: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DEEECA8-62B0-A5F9-3EA5-E401019931AF}"/>
              </a:ext>
            </a:extLst>
          </p:cNvPr>
          <p:cNvSpPr txBox="1"/>
          <p:nvPr/>
        </p:nvSpPr>
        <p:spPr>
          <a:xfrm>
            <a:off x="966822" y="2031190"/>
            <a:ext cx="7338978" cy="4231928"/>
          </a:xfrm>
          <a:prstGeom prst="rect">
            <a:avLst/>
          </a:prstGeom>
          <a:noFill/>
        </p:spPr>
        <p:txBody>
          <a:bodyPr wrap="square">
            <a:spAutoFit/>
          </a:bodyPr>
          <a:lstStyle/>
          <a:p>
            <a:pPr>
              <a:spcBef>
                <a:spcPts val="300"/>
              </a:spcBef>
            </a:pPr>
            <a:r>
              <a:rPr lang="en-US" sz="2400" b="0">
                <a:solidFill>
                  <a:srgbClr val="0000FF"/>
                </a:solidFill>
                <a:effectLst/>
                <a:highlight>
                  <a:srgbClr val="FFFFFF"/>
                </a:highlight>
                <a:latin typeface="PragmataPro Mono Liga" panose="02000509040000020004" pitchFamily="49" charset="0"/>
              </a:rPr>
              <a:t>double</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toan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ly</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hoa</a:t>
            </a:r>
            <a:r>
              <a:rPr lang="en-US" sz="2400" b="0">
                <a:solidFill>
                  <a:srgbClr val="000000"/>
                </a:solidFill>
                <a:effectLst/>
                <a:highlight>
                  <a:srgbClr val="FFFFFF"/>
                </a:highlight>
                <a:latin typeface="PragmataPro Mono Liga" panose="02000509040000020004" pitchFamily="49" charset="0"/>
              </a:rPr>
              <a:t>;</a:t>
            </a:r>
            <a:endParaRPr lang="en-US" sz="2200">
              <a:solidFill>
                <a:srgbClr val="000000"/>
              </a:solidFill>
              <a:highlight>
                <a:srgbClr val="FFFFFF"/>
              </a:highlight>
              <a:latin typeface="PragmataPro Mono Liga" panose="02000509040000020004" pitchFamily="49" charset="0"/>
            </a:endParaRPr>
          </a:p>
          <a:p>
            <a:pPr>
              <a:spcBef>
                <a:spcPts val="300"/>
              </a:spcBef>
            </a:pPr>
            <a:r>
              <a:rPr lang="en-US" sz="2200" b="0">
                <a:solidFill>
                  <a:srgbClr val="001080"/>
                </a:solidFill>
                <a:effectLst/>
                <a:highlight>
                  <a:srgbClr val="FFFFFF"/>
                </a:highlight>
                <a:latin typeface="PragmataPro Mono Liga" panose="02000509040000020004" pitchFamily="49" charset="0"/>
              </a:rPr>
              <a:t>cin </a:t>
            </a:r>
            <a:r>
              <a:rPr lang="en-US" sz="2200" b="0">
                <a:solidFill>
                  <a:srgbClr val="795E26"/>
                </a:solidFill>
                <a:effectLst/>
                <a:highlight>
                  <a:srgbClr val="FFFFFF"/>
                </a:highlight>
                <a:latin typeface="PragmataPro Mono Liga" panose="02000509040000020004" pitchFamily="49" charset="0"/>
              </a:rPr>
              <a:t>&gt;&gt; </a:t>
            </a:r>
            <a:r>
              <a:rPr lang="en-US" sz="2200" b="0">
                <a:solidFill>
                  <a:srgbClr val="001080"/>
                </a:solidFill>
                <a:effectLst/>
                <a:highlight>
                  <a:srgbClr val="FFFFFF"/>
                </a:highlight>
                <a:latin typeface="PragmataPro Mono Liga" panose="02000509040000020004" pitchFamily="49" charset="0"/>
              </a:rPr>
              <a:t>toan </a:t>
            </a:r>
            <a:r>
              <a:rPr lang="en-US" sz="2200" b="0">
                <a:solidFill>
                  <a:srgbClr val="795E26"/>
                </a:solidFill>
                <a:effectLst/>
                <a:highlight>
                  <a:srgbClr val="FFFFFF"/>
                </a:highlight>
                <a:latin typeface="PragmataPro Mono Liga" panose="02000509040000020004" pitchFamily="49" charset="0"/>
              </a:rPr>
              <a:t>&gt;&gt; </a:t>
            </a:r>
            <a:r>
              <a:rPr lang="en-US" sz="2200" b="0">
                <a:solidFill>
                  <a:srgbClr val="001080"/>
                </a:solidFill>
                <a:effectLst/>
                <a:highlight>
                  <a:srgbClr val="FFFFFF"/>
                </a:highlight>
                <a:latin typeface="PragmataPro Mono Liga" panose="02000509040000020004" pitchFamily="49" charset="0"/>
              </a:rPr>
              <a:t>ly </a:t>
            </a:r>
            <a:r>
              <a:rPr lang="en-US" sz="2200" b="0">
                <a:solidFill>
                  <a:srgbClr val="795E26"/>
                </a:solidFill>
                <a:effectLst/>
                <a:highlight>
                  <a:srgbClr val="FFFFFF"/>
                </a:highlight>
                <a:latin typeface="PragmataPro Mono Liga" panose="02000509040000020004" pitchFamily="49" charset="0"/>
              </a:rPr>
              <a:t>&gt;&gt; </a:t>
            </a:r>
            <a:r>
              <a:rPr lang="en-US" sz="2200" b="0">
                <a:solidFill>
                  <a:srgbClr val="001080"/>
                </a:solidFill>
                <a:effectLst/>
                <a:highlight>
                  <a:srgbClr val="FFFFFF"/>
                </a:highlight>
                <a:latin typeface="PragmataPro Mono Liga" panose="02000509040000020004" pitchFamily="49" charset="0"/>
              </a:rPr>
              <a:t>hoa</a:t>
            </a:r>
            <a:r>
              <a:rPr lang="en-US" sz="2200" b="0">
                <a:solidFill>
                  <a:srgbClr val="000000"/>
                </a:solidFill>
                <a:effectLst/>
                <a:highlight>
                  <a:srgbClr val="FFFFFF"/>
                </a:highlight>
                <a:latin typeface="PragmataPro Mono Liga" panose="02000509040000020004" pitchFamily="49" charset="0"/>
              </a:rPr>
              <a:t>;</a:t>
            </a:r>
          </a:p>
          <a:p>
            <a:pPr>
              <a:spcBef>
                <a:spcPts val="300"/>
              </a:spcBef>
            </a:pP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1080"/>
                </a:solidFill>
                <a:effectLst/>
                <a:highlight>
                  <a:srgbClr val="FFFFFF"/>
                </a:highlight>
                <a:latin typeface="PragmataPro Mono Liga" panose="02000509040000020004" pitchFamily="49" charset="0"/>
              </a:rPr>
              <a:t>toan</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ly</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hoa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p>
          <a:p>
            <a:pPr>
              <a:spcBef>
                <a:spcPts val="300"/>
              </a:spcBef>
            </a:pP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 </a:t>
            </a:r>
            <a:r>
              <a:rPr lang="en-US" sz="2200" b="0">
                <a:solidFill>
                  <a:srgbClr val="795E26"/>
                </a:solidFill>
                <a:effectLst/>
                <a:highlight>
                  <a:srgbClr val="FFFFFF"/>
                </a:highlight>
                <a:latin typeface="PragmataPro Mono Liga" panose="02000509040000020004" pitchFamily="49" charset="0"/>
              </a:rPr>
              <a:t>round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a:t>
            </a:r>
          </a:p>
          <a:p>
            <a:pPr>
              <a:spcBef>
                <a:spcPts val="300"/>
              </a:spcBef>
            </a:pP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9</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A31515"/>
                </a:solidFill>
                <a:effectLst/>
                <a:highlight>
                  <a:srgbClr val="FFFFFF"/>
                </a:highlight>
                <a:latin typeface="PragmataPro Mono Liga" panose="02000509040000020004" pitchFamily="49" charset="0"/>
              </a:rPr>
              <a:t>"XUAT SAC"</a:t>
            </a:r>
            <a:r>
              <a:rPr lang="en-US" sz="2200" b="0">
                <a:solidFill>
                  <a:srgbClr val="000000"/>
                </a:solidFill>
                <a:effectLst/>
                <a:highlight>
                  <a:srgbClr val="FFFFFF"/>
                </a:highlight>
                <a:latin typeface="PragmataPro Mono Liga" panose="02000509040000020004" pitchFamily="49" charset="0"/>
              </a:rPr>
              <a:t>;</a:t>
            </a:r>
          </a:p>
          <a:p>
            <a:pPr>
              <a:spcBef>
                <a:spcPts val="300"/>
              </a:spcBef>
            </a:pP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8</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98658"/>
                </a:solidFill>
                <a:effectLst/>
                <a:highlight>
                  <a:srgbClr val="FFFFFF"/>
                </a:highlight>
                <a:latin typeface="PragmataPro Mono Liga" panose="02000509040000020004" pitchFamily="49" charset="0"/>
              </a:rPr>
              <a:t>9</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A31515"/>
                </a:solidFill>
                <a:effectLst/>
                <a:highlight>
                  <a:srgbClr val="FFFFFF"/>
                </a:highlight>
                <a:latin typeface="PragmataPro Mono Liga" panose="02000509040000020004" pitchFamily="49" charset="0"/>
              </a:rPr>
              <a:t>"GIOI"</a:t>
            </a:r>
            <a:r>
              <a:rPr lang="en-US" sz="2200" b="0">
                <a:solidFill>
                  <a:srgbClr val="000000"/>
                </a:solidFill>
                <a:effectLst/>
                <a:highlight>
                  <a:srgbClr val="FFFFFF"/>
                </a:highlight>
                <a:latin typeface="PragmataPro Mono Liga" panose="02000509040000020004" pitchFamily="49" charset="0"/>
              </a:rPr>
              <a:t>;</a:t>
            </a:r>
          </a:p>
          <a:p>
            <a:pPr>
              <a:spcBef>
                <a:spcPts val="300"/>
              </a:spcBef>
            </a:pP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98658"/>
                </a:solidFill>
                <a:effectLst/>
                <a:highlight>
                  <a:srgbClr val="FFFFFF"/>
                </a:highlight>
                <a:latin typeface="PragmataPro Mono Liga" panose="02000509040000020004" pitchFamily="49" charset="0"/>
              </a:rPr>
              <a:t>8</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A31515"/>
                </a:solidFill>
                <a:effectLst/>
                <a:highlight>
                  <a:srgbClr val="FFFFFF"/>
                </a:highlight>
                <a:latin typeface="PragmataPro Mono Liga" panose="02000509040000020004" pitchFamily="49" charset="0"/>
              </a:rPr>
              <a:t>"KHA"</a:t>
            </a:r>
            <a:r>
              <a:rPr lang="en-US" sz="2200" b="0">
                <a:solidFill>
                  <a:srgbClr val="000000"/>
                </a:solidFill>
                <a:effectLst/>
                <a:highlight>
                  <a:srgbClr val="FFFFFF"/>
                </a:highlight>
                <a:latin typeface="PragmataPro Mono Liga" panose="02000509040000020004" pitchFamily="49" charset="0"/>
              </a:rPr>
              <a:t>;</a:t>
            </a:r>
          </a:p>
          <a:p>
            <a:pPr>
              <a:spcBef>
                <a:spcPts val="300"/>
              </a:spcBef>
            </a:pP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A31515"/>
                </a:solidFill>
                <a:effectLst/>
                <a:highlight>
                  <a:srgbClr val="FFFFFF"/>
                </a:highlight>
                <a:latin typeface="PragmataPro Mono Liga" panose="02000509040000020004" pitchFamily="49" charset="0"/>
              </a:rPr>
              <a:t>"TB KHA"</a:t>
            </a:r>
            <a:r>
              <a:rPr lang="en-US" sz="2200" b="0">
                <a:solidFill>
                  <a:srgbClr val="000000"/>
                </a:solidFill>
                <a:effectLst/>
                <a:highlight>
                  <a:srgbClr val="FFFFFF"/>
                </a:highlight>
                <a:latin typeface="PragmataPro Mono Liga" panose="02000509040000020004" pitchFamily="49" charset="0"/>
              </a:rPr>
              <a:t>;</a:t>
            </a:r>
          </a:p>
          <a:p>
            <a:pPr>
              <a:spcBef>
                <a:spcPts val="300"/>
              </a:spcBef>
            </a:pP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A31515"/>
                </a:solidFill>
                <a:effectLst/>
                <a:highlight>
                  <a:srgbClr val="FFFFFF"/>
                </a:highlight>
                <a:latin typeface="PragmataPro Mono Liga" panose="02000509040000020004" pitchFamily="49" charset="0"/>
              </a:rPr>
              <a:t>"TB"</a:t>
            </a:r>
            <a:r>
              <a:rPr lang="en-US" sz="2200" b="0">
                <a:solidFill>
                  <a:srgbClr val="000000"/>
                </a:solidFill>
                <a:effectLst/>
                <a:highlight>
                  <a:srgbClr val="FFFFFF"/>
                </a:highlight>
                <a:latin typeface="PragmataPro Mono Liga" panose="02000509040000020004" pitchFamily="49" charset="0"/>
              </a:rPr>
              <a:t>;</a:t>
            </a:r>
          </a:p>
          <a:p>
            <a:pPr>
              <a:spcBef>
                <a:spcPts val="300"/>
              </a:spcBef>
            </a:pP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01080"/>
                </a:solidFill>
                <a:effectLst/>
                <a:highlight>
                  <a:srgbClr val="FFFFFF"/>
                </a:highlight>
                <a:latin typeface="PragmataPro Mono Liga" panose="02000509040000020004" pitchFamily="49" charset="0"/>
              </a:rPr>
              <a:t>DTB</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A31515"/>
                </a:solidFill>
                <a:effectLst/>
                <a:highlight>
                  <a:srgbClr val="FFFFFF"/>
                </a:highlight>
                <a:latin typeface="PragmataPro Mono Liga" panose="02000509040000020004" pitchFamily="49" charset="0"/>
              </a:rPr>
              <a:t>"YEU"</a:t>
            </a:r>
            <a:r>
              <a:rPr lang="en-US" sz="2200" b="0">
                <a:solidFill>
                  <a:srgbClr val="000000"/>
                </a:solidFill>
                <a:effectLst/>
                <a:highlight>
                  <a:srgbClr val="FFFFFF"/>
                </a:highlight>
                <a:latin typeface="PragmataPro Mono Liga" panose="02000509040000020004" pitchFamily="49" charset="0"/>
              </a:rPr>
              <a:t>;</a:t>
            </a:r>
          </a:p>
          <a:p>
            <a:pPr>
              <a:spcBef>
                <a:spcPts val="300"/>
              </a:spcBef>
            </a:pP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A31515"/>
                </a:solidFill>
                <a:effectLst/>
                <a:highlight>
                  <a:srgbClr val="FFFFFF"/>
                </a:highlight>
                <a:latin typeface="PragmataPro Mono Liga" panose="02000509040000020004" pitchFamily="49" charset="0"/>
              </a:rPr>
              <a:t>"KEM"</a:t>
            </a:r>
            <a:r>
              <a:rPr lang="en-US" sz="2200" b="0">
                <a:solidFill>
                  <a:srgbClr val="000000"/>
                </a:solidFill>
                <a:effectLst/>
                <a:highlight>
                  <a:srgbClr val="FFFFFF"/>
                </a:highlight>
                <a:latin typeface="PragmataPro Mono Liga" panose="02000509040000020004" pitchFamily="49" charset="0"/>
              </a:rPr>
              <a:t>;</a:t>
            </a:r>
          </a:p>
        </p:txBody>
      </p:sp>
      <p:sp>
        <p:nvSpPr>
          <p:cNvPr id="7" name="Date Placeholder 6">
            <a:extLst>
              <a:ext uri="{FF2B5EF4-FFF2-40B4-BE49-F238E27FC236}">
                <a16:creationId xmlns:a16="http://schemas.microsoft.com/office/drawing/2014/main" id="{0694ED86-F43D-8280-61E6-DD4171585D07}"/>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E9753558-7AE8-4FF6-C9E8-C3BD563B9197}"/>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55862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4B55-E48E-3217-9965-805581F28A55}"/>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DC3C1586-E17F-A3CC-FA42-39B02F3DE762}"/>
              </a:ext>
            </a:extLst>
          </p:cNvPr>
          <p:cNvSpPr>
            <a:spLocks noGrp="1"/>
          </p:cNvSpPr>
          <p:nvPr>
            <p:ph idx="1"/>
          </p:nvPr>
        </p:nvSpPr>
        <p:spPr/>
        <p:txBody>
          <a:bodyPr>
            <a:noAutofit/>
          </a:bodyPr>
          <a:lstStyle/>
          <a:p>
            <a:pPr algn="l">
              <a:lnSpc>
                <a:spcPct val="100000"/>
              </a:lnSpc>
            </a:pPr>
            <a:r>
              <a:rPr lang="en-US" sz="2400">
                <a:solidFill>
                  <a:srgbClr val="000000"/>
                </a:solidFill>
                <a:latin typeface="Times New Roman" panose="02020603050405020304" pitchFamily="18" charset="0"/>
                <a:ea typeface="PragmataPro Mono Liga" panose="02000509040000020004" pitchFamily="49" charset="0"/>
                <a:cs typeface="Times New Roman" panose="02020603050405020304" pitchFamily="18" charset="0"/>
              </a:rPr>
              <a:t>Cho biết kết quả đoạn code sau:</a:t>
            </a:r>
            <a:endParaRPr lang="en-US" sz="2400" b="0">
              <a:solidFill>
                <a:srgbClr val="AF00DB"/>
              </a:solidFill>
              <a:effectLst/>
              <a:highlight>
                <a:srgbClr val="FFFFFF"/>
              </a:highlight>
              <a:latin typeface="PragmataPro Mono Liga" panose="02000509040000020004" pitchFamily="49" charset="0"/>
            </a:endParaRPr>
          </a:p>
          <a:p>
            <a:pPr marL="0" indent="0" algn="l">
              <a:lnSpc>
                <a:spcPct val="100000"/>
              </a:lnSpc>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400" b="0">
                <a:solidFill>
                  <a:srgbClr val="AF00DB"/>
                </a:solidFill>
                <a:effectLst/>
                <a:highlight>
                  <a:srgbClr val="FFFFFF"/>
                </a:highlight>
                <a:latin typeface="PragmataPro Mono Liga" panose="02000509040000020004" pitchFamily="49" charset="0"/>
              </a:rPr>
              <a:t>using</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namespace</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bool</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true</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"in"</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else</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"out"</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buNone/>
            </a:pPr>
            <a:endParaRPr lang="en-US" sz="2400"/>
          </a:p>
        </p:txBody>
      </p:sp>
      <p:sp>
        <p:nvSpPr>
          <p:cNvPr id="4" name="Footer Placeholder 3">
            <a:extLst>
              <a:ext uri="{FF2B5EF4-FFF2-40B4-BE49-F238E27FC236}">
                <a16:creationId xmlns:a16="http://schemas.microsoft.com/office/drawing/2014/main" id="{FF843E9C-10B8-A2AF-AFCD-51C5DFEC36A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27C8891F-B975-EC8D-2B0D-38A204944704}"/>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BAF1D55E-F479-2D5D-8F0F-ACDD38AF81DB}"/>
              </a:ext>
            </a:extLst>
          </p:cNvPr>
          <p:cNvSpPr txBox="1"/>
          <p:nvPr/>
        </p:nvSpPr>
        <p:spPr>
          <a:xfrm>
            <a:off x="4905829" y="2214441"/>
            <a:ext cx="6836228" cy="461665"/>
          </a:xfrm>
          <a:prstGeom prst="rect">
            <a:avLst/>
          </a:prstGeom>
          <a:noFill/>
          <a:ln>
            <a:solidFill>
              <a:schemeClr val="tx1">
                <a:lumMod val="50000"/>
              </a:schemeClr>
            </a:solidFill>
          </a:ln>
        </p:spPr>
        <p:txBody>
          <a:bodyPr wrap="square">
            <a:spAutoFit/>
          </a:bodyPr>
          <a:lstStyle/>
          <a:p>
            <a:pPr marL="0" indent="0" algn="l">
              <a:lnSpc>
                <a:spcPct val="100000"/>
              </a:lnSpc>
              <a:buNone/>
            </a:pPr>
            <a:r>
              <a:rPr lang="en-US" sz="2400">
                <a:solidFill>
                  <a:schemeClr val="tx1">
                    <a:lumMod val="50000"/>
                  </a:schemeClr>
                </a:solidFill>
                <a:highlight>
                  <a:srgbClr val="FFFFFF"/>
                </a:highlight>
                <a:latin typeface="PragmataPro Mono Liga" panose="02000509040000020004" pitchFamily="49" charset="0"/>
              </a:rPr>
              <a:t>Câu điều kiện (!a) tương đương</a:t>
            </a:r>
            <a:r>
              <a:rPr lang="en-US" sz="2400" b="0">
                <a:solidFill>
                  <a:schemeClr val="tx1">
                    <a:lumMod val="50000"/>
                  </a:schemeClr>
                </a:solidFill>
                <a:effectLst/>
                <a:highlight>
                  <a:srgbClr val="FFFFFF"/>
                </a:highlight>
                <a:latin typeface="PragmataPro Mono Liga" panose="02000509040000020004" pitchFamily="49" charset="0"/>
              </a:rPr>
              <a:t> (!a==true)</a:t>
            </a:r>
          </a:p>
        </p:txBody>
      </p:sp>
      <p:sp>
        <p:nvSpPr>
          <p:cNvPr id="7" name="Slide Number Placeholder 6">
            <a:extLst>
              <a:ext uri="{FF2B5EF4-FFF2-40B4-BE49-F238E27FC236}">
                <a16:creationId xmlns:a16="http://schemas.microsoft.com/office/drawing/2014/main" id="{1BED1860-89E1-AA2D-5933-367F2FFB47C0}"/>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extLst>
      <p:ext uri="{BB962C8B-B14F-4D97-AF65-F5344CB8AC3E}">
        <p14:creationId xmlns:p14="http://schemas.microsoft.com/office/powerpoint/2010/main" val="175958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1CEC-F879-4008-0B86-8C7BD205767E}"/>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6C6FCCDC-5B00-8D38-2BE7-17D4A5FD9520}"/>
              </a:ext>
            </a:extLst>
          </p:cNvPr>
          <p:cNvSpPr>
            <a:spLocks noGrp="1"/>
          </p:cNvSpPr>
          <p:nvPr>
            <p:ph idx="1"/>
          </p:nvPr>
        </p:nvSpPr>
        <p:spPr>
          <a:xfrm>
            <a:off x="838200" y="947656"/>
            <a:ext cx="6609098" cy="5527964"/>
          </a:xfrm>
        </p:spPr>
        <p:txBody>
          <a:bodyPr>
            <a:noAutofit/>
          </a:bodyPr>
          <a:lstStyle/>
          <a:p>
            <a:pPr marL="368617" indent="-342900">
              <a:lnSpc>
                <a:spcPct val="100000"/>
              </a:lnSpc>
              <a:spcBef>
                <a:spcPts val="0"/>
              </a:spcBef>
              <a:spcAft>
                <a:spcPts val="0"/>
              </a:spcAft>
            </a:pPr>
            <a:r>
              <a:rPr lang="en-US" sz="2400" b="0">
                <a:solidFill>
                  <a:schemeClr val="tx1">
                    <a:lumMod val="50000"/>
                  </a:schemeClr>
                </a:solidFill>
                <a:effectLst/>
              </a:rPr>
              <a:t>Cho biết kết quả đoạn lệnh sau:</a:t>
            </a:r>
          </a:p>
          <a:p>
            <a:pPr marL="25717" indent="0">
              <a:lnSpc>
                <a:spcPct val="100000"/>
              </a:lnSpc>
              <a:spcBef>
                <a:spcPts val="0"/>
              </a:spcBef>
              <a:spcAft>
                <a:spcPts val="0"/>
              </a:spcAft>
              <a:buNone/>
            </a:pPr>
            <a:r>
              <a:rPr lang="en-US" sz="2400" b="0">
                <a:solidFill>
                  <a:srgbClr val="AF00DB"/>
                </a:solidFill>
                <a:effectLst/>
                <a:latin typeface="PragmataPro Mono Liga" panose="02000509040000020004" pitchFamily="49" charset="0"/>
              </a:rPr>
              <a:t>#include</a:t>
            </a:r>
            <a:r>
              <a:rPr lang="en-US" sz="2400" b="0">
                <a:solidFill>
                  <a:srgbClr val="0000FF"/>
                </a:solidFill>
                <a:effectLst/>
                <a:latin typeface="PragmataPro Mono Liga" panose="02000509040000020004" pitchFamily="49" charset="0"/>
              </a:rPr>
              <a:t> </a:t>
            </a:r>
            <a:r>
              <a:rPr lang="en-US" sz="2400" b="0">
                <a:solidFill>
                  <a:srgbClr val="A31515"/>
                </a:solidFill>
                <a:effectLst/>
                <a:latin typeface="PragmataPro Mono Liga" panose="02000509040000020004" pitchFamily="49" charset="0"/>
              </a:rPr>
              <a:t>&lt;iostream&gt;</a:t>
            </a:r>
            <a:endParaRPr lang="en-US" sz="2400" b="0">
              <a:solidFill>
                <a:srgbClr val="000000"/>
              </a:solidFill>
              <a:effectLst/>
              <a:latin typeface="PragmataPro Mono Liga" panose="02000509040000020004" pitchFamily="49" charset="0"/>
            </a:endParaRPr>
          </a:p>
          <a:p>
            <a:pPr marL="25717" indent="0">
              <a:lnSpc>
                <a:spcPct val="100000"/>
              </a:lnSpc>
              <a:spcBef>
                <a:spcPts val="0"/>
              </a:spcBef>
              <a:spcAft>
                <a:spcPts val="0"/>
              </a:spcAft>
              <a:buNone/>
            </a:pPr>
            <a:r>
              <a:rPr lang="en-US" sz="2400" b="0">
                <a:solidFill>
                  <a:srgbClr val="AF00DB"/>
                </a:solidFill>
                <a:effectLst/>
                <a:latin typeface="PragmataPro Mono Liga" panose="02000509040000020004" pitchFamily="49" charset="0"/>
              </a:rPr>
              <a:t>using</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namespace</a:t>
            </a:r>
            <a:r>
              <a:rPr lang="en-US" sz="2400" b="0">
                <a:solidFill>
                  <a:srgbClr val="000000"/>
                </a:solidFill>
                <a:effectLst/>
                <a:latin typeface="PragmataPro Mono Liga" panose="02000509040000020004" pitchFamily="49" charset="0"/>
              </a:rPr>
              <a:t> </a:t>
            </a:r>
            <a:r>
              <a:rPr lang="en-US" sz="2400" b="0">
                <a:solidFill>
                  <a:srgbClr val="267F99"/>
                </a:solidFill>
                <a:effectLst/>
                <a:latin typeface="PragmataPro Mono Liga" panose="02000509040000020004" pitchFamily="49" charset="0"/>
              </a:rPr>
              <a:t>std</a:t>
            </a:r>
            <a:r>
              <a:rPr lang="en-US" sz="2400" b="0">
                <a:solidFill>
                  <a:srgbClr val="000000"/>
                </a:solidFill>
                <a:effectLst/>
                <a:latin typeface="PragmataPro Mono Liga" panose="02000509040000020004" pitchFamily="49" charset="0"/>
              </a:rPr>
              <a:t>;</a:t>
            </a:r>
          </a:p>
          <a:p>
            <a:pPr marL="25717" indent="0">
              <a:lnSpc>
                <a:spcPct val="100000"/>
              </a:lnSpc>
              <a:spcBef>
                <a:spcPts val="0"/>
              </a:spcBef>
              <a:spcAft>
                <a:spcPts val="0"/>
              </a:spcAft>
              <a:buNone/>
            </a:pPr>
            <a:r>
              <a:rPr lang="en-US" sz="2400" b="0">
                <a:solidFill>
                  <a:srgbClr val="0000FF"/>
                </a:solidFill>
                <a:effectLst/>
                <a:latin typeface="PragmataPro Mono Liga" panose="02000509040000020004" pitchFamily="49" charset="0"/>
              </a:rPr>
              <a:t>int</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x</a:t>
            </a:r>
            <a:r>
              <a:rPr lang="en-US" sz="2400" b="0">
                <a:solidFill>
                  <a:srgbClr val="000000"/>
                </a:solidFill>
                <a:effectLst/>
                <a:latin typeface="PragmataPro Mono Liga" panose="02000509040000020004" pitchFamily="49" charset="0"/>
              </a:rPr>
              <a:t>=</a:t>
            </a:r>
            <a:r>
              <a:rPr lang="en-US" sz="2400" b="0">
                <a:solidFill>
                  <a:srgbClr val="098658"/>
                </a:solidFill>
                <a:effectLst/>
                <a:latin typeface="PragmataPro Mono Liga" panose="02000509040000020004" pitchFamily="49" charset="0"/>
              </a:rPr>
              <a:t>3</a:t>
            </a:r>
            <a:r>
              <a:rPr lang="en-US" sz="2400" b="0">
                <a:solidFill>
                  <a:srgbClr val="000000"/>
                </a:solidFill>
                <a:effectLst/>
                <a:latin typeface="PragmataPro Mono Liga" panose="02000509040000020004" pitchFamily="49" charset="0"/>
              </a:rPr>
              <a:t>;</a:t>
            </a:r>
          </a:p>
          <a:p>
            <a:pPr marL="25717" indent="0">
              <a:lnSpc>
                <a:spcPct val="100000"/>
              </a:lnSpc>
              <a:spcBef>
                <a:spcPts val="0"/>
              </a:spcBef>
              <a:spcAft>
                <a:spcPts val="0"/>
              </a:spcAft>
              <a:buNone/>
            </a:pPr>
            <a:r>
              <a:rPr lang="en-US" sz="2400" b="0">
                <a:solidFill>
                  <a:srgbClr val="0000FF"/>
                </a:solidFill>
                <a:effectLst/>
                <a:latin typeface="PragmataPro Mono Liga" panose="02000509040000020004" pitchFamily="49" charset="0"/>
              </a:rPr>
              <a:t>int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main</a:t>
            </a:r>
            <a:r>
              <a:rPr lang="en-US" sz="2400" b="0">
                <a:solidFill>
                  <a:srgbClr val="000000"/>
                </a:solidFill>
                <a:effectLst/>
                <a:latin typeface="PragmataPro Mono Liga" panose="02000509040000020004" pitchFamily="49" charset="0"/>
              </a:rPr>
              <a:t>() {</a:t>
            </a:r>
          </a:p>
          <a:p>
            <a:pPr marL="25717" indent="0">
              <a:lnSpc>
                <a:spcPct val="100000"/>
              </a:lnSpc>
              <a:spcBef>
                <a:spcPts val="0"/>
              </a:spcBef>
              <a:spcAft>
                <a:spcPts val="0"/>
              </a:spcAft>
              <a:buNone/>
            </a:pP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int</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i</a:t>
            </a:r>
            <a:r>
              <a:rPr lang="en-US" sz="2400" b="0">
                <a:solidFill>
                  <a:srgbClr val="000000"/>
                </a:solidFill>
                <a:effectLst/>
                <a:latin typeface="PragmataPro Mono Liga" panose="02000509040000020004" pitchFamily="49" charset="0"/>
              </a:rPr>
              <a:t>=</a:t>
            </a:r>
            <a:r>
              <a:rPr lang="en-US" sz="2400" b="0">
                <a:solidFill>
                  <a:srgbClr val="098658"/>
                </a:solidFill>
                <a:effectLst/>
                <a:latin typeface="PragmataPro Mono Liga" panose="02000509040000020004" pitchFamily="49" charset="0"/>
              </a:rPr>
              <a:t>5</a:t>
            </a:r>
            <a:r>
              <a:rPr lang="en-US" sz="2400" b="0">
                <a:solidFill>
                  <a:srgbClr val="000000"/>
                </a:solidFill>
                <a:effectLst/>
                <a:latin typeface="PragmataPro Mono Liga" panose="02000509040000020004" pitchFamily="49" charset="0"/>
              </a:rPr>
              <a:t>;</a:t>
            </a:r>
          </a:p>
          <a:p>
            <a:pPr marL="25717" indent="0">
              <a:lnSpc>
                <a:spcPct val="100000"/>
              </a:lnSpc>
              <a:spcBef>
                <a:spcPts val="0"/>
              </a:spcBef>
              <a:spcAft>
                <a:spcPts val="0"/>
              </a:spcAft>
              <a:buNone/>
            </a:pP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int</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n</a:t>
            </a:r>
            <a:r>
              <a:rPr lang="en-US" sz="2400" b="0">
                <a:solidFill>
                  <a:srgbClr val="000000"/>
                </a:solidFill>
                <a:effectLst/>
                <a:latin typeface="PragmataPro Mono Liga" panose="02000509040000020004" pitchFamily="49" charset="0"/>
              </a:rPr>
              <a:t>=</a:t>
            </a:r>
            <a:r>
              <a:rPr lang="en-US" sz="2400" b="0">
                <a:solidFill>
                  <a:srgbClr val="098658"/>
                </a:solidFill>
                <a:effectLst/>
                <a:latin typeface="PragmataPro Mono Liga" panose="02000509040000020004" pitchFamily="49" charset="0"/>
              </a:rPr>
              <a:t>20</a:t>
            </a:r>
            <a:r>
              <a:rPr lang="en-US" sz="2400" b="0">
                <a:solidFill>
                  <a:srgbClr val="000000"/>
                </a:solidFill>
                <a:effectLst/>
                <a:latin typeface="PragmataPro Mono Liga" panose="02000509040000020004" pitchFamily="49" charset="0"/>
              </a:rPr>
              <a:t>;</a:t>
            </a:r>
          </a:p>
          <a:p>
            <a:pPr marL="25717" indent="0">
              <a:lnSpc>
                <a:spcPct val="100000"/>
              </a:lnSpc>
              <a:spcBef>
                <a:spcPts val="0"/>
              </a:spcBef>
              <a:spcAft>
                <a:spcPts val="0"/>
              </a:spcAft>
              <a:buNone/>
            </a:pPr>
            <a:r>
              <a:rPr lang="en-US" sz="2400" b="0">
                <a:solidFill>
                  <a:srgbClr val="000000"/>
                </a:solidFill>
                <a:effectLst/>
                <a:latin typeface="PragmataPro Mono Liga" panose="02000509040000020004" pitchFamily="49" charset="0"/>
              </a:rPr>
              <a:t>    </a:t>
            </a:r>
            <a:r>
              <a:rPr lang="en-US" sz="2400" b="0">
                <a:solidFill>
                  <a:srgbClr val="AF00DB"/>
                </a:solidFill>
                <a:effectLst/>
                <a:latin typeface="PragmataPro Mono Liga" panose="02000509040000020004" pitchFamily="49" charset="0"/>
              </a:rPr>
              <a:t>if</a:t>
            </a:r>
            <a:r>
              <a:rPr lang="en-US" sz="2400" b="0">
                <a:solidFill>
                  <a:srgbClr val="000000"/>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i</a:t>
            </a:r>
            <a:r>
              <a:rPr lang="en-US" sz="2400" b="0">
                <a:solidFill>
                  <a:srgbClr val="000000"/>
                </a:solidFill>
                <a:effectLst/>
                <a:latin typeface="PragmataPro Mono Liga" panose="02000509040000020004" pitchFamily="49" charset="0"/>
              </a:rPr>
              <a:t>&lt;</a:t>
            </a:r>
            <a:r>
              <a:rPr lang="en-US" sz="2400" b="0">
                <a:solidFill>
                  <a:srgbClr val="098658"/>
                </a:solidFill>
                <a:effectLst/>
                <a:latin typeface="PragmataPro Mono Liga" panose="02000509040000020004" pitchFamily="49" charset="0"/>
              </a:rPr>
              <a:t>10</a:t>
            </a:r>
            <a:r>
              <a:rPr lang="en-US" sz="2400" b="0">
                <a:solidFill>
                  <a:srgbClr val="000000"/>
                </a:solidFill>
                <a:effectLst/>
                <a:latin typeface="PragmataPro Mono Liga" panose="02000509040000020004" pitchFamily="49" charset="0"/>
              </a:rPr>
              <a:t> &amp;&amp; ++</a:t>
            </a:r>
            <a:r>
              <a:rPr lang="en-US" sz="2400" b="0">
                <a:solidFill>
                  <a:srgbClr val="001080"/>
                </a:solidFill>
                <a:effectLst/>
                <a:latin typeface="PragmataPro Mono Liga" panose="02000509040000020004" pitchFamily="49" charset="0"/>
              </a:rPr>
              <a:t>i</a:t>
            </a:r>
            <a:r>
              <a:rPr lang="en-US" sz="2400" b="0">
                <a:solidFill>
                  <a:srgbClr val="000000"/>
                </a:solidFill>
                <a:effectLst/>
                <a:latin typeface="PragmataPro Mono Liga" panose="02000509040000020004" pitchFamily="49" charset="0"/>
              </a:rPr>
              <a:t>&lt;</a:t>
            </a:r>
            <a:r>
              <a:rPr lang="en-US" sz="2400" b="0">
                <a:solidFill>
                  <a:srgbClr val="001080"/>
                </a:solidFill>
                <a:effectLst/>
                <a:latin typeface="PragmataPro Mono Liga" panose="02000509040000020004" pitchFamily="49" charset="0"/>
              </a:rPr>
              <a:t>n</a:t>
            </a:r>
            <a:r>
              <a:rPr lang="en-US" sz="2400" b="0">
                <a:solidFill>
                  <a:srgbClr val="000000"/>
                </a:solidFill>
                <a:effectLst/>
                <a:latin typeface="PragmataPro Mono Liga" panose="02000509040000020004" pitchFamily="49" charset="0"/>
              </a:rPr>
              <a:t>) </a:t>
            </a:r>
          </a:p>
          <a:p>
            <a:pPr marL="25717" indent="0">
              <a:lnSpc>
                <a:spcPct val="100000"/>
              </a:lnSpc>
              <a:spcBef>
                <a:spcPts val="0"/>
              </a:spcBef>
              <a:spcAft>
                <a:spcPts val="0"/>
              </a:spcAft>
              <a:buNone/>
            </a:pPr>
            <a:r>
              <a:rPr lang="en-US" sz="2400">
                <a:solidFill>
                  <a:srgbClr val="000000"/>
                </a:solidFill>
                <a:latin typeface="PragmataPro Mono Liga" panose="02000509040000020004" pitchFamily="49" charset="0"/>
              </a:rPr>
              <a:t>        </a:t>
            </a:r>
            <a:r>
              <a:rPr lang="en-US" sz="2400" b="0">
                <a:solidFill>
                  <a:srgbClr val="001080"/>
                </a:solidFill>
                <a:effectLst/>
                <a:latin typeface="PragmataPro Mono Liga" panose="02000509040000020004" pitchFamily="49" charset="0"/>
              </a:rPr>
              <a:t>cout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&lt;&lt;</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n</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&lt;&lt;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endl</a:t>
            </a:r>
            <a:r>
              <a:rPr lang="en-US" sz="2400" b="0">
                <a:solidFill>
                  <a:srgbClr val="000000"/>
                </a:solidFill>
                <a:effectLst/>
                <a:latin typeface="PragmataPro Mono Liga" panose="02000509040000020004" pitchFamily="49" charset="0"/>
              </a:rPr>
              <a:t>;</a:t>
            </a:r>
          </a:p>
          <a:p>
            <a:pPr marL="25717" indent="0" algn="l">
              <a:lnSpc>
                <a:spcPct val="100000"/>
              </a:lnSpc>
              <a:spcBef>
                <a:spcPts val="0"/>
              </a:spcBef>
              <a:spcAft>
                <a:spcPts val="0"/>
              </a:spcAft>
              <a:buNone/>
            </a:pP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cout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&lt;&lt;</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i</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&lt;&lt;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endl</a:t>
            </a:r>
            <a:r>
              <a:rPr lang="en-US" sz="2400" b="0">
                <a:solidFill>
                  <a:srgbClr val="000000"/>
                </a:solidFill>
                <a:effectLst/>
                <a:latin typeface="PragmataPro Mono Liga" panose="02000509040000020004" pitchFamily="49" charset="0"/>
              </a:rPr>
              <a:t>;</a:t>
            </a:r>
            <a:br>
              <a:rPr lang="en-US" sz="2400" b="0">
                <a:solidFill>
                  <a:srgbClr val="000000"/>
                </a:solidFill>
                <a:effectLst/>
                <a:latin typeface="PragmataPro Mono Liga" panose="02000509040000020004" pitchFamily="49" charset="0"/>
              </a:rPr>
            </a:b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i</a:t>
            </a:r>
            <a:r>
              <a:rPr lang="en-US" sz="2400" b="0">
                <a:solidFill>
                  <a:srgbClr val="000000"/>
                </a:solidFill>
                <a:effectLst/>
                <a:latin typeface="PragmataPro Mono Liga" panose="02000509040000020004" pitchFamily="49" charset="0"/>
              </a:rPr>
              <a:t>=</a:t>
            </a:r>
            <a:r>
              <a:rPr lang="en-US" sz="2400" b="0">
                <a:solidFill>
                  <a:srgbClr val="098658"/>
                </a:solidFill>
                <a:effectLst/>
                <a:latin typeface="PragmataPro Mono Liga" panose="02000509040000020004" pitchFamily="49" charset="0"/>
              </a:rPr>
              <a:t>5</a:t>
            </a:r>
            <a:r>
              <a:rPr lang="en-US" sz="2400" b="0">
                <a:solidFill>
                  <a:srgbClr val="000000"/>
                </a:solidFill>
                <a:effectLst/>
                <a:latin typeface="PragmataPro Mono Liga" panose="02000509040000020004" pitchFamily="49" charset="0"/>
              </a:rPr>
              <a:t>;</a:t>
            </a:r>
          </a:p>
          <a:p>
            <a:pPr marL="25717" indent="0">
              <a:lnSpc>
                <a:spcPct val="100000"/>
              </a:lnSpc>
              <a:spcBef>
                <a:spcPts val="0"/>
              </a:spcBef>
              <a:spcAft>
                <a:spcPts val="0"/>
              </a:spcAft>
              <a:buNone/>
            </a:pPr>
            <a:r>
              <a:rPr lang="en-US" sz="2400" b="0">
                <a:solidFill>
                  <a:srgbClr val="000000"/>
                </a:solidFill>
                <a:effectLst/>
                <a:latin typeface="PragmataPro Mono Liga" panose="02000509040000020004" pitchFamily="49" charset="0"/>
              </a:rPr>
              <a:t>    </a:t>
            </a:r>
            <a:r>
              <a:rPr lang="en-US" sz="2400" b="0">
                <a:solidFill>
                  <a:srgbClr val="AF00DB"/>
                </a:solidFill>
                <a:effectLst/>
                <a:latin typeface="PragmataPro Mono Liga" panose="02000509040000020004" pitchFamily="49" charset="0"/>
              </a:rPr>
              <a:t>if</a:t>
            </a:r>
            <a:r>
              <a:rPr lang="en-US" sz="2400" b="0">
                <a:solidFill>
                  <a:srgbClr val="000000"/>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i</a:t>
            </a:r>
            <a:r>
              <a:rPr lang="en-US" sz="2400" b="0">
                <a:solidFill>
                  <a:srgbClr val="000000"/>
                </a:solidFill>
                <a:effectLst/>
                <a:latin typeface="PragmataPro Mono Liga" panose="02000509040000020004" pitchFamily="49" charset="0"/>
              </a:rPr>
              <a:t>&lt;</a:t>
            </a:r>
            <a:r>
              <a:rPr lang="en-US" sz="2400" b="0">
                <a:solidFill>
                  <a:srgbClr val="098658"/>
                </a:solidFill>
                <a:effectLst/>
                <a:latin typeface="PragmataPro Mono Liga" panose="02000509040000020004" pitchFamily="49" charset="0"/>
              </a:rPr>
              <a:t>10</a:t>
            </a:r>
            <a:r>
              <a:rPr lang="en-US" sz="2400" b="0">
                <a:solidFill>
                  <a:srgbClr val="000000"/>
                </a:solidFill>
                <a:effectLst/>
                <a:latin typeface="PragmataPro Mono Liga" panose="02000509040000020004" pitchFamily="49" charset="0"/>
              </a:rPr>
              <a:t> || ++</a:t>
            </a:r>
            <a:r>
              <a:rPr lang="en-US" sz="2400" b="0">
                <a:solidFill>
                  <a:srgbClr val="001080"/>
                </a:solidFill>
                <a:effectLst/>
                <a:latin typeface="PragmataPro Mono Liga" panose="02000509040000020004" pitchFamily="49" charset="0"/>
              </a:rPr>
              <a:t>i</a:t>
            </a:r>
            <a:r>
              <a:rPr lang="en-US" sz="2400" b="0">
                <a:solidFill>
                  <a:srgbClr val="000000"/>
                </a:solidFill>
                <a:effectLst/>
                <a:latin typeface="PragmataPro Mono Liga" panose="02000509040000020004" pitchFamily="49" charset="0"/>
              </a:rPr>
              <a:t>&lt;</a:t>
            </a:r>
            <a:r>
              <a:rPr lang="en-US" sz="2400" b="0">
                <a:solidFill>
                  <a:srgbClr val="001080"/>
                </a:solidFill>
                <a:effectLst/>
                <a:latin typeface="PragmataPro Mono Liga" panose="02000509040000020004" pitchFamily="49" charset="0"/>
              </a:rPr>
              <a:t>n</a:t>
            </a:r>
            <a:r>
              <a:rPr lang="en-US" sz="2400" b="0">
                <a:solidFill>
                  <a:srgbClr val="000000"/>
                </a:solidFill>
                <a:effectLst/>
                <a:latin typeface="PragmataPro Mono Liga" panose="02000509040000020004" pitchFamily="49" charset="0"/>
              </a:rPr>
              <a:t>) </a:t>
            </a:r>
          </a:p>
          <a:p>
            <a:pPr marL="25717" indent="0">
              <a:lnSpc>
                <a:spcPct val="100000"/>
              </a:lnSpc>
              <a:spcBef>
                <a:spcPts val="0"/>
              </a:spcBef>
              <a:spcAft>
                <a:spcPts val="0"/>
              </a:spcAft>
              <a:buNone/>
            </a:pPr>
            <a:r>
              <a:rPr lang="en-US" sz="2400">
                <a:solidFill>
                  <a:srgbClr val="000000"/>
                </a:solidFill>
                <a:latin typeface="PragmataPro Mono Liga" panose="02000509040000020004" pitchFamily="49" charset="0"/>
              </a:rPr>
              <a:t>          </a:t>
            </a:r>
            <a:r>
              <a:rPr lang="en-US" sz="2400" b="0">
                <a:solidFill>
                  <a:srgbClr val="001080"/>
                </a:solidFill>
                <a:effectLst/>
                <a:latin typeface="PragmataPro Mono Liga" panose="02000509040000020004" pitchFamily="49" charset="0"/>
              </a:rPr>
              <a:t>cout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&lt;&lt;</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n</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&lt;&lt;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endl</a:t>
            </a:r>
            <a:r>
              <a:rPr lang="en-US" sz="2400" b="0">
                <a:solidFill>
                  <a:srgbClr val="000000"/>
                </a:solidFill>
                <a:effectLst/>
                <a:latin typeface="PragmataPro Mono Liga" panose="02000509040000020004" pitchFamily="49" charset="0"/>
              </a:rPr>
              <a:t>;</a:t>
            </a:r>
          </a:p>
          <a:p>
            <a:pPr marL="25717" indent="0">
              <a:lnSpc>
                <a:spcPct val="100000"/>
              </a:lnSpc>
              <a:spcBef>
                <a:spcPts val="0"/>
              </a:spcBef>
              <a:spcAft>
                <a:spcPts val="0"/>
              </a:spcAft>
              <a:buNone/>
            </a:pP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cout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&lt;&lt;</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i</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&lt;&lt;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endl</a:t>
            </a:r>
            <a:r>
              <a:rPr lang="en-US" sz="2400" b="0">
                <a:solidFill>
                  <a:srgbClr val="000000"/>
                </a:solidFill>
                <a:effectLst/>
                <a:latin typeface="PragmataPro Mono Liga" panose="02000509040000020004" pitchFamily="49" charset="0"/>
              </a:rPr>
              <a:t>;</a:t>
            </a:r>
          </a:p>
          <a:p>
            <a:pPr marL="25717" indent="0">
              <a:lnSpc>
                <a:spcPct val="100000"/>
              </a:lnSpc>
              <a:spcBef>
                <a:spcPts val="0"/>
              </a:spcBef>
              <a:spcAft>
                <a:spcPts val="0"/>
              </a:spcAft>
              <a:buNone/>
            </a:pPr>
            <a:r>
              <a:rPr lang="en-US" sz="2400" b="0">
                <a:solidFill>
                  <a:srgbClr val="000000"/>
                </a:solidFill>
                <a:effectLs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21473CCA-BE42-2C34-B5C3-2B0D58BBA0BB}"/>
              </a:ext>
            </a:extLst>
          </p:cNvPr>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Content Placeholder 8">
            <a:extLst>
              <a:ext uri="{FF2B5EF4-FFF2-40B4-BE49-F238E27FC236}">
                <a16:creationId xmlns:a16="http://schemas.microsoft.com/office/drawing/2014/main" id="{6854C268-0C97-B745-73E7-1DC32703E297}"/>
              </a:ext>
            </a:extLst>
          </p:cNvPr>
          <p:cNvSpPr txBox="1">
            <a:spLocks/>
          </p:cNvSpPr>
          <p:nvPr/>
        </p:nvSpPr>
        <p:spPr>
          <a:xfrm>
            <a:off x="7488038" y="947656"/>
            <a:ext cx="4280095" cy="5265857"/>
          </a:xfrm>
          <a:prstGeom prst="rect">
            <a:avLst/>
          </a:prstGeom>
        </p:spPr>
        <p:txBody>
          <a:bodyPr vert="horz" lIns="91440" tIns="45720" rIns="91440" bIns="45720" rtlCol="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0"/>
              </a:spcAft>
            </a:pPr>
            <a:r>
              <a:rPr lang="en-US" sz="2400">
                <a:solidFill>
                  <a:srgbClr val="000000"/>
                </a:solidFill>
                <a:ea typeface="PragmataPro Mono Liga" panose="02000509040000020004" pitchFamily="49" charset="0"/>
              </a:rPr>
              <a:t>Cho biết kết quả đoạn code sau:</a:t>
            </a:r>
            <a:endParaRPr lang="en-US" sz="2400">
              <a:ea typeface="Calibri" panose="020F0502020204030204" pitchFamily="34" charset="0"/>
            </a:endParaRPr>
          </a:p>
          <a:p>
            <a:pPr marL="0" indent="0" algn="l">
              <a:lnSpc>
                <a:spcPct val="100000"/>
              </a:lnSpc>
              <a:buNone/>
            </a:pPr>
            <a:r>
              <a:rPr lang="en-US" sz="2400">
                <a:solidFill>
                  <a:srgbClr val="AF00DB"/>
                </a:solidFill>
                <a:highlight>
                  <a:srgbClr val="FFFFFF"/>
                </a:highlight>
                <a:latin typeface="PragmataPro Mono Liga" panose="02000509040000020004" pitchFamily="49" charset="0"/>
              </a:rPr>
              <a:t>#include</a:t>
            </a:r>
            <a:r>
              <a:rPr lang="en-US" sz="2400">
                <a:solidFill>
                  <a:srgbClr val="0000FF"/>
                </a:solidFill>
                <a:highlight>
                  <a:srgbClr val="FFFFFF"/>
                </a:highlight>
                <a:latin typeface="PragmataPro Mono Liga" panose="02000509040000020004" pitchFamily="49" charset="0"/>
              </a:rPr>
              <a:t> </a:t>
            </a:r>
            <a:r>
              <a:rPr lang="en-US" sz="2400">
                <a:solidFill>
                  <a:srgbClr val="A31515"/>
                </a:solidFill>
                <a:highlight>
                  <a:srgbClr val="FFFFFF"/>
                </a:highlight>
                <a:latin typeface="PragmataPro Mono Liga" panose="02000509040000020004" pitchFamily="49" charset="0"/>
              </a:rPr>
              <a:t>&lt;iostream&gt;</a:t>
            </a:r>
            <a:endParaRPr lang="en-US" sz="2400">
              <a:solidFill>
                <a:srgbClr val="000000"/>
              </a:solidFill>
              <a:highlight>
                <a:srgbClr val="FFFFFF"/>
              </a:highlight>
              <a:latin typeface="PragmataPro Mono Liga" panose="02000509040000020004" pitchFamily="49" charset="0"/>
            </a:endParaRPr>
          </a:p>
          <a:p>
            <a:pPr marL="0" indent="0" algn="l">
              <a:lnSpc>
                <a:spcPct val="100000"/>
              </a:lnSpc>
              <a:buNone/>
            </a:pPr>
            <a:r>
              <a:rPr lang="en-US" sz="2400">
                <a:solidFill>
                  <a:srgbClr val="AF00DB"/>
                </a:solidFill>
                <a:highlight>
                  <a:srgbClr val="FFFFFF"/>
                </a:highlight>
                <a:latin typeface="PragmataPro Mono Liga" panose="02000509040000020004" pitchFamily="49" charset="0"/>
              </a:rPr>
              <a:t>using</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namespace</a:t>
            </a:r>
            <a:r>
              <a:rPr lang="en-US" sz="2400">
                <a:solidFill>
                  <a:srgbClr val="000000"/>
                </a:solidFill>
                <a:highlight>
                  <a:srgbClr val="FFFFFF"/>
                </a:highlight>
                <a:latin typeface="PragmataPro Mono Liga" panose="02000509040000020004" pitchFamily="49" charset="0"/>
              </a:rPr>
              <a:t> </a:t>
            </a:r>
            <a:r>
              <a:rPr lang="en-US" sz="2400">
                <a:solidFill>
                  <a:srgbClr val="267F99"/>
                </a:solidFill>
                <a:highlight>
                  <a:srgbClr val="FFFFFF"/>
                </a:highlight>
                <a:latin typeface="PragmataPro Mono Liga" panose="02000509040000020004" pitchFamily="49" charset="0"/>
              </a:rPr>
              <a:t>std</a:t>
            </a:r>
            <a:r>
              <a:rPr lang="en-US" sz="2400">
                <a:solidFill>
                  <a:srgbClr val="000000"/>
                </a:solidFill>
                <a:highlight>
                  <a:srgbClr val="FFFFFF"/>
                </a:highlight>
                <a:latin typeface="PragmataPro Mono Liga" panose="02000509040000020004" pitchFamily="49" charset="0"/>
              </a:rPr>
              <a:t>;</a:t>
            </a:r>
          </a:p>
          <a:p>
            <a:pPr marL="0" indent="0" algn="l">
              <a:lnSpc>
                <a:spcPct val="100000"/>
              </a:lnSpc>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795E26"/>
                </a:solidFill>
                <a:highlight>
                  <a:srgbClr val="FFFFFF"/>
                </a:highlight>
                <a:latin typeface="PragmataPro Mono Liga" panose="02000509040000020004" pitchFamily="49" charset="0"/>
              </a:rPr>
              <a:t>main</a:t>
            </a:r>
            <a:r>
              <a:rPr lang="en-US" sz="2400">
                <a:solidFill>
                  <a:srgbClr val="000000"/>
                </a:solidFill>
                <a:highlight>
                  <a:srgbClr val="FFFFFF"/>
                </a:highlight>
                <a:latin typeface="PragmataPro Mono Liga" panose="02000509040000020004" pitchFamily="49" charset="0"/>
              </a:rPr>
              <a:t>() {</a:t>
            </a:r>
          </a:p>
          <a:p>
            <a:pPr marL="0" indent="0" algn="l">
              <a:lnSpc>
                <a:spcPct val="100000"/>
              </a:lnSpc>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 = </a:t>
            </a:r>
            <a:r>
              <a:rPr lang="en-US" sz="2400">
                <a:solidFill>
                  <a:srgbClr val="098658"/>
                </a:solidFill>
                <a:highlight>
                  <a:srgbClr val="FFFFFF"/>
                </a:highlight>
                <a:latin typeface="PragmataPro Mono Liga" panose="02000509040000020004" pitchFamily="49" charset="0"/>
              </a:rPr>
              <a:t>0</a:t>
            </a:r>
            <a:r>
              <a:rPr lang="en-US" sz="2400">
                <a:solidFill>
                  <a:srgbClr val="000000"/>
                </a:solidFill>
                <a:highlight>
                  <a:srgbClr val="FFFFFF"/>
                </a:highlight>
                <a:latin typeface="PragmataPro Mono Liga" panose="02000509040000020004" pitchFamily="49" charset="0"/>
              </a:rPr>
              <a:t>, b = </a:t>
            </a:r>
            <a:r>
              <a:rPr lang="en-US" sz="2400">
                <a:solidFill>
                  <a:srgbClr val="098658"/>
                </a:solidFill>
                <a:highlight>
                  <a:srgbClr val="FFFFFF"/>
                </a:highlight>
                <a:latin typeface="PragmataPro Mono Liga" panose="02000509040000020004" pitchFamily="49" charset="0"/>
              </a:rPr>
              <a:t>2</a:t>
            </a:r>
            <a:r>
              <a:rPr lang="en-US" sz="2400">
                <a:solidFill>
                  <a:srgbClr val="000000"/>
                </a:solidFill>
                <a:highlight>
                  <a:srgbClr val="FFFFFF"/>
                </a:highlight>
                <a:latin typeface="PragmataPro Mono Liga" panose="02000509040000020004" pitchFamily="49" charset="0"/>
              </a:rPr>
              <a:t>, c;</a:t>
            </a:r>
          </a:p>
          <a:p>
            <a:pPr marL="0" indent="0" algn="l">
              <a:lnSpc>
                <a:spcPct val="100000"/>
              </a:lnSpc>
              <a:buNone/>
            </a:pPr>
            <a:r>
              <a:rPr lang="en-US" sz="2400">
                <a:solidFill>
                  <a:srgbClr val="000000"/>
                </a:solidFill>
                <a:highlight>
                  <a:srgbClr val="FFFFFF"/>
                </a:highlight>
                <a:latin typeface="PragmataPro Mono Liga" panose="02000509040000020004" pitchFamily="49" charset="0"/>
              </a:rPr>
              <a:t>    </a:t>
            </a:r>
            <a:r>
              <a:rPr lang="en-US" sz="2400">
                <a:solidFill>
                  <a:srgbClr val="AF00DB"/>
                </a:solidFill>
                <a:highlight>
                  <a:srgbClr val="FFFFFF"/>
                </a:highlight>
                <a:latin typeface="PragmataPro Mono Liga" panose="02000509040000020004" pitchFamily="49" charset="0"/>
              </a:rPr>
              <a:t>if</a:t>
            </a:r>
            <a:r>
              <a:rPr lang="en-US" sz="2400">
                <a:solidFill>
                  <a:srgbClr val="000000"/>
                </a:solidFill>
                <a:highlight>
                  <a:srgbClr val="FFFFFF"/>
                </a:highlight>
                <a:latin typeface="PragmataPro Mono Liga" panose="02000509040000020004" pitchFamily="49" charset="0"/>
              </a:rPr>
              <a:t> (a = b % </a:t>
            </a:r>
            <a:r>
              <a:rPr lang="en-US" sz="2400">
                <a:solidFill>
                  <a:srgbClr val="098658"/>
                </a:solidFill>
                <a:highlight>
                  <a:srgbClr val="FFFFFF"/>
                </a:highlight>
                <a:latin typeface="PragmataPro Mono Liga" panose="02000509040000020004" pitchFamily="49" charset="0"/>
              </a:rPr>
              <a:t>2</a:t>
            </a:r>
            <a:r>
              <a:rPr lang="en-US" sz="2400">
                <a:solidFill>
                  <a:srgbClr val="000000"/>
                </a:solidFill>
                <a:highlight>
                  <a:srgbClr val="FFFFFF"/>
                </a:highlight>
                <a:latin typeface="PragmataPro Mono Liga" panose="02000509040000020004" pitchFamily="49" charset="0"/>
              </a:rPr>
              <a:t>)</a:t>
            </a:r>
          </a:p>
          <a:p>
            <a:pPr marL="0" indent="0" algn="l">
              <a:lnSpc>
                <a:spcPct val="100000"/>
              </a:lnSpc>
              <a:buNone/>
            </a:pPr>
            <a:r>
              <a:rPr lang="en-US" sz="2400">
                <a:solidFill>
                  <a:srgbClr val="000000"/>
                </a:solidFill>
                <a:highlight>
                  <a:srgbClr val="FFFFFF"/>
                </a:highlight>
                <a:latin typeface="PragmataPro Mono Liga" panose="02000509040000020004" pitchFamily="49" charset="0"/>
              </a:rPr>
              <a:t>        c = </a:t>
            </a:r>
            <a:r>
              <a:rPr lang="en-US" sz="2400">
                <a:solidFill>
                  <a:srgbClr val="098658"/>
                </a:solidFill>
                <a:highlight>
                  <a:srgbClr val="FFFFFF"/>
                </a:highlight>
                <a:latin typeface="PragmataPro Mono Liga" panose="02000509040000020004" pitchFamily="49" charset="0"/>
              </a:rPr>
              <a:t>2</a:t>
            </a:r>
            <a:r>
              <a:rPr lang="en-US" sz="2400">
                <a:solidFill>
                  <a:srgbClr val="000000"/>
                </a:solidFill>
                <a:highlight>
                  <a:srgbClr val="FFFFFF"/>
                </a:highlight>
                <a:latin typeface="PragmataPro Mono Liga" panose="02000509040000020004" pitchFamily="49" charset="0"/>
              </a:rPr>
              <a:t>;</a:t>
            </a:r>
          </a:p>
          <a:p>
            <a:pPr marL="0" indent="0" algn="l">
              <a:lnSpc>
                <a:spcPct val="100000"/>
              </a:lnSpc>
              <a:buNone/>
            </a:pPr>
            <a:r>
              <a:rPr lang="en-US" sz="2400">
                <a:solidFill>
                  <a:srgbClr val="000000"/>
                </a:solidFill>
                <a:highlight>
                  <a:srgbClr val="FFFFFF"/>
                </a:highlight>
                <a:latin typeface="PragmataPro Mono Liga" panose="02000509040000020004" pitchFamily="49" charset="0"/>
              </a:rPr>
              <a:t>    </a:t>
            </a:r>
            <a:r>
              <a:rPr lang="en-US" sz="2400">
                <a:solidFill>
                  <a:srgbClr val="AF00DB"/>
                </a:solidFill>
                <a:highlight>
                  <a:srgbClr val="FFFFFF"/>
                </a:highlight>
                <a:latin typeface="PragmataPro Mono Liga" panose="02000509040000020004" pitchFamily="49" charset="0"/>
              </a:rPr>
              <a:t>else</a:t>
            </a:r>
            <a:endParaRPr lang="en-US" sz="2400">
              <a:solidFill>
                <a:srgbClr val="000000"/>
              </a:solidFill>
              <a:highlight>
                <a:srgbClr val="FFFFFF"/>
              </a:highlight>
              <a:latin typeface="PragmataPro Mono Liga" panose="02000509040000020004" pitchFamily="49" charset="0"/>
            </a:endParaRPr>
          </a:p>
          <a:p>
            <a:pPr marL="0" indent="0" algn="l">
              <a:lnSpc>
                <a:spcPct val="100000"/>
              </a:lnSpc>
              <a:buNone/>
            </a:pPr>
            <a:r>
              <a:rPr lang="en-US" sz="2400">
                <a:solidFill>
                  <a:srgbClr val="000000"/>
                </a:solidFill>
                <a:highlight>
                  <a:srgbClr val="FFFFFF"/>
                </a:highlight>
                <a:latin typeface="PragmataPro Mono Liga" panose="02000509040000020004" pitchFamily="49" charset="0"/>
              </a:rPr>
              <a:t>        c = </a:t>
            </a:r>
            <a:r>
              <a:rPr lang="en-US" sz="2400">
                <a:solidFill>
                  <a:srgbClr val="098658"/>
                </a:solidFill>
                <a:highlight>
                  <a:srgbClr val="FFFFFF"/>
                </a:highlight>
                <a:latin typeface="PragmataPro Mono Liga" panose="02000509040000020004" pitchFamily="49" charset="0"/>
              </a:rPr>
              <a:t>3</a:t>
            </a:r>
            <a:r>
              <a:rPr lang="en-US" sz="2400">
                <a:solidFill>
                  <a:srgbClr val="000000"/>
                </a:solidFill>
                <a:highlight>
                  <a:srgbClr val="FFFFFF"/>
                </a:highlight>
                <a:latin typeface="PragmataPro Mono Liga" panose="02000509040000020004" pitchFamily="49" charset="0"/>
              </a:rPr>
              <a:t>;</a:t>
            </a:r>
          </a:p>
          <a:p>
            <a:pPr marL="0" indent="0" algn="l">
              <a:lnSpc>
                <a:spcPct val="100000"/>
              </a:lnSpc>
              <a:buNone/>
            </a:pPr>
            <a:r>
              <a:rPr lang="en-US" sz="2400">
                <a:solidFill>
                  <a:srgbClr val="000000"/>
                </a:solidFill>
                <a:highlight>
                  <a:srgbClr val="FFFFFF"/>
                </a:highlight>
                <a:latin typeface="PragmataPro Mono Liga" panose="02000509040000020004" pitchFamily="49" charset="0"/>
              </a:rPr>
              <a:t>    cout &lt;&lt; a &lt;&lt; b &lt;&lt; c;</a:t>
            </a:r>
          </a:p>
          <a:p>
            <a:pPr marL="0" indent="0" algn="l">
              <a:lnSpc>
                <a:spcPct val="100000"/>
              </a:lnSpc>
              <a:buNone/>
            </a:pPr>
            <a:r>
              <a:rPr lang="en-US" sz="2400">
                <a:solidFill>
                  <a:srgbClr val="000000"/>
                </a:solidFill>
                <a:highlight>
                  <a:srgbClr val="FFFFFF"/>
                </a:highlight>
                <a:latin typeface="PragmataPro Mono Liga" panose="02000509040000020004" pitchFamily="49" charset="0"/>
              </a:rPr>
              <a:t>    </a:t>
            </a:r>
            <a:r>
              <a:rPr lang="en-US" sz="2400">
                <a:solidFill>
                  <a:srgbClr val="AF00DB"/>
                </a:solidFill>
                <a:highlight>
                  <a:srgbClr val="FFFFFF"/>
                </a:highlight>
                <a:latin typeface="PragmataPro Mono Liga" panose="02000509040000020004" pitchFamily="49" charset="0"/>
              </a:rPr>
              <a:t>return</a:t>
            </a:r>
            <a:r>
              <a:rPr lang="en-US" sz="2400">
                <a:solidFill>
                  <a:srgbClr val="000000"/>
                </a:solidFill>
                <a:highlight>
                  <a:srgbClr val="FFFFFF"/>
                </a:highlight>
                <a:latin typeface="PragmataPro Mono Liga" panose="02000509040000020004" pitchFamily="49" charset="0"/>
              </a:rPr>
              <a:t> </a:t>
            </a:r>
            <a:r>
              <a:rPr lang="en-US" sz="2400">
                <a:solidFill>
                  <a:srgbClr val="098658"/>
                </a:solidFill>
                <a:highlight>
                  <a:srgbClr val="FFFFFF"/>
                </a:highlight>
                <a:latin typeface="PragmataPro Mono Liga" panose="02000509040000020004" pitchFamily="49" charset="0"/>
              </a:rPr>
              <a:t>0</a:t>
            </a:r>
            <a:r>
              <a:rPr lang="en-US" sz="2400">
                <a:solidFill>
                  <a:srgbClr val="000000"/>
                </a:solidFill>
                <a:highlight>
                  <a:srgbClr val="FFFFFF"/>
                </a:highlight>
                <a:latin typeface="PragmataPro Mono Liga" panose="02000509040000020004" pitchFamily="49" charset="0"/>
              </a:rPr>
              <a:t>;</a:t>
            </a:r>
          </a:p>
          <a:p>
            <a:pPr marL="0" indent="0" algn="l">
              <a:lnSpc>
                <a:spcPct val="100000"/>
              </a:lnSpc>
              <a:buNone/>
            </a:pPr>
            <a:r>
              <a:rPr lang="en-US" sz="2400">
                <a:solidFill>
                  <a:srgbClr val="000000"/>
                </a:solidFill>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0A48324A-F856-2693-538A-9ADE419F8073}"/>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2C73BBC1-F174-62B4-117F-3E004F8346FD}"/>
              </a:ext>
            </a:extLst>
          </p:cNvPr>
          <p:cNvSpPr txBox="1"/>
          <p:nvPr/>
        </p:nvSpPr>
        <p:spPr>
          <a:xfrm>
            <a:off x="4897246" y="1587980"/>
            <a:ext cx="1721386" cy="2123658"/>
          </a:xfrm>
          <a:prstGeom prst="rect">
            <a:avLst/>
          </a:prstGeom>
          <a:noFill/>
          <a:ln>
            <a:solidFill>
              <a:schemeClr val="tx1">
                <a:lumMod val="50000"/>
              </a:schemeClr>
            </a:solidFill>
          </a:ln>
        </p:spPr>
        <p:txBody>
          <a:bodyPr wrap="square">
            <a:spAutoFit/>
          </a:bodyPr>
          <a:lstStyle/>
          <a:p>
            <a:r>
              <a:rPr lang="en-US" sz="2200" b="1"/>
              <a:t>Kết quả:</a:t>
            </a:r>
          </a:p>
          <a:p>
            <a:endParaRPr lang="en-US" sz="2200"/>
          </a:p>
          <a:p>
            <a:r>
              <a:rPr lang="en-US" sz="2200"/>
              <a:t>20</a:t>
            </a:r>
          </a:p>
          <a:p>
            <a:r>
              <a:rPr lang="en-US" sz="2200"/>
              <a:t>6</a:t>
            </a:r>
          </a:p>
          <a:p>
            <a:r>
              <a:rPr lang="en-US" sz="2200"/>
              <a:t>20</a:t>
            </a:r>
          </a:p>
          <a:p>
            <a:r>
              <a:rPr lang="en-US" sz="2200"/>
              <a:t>5</a:t>
            </a:r>
          </a:p>
        </p:txBody>
      </p:sp>
      <p:sp>
        <p:nvSpPr>
          <p:cNvPr id="11" name="TextBox 10">
            <a:extLst>
              <a:ext uri="{FF2B5EF4-FFF2-40B4-BE49-F238E27FC236}">
                <a16:creationId xmlns:a16="http://schemas.microsoft.com/office/drawing/2014/main" id="{ABBF365D-6292-F80B-DD0A-FD1C894015F1}"/>
              </a:ext>
            </a:extLst>
          </p:cNvPr>
          <p:cNvSpPr txBox="1"/>
          <p:nvPr/>
        </p:nvSpPr>
        <p:spPr>
          <a:xfrm>
            <a:off x="10735478" y="1754539"/>
            <a:ext cx="1236644" cy="1107996"/>
          </a:xfrm>
          <a:prstGeom prst="rect">
            <a:avLst/>
          </a:prstGeom>
          <a:noFill/>
          <a:ln>
            <a:solidFill>
              <a:schemeClr val="tx1">
                <a:lumMod val="50000"/>
              </a:schemeClr>
            </a:solidFill>
          </a:ln>
        </p:spPr>
        <p:txBody>
          <a:bodyPr wrap="square">
            <a:spAutoFit/>
          </a:bodyPr>
          <a:lstStyle/>
          <a:p>
            <a:r>
              <a:rPr lang="en-US" sz="2200" b="1"/>
              <a:t>Kết quả:</a:t>
            </a:r>
          </a:p>
          <a:p>
            <a:endParaRPr lang="en-US" sz="2200"/>
          </a:p>
          <a:p>
            <a:r>
              <a:rPr lang="en-US" sz="2200"/>
              <a:t>023</a:t>
            </a:r>
          </a:p>
        </p:txBody>
      </p:sp>
      <p:sp>
        <p:nvSpPr>
          <p:cNvPr id="4" name="Slide Number Placeholder 3">
            <a:extLst>
              <a:ext uri="{FF2B5EF4-FFF2-40B4-BE49-F238E27FC236}">
                <a16:creationId xmlns:a16="http://schemas.microsoft.com/office/drawing/2014/main" id="{C0D25084-0BE9-AAB6-61C4-0638E0906CEC}"/>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33771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908D-C216-16BC-D99A-237CB2B14EF5}"/>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4F30E34E-F969-ADCE-ADCF-9A3A0FA33B8B}"/>
              </a:ext>
            </a:extLst>
          </p:cNvPr>
          <p:cNvSpPr>
            <a:spLocks noGrp="1"/>
          </p:cNvSpPr>
          <p:nvPr>
            <p:ph idx="1"/>
          </p:nvPr>
        </p:nvSpPr>
        <p:spPr>
          <a:xfrm>
            <a:off x="774146" y="1006168"/>
            <a:ext cx="6629190" cy="5502190"/>
          </a:xfrm>
          <a:ln>
            <a:noFill/>
          </a:ln>
        </p:spPr>
        <p:txBody>
          <a:bodyPr>
            <a:noAutofit/>
          </a:bodyPr>
          <a:lstStyle/>
          <a:p>
            <a:pPr algn="l">
              <a:lnSpc>
                <a:spcPct val="150000"/>
              </a:lnSpc>
              <a:spcBef>
                <a:spcPts val="0"/>
              </a:spcBef>
              <a:spcAft>
                <a:spcPts val="0"/>
              </a:spcAft>
            </a:pPr>
            <a:r>
              <a:rPr lang="en-US">
                <a:solidFill>
                  <a:srgbClr val="000000"/>
                </a:solidFill>
                <a:latin typeface="Times New Roman" panose="02020603050405020304" pitchFamily="18" charset="0"/>
                <a:ea typeface="PragmataPro Mono Liga" panose="02000509040000020004" pitchFamily="49" charset="0"/>
                <a:cs typeface="Times New Roman" panose="02020603050405020304" pitchFamily="18" charset="0"/>
              </a:rPr>
              <a:t>Cho biết kết quả đoạn code sau:</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600"/>
              </a:spcBef>
              <a:spcAft>
                <a:spcPts val="0"/>
              </a:spcAft>
              <a:buNone/>
            </a:pP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#include</a:t>
            </a:r>
            <a:r>
              <a:rPr lang="en-US" sz="2400">
                <a:solidFill>
                  <a:srgbClr val="0000FF"/>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31515"/>
                </a:solidFill>
                <a:latin typeface="PragmataPro Mono Liga" panose="02000509040000020004" pitchFamily="49" charset="0"/>
                <a:ea typeface="Calibri" panose="020F0502020204030204" pitchFamily="34" charset="0"/>
                <a:cs typeface="Times New Roman" panose="02020603050405020304" pitchFamily="18" charset="0"/>
              </a:rPr>
              <a:t>&lt;iostream&gt;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600"/>
              </a:spcBef>
              <a:spcAft>
                <a:spcPts val="0"/>
              </a:spcAft>
              <a:buNone/>
            </a:pP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using</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00FF"/>
                </a:solidFill>
                <a:latin typeface="PragmataPro Mono Liga" panose="02000509040000020004" pitchFamily="49" charset="0"/>
                <a:ea typeface="Calibri" panose="020F0502020204030204" pitchFamily="34" charset="0"/>
                <a:cs typeface="Times New Roman" panose="02020603050405020304" pitchFamily="18" charset="0"/>
              </a:rPr>
              <a:t>namespace</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267F99"/>
                </a:solidFill>
                <a:latin typeface="PragmataPro Mono Liga" panose="02000509040000020004" pitchFamily="49" charset="0"/>
                <a:ea typeface="Calibri" panose="020F0502020204030204" pitchFamily="34" charset="0"/>
                <a:cs typeface="Times New Roman" panose="02020603050405020304" pitchFamily="18" charset="0"/>
              </a:rPr>
              <a:t>std</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600"/>
              </a:spcBef>
              <a:spcAft>
                <a:spcPts val="0"/>
              </a:spcAft>
              <a:buNone/>
            </a:pPr>
            <a:r>
              <a:rPr lang="en-US" sz="2400">
                <a:solidFill>
                  <a:srgbClr val="0000FF"/>
                </a:solidFill>
                <a:latin typeface="PragmataPro Mono Liga" panose="02000509040000020004" pitchFamily="49" charset="0"/>
                <a:ea typeface="Calibri" panose="020F0502020204030204" pitchFamily="34" charset="0"/>
                <a:cs typeface="Times New Roman" panose="02020603050405020304" pitchFamily="18" charset="0"/>
              </a:rPr>
              <a:t>int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main</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60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00FF"/>
                </a:solidFill>
                <a:latin typeface="PragmataPro Mono Liga" panose="02000509040000020004" pitchFamily="49" charset="0"/>
                <a:ea typeface="Calibri" panose="020F0502020204030204" pitchFamily="34" charset="0"/>
                <a:cs typeface="Times New Roman" panose="02020603050405020304" pitchFamily="18" charset="0"/>
              </a:rPr>
              <a:t>int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a</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 </a:t>
            </a:r>
            <a:r>
              <a:rPr lang="en-US" sz="2400">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5</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b</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r>
              <a:rPr lang="en-US" sz="2400">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10</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c</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r>
              <a:rPr lang="en-US" sz="2400">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15</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60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if</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a</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r>
              <a:rPr lang="en-US" sz="2400">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6</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b</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r>
              <a:rPr lang="en-US" sz="2400">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11</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c</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r>
              <a:rPr lang="en-US" sz="2400">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15</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p>
          <a:p>
            <a:pPr marL="0" indent="0" algn="l">
              <a:lnSpc>
                <a:spcPct val="100000"/>
              </a:lnSpc>
              <a:spcBef>
                <a:spcPts val="60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cout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31515"/>
                </a:solidFill>
                <a:latin typeface="PragmataPro Mono Liga" panose="02000509040000020004" pitchFamily="49" charset="0"/>
                <a:ea typeface="Calibri" panose="020F0502020204030204" pitchFamily="34" charset="0"/>
                <a:cs typeface="Times New Roman" panose="02020603050405020304" pitchFamily="18" charset="0"/>
              </a:rPr>
              <a:t>"in"</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endl</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60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else </a:t>
            </a:r>
          </a:p>
          <a:p>
            <a:pPr marL="0" indent="0" algn="l">
              <a:lnSpc>
                <a:spcPct val="100000"/>
              </a:lnSpc>
              <a:spcBef>
                <a:spcPts val="600"/>
              </a:spcBef>
              <a:spcAft>
                <a:spcPts val="0"/>
              </a:spcAft>
              <a:buNone/>
            </a:pP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cout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31515"/>
                </a:solidFill>
                <a:latin typeface="PragmataPro Mono Liga" panose="02000509040000020004" pitchFamily="49" charset="0"/>
                <a:ea typeface="Calibri" panose="020F0502020204030204" pitchFamily="34" charset="0"/>
                <a:cs typeface="Times New Roman" panose="02020603050405020304" pitchFamily="18" charset="0"/>
              </a:rPr>
              <a:t>"out"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endl</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60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cout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a</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31515"/>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b</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31515"/>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c</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60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return</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0</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p>
          <a:p>
            <a:pPr marL="0" indent="0" algn="l">
              <a:lnSpc>
                <a:spcPct val="100000"/>
              </a:lnSpc>
              <a:spcBef>
                <a:spcPts val="60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FABC02D9-8A1C-74EB-1F00-25CCFD3FEAC3}"/>
              </a:ext>
            </a:extLst>
          </p:cNvPr>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E834E415-7AFF-780F-5301-40E3975CACDA}"/>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0976B056-3763-3B78-65E7-0253C31CECB1}"/>
              </a:ext>
            </a:extLst>
          </p:cNvPr>
          <p:cNvSpPr txBox="1"/>
          <p:nvPr/>
        </p:nvSpPr>
        <p:spPr>
          <a:xfrm>
            <a:off x="7403336" y="2173080"/>
            <a:ext cx="3205318" cy="1569660"/>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b="1"/>
          </a:p>
          <a:p>
            <a:r>
              <a:rPr lang="en-US" sz="2400"/>
              <a:t>in</a:t>
            </a:r>
          </a:p>
          <a:p>
            <a:r>
              <a:rPr lang="en-US" sz="2400"/>
              <a:t>6 10 15</a:t>
            </a:r>
          </a:p>
        </p:txBody>
      </p:sp>
      <p:sp>
        <p:nvSpPr>
          <p:cNvPr id="4" name="Slide Number Placeholder 3">
            <a:extLst>
              <a:ext uri="{FF2B5EF4-FFF2-40B4-BE49-F238E27FC236}">
                <a16:creationId xmlns:a16="http://schemas.microsoft.com/office/drawing/2014/main" id="{C8B9A6B5-FFDB-3E1A-863A-BE2E01837180}"/>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10331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92500"/>
          </a:bodyPr>
          <a:lstStyle/>
          <a:p>
            <a:pPr marL="25718" indent="0">
              <a:lnSpc>
                <a:spcPct val="100000"/>
              </a:lnSpc>
              <a:spcBef>
                <a:spcPts val="600"/>
              </a:spcBef>
              <a:spcAft>
                <a:spcPts val="600"/>
              </a:spcAft>
              <a:buNone/>
            </a:pPr>
            <a:r>
              <a:rPr lang="en-US"/>
              <a:t>4.5 Cấu trúc rẽ nhánh switch - case</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B7862448-F7E8-FC2A-6CB8-C6C412E24C5F}"/>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BA92357F-E070-6639-1DCB-1BCC2FB3A275}"/>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1383817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5718" indent="0">
              <a:lnSpc>
                <a:spcPct val="100000"/>
              </a:lnSpc>
              <a:spcBef>
                <a:spcPts val="600"/>
              </a:spcBef>
              <a:spcAft>
                <a:spcPts val="600"/>
              </a:spcAft>
              <a:buNone/>
            </a:pPr>
            <a:r>
              <a:rPr lang="en-US"/>
              <a:t>4.5 Cấu trúc rẽ nhánh switch - case</a:t>
            </a:r>
          </a:p>
        </p:txBody>
      </p:sp>
      <p:sp>
        <p:nvSpPr>
          <p:cNvPr id="3" name="Content Placeholder 2"/>
          <p:cNvSpPr>
            <a:spLocks noGrp="1"/>
          </p:cNvSpPr>
          <p:nvPr>
            <p:ph idx="1"/>
          </p:nvPr>
        </p:nvSpPr>
        <p:spPr/>
        <p:txBody>
          <a:bodyPr>
            <a:normAutofit/>
          </a:bodyPr>
          <a:lstStyle/>
          <a:p>
            <a:pPr>
              <a:buNone/>
            </a:pPr>
            <a:endParaRPr lang="en-US" altLang="en-US" dirty="0"/>
          </a:p>
          <a:p>
            <a:endParaRPr lang="en-US" altLang="en-US" dirty="0"/>
          </a:p>
          <a:p>
            <a:endParaRPr lang="en-US" altLang="en-US" dirty="0"/>
          </a:p>
          <a:p>
            <a:endParaRPr lang="en-US" altLang="en-US" sz="1500" dirty="0"/>
          </a:p>
          <a:p>
            <a:endParaRPr lang="en-US" altLang="en-US" b="1" dirty="0"/>
          </a:p>
          <a:p>
            <a:endParaRPr lang="en-US" dirty="0"/>
          </a:p>
          <a:p>
            <a:endParaRPr lang="en-US" dirty="0"/>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05D03D34-0AC7-7043-8C87-10144350BA5F}"/>
              </a:ext>
            </a:extLst>
          </p:cNvPr>
          <p:cNvSpPr txBox="1"/>
          <p:nvPr/>
        </p:nvSpPr>
        <p:spPr>
          <a:xfrm>
            <a:off x="646698" y="1076102"/>
            <a:ext cx="5235767" cy="523220"/>
          </a:xfrm>
          <a:prstGeom prst="rect">
            <a:avLst/>
          </a:prstGeom>
          <a:noFill/>
        </p:spPr>
        <p:txBody>
          <a:bodyPr wrap="square">
            <a:spAutoFit/>
          </a:bodyPr>
          <a:lstStyle/>
          <a:p>
            <a:pPr marL="457200" indent="-457200">
              <a:spcBef>
                <a:spcPts val="600"/>
              </a:spcBef>
              <a:buFont typeface="Arial" panose="020B0604020202020204" pitchFamily="34" charset="0"/>
              <a:buChar char="•"/>
            </a:pPr>
            <a:r>
              <a:rPr lang="en-US" altLang="en-US" sz="2800" b="1">
                <a:cs typeface="Arial" panose="020B0604020202020204" pitchFamily="34" charset="0"/>
              </a:rPr>
              <a:t>Cú pháp</a:t>
            </a:r>
            <a:r>
              <a:rPr lang="en-US" altLang="en-US" sz="2800">
                <a:cs typeface="Arial" panose="020B0604020202020204" pitchFamily="34" charset="0"/>
              </a:rPr>
              <a:t>:</a:t>
            </a:r>
          </a:p>
        </p:txBody>
      </p:sp>
      <p:sp>
        <p:nvSpPr>
          <p:cNvPr id="18" name="TextBox 17">
            <a:extLst>
              <a:ext uri="{FF2B5EF4-FFF2-40B4-BE49-F238E27FC236}">
                <a16:creationId xmlns:a16="http://schemas.microsoft.com/office/drawing/2014/main" id="{0780961E-5A92-EDB3-49F9-433D34F07405}"/>
              </a:ext>
            </a:extLst>
          </p:cNvPr>
          <p:cNvSpPr txBox="1"/>
          <p:nvPr/>
        </p:nvSpPr>
        <p:spPr>
          <a:xfrm>
            <a:off x="683162" y="1601117"/>
            <a:ext cx="4921054" cy="4924425"/>
          </a:xfrm>
          <a:prstGeom prst="rect">
            <a:avLst/>
          </a:prstGeom>
          <a:noFill/>
          <a:ln>
            <a:solidFill>
              <a:schemeClr val="accent1">
                <a:lumMod val="50000"/>
              </a:schemeClr>
            </a:solidFill>
          </a:ln>
        </p:spPr>
        <p:txBody>
          <a:bodyPr wrap="square">
            <a:spAutoFit/>
          </a:bodyPr>
          <a:lstStyle/>
          <a:p>
            <a:pPr>
              <a:spcBef>
                <a:spcPts val="600"/>
              </a:spcBef>
            </a:pPr>
            <a:r>
              <a:rPr lang="en-US" altLang="en-US" sz="2400" b="1" i="1">
                <a:latin typeface="Consolas" panose="020B0609020204030204" pitchFamily="49" charset="0"/>
              </a:rPr>
              <a:t>switch</a:t>
            </a:r>
            <a:r>
              <a:rPr lang="en-US" altLang="en-US" sz="2400" i="1">
                <a:latin typeface="Consolas" panose="020B0609020204030204" pitchFamily="49" charset="0"/>
              </a:rPr>
              <a:t> </a:t>
            </a:r>
            <a:r>
              <a:rPr lang="en-US" altLang="en-US" sz="2400" b="1">
                <a:latin typeface="Consolas" panose="020B0609020204030204" pitchFamily="49" charset="0"/>
              </a:rPr>
              <a:t>(</a:t>
            </a:r>
            <a:r>
              <a:rPr lang="en-US" altLang="en-US" sz="2400">
                <a:solidFill>
                  <a:srgbClr val="FF0000"/>
                </a:solidFill>
                <a:latin typeface="Consolas" panose="020B0609020204030204" pitchFamily="49" charset="0"/>
              </a:rPr>
              <a:t>expression</a:t>
            </a:r>
            <a:r>
              <a:rPr lang="en-US" altLang="en-US" sz="2400" b="1">
                <a:latin typeface="Consolas" panose="020B0609020204030204" pitchFamily="49" charset="0"/>
              </a:rPr>
              <a:t>)</a:t>
            </a:r>
            <a:r>
              <a:rPr lang="en-US" altLang="en-US" sz="2400">
                <a:latin typeface="Consolas" panose="020B0609020204030204" pitchFamily="49" charset="0"/>
              </a:rPr>
              <a:t> </a:t>
            </a:r>
            <a:r>
              <a:rPr lang="en-US" altLang="en-US" sz="2400" b="1">
                <a:latin typeface="Consolas" panose="020B0609020204030204" pitchFamily="49" charset="0"/>
              </a:rPr>
              <a:t>{</a:t>
            </a:r>
          </a:p>
          <a:p>
            <a:pPr>
              <a:spcBef>
                <a:spcPts val="600"/>
              </a:spcBef>
            </a:pPr>
            <a:r>
              <a:rPr lang="en-US" altLang="en-US" sz="2400" b="1" i="1">
                <a:latin typeface="Consolas" panose="020B0609020204030204" pitchFamily="49" charset="0"/>
              </a:rPr>
              <a:t>   case</a:t>
            </a:r>
            <a:r>
              <a:rPr lang="en-US" altLang="en-US" sz="2400" i="1">
                <a:latin typeface="Consolas" panose="020B0609020204030204" pitchFamily="49" charset="0"/>
              </a:rPr>
              <a:t> </a:t>
            </a:r>
            <a:r>
              <a:rPr lang="en-US" altLang="en-US" sz="2400" i="1">
                <a:solidFill>
                  <a:srgbClr val="FF0000"/>
                </a:solidFill>
                <a:latin typeface="Consolas" panose="020B0609020204030204" pitchFamily="49" charset="0"/>
              </a:rPr>
              <a:t>constant</a:t>
            </a:r>
            <a:r>
              <a:rPr lang="en-US" altLang="en-US" sz="2400">
                <a:solidFill>
                  <a:srgbClr val="FF0000"/>
                </a:solidFill>
                <a:latin typeface="Consolas" panose="020B0609020204030204" pitchFamily="49" charset="0"/>
              </a:rPr>
              <a:t>1</a:t>
            </a:r>
            <a:r>
              <a:rPr lang="en-US" altLang="en-US" sz="2400" b="1">
                <a:latin typeface="Consolas" panose="020B0609020204030204" pitchFamily="49" charset="0"/>
              </a:rPr>
              <a:t>:</a:t>
            </a:r>
            <a:r>
              <a:rPr lang="en-US" altLang="en-US" sz="2400">
                <a:latin typeface="Consolas" panose="020B0609020204030204" pitchFamily="49" charset="0"/>
              </a:rPr>
              <a:t> </a:t>
            </a:r>
          </a:p>
          <a:p>
            <a:pPr>
              <a:spcBef>
                <a:spcPts val="600"/>
              </a:spcBef>
            </a:pPr>
            <a:r>
              <a:rPr lang="en-US" altLang="en-US" sz="2400">
                <a:latin typeface="Consolas" panose="020B0609020204030204" pitchFamily="49" charset="0"/>
              </a:rPr>
              <a:t>        Statements 1; </a:t>
            </a:r>
          </a:p>
          <a:p>
            <a:pPr>
              <a:spcBef>
                <a:spcPts val="600"/>
              </a:spcBef>
            </a:pPr>
            <a:r>
              <a:rPr lang="en-US" altLang="en-US" sz="2400">
                <a:latin typeface="Consolas" panose="020B0609020204030204" pitchFamily="49" charset="0"/>
              </a:rPr>
              <a:t>	   </a:t>
            </a:r>
            <a:r>
              <a:rPr lang="en-US" altLang="en-US" sz="2400" b="1">
                <a:latin typeface="Consolas" panose="020B0609020204030204" pitchFamily="49" charset="0"/>
              </a:rPr>
              <a:t>break</a:t>
            </a:r>
            <a:r>
              <a:rPr lang="en-US" altLang="en-US" sz="2400">
                <a:latin typeface="Consolas" panose="020B0609020204030204" pitchFamily="49" charset="0"/>
              </a:rPr>
              <a:t>;</a:t>
            </a:r>
          </a:p>
          <a:p>
            <a:pPr>
              <a:spcBef>
                <a:spcPts val="600"/>
              </a:spcBef>
            </a:pPr>
            <a:r>
              <a:rPr lang="en-US" altLang="en-US" sz="2400" b="1" i="1">
                <a:latin typeface="Consolas" panose="020B0609020204030204" pitchFamily="49" charset="0"/>
              </a:rPr>
              <a:t>   case</a:t>
            </a:r>
            <a:r>
              <a:rPr lang="en-US" altLang="en-US" sz="2400" i="1">
                <a:latin typeface="Consolas" panose="020B0609020204030204" pitchFamily="49" charset="0"/>
              </a:rPr>
              <a:t> </a:t>
            </a:r>
            <a:r>
              <a:rPr lang="en-US" altLang="en-US" sz="2400" i="1">
                <a:solidFill>
                  <a:srgbClr val="FF0000"/>
                </a:solidFill>
                <a:latin typeface="Consolas" panose="020B0609020204030204" pitchFamily="49" charset="0"/>
              </a:rPr>
              <a:t>constant2</a:t>
            </a:r>
            <a:r>
              <a:rPr lang="en-US" altLang="en-US" sz="2400" b="1">
                <a:latin typeface="Consolas" panose="020B0609020204030204" pitchFamily="49" charset="0"/>
              </a:rPr>
              <a:t>:</a:t>
            </a:r>
            <a:r>
              <a:rPr lang="en-US" altLang="en-US" sz="2400">
                <a:latin typeface="Consolas" panose="020B0609020204030204" pitchFamily="49" charset="0"/>
              </a:rPr>
              <a:t> </a:t>
            </a:r>
          </a:p>
          <a:p>
            <a:pPr>
              <a:spcBef>
                <a:spcPts val="600"/>
              </a:spcBef>
            </a:pPr>
            <a:r>
              <a:rPr lang="en-US" altLang="en-US" sz="2400">
                <a:latin typeface="Consolas" panose="020B0609020204030204" pitchFamily="49" charset="0"/>
              </a:rPr>
              <a:t> 	   Statements 2;                  </a:t>
            </a:r>
          </a:p>
          <a:p>
            <a:pPr>
              <a:spcBef>
                <a:spcPts val="600"/>
              </a:spcBef>
            </a:pPr>
            <a:r>
              <a:rPr lang="en-US" altLang="en-US" sz="2400">
                <a:latin typeface="Consolas" panose="020B0609020204030204" pitchFamily="49" charset="0"/>
              </a:rPr>
              <a:t>        </a:t>
            </a:r>
            <a:r>
              <a:rPr lang="en-US" altLang="en-US" sz="2400" b="1">
                <a:latin typeface="Consolas" panose="020B0609020204030204" pitchFamily="49" charset="0"/>
              </a:rPr>
              <a:t>break</a:t>
            </a:r>
            <a:r>
              <a:rPr lang="en-US" altLang="en-US" sz="2400">
                <a:latin typeface="Consolas" panose="020B0609020204030204" pitchFamily="49" charset="0"/>
              </a:rPr>
              <a:t>;</a:t>
            </a:r>
          </a:p>
          <a:p>
            <a:pPr>
              <a:spcBef>
                <a:spcPts val="600"/>
              </a:spcBef>
            </a:pPr>
            <a:r>
              <a:rPr lang="en-US" altLang="en-US" sz="2400">
                <a:latin typeface="Consolas" panose="020B0609020204030204" pitchFamily="49" charset="0"/>
              </a:rPr>
              <a:t>   …</a:t>
            </a:r>
          </a:p>
          <a:p>
            <a:pPr>
              <a:spcBef>
                <a:spcPts val="600"/>
              </a:spcBef>
            </a:pPr>
            <a:r>
              <a:rPr lang="en-US" altLang="en-US" sz="2400">
                <a:latin typeface="Consolas" panose="020B0609020204030204" pitchFamily="49" charset="0"/>
              </a:rPr>
              <a:t>   </a:t>
            </a:r>
            <a:r>
              <a:rPr lang="en-US" altLang="en-US" sz="2400" b="1" i="1">
                <a:latin typeface="Consolas" panose="020B0609020204030204" pitchFamily="49" charset="0"/>
              </a:rPr>
              <a:t>default</a:t>
            </a:r>
            <a:r>
              <a:rPr lang="en-US" altLang="en-US" sz="2400" b="1">
                <a:latin typeface="Consolas" panose="020B0609020204030204" pitchFamily="49" charset="0"/>
              </a:rPr>
              <a:t>:</a:t>
            </a:r>
            <a:r>
              <a:rPr lang="en-US" altLang="en-US" sz="2400">
                <a:latin typeface="Consolas" panose="020B0609020204030204" pitchFamily="49" charset="0"/>
              </a:rPr>
              <a:t> </a:t>
            </a:r>
          </a:p>
          <a:p>
            <a:pPr>
              <a:spcBef>
                <a:spcPts val="600"/>
              </a:spcBef>
            </a:pPr>
            <a:r>
              <a:rPr lang="en-US" altLang="en-US" sz="2400">
                <a:latin typeface="Consolas" panose="020B0609020204030204" pitchFamily="49" charset="0"/>
              </a:rPr>
              <a:t>        default Statements;</a:t>
            </a:r>
          </a:p>
          <a:p>
            <a:pPr>
              <a:spcBef>
                <a:spcPts val="600"/>
              </a:spcBef>
            </a:pPr>
            <a:r>
              <a:rPr lang="en-US" altLang="en-US" sz="2400" b="1">
                <a:latin typeface="Consolas" panose="020B0609020204030204" pitchFamily="49" charset="0"/>
              </a:rPr>
              <a:t>}</a:t>
            </a:r>
          </a:p>
        </p:txBody>
      </p:sp>
      <p:sp>
        <p:nvSpPr>
          <p:cNvPr id="20" name="TextBox 19">
            <a:extLst>
              <a:ext uri="{FF2B5EF4-FFF2-40B4-BE49-F238E27FC236}">
                <a16:creationId xmlns:a16="http://schemas.microsoft.com/office/drawing/2014/main" id="{6C522ECB-F9F5-3441-FD87-8B0F6CD9D2B6}"/>
              </a:ext>
            </a:extLst>
          </p:cNvPr>
          <p:cNvSpPr txBox="1"/>
          <p:nvPr/>
        </p:nvSpPr>
        <p:spPr>
          <a:xfrm>
            <a:off x="5332834" y="1142138"/>
            <a:ext cx="6800786" cy="5647700"/>
          </a:xfrm>
          <a:prstGeom prst="rect">
            <a:avLst/>
          </a:prstGeom>
          <a:noFill/>
        </p:spPr>
        <p:txBody>
          <a:bodyPr wrap="square">
            <a:spAutoFit/>
          </a:bodyPr>
          <a:lstStyle/>
          <a:p>
            <a:pPr marL="342900" indent="-342900">
              <a:spcBef>
                <a:spcPts val="600"/>
              </a:spcBef>
              <a:buFont typeface="Arial" panose="020B0604020202020204" pitchFamily="34" charset="0"/>
              <a:buChar char="•"/>
            </a:pPr>
            <a:r>
              <a:rPr lang="en-US" altLang="en-US" sz="2400" b="1">
                <a:latin typeface="Arial" panose="020B0604020202020204" pitchFamily="34" charset="0"/>
                <a:cs typeface="Arial" panose="020B0604020202020204" pitchFamily="34" charset="0"/>
              </a:rPr>
              <a:t>Trong đó</a:t>
            </a:r>
            <a:r>
              <a:rPr lang="en-US" altLang="en-US" sz="2400">
                <a:latin typeface="Arial" panose="020B0604020202020204" pitchFamily="34" charset="0"/>
                <a:cs typeface="Arial" panose="020B0604020202020204" pitchFamily="34" charset="0"/>
              </a:rPr>
              <a:t>:</a:t>
            </a:r>
          </a:p>
          <a:p>
            <a:pPr marL="573088" lvl="1" indent="-342900">
              <a:spcBef>
                <a:spcPts val="600"/>
              </a:spcBef>
              <a:buFont typeface="Arial" panose="020B0604020202020204" pitchFamily="34" charset="0"/>
              <a:buChar char="•"/>
            </a:pPr>
            <a:r>
              <a:rPr lang="en-US" altLang="en-US" sz="2400">
                <a:solidFill>
                  <a:srgbClr val="FF0000"/>
                </a:solidFill>
                <a:latin typeface="Arial" panose="020B0604020202020204" pitchFamily="34" charset="0"/>
                <a:cs typeface="Arial" panose="020B0604020202020204" pitchFamily="34" charset="0"/>
              </a:rPr>
              <a:t>expression</a:t>
            </a:r>
            <a:r>
              <a:rPr lang="en-US" altLang="en-US" sz="2400" b="1">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là một biểu thức số học nhận giá trị nguyên</a:t>
            </a:r>
          </a:p>
          <a:p>
            <a:pPr marL="573088" lvl="1" indent="-342900">
              <a:spcBef>
                <a:spcPts val="600"/>
              </a:spcBef>
              <a:buFont typeface="Arial" panose="020B0604020202020204" pitchFamily="34" charset="0"/>
              <a:buChar char="•"/>
            </a:pPr>
            <a:r>
              <a:rPr lang="en-US" altLang="en-US" sz="2400" i="1">
                <a:solidFill>
                  <a:srgbClr val="FF0000"/>
                </a:solidFill>
                <a:latin typeface="Arial" panose="020B0604020202020204" pitchFamily="34" charset="0"/>
                <a:cs typeface="Arial" panose="020B0604020202020204" pitchFamily="34" charset="0"/>
              </a:rPr>
              <a:t>constant1</a:t>
            </a:r>
            <a:r>
              <a:rPr lang="en-US" altLang="en-US" sz="2400">
                <a:latin typeface="Arial" panose="020B0604020202020204" pitchFamily="34" charset="0"/>
                <a:cs typeface="Arial" panose="020B0604020202020204" pitchFamily="34" charset="0"/>
              </a:rPr>
              <a:t>,</a:t>
            </a:r>
            <a:r>
              <a:rPr lang="en-US" altLang="en-US" sz="2400" i="1">
                <a:latin typeface="Arial" panose="020B0604020202020204" pitchFamily="34" charset="0"/>
                <a:cs typeface="Arial" panose="020B0604020202020204" pitchFamily="34" charset="0"/>
              </a:rPr>
              <a:t> </a:t>
            </a:r>
            <a:r>
              <a:rPr lang="en-US" altLang="en-US" sz="2400" i="1">
                <a:solidFill>
                  <a:srgbClr val="FF0000"/>
                </a:solidFill>
                <a:latin typeface="Arial" panose="020B0604020202020204" pitchFamily="34" charset="0"/>
                <a:cs typeface="Arial" panose="020B0604020202020204" pitchFamily="34" charset="0"/>
              </a:rPr>
              <a:t>constant2</a:t>
            </a:r>
            <a:r>
              <a:rPr lang="en-US" altLang="en-US" sz="2400">
                <a:latin typeface="Arial" panose="020B0604020202020204" pitchFamily="34" charset="0"/>
                <a:cs typeface="Arial" panose="020B0604020202020204" pitchFamily="34" charset="0"/>
              </a:rPr>
              <a:t>, … : số nguyên, hằng ký tự, biểu thức hằng (các giá trị hằng số khác nhau tương ứng với từng case khác nhau)</a:t>
            </a:r>
          </a:p>
          <a:p>
            <a:pPr marL="573088" lvl="1" indent="-342900">
              <a:spcBef>
                <a:spcPts val="600"/>
              </a:spcBef>
              <a:buFont typeface="Arial" panose="020B0604020202020204" pitchFamily="34" charset="0"/>
              <a:buChar char="•"/>
            </a:pPr>
            <a:r>
              <a:rPr lang="en-US" altLang="en-US" sz="2400">
                <a:latin typeface="Arial" panose="020B0604020202020204" pitchFamily="34" charset="0"/>
                <a:cs typeface="Arial" panose="020B0604020202020204" pitchFamily="34" charset="0"/>
              </a:rPr>
              <a:t>Nhánh </a:t>
            </a:r>
            <a:r>
              <a:rPr lang="en-US" altLang="en-US" sz="2400" b="1" i="1">
                <a:latin typeface="Arial" panose="020B0604020202020204" pitchFamily="34" charset="0"/>
                <a:cs typeface="Arial" panose="020B0604020202020204" pitchFamily="34" charset="0"/>
              </a:rPr>
              <a:t>default</a:t>
            </a:r>
            <a:r>
              <a:rPr lang="en-US" altLang="en-US" sz="2400" i="1">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là nhánh lựa chọn mặc định khi không có nhánh nào khác được chọn. Nhánh này là không bắt buộc phải có.</a:t>
            </a:r>
          </a:p>
          <a:p>
            <a:pPr marL="573088" lvl="1" indent="-342900">
              <a:spcBef>
                <a:spcPts val="600"/>
              </a:spcBef>
              <a:buFont typeface="Arial" panose="020B0604020202020204" pitchFamily="34" charset="0"/>
              <a:buChar char="•"/>
            </a:pPr>
            <a:r>
              <a:rPr lang="en-US" altLang="en-US" sz="2400">
                <a:latin typeface="Arial" panose="020B0604020202020204" pitchFamily="34" charset="0"/>
                <a:cs typeface="Arial" panose="020B0604020202020204" pitchFamily="34" charset="0"/>
              </a:rPr>
              <a:t>Statements 1, Statements 2, … , </a:t>
            </a:r>
            <a:r>
              <a:rPr lang="en-US" altLang="en-US" sz="2400">
                <a:latin typeface="Consolas" panose="020B0609020204030204" pitchFamily="49" charset="0"/>
              </a:rPr>
              <a:t>default Statements</a:t>
            </a:r>
            <a:r>
              <a:rPr lang="en-US" altLang="en-US" sz="2400">
                <a:latin typeface="Arial" panose="020B0604020202020204" pitchFamily="34" charset="0"/>
                <a:cs typeface="Arial" panose="020B0604020202020204" pitchFamily="34" charset="0"/>
              </a:rPr>
              <a:t>: Tập các câu lệnh</a:t>
            </a:r>
          </a:p>
          <a:p>
            <a:pPr marL="573088" lvl="1" indent="-342900">
              <a:spcBef>
                <a:spcPts val="600"/>
              </a:spcBef>
              <a:buFont typeface="Arial" panose="020B0604020202020204" pitchFamily="34" charset="0"/>
              <a:buChar char="•"/>
            </a:pPr>
            <a:r>
              <a:rPr lang="en-US" altLang="en-US" sz="2400" b="1">
                <a:latin typeface="Arial" panose="020B0604020202020204" pitchFamily="34" charset="0"/>
                <a:cs typeface="Arial" panose="020B0604020202020204" pitchFamily="34" charset="0"/>
              </a:rPr>
              <a:t>break</a:t>
            </a:r>
            <a:r>
              <a:rPr lang="en-US" altLang="en-US" sz="2400">
                <a:latin typeface="Arial" panose="020B0604020202020204" pitchFamily="34" charset="0"/>
                <a:cs typeface="Arial" panose="020B0604020202020204" pitchFamily="34" charset="0"/>
              </a:rPr>
              <a:t>: thoát khỏi switch sau khi thực hiện xong câu lệnh trước nó</a:t>
            </a:r>
            <a:endParaRPr lang="en-US" altLang="en-US" sz="2400" dirty="0">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5D57E6FD-5888-7750-53C0-7129E4D34F44}"/>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DB0F5360-0A03-C12D-507F-77BA0B00ADCF}"/>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138280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92500"/>
          </a:bodyPr>
          <a:lstStyle/>
          <a:p>
            <a:r>
              <a:rPr lang="en-US"/>
              <a:t>4.1 Khái niệm câu lệnh và khối lệnh</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D8EB0360-C4F6-A75D-AA4F-F30F746D6E60}"/>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A5FF72F-1FB1-E21A-5C39-AB08A0CCACFF}"/>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5718" indent="0">
              <a:lnSpc>
                <a:spcPct val="100000"/>
              </a:lnSpc>
              <a:spcBef>
                <a:spcPts val="600"/>
              </a:spcBef>
              <a:spcAft>
                <a:spcPts val="600"/>
              </a:spcAft>
              <a:buNone/>
            </a:pPr>
            <a:r>
              <a:rPr lang="en-US"/>
              <a:t>4.5 Cấu trúc rẽ nhánh switch - case</a:t>
            </a:r>
          </a:p>
        </p:txBody>
      </p:sp>
      <p:sp>
        <p:nvSpPr>
          <p:cNvPr id="3" name="Content Placeholder 2"/>
          <p:cNvSpPr>
            <a:spLocks noGrp="1"/>
          </p:cNvSpPr>
          <p:nvPr>
            <p:ph idx="1"/>
          </p:nvPr>
        </p:nvSpPr>
        <p:spPr/>
        <p:txBody>
          <a:bodyPr>
            <a:normAutofit/>
          </a:bodyPr>
          <a:lstStyle/>
          <a:p>
            <a:pPr>
              <a:buNone/>
            </a:pPr>
            <a:endParaRPr lang="en-US" altLang="en-US" dirty="0"/>
          </a:p>
          <a:p>
            <a:endParaRPr lang="en-US" altLang="en-US" dirty="0"/>
          </a:p>
          <a:p>
            <a:endParaRPr lang="en-US" altLang="en-US" dirty="0"/>
          </a:p>
          <a:p>
            <a:endParaRPr lang="en-US" altLang="en-US" sz="1500" dirty="0"/>
          </a:p>
          <a:p>
            <a:endParaRPr lang="en-US" altLang="en-US" b="1" dirty="0"/>
          </a:p>
          <a:p>
            <a:endParaRPr lang="en-US" dirty="0"/>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3CBE3F56-8F57-3889-DD30-46C89B0737F8}"/>
              </a:ext>
            </a:extLst>
          </p:cNvPr>
          <p:cNvSpPr txBox="1"/>
          <p:nvPr/>
        </p:nvSpPr>
        <p:spPr>
          <a:xfrm>
            <a:off x="3832833" y="5333600"/>
            <a:ext cx="5123880" cy="461665"/>
          </a:xfrm>
          <a:prstGeom prst="rect">
            <a:avLst/>
          </a:prstGeom>
          <a:noFill/>
        </p:spPr>
        <p:txBody>
          <a:bodyPr wrap="square">
            <a:spAutoFit/>
          </a:bodyPr>
          <a:lstStyle/>
          <a:p>
            <a:r>
              <a:rPr lang="en-US" sz="2400" i="1"/>
              <a:t>Lưu đồ: Cấu trúc rẽ nhánh </a:t>
            </a:r>
            <a:r>
              <a:rPr lang="en-US" sz="2400" b="1" i="1"/>
              <a:t>switch - case</a:t>
            </a:r>
            <a:endParaRPr lang="en-US" sz="2400" b="1" i="1" dirty="0"/>
          </a:p>
        </p:txBody>
      </p:sp>
      <p:pic>
        <p:nvPicPr>
          <p:cNvPr id="5" name="Picture 4">
            <a:extLst>
              <a:ext uri="{FF2B5EF4-FFF2-40B4-BE49-F238E27FC236}">
                <a16:creationId xmlns:a16="http://schemas.microsoft.com/office/drawing/2014/main" id="{F7C0D519-8384-6290-1A31-36D451B27582}"/>
              </a:ext>
            </a:extLst>
          </p:cNvPr>
          <p:cNvPicPr>
            <a:picLocks noChangeAspect="1"/>
          </p:cNvPicPr>
          <p:nvPr/>
        </p:nvPicPr>
        <p:blipFill>
          <a:blip r:embed="rId2"/>
          <a:stretch>
            <a:fillRect/>
          </a:stretch>
        </p:blipFill>
        <p:spPr>
          <a:xfrm>
            <a:off x="350528" y="1434865"/>
            <a:ext cx="11558147" cy="3712871"/>
          </a:xfrm>
          <a:prstGeom prst="rect">
            <a:avLst/>
          </a:prstGeom>
        </p:spPr>
      </p:pic>
      <p:sp>
        <p:nvSpPr>
          <p:cNvPr id="8" name="Date Placeholder 7">
            <a:extLst>
              <a:ext uri="{FF2B5EF4-FFF2-40B4-BE49-F238E27FC236}">
                <a16:creationId xmlns:a16="http://schemas.microsoft.com/office/drawing/2014/main" id="{2A1F67E3-8DD8-5723-2535-6C86126D6177}"/>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CBB1C09B-EC3D-5ED8-F5BC-446CAE2EBB87}"/>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125675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err="1"/>
              <a:t>dụ</a:t>
            </a:r>
            <a:r>
              <a:rPr lang="en-US"/>
              <a:t> 1: dùng switch-case</a:t>
            </a:r>
            <a:endParaRPr lang="en-US" dirty="0"/>
          </a:p>
        </p:txBody>
      </p:sp>
      <p:sp>
        <p:nvSpPr>
          <p:cNvPr id="3" name="Content Placeholder 2"/>
          <p:cNvSpPr>
            <a:spLocks noGrp="1"/>
          </p:cNvSpPr>
          <p:nvPr>
            <p:ph idx="1"/>
          </p:nvPr>
        </p:nvSpPr>
        <p:spPr>
          <a:xfrm>
            <a:off x="408022" y="1002752"/>
            <a:ext cx="7206596" cy="5655555"/>
          </a:xfrm>
        </p:spPr>
        <p:txBody>
          <a:bodyPr>
            <a:noAutofit/>
          </a:bodyPr>
          <a:lstStyle/>
          <a:p>
            <a:pPr marL="25718" indent="0" algn="l">
              <a:lnSpc>
                <a:spcPct val="100000"/>
              </a:lnSpc>
              <a:spcBef>
                <a:spcPts val="600"/>
              </a:spcBef>
              <a:spcAft>
                <a:spcPts val="0"/>
              </a:spcAft>
              <a:buNone/>
            </a:pPr>
            <a:r>
              <a:rPr lang="en-US" sz="2200" dirty="0">
                <a:solidFill>
                  <a:srgbClr val="0000FF"/>
                </a:solidFill>
                <a:latin typeface="Consolas" panose="020B0609020204030204" pitchFamily="49" charset="0"/>
              </a:rPr>
              <a:t>#include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&lt;</a:t>
            </a:r>
            <a:r>
              <a:rPr lang="en-US" sz="2200" err="1">
                <a:solidFill>
                  <a:srgbClr val="A31515"/>
                </a:solidFill>
                <a:latin typeface="Consolas" panose="020B0609020204030204" pitchFamily="49" charset="0"/>
              </a:rPr>
              <a:t>iostream</a:t>
            </a:r>
            <a:r>
              <a:rPr lang="en-US" sz="2200">
                <a:solidFill>
                  <a:srgbClr val="0000FF"/>
                </a:solidFill>
                <a:latin typeface="Consolas" panose="020B0609020204030204" pitchFamily="49" charset="0"/>
              </a:rPr>
              <a:t>&gt;</a:t>
            </a:r>
            <a:br>
              <a:rPr lang="en-US" sz="2200">
                <a:solidFill>
                  <a:srgbClr val="000000"/>
                </a:solidFill>
                <a:latin typeface="Consolas" panose="020B0609020204030204" pitchFamily="49" charset="0"/>
              </a:rPr>
            </a:br>
            <a:r>
              <a:rPr lang="en-US" sz="2200">
                <a:solidFill>
                  <a:srgbClr val="0000FF"/>
                </a:solidFill>
                <a:latin typeface="Consolas" panose="020B0609020204030204" pitchFamily="49" charset="0"/>
              </a:rPr>
              <a:t>int</a:t>
            </a:r>
            <a:r>
              <a:rPr lang="en-US" sz="2200">
                <a:solidFill>
                  <a:srgbClr val="000000"/>
                </a:solidFill>
                <a:latin typeface="Consolas" panose="020B0609020204030204" pitchFamily="49" charset="0"/>
              </a:rPr>
              <a:t> main() {</a:t>
            </a:r>
          </a:p>
          <a:p>
            <a:pPr marL="25718" indent="0" algn="l">
              <a:lnSpc>
                <a:spcPct val="100000"/>
              </a:lnSpc>
              <a:spcBef>
                <a:spcPts val="600"/>
              </a:spcBef>
              <a:spcAft>
                <a:spcPts val="0"/>
              </a:spcAft>
              <a:buNone/>
            </a:pPr>
            <a:r>
              <a:rPr lang="en-US" sz="220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a:t>
            </a:r>
          </a:p>
          <a:p>
            <a:pPr marL="25718" indent="0" algn="l">
              <a:lnSpc>
                <a:spcPct val="100000"/>
              </a:lnSpc>
              <a:spcBef>
                <a:spcPts val="600"/>
              </a:spcBef>
              <a:spcAft>
                <a:spcPts val="0"/>
              </a:spcAft>
              <a:buNone/>
            </a:pP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std</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cout</a:t>
            </a:r>
            <a:r>
              <a:rPr lang="en-US" sz="2200" dirty="0">
                <a:solidFill>
                  <a:srgbClr val="000000"/>
                </a:solidFill>
                <a:latin typeface="Consolas" panose="020B0609020204030204" pitchFamily="49" charset="0"/>
              </a:rPr>
              <a:t> &lt;&lt; </a:t>
            </a:r>
            <a:r>
              <a:rPr lang="en-US" sz="2200" dirty="0">
                <a:solidFill>
                  <a:srgbClr val="A31515"/>
                </a:solidFill>
                <a:latin typeface="Consolas" panose="020B0609020204030204" pitchFamily="49" charset="0"/>
              </a:rPr>
              <a:t>"</a:t>
            </a:r>
            <a:r>
              <a:rPr lang="en-US" sz="2200" dirty="0" err="1">
                <a:solidFill>
                  <a:srgbClr val="A31515"/>
                </a:solidFill>
                <a:latin typeface="Consolas" panose="020B0609020204030204" pitchFamily="49" charset="0"/>
              </a:rPr>
              <a:t>Nhap</a:t>
            </a:r>
            <a:r>
              <a:rPr lang="en-US" sz="2200" dirty="0">
                <a:solidFill>
                  <a:srgbClr val="A31515"/>
                </a:solidFill>
                <a:latin typeface="Consolas" panose="020B0609020204030204" pitchFamily="49" charset="0"/>
              </a:rPr>
              <a:t> a: "</a:t>
            </a:r>
            <a:r>
              <a:rPr lang="en-US" sz="2200" dirty="0">
                <a:solidFill>
                  <a:srgbClr val="000000"/>
                </a:solidFill>
                <a:latin typeface="Consolas" panose="020B0609020204030204" pitchFamily="49" charset="0"/>
              </a:rPr>
              <a:t>;</a:t>
            </a:r>
          </a:p>
          <a:p>
            <a:pPr marL="25718" indent="0" algn="l">
              <a:lnSpc>
                <a:spcPct val="100000"/>
              </a:lnSpc>
              <a:spcBef>
                <a:spcPts val="600"/>
              </a:spcBef>
              <a:spcAft>
                <a:spcPts val="0"/>
              </a:spcAft>
              <a:buNone/>
            </a:pP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std</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cin</a:t>
            </a:r>
            <a:r>
              <a:rPr lang="en-US" sz="2200" dirty="0">
                <a:solidFill>
                  <a:srgbClr val="000000"/>
                </a:solidFill>
                <a:latin typeface="Consolas" panose="020B0609020204030204" pitchFamily="49" charset="0"/>
              </a:rPr>
              <a:t> &gt;&gt; a;</a:t>
            </a:r>
          </a:p>
          <a:p>
            <a:pPr marL="25718" indent="0" algn="l">
              <a:lnSpc>
                <a:spcPct val="100000"/>
              </a:lnSpc>
              <a:spcBef>
                <a:spcPts val="600"/>
              </a:spcBef>
              <a:spcAft>
                <a:spcPts val="0"/>
              </a:spcAft>
              <a:buNone/>
            </a:pPr>
            <a:br>
              <a:rPr lang="en-US" sz="2200" dirty="0">
                <a:solidFill>
                  <a:srgbClr val="000000"/>
                </a:solidFill>
                <a:latin typeface="Consolas" panose="020B0609020204030204" pitchFamily="49" charset="0"/>
              </a:rPr>
            </a:b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switch</a:t>
            </a:r>
            <a:r>
              <a:rPr lang="en-US" sz="2200" dirty="0">
                <a:solidFill>
                  <a:srgbClr val="000000"/>
                </a:solidFill>
                <a:latin typeface="Consolas" panose="020B0609020204030204" pitchFamily="49" charset="0"/>
              </a:rPr>
              <a:t> (</a:t>
            </a:r>
            <a:r>
              <a:rPr lang="en-US" sz="2200">
                <a:solidFill>
                  <a:srgbClr val="000000"/>
                </a:solidFill>
                <a:latin typeface="Consolas" panose="020B0609020204030204" pitchFamily="49" charset="0"/>
              </a:rPr>
              <a:t>a) {</a:t>
            </a:r>
            <a:endParaRPr lang="en-US" sz="2200" dirty="0">
              <a:solidFill>
                <a:srgbClr val="000000"/>
              </a:solidFill>
              <a:latin typeface="Consolas" panose="020B0609020204030204" pitchFamily="49" charset="0"/>
            </a:endParaRPr>
          </a:p>
          <a:p>
            <a:pPr marL="385763" lvl="2" indent="0" algn="l">
              <a:lnSpc>
                <a:spcPct val="100000"/>
              </a:lnSpc>
              <a:spcBef>
                <a:spcPts val="600"/>
              </a:spcBef>
              <a:spcAft>
                <a:spcPts val="0"/>
              </a:spcAft>
              <a:buNone/>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case</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std</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cout</a:t>
            </a:r>
            <a:r>
              <a:rPr lang="en-US" sz="2200" dirty="0">
                <a:solidFill>
                  <a:srgbClr val="000000"/>
                </a:solidFill>
                <a:latin typeface="Consolas" panose="020B0609020204030204" pitchFamily="49" charset="0"/>
              </a:rPr>
              <a:t> </a:t>
            </a:r>
            <a:r>
              <a:rPr lang="en-US" sz="2200">
                <a:solidFill>
                  <a:srgbClr val="000000"/>
                </a:solidFill>
                <a:latin typeface="Consolas" panose="020B0609020204030204" pitchFamily="49" charset="0"/>
              </a:rPr>
              <a:t>&lt;&lt; </a:t>
            </a:r>
            <a:r>
              <a:rPr lang="en-US" sz="2200">
                <a:solidFill>
                  <a:srgbClr val="A31515"/>
                </a:solidFill>
                <a:latin typeface="Consolas" panose="020B0609020204030204" pitchFamily="49" charset="0"/>
              </a:rPr>
              <a:t>"Khong</a:t>
            </a:r>
            <a:r>
              <a:rPr lang="en-US" sz="2200" dirty="0">
                <a:solidFill>
                  <a:srgbClr val="A31515"/>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break</a:t>
            </a:r>
            <a:r>
              <a:rPr lang="en-US" sz="2200" dirty="0">
                <a:solidFill>
                  <a:srgbClr val="000000"/>
                </a:solidFill>
                <a:latin typeface="Consolas" panose="020B0609020204030204" pitchFamily="49" charset="0"/>
              </a:rPr>
              <a:t>;</a:t>
            </a:r>
          </a:p>
          <a:p>
            <a:pPr marL="385763" lvl="2" indent="0" algn="l">
              <a:lnSpc>
                <a:spcPct val="100000"/>
              </a:lnSpc>
              <a:spcBef>
                <a:spcPts val="600"/>
              </a:spcBef>
              <a:spcAft>
                <a:spcPts val="0"/>
              </a:spcAft>
              <a:buNone/>
            </a:pPr>
            <a:r>
              <a:rPr lang="en-US" sz="2200" dirty="0">
                <a:solidFill>
                  <a:srgbClr val="0000FF"/>
                </a:solidFill>
                <a:latin typeface="Consolas" panose="020B0609020204030204" pitchFamily="49" charset="0"/>
              </a:rPr>
              <a:t> </a:t>
            </a:r>
            <a:r>
              <a:rPr lang="en-US" sz="2200">
                <a:solidFill>
                  <a:srgbClr val="0000FF"/>
                </a:solidFill>
                <a:latin typeface="Consolas" panose="020B0609020204030204" pitchFamily="49" charset="0"/>
              </a:rPr>
              <a:t>case</a:t>
            </a:r>
            <a:r>
              <a:rPr lang="en-US" sz="220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1</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std</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cout</a:t>
            </a:r>
            <a:r>
              <a:rPr lang="en-US" sz="2200" dirty="0">
                <a:solidFill>
                  <a:srgbClr val="000000"/>
                </a:solidFill>
                <a:latin typeface="Consolas" panose="020B0609020204030204" pitchFamily="49" charset="0"/>
              </a:rPr>
              <a:t> &lt;&lt; </a:t>
            </a:r>
            <a:r>
              <a:rPr lang="en-US" sz="2200">
                <a:solidFill>
                  <a:srgbClr val="A31515"/>
                </a:solidFill>
                <a:latin typeface="Consolas" panose="020B0609020204030204" pitchFamily="49" charset="0"/>
              </a:rPr>
              <a:t>"Mot"</a:t>
            </a:r>
            <a:r>
              <a:rPr lang="en-US" sz="220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break</a:t>
            </a:r>
            <a:r>
              <a:rPr lang="en-US" sz="2200" dirty="0">
                <a:solidFill>
                  <a:srgbClr val="000000"/>
                </a:solidFill>
                <a:latin typeface="Consolas" panose="020B0609020204030204" pitchFamily="49" charset="0"/>
              </a:rPr>
              <a:t>;</a:t>
            </a:r>
          </a:p>
          <a:p>
            <a:pPr marL="385763" lvl="2" indent="0" algn="l">
              <a:lnSpc>
                <a:spcPct val="100000"/>
              </a:lnSpc>
              <a:spcBef>
                <a:spcPts val="600"/>
              </a:spcBef>
              <a:spcAft>
                <a:spcPts val="0"/>
              </a:spcAft>
              <a:buNone/>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case</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2</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std</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cout</a:t>
            </a:r>
            <a:r>
              <a:rPr lang="en-US" sz="2200" dirty="0">
                <a:solidFill>
                  <a:srgbClr val="000000"/>
                </a:solidFill>
                <a:latin typeface="Consolas" panose="020B0609020204030204" pitchFamily="49" charset="0"/>
              </a:rPr>
              <a:t> &lt;&lt; </a:t>
            </a:r>
            <a:r>
              <a:rPr lang="en-US" sz="2200">
                <a:solidFill>
                  <a:srgbClr val="A31515"/>
                </a:solidFill>
                <a:latin typeface="Consolas" panose="020B0609020204030204" pitchFamily="49" charset="0"/>
              </a:rPr>
              <a:t>"Hai"</a:t>
            </a:r>
            <a:r>
              <a:rPr lang="en-US" sz="220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break</a:t>
            </a:r>
            <a:r>
              <a:rPr lang="en-US" sz="2200" dirty="0">
                <a:solidFill>
                  <a:srgbClr val="000000"/>
                </a:solidFill>
                <a:latin typeface="Consolas" panose="020B0609020204030204" pitchFamily="49" charset="0"/>
              </a:rPr>
              <a:t>;</a:t>
            </a:r>
          </a:p>
          <a:p>
            <a:pPr marL="385763" lvl="2" indent="0" algn="l">
              <a:lnSpc>
                <a:spcPct val="100000"/>
              </a:lnSpc>
              <a:spcBef>
                <a:spcPts val="600"/>
              </a:spcBef>
              <a:spcAft>
                <a:spcPts val="0"/>
              </a:spcAft>
              <a:buNone/>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case</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3</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std</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cout</a:t>
            </a:r>
            <a:r>
              <a:rPr lang="en-US" sz="2200" dirty="0">
                <a:solidFill>
                  <a:srgbClr val="000000"/>
                </a:solidFill>
                <a:latin typeface="Consolas" panose="020B0609020204030204" pitchFamily="49" charset="0"/>
              </a:rPr>
              <a:t> &lt;&lt; </a:t>
            </a:r>
            <a:r>
              <a:rPr lang="en-US" sz="2200" dirty="0">
                <a:solidFill>
                  <a:srgbClr val="A31515"/>
                </a:solidFill>
                <a:latin typeface="Consolas" panose="020B0609020204030204" pitchFamily="49" charset="0"/>
              </a:rPr>
              <a:t>"Ba"</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break</a:t>
            </a:r>
            <a:r>
              <a:rPr lang="en-US" sz="2200" dirty="0">
                <a:solidFill>
                  <a:srgbClr val="000000"/>
                </a:solidFill>
                <a:latin typeface="Consolas" panose="020B0609020204030204" pitchFamily="49" charset="0"/>
              </a:rPr>
              <a:t>;</a:t>
            </a:r>
          </a:p>
          <a:p>
            <a:pPr marL="385763" lvl="2" indent="0" algn="l">
              <a:lnSpc>
                <a:spcPct val="100000"/>
              </a:lnSpc>
              <a:spcBef>
                <a:spcPts val="600"/>
              </a:spcBef>
              <a:spcAft>
                <a:spcPts val="0"/>
              </a:spcAft>
              <a:buNone/>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default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std</a:t>
            </a:r>
            <a:r>
              <a:rPr lang="en-US" sz="2200">
                <a:solidFill>
                  <a:srgbClr val="000000"/>
                </a:solidFill>
                <a:latin typeface="Consolas" panose="020B0609020204030204" pitchFamily="49" charset="0"/>
              </a:rPr>
              <a:t>::cout&lt;&lt; </a:t>
            </a:r>
            <a:r>
              <a:rPr lang="en-US" sz="2200">
                <a:solidFill>
                  <a:srgbClr val="A31515"/>
                </a:solidFill>
                <a:latin typeface="Consolas" panose="020B0609020204030204" pitchFamily="49" charset="0"/>
              </a:rPr>
              <a:t>"Khong phai 1, 2, 3"</a:t>
            </a:r>
            <a:r>
              <a:rPr lang="en-US" sz="2200">
                <a:solidFill>
                  <a:srgbClr val="000000"/>
                </a:solidFill>
                <a:latin typeface="Consolas" panose="020B0609020204030204" pitchFamily="49" charset="0"/>
              </a:rPr>
              <a:t>;</a:t>
            </a:r>
            <a:endParaRPr lang="en-US" sz="2200" dirty="0">
              <a:solidFill>
                <a:srgbClr val="000000"/>
              </a:solidFill>
              <a:latin typeface="Consolas" panose="020B0609020204030204" pitchFamily="49" charset="0"/>
            </a:endParaRPr>
          </a:p>
          <a:p>
            <a:pPr marL="25718" indent="0" algn="l">
              <a:lnSpc>
                <a:spcPct val="100000"/>
              </a:lnSpc>
              <a:spcBef>
                <a:spcPts val="600"/>
              </a:spcBef>
              <a:spcAft>
                <a:spcPts val="0"/>
              </a:spcAft>
              <a:buNone/>
            </a:pPr>
            <a:r>
              <a:rPr lang="en-US" sz="2200" dirty="0">
                <a:solidFill>
                  <a:srgbClr val="000000"/>
                </a:solidFill>
                <a:latin typeface="Consolas" panose="020B0609020204030204" pitchFamily="49" charset="0"/>
              </a:rPr>
              <a:t>  }</a:t>
            </a:r>
          </a:p>
          <a:p>
            <a:pPr marL="25718" indent="0" algn="l">
              <a:lnSpc>
                <a:spcPct val="100000"/>
              </a:lnSpc>
              <a:spcBef>
                <a:spcPts val="600"/>
              </a:spcBef>
              <a:spcAft>
                <a:spcPts val="0"/>
              </a:spcAft>
              <a:buNone/>
            </a:pPr>
            <a:r>
              <a:rPr lang="en-US" sz="2200" dirty="0">
                <a:solidFill>
                  <a:srgbClr val="000000"/>
                </a:solidFill>
                <a:latin typeface="Consolas" panose="020B0609020204030204" pitchFamily="49" charset="0"/>
              </a:rPr>
              <a:t>}</a:t>
            </a:r>
            <a:br>
              <a:rPr lang="en-US" sz="2200" dirty="0">
                <a:solidFill>
                  <a:srgbClr val="000000"/>
                </a:solidFill>
                <a:latin typeface="Consolas" panose="020B0609020204030204" pitchFamily="49" charset="0"/>
              </a:rPr>
            </a:br>
            <a:br>
              <a:rPr lang="en-US" sz="2200" dirty="0">
                <a:solidFill>
                  <a:srgbClr val="000000"/>
                </a:solidFill>
                <a:latin typeface="Consolas" panose="020B0609020204030204" pitchFamily="49" charset="0"/>
              </a:rPr>
            </a:br>
            <a:endParaRPr lang="en-US" sz="2200" dirty="0">
              <a:solidFill>
                <a:srgbClr val="000000"/>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FA5D0F58-DA99-8279-3853-61DF22EEA0FF}"/>
              </a:ext>
            </a:extLst>
          </p:cNvPr>
          <p:cNvPicPr>
            <a:picLocks noChangeAspect="1"/>
          </p:cNvPicPr>
          <p:nvPr/>
        </p:nvPicPr>
        <p:blipFill>
          <a:blip r:embed="rId2"/>
          <a:stretch>
            <a:fillRect/>
          </a:stretch>
        </p:blipFill>
        <p:spPr>
          <a:xfrm>
            <a:off x="6388100" y="278852"/>
            <a:ext cx="5638800" cy="6065681"/>
          </a:xfrm>
          <a:prstGeom prst="rect">
            <a:avLst/>
          </a:prstGeom>
        </p:spPr>
      </p:pic>
      <p:sp>
        <p:nvSpPr>
          <p:cNvPr id="7" name="Date Placeholder 6">
            <a:extLst>
              <a:ext uri="{FF2B5EF4-FFF2-40B4-BE49-F238E27FC236}">
                <a16:creationId xmlns:a16="http://schemas.microsoft.com/office/drawing/2014/main" id="{4001C0CB-A186-E7FE-1459-63BBD85F1E57}"/>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DF754224-4474-2C5B-4F2C-B130C87864F8}"/>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115055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Ví dụ 1: dùng if- else</a:t>
            </a:r>
            <a:endParaRPr lang="en-US" dirty="0"/>
          </a:p>
        </p:txBody>
      </p:sp>
      <p:sp>
        <p:nvSpPr>
          <p:cNvPr id="3" name="Content Placeholder 2"/>
          <p:cNvSpPr>
            <a:spLocks noGrp="1"/>
          </p:cNvSpPr>
          <p:nvPr>
            <p:ph idx="1"/>
          </p:nvPr>
        </p:nvSpPr>
        <p:spPr>
          <a:xfrm>
            <a:off x="539827" y="946413"/>
            <a:ext cx="6089573" cy="5655555"/>
          </a:xfrm>
        </p:spPr>
        <p:txBody>
          <a:bodyPr>
            <a:noAutofit/>
          </a:bodyPr>
          <a:lstStyle/>
          <a:p>
            <a:pPr marL="0" indent="0">
              <a:lnSpc>
                <a:spcPct val="100000"/>
              </a:lnSpc>
              <a:spcBef>
                <a:spcPts val="0"/>
              </a:spcBef>
              <a:spcAft>
                <a:spcPts val="0"/>
              </a:spcAft>
              <a:buNone/>
            </a:pPr>
            <a:endParaRPr lang="en-US" sz="2000" b="0">
              <a:solidFill>
                <a:srgbClr val="AF00DB"/>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"Nhap a: "</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::cin &gt;&gt; a;</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(a==</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"Khong"</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else</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(a==</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"Mot"</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else</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(a==</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"Hai"</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else</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(a==</a:t>
            </a:r>
            <a:r>
              <a:rPr lang="en-US" sz="2000" b="0">
                <a:solidFill>
                  <a:srgbClr val="098658"/>
                </a:solidFill>
                <a:effectLst/>
                <a:highlight>
                  <a:srgbClr val="FFFFFF"/>
                </a:highlight>
                <a:latin typeface="PragmataPro Mono Liga" panose="02000509040000020004" pitchFamily="49" charset="0"/>
              </a:rPr>
              <a:t>3</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"Ba"</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else</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::cout&lt;&lt; </a:t>
            </a:r>
            <a:r>
              <a:rPr lang="en-US" sz="2000" b="0">
                <a:solidFill>
                  <a:srgbClr val="A31515"/>
                </a:solidFill>
                <a:effectLst/>
                <a:highlight>
                  <a:srgbClr val="FFFFFF"/>
                </a:highlight>
                <a:latin typeface="PragmataPro Mono Liga" panose="02000509040000020004" pitchFamily="49" charset="0"/>
              </a:rPr>
              <a:t>"Khong phai 1, 2, 3"</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2E5E0F9-7B20-29B2-F173-BFC8FEC289E9}"/>
              </a:ext>
            </a:extLst>
          </p:cNvPr>
          <p:cNvPicPr>
            <a:picLocks noChangeAspect="1"/>
          </p:cNvPicPr>
          <p:nvPr/>
        </p:nvPicPr>
        <p:blipFill>
          <a:blip r:embed="rId2"/>
          <a:stretch>
            <a:fillRect/>
          </a:stretch>
        </p:blipFill>
        <p:spPr>
          <a:xfrm>
            <a:off x="6324600" y="355176"/>
            <a:ext cx="5562600" cy="5983712"/>
          </a:xfrm>
          <a:prstGeom prst="rect">
            <a:avLst/>
          </a:prstGeom>
        </p:spPr>
      </p:pic>
      <p:sp>
        <p:nvSpPr>
          <p:cNvPr id="7" name="Date Placeholder 6">
            <a:extLst>
              <a:ext uri="{FF2B5EF4-FFF2-40B4-BE49-F238E27FC236}">
                <a16:creationId xmlns:a16="http://schemas.microsoft.com/office/drawing/2014/main" id="{765590CF-149D-CED8-B58D-7F55692B78F0}"/>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FE3A00D8-6167-49BA-2DFA-38A930369A26}"/>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350409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r>
              <a:rPr lang="en-US" dirty="0"/>
              <a:t> 2</a:t>
            </a:r>
          </a:p>
        </p:txBody>
      </p:sp>
      <p:sp>
        <p:nvSpPr>
          <p:cNvPr id="3" name="Content Placeholder 2"/>
          <p:cNvSpPr>
            <a:spLocks noGrp="1"/>
          </p:cNvSpPr>
          <p:nvPr>
            <p:ph idx="1"/>
          </p:nvPr>
        </p:nvSpPr>
        <p:spPr>
          <a:xfrm>
            <a:off x="774145" y="1178805"/>
            <a:ext cx="10579654" cy="4998158"/>
          </a:xfrm>
        </p:spPr>
        <p:txBody>
          <a:bodyPr>
            <a:noAutofit/>
          </a:bodyPr>
          <a:lstStyle/>
          <a:p>
            <a:pPr marL="0" indent="0">
              <a:lnSpc>
                <a:spcPct val="100000"/>
              </a:lnSpc>
              <a:spcBef>
                <a:spcPts val="0"/>
              </a:spcBef>
              <a:buNone/>
            </a:pPr>
            <a:r>
              <a:rPr lang="en-US" sz="2400" dirty="0">
                <a:solidFill>
                  <a:srgbClr val="0000FF"/>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pPr marL="0" indent="0">
              <a:lnSpc>
                <a:spcPct val="100000"/>
              </a:lnSpc>
              <a:spcBef>
                <a:spcPts val="0"/>
              </a:spcBef>
              <a:buNone/>
            </a:pP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 {</a:t>
            </a:r>
          </a:p>
          <a:p>
            <a:pPr marL="0" indent="0">
              <a:lnSpc>
                <a:spcPct val="100000"/>
              </a:lnSpc>
              <a:spcBef>
                <a:spcPts val="0"/>
              </a:spcBef>
              <a:buNone/>
            </a:pP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enum</a:t>
            </a:r>
            <a:r>
              <a:rPr lang="en-US" sz="2400" dirty="0">
                <a:solidFill>
                  <a:srgbClr val="000000"/>
                </a:solidFill>
                <a:latin typeface="Consolas" panose="020B0609020204030204" pitchFamily="49" charset="0"/>
              </a:rPr>
              <a:t> PLAYER_COMMANDS { Off, On, Stop, Play, Pause, Eject };</a:t>
            </a:r>
          </a:p>
          <a:p>
            <a:pPr marL="0" indent="0">
              <a:lnSpc>
                <a:spcPct val="100000"/>
              </a:lnSpc>
              <a:spcBef>
                <a:spcPts val="0"/>
              </a:spcBef>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switch</a:t>
            </a:r>
            <a:r>
              <a:rPr lang="en-US" sz="2400" dirty="0">
                <a:solidFill>
                  <a:srgbClr val="000000"/>
                </a:solidFill>
                <a:latin typeface="Consolas" panose="020B0609020204030204" pitchFamily="49" charset="0"/>
              </a:rPr>
              <a:t> (Eject) {</a:t>
            </a:r>
          </a:p>
          <a:p>
            <a:pPr marL="457200" lvl="1" indent="0">
              <a:lnSpc>
                <a:spcPct val="100000"/>
              </a:lnSpc>
              <a:spcBef>
                <a:spcPts val="0"/>
              </a:spcBef>
              <a:buNone/>
            </a:pPr>
            <a:r>
              <a:rPr lang="en-US">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Off</a:t>
            </a:r>
            <a:r>
              <a:rPr lang="en-US">
                <a:solidFill>
                  <a:srgbClr val="000000"/>
                </a:solidFill>
                <a:latin typeface="Consolas" panose="020B0609020204030204" pitchFamily="49" charset="0"/>
              </a:rPr>
              <a:t>:   std::cout  </a:t>
            </a:r>
            <a:r>
              <a:rPr lang="en-US" dirty="0">
                <a:solidFill>
                  <a:srgbClr val="000000"/>
                </a:solidFill>
                <a:latin typeface="Consolas" panose="020B0609020204030204" pitchFamily="49" charset="0"/>
              </a:rPr>
              <a:t>&lt;&lt; </a:t>
            </a:r>
            <a:r>
              <a:rPr lang="en-US">
                <a:solidFill>
                  <a:srgbClr val="A31515"/>
                </a:solidFill>
                <a:latin typeface="Consolas" panose="020B0609020204030204" pitchFamily="49" charset="0"/>
              </a:rPr>
              <a:t>"Off"</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457200" lvl="1" indent="0">
              <a:lnSpc>
                <a:spcPct val="100000"/>
              </a:lnSpc>
              <a:spcBef>
                <a:spcPts val="0"/>
              </a:spcBef>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On</a:t>
            </a:r>
            <a:r>
              <a:rPr lang="en-US">
                <a:solidFill>
                  <a:srgbClr val="000000"/>
                </a:solidFill>
                <a:latin typeface="Consolas" panose="020B0609020204030204" pitchFamily="49" charset="0"/>
              </a:rPr>
              <a:t>:    std</a:t>
            </a:r>
            <a:r>
              <a:rPr lang="en-US" dirty="0">
                <a:solidFill>
                  <a:srgbClr val="000000"/>
                </a:solidFill>
                <a:latin typeface="Consolas" panose="020B0609020204030204" pitchFamily="49" charset="0"/>
              </a:rPr>
              <a:t>::</a:t>
            </a:r>
            <a:r>
              <a:rPr lang="en-US" err="1">
                <a:solidFill>
                  <a:srgbClr val="000000"/>
                </a:solidFill>
                <a:latin typeface="Consolas" panose="020B0609020204030204" pitchFamily="49" charset="0"/>
              </a:rPr>
              <a:t>cout</a:t>
            </a:r>
            <a:r>
              <a:rPr lang="en-US">
                <a:solidFill>
                  <a:srgbClr val="000000"/>
                </a:solidFill>
                <a:latin typeface="Consolas" panose="020B0609020204030204" pitchFamily="49" charset="0"/>
              </a:rPr>
              <a:t>  &lt;&lt; </a:t>
            </a:r>
            <a:r>
              <a:rPr lang="en-US">
                <a:solidFill>
                  <a:srgbClr val="A31515"/>
                </a:solidFill>
                <a:latin typeface="Consolas" panose="020B0609020204030204" pitchFamily="49" charset="0"/>
              </a:rPr>
              <a:t>"On"</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457200" lvl="1" indent="0">
              <a:lnSpc>
                <a:spcPct val="100000"/>
              </a:lnSpc>
              <a:spcBef>
                <a:spcPts val="0"/>
              </a:spcBef>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Stop</a:t>
            </a:r>
            <a:r>
              <a:rPr lang="en-US">
                <a:solidFill>
                  <a:srgbClr val="000000"/>
                </a:solidFill>
                <a:latin typeface="Consolas" panose="020B0609020204030204" pitchFamily="49" charset="0"/>
              </a:rPr>
              <a:t>:  std::cout  </a:t>
            </a:r>
            <a:r>
              <a:rPr lang="en-US" dirty="0">
                <a:solidFill>
                  <a:srgbClr val="000000"/>
                </a:solidFill>
                <a:latin typeface="Consolas" panose="020B0609020204030204" pitchFamily="49" charset="0"/>
              </a:rPr>
              <a:t>&lt;&lt; </a:t>
            </a:r>
            <a:r>
              <a:rPr lang="en-US">
                <a:solidFill>
                  <a:srgbClr val="A31515"/>
                </a:solidFill>
                <a:latin typeface="Consolas" panose="020B0609020204030204" pitchFamily="49" charset="0"/>
              </a:rPr>
              <a:t>"Stop"</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457200" lvl="1" indent="0">
              <a:lnSpc>
                <a:spcPct val="100000"/>
              </a:lnSpc>
              <a:spcBef>
                <a:spcPts val="0"/>
              </a:spcBef>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Play</a:t>
            </a:r>
            <a:r>
              <a:rPr lang="en-US">
                <a:solidFill>
                  <a:srgbClr val="000000"/>
                </a:solidFill>
                <a:latin typeface="Consolas" panose="020B0609020204030204" pitchFamily="49" charset="0"/>
              </a:rPr>
              <a:t>:  std</a:t>
            </a:r>
            <a:r>
              <a:rPr lang="en-US" dirty="0">
                <a:solidFill>
                  <a:srgbClr val="000000"/>
                </a:solidFill>
                <a:latin typeface="Consolas" panose="020B0609020204030204" pitchFamily="49" charset="0"/>
              </a:rPr>
              <a:t>::</a:t>
            </a:r>
            <a:r>
              <a:rPr lang="en-US" err="1">
                <a:solidFill>
                  <a:srgbClr val="000000"/>
                </a:solidFill>
                <a:latin typeface="Consolas" panose="020B0609020204030204" pitchFamily="49" charset="0"/>
              </a:rPr>
              <a:t>cout</a:t>
            </a:r>
            <a:r>
              <a:rPr lang="en-US">
                <a:solidFill>
                  <a:srgbClr val="000000"/>
                </a:solidFill>
                <a:latin typeface="Consolas" panose="020B0609020204030204" pitchFamily="49" charset="0"/>
              </a:rPr>
              <a:t>  &lt;&lt; </a:t>
            </a:r>
            <a:r>
              <a:rPr lang="en-US">
                <a:solidFill>
                  <a:srgbClr val="A31515"/>
                </a:solidFill>
                <a:latin typeface="Consolas" panose="020B0609020204030204" pitchFamily="49" charset="0"/>
              </a:rPr>
              <a:t>"Play"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457200" lvl="1" indent="0">
              <a:lnSpc>
                <a:spcPct val="100000"/>
              </a:lnSpc>
              <a:spcBef>
                <a:spcPts val="0"/>
              </a:spcBef>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case</a:t>
            </a:r>
            <a:r>
              <a:rPr lang="en-US">
                <a:solidFill>
                  <a:srgbClr val="000000"/>
                </a:solidFill>
                <a:latin typeface="Consolas" panose="020B0609020204030204" pitchFamily="49" charset="0"/>
              </a:rPr>
              <a:t> </a:t>
            </a:r>
            <a:r>
              <a:rPr lang="en-US" dirty="0">
                <a:solidFill>
                  <a:srgbClr val="000000"/>
                </a:solidFill>
                <a:latin typeface="Consolas" panose="020B0609020204030204" pitchFamily="49" charset="0"/>
              </a:rPr>
              <a:t>Pause: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err="1">
                <a:solidFill>
                  <a:srgbClr val="000000"/>
                </a:solidFill>
                <a:latin typeface="Consolas" panose="020B0609020204030204" pitchFamily="49" charset="0"/>
              </a:rPr>
              <a:t>cout</a:t>
            </a:r>
            <a:r>
              <a:rPr lang="en-US">
                <a:solidFill>
                  <a:srgbClr val="000000"/>
                </a:solidFill>
                <a:latin typeface="Consolas" panose="020B0609020204030204" pitchFamily="49" charset="0"/>
              </a:rPr>
              <a:t>  &lt;&lt; </a:t>
            </a:r>
            <a:r>
              <a:rPr lang="en-US">
                <a:solidFill>
                  <a:srgbClr val="A31515"/>
                </a:solidFill>
                <a:latin typeface="Consolas" panose="020B0609020204030204" pitchFamily="49" charset="0"/>
              </a:rPr>
              <a:t>"Pause"</a:t>
            </a:r>
            <a:r>
              <a:rPr lang="en-US">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457200" lvl="1" indent="0">
              <a:lnSpc>
                <a:spcPct val="100000"/>
              </a:lnSpc>
              <a:spcBef>
                <a:spcPts val="0"/>
              </a:spcBef>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default</a:t>
            </a:r>
            <a:r>
              <a:rPr lang="en-US">
                <a:solidFill>
                  <a:srgbClr val="000000"/>
                </a:solidFill>
                <a:latin typeface="Consolas" panose="020B0609020204030204" pitchFamily="49" charset="0"/>
              </a:rPr>
              <a:t>:    std</a:t>
            </a:r>
            <a:r>
              <a:rPr lang="en-US" dirty="0">
                <a:solidFill>
                  <a:srgbClr val="000000"/>
                </a:solidFill>
                <a:latin typeface="Consolas" panose="020B0609020204030204" pitchFamily="49" charset="0"/>
              </a:rPr>
              <a:t>::</a:t>
            </a:r>
            <a:r>
              <a:rPr lang="en-US" err="1">
                <a:solidFill>
                  <a:srgbClr val="000000"/>
                </a:solidFill>
                <a:latin typeface="Consolas" panose="020B0609020204030204" pitchFamily="49" charset="0"/>
              </a:rPr>
              <a:t>cout</a:t>
            </a:r>
            <a:r>
              <a:rPr lang="en-US">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"Eject"</a:t>
            </a:r>
            <a:r>
              <a:rPr lang="en-US" dirty="0">
                <a:solidFill>
                  <a:srgbClr val="000000"/>
                </a:solidFill>
                <a:latin typeface="Consolas" panose="020B0609020204030204" pitchFamily="49" charset="0"/>
              </a:rPr>
              <a:t>; </a:t>
            </a:r>
          </a:p>
          <a:p>
            <a:pPr marL="0" indent="0">
              <a:lnSpc>
                <a:spcPct val="100000"/>
              </a:lnSpc>
              <a:spcBef>
                <a:spcPts val="0"/>
              </a:spcBef>
              <a:buNone/>
            </a:pPr>
            <a:r>
              <a:rPr lang="en-US" sz="2400" dirty="0">
                <a:solidFill>
                  <a:srgbClr val="000000"/>
                </a:solidFill>
                <a:latin typeface="Consolas" panose="020B0609020204030204" pitchFamily="49" charset="0"/>
              </a:rPr>
              <a:t>  }</a:t>
            </a:r>
          </a:p>
          <a:p>
            <a:pPr marL="0" indent="0">
              <a:lnSpc>
                <a:spcPct val="100000"/>
              </a:lnSpc>
              <a:spcBef>
                <a:spcPts val="0"/>
              </a:spcBef>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0</a:t>
            </a:r>
            <a:r>
              <a:rPr lang="en-US" sz="2400" dirty="0">
                <a:solidFill>
                  <a:srgbClr val="000000"/>
                </a:solidFill>
                <a:latin typeface="Consolas" panose="020B0609020204030204" pitchFamily="49" charset="0"/>
              </a:rPr>
              <a:t>;</a:t>
            </a:r>
          </a:p>
          <a:p>
            <a:pPr marL="0" indent="0">
              <a:lnSpc>
                <a:spcPct val="100000"/>
              </a:lnSpc>
              <a:spcBef>
                <a:spcPts val="0"/>
              </a:spcBef>
              <a:buNone/>
            </a:pP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CA1319F7-5511-0AD7-D3FF-7D7266D0D0E2}"/>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1CAD7D17-2415-5362-F43F-B5B80A21D10A}"/>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427487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r>
              <a:rPr lang="en-US" dirty="0"/>
              <a:t> 3</a:t>
            </a:r>
          </a:p>
        </p:txBody>
      </p:sp>
      <p:sp>
        <p:nvSpPr>
          <p:cNvPr id="8" name="Content Placeholder 7"/>
          <p:cNvSpPr>
            <a:spLocks noGrp="1"/>
          </p:cNvSpPr>
          <p:nvPr>
            <p:ph idx="1"/>
          </p:nvPr>
        </p:nvSpPr>
        <p:spPr>
          <a:xfrm>
            <a:off x="697027" y="1207997"/>
            <a:ext cx="11002886" cy="4943139"/>
          </a:xfrm>
        </p:spPr>
        <p:txBody>
          <a:bodyPr>
            <a:noAutofit/>
          </a:bodyPr>
          <a:lstStyle/>
          <a:p>
            <a:pPr marL="25717" indent="0">
              <a:lnSpc>
                <a:spcPct val="100000"/>
              </a:lnSpc>
              <a:buNone/>
            </a:pPr>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endParaRPr lang="en-US" sz="2400" dirty="0">
              <a:solidFill>
                <a:prstClr val="black"/>
              </a:solidFill>
              <a:latin typeface="Consolas" panose="020B0609020204030204" pitchFamily="49" charset="0"/>
            </a:endParaRPr>
          </a:p>
          <a:p>
            <a:pPr marL="25717" indent="0">
              <a:lnSpc>
                <a:spcPct val="100000"/>
              </a:lnSpc>
              <a:buNone/>
            </a:pPr>
            <a:r>
              <a:rPr lang="en-US" sz="2400" dirty="0">
                <a:solidFill>
                  <a:srgbClr val="0000FF"/>
                </a:solidFill>
                <a:latin typeface="Consolas" panose="020B0609020204030204" pitchFamily="49" charset="0"/>
              </a:rPr>
              <a:t>using</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prstClr val="black"/>
                </a:solidFill>
                <a:latin typeface="Consolas" panose="020B0609020204030204" pitchFamily="49" charset="0"/>
              </a:rPr>
              <a:t> </a:t>
            </a:r>
            <a:r>
              <a:rPr lang="en-US" sz="2400" err="1">
                <a:solidFill>
                  <a:prstClr val="black"/>
                </a:solidFill>
                <a:latin typeface="Consolas" panose="020B0609020204030204" pitchFamily="49" charset="0"/>
              </a:rPr>
              <a:t>std</a:t>
            </a:r>
            <a:r>
              <a:rPr lang="en-US" sz="240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a:p>
            <a:pPr marL="25717" indent="0">
              <a:lnSpc>
                <a:spcPct val="100000"/>
              </a:lnSpc>
              <a:buNone/>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main() {</a:t>
            </a:r>
          </a:p>
          <a:p>
            <a:pPr marL="25717" indent="0">
              <a:lnSpc>
                <a:spcPct val="100000"/>
              </a:lnSpc>
              <a:buNone/>
            </a:pPr>
            <a:r>
              <a:rPr lang="en-US" sz="2400" dirty="0">
                <a:solidFill>
                  <a:srgbClr val="0000FF"/>
                </a:solidFill>
                <a:latin typeface="Consolas" panose="020B0609020204030204" pitchFamily="49" charset="0"/>
              </a:rPr>
              <a:t>	char</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ch</a:t>
            </a:r>
            <a:r>
              <a:rPr lang="en-US" sz="2400" dirty="0">
                <a:solidFill>
                  <a:prstClr val="black"/>
                </a:solidFill>
                <a:latin typeface="Consolas" panose="020B0609020204030204" pitchFamily="49" charset="0"/>
              </a:rPr>
              <a:t>;</a:t>
            </a:r>
          </a:p>
          <a:p>
            <a:pPr marL="25717" indent="0">
              <a:lnSpc>
                <a:spcPct val="100000"/>
              </a:lnSpc>
              <a:buNone/>
            </a:pPr>
            <a:r>
              <a:rPr lang="it-IT" sz="2400" dirty="0">
                <a:solidFill>
                  <a:prstClr val="black"/>
                </a:solidFill>
                <a:latin typeface="Consolas" panose="020B0609020204030204" pitchFamily="49" charset="0"/>
              </a:rPr>
              <a:t>	cout &lt;&lt; </a:t>
            </a:r>
            <a:r>
              <a:rPr lang="it-IT" sz="2400" dirty="0">
                <a:solidFill>
                  <a:srgbClr val="A31515"/>
                </a:solidFill>
                <a:latin typeface="Consolas" panose="020B0609020204030204" pitchFamily="49" charset="0"/>
              </a:rPr>
              <a:t>"Nhap gia tri ch="</a:t>
            </a:r>
            <a:r>
              <a:rPr lang="it-IT" sz="2400" dirty="0">
                <a:solidFill>
                  <a:prstClr val="black"/>
                </a:solidFill>
                <a:latin typeface="Consolas" panose="020B0609020204030204" pitchFamily="49" charset="0"/>
              </a:rPr>
              <a:t>;</a:t>
            </a:r>
          </a:p>
          <a:p>
            <a:pPr marL="25717" indent="0">
              <a:lnSpc>
                <a:spcPct val="100000"/>
              </a:lnSpc>
              <a:buNone/>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cin</a:t>
            </a:r>
            <a:r>
              <a:rPr lang="en-US" sz="2400" dirty="0">
                <a:solidFill>
                  <a:prstClr val="black"/>
                </a:solidFill>
                <a:latin typeface="Consolas" panose="020B0609020204030204" pitchFamily="49" charset="0"/>
              </a:rPr>
              <a:t> &gt;&gt; </a:t>
            </a:r>
            <a:r>
              <a:rPr lang="en-US" sz="2400" dirty="0" err="1">
                <a:solidFill>
                  <a:prstClr val="black"/>
                </a:solidFill>
                <a:latin typeface="Consolas" panose="020B0609020204030204" pitchFamily="49" charset="0"/>
              </a:rPr>
              <a:t>ch</a:t>
            </a:r>
            <a:r>
              <a:rPr lang="en-US" sz="2400" dirty="0">
                <a:solidFill>
                  <a:prstClr val="black"/>
                </a:solidFill>
                <a:latin typeface="Consolas" panose="020B0609020204030204" pitchFamily="49" charset="0"/>
              </a:rPr>
              <a:t>;</a:t>
            </a:r>
          </a:p>
          <a:p>
            <a:pPr marL="25717" indent="0">
              <a:lnSpc>
                <a:spcPct val="100000"/>
              </a:lnSpc>
              <a:buNone/>
            </a:pPr>
            <a:r>
              <a:rPr lang="en-US" sz="2400" dirty="0">
                <a:solidFill>
                  <a:srgbClr val="0000FF"/>
                </a:solidFill>
                <a:latin typeface="Consolas" panose="020B0609020204030204" pitchFamily="49" charset="0"/>
              </a:rPr>
              <a:t>	switch</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ch</a:t>
            </a:r>
            <a:r>
              <a:rPr lang="en-US" sz="2400" dirty="0">
                <a:solidFill>
                  <a:prstClr val="black"/>
                </a:solidFill>
                <a:latin typeface="Consolas" panose="020B0609020204030204" pitchFamily="49" charset="0"/>
              </a:rPr>
              <a:t>) {</a:t>
            </a:r>
          </a:p>
          <a:p>
            <a:pPr marL="25717" indent="0">
              <a:lnSpc>
                <a:spcPct val="100000"/>
              </a:lnSpc>
              <a:buNone/>
            </a:pPr>
            <a:r>
              <a:rPr lang="en-US" sz="2400" dirty="0">
                <a:solidFill>
                  <a:srgbClr val="0000FF"/>
                </a:solidFill>
                <a:latin typeface="Consolas" panose="020B0609020204030204" pitchFamily="49" charset="0"/>
              </a:rPr>
              <a:t>		case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'a'</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Ky</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tu</a:t>
            </a:r>
            <a:r>
              <a:rPr lang="en-US" sz="2400" dirty="0">
                <a:solidFill>
                  <a:srgbClr val="A31515"/>
                </a:solidFill>
                <a:latin typeface="Consolas" panose="020B0609020204030204" pitchFamily="49" charset="0"/>
              </a:rPr>
              <a:t> a da </a:t>
            </a:r>
            <a:r>
              <a:rPr lang="en-US" sz="2400" dirty="0" err="1">
                <a:solidFill>
                  <a:srgbClr val="A31515"/>
                </a:solidFill>
                <a:latin typeface="Consolas" panose="020B0609020204030204" pitchFamily="49" charset="0"/>
              </a:rPr>
              <a:t>duoc</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nhap</a:t>
            </a:r>
            <a:r>
              <a:rPr lang="en-US" sz="2400">
                <a:solidFill>
                  <a:srgbClr val="A31515"/>
                </a:solidFill>
                <a:latin typeface="Consolas" panose="020B0609020204030204" pitchFamily="49" charset="0"/>
              </a:rPr>
              <a:t>"</a:t>
            </a:r>
            <a:r>
              <a:rPr lang="en-US" sz="2400">
                <a:solidFill>
                  <a:prstClr val="black"/>
                </a:solidFill>
                <a:latin typeface="Consolas" panose="020B0609020204030204" pitchFamily="49" charset="0"/>
              </a:rPr>
              <a:t>; </a:t>
            </a:r>
            <a:r>
              <a:rPr lang="en-US" sz="2400">
                <a:solidFill>
                  <a:srgbClr val="0000FF"/>
                </a:solidFill>
                <a:latin typeface="Consolas" panose="020B0609020204030204" pitchFamily="49" charset="0"/>
              </a:rPr>
              <a:t>break</a:t>
            </a:r>
            <a:r>
              <a:rPr lang="en-US" sz="2400" dirty="0">
                <a:solidFill>
                  <a:prstClr val="black"/>
                </a:solidFill>
                <a:latin typeface="Consolas" panose="020B0609020204030204" pitchFamily="49" charset="0"/>
              </a:rPr>
              <a:t>;</a:t>
            </a:r>
          </a:p>
          <a:p>
            <a:pPr marL="25717" indent="0">
              <a:lnSpc>
                <a:spcPct val="100000"/>
              </a:lnSpc>
              <a:buNone/>
            </a:pPr>
            <a:r>
              <a:rPr lang="en-US" sz="2400" dirty="0">
                <a:solidFill>
                  <a:srgbClr val="0000FF"/>
                </a:solidFill>
                <a:latin typeface="Consolas" panose="020B0609020204030204" pitchFamily="49" charset="0"/>
              </a:rPr>
              <a:t>		case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'b'</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Ky</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tu</a:t>
            </a:r>
            <a:r>
              <a:rPr lang="en-US" sz="2400" dirty="0">
                <a:solidFill>
                  <a:srgbClr val="A31515"/>
                </a:solidFill>
                <a:latin typeface="Consolas" panose="020B0609020204030204" pitchFamily="49" charset="0"/>
              </a:rPr>
              <a:t> b da </a:t>
            </a:r>
            <a:r>
              <a:rPr lang="en-US" sz="2400" dirty="0" err="1">
                <a:solidFill>
                  <a:srgbClr val="A31515"/>
                </a:solidFill>
                <a:latin typeface="Consolas" panose="020B0609020204030204" pitchFamily="49" charset="0"/>
              </a:rPr>
              <a:t>duoc</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nhap</a:t>
            </a:r>
            <a:r>
              <a:rPr lang="en-US" sz="2400">
                <a:solidFill>
                  <a:srgbClr val="A31515"/>
                </a:solidFill>
                <a:latin typeface="Consolas" panose="020B0609020204030204" pitchFamily="49" charset="0"/>
              </a:rPr>
              <a:t>"</a:t>
            </a:r>
            <a:r>
              <a:rPr lang="en-US" sz="2400">
                <a:solidFill>
                  <a:prstClr val="black"/>
                </a:solidFill>
                <a:latin typeface="Consolas" panose="020B0609020204030204" pitchFamily="49" charset="0"/>
              </a:rPr>
              <a:t>; </a:t>
            </a:r>
            <a:r>
              <a:rPr lang="en-US" sz="2400">
                <a:solidFill>
                  <a:srgbClr val="0000FF"/>
                </a:solidFill>
                <a:latin typeface="Consolas" panose="020B0609020204030204" pitchFamily="49" charset="0"/>
              </a:rPr>
              <a:t>break</a:t>
            </a:r>
            <a:r>
              <a:rPr lang="en-US" sz="2400" dirty="0">
                <a:solidFill>
                  <a:prstClr val="black"/>
                </a:solidFill>
                <a:latin typeface="Consolas" panose="020B0609020204030204" pitchFamily="49" charset="0"/>
              </a:rPr>
              <a:t>;</a:t>
            </a:r>
          </a:p>
          <a:p>
            <a:pPr marL="25717" indent="0">
              <a:lnSpc>
                <a:spcPct val="100000"/>
              </a:lnSpc>
              <a:buNone/>
            </a:pPr>
            <a:r>
              <a:rPr lang="en-US" sz="2400" dirty="0">
                <a:solidFill>
                  <a:srgbClr val="0000FF"/>
                </a:solidFill>
                <a:latin typeface="Consolas" panose="020B0609020204030204" pitchFamily="49" charset="0"/>
              </a:rPr>
              <a:t>	</a:t>
            </a:r>
            <a:r>
              <a:rPr lang="en-US" sz="2400">
                <a:solidFill>
                  <a:srgbClr val="0000FF"/>
                </a:solidFill>
                <a:latin typeface="Consolas" panose="020B0609020204030204" pitchFamily="49" charset="0"/>
              </a:rPr>
              <a:t>	default </a:t>
            </a:r>
            <a:r>
              <a:rPr lang="en-US" sz="240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Ky</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tu</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khac</a:t>
            </a:r>
            <a:r>
              <a:rPr lang="en-US" sz="2400" dirty="0">
                <a:solidFill>
                  <a:srgbClr val="A31515"/>
                </a:solidFill>
                <a:latin typeface="Consolas" panose="020B0609020204030204" pitchFamily="49" charset="0"/>
              </a:rPr>
              <a:t> a </a:t>
            </a:r>
            <a:r>
              <a:rPr lang="en-US" sz="2400" dirty="0" err="1">
                <a:solidFill>
                  <a:srgbClr val="A31515"/>
                </a:solidFill>
                <a:latin typeface="Consolas" panose="020B0609020204030204" pitchFamily="49" charset="0"/>
              </a:rPr>
              <a:t>va</a:t>
            </a:r>
            <a:r>
              <a:rPr lang="en-US" sz="2400" dirty="0">
                <a:solidFill>
                  <a:srgbClr val="A31515"/>
                </a:solidFill>
                <a:latin typeface="Consolas" panose="020B0609020204030204" pitchFamily="49" charset="0"/>
              </a:rPr>
              <a:t> b da </a:t>
            </a:r>
            <a:r>
              <a:rPr lang="en-US" sz="2400" dirty="0" err="1">
                <a:solidFill>
                  <a:srgbClr val="A31515"/>
                </a:solidFill>
                <a:latin typeface="Consolas" panose="020B0609020204030204" pitchFamily="49" charset="0"/>
              </a:rPr>
              <a:t>duoc</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nhap</a:t>
            </a:r>
            <a:r>
              <a:rPr lang="en-US" sz="2400" dirty="0">
                <a:solidFill>
                  <a:srgbClr val="A31515"/>
                </a:solidFill>
                <a:latin typeface="Consolas" panose="020B0609020204030204" pitchFamily="49" charset="0"/>
              </a:rPr>
              <a:t>"</a:t>
            </a:r>
            <a:r>
              <a:rPr lang="en-US" sz="2400" dirty="0">
                <a:solidFill>
                  <a:prstClr val="black"/>
                </a:solidFill>
                <a:latin typeface="Consolas" panose="020B0609020204030204" pitchFamily="49" charset="0"/>
              </a:rPr>
              <a:t>;</a:t>
            </a:r>
          </a:p>
          <a:p>
            <a:pPr marL="25717" indent="0">
              <a:lnSpc>
                <a:spcPct val="100000"/>
              </a:lnSpc>
              <a:buNone/>
            </a:pPr>
            <a:r>
              <a:rPr lang="en-US" sz="2400" dirty="0">
                <a:solidFill>
                  <a:prstClr val="black"/>
                </a:solidFill>
                <a:latin typeface="Consolas" panose="020B0609020204030204" pitchFamily="49" charset="0"/>
              </a:rPr>
              <a:t>	}</a:t>
            </a:r>
          </a:p>
          <a:p>
            <a:pPr marL="25717" indent="0">
              <a:lnSpc>
                <a:spcPct val="100000"/>
              </a:lnSpc>
              <a:buNone/>
            </a:pPr>
            <a:r>
              <a:rPr lang="en-US" sz="2400" dirty="0">
                <a:solidFill>
                  <a:prstClr val="black"/>
                </a:solidFill>
                <a:latin typeface="Consolas" panose="020B0609020204030204" pitchFamily="49" charset="0"/>
              </a:rPr>
              <a:t>}</a:t>
            </a:r>
          </a:p>
          <a:p>
            <a:pPr marL="25717" indent="0">
              <a:lnSpc>
                <a:spcPct val="100000"/>
              </a:lnSpc>
              <a:buNone/>
            </a:pPr>
            <a:endParaRPr lang="en-US" sz="2400" dirty="0">
              <a:solidFill>
                <a:prstClr val="black"/>
              </a:solidFill>
              <a:latin typeface="Consolas" panose="020B0609020204030204" pitchFamily="49" charset="0"/>
            </a:endParaRPr>
          </a:p>
          <a:p>
            <a:pPr marL="25717" indent="0">
              <a:lnSpc>
                <a:spcPct val="100000"/>
              </a:lnSpc>
              <a:buNone/>
            </a:pPr>
            <a:endParaRPr lang="en-US" sz="2400" dirty="0"/>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3ADE050-CEE0-3867-6145-EE9A5C96EBCF}"/>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401BAF19-DE70-DA41-7A08-A941072E344C}"/>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291173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Lưu</a:t>
            </a:r>
            <a:r>
              <a:rPr lang="en-US" dirty="0"/>
              <a:t> </a:t>
            </a:r>
            <a:r>
              <a:rPr lang="en-US"/>
              <a:t>ý 1: </a:t>
            </a:r>
            <a:r>
              <a:rPr lang="en-US" dirty="0"/>
              <a:t>Case label</a:t>
            </a:r>
          </a:p>
        </p:txBody>
      </p:sp>
      <p:sp>
        <p:nvSpPr>
          <p:cNvPr id="3" name="Content Placeholder 2"/>
          <p:cNvSpPr>
            <a:spLocks noGrp="1"/>
          </p:cNvSpPr>
          <p:nvPr>
            <p:ph idx="1"/>
          </p:nvPr>
        </p:nvSpPr>
        <p:spPr>
          <a:xfrm>
            <a:off x="774144" y="1233824"/>
            <a:ext cx="10804583" cy="4943139"/>
          </a:xfrm>
        </p:spPr>
        <p:txBody>
          <a:bodyPr>
            <a:noAutofit/>
          </a:bodyPr>
          <a:lstStyle/>
          <a:p>
            <a:pPr algn="l">
              <a:lnSpc>
                <a:spcPct val="150000"/>
              </a:lnSpc>
            </a:pP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trong</a:t>
            </a:r>
            <a:r>
              <a:rPr lang="en-US" altLang="en-US" dirty="0"/>
              <a:t> </a:t>
            </a:r>
            <a:r>
              <a:rPr lang="en-US" altLang="en-US" dirty="0" err="1"/>
              <a:t>mỗi</a:t>
            </a:r>
            <a:r>
              <a:rPr lang="en-US" altLang="en-US" dirty="0"/>
              <a:t> </a:t>
            </a:r>
            <a:r>
              <a:rPr lang="en-US" altLang="en-US" dirty="0" err="1"/>
              <a:t>trường</a:t>
            </a:r>
            <a:r>
              <a:rPr lang="en-US" altLang="en-US" dirty="0"/>
              <a:t> </a:t>
            </a:r>
            <a:r>
              <a:rPr lang="en-US" altLang="en-US" dirty="0" err="1"/>
              <a:t>hợp</a:t>
            </a:r>
            <a:r>
              <a:rPr lang="en-US" altLang="en-US" dirty="0"/>
              <a:t> </a:t>
            </a:r>
            <a:r>
              <a:rPr lang="en-US" altLang="en-US" dirty="0" err="1"/>
              <a:t>phải</a:t>
            </a:r>
            <a:r>
              <a:rPr lang="en-US" altLang="en-US" dirty="0"/>
              <a:t> </a:t>
            </a:r>
            <a:r>
              <a:rPr lang="en-US" altLang="en-US" dirty="0" err="1">
                <a:solidFill>
                  <a:srgbClr val="FF0000"/>
                </a:solidFill>
              </a:rPr>
              <a:t>khác</a:t>
            </a:r>
            <a:r>
              <a:rPr lang="en-US" altLang="en-US" dirty="0">
                <a:solidFill>
                  <a:srgbClr val="FF0000"/>
                </a:solidFill>
              </a:rPr>
              <a:t> </a:t>
            </a:r>
            <a:r>
              <a:rPr lang="en-US" altLang="en-US" dirty="0" err="1">
                <a:solidFill>
                  <a:srgbClr val="FF0000"/>
                </a:solidFill>
              </a:rPr>
              <a:t>nhau</a:t>
            </a:r>
            <a:r>
              <a:rPr lang="en-US" altLang="en-US" dirty="0"/>
              <a:t>, </a:t>
            </a:r>
            <a:r>
              <a:rPr lang="en-US" altLang="en-US" dirty="0" err="1"/>
              <a:t>nếu</a:t>
            </a:r>
            <a:r>
              <a:rPr lang="en-US" altLang="en-US" dirty="0"/>
              <a:t> </a:t>
            </a:r>
            <a:r>
              <a:rPr lang="en-US" altLang="en-US" dirty="0" err="1"/>
              <a:t>không</a:t>
            </a:r>
            <a:r>
              <a:rPr lang="en-US" altLang="en-US" dirty="0"/>
              <a:t> </a:t>
            </a:r>
            <a:r>
              <a:rPr lang="en-US" altLang="en-US" dirty="0" err="1"/>
              <a:t>sẽ</a:t>
            </a:r>
            <a:r>
              <a:rPr lang="en-US" altLang="en-US" dirty="0"/>
              <a:t> </a:t>
            </a:r>
            <a:r>
              <a:rPr lang="en-US" altLang="en-US" dirty="0" err="1"/>
              <a:t>phát</a:t>
            </a:r>
            <a:r>
              <a:rPr lang="en-US" altLang="en-US" dirty="0"/>
              <a:t> </a:t>
            </a:r>
            <a:r>
              <a:rPr lang="en-US" altLang="en-US" dirty="0" err="1"/>
              <a:t>sinh</a:t>
            </a:r>
            <a:r>
              <a:rPr lang="en-US" altLang="en-US" dirty="0"/>
              <a:t> </a:t>
            </a:r>
            <a:r>
              <a:rPr lang="en-US" altLang="en-US" err="1"/>
              <a:t>lỗi</a:t>
            </a:r>
            <a:r>
              <a:rPr lang="en-US" altLang="en-US"/>
              <a:t>.</a:t>
            </a:r>
            <a:endParaRPr lang="en-US" altLang="en-US" dirty="0"/>
          </a:p>
          <a:p>
            <a:pPr marL="25718" indent="0" algn="l">
              <a:lnSpc>
                <a:spcPct val="100000"/>
              </a:lnSpc>
              <a:buNone/>
            </a:pPr>
            <a:r>
              <a:rPr lang="en-US" sz="2400" dirty="0">
                <a:solidFill>
                  <a:srgbClr val="0000FF"/>
                </a:solidFill>
                <a:latin typeface="Consolas" panose="020B0609020204030204" pitchFamily="49" charset="0"/>
              </a:rPr>
              <a:t>switch</a:t>
            </a:r>
            <a:r>
              <a:rPr lang="en-US" sz="2400" dirty="0">
                <a:solidFill>
                  <a:srgbClr val="000000"/>
                </a:solidFill>
                <a:latin typeface="Consolas" panose="020B0609020204030204" pitchFamily="49" charset="0"/>
              </a:rPr>
              <a:t> (a){</a:t>
            </a:r>
          </a:p>
          <a:p>
            <a:pPr marL="205740" lvl="1" indent="0" algn="l">
              <a:lnSpc>
                <a:spcPct val="100000"/>
              </a:lnSpc>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  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"Mot"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205740" lvl="1" indent="0" algn="l">
              <a:lnSpc>
                <a:spcPct val="100000"/>
              </a:lnSpc>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  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"MOT"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205740" lvl="1" indent="0" algn="l">
              <a:lnSpc>
                <a:spcPct val="100000"/>
              </a:lnSpc>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  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"Hai"</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205740" lvl="1" indent="0" algn="l">
              <a:lnSpc>
                <a:spcPct val="100000"/>
              </a:lnSpc>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  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"Ba"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205740" lvl="1" indent="0" algn="l">
              <a:lnSpc>
                <a:spcPct val="100000"/>
              </a:lnSpc>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  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205740" lvl="1" indent="0" algn="l">
              <a:lnSpc>
                <a:spcPct val="100000"/>
              </a:lnSpc>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  cout </a:t>
            </a:r>
            <a:r>
              <a:rPr lang="en-US" dirty="0">
                <a:solidFill>
                  <a:srgbClr val="000000"/>
                </a:solidFill>
                <a:latin typeface="Consolas" panose="020B0609020204030204" pitchFamily="49" charset="0"/>
              </a:rPr>
              <a:t>&lt;&lt; </a:t>
            </a:r>
            <a:r>
              <a:rPr lang="en-US" dirty="0">
                <a:solidFill>
                  <a:srgbClr val="A31515"/>
                </a:solidFill>
                <a:latin typeface="Consolas" panose="020B0609020204030204" pitchFamily="49" charset="0"/>
              </a:rPr>
              <a:t>"mot"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break</a:t>
            </a:r>
            <a:r>
              <a:rPr lang="en-US" dirty="0">
                <a:solidFill>
                  <a:srgbClr val="000000"/>
                </a:solidFill>
                <a:latin typeface="Consolas" panose="020B0609020204030204" pitchFamily="49" charset="0"/>
              </a:rPr>
              <a:t>;</a:t>
            </a:r>
          </a:p>
          <a:p>
            <a:pPr marL="205740" lvl="1" indent="0" algn="l">
              <a:lnSpc>
                <a:spcPct val="100000"/>
              </a:lnSpc>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default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Khong</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biet</a:t>
            </a:r>
            <a:r>
              <a:rPr lang="en-US" dirty="0">
                <a:solidFill>
                  <a:srgbClr val="A31515"/>
                </a:solidFill>
                <a:latin typeface="Consolas" panose="020B0609020204030204" pitchFamily="49" charset="0"/>
              </a:rPr>
              <a:t> doc"</a:t>
            </a:r>
            <a:r>
              <a:rPr lang="en-US" dirty="0">
                <a:solidFill>
                  <a:srgbClr val="000000"/>
                </a:solidFill>
                <a:latin typeface="Consolas" panose="020B0609020204030204" pitchFamily="49" charset="0"/>
              </a:rPr>
              <a:t>;</a:t>
            </a:r>
          </a:p>
          <a:p>
            <a:pPr marL="25718" indent="0" algn="l">
              <a:lnSpc>
                <a:spcPct val="100000"/>
              </a:lnSpc>
              <a:buNone/>
            </a:pP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pPr marL="25718" indent="0" algn="l">
              <a:lnSpc>
                <a:spcPct val="100000"/>
              </a:lnSpc>
              <a:buNone/>
            </a:pPr>
            <a:endParaRPr lang="en-US" sz="2400" dirty="0">
              <a:solidFill>
                <a:srgbClr val="FF0000"/>
              </a:solidFill>
              <a:latin typeface="Consolas" panose="020B0609020204030204" pitchFamily="49" charset="0"/>
            </a:endParaRPr>
          </a:p>
          <a:p>
            <a:pPr algn="l">
              <a:lnSpc>
                <a:spcPct val="100000"/>
              </a:lnSpc>
            </a:pPr>
            <a:endParaRPr lang="en-US" sz="24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E49C644-8376-A61D-B45F-C4CA88B57531}"/>
              </a:ext>
            </a:extLst>
          </p:cNvPr>
          <p:cNvSpPr txBox="1"/>
          <p:nvPr/>
        </p:nvSpPr>
        <p:spPr>
          <a:xfrm>
            <a:off x="7403523" y="3990627"/>
            <a:ext cx="3518477" cy="523220"/>
          </a:xfrm>
          <a:prstGeom prst="rect">
            <a:avLst/>
          </a:prstGeom>
          <a:noFill/>
        </p:spPr>
        <p:txBody>
          <a:bodyPr wrap="square">
            <a:spAutoFit/>
          </a:bodyPr>
          <a:lstStyle/>
          <a:p>
            <a:r>
              <a:rPr lang="en-US" sz="2800">
                <a:solidFill>
                  <a:srgbClr val="FF0000"/>
                </a:solidFill>
                <a:latin typeface="Arial" panose="020B0604020202020204" pitchFamily="34" charset="0"/>
                <a:cs typeface="Arial" panose="020B0604020202020204" pitchFamily="34" charset="0"/>
                <a:sym typeface="Wingdings" panose="05000000000000000000" pitchFamily="2" charset="2"/>
              </a:rPr>
              <a:t> PHÁT SINH LỖI</a:t>
            </a:r>
            <a:endParaRPr lang="en-US" sz="2800">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922384D1-6A23-D15C-CDCC-CD5075BF52D7}"/>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B023ABF3-374A-55A3-1B95-282C1308E326}"/>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329728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Lưu</a:t>
            </a:r>
            <a:r>
              <a:rPr lang="en-US" dirty="0"/>
              <a:t> </a:t>
            </a:r>
            <a:r>
              <a:rPr lang="en-US"/>
              <a:t>ý 2: Lệnh break</a:t>
            </a:r>
            <a:endParaRPr lang="en-US" dirty="0"/>
          </a:p>
        </p:txBody>
      </p:sp>
      <p:sp>
        <p:nvSpPr>
          <p:cNvPr id="3" name="Content Placeholder 2"/>
          <p:cNvSpPr>
            <a:spLocks noGrp="1"/>
          </p:cNvSpPr>
          <p:nvPr>
            <p:ph idx="1"/>
          </p:nvPr>
        </p:nvSpPr>
        <p:spPr/>
        <p:txBody>
          <a:bodyPr/>
          <a:lstStyle/>
          <a:p>
            <a:r>
              <a:rPr lang="en-US" altLang="en-US" dirty="0"/>
              <a:t>switch </a:t>
            </a:r>
            <a:r>
              <a:rPr lang="en-US" altLang="en-US" dirty="0" err="1"/>
              <a:t>sẽ</a:t>
            </a:r>
            <a:r>
              <a:rPr lang="en-US" altLang="en-US" dirty="0"/>
              <a:t> </a:t>
            </a:r>
            <a:r>
              <a:rPr lang="en-US" altLang="en-US" dirty="0" err="1"/>
              <a:t>nhảy</a:t>
            </a:r>
            <a:r>
              <a:rPr lang="en-US" altLang="en-US" dirty="0"/>
              <a:t> </a:t>
            </a:r>
            <a:r>
              <a:rPr lang="en-US" altLang="en-US" dirty="0" err="1"/>
              <a:t>đến</a:t>
            </a:r>
            <a:r>
              <a:rPr lang="en-US" altLang="en-US" dirty="0"/>
              <a:t> case </a:t>
            </a:r>
            <a:r>
              <a:rPr lang="en-US" altLang="en-US" dirty="0" err="1"/>
              <a:t>tương</a:t>
            </a:r>
            <a:r>
              <a:rPr lang="en-US" altLang="en-US" dirty="0"/>
              <a:t> </a:t>
            </a:r>
            <a:r>
              <a:rPr lang="en-US" altLang="en-US" dirty="0" err="1"/>
              <a:t>ứng</a:t>
            </a:r>
            <a:r>
              <a:rPr lang="en-US" altLang="en-US" dirty="0"/>
              <a:t> </a:t>
            </a:r>
            <a:r>
              <a:rPr lang="en-US" altLang="en-US" dirty="0" err="1"/>
              <a:t>và</a:t>
            </a:r>
            <a:r>
              <a:rPr lang="en-US" altLang="en-US" dirty="0"/>
              <a:t> thực </a:t>
            </a:r>
            <a:r>
              <a:rPr lang="en-US" altLang="en-US" dirty="0" err="1"/>
              <a:t>hiện</a:t>
            </a:r>
            <a:r>
              <a:rPr lang="en-US" altLang="en-US" dirty="0"/>
              <a:t> </a:t>
            </a:r>
            <a:r>
              <a:rPr lang="en-US" altLang="en-US" dirty="0" err="1"/>
              <a:t>đến</a:t>
            </a:r>
            <a:r>
              <a:rPr lang="en-US" altLang="en-US" dirty="0"/>
              <a:t> </a:t>
            </a:r>
            <a:r>
              <a:rPr lang="en-US" altLang="en-US" dirty="0" err="1"/>
              <a:t>khi</a:t>
            </a:r>
            <a:r>
              <a:rPr lang="en-US" altLang="en-US" dirty="0"/>
              <a:t> </a:t>
            </a:r>
            <a:r>
              <a:rPr lang="en-US" altLang="en-US" dirty="0" err="1"/>
              <a:t>nào</a:t>
            </a:r>
            <a:r>
              <a:rPr lang="en-US" altLang="en-US" dirty="0"/>
              <a:t> </a:t>
            </a:r>
            <a:r>
              <a:rPr lang="en-US" altLang="en-US" dirty="0" err="1"/>
              <a:t>gặp</a:t>
            </a:r>
            <a:r>
              <a:rPr lang="en-US" altLang="en-US" dirty="0"/>
              <a:t> </a:t>
            </a:r>
            <a:r>
              <a:rPr lang="en-US" altLang="en-US" dirty="0">
                <a:solidFill>
                  <a:srgbClr val="FF0000"/>
                </a:solidFill>
              </a:rPr>
              <a:t>break</a:t>
            </a:r>
            <a:r>
              <a:rPr lang="en-US" altLang="en-US" dirty="0"/>
              <a:t> </a:t>
            </a:r>
            <a:r>
              <a:rPr lang="en-US" altLang="en-US" dirty="0" err="1"/>
              <a:t>hoặc</a:t>
            </a:r>
            <a:r>
              <a:rPr lang="en-US" altLang="en-US" dirty="0"/>
              <a:t> </a:t>
            </a:r>
            <a:r>
              <a:rPr lang="en-US" altLang="en-US" dirty="0" err="1"/>
              <a:t>cuối</a:t>
            </a:r>
            <a:r>
              <a:rPr lang="en-US" altLang="en-US" dirty="0"/>
              <a:t> switch </a:t>
            </a:r>
            <a:r>
              <a:rPr lang="en-US" altLang="en-US" dirty="0" err="1"/>
              <a:t>sẽ</a:t>
            </a:r>
            <a:r>
              <a:rPr lang="en-US" altLang="en-US" dirty="0"/>
              <a:t> </a:t>
            </a:r>
            <a:r>
              <a:rPr lang="en-US" altLang="en-US" dirty="0" err="1"/>
              <a:t>kết</a:t>
            </a:r>
            <a:r>
              <a:rPr lang="en-US" altLang="en-US" dirty="0"/>
              <a:t> </a:t>
            </a:r>
            <a:r>
              <a:rPr lang="en-US" altLang="en-US" dirty="0" err="1"/>
              <a:t>thúc</a:t>
            </a:r>
            <a:r>
              <a:rPr lang="en-US" altLang="en-US" dirty="0"/>
              <a:t>.</a:t>
            </a:r>
          </a:p>
          <a:p>
            <a:endParaRPr lang="en-US" altLang="en-US" dirty="0"/>
          </a:p>
          <a:p>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612669" y="2891773"/>
            <a:ext cx="4583016" cy="3285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switch</a:t>
            </a:r>
            <a:r>
              <a:rPr lang="en-US" sz="2400" dirty="0">
                <a:solidFill>
                  <a:srgbClr val="000000"/>
                </a:solidFill>
                <a:latin typeface="Consolas" panose="020B0609020204030204" pitchFamily="49" charset="0"/>
              </a:rPr>
              <a:t> (a){</a:t>
            </a: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case</a:t>
            </a:r>
            <a:r>
              <a:rPr lang="en-US" sz="240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Mot</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case</a:t>
            </a:r>
            <a:r>
              <a:rPr lang="en-US" sz="240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Hai</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case</a:t>
            </a:r>
            <a:r>
              <a:rPr lang="en-US" sz="240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Ba</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MotHaiBa</a:t>
            </a:r>
            <a:endParaRPr lang="en-US" sz="2400" dirty="0">
              <a:solidFill>
                <a:srgbClr val="000000"/>
              </a:solidFill>
              <a:latin typeface="Arial" panose="020B0604020202020204" pitchFamily="34" charset="0"/>
              <a:cs typeface="Arial" panose="020B0604020202020204" pitchFamily="34" charset="0"/>
            </a:endParaRPr>
          </a:p>
        </p:txBody>
      </p:sp>
      <p:sp>
        <p:nvSpPr>
          <p:cNvPr id="8" name="Rectangle 7"/>
          <p:cNvSpPr/>
          <p:nvPr/>
        </p:nvSpPr>
        <p:spPr>
          <a:xfrm>
            <a:off x="5994400" y="2891772"/>
            <a:ext cx="5897180" cy="32851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switch</a:t>
            </a:r>
            <a:r>
              <a:rPr lang="en-US" sz="2400" dirty="0">
                <a:solidFill>
                  <a:srgbClr val="000000"/>
                </a:solidFill>
                <a:latin typeface="Consolas" panose="020B0609020204030204" pitchFamily="49" charset="0"/>
              </a:rPr>
              <a:t> (a) {</a:t>
            </a:r>
          </a:p>
          <a:p>
            <a:r>
              <a:rPr lang="en-US" sz="240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Mot</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Hai</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case</a:t>
            </a:r>
            <a:r>
              <a:rPr lang="en-US" sz="240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Ba</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quả</a:t>
            </a:r>
            <a:r>
              <a:rPr lang="en-US" sz="2400" dirty="0">
                <a:solidFill>
                  <a:srgbClr val="000000"/>
                </a:solidFill>
                <a:latin typeface="Arial" panose="020B0604020202020204" pitchFamily="34" charset="0"/>
                <a:cs typeface="Arial" panose="020B0604020202020204" pitchFamily="34" charset="0"/>
              </a:rPr>
              <a:t>: Mot</a:t>
            </a:r>
          </a:p>
        </p:txBody>
      </p:sp>
      <p:sp>
        <p:nvSpPr>
          <p:cNvPr id="9" name="Date Placeholder 8">
            <a:extLst>
              <a:ext uri="{FF2B5EF4-FFF2-40B4-BE49-F238E27FC236}">
                <a16:creationId xmlns:a16="http://schemas.microsoft.com/office/drawing/2014/main" id="{B1B80C76-0CE2-243E-711C-9AEC55D666B1}"/>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E52E43A3-B220-6F46-154D-2587229995C3}"/>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12809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ý 3: Tận dụng tính chất khi bỏ break</a:t>
            </a:r>
            <a:endParaRPr lang="en-US" dirty="0"/>
          </a:p>
        </p:txBody>
      </p:sp>
      <p:sp>
        <p:nvSpPr>
          <p:cNvPr id="9" name="Content Placeholder 8">
            <a:extLst>
              <a:ext uri="{FF2B5EF4-FFF2-40B4-BE49-F238E27FC236}">
                <a16:creationId xmlns:a16="http://schemas.microsoft.com/office/drawing/2014/main" id="{0F2B3352-9927-71E4-DA0A-87AA7C079D53}"/>
              </a:ext>
            </a:extLst>
          </p:cNvPr>
          <p:cNvSpPr>
            <a:spLocks noGrp="1"/>
          </p:cNvSpPr>
          <p:nvPr>
            <p:ph idx="1"/>
          </p:nvPr>
        </p:nvSpPr>
        <p:spPr/>
        <p:txBody>
          <a:bodyPr/>
          <a:lstStyle/>
          <a:p>
            <a:r>
              <a:rPr lang="en-US" sz="2800">
                <a:solidFill>
                  <a:schemeClr val="tx1">
                    <a:lumMod val="50000"/>
                  </a:schemeClr>
                </a:solidFill>
                <a:latin typeface="Arial" panose="020B0604020202020204" pitchFamily="34" charset="0"/>
                <a:cs typeface="Arial" panose="020B0604020202020204" pitchFamily="34" charset="0"/>
              </a:rPr>
              <a:t>Ví dụ 1: </a:t>
            </a:r>
          </a:p>
          <a:p>
            <a:endParaRPr lang="en-US"/>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838201" y="1984027"/>
            <a:ext cx="5283877" cy="3946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0000FF"/>
                </a:solidFill>
                <a:latin typeface="Consolas" panose="020B0609020204030204" pitchFamily="49" charset="0"/>
              </a:rPr>
              <a:t>switch</a:t>
            </a:r>
            <a:r>
              <a:rPr lang="en-US" sz="240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dirty="0">
                <a:solidFill>
                  <a:srgbClr val="A31515"/>
                </a:solidFill>
                <a:latin typeface="Consolas" panose="020B0609020204030204" pitchFamily="49" charset="0"/>
              </a:rPr>
              <a:t>So </a:t>
            </a:r>
            <a:r>
              <a:rPr lang="en-US" sz="2400">
                <a:solidFill>
                  <a:srgbClr val="A31515"/>
                </a:solidFill>
                <a:latin typeface="Consolas" panose="020B0609020204030204" pitchFamily="49" charset="0"/>
              </a:rPr>
              <a:t>le"</a:t>
            </a:r>
            <a:r>
              <a:rPr lang="en-US"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dirty="0">
                <a:solidFill>
                  <a:srgbClr val="A31515"/>
                </a:solidFill>
                <a:latin typeface="Consolas" panose="020B0609020204030204" pitchFamily="49" charset="0"/>
              </a:rPr>
              <a:t>So </a:t>
            </a:r>
            <a:r>
              <a:rPr lang="en-US" sz="2400" err="1">
                <a:solidFill>
                  <a:srgbClr val="A31515"/>
                </a:solidFill>
                <a:latin typeface="Consolas" panose="020B0609020204030204" pitchFamily="49" charset="0"/>
              </a:rPr>
              <a:t>chan</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dirty="0">
                <a:solidFill>
                  <a:srgbClr val="A31515"/>
                </a:solidFill>
                <a:latin typeface="Consolas" panose="020B0609020204030204" pitchFamily="49" charset="0"/>
              </a:rPr>
              <a:t>So </a:t>
            </a:r>
            <a:r>
              <a:rPr lang="en-US" sz="2400">
                <a:solidFill>
                  <a:srgbClr val="A31515"/>
                </a:solidFill>
                <a:latin typeface="Consolas" panose="020B0609020204030204" pitchFamily="49" charset="0"/>
              </a:rPr>
              <a:t>le"</a:t>
            </a:r>
            <a:r>
              <a:rPr lang="en-US" sz="2400">
                <a:solidFill>
                  <a:srgbClr val="000000"/>
                </a:solidFill>
                <a:latin typeface="Consolas" panose="020B0609020204030204" pitchFamily="49" charset="0"/>
              </a:rPr>
              <a:t>; </a:t>
            </a: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4</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dirty="0">
                <a:solidFill>
                  <a:srgbClr val="A31515"/>
                </a:solidFill>
                <a:latin typeface="Consolas" panose="020B0609020204030204" pitchFamily="49" charset="0"/>
              </a:rPr>
              <a:t>So </a:t>
            </a:r>
            <a:r>
              <a:rPr lang="en-US" sz="2400" err="1">
                <a:solidFill>
                  <a:srgbClr val="A31515"/>
                </a:solidFill>
                <a:latin typeface="Consolas" panose="020B0609020204030204" pitchFamily="49" charset="0"/>
              </a:rPr>
              <a:t>chan</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 </a:t>
            </a: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p:txBody>
      </p:sp>
      <p:sp>
        <p:nvSpPr>
          <p:cNvPr id="8" name="Rectangle 7"/>
          <p:cNvSpPr/>
          <p:nvPr/>
        </p:nvSpPr>
        <p:spPr>
          <a:xfrm>
            <a:off x="6503814" y="1984027"/>
            <a:ext cx="5283877" cy="3946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00FF"/>
                </a:solidFill>
                <a:latin typeface="Consolas" panose="020B0609020204030204" pitchFamily="49" charset="0"/>
              </a:rPr>
              <a:t>switch</a:t>
            </a:r>
            <a:r>
              <a:rPr lang="en-US" sz="2400" dirty="0">
                <a:solidFill>
                  <a:srgbClr val="000000"/>
                </a:solidFill>
                <a:latin typeface="Consolas" panose="020B0609020204030204" pitchFamily="49" charset="0"/>
              </a:rPr>
              <a:t> (a)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dirty="0">
                <a:solidFill>
                  <a:srgbClr val="A31515"/>
                </a:solidFill>
                <a:latin typeface="Consolas" panose="020B0609020204030204" pitchFamily="49" charset="0"/>
              </a:rPr>
              <a:t>So </a:t>
            </a:r>
            <a:r>
              <a:rPr lang="en-US" sz="2400">
                <a:solidFill>
                  <a:srgbClr val="A31515"/>
                </a:solidFill>
                <a:latin typeface="Consolas" panose="020B0609020204030204" pitchFamily="49" charset="0"/>
              </a:rPr>
              <a:t>le"</a:t>
            </a:r>
            <a:r>
              <a:rPr lang="en-US"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4</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cout &lt;&lt; </a:t>
            </a:r>
            <a:r>
              <a:rPr lang="en-US" sz="2400">
                <a:solidFill>
                  <a:srgbClr val="A31515"/>
                </a:solidFill>
                <a:latin typeface="Consolas" panose="020B0609020204030204" pitchFamily="49" charset="0"/>
              </a:rPr>
              <a:t>"</a:t>
            </a:r>
            <a:r>
              <a:rPr lang="en-US" sz="2400" dirty="0">
                <a:solidFill>
                  <a:srgbClr val="A31515"/>
                </a:solidFill>
                <a:latin typeface="Consolas" panose="020B0609020204030204" pitchFamily="49" charset="0"/>
              </a:rPr>
              <a:t>So </a:t>
            </a:r>
            <a:r>
              <a:rPr lang="en-US" sz="2400" err="1">
                <a:solidFill>
                  <a:srgbClr val="A31515"/>
                </a:solidFill>
                <a:latin typeface="Consolas" panose="020B0609020204030204" pitchFamily="49" charset="0"/>
              </a:rPr>
              <a:t>chan</a:t>
            </a:r>
            <a:r>
              <a:rPr lang="en-US" sz="2400">
                <a:solidFill>
                  <a:srgbClr val="A31515"/>
                </a:solidFill>
                <a:latin typeface="Consolas" panose="020B0609020204030204" pitchFamily="49" charset="0"/>
              </a:rPr>
              <a:t>"</a:t>
            </a:r>
            <a:r>
              <a:rPr lang="en-US" sz="240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3" name="Date Placeholder 2">
            <a:extLst>
              <a:ext uri="{FF2B5EF4-FFF2-40B4-BE49-F238E27FC236}">
                <a16:creationId xmlns:a16="http://schemas.microsoft.com/office/drawing/2014/main" id="{1F66B024-FE21-4A6D-5CAE-7A42DA6CBD23}"/>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5AB735C0-7E7F-8757-8369-6E2C64533EAA}"/>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74200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Lưu</a:t>
            </a:r>
            <a:r>
              <a:rPr lang="en-US" dirty="0"/>
              <a:t> </a:t>
            </a:r>
            <a:r>
              <a:rPr lang="en-US"/>
              <a:t>ý 3: Tận dụng tính chất khi bỏ break </a:t>
            </a:r>
            <a:endParaRPr lang="en-US" dirty="0"/>
          </a:p>
        </p:txBody>
      </p:sp>
      <p:sp>
        <p:nvSpPr>
          <p:cNvPr id="3" name="Content Placeholder 2"/>
          <p:cNvSpPr>
            <a:spLocks noGrp="1"/>
          </p:cNvSpPr>
          <p:nvPr>
            <p:ph idx="1"/>
          </p:nvPr>
        </p:nvSpPr>
        <p:spPr/>
        <p:txBody>
          <a:bodyPr>
            <a:noAutofit/>
          </a:bodyPr>
          <a:lstStyle/>
          <a:p>
            <a:pPr>
              <a:lnSpc>
                <a:spcPct val="150000"/>
              </a:lnSpc>
              <a:spcBef>
                <a:spcPts val="0"/>
              </a:spcBef>
              <a:spcAft>
                <a:spcPts val="600"/>
              </a:spcAft>
            </a:pPr>
            <a:r>
              <a:rPr lang="en-US" sz="2400">
                <a:solidFill>
                  <a:schemeClr val="tx1">
                    <a:lumMod val="50000"/>
                  </a:schemeClr>
                </a:solidFill>
                <a:latin typeface="Arial" panose="020B0604020202020204" pitchFamily="34" charset="0"/>
                <a:cs typeface="Arial" panose="020B0604020202020204" pitchFamily="34" charset="0"/>
              </a:rPr>
              <a:t>Ví dụ 2: Xuất số ngày của tháng trong năm.</a:t>
            </a:r>
            <a:endParaRPr lang="en-US" sz="2400">
              <a:solidFill>
                <a:srgbClr val="808080"/>
              </a:solidFill>
              <a:latin typeface="Consolas" panose="020B0609020204030204" pitchFamily="49" charset="0"/>
            </a:endParaRPr>
          </a:p>
          <a:p>
            <a:pPr marL="0" indent="0">
              <a:lnSpc>
                <a:spcPct val="100000"/>
              </a:lnSpc>
              <a:spcBef>
                <a:spcPts val="0"/>
              </a:spcBef>
              <a:buNone/>
            </a:pPr>
            <a:r>
              <a:rPr lang="en-US" sz="2000">
                <a:solidFill>
                  <a:srgbClr val="808080"/>
                </a:solidFill>
                <a:latin typeface="Consolas" panose="020B0609020204030204" pitchFamily="49" charset="0"/>
              </a:rPr>
              <a:t>#</a:t>
            </a:r>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a:t>
            </a:r>
            <a:r>
              <a:rPr lang="en-US" sz="2000" dirty="0" err="1">
                <a:solidFill>
                  <a:srgbClr val="A31515"/>
                </a:solidFill>
                <a:latin typeface="Consolas" panose="020B0609020204030204" pitchFamily="49" charset="0"/>
              </a:rPr>
              <a:t>iostream</a:t>
            </a:r>
            <a:r>
              <a:rPr lang="en-US" sz="2000" dirty="0">
                <a:solidFill>
                  <a:srgbClr val="A31515"/>
                </a:solidFill>
                <a:latin typeface="Consolas" panose="020B0609020204030204" pitchFamily="49" charset="0"/>
              </a:rPr>
              <a:t>&gt;</a:t>
            </a:r>
            <a:endParaRPr lang="en-US" sz="2000" dirty="0">
              <a:solidFill>
                <a:srgbClr val="000000"/>
              </a:solidFill>
              <a:latin typeface="Consolas" panose="020B0609020204030204" pitchFamily="49" charset="0"/>
            </a:endParaRPr>
          </a:p>
          <a:p>
            <a:pPr marL="0" indent="0">
              <a:lnSpc>
                <a:spcPct val="100000"/>
              </a:lnSpc>
              <a:spcBef>
                <a:spcPts val="0"/>
              </a:spcBef>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 {</a:t>
            </a:r>
          </a:p>
          <a:p>
            <a:pPr marL="360045" lvl="2" indent="0">
              <a:lnSpc>
                <a:spcPct val="100000"/>
              </a:lnSpc>
              <a:spcBef>
                <a:spcPts val="0"/>
              </a:spcBef>
              <a:buNone/>
            </a:pPr>
            <a:r>
              <a:rPr lang="en-US" err="1">
                <a:solidFill>
                  <a:srgbClr val="0000FF"/>
                </a:solidFill>
                <a:latin typeface="Consolas" panose="020B0609020204030204" pitchFamily="49" charset="0"/>
              </a:rPr>
              <a:t>int</a:t>
            </a:r>
            <a:r>
              <a:rPr lang="en-US">
                <a:solidFill>
                  <a:srgbClr val="000000"/>
                </a:solidFill>
                <a:latin typeface="Consolas" panose="020B0609020204030204" pitchFamily="49" charset="0"/>
              </a:rPr>
              <a:t> n, month; cin &gt;&gt; month;</a:t>
            </a:r>
            <a:endParaRPr lang="en-US" dirty="0">
              <a:solidFill>
                <a:srgbClr val="000000"/>
              </a:solidFill>
              <a:latin typeface="Consolas" panose="020B0609020204030204" pitchFamily="49" charset="0"/>
            </a:endParaRPr>
          </a:p>
          <a:p>
            <a:pPr marL="360045" lvl="2" indent="0">
              <a:lnSpc>
                <a:spcPct val="100000"/>
              </a:lnSpc>
              <a:spcBef>
                <a:spcPts val="0"/>
              </a:spcBef>
              <a:buNone/>
            </a:pP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a:t>
            </a:r>
            <a:r>
              <a:rPr lang="en-US">
                <a:solidFill>
                  <a:srgbClr val="000000"/>
                </a:solidFill>
                <a:latin typeface="Consolas" panose="020B0609020204030204" pitchFamily="49" charset="0"/>
              </a:rPr>
              <a:t>(month) </a:t>
            </a:r>
            <a:r>
              <a:rPr lang="en-US" dirty="0">
                <a:solidFill>
                  <a:srgbClr val="000000"/>
                </a:solidFill>
                <a:latin typeface="Consolas" panose="020B0609020204030204" pitchFamily="49" charset="0"/>
              </a:rPr>
              <a:t>{</a:t>
            </a:r>
          </a:p>
          <a:p>
            <a:pPr marL="817245" lvl="3" indent="0">
              <a:lnSpc>
                <a:spcPct val="100000"/>
              </a:lnSpc>
              <a:spcBef>
                <a:spcPts val="0"/>
              </a:spcBef>
              <a:buNone/>
            </a:pP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1</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3</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5</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7</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8</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10</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12</a:t>
            </a:r>
            <a:r>
              <a:rPr lang="en-US" sz="2000">
                <a:solidFill>
                  <a:srgbClr val="000000"/>
                </a:solidFill>
                <a:latin typeface="Consolas" panose="020B0609020204030204" pitchFamily="49" charset="0"/>
              </a:rPr>
              <a:t>: </a:t>
            </a:r>
          </a:p>
          <a:p>
            <a:pPr marL="817245" lvl="3" indent="0">
              <a:lnSpc>
                <a:spcPct val="100000"/>
              </a:lnSpc>
              <a:spcBef>
                <a:spcPts val="0"/>
              </a:spcBef>
              <a:buNone/>
            </a:pPr>
            <a:r>
              <a:rPr lang="en-US" sz="2000">
                <a:solidFill>
                  <a:srgbClr val="000000"/>
                </a:solidFill>
                <a:latin typeface="Consolas" panose="020B0609020204030204" pitchFamily="49" charset="0"/>
              </a:rPr>
              <a:t>		n </a:t>
            </a:r>
            <a:r>
              <a:rPr lang="en-US" sz="2000" dirty="0">
                <a:solidFill>
                  <a:srgbClr val="000000"/>
                </a:solidFill>
                <a:latin typeface="Consolas" panose="020B0609020204030204" pitchFamily="49" charset="0"/>
              </a:rPr>
              <a:t>= 31; </a:t>
            </a:r>
            <a:r>
              <a:rPr lang="en-US" sz="2000" dirty="0">
                <a:solidFill>
                  <a:srgbClr val="0000FF"/>
                </a:solidFill>
                <a:latin typeface="Consolas" panose="020B0609020204030204" pitchFamily="49" charset="0"/>
              </a:rPr>
              <a:t>break</a:t>
            </a:r>
            <a:r>
              <a:rPr lang="en-US" sz="2000" dirty="0">
                <a:solidFill>
                  <a:srgbClr val="000000"/>
                </a:solidFill>
                <a:latin typeface="Consolas" panose="020B0609020204030204" pitchFamily="49" charset="0"/>
              </a:rPr>
              <a:t>;</a:t>
            </a:r>
          </a:p>
          <a:p>
            <a:pPr marL="817245" lvl="3" indent="0">
              <a:lnSpc>
                <a:spcPct val="100000"/>
              </a:lnSpc>
              <a:spcBef>
                <a:spcPts val="0"/>
              </a:spcBef>
              <a:buNone/>
            </a:pP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4</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6</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9</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11</a:t>
            </a:r>
            <a:r>
              <a:rPr lang="en-US" sz="2000">
                <a:solidFill>
                  <a:srgbClr val="000000"/>
                </a:solidFill>
                <a:latin typeface="Consolas" panose="020B0609020204030204" pitchFamily="49" charset="0"/>
              </a:rPr>
              <a:t>: </a:t>
            </a:r>
          </a:p>
          <a:p>
            <a:pPr marL="817245" lvl="3" indent="0">
              <a:lnSpc>
                <a:spcPct val="100000"/>
              </a:lnSpc>
              <a:spcBef>
                <a:spcPts val="0"/>
              </a:spcBef>
              <a:buNone/>
            </a:pPr>
            <a:r>
              <a:rPr lang="en-US" sz="2000">
                <a:solidFill>
                  <a:srgbClr val="000000"/>
                </a:solidFill>
                <a:latin typeface="Consolas" panose="020B0609020204030204" pitchFamily="49" charset="0"/>
              </a:rPr>
              <a:t>		n </a:t>
            </a:r>
            <a:r>
              <a:rPr lang="en-US" sz="2000" dirty="0">
                <a:solidFill>
                  <a:srgbClr val="000000"/>
                </a:solidFill>
                <a:latin typeface="Consolas" panose="020B0609020204030204" pitchFamily="49" charset="0"/>
              </a:rPr>
              <a:t>= 30; </a:t>
            </a:r>
            <a:r>
              <a:rPr lang="en-US" sz="2000" dirty="0">
                <a:solidFill>
                  <a:srgbClr val="0000FF"/>
                </a:solidFill>
                <a:latin typeface="Consolas" panose="020B0609020204030204" pitchFamily="49" charset="0"/>
              </a:rPr>
              <a:t>break</a:t>
            </a:r>
            <a:r>
              <a:rPr lang="en-US" sz="2000" dirty="0">
                <a:solidFill>
                  <a:srgbClr val="000000"/>
                </a:solidFill>
                <a:latin typeface="Consolas" panose="020B0609020204030204" pitchFamily="49" charset="0"/>
              </a:rPr>
              <a:t>;</a:t>
            </a:r>
          </a:p>
          <a:p>
            <a:pPr marL="817245" lvl="3" indent="0">
              <a:lnSpc>
                <a:spcPct val="100000"/>
              </a:lnSpc>
              <a:spcBef>
                <a:spcPts val="0"/>
              </a:spcBef>
              <a:buNone/>
            </a:pPr>
            <a:r>
              <a:rPr lang="en-US" sz="2000">
                <a:solidFill>
                  <a:srgbClr val="0000FF"/>
                </a:solidFill>
                <a:latin typeface="Consolas" panose="020B0609020204030204" pitchFamily="49" charset="0"/>
              </a:rPr>
              <a:t>case</a:t>
            </a:r>
            <a:r>
              <a:rPr lang="en-US" sz="2000">
                <a:solidFill>
                  <a:srgbClr val="000000"/>
                </a:solidFill>
                <a:latin typeface="Consolas" panose="020B0609020204030204" pitchFamily="49" charset="0"/>
              </a:rPr>
              <a:t> </a:t>
            </a:r>
            <a:r>
              <a:rPr lang="en-US" sz="2000">
                <a:solidFill>
                  <a:srgbClr val="2F4F4F"/>
                </a:solidFill>
                <a:latin typeface="Consolas" panose="020B0609020204030204" pitchFamily="49" charset="0"/>
              </a:rPr>
              <a:t>2</a:t>
            </a:r>
            <a:r>
              <a:rPr lang="en-US" sz="2000">
                <a:solidFill>
                  <a:srgbClr val="000000"/>
                </a:solidFill>
                <a:latin typeface="Consolas" panose="020B0609020204030204" pitchFamily="49" charset="0"/>
              </a:rPr>
              <a:t>: n = 29;</a:t>
            </a:r>
            <a:r>
              <a:rPr lang="en-US" sz="2000">
                <a:solidFill>
                  <a:srgbClr val="0000FF"/>
                </a:solidFill>
                <a:latin typeface="Consolas" panose="020B0609020204030204" pitchFamily="49" charset="0"/>
              </a:rPr>
              <a:t> break</a:t>
            </a:r>
            <a:r>
              <a:rPr lang="en-US" sz="2000">
                <a:solidFill>
                  <a:srgbClr val="000000"/>
                </a:solidFill>
                <a:latin typeface="Consolas" panose="020B0609020204030204" pitchFamily="49" charset="0"/>
              </a:rPr>
              <a:t>;</a:t>
            </a:r>
          </a:p>
          <a:p>
            <a:pPr marL="817245" lvl="3" indent="0">
              <a:lnSpc>
                <a:spcPct val="100000"/>
              </a:lnSpc>
              <a:spcBef>
                <a:spcPts val="0"/>
              </a:spcBef>
              <a:buNone/>
            </a:pPr>
            <a:r>
              <a:rPr lang="en-US" sz="2000">
                <a:solidFill>
                  <a:srgbClr val="0000FF"/>
                </a:solidFill>
                <a:latin typeface="Consolas" panose="020B0609020204030204" pitchFamily="49" charset="0"/>
              </a:rPr>
              <a:t>default: </a:t>
            </a:r>
            <a:r>
              <a:rPr lang="en-US" sz="2000">
                <a:solidFill>
                  <a:srgbClr val="000000"/>
                </a:solidFill>
                <a:latin typeface="Consolas" panose="020B0609020204030204" pitchFamily="49" charset="0"/>
              </a:rPr>
              <a:t>n=0;</a:t>
            </a:r>
            <a:endParaRPr lang="en-US" sz="2000" dirty="0">
              <a:solidFill>
                <a:srgbClr val="000000"/>
              </a:solidFill>
              <a:latin typeface="Consolas" panose="020B0609020204030204" pitchFamily="49" charset="0"/>
            </a:endParaRPr>
          </a:p>
          <a:p>
            <a:pPr marL="360045" lvl="2" indent="0">
              <a:lnSpc>
                <a:spcPct val="100000"/>
              </a:lnSpc>
              <a:spcBef>
                <a:spcPts val="0"/>
              </a:spcBef>
              <a:buNone/>
            </a:pPr>
            <a:r>
              <a:rPr lang="en-US">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360045" lvl="2" indent="0">
              <a:lnSpc>
                <a:spcPct val="100000"/>
              </a:lnSpc>
              <a:spcBef>
                <a:spcPts val="0"/>
              </a:spcBef>
              <a:buNone/>
            </a:pP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a:solidFill>
                  <a:srgbClr val="A31515"/>
                </a:solidFill>
                <a:latin typeface="Consolas" panose="020B0609020204030204" pitchFamily="49" charset="0"/>
              </a:rPr>
              <a:t>"Thang "</a:t>
            </a:r>
            <a:r>
              <a:rPr lang="en-US">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month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co "</a:t>
            </a:r>
            <a:r>
              <a:rPr lang="en-US" dirty="0">
                <a:solidFill>
                  <a:srgbClr val="000000"/>
                </a:solidFill>
                <a:latin typeface="Consolas" panose="020B0609020204030204" pitchFamily="49" charset="0"/>
              </a:rPr>
              <a:t> </a:t>
            </a:r>
            <a:r>
              <a:rPr lang="en-US">
                <a:solidFill>
                  <a:srgbClr val="008080"/>
                </a:solidFill>
                <a:latin typeface="Consolas" panose="020B0609020204030204" pitchFamily="49" charset="0"/>
              </a:rPr>
              <a:t>&lt;&lt;</a:t>
            </a:r>
            <a:r>
              <a:rPr lang="en-US">
                <a:solidFill>
                  <a:srgbClr val="000000"/>
                </a:solidFill>
                <a:latin typeface="Consolas" panose="020B0609020204030204" pitchFamily="49" charset="0"/>
              </a:rPr>
              <a:t> n </a:t>
            </a:r>
            <a:r>
              <a:rPr lang="en-US">
                <a:solidFill>
                  <a:srgbClr val="008080"/>
                </a:solidFill>
                <a:latin typeface="Consolas" panose="020B0609020204030204" pitchFamily="49" charset="0"/>
              </a:rPr>
              <a:t>&lt;&lt;</a:t>
            </a:r>
            <a:r>
              <a:rPr lang="en-US">
                <a:solidFill>
                  <a:srgbClr val="000000"/>
                </a:solidFill>
                <a:latin typeface="Consolas" panose="020B0609020204030204" pitchFamily="49" charset="0"/>
              </a:rPr>
              <a:t> </a:t>
            </a:r>
            <a:r>
              <a:rPr lang="en-US">
                <a:solidFill>
                  <a:srgbClr val="A31515"/>
                </a:solidFill>
                <a:latin typeface="Consolas" panose="020B0609020204030204" pitchFamily="49" charset="0"/>
              </a:rPr>
              <a:t>" ngay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lnSpc>
                <a:spcPct val="100000"/>
              </a:lnSpc>
              <a:spcBef>
                <a:spcPts val="0"/>
              </a:spcBef>
              <a:buNone/>
            </a:pPr>
            <a:r>
              <a:rPr lang="en-US" sz="2000" dirty="0">
                <a:solidFill>
                  <a:srgbClr val="000000"/>
                </a:solidFill>
                <a:latin typeface="Consolas" panose="020B0609020204030204" pitchFamily="49" charset="0"/>
              </a:rPr>
              <a:t>}</a:t>
            </a:r>
          </a:p>
          <a:p>
            <a:pPr marL="0" indent="0">
              <a:lnSpc>
                <a:spcPct val="100000"/>
              </a:lnSpc>
              <a:spcBef>
                <a:spcPts val="0"/>
              </a:spcBef>
              <a:buNone/>
            </a:pPr>
            <a:endParaRPr lang="en-US" sz="20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6F770465-E131-3CF1-4963-8ECA91569A20}"/>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398320E2-6570-64A8-D66D-2D43EA6EAB07}"/>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16437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E22D-7D5A-6052-4D8C-AE4F0DEEEE40}"/>
              </a:ext>
            </a:extLst>
          </p:cNvPr>
          <p:cNvSpPr>
            <a:spLocks noGrp="1"/>
          </p:cNvSpPr>
          <p:nvPr>
            <p:ph type="title"/>
          </p:nvPr>
        </p:nvSpPr>
        <p:spPr/>
        <p:txBody>
          <a:bodyPr>
            <a:normAutofit fontScale="90000"/>
          </a:bodyPr>
          <a:lstStyle/>
          <a:p>
            <a:r>
              <a:rPr lang="en-US"/>
              <a:t>Lưu ý 3: Tận dụng tính chất khi bỏ break </a:t>
            </a:r>
          </a:p>
        </p:txBody>
      </p:sp>
      <p:sp>
        <p:nvSpPr>
          <p:cNvPr id="4" name="Footer Placeholder 3">
            <a:extLst>
              <a:ext uri="{FF2B5EF4-FFF2-40B4-BE49-F238E27FC236}">
                <a16:creationId xmlns:a16="http://schemas.microsoft.com/office/drawing/2014/main" id="{34018EA0-6085-4C81-C59C-B388B439797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pic>
        <p:nvPicPr>
          <p:cNvPr id="16" name="Picture 15">
            <a:extLst>
              <a:ext uri="{FF2B5EF4-FFF2-40B4-BE49-F238E27FC236}">
                <a16:creationId xmlns:a16="http://schemas.microsoft.com/office/drawing/2014/main" id="{7A564C78-9590-07AB-339A-3C33155B123A}"/>
              </a:ext>
            </a:extLst>
          </p:cNvPr>
          <p:cNvPicPr>
            <a:picLocks noChangeAspect="1"/>
          </p:cNvPicPr>
          <p:nvPr/>
        </p:nvPicPr>
        <p:blipFill>
          <a:blip r:embed="rId2"/>
          <a:stretch>
            <a:fillRect/>
          </a:stretch>
        </p:blipFill>
        <p:spPr>
          <a:xfrm>
            <a:off x="4037271" y="1015357"/>
            <a:ext cx="2855601" cy="5542279"/>
          </a:xfrm>
          <a:prstGeom prst="rect">
            <a:avLst/>
          </a:prstGeom>
        </p:spPr>
      </p:pic>
      <p:sp>
        <p:nvSpPr>
          <p:cNvPr id="20" name="TextBox 19">
            <a:extLst>
              <a:ext uri="{FF2B5EF4-FFF2-40B4-BE49-F238E27FC236}">
                <a16:creationId xmlns:a16="http://schemas.microsoft.com/office/drawing/2014/main" id="{2BE40D7A-0999-7C39-0544-E85FD40511E8}"/>
              </a:ext>
            </a:extLst>
          </p:cNvPr>
          <p:cNvSpPr txBox="1"/>
          <p:nvPr/>
        </p:nvSpPr>
        <p:spPr>
          <a:xfrm>
            <a:off x="678359" y="5324475"/>
            <a:ext cx="3226653" cy="830997"/>
          </a:xfrm>
          <a:prstGeom prst="rect">
            <a:avLst/>
          </a:prstGeom>
          <a:noFill/>
        </p:spPr>
        <p:txBody>
          <a:bodyPr wrap="square">
            <a:spAutoFit/>
          </a:bodyPr>
          <a:lstStyle/>
          <a:p>
            <a:r>
              <a:rPr lang="en-US" sz="2400" i="1">
                <a:solidFill>
                  <a:schemeClr val="tx1">
                    <a:lumMod val="50000"/>
                  </a:schemeClr>
                </a:solidFill>
                <a:latin typeface="Arial" panose="020B0604020202020204" pitchFamily="34" charset="0"/>
                <a:cs typeface="Arial" panose="020B0604020202020204" pitchFamily="34" charset="0"/>
              </a:rPr>
              <a:t>Lưu đồ: Xuất số ngày của tháng trong năm</a:t>
            </a:r>
          </a:p>
        </p:txBody>
      </p:sp>
      <p:pic>
        <p:nvPicPr>
          <p:cNvPr id="24" name="Picture 23">
            <a:extLst>
              <a:ext uri="{FF2B5EF4-FFF2-40B4-BE49-F238E27FC236}">
                <a16:creationId xmlns:a16="http://schemas.microsoft.com/office/drawing/2014/main" id="{96782EF1-B565-DDA7-95D5-71F1ACFC616D}"/>
              </a:ext>
            </a:extLst>
          </p:cNvPr>
          <p:cNvPicPr>
            <a:picLocks noChangeAspect="1"/>
          </p:cNvPicPr>
          <p:nvPr/>
        </p:nvPicPr>
        <p:blipFill>
          <a:blip r:embed="rId3"/>
          <a:stretch>
            <a:fillRect/>
          </a:stretch>
        </p:blipFill>
        <p:spPr>
          <a:xfrm>
            <a:off x="878519" y="1672623"/>
            <a:ext cx="2232982" cy="1756377"/>
          </a:xfrm>
          <a:prstGeom prst="rect">
            <a:avLst/>
          </a:prstGeom>
        </p:spPr>
      </p:pic>
      <p:pic>
        <p:nvPicPr>
          <p:cNvPr id="26" name="Picture 25">
            <a:extLst>
              <a:ext uri="{FF2B5EF4-FFF2-40B4-BE49-F238E27FC236}">
                <a16:creationId xmlns:a16="http://schemas.microsoft.com/office/drawing/2014/main" id="{7B2327C8-D055-F204-81F9-B726906C4121}"/>
              </a:ext>
            </a:extLst>
          </p:cNvPr>
          <p:cNvPicPr>
            <a:picLocks noChangeAspect="1"/>
          </p:cNvPicPr>
          <p:nvPr/>
        </p:nvPicPr>
        <p:blipFill>
          <a:blip r:embed="rId4"/>
          <a:stretch>
            <a:fillRect/>
          </a:stretch>
        </p:blipFill>
        <p:spPr>
          <a:xfrm>
            <a:off x="7399337" y="1093013"/>
            <a:ext cx="4114304" cy="5377110"/>
          </a:xfrm>
          <a:prstGeom prst="rect">
            <a:avLst/>
          </a:prstGeom>
        </p:spPr>
      </p:pic>
      <p:sp>
        <p:nvSpPr>
          <p:cNvPr id="3" name="Date Placeholder 2">
            <a:extLst>
              <a:ext uri="{FF2B5EF4-FFF2-40B4-BE49-F238E27FC236}">
                <a16:creationId xmlns:a16="http://schemas.microsoft.com/office/drawing/2014/main" id="{7A62EA59-9093-20A5-1285-E439D578E392}"/>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642DCEFC-FE26-DC38-89A7-1CCE77A6A166}"/>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408120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4.1 </a:t>
            </a:r>
            <a:r>
              <a:rPr lang="en-US" dirty="0" err="1"/>
              <a:t>Khái</a:t>
            </a:r>
            <a:r>
              <a:rPr lang="en-US" dirty="0"/>
              <a:t> </a:t>
            </a:r>
            <a:r>
              <a:rPr lang="en-US" dirty="0" err="1"/>
              <a:t>niệm</a:t>
            </a:r>
            <a:r>
              <a:rPr lang="en-US" dirty="0"/>
              <a:t> </a:t>
            </a:r>
            <a:r>
              <a:rPr lang="en-US" dirty="0" err="1"/>
              <a:t>câu</a:t>
            </a:r>
            <a:r>
              <a:rPr lang="en-US" dirty="0"/>
              <a:t> </a:t>
            </a:r>
            <a:r>
              <a:rPr lang="en-US" dirty="0" err="1"/>
              <a:t>lệnh</a:t>
            </a:r>
            <a:r>
              <a:rPr lang="en-US" dirty="0"/>
              <a:t> </a:t>
            </a:r>
            <a:r>
              <a:rPr lang="en-US" dirty="0" err="1"/>
              <a:t>và</a:t>
            </a:r>
            <a:r>
              <a:rPr lang="en-US" dirty="0"/>
              <a:t> </a:t>
            </a:r>
            <a:r>
              <a:rPr lang="en-US" err="1"/>
              <a:t>khối</a:t>
            </a:r>
            <a:r>
              <a:rPr lang="en-US"/>
              <a:t> lệnh</a:t>
            </a:r>
            <a:endParaRPr lang="en-US" dirty="0"/>
          </a:p>
        </p:txBody>
      </p:sp>
      <p:sp>
        <p:nvSpPr>
          <p:cNvPr id="3" name="Content Placeholder 2"/>
          <p:cNvSpPr>
            <a:spLocks noGrp="1"/>
          </p:cNvSpPr>
          <p:nvPr>
            <p:ph idx="1"/>
          </p:nvPr>
        </p:nvSpPr>
        <p:spPr/>
        <p:txBody>
          <a:bodyPr>
            <a:noAutofit/>
          </a:bodyPr>
          <a:lstStyle/>
          <a:p>
            <a:pPr>
              <a:spcBef>
                <a:spcPts val="0"/>
              </a:spcBef>
            </a:pPr>
            <a:r>
              <a:rPr lang="en-US" sz="2400" b="1">
                <a:ea typeface="Tahoma" panose="020B0604030504040204" pitchFamily="34" charset="0"/>
              </a:rPr>
              <a:t>Câu lệnh</a:t>
            </a:r>
            <a:r>
              <a:rPr lang="en-US" sz="2400">
                <a:ea typeface="Tahoma" panose="020B0604030504040204" pitchFamily="34" charset="0"/>
              </a:rPr>
              <a:t>:</a:t>
            </a:r>
          </a:p>
          <a:p>
            <a:pPr lvl="1">
              <a:spcBef>
                <a:spcPts val="0"/>
              </a:spcBef>
            </a:pPr>
            <a:r>
              <a:rPr lang="vi-VN"/>
              <a:t>Một câu lệnh (statement) xác định một công việc mà chương trình phải thực hiện để xử lý dữ liệu đã được mô tả và khai báo. </a:t>
            </a:r>
            <a:endParaRPr lang="en-US"/>
          </a:p>
          <a:p>
            <a:pPr lvl="1">
              <a:spcBef>
                <a:spcPts val="0"/>
              </a:spcBef>
            </a:pPr>
            <a:r>
              <a:rPr lang="vi-VN"/>
              <a:t>Các câu lệnh được ngăn cách với nhau bởi dấu chấm phẩy (;).</a:t>
            </a:r>
            <a:endParaRPr lang="en-US"/>
          </a:p>
          <a:p>
            <a:pPr>
              <a:spcBef>
                <a:spcPts val="0"/>
              </a:spcBef>
            </a:pPr>
            <a:r>
              <a:rPr lang="en-US" sz="2400" b="1">
                <a:ea typeface="Tahoma" panose="020B0604030504040204" pitchFamily="34" charset="0"/>
              </a:rPr>
              <a:t>Ví dụ</a:t>
            </a:r>
            <a:r>
              <a:rPr lang="en-US" sz="2400">
                <a:ea typeface="Tahoma" panose="020B0604030504040204" pitchFamily="34" charset="0"/>
              </a:rPr>
              <a:t>:</a:t>
            </a:r>
          </a:p>
        </p:txBody>
      </p:sp>
      <p:sp>
        <p:nvSpPr>
          <p:cNvPr id="6" name="Rectangle 5"/>
          <p:cNvSpPr/>
          <p:nvPr/>
        </p:nvSpPr>
        <p:spPr>
          <a:xfrm>
            <a:off x="2338580" y="3554955"/>
            <a:ext cx="6357322" cy="2069221"/>
          </a:xfrm>
          <a:prstGeom prst="rect">
            <a:avLst/>
          </a:prstGeom>
          <a:ln>
            <a:solidFill>
              <a:schemeClr val="tx1"/>
            </a:solidFill>
          </a:ln>
        </p:spPr>
        <p:txBody>
          <a:bodyPr wrap="square">
            <a:spAutoFit/>
          </a:bodyPr>
          <a:lstStyle/>
          <a:p>
            <a:pPr>
              <a:lnSpc>
                <a:spcPct val="150000"/>
              </a:lnSpc>
            </a:pP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t>
            </a:r>
            <a:r>
              <a:rPr lang="en-US" sz="2200">
                <a:solidFill>
                  <a:prstClr val="black"/>
                </a:solidFill>
                <a:latin typeface="Consolas" panose="020B0609020204030204" pitchFamily="49" charset="0"/>
              </a:rPr>
              <a:t>n;</a:t>
            </a:r>
            <a:endParaRPr lang="en-US" sz="2200" dirty="0">
              <a:solidFill>
                <a:prstClr val="black"/>
              </a:solidFill>
              <a:latin typeface="Consolas" panose="020B0609020204030204" pitchFamily="49" charset="0"/>
            </a:endParaRPr>
          </a:p>
          <a:p>
            <a:pPr>
              <a:lnSpc>
                <a:spcPct val="150000"/>
              </a:lnSpc>
            </a:pPr>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a:t>
            </a:r>
            <a:r>
              <a:rPr lang="en-US" sz="2200" dirty="0">
                <a:solidFill>
                  <a:srgbClr val="A31515"/>
                </a:solidFill>
                <a:latin typeface="Consolas" panose="020B0609020204030204" pitchFamily="49" charset="0"/>
              </a:rPr>
              <a:t>"</a:t>
            </a:r>
            <a:r>
              <a:rPr lang="en-US" sz="2200" dirty="0" err="1">
                <a:solidFill>
                  <a:srgbClr val="A31515"/>
                </a:solidFill>
                <a:latin typeface="Consolas" panose="020B0609020204030204" pitchFamily="49" charset="0"/>
              </a:rPr>
              <a:t>Nhap</a:t>
            </a:r>
            <a:r>
              <a:rPr lang="en-US" sz="2200" dirty="0">
                <a:solidFill>
                  <a:srgbClr val="A31515"/>
                </a:solidFill>
                <a:latin typeface="Consolas" panose="020B0609020204030204" pitchFamily="49" charset="0"/>
              </a:rPr>
              <a:t> </a:t>
            </a:r>
            <a:r>
              <a:rPr lang="en-US" sz="2200" dirty="0" err="1">
                <a:solidFill>
                  <a:srgbClr val="A31515"/>
                </a:solidFill>
                <a:latin typeface="Consolas" panose="020B0609020204030204" pitchFamily="49" charset="0"/>
              </a:rPr>
              <a:t>vao</a:t>
            </a:r>
            <a:r>
              <a:rPr lang="en-US" sz="2200" dirty="0">
                <a:solidFill>
                  <a:srgbClr val="A31515"/>
                </a:solidFill>
                <a:latin typeface="Consolas" panose="020B0609020204030204" pitchFamily="49" charset="0"/>
              </a:rPr>
              <a:t> so </a:t>
            </a:r>
            <a:r>
              <a:rPr lang="en-US" sz="2200" dirty="0" err="1">
                <a:solidFill>
                  <a:srgbClr val="A31515"/>
                </a:solidFill>
                <a:latin typeface="Consolas" panose="020B0609020204030204" pitchFamily="49" charset="0"/>
              </a:rPr>
              <a:t>nguyen</a:t>
            </a:r>
            <a:r>
              <a:rPr lang="en-US" sz="2200" dirty="0">
                <a:solidFill>
                  <a:srgbClr val="A31515"/>
                </a:solidFill>
                <a:latin typeface="Consolas" panose="020B0609020204030204" pitchFamily="49" charset="0"/>
              </a:rPr>
              <a:t> n = "</a:t>
            </a:r>
            <a:r>
              <a:rPr lang="en-US" sz="2200" dirty="0">
                <a:solidFill>
                  <a:prstClr val="black"/>
                </a:solidFill>
                <a:latin typeface="Consolas" panose="020B0609020204030204" pitchFamily="49" charset="0"/>
              </a:rPr>
              <a:t>;</a:t>
            </a:r>
          </a:p>
          <a:p>
            <a:pPr>
              <a:lnSpc>
                <a:spcPct val="150000"/>
              </a:lnSpc>
            </a:pPr>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cin</a:t>
            </a:r>
            <a:r>
              <a:rPr lang="en-US" sz="2200" dirty="0">
                <a:solidFill>
                  <a:prstClr val="black"/>
                </a:solidFill>
                <a:latin typeface="Consolas" panose="020B0609020204030204" pitchFamily="49" charset="0"/>
              </a:rPr>
              <a:t> &gt;&gt; n;</a:t>
            </a:r>
          </a:p>
          <a:p>
            <a:pPr>
              <a:lnSpc>
                <a:spcPct val="150000"/>
              </a:lnSpc>
            </a:pPr>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a:t>
            </a:r>
            <a:r>
              <a:rPr lang="en-US" sz="2200" dirty="0">
                <a:solidFill>
                  <a:srgbClr val="A31515"/>
                </a:solidFill>
                <a:latin typeface="Consolas" panose="020B0609020204030204" pitchFamily="49" charset="0"/>
              </a:rPr>
              <a:t>"So n= " </a:t>
            </a:r>
            <a:r>
              <a:rPr lang="en-US" sz="2200" dirty="0">
                <a:solidFill>
                  <a:prstClr val="black"/>
                </a:solidFill>
                <a:latin typeface="Consolas" panose="020B0609020204030204" pitchFamily="49" charset="0"/>
              </a:rPr>
              <a:t>&lt;&lt; n;</a:t>
            </a:r>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9C23858B-8F2A-3D6C-A438-C97AC67B4015}"/>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D66778A8-E98F-9FAF-AD6A-763AAF790A44}"/>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extLst>
      <p:ext uri="{BB962C8B-B14F-4D97-AF65-F5344CB8AC3E}">
        <p14:creationId xmlns:p14="http://schemas.microsoft.com/office/powerpoint/2010/main" val="58753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172" y="354619"/>
            <a:ext cx="10579655" cy="785896"/>
          </a:xfrm>
        </p:spPr>
        <p:txBody>
          <a:bodyPr>
            <a:normAutofit fontScale="90000"/>
          </a:bodyPr>
          <a:lstStyle/>
          <a:p>
            <a:pPr>
              <a:lnSpc>
                <a:spcPct val="100000"/>
              </a:lnSpc>
              <a:spcBef>
                <a:spcPts val="0"/>
              </a:spcBef>
              <a:spcAft>
                <a:spcPts val="0"/>
              </a:spcAft>
            </a:pPr>
            <a:r>
              <a:rPr lang="en-US" dirty="0" err="1"/>
              <a:t>Lưu</a:t>
            </a:r>
            <a:r>
              <a:rPr lang="en-US" dirty="0"/>
              <a:t> </a:t>
            </a:r>
            <a:r>
              <a:rPr lang="en-US"/>
              <a:t>ý 4: default có thể đặt ở bất kỳ vị trí nào trong switch</a:t>
            </a: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DFE69B29-4371-0398-F3F3-48CFED3D9C69}"/>
              </a:ext>
            </a:extLst>
          </p:cNvPr>
          <p:cNvSpPr>
            <a:spLocks noGrp="1"/>
          </p:cNvSpPr>
          <p:nvPr>
            <p:ph idx="1"/>
          </p:nvPr>
        </p:nvSpPr>
        <p:spPr>
          <a:xfrm>
            <a:off x="774146" y="1451982"/>
            <a:ext cx="4648755" cy="4943139"/>
          </a:xfrm>
        </p:spPr>
        <p:txBody>
          <a:bodyPr/>
          <a:lstStyle/>
          <a:p>
            <a:r>
              <a:rPr lang="en-US"/>
              <a:t>Cú pháp:</a:t>
            </a:r>
          </a:p>
          <a:p>
            <a:r>
              <a:rPr lang="en-US"/>
              <a:t>Trong đó: lệnh </a:t>
            </a:r>
            <a:r>
              <a:rPr lang="en-US">
                <a:solidFill>
                  <a:srgbClr val="FF0000"/>
                </a:solidFill>
              </a:rPr>
              <a:t>break</a:t>
            </a:r>
            <a:r>
              <a:rPr lang="en-US"/>
              <a:t> phải được đặt sau khi thực hiện xong các lệnh trong default.</a:t>
            </a:r>
          </a:p>
        </p:txBody>
      </p:sp>
      <p:sp>
        <p:nvSpPr>
          <p:cNvPr id="10" name="TextBox 9">
            <a:extLst>
              <a:ext uri="{FF2B5EF4-FFF2-40B4-BE49-F238E27FC236}">
                <a16:creationId xmlns:a16="http://schemas.microsoft.com/office/drawing/2014/main" id="{54CE6091-AE34-EEB9-E9EC-F2DAE79B3AA5}"/>
              </a:ext>
            </a:extLst>
          </p:cNvPr>
          <p:cNvSpPr txBox="1"/>
          <p:nvPr/>
        </p:nvSpPr>
        <p:spPr>
          <a:xfrm>
            <a:off x="5760508" y="1024420"/>
            <a:ext cx="5554072" cy="5370701"/>
          </a:xfrm>
          <a:prstGeom prst="rect">
            <a:avLst/>
          </a:prstGeom>
          <a:noFill/>
          <a:ln>
            <a:solidFill>
              <a:schemeClr val="accent1">
                <a:lumMod val="50000"/>
              </a:schemeClr>
            </a:solidFill>
          </a:ln>
        </p:spPr>
        <p:txBody>
          <a:bodyPr wrap="square">
            <a:spAutoFit/>
          </a:bodyPr>
          <a:lstStyle/>
          <a:p>
            <a:pPr>
              <a:spcBef>
                <a:spcPts val="600"/>
              </a:spcBef>
            </a:pPr>
            <a:r>
              <a:rPr lang="en-US" altLang="en-US" sz="2400" b="1" i="1">
                <a:latin typeface="Consolas" panose="020B0609020204030204" pitchFamily="49" charset="0"/>
              </a:rPr>
              <a:t>switch</a:t>
            </a:r>
            <a:r>
              <a:rPr lang="en-US" altLang="en-US" sz="2400" i="1">
                <a:latin typeface="Consolas" panose="020B0609020204030204" pitchFamily="49" charset="0"/>
              </a:rPr>
              <a:t> </a:t>
            </a:r>
            <a:r>
              <a:rPr lang="en-US" altLang="en-US" sz="2400" b="1">
                <a:latin typeface="Consolas" panose="020B0609020204030204" pitchFamily="49" charset="0"/>
              </a:rPr>
              <a:t>(</a:t>
            </a:r>
            <a:r>
              <a:rPr lang="en-US" altLang="en-US" sz="2400">
                <a:latin typeface="Consolas" panose="020B0609020204030204" pitchFamily="49" charset="0"/>
              </a:rPr>
              <a:t>expression</a:t>
            </a:r>
            <a:r>
              <a:rPr lang="en-US" altLang="en-US" sz="2400" b="1">
                <a:latin typeface="Consolas" panose="020B0609020204030204" pitchFamily="49" charset="0"/>
              </a:rPr>
              <a:t>)</a:t>
            </a:r>
            <a:r>
              <a:rPr lang="en-US" altLang="en-US" sz="2400">
                <a:latin typeface="Consolas" panose="020B0609020204030204" pitchFamily="49" charset="0"/>
              </a:rPr>
              <a:t> </a:t>
            </a:r>
            <a:r>
              <a:rPr lang="en-US" altLang="en-US" sz="2400" b="1">
                <a:latin typeface="Consolas" panose="020B0609020204030204" pitchFamily="49" charset="0"/>
              </a:rPr>
              <a:t>{</a:t>
            </a:r>
          </a:p>
          <a:p>
            <a:pPr>
              <a:spcBef>
                <a:spcPts val="600"/>
              </a:spcBef>
            </a:pPr>
            <a:r>
              <a:rPr lang="en-US" altLang="en-US" sz="2400" b="1" i="1">
                <a:latin typeface="Consolas" panose="020B0609020204030204" pitchFamily="49" charset="0"/>
              </a:rPr>
              <a:t>     </a:t>
            </a:r>
            <a:r>
              <a:rPr lang="en-US" altLang="en-US" sz="2400" b="1" i="1">
                <a:solidFill>
                  <a:srgbClr val="FF0000"/>
                </a:solidFill>
                <a:latin typeface="Consolas" panose="020B0609020204030204" pitchFamily="49" charset="0"/>
              </a:rPr>
              <a:t>default</a:t>
            </a:r>
            <a:r>
              <a:rPr lang="en-US" altLang="en-US" sz="2400" b="1">
                <a:solidFill>
                  <a:srgbClr val="FF0000"/>
                </a:solidFill>
                <a:latin typeface="Consolas" panose="020B0609020204030204" pitchFamily="49" charset="0"/>
              </a:rPr>
              <a:t>:</a:t>
            </a:r>
            <a:r>
              <a:rPr lang="en-US" altLang="en-US" sz="2400">
                <a:solidFill>
                  <a:srgbClr val="FF0000"/>
                </a:solidFill>
                <a:latin typeface="Consolas" panose="020B0609020204030204" pitchFamily="49" charset="0"/>
              </a:rPr>
              <a:t> </a:t>
            </a:r>
          </a:p>
          <a:p>
            <a:pPr>
              <a:spcBef>
                <a:spcPts val="600"/>
              </a:spcBef>
            </a:pPr>
            <a:r>
              <a:rPr lang="en-US" altLang="en-US" sz="2400">
                <a:solidFill>
                  <a:srgbClr val="FF0000"/>
                </a:solidFill>
                <a:latin typeface="Consolas" panose="020B0609020204030204" pitchFamily="49" charset="0"/>
              </a:rPr>
              <a:t> 	    default Statements;</a:t>
            </a:r>
          </a:p>
          <a:p>
            <a:pPr>
              <a:spcBef>
                <a:spcPts val="600"/>
              </a:spcBef>
            </a:pPr>
            <a:r>
              <a:rPr lang="en-US" altLang="en-US" sz="2400" b="1" i="1">
                <a:solidFill>
                  <a:srgbClr val="FF0000"/>
                </a:solidFill>
                <a:latin typeface="Consolas" panose="020B0609020204030204" pitchFamily="49" charset="0"/>
              </a:rPr>
              <a:t>	    break;</a:t>
            </a:r>
          </a:p>
          <a:p>
            <a:pPr>
              <a:spcBef>
                <a:spcPts val="600"/>
              </a:spcBef>
            </a:pPr>
            <a:r>
              <a:rPr lang="en-US" altLang="en-US" sz="2400" b="1" i="1">
                <a:latin typeface="Consolas" panose="020B0609020204030204" pitchFamily="49" charset="0"/>
              </a:rPr>
              <a:t>     case</a:t>
            </a:r>
            <a:r>
              <a:rPr lang="en-US" altLang="en-US" sz="2400" i="1">
                <a:latin typeface="Consolas" panose="020B0609020204030204" pitchFamily="49" charset="0"/>
              </a:rPr>
              <a:t> constant</a:t>
            </a:r>
            <a:r>
              <a:rPr lang="en-US" altLang="en-US" sz="2400">
                <a:latin typeface="Consolas" panose="020B0609020204030204" pitchFamily="49" charset="0"/>
              </a:rPr>
              <a:t>1</a:t>
            </a:r>
            <a:r>
              <a:rPr lang="en-US" altLang="en-US" sz="2400" b="1">
                <a:latin typeface="Consolas" panose="020B0609020204030204" pitchFamily="49" charset="0"/>
              </a:rPr>
              <a:t>:</a:t>
            </a:r>
            <a:r>
              <a:rPr lang="en-US" altLang="en-US" sz="2400">
                <a:latin typeface="Consolas" panose="020B0609020204030204" pitchFamily="49" charset="0"/>
              </a:rPr>
              <a:t> </a:t>
            </a:r>
          </a:p>
          <a:p>
            <a:pPr>
              <a:spcBef>
                <a:spcPts val="600"/>
              </a:spcBef>
            </a:pPr>
            <a:r>
              <a:rPr lang="en-US" altLang="en-US" sz="2400">
                <a:latin typeface="Consolas" panose="020B0609020204030204" pitchFamily="49" charset="0"/>
              </a:rPr>
              <a:t>          Statements 1; </a:t>
            </a:r>
          </a:p>
          <a:p>
            <a:pPr>
              <a:spcBef>
                <a:spcPts val="600"/>
              </a:spcBef>
            </a:pPr>
            <a:r>
              <a:rPr lang="en-US" altLang="en-US" sz="2400">
                <a:latin typeface="Consolas" panose="020B0609020204030204" pitchFamily="49" charset="0"/>
              </a:rPr>
              <a:t>	     </a:t>
            </a:r>
            <a:r>
              <a:rPr lang="en-US" altLang="en-US" sz="2400" b="1">
                <a:latin typeface="Consolas" panose="020B0609020204030204" pitchFamily="49" charset="0"/>
              </a:rPr>
              <a:t>break</a:t>
            </a:r>
            <a:r>
              <a:rPr lang="en-US" altLang="en-US" sz="2400">
                <a:latin typeface="Consolas" panose="020B0609020204030204" pitchFamily="49" charset="0"/>
              </a:rPr>
              <a:t>;</a:t>
            </a:r>
          </a:p>
          <a:p>
            <a:pPr>
              <a:spcBef>
                <a:spcPts val="600"/>
              </a:spcBef>
            </a:pPr>
            <a:r>
              <a:rPr lang="en-US" altLang="en-US" sz="2400" b="1" i="1">
                <a:latin typeface="Consolas" panose="020B0609020204030204" pitchFamily="49" charset="0"/>
              </a:rPr>
              <a:t>     case</a:t>
            </a:r>
            <a:r>
              <a:rPr lang="en-US" altLang="en-US" sz="2400" i="1">
                <a:latin typeface="Consolas" panose="020B0609020204030204" pitchFamily="49" charset="0"/>
              </a:rPr>
              <a:t> constant2</a:t>
            </a:r>
            <a:r>
              <a:rPr lang="en-US" altLang="en-US" sz="2400" b="1">
                <a:latin typeface="Consolas" panose="020B0609020204030204" pitchFamily="49" charset="0"/>
              </a:rPr>
              <a:t>:</a:t>
            </a:r>
            <a:r>
              <a:rPr lang="en-US" altLang="en-US" sz="2400">
                <a:latin typeface="Consolas" panose="020B0609020204030204" pitchFamily="49" charset="0"/>
              </a:rPr>
              <a:t> </a:t>
            </a:r>
          </a:p>
          <a:p>
            <a:pPr>
              <a:spcBef>
                <a:spcPts val="600"/>
              </a:spcBef>
            </a:pPr>
            <a:r>
              <a:rPr lang="en-US" altLang="en-US" sz="2400">
                <a:latin typeface="Consolas" panose="020B0609020204030204" pitchFamily="49" charset="0"/>
              </a:rPr>
              <a:t> 	     Statements 2;                  </a:t>
            </a:r>
          </a:p>
          <a:p>
            <a:pPr>
              <a:spcBef>
                <a:spcPts val="600"/>
              </a:spcBef>
            </a:pPr>
            <a:r>
              <a:rPr lang="en-US" altLang="en-US" sz="2400">
                <a:latin typeface="Consolas" panose="020B0609020204030204" pitchFamily="49" charset="0"/>
              </a:rPr>
              <a:t>          </a:t>
            </a:r>
            <a:r>
              <a:rPr lang="en-US" altLang="en-US" sz="2400" b="1">
                <a:latin typeface="Consolas" panose="020B0609020204030204" pitchFamily="49" charset="0"/>
              </a:rPr>
              <a:t>break</a:t>
            </a:r>
            <a:r>
              <a:rPr lang="en-US" altLang="en-US" sz="2400">
                <a:latin typeface="Consolas" panose="020B0609020204030204" pitchFamily="49" charset="0"/>
              </a:rPr>
              <a:t>;</a:t>
            </a:r>
          </a:p>
          <a:p>
            <a:pPr>
              <a:spcBef>
                <a:spcPts val="600"/>
              </a:spcBef>
            </a:pPr>
            <a:r>
              <a:rPr lang="en-US" altLang="en-US" sz="2400">
                <a:latin typeface="Consolas" panose="020B0609020204030204" pitchFamily="49" charset="0"/>
              </a:rPr>
              <a:t>      …</a:t>
            </a:r>
          </a:p>
          <a:p>
            <a:pPr>
              <a:spcBef>
                <a:spcPts val="600"/>
              </a:spcBef>
            </a:pPr>
            <a:r>
              <a:rPr lang="en-US" altLang="en-US" sz="2400" b="1">
                <a:latin typeface="Consolas" panose="020B0609020204030204" pitchFamily="49" charset="0"/>
              </a:rPr>
              <a:t>}</a:t>
            </a:r>
          </a:p>
        </p:txBody>
      </p:sp>
      <p:sp>
        <p:nvSpPr>
          <p:cNvPr id="3" name="Date Placeholder 2">
            <a:extLst>
              <a:ext uri="{FF2B5EF4-FFF2-40B4-BE49-F238E27FC236}">
                <a16:creationId xmlns:a16="http://schemas.microsoft.com/office/drawing/2014/main" id="{D413396C-94DA-DADE-D2EA-5B9D05AD19F1}"/>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043EAABB-2C51-BBC3-842D-64C69EA39A4F}"/>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21474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spcBef>
                <a:spcPts val="0"/>
              </a:spcBef>
              <a:spcAft>
                <a:spcPts val="0"/>
              </a:spcAft>
            </a:pPr>
            <a:r>
              <a:rPr lang="en-US" dirty="0" err="1"/>
              <a:t>Lưu</a:t>
            </a:r>
            <a:r>
              <a:rPr lang="en-US" dirty="0"/>
              <a:t> </a:t>
            </a:r>
            <a:r>
              <a:rPr lang="en-US"/>
              <a:t>ý 4: default có thể đặt ở bất kỳ vị trí nào trong switch</a:t>
            </a:r>
            <a:endParaRPr lang="en-US" dirty="0"/>
          </a:p>
        </p:txBody>
      </p:sp>
      <p:sp>
        <p:nvSpPr>
          <p:cNvPr id="7" name="Content Placeholder 6">
            <a:extLst>
              <a:ext uri="{FF2B5EF4-FFF2-40B4-BE49-F238E27FC236}">
                <a16:creationId xmlns:a16="http://schemas.microsoft.com/office/drawing/2014/main" id="{C6F3868E-C434-F760-DDC7-1D91AECC73F2}"/>
              </a:ext>
            </a:extLst>
          </p:cNvPr>
          <p:cNvSpPr>
            <a:spLocks noGrp="1"/>
          </p:cNvSpPr>
          <p:nvPr>
            <p:ph idx="1"/>
          </p:nvPr>
        </p:nvSpPr>
        <p:spPr/>
        <p:txBody>
          <a:bodyPr>
            <a:noAutofit/>
          </a:bodyPr>
          <a:lstStyle/>
          <a:p>
            <a:pPr>
              <a:lnSpc>
                <a:spcPct val="150000"/>
              </a:lnSpc>
            </a:pPr>
            <a:r>
              <a:rPr lang="en-US" b="0">
                <a:solidFill>
                  <a:schemeClr val="tx1">
                    <a:lumMod val="50000"/>
                  </a:schemeClr>
                </a:solidFill>
                <a:effectLst/>
                <a:highlight>
                  <a:srgbClr val="FFFFFF"/>
                </a:highlight>
              </a:rPr>
              <a:t>Ví dụ:</a:t>
            </a:r>
          </a:p>
          <a:p>
            <a:pPr marL="0"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using</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namespace</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ch;</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cin &gt;&gt; ch;</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switch</a:t>
            </a:r>
            <a:r>
              <a:rPr lang="en-US" sz="2400" b="0">
                <a:solidFill>
                  <a:srgbClr val="000000"/>
                </a:solidFill>
                <a:effectLst/>
                <a:highlight>
                  <a:srgbClr val="FFFFFF"/>
                </a:highlight>
                <a:latin typeface="PragmataPro Mono Liga" panose="02000509040000020004" pitchFamily="49" charset="0"/>
              </a:rPr>
              <a:t> (ch) {</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default</a:t>
            </a:r>
            <a:r>
              <a:rPr lang="en-US" sz="2400" b="0">
                <a:solidFill>
                  <a:srgbClr val="000000"/>
                </a:solidFill>
                <a:effectLst/>
                <a:highlight>
                  <a:srgbClr val="FFFFFF"/>
                </a:highlight>
                <a:latin typeface="PragmataPro Mono Liga" panose="02000509040000020004" pitchFamily="49" charset="0"/>
              </a:rPr>
              <a:t> : cout &lt;&lt; </a:t>
            </a:r>
            <a:r>
              <a:rPr lang="en-US" sz="2400" b="0">
                <a:solidFill>
                  <a:srgbClr val="A31515"/>
                </a:solidFill>
                <a:effectLst/>
                <a:highlight>
                  <a:srgbClr val="FFFFFF"/>
                </a:highlight>
                <a:latin typeface="PragmataPro Mono Liga" panose="02000509040000020004" pitchFamily="49" charset="0"/>
              </a:rPr>
              <a:t>"Ky tu khac a va b."</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break</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case</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cout &lt;&lt; </a:t>
            </a:r>
            <a:r>
              <a:rPr lang="en-US" sz="2400" b="0">
                <a:solidFill>
                  <a:srgbClr val="A31515"/>
                </a:solidFill>
                <a:effectLst/>
                <a:highlight>
                  <a:srgbClr val="FFFFFF"/>
                </a:highlight>
                <a:latin typeface="PragmataPro Mono Liga" panose="02000509040000020004" pitchFamily="49" charset="0"/>
              </a:rPr>
              <a:t>"Ky tu a."</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break</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case</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cout &lt;&lt; </a:t>
            </a:r>
            <a:r>
              <a:rPr lang="en-US" sz="2400" b="0">
                <a:solidFill>
                  <a:srgbClr val="A31515"/>
                </a:solidFill>
                <a:effectLst/>
                <a:highlight>
                  <a:srgbClr val="FFFFFF"/>
                </a:highlight>
                <a:latin typeface="PragmataPro Mono Liga" panose="02000509040000020004" pitchFamily="49" charset="0"/>
              </a:rPr>
              <a:t>"Ky tu b."</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break</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2400" b="0">
                <a:solidFill>
                  <a:srgbClr val="000000"/>
                </a:solidFill>
                <a:effectLst/>
                <a:highlight>
                  <a:srgbClr val="FFFFFF"/>
                </a:highlight>
                <a:latin typeface="PragmataPro Mono Liga" panose="02000509040000020004" pitchFamily="49" charset="0"/>
              </a:rPr>
            </a:br>
            <a:br>
              <a:rPr lang="en-US" sz="2400" b="0">
                <a:solidFill>
                  <a:srgbClr val="000000"/>
                </a:solidFill>
                <a:effectLst/>
                <a:highlight>
                  <a:srgbClr val="FFFFFF"/>
                </a:highlight>
                <a:latin typeface="PragmataPro Mono Liga" panose="02000509040000020004" pitchFamily="49" charset="0"/>
              </a:rPr>
            </a:br>
            <a:br>
              <a:rPr lang="en-US" sz="2400" b="0">
                <a:solidFill>
                  <a:srgbClr val="000000"/>
                </a:solidFill>
                <a:effectLst/>
                <a:highlight>
                  <a:srgbClr val="FFFFFF"/>
                </a:highlight>
                <a:latin typeface="PragmataPro Mono Liga" panose="02000509040000020004" pitchFamily="49" charset="0"/>
              </a:rPr>
            </a:br>
            <a:endParaRPr lang="en-US" sz="2400" b="0">
              <a:solidFill>
                <a:srgbClr val="000000"/>
              </a:solidFill>
              <a:effectLst/>
              <a:highlight>
                <a:srgbClr val="FFFFFF"/>
              </a:highlight>
              <a:latin typeface="PragmataPro Mono Liga" panose="02000509040000020004" pitchFamily="49" charset="0"/>
            </a:endParaRPr>
          </a:p>
          <a:p>
            <a:pPr marL="0" indent="0">
              <a:lnSpc>
                <a:spcPct val="100000"/>
              </a:lnSpc>
              <a:buNone/>
            </a:pPr>
            <a:endParaRPr lang="en-US" sz="240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4743F3FD-5106-5130-B8D7-C75E014CEFF7}"/>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FD993DD6-D198-4589-3F29-AEEBCEEC90FD}"/>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175140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4" y="447928"/>
            <a:ext cx="10579655" cy="785896"/>
          </a:xfrm>
        </p:spPr>
        <p:txBody>
          <a:bodyPr>
            <a:normAutofit fontScale="90000"/>
          </a:bodyPr>
          <a:lstStyle/>
          <a:p>
            <a:r>
              <a:rPr lang="en-US"/>
              <a:t>Lưu ý 5: </a:t>
            </a:r>
            <a:r>
              <a:rPr lang="vi-VN"/>
              <a:t>Câu lệnh switch là một câu lệnh đơn và có thể lồng nhau</a:t>
            </a:r>
            <a:endParaRPr lang="en-US" dirty="0"/>
          </a:p>
        </p:txBody>
      </p:sp>
      <p:sp>
        <p:nvSpPr>
          <p:cNvPr id="3" name="Content Placeholder 2"/>
          <p:cNvSpPr>
            <a:spLocks noGrp="1"/>
          </p:cNvSpPr>
          <p:nvPr>
            <p:ph idx="1"/>
          </p:nvPr>
        </p:nvSpPr>
        <p:spPr>
          <a:xfrm>
            <a:off x="774144" y="1547768"/>
            <a:ext cx="10579654" cy="4705395"/>
          </a:xfrm>
        </p:spPr>
        <p:txBody>
          <a:bodyPr>
            <a:noAutofit/>
          </a:bodyPr>
          <a:lstStyle/>
          <a:p>
            <a:pPr marL="482918" indent="-457200">
              <a:lnSpc>
                <a:spcPct val="100000"/>
              </a:lnSpc>
            </a:pPr>
            <a:r>
              <a:rPr lang="en-US">
                <a:solidFill>
                  <a:schemeClr val="tx1">
                    <a:lumMod val="50000"/>
                  </a:schemeClr>
                </a:solidFill>
              </a:rPr>
              <a:t>Ví dụ:</a:t>
            </a:r>
          </a:p>
          <a:p>
            <a:pPr marL="25718" indent="0">
              <a:lnSpc>
                <a:spcPct val="100000"/>
              </a:lnSpc>
              <a:buNone/>
            </a:pPr>
            <a:r>
              <a:rPr lang="en-US" sz="2400">
                <a:solidFill>
                  <a:srgbClr val="0000FF"/>
                </a:solidFill>
                <a:latin typeface="Consolas" panose="020B0609020204030204" pitchFamily="49" charset="0"/>
              </a:rPr>
              <a:t>switch</a:t>
            </a:r>
            <a:r>
              <a:rPr lang="en-US" sz="240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a:t>
            </a:r>
          </a:p>
          <a:p>
            <a:pPr marL="25718" indent="0">
              <a:lnSpc>
                <a:spcPct val="100000"/>
              </a:lnSpc>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"Mot"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pPr marL="25718" indent="0">
              <a:lnSpc>
                <a:spcPct val="100000"/>
              </a:lnSpc>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switch</a:t>
            </a:r>
            <a:r>
              <a:rPr lang="en-US" sz="2400" dirty="0">
                <a:solidFill>
                  <a:srgbClr val="000000"/>
                </a:solidFill>
                <a:latin typeface="Consolas" panose="020B0609020204030204" pitchFamily="49" charset="0"/>
              </a:rPr>
              <a:t> (b) {</a:t>
            </a:r>
          </a:p>
          <a:p>
            <a:pPr marL="25718" indent="0">
              <a:lnSpc>
                <a:spcPct val="100000"/>
              </a:lnSpc>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pPr marL="25718" indent="0">
              <a:lnSpc>
                <a:spcPct val="100000"/>
              </a:lnSpc>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"B"</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pPr marL="25718" indent="0">
              <a:lnSpc>
                <a:spcPct val="100000"/>
              </a:lnSpc>
              <a:buNone/>
            </a:pP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 </a:t>
            </a:r>
            <a:endParaRPr lang="en-US" sz="2400" dirty="0">
              <a:solidFill>
                <a:srgbClr val="000000"/>
              </a:solidFill>
              <a:latin typeface="Consolas" panose="020B0609020204030204" pitchFamily="49" charset="0"/>
            </a:endParaRPr>
          </a:p>
          <a:p>
            <a:pPr marL="25718" indent="0">
              <a:lnSpc>
                <a:spcPct val="100000"/>
              </a:lnSpc>
              <a:buNone/>
            </a:pP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pPr marL="25718" indent="0">
              <a:lnSpc>
                <a:spcPct val="100000"/>
              </a:lnSpc>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case</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"Ba"</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break</a:t>
            </a:r>
            <a:r>
              <a:rPr lang="en-US" sz="2400" dirty="0">
                <a:solidFill>
                  <a:srgbClr val="000000"/>
                </a:solidFill>
                <a:latin typeface="Consolas" panose="020B0609020204030204" pitchFamily="49" charset="0"/>
              </a:rPr>
              <a:t>;</a:t>
            </a:r>
          </a:p>
          <a:p>
            <a:pPr marL="25718" indent="0">
              <a:lnSpc>
                <a:spcPct val="100000"/>
              </a:lnSpc>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default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Khong</a:t>
            </a:r>
            <a:r>
              <a:rPr lang="en-US" sz="2400" dirty="0">
                <a:solidFill>
                  <a:srgbClr val="A31515"/>
                </a:solidFill>
                <a:latin typeface="Consolas" panose="020B0609020204030204" pitchFamily="49" charset="0"/>
              </a:rPr>
              <a:t> </a:t>
            </a:r>
            <a:r>
              <a:rPr lang="en-US" sz="2400" dirty="0" err="1">
                <a:solidFill>
                  <a:srgbClr val="A31515"/>
                </a:solidFill>
                <a:latin typeface="Consolas" panose="020B0609020204030204" pitchFamily="49" charset="0"/>
              </a:rPr>
              <a:t>biet</a:t>
            </a:r>
            <a:r>
              <a:rPr lang="en-US" sz="2400" dirty="0">
                <a:solidFill>
                  <a:srgbClr val="A31515"/>
                </a:solidFill>
                <a:latin typeface="Consolas" panose="020B0609020204030204" pitchFamily="49" charset="0"/>
              </a:rPr>
              <a:t> doc"</a:t>
            </a:r>
            <a:r>
              <a:rPr lang="en-US" sz="2400" dirty="0">
                <a:solidFill>
                  <a:srgbClr val="000000"/>
                </a:solidFill>
                <a:latin typeface="Consolas" panose="020B0609020204030204" pitchFamily="49" charset="0"/>
              </a:rPr>
              <a:t>;</a:t>
            </a:r>
          </a:p>
          <a:p>
            <a:pPr marL="25718" indent="0">
              <a:lnSpc>
                <a:spcPct val="100000"/>
              </a:lnSpc>
              <a:buNone/>
            </a:pPr>
            <a:r>
              <a:rPr lang="en-US" sz="2400" dirty="0">
                <a:solidFill>
                  <a:srgbClr val="000000"/>
                </a:solidFill>
                <a:latin typeface="Consolas" panose="020B0609020204030204" pitchFamily="49" charset="0"/>
              </a:rPr>
              <a:t>  }</a:t>
            </a:r>
          </a:p>
          <a:p>
            <a:pPr>
              <a:lnSpc>
                <a:spcPct val="100000"/>
              </a:lnSpc>
            </a:pPr>
            <a:endParaRPr lang="en-US" sz="24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8F21889A-53FF-6460-5B8D-3A565ECC260C}"/>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9A800AB6-D493-CE8D-EE0D-ED9A66B31491}"/>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300721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5" y="442183"/>
            <a:ext cx="10579655" cy="785896"/>
          </a:xfrm>
        </p:spPr>
        <p:txBody>
          <a:bodyPr>
            <a:normAutofit fontScale="90000"/>
          </a:bodyPr>
          <a:lstStyle/>
          <a:p>
            <a:r>
              <a:rPr lang="en-US" dirty="0" err="1"/>
              <a:t>Lưu</a:t>
            </a:r>
            <a:r>
              <a:rPr lang="en-US" dirty="0"/>
              <a:t> </a:t>
            </a:r>
            <a:r>
              <a:rPr lang="en-US"/>
              <a:t>ý 6: </a:t>
            </a:r>
            <a:r>
              <a:rPr lang="en-US" sz="4400"/>
              <a:t>Switch case hoạt động theo case label, không quan tâm scope</a:t>
            </a:r>
            <a:endParaRPr lang="en-US" dirty="0"/>
          </a:p>
        </p:txBody>
      </p:sp>
      <p:sp>
        <p:nvSpPr>
          <p:cNvPr id="3" name="Content Placeholder 2"/>
          <p:cNvSpPr>
            <a:spLocks noGrp="1"/>
          </p:cNvSpPr>
          <p:nvPr>
            <p:ph idx="1"/>
          </p:nvPr>
        </p:nvSpPr>
        <p:spPr>
          <a:xfrm>
            <a:off x="774145" y="1371662"/>
            <a:ext cx="10579654" cy="4943139"/>
          </a:xfrm>
        </p:spPr>
        <p:txBody>
          <a:bodyPr>
            <a:noAutofit/>
          </a:bodyPr>
          <a:lstStyle/>
          <a:p>
            <a:pPr marL="368618" indent="-342900">
              <a:lnSpc>
                <a:spcPct val="150000"/>
              </a:lnSpc>
              <a:spcAft>
                <a:spcPts val="600"/>
              </a:spcAft>
            </a:pPr>
            <a:r>
              <a:rPr lang="en-US"/>
              <a:t>Ví dụ 1: </a:t>
            </a:r>
          </a:p>
          <a:p>
            <a:pPr marL="0" indent="0" algn="l">
              <a:lnSpc>
                <a:spcPct val="100000"/>
              </a:lnSpc>
              <a:spcBef>
                <a:spcPts val="0"/>
              </a:spcBef>
              <a:spcAft>
                <a:spcPts val="600"/>
              </a:spcAft>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600"/>
              </a:spcAft>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switch</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3</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case</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1</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"case 1."</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break</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case</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2</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"case 2."</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break</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case</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3</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"case 3."</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break</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default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"default."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600"/>
              </a:spcAft>
              <a:buNone/>
            </a:pP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600"/>
              </a:spcAft>
              <a:buNone/>
            </a:pPr>
            <a:br>
              <a:rPr lang="en-US" sz="1800" b="0">
                <a:solidFill>
                  <a:srgbClr val="000000"/>
                </a:solidFill>
                <a:effectLst/>
                <a:highlight>
                  <a:srgbClr val="FFFFFF"/>
                </a:highlight>
                <a:latin typeface="PragmataPro Mono Liga" panose="02000509040000020004" pitchFamily="49" charset="0"/>
              </a:rPr>
            </a:br>
            <a:endParaRPr lang="en-US" sz="1800" b="0">
              <a:solidFill>
                <a:srgbClr val="000000"/>
              </a:solidFill>
              <a:effectLst/>
              <a:highlight>
                <a:srgbClr val="FFFFFF"/>
              </a:highlight>
              <a:latin typeface="PragmataPro Mono Liga" panose="02000509040000020004" pitchFamily="49" charset="0"/>
            </a:endParaRPr>
          </a:p>
          <a:p>
            <a:pPr marL="25718" indent="0">
              <a:lnSpc>
                <a:spcPct val="150000"/>
              </a:lnSpc>
              <a:spcAft>
                <a:spcPts val="600"/>
              </a:spcAft>
              <a:buNone/>
            </a:pPr>
            <a:endParaRPr lang="en-US">
              <a:solidFill>
                <a:srgbClr val="0000FF"/>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EECC2527-B37E-C398-5D96-FDA371D33A5E}"/>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E3FD6FFE-86B0-53BB-4786-3ACAD2C52487}"/>
              </a:ext>
            </a:extLst>
          </p:cNvPr>
          <p:cNvSpPr txBox="1"/>
          <p:nvPr/>
        </p:nvSpPr>
        <p:spPr>
          <a:xfrm>
            <a:off x="6447446" y="2014248"/>
            <a:ext cx="1767640" cy="1200329"/>
          </a:xfrm>
          <a:prstGeom prst="rect">
            <a:avLst/>
          </a:prstGeom>
          <a:noFill/>
          <a:ln>
            <a:solidFill>
              <a:schemeClr val="tx1">
                <a:lumMod val="50000"/>
              </a:schemeClr>
            </a:solidFill>
          </a:ln>
        </p:spPr>
        <p:txBody>
          <a:bodyPr wrap="square">
            <a:spAutoFit/>
          </a:bodyPr>
          <a:lstStyle/>
          <a:p>
            <a:r>
              <a:rPr lang="en-US" sz="2400" b="1"/>
              <a:t>Kết quả:</a:t>
            </a:r>
          </a:p>
          <a:p>
            <a:endParaRPr lang="en-US" sz="2400" b="1"/>
          </a:p>
          <a:p>
            <a:r>
              <a:rPr lang="en-US" sz="2400"/>
              <a:t>case 3.</a:t>
            </a:r>
          </a:p>
        </p:txBody>
      </p:sp>
      <p:sp>
        <p:nvSpPr>
          <p:cNvPr id="4" name="Slide Number Placeholder 3">
            <a:extLst>
              <a:ext uri="{FF2B5EF4-FFF2-40B4-BE49-F238E27FC236}">
                <a16:creationId xmlns:a16="http://schemas.microsoft.com/office/drawing/2014/main" id="{11FA5D40-A639-CFB1-44FD-61A676540AB0}"/>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166332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ý 7: Khai báo biến trong switch</a:t>
            </a:r>
            <a:endParaRPr lang="en-US" dirty="0"/>
          </a:p>
        </p:txBody>
      </p:sp>
      <p:sp>
        <p:nvSpPr>
          <p:cNvPr id="8" name="Content Placeholder 7"/>
          <p:cNvSpPr>
            <a:spLocks noGrp="1"/>
          </p:cNvSpPr>
          <p:nvPr>
            <p:ph idx="1"/>
          </p:nvPr>
        </p:nvSpPr>
        <p:spPr>
          <a:xfrm>
            <a:off x="806173" y="1009860"/>
            <a:ext cx="10579654" cy="4943139"/>
          </a:xfrm>
        </p:spPr>
        <p:txBody>
          <a:bodyPr>
            <a:noAutofit/>
          </a:bodyPr>
          <a:lstStyle/>
          <a:p>
            <a:pPr>
              <a:lnSpc>
                <a:spcPct val="150000"/>
              </a:lnSpc>
              <a:spcBef>
                <a:spcPts val="0"/>
              </a:spcBef>
              <a:spcAft>
                <a:spcPts val="600"/>
              </a:spcAft>
            </a:pPr>
            <a:r>
              <a:rPr lang="en-US">
                <a:solidFill>
                  <a:schemeClr val="tx1">
                    <a:lumMod val="50000"/>
                  </a:schemeClr>
                </a:solidFill>
              </a:rPr>
              <a:t>Ví dụ 2:</a:t>
            </a:r>
          </a:p>
          <a:p>
            <a:pPr marL="0" indent="0">
              <a:lnSpc>
                <a:spcPct val="100000"/>
              </a:lnSpc>
              <a:spcBef>
                <a:spcPts val="0"/>
              </a:spcBef>
              <a:spcAft>
                <a:spcPts val="0"/>
              </a:spcAft>
              <a:buNone/>
            </a:pPr>
            <a:r>
              <a:rPr lang="vi-VN" sz="2000">
                <a:solidFill>
                  <a:srgbClr val="0000FF"/>
                </a:solidFill>
                <a:latin typeface="Consolas" panose="020B0609020204030204" pitchFamily="49" charset="0"/>
              </a:rPr>
              <a:t>#</a:t>
            </a:r>
            <a:r>
              <a:rPr lang="vi-VN" sz="2000" dirty="0">
                <a:solidFill>
                  <a:srgbClr val="0000FF"/>
                </a:solidFill>
                <a:latin typeface="Consolas" panose="020B0609020204030204" pitchFamily="49" charset="0"/>
              </a:rPr>
              <a:t>include</a:t>
            </a: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&lt;</a:t>
            </a:r>
            <a:r>
              <a:rPr lang="vi-VN" sz="2000" dirty="0">
                <a:solidFill>
                  <a:srgbClr val="A31515"/>
                </a:solidFill>
                <a:latin typeface="Consolas" panose="020B0609020204030204" pitchFamily="49" charset="0"/>
              </a:rPr>
              <a:t>iostream</a:t>
            </a:r>
            <a:r>
              <a:rPr lang="vi-VN" sz="2000" dirty="0">
                <a:solidFill>
                  <a:srgbClr val="0000FF"/>
                </a:solidFill>
                <a:latin typeface="Consolas" panose="020B0609020204030204" pitchFamily="49" charset="0"/>
              </a:rPr>
              <a:t>&gt;</a:t>
            </a:r>
            <a:endParaRPr lang="en-US" sz="2000" dirty="0">
              <a:solidFill>
                <a:srgbClr val="0000FF"/>
              </a:solidFill>
              <a:latin typeface="Consolas" panose="020B0609020204030204" pitchFamily="49" charset="0"/>
            </a:endParaRPr>
          </a:p>
          <a:p>
            <a:pPr marL="0" indent="0">
              <a:lnSpc>
                <a:spcPct val="100000"/>
              </a:lnSpc>
              <a:spcBef>
                <a:spcPts val="0"/>
              </a:spcBef>
              <a:spcAft>
                <a:spcPts val="0"/>
              </a:spcAft>
              <a:buNone/>
            </a:pPr>
            <a:r>
              <a:rPr lang="vi-VN" sz="2000">
                <a:solidFill>
                  <a:srgbClr val="0000FF"/>
                </a:solidFill>
                <a:latin typeface="Consolas" panose="020B0609020204030204" pitchFamily="49" charset="0"/>
              </a:rPr>
              <a:t>int</a:t>
            </a:r>
            <a:r>
              <a:rPr lang="vi-VN" sz="2000">
                <a:solidFill>
                  <a:srgbClr val="000000"/>
                </a:solidFill>
                <a:latin typeface="Consolas" panose="020B0609020204030204" pitchFamily="49" charset="0"/>
              </a:rPr>
              <a:t> </a:t>
            </a:r>
            <a:r>
              <a:rPr lang="vi-VN" sz="2000" dirty="0">
                <a:solidFill>
                  <a:srgbClr val="000000"/>
                </a:solidFill>
                <a:latin typeface="Consolas" panose="020B0609020204030204" pitchFamily="49" charset="0"/>
              </a:rPr>
              <a:t>main() {</a:t>
            </a:r>
          </a:p>
          <a:p>
            <a:pPr marL="0"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switch</a:t>
            </a:r>
            <a:r>
              <a:rPr lang="vi-VN"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4</a:t>
            </a:r>
            <a:r>
              <a:rPr lang="vi-VN" sz="20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457200" lvl="1" indent="0">
              <a:lnSpc>
                <a:spcPct val="100000"/>
              </a:lnSpc>
              <a:spcBef>
                <a:spcPts val="0"/>
              </a:spcBef>
              <a:spcAft>
                <a:spcPts val="0"/>
              </a:spcAft>
              <a:buNone/>
            </a:pPr>
            <a:r>
              <a:rPr lang="en-US"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int</a:t>
            </a:r>
            <a:r>
              <a:rPr lang="vi-VN"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x</a:t>
            </a:r>
            <a:r>
              <a:rPr lang="vi-VN" sz="2000">
                <a:solidFill>
                  <a:srgbClr val="000000"/>
                </a:solidFill>
                <a:latin typeface="Consolas" panose="020B0609020204030204" pitchFamily="49" charset="0"/>
              </a:rPr>
              <a:t>;</a:t>
            </a:r>
            <a:r>
              <a:rPr lang="en-US" sz="2000">
                <a:solidFill>
                  <a:srgbClr val="000000"/>
                </a:solidFill>
                <a:latin typeface="Consolas" panose="020B0609020204030204" pitchFamily="49" charset="0"/>
              </a:rPr>
              <a:t> </a:t>
            </a:r>
            <a:r>
              <a:rPr lang="vi-VN" sz="2000">
                <a:solidFill>
                  <a:srgbClr val="FF0000"/>
                </a:solidFill>
                <a:latin typeface="Consolas" panose="020B0609020204030204" pitchFamily="49" charset="0"/>
              </a:rPr>
              <a:t>// </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khai</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báo</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được</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phép</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trước</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gọi</a:t>
            </a:r>
            <a:r>
              <a:rPr lang="en-US" sz="2000" dirty="0">
                <a:solidFill>
                  <a:srgbClr val="FF0000"/>
                </a:solidFill>
                <a:latin typeface="Consolas" panose="020B0609020204030204" pitchFamily="49" charset="0"/>
              </a:rPr>
              <a:t> case label</a:t>
            </a:r>
            <a:endParaRPr lang="vi-VN" sz="2000" dirty="0">
              <a:solidFill>
                <a:srgbClr val="000000"/>
              </a:solidFill>
              <a:latin typeface="Consolas" panose="020B0609020204030204" pitchFamily="49" charset="0"/>
            </a:endParaRPr>
          </a:p>
          <a:p>
            <a:pPr marL="457200" lvl="1"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case</a:t>
            </a:r>
            <a:r>
              <a:rPr lang="vi-VN" sz="2000" dirty="0">
                <a:solidFill>
                  <a:srgbClr val="000000"/>
                </a:solidFill>
                <a:latin typeface="Consolas" panose="020B0609020204030204" pitchFamily="49" charset="0"/>
              </a:rPr>
              <a:t> </a:t>
            </a:r>
            <a:r>
              <a:rPr lang="vi-VN" sz="2000" dirty="0">
                <a:solidFill>
                  <a:srgbClr val="09885A"/>
                </a:solidFill>
                <a:latin typeface="Consolas" panose="020B0609020204030204" pitchFamily="49" charset="0"/>
              </a:rPr>
              <a:t>1</a:t>
            </a:r>
            <a:r>
              <a:rPr lang="vi-VN" sz="2000" dirty="0">
                <a:solidFill>
                  <a:srgbClr val="000000"/>
                </a:solidFill>
                <a:latin typeface="Consolas" panose="020B0609020204030204" pitchFamily="49" charset="0"/>
              </a:rPr>
              <a:t>:</a:t>
            </a:r>
          </a:p>
          <a:p>
            <a:pPr marL="457200" lvl="1"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int</a:t>
            </a:r>
            <a:r>
              <a:rPr lang="vi-VN"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y</a:t>
            </a:r>
            <a:r>
              <a:rPr lang="vi-VN" sz="2000">
                <a:solidFill>
                  <a:srgbClr val="000000"/>
                </a:solidFill>
                <a:latin typeface="Consolas" panose="020B0609020204030204" pitchFamily="49" charset="0"/>
              </a:rPr>
              <a:t>; </a:t>
            </a:r>
            <a:r>
              <a:rPr lang="vi-VN" sz="2000">
                <a:solidFill>
                  <a:srgbClr val="FF0000"/>
                </a:solidFill>
                <a:latin typeface="Consolas" panose="020B0609020204030204" pitchFamily="49" charset="0"/>
              </a:rPr>
              <a:t>// </a:t>
            </a:r>
            <a:r>
              <a:rPr lang="vi-VN" sz="2000" dirty="0">
                <a:solidFill>
                  <a:srgbClr val="FF0000"/>
                </a:solidFill>
                <a:latin typeface="Consolas" panose="020B0609020204030204" pitchFamily="49" charset="0"/>
              </a:rPr>
              <a:t>Ok, các case (cả default) bên dưới </a:t>
            </a:r>
            <a:endParaRPr lang="en-US" sz="2000" dirty="0">
              <a:solidFill>
                <a:srgbClr val="FF0000"/>
              </a:solidFill>
              <a:latin typeface="Consolas" panose="020B0609020204030204" pitchFamily="49" charset="0"/>
            </a:endParaRPr>
          </a:p>
          <a:p>
            <a:pPr marL="457200" lvl="1" indent="0">
              <a:lnSpc>
                <a:spcPct val="100000"/>
              </a:lnSpc>
              <a:spcBef>
                <a:spcPts val="0"/>
              </a:spcBef>
              <a:spcAft>
                <a:spcPts val="0"/>
              </a:spcAft>
              <a:buNone/>
            </a:pPr>
            <a:r>
              <a:rPr lang="en-US" sz="2000">
                <a:solidFill>
                  <a:srgbClr val="FF0000"/>
                </a:solidFill>
                <a:latin typeface="Consolas" panose="020B0609020204030204" pitchFamily="49" charset="0"/>
              </a:rPr>
              <a:t>             // </a:t>
            </a:r>
            <a:r>
              <a:rPr lang="vi-VN" sz="2000" dirty="0">
                <a:solidFill>
                  <a:srgbClr val="FF0000"/>
                </a:solidFill>
                <a:latin typeface="Consolas" panose="020B0609020204030204" pitchFamily="49" charset="0"/>
              </a:rPr>
              <a:t>có thể sử dụng biến này </a:t>
            </a:r>
            <a:r>
              <a:rPr lang="vi-VN" sz="2000">
                <a:solidFill>
                  <a:srgbClr val="FF0000"/>
                </a:solidFill>
                <a:latin typeface="Consolas" panose="020B0609020204030204" pitchFamily="49" charset="0"/>
              </a:rPr>
              <a:t>mà </a:t>
            </a:r>
            <a:r>
              <a:rPr lang="en-US" sz="2000" dirty="0">
                <a:solidFill>
                  <a:srgbClr val="FF0000"/>
                </a:solidFill>
                <a:latin typeface="Consolas" panose="020B0609020204030204" pitchFamily="49" charset="0"/>
              </a:rPr>
              <a:t>k</a:t>
            </a:r>
            <a:r>
              <a:rPr lang="vi-VN" sz="2000">
                <a:solidFill>
                  <a:srgbClr val="FF0000"/>
                </a:solidFill>
                <a:latin typeface="Consolas" panose="020B0609020204030204" pitchFamily="49" charset="0"/>
              </a:rPr>
              <a:t>hông </a:t>
            </a:r>
            <a:r>
              <a:rPr lang="vi-VN" sz="2000" dirty="0">
                <a:solidFill>
                  <a:srgbClr val="FF0000"/>
                </a:solidFill>
                <a:latin typeface="Consolas" panose="020B0609020204030204" pitchFamily="49" charset="0"/>
              </a:rPr>
              <a:t>cần khái báo</a:t>
            </a:r>
            <a:r>
              <a:rPr lang="en-US" sz="2000" dirty="0">
                <a:solidFill>
                  <a:srgbClr val="FF0000"/>
                </a:solidFill>
                <a:latin typeface="Consolas" panose="020B0609020204030204" pitchFamily="49" charset="0"/>
              </a:rPr>
              <a:t> lại</a:t>
            </a:r>
          </a:p>
          <a:p>
            <a:pPr marL="457200" lvl="1"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vi-VN" sz="2000" dirty="0">
                <a:solidFill>
                  <a:srgbClr val="000000"/>
                </a:solidFill>
                <a:latin typeface="Consolas" panose="020B0609020204030204" pitchFamily="49" charset="0"/>
              </a:rPr>
              <a:t>std::cout &lt;&lt; </a:t>
            </a:r>
            <a:r>
              <a:rPr lang="vi-VN" sz="2000" dirty="0">
                <a:solidFill>
                  <a:srgbClr val="A31515"/>
                </a:solidFill>
                <a:latin typeface="Consolas" panose="020B0609020204030204" pitchFamily="49" charset="0"/>
              </a:rPr>
              <a:t>"case 1."</a:t>
            </a: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break</a:t>
            </a:r>
            <a:r>
              <a:rPr lang="vi-VN" sz="2000"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457200" lvl="1" indent="0">
              <a:lnSpc>
                <a:spcPct val="100000"/>
              </a:lnSpc>
              <a:spcBef>
                <a:spcPts val="0"/>
              </a:spcBef>
              <a:spcAft>
                <a:spcPts val="0"/>
              </a:spcAft>
              <a:buNone/>
            </a:pPr>
            <a:r>
              <a:rPr lang="en-US" sz="2000" dirty="0">
                <a:solidFill>
                  <a:srgbClr val="0000FF"/>
                </a:solidFill>
                <a:latin typeface="Consolas" panose="020B0609020204030204" pitchFamily="49" charset="0"/>
              </a:rPr>
              <a:t>  </a:t>
            </a:r>
            <a:r>
              <a:rPr lang="vi-VN" sz="2000" dirty="0">
                <a:solidFill>
                  <a:srgbClr val="0000FF"/>
                </a:solidFill>
                <a:latin typeface="Consolas" panose="020B0609020204030204" pitchFamily="49" charset="0"/>
              </a:rPr>
              <a:t>case</a:t>
            </a:r>
            <a:r>
              <a:rPr lang="vi-VN" sz="2000" dirty="0">
                <a:solidFill>
                  <a:srgbClr val="000000"/>
                </a:solidFill>
                <a:latin typeface="Consolas" panose="020B0609020204030204" pitchFamily="49" charset="0"/>
              </a:rPr>
              <a:t> </a:t>
            </a:r>
            <a:r>
              <a:rPr lang="vi-VN" sz="2000" dirty="0">
                <a:solidFill>
                  <a:srgbClr val="09885A"/>
                </a:solidFill>
                <a:latin typeface="Consolas" panose="020B0609020204030204" pitchFamily="49" charset="0"/>
              </a:rPr>
              <a:t>2</a:t>
            </a:r>
            <a:r>
              <a:rPr lang="vi-VN" sz="2000">
                <a:solidFill>
                  <a:srgbClr val="000000"/>
                </a:solidFill>
                <a:latin typeface="Consolas" panose="020B0609020204030204" pitchFamily="49" charset="0"/>
              </a:rPr>
              <a:t>: std</a:t>
            </a:r>
            <a:r>
              <a:rPr lang="vi-VN" sz="2000" dirty="0">
                <a:solidFill>
                  <a:srgbClr val="000000"/>
                </a:solidFill>
                <a:latin typeface="Consolas" panose="020B0609020204030204" pitchFamily="49" charset="0"/>
              </a:rPr>
              <a:t>::cout &lt;&lt; </a:t>
            </a:r>
            <a:r>
              <a:rPr lang="vi-VN" sz="2000" dirty="0">
                <a:solidFill>
                  <a:srgbClr val="A31515"/>
                </a:solidFill>
                <a:latin typeface="Consolas" panose="020B0609020204030204" pitchFamily="49" charset="0"/>
              </a:rPr>
              <a:t>"case 2. "</a:t>
            </a: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break</a:t>
            </a:r>
            <a:r>
              <a:rPr lang="vi-VN" sz="2000"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457200" lvl="1" indent="0">
              <a:lnSpc>
                <a:spcPct val="100000"/>
              </a:lnSpc>
              <a:spcBef>
                <a:spcPts val="0"/>
              </a:spcBef>
              <a:spcAft>
                <a:spcPts val="0"/>
              </a:spcAft>
              <a:buNone/>
            </a:pPr>
            <a:r>
              <a:rPr lang="en-US"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case</a:t>
            </a:r>
            <a:r>
              <a:rPr lang="vi-VN"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4</a:t>
            </a:r>
            <a:r>
              <a:rPr lang="vi-VN" sz="2000" dirty="0">
                <a:solidFill>
                  <a:srgbClr val="000000"/>
                </a:solidFill>
                <a:latin typeface="Consolas" panose="020B0609020204030204" pitchFamily="49" charset="0"/>
              </a:rPr>
              <a:t>: </a:t>
            </a:r>
          </a:p>
          <a:p>
            <a:pPr marL="457200" lvl="1"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y = </a:t>
            </a:r>
            <a:r>
              <a:rPr lang="en-US" sz="2000">
                <a:solidFill>
                  <a:srgbClr val="000000"/>
                </a:solidFill>
                <a:latin typeface="Consolas" panose="020B0609020204030204" pitchFamily="49" charset="0"/>
              </a:rPr>
              <a:t>7; </a:t>
            </a:r>
            <a:r>
              <a:rPr lang="en-US" sz="2000">
                <a:solidFill>
                  <a:srgbClr val="FF0000"/>
                </a:solidFill>
                <a:latin typeface="Consolas" panose="020B0609020204030204" pitchFamily="49" charset="0"/>
              </a:rPr>
              <a:t>// </a:t>
            </a:r>
            <a:r>
              <a:rPr lang="en-US" sz="2000" dirty="0">
                <a:solidFill>
                  <a:srgbClr val="FF0000"/>
                </a:solidFill>
                <a:latin typeface="Consolas" panose="020B0609020204030204" pitchFamily="49" charset="0"/>
              </a:rPr>
              <a:t>ok, y </a:t>
            </a:r>
            <a:r>
              <a:rPr lang="en-US" sz="2000" dirty="0" err="1">
                <a:solidFill>
                  <a:srgbClr val="FF0000"/>
                </a:solidFill>
                <a:latin typeface="Consolas" panose="020B0609020204030204" pitchFamily="49" charset="0"/>
              </a:rPr>
              <a:t>đã</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được</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khai</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báo</a:t>
            </a:r>
            <a:r>
              <a:rPr lang="en-US" sz="2000" dirty="0">
                <a:solidFill>
                  <a:srgbClr val="FF0000"/>
                </a:solidFill>
                <a:latin typeface="Consolas" panose="020B0609020204030204" pitchFamily="49" charset="0"/>
              </a:rPr>
              <a:t> ở </a:t>
            </a:r>
            <a:r>
              <a:rPr lang="en-US" sz="2000" dirty="0" err="1">
                <a:solidFill>
                  <a:srgbClr val="FF0000"/>
                </a:solidFill>
                <a:latin typeface="Consolas" panose="020B0609020204030204" pitchFamily="49" charset="0"/>
              </a:rPr>
              <a:t>trên</a:t>
            </a:r>
            <a:r>
              <a:rPr lang="en-US" sz="2000" dirty="0">
                <a:solidFill>
                  <a:srgbClr val="FF0000"/>
                </a:solidFill>
                <a:latin typeface="Consolas" panose="020B0609020204030204" pitchFamily="49" charset="0"/>
              </a:rPr>
              <a:t>  </a:t>
            </a:r>
            <a:endParaRPr lang="vi-VN" sz="2000" dirty="0">
              <a:solidFill>
                <a:srgbClr val="FF0000"/>
              </a:solidFill>
              <a:latin typeface="Consolas" panose="020B0609020204030204" pitchFamily="49" charset="0"/>
            </a:endParaRPr>
          </a:p>
          <a:p>
            <a:pPr marL="457200" lvl="1"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vi-VN" sz="2000" dirty="0">
                <a:solidFill>
                  <a:srgbClr val="000000"/>
                </a:solidFill>
                <a:latin typeface="Consolas" panose="020B0609020204030204" pitchFamily="49" charset="0"/>
              </a:rPr>
              <a:t>std::cout &lt;&lt; </a:t>
            </a:r>
            <a:r>
              <a:rPr lang="vi-VN" sz="2000" dirty="0">
                <a:solidFill>
                  <a:srgbClr val="A31515"/>
                </a:solidFill>
                <a:latin typeface="Consolas" panose="020B0609020204030204" pitchFamily="49" charset="0"/>
              </a:rPr>
              <a:t>"case </a:t>
            </a:r>
            <a:r>
              <a:rPr lang="en-US" sz="2000" dirty="0">
                <a:solidFill>
                  <a:srgbClr val="A31515"/>
                </a:solidFill>
                <a:latin typeface="Consolas" panose="020B0609020204030204" pitchFamily="49" charset="0"/>
              </a:rPr>
              <a:t>4:</a:t>
            </a:r>
            <a:r>
              <a:rPr lang="vi-VN" sz="2000" dirty="0">
                <a:solidFill>
                  <a:srgbClr val="A31515"/>
                </a:solidFill>
                <a:latin typeface="Consolas" panose="020B0609020204030204" pitchFamily="49" charset="0"/>
              </a:rPr>
              <a:t> "</a:t>
            </a:r>
            <a:r>
              <a:rPr lang="vi-VN" sz="2000" dirty="0">
                <a:solidFill>
                  <a:srgbClr val="000000"/>
                </a:solidFill>
                <a:latin typeface="Consolas" panose="020B0609020204030204" pitchFamily="49" charset="0"/>
              </a:rPr>
              <a:t> &lt;&lt; </a:t>
            </a:r>
            <a:r>
              <a:rPr lang="en-US" sz="2000" dirty="0">
                <a:solidFill>
                  <a:srgbClr val="000000"/>
                </a:solidFill>
                <a:latin typeface="Consolas" panose="020B0609020204030204" pitchFamily="49" charset="0"/>
              </a:rPr>
              <a:t>y</a:t>
            </a:r>
            <a:r>
              <a:rPr lang="vi-VN" sz="2000" dirty="0">
                <a:solidFill>
                  <a:srgbClr val="000000"/>
                </a:solidFill>
                <a:latin typeface="Consolas" panose="020B0609020204030204" pitchFamily="49" charset="0"/>
              </a:rPr>
              <a:t>; </a:t>
            </a:r>
            <a:r>
              <a:rPr lang="vi-VN" sz="2000">
                <a:solidFill>
                  <a:srgbClr val="0000FF"/>
                </a:solidFill>
                <a:latin typeface="Consolas" panose="020B0609020204030204" pitchFamily="49" charset="0"/>
              </a:rPr>
              <a:t>break</a:t>
            </a:r>
            <a:r>
              <a:rPr lang="vi-VN" sz="2000">
                <a:solidFill>
                  <a:srgbClr val="000000"/>
                </a:solidFill>
                <a:latin typeface="Consolas" panose="020B0609020204030204" pitchFamily="49" charset="0"/>
              </a:rPr>
              <a:t>;</a:t>
            </a:r>
            <a:endParaRPr lang="vi-VN" sz="2000" dirty="0">
              <a:solidFill>
                <a:srgbClr val="000000"/>
              </a:solidFill>
              <a:latin typeface="Consolas" panose="020B0609020204030204" pitchFamily="49" charset="0"/>
            </a:endParaRPr>
          </a:p>
          <a:p>
            <a:pPr marL="457200" lvl="1"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default</a:t>
            </a:r>
            <a:r>
              <a:rPr lang="vi-VN" sz="2000">
                <a:solidFill>
                  <a:srgbClr val="000000"/>
                </a:solidFill>
                <a:latin typeface="Consolas" panose="020B0609020204030204" pitchFamily="49" charset="0"/>
              </a:rPr>
              <a:t>:</a:t>
            </a:r>
            <a:r>
              <a:rPr lang="en-US" sz="2000">
                <a:solidFill>
                  <a:srgbClr val="000000"/>
                </a:solidFill>
                <a:latin typeface="Consolas" panose="020B0609020204030204" pitchFamily="49" charset="0"/>
              </a:rPr>
              <a:t> </a:t>
            </a:r>
            <a:r>
              <a:rPr lang="vi-VN" sz="2000">
                <a:solidFill>
                  <a:srgbClr val="000000"/>
                </a:solidFill>
                <a:latin typeface="Consolas" panose="020B0609020204030204" pitchFamily="49" charset="0"/>
              </a:rPr>
              <a:t>std</a:t>
            </a:r>
            <a:r>
              <a:rPr lang="vi-VN" sz="2000" dirty="0">
                <a:solidFill>
                  <a:srgbClr val="000000"/>
                </a:solidFill>
                <a:latin typeface="Consolas" panose="020B0609020204030204" pitchFamily="49" charset="0"/>
              </a:rPr>
              <a:t>::cout &lt;&lt; </a:t>
            </a:r>
            <a:r>
              <a:rPr lang="vi-VN" sz="2000" dirty="0">
                <a:solidFill>
                  <a:srgbClr val="A31515"/>
                </a:solidFill>
                <a:latin typeface="Consolas" panose="020B0609020204030204" pitchFamily="49" charset="0"/>
              </a:rPr>
              <a:t>"default. "</a:t>
            </a:r>
            <a:r>
              <a:rPr lang="vi-VN" sz="2000" dirty="0">
                <a:solidFill>
                  <a:srgbClr val="000000"/>
                </a:solidFill>
                <a:latin typeface="Consolas" panose="020B0609020204030204" pitchFamily="49" charset="0"/>
              </a:rPr>
              <a:t>; </a:t>
            </a:r>
          </a:p>
          <a:p>
            <a:pPr marL="0" indent="0">
              <a:lnSpc>
                <a:spcPct val="100000"/>
              </a:lnSpc>
              <a:spcBef>
                <a:spcPts val="0"/>
              </a:spcBef>
              <a:spcAft>
                <a:spcPts val="0"/>
              </a:spcAft>
              <a:buNone/>
            </a:pPr>
            <a:r>
              <a:rPr lang="vi-VN" sz="20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lnSpc>
                <a:spcPct val="100000"/>
              </a:lnSpc>
              <a:spcBef>
                <a:spcPts val="0"/>
              </a:spcBef>
              <a:spcAft>
                <a:spcPts val="0"/>
              </a:spcAft>
              <a:buNone/>
            </a:pPr>
            <a:r>
              <a:rPr lang="vi-VN" sz="2000">
                <a:solidFill>
                  <a:srgbClr val="000000"/>
                </a:solidFill>
                <a:latin typeface="Consolas" panose="020B0609020204030204" pitchFamily="49" charset="0"/>
              </a:rPr>
              <a:t>}</a:t>
            </a:r>
            <a:endParaRPr lang="vi-VN" sz="2000" dirty="0">
              <a:solidFill>
                <a:srgbClr val="000000"/>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7735986" y="4178625"/>
            <a:ext cx="4172645" cy="20491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just"/>
            <a:r>
              <a:rPr lang="en-US" sz="24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2400">
                <a:solidFill>
                  <a:schemeClr val="tx1">
                    <a:lumMod val="50000"/>
                  </a:schemeClr>
                </a:solidFill>
                <a:latin typeface="Arial" panose="020B0604020202020204" pitchFamily="34" charset="0"/>
                <a:cs typeface="Arial" panose="020B0604020202020204" pitchFamily="34" charset="0"/>
              </a:rPr>
              <a:t>Khai </a:t>
            </a:r>
            <a:r>
              <a:rPr lang="en-US" sz="2400" dirty="0" err="1">
                <a:solidFill>
                  <a:schemeClr val="tx1">
                    <a:lumMod val="50000"/>
                  </a:schemeClr>
                </a:solidFill>
                <a:latin typeface="Arial" panose="020B0604020202020204" pitchFamily="34" charset="0"/>
                <a:cs typeface="Arial" panose="020B0604020202020204" pitchFamily="34" charset="0"/>
              </a:rPr>
              <a:t>báo</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biến</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trong</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một</a:t>
            </a:r>
            <a:r>
              <a:rPr lang="en-US" sz="2400" dirty="0">
                <a:solidFill>
                  <a:schemeClr val="tx1">
                    <a:lumMod val="50000"/>
                  </a:schemeClr>
                </a:solidFill>
                <a:latin typeface="Arial" panose="020B0604020202020204" pitchFamily="34" charset="0"/>
                <a:cs typeface="Arial" panose="020B0604020202020204" pitchFamily="34" charset="0"/>
              </a:rPr>
              <a:t> case có </a:t>
            </a:r>
            <a:r>
              <a:rPr lang="en-US" sz="2400" dirty="0" err="1">
                <a:solidFill>
                  <a:schemeClr val="tx1">
                    <a:lumMod val="50000"/>
                  </a:schemeClr>
                </a:solidFill>
                <a:latin typeface="Arial" panose="020B0604020202020204" pitchFamily="34" charset="0"/>
                <a:cs typeface="Arial" panose="020B0604020202020204" pitchFamily="34" charset="0"/>
              </a:rPr>
              <a:t>thể</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được</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dùng</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cho</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các</a:t>
            </a:r>
            <a:r>
              <a:rPr lang="en-US" sz="2400" dirty="0">
                <a:solidFill>
                  <a:schemeClr val="tx1">
                    <a:lumMod val="50000"/>
                  </a:schemeClr>
                </a:solidFill>
                <a:latin typeface="Arial" panose="020B0604020202020204" pitchFamily="34" charset="0"/>
                <a:cs typeface="Arial" panose="020B0604020202020204" pitchFamily="34" charset="0"/>
              </a:rPr>
              <a:t> case </a:t>
            </a:r>
            <a:r>
              <a:rPr lang="en-US" sz="2400" dirty="0" err="1">
                <a:solidFill>
                  <a:schemeClr val="tx1">
                    <a:lumMod val="50000"/>
                  </a:schemeClr>
                </a:solidFill>
                <a:latin typeface="Arial" panose="020B0604020202020204" pitchFamily="34" charset="0"/>
                <a:cs typeface="Arial" panose="020B0604020202020204" pitchFamily="34" charset="0"/>
              </a:rPr>
              <a:t>khác</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bên</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dưới</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kể</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cả</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khi</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a:solidFill>
                  <a:schemeClr val="tx1">
                    <a:lumMod val="50000"/>
                  </a:schemeClr>
                </a:solidFill>
                <a:latin typeface="Arial" panose="020B0604020202020204" pitchFamily="34" charset="0"/>
                <a:cs typeface="Arial" panose="020B0604020202020204" pitchFamily="34" charset="0"/>
              </a:rPr>
              <a:t>case chứa </a:t>
            </a:r>
            <a:r>
              <a:rPr lang="en-US" sz="2400" dirty="0" err="1">
                <a:solidFill>
                  <a:schemeClr val="tx1">
                    <a:lumMod val="50000"/>
                  </a:schemeClr>
                </a:solidFill>
                <a:latin typeface="Arial" panose="020B0604020202020204" pitchFamily="34" charset="0"/>
                <a:cs typeface="Arial" panose="020B0604020202020204" pitchFamily="34" charset="0"/>
              </a:rPr>
              <a:t>biến</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khai</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báo</a:t>
            </a:r>
            <a:r>
              <a:rPr lang="en-US" sz="2400" dirty="0">
                <a:solidFill>
                  <a:schemeClr val="tx1">
                    <a:lumMod val="50000"/>
                  </a:schemeClr>
                </a:solidFill>
                <a:latin typeface="Arial" panose="020B060402020202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cs typeface="Arial" panose="020B0604020202020204" pitchFamily="34" charset="0"/>
              </a:rPr>
              <a:t>không</a:t>
            </a:r>
            <a:r>
              <a:rPr lang="en-US" sz="2400" dirty="0">
                <a:solidFill>
                  <a:schemeClr val="tx1">
                    <a:lumMod val="50000"/>
                  </a:schemeClr>
                </a:solidFill>
                <a:latin typeface="Arial" panose="020B060402020202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cs typeface="Arial" panose="020B0604020202020204" pitchFamily="34" charset="0"/>
              </a:rPr>
              <a:t>được</a:t>
            </a:r>
            <a:r>
              <a:rPr lang="en-US" sz="2400" dirty="0">
                <a:solidFill>
                  <a:schemeClr val="tx1">
                    <a:lumMod val="50000"/>
                  </a:schemeClr>
                </a:solidFill>
                <a:latin typeface="Arial" panose="020B0604020202020204" pitchFamily="34" charset="0"/>
                <a:cs typeface="Arial" panose="020B0604020202020204" pitchFamily="34" charset="0"/>
              </a:rPr>
              <a:t> thực </a:t>
            </a:r>
            <a:r>
              <a:rPr lang="en-US" sz="2400" dirty="0" err="1">
                <a:solidFill>
                  <a:schemeClr val="tx1">
                    <a:lumMod val="50000"/>
                  </a:schemeClr>
                </a:solidFill>
                <a:latin typeface="Arial" panose="020B0604020202020204" pitchFamily="34" charset="0"/>
                <a:cs typeface="Arial" panose="020B0604020202020204" pitchFamily="34" charset="0"/>
              </a:rPr>
              <a:t>thi</a:t>
            </a:r>
            <a:r>
              <a:rPr lang="en-US" sz="2400" dirty="0">
                <a:solidFill>
                  <a:schemeClr val="tx1">
                    <a:lumMod val="50000"/>
                  </a:schemeClr>
                </a:solidFill>
                <a:latin typeface="Arial" panose="020B0604020202020204" pitchFamily="34" charset="0"/>
                <a:cs typeface="Arial" panose="020B0604020202020204" pitchFamily="34" charset="0"/>
              </a:rPr>
              <a:t>. </a:t>
            </a:r>
          </a:p>
        </p:txBody>
      </p:sp>
      <p:sp>
        <p:nvSpPr>
          <p:cNvPr id="3" name="Date Placeholder 2">
            <a:extLst>
              <a:ext uri="{FF2B5EF4-FFF2-40B4-BE49-F238E27FC236}">
                <a16:creationId xmlns:a16="http://schemas.microsoft.com/office/drawing/2014/main" id="{1CD8CBD6-04A9-82BB-36BD-522D7DF24ABF}"/>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DB6A8677-16A0-F2ED-A19A-3E36BE08CC32}"/>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extLst>
      <p:ext uri="{BB962C8B-B14F-4D97-AF65-F5344CB8AC3E}">
        <p14:creationId xmlns:p14="http://schemas.microsoft.com/office/powerpoint/2010/main" val="20543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ý 7: Khai báo biến trong switch</a:t>
            </a:r>
            <a:endParaRPr lang="en-US" dirty="0"/>
          </a:p>
        </p:txBody>
      </p:sp>
      <p:sp>
        <p:nvSpPr>
          <p:cNvPr id="9" name="Content Placeholder 8">
            <a:extLst>
              <a:ext uri="{FF2B5EF4-FFF2-40B4-BE49-F238E27FC236}">
                <a16:creationId xmlns:a16="http://schemas.microsoft.com/office/drawing/2014/main" id="{76DD2E26-AEBD-9FF2-AB06-AB98006B4319}"/>
              </a:ext>
            </a:extLst>
          </p:cNvPr>
          <p:cNvSpPr>
            <a:spLocks noGrp="1"/>
          </p:cNvSpPr>
          <p:nvPr>
            <p:ph idx="1"/>
          </p:nvPr>
        </p:nvSpPr>
        <p:spPr/>
        <p:txBody>
          <a:bodyPr/>
          <a:lstStyle/>
          <a:p>
            <a:r>
              <a:rPr lang="en-US"/>
              <a:t>Bởi vì các câu lệnh trong mỗi case không nằm trong một khối lệnh, nên tất cả các câu lệnh bên trong switch là một phần của cùng một scope. Do đó, một biến được định nghĩa trong một case có thể được sử dụng trong case khác, ngay cả khi case mà biến được định nghĩa không bao giờ được thực thi!</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3EF859C-9A0B-0FAB-9794-2A339F5DBBDA}"/>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315E28DA-1179-D1BF-2E9E-BBBDFFE81872}"/>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269991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ý 7: Khai báo biến trong switch</a:t>
            </a:r>
            <a:endParaRPr lang="en-US" dirty="0"/>
          </a:p>
        </p:txBody>
      </p:sp>
      <p:sp>
        <p:nvSpPr>
          <p:cNvPr id="3" name="Content Placeholder 2"/>
          <p:cNvSpPr>
            <a:spLocks noGrp="1"/>
          </p:cNvSpPr>
          <p:nvPr>
            <p:ph idx="1"/>
          </p:nvPr>
        </p:nvSpPr>
        <p:spPr>
          <a:xfrm>
            <a:off x="774145" y="1070648"/>
            <a:ext cx="10579654" cy="4943139"/>
          </a:xfrm>
        </p:spPr>
        <p:txBody>
          <a:bodyPr>
            <a:noAutofit/>
          </a:bodyPr>
          <a:lstStyle/>
          <a:p>
            <a:pPr>
              <a:lnSpc>
                <a:spcPct val="150000"/>
              </a:lnSpc>
              <a:spcBef>
                <a:spcPts val="0"/>
              </a:spcBef>
              <a:spcAft>
                <a:spcPts val="0"/>
              </a:spcAft>
            </a:pPr>
            <a:r>
              <a:rPr lang="en-US">
                <a:solidFill>
                  <a:schemeClr val="tx1">
                    <a:lumMod val="50000"/>
                  </a:schemeClr>
                </a:solidFill>
              </a:rPr>
              <a:t>Ví dụ 3:</a:t>
            </a:r>
            <a:endParaRPr lang="en-US">
              <a:solidFill>
                <a:srgbClr val="0000FF"/>
              </a:solidFill>
              <a:latin typeface="Consolas" panose="020B0609020204030204" pitchFamily="49" charset="0"/>
            </a:endParaRPr>
          </a:p>
          <a:p>
            <a:pPr marL="0" indent="0">
              <a:lnSpc>
                <a:spcPct val="100000"/>
              </a:lnSpc>
              <a:spcBef>
                <a:spcPts val="0"/>
              </a:spcBef>
              <a:spcAft>
                <a:spcPts val="0"/>
              </a:spcAft>
              <a:buNone/>
            </a:pPr>
            <a:r>
              <a:rPr lang="vi-VN" sz="2200">
                <a:solidFill>
                  <a:srgbClr val="0000FF"/>
                </a:solidFill>
                <a:latin typeface="Consolas" panose="020B0609020204030204" pitchFamily="49" charset="0"/>
              </a:rPr>
              <a:t>#</a:t>
            </a:r>
            <a:r>
              <a:rPr lang="vi-VN" sz="2200" dirty="0">
                <a:solidFill>
                  <a:srgbClr val="0000FF"/>
                </a:solidFill>
                <a:latin typeface="Consolas" panose="020B0609020204030204" pitchFamily="49" charset="0"/>
              </a:rPr>
              <a:t>include</a:t>
            </a:r>
            <a:r>
              <a:rPr lang="vi-VN" sz="2200" dirty="0">
                <a:solidFill>
                  <a:srgbClr val="000000"/>
                </a:solidFill>
                <a:latin typeface="Consolas" panose="020B0609020204030204" pitchFamily="49" charset="0"/>
              </a:rPr>
              <a:t> </a:t>
            </a:r>
            <a:r>
              <a:rPr lang="vi-VN" sz="2200" dirty="0">
                <a:solidFill>
                  <a:srgbClr val="0000FF"/>
                </a:solidFill>
                <a:latin typeface="Consolas" panose="020B0609020204030204" pitchFamily="49" charset="0"/>
              </a:rPr>
              <a:t>&lt;</a:t>
            </a:r>
            <a:r>
              <a:rPr lang="vi-VN" sz="2200">
                <a:solidFill>
                  <a:srgbClr val="A31515"/>
                </a:solidFill>
                <a:latin typeface="Consolas" panose="020B0609020204030204" pitchFamily="49" charset="0"/>
              </a:rPr>
              <a:t>iostream</a:t>
            </a:r>
            <a:r>
              <a:rPr lang="vi-VN" sz="2200">
                <a:solidFill>
                  <a:srgbClr val="0000FF"/>
                </a:solidFill>
                <a:latin typeface="Consolas" panose="020B0609020204030204" pitchFamily="49" charset="0"/>
              </a:rPr>
              <a:t>&gt;</a:t>
            </a:r>
            <a:endParaRPr lang="vi-VN" sz="2200" dirty="0">
              <a:solidFill>
                <a:srgbClr val="000000"/>
              </a:solidFill>
              <a:latin typeface="Consolas" panose="020B0609020204030204" pitchFamily="49" charset="0"/>
            </a:endParaRPr>
          </a:p>
          <a:p>
            <a:pPr marL="0" indent="0">
              <a:lnSpc>
                <a:spcPct val="100000"/>
              </a:lnSpc>
              <a:spcBef>
                <a:spcPts val="0"/>
              </a:spcBef>
              <a:spcAft>
                <a:spcPts val="0"/>
              </a:spcAft>
              <a:buNone/>
            </a:pPr>
            <a:r>
              <a:rPr lang="vi-VN" sz="2200" dirty="0">
                <a:solidFill>
                  <a:srgbClr val="0000FF"/>
                </a:solidFill>
                <a:latin typeface="Consolas" panose="020B0609020204030204" pitchFamily="49" charset="0"/>
              </a:rPr>
              <a:t>int</a:t>
            </a:r>
            <a:r>
              <a:rPr lang="vi-VN" sz="2200" dirty="0">
                <a:solidFill>
                  <a:srgbClr val="000000"/>
                </a:solidFill>
                <a:latin typeface="Consolas" panose="020B0609020204030204" pitchFamily="49" charset="0"/>
              </a:rPr>
              <a:t> main() {</a:t>
            </a:r>
          </a:p>
          <a:p>
            <a:pPr marL="0" indent="0">
              <a:lnSpc>
                <a:spcPct val="100000"/>
              </a:lnSpc>
              <a:spcBef>
                <a:spcPts val="0"/>
              </a:spcBef>
              <a:spcAft>
                <a:spcPts val="0"/>
              </a:spcAft>
              <a:buNone/>
            </a:pPr>
            <a:r>
              <a:rPr lang="vi-VN" sz="2200" dirty="0">
                <a:solidFill>
                  <a:srgbClr val="000000"/>
                </a:solidFill>
                <a:latin typeface="Consolas" panose="020B0609020204030204" pitchFamily="49" charset="0"/>
              </a:rPr>
              <a:t>  </a:t>
            </a:r>
            <a:r>
              <a:rPr lang="vi-VN" sz="2200" dirty="0">
                <a:solidFill>
                  <a:srgbClr val="0000FF"/>
                </a:solidFill>
                <a:latin typeface="Consolas" panose="020B0609020204030204" pitchFamily="49" charset="0"/>
              </a:rPr>
              <a:t>switch</a:t>
            </a:r>
            <a:r>
              <a:rPr lang="vi-VN"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2</a:t>
            </a:r>
            <a:r>
              <a:rPr lang="vi-VN" sz="2200" dirty="0">
                <a:solidFill>
                  <a:srgbClr val="000000"/>
                </a:solidFill>
                <a:latin typeface="Consolas" panose="020B0609020204030204" pitchFamily="49" charset="0"/>
              </a:rPr>
              <a:t>) {</a:t>
            </a:r>
            <a:endParaRPr lang="en-US" sz="2200" dirty="0">
              <a:solidFill>
                <a:srgbClr val="000000"/>
              </a:solidFill>
              <a:latin typeface="Consolas" panose="020B0609020204030204" pitchFamily="49" charset="0"/>
            </a:endParaRPr>
          </a:p>
          <a:p>
            <a:pPr marL="0" indent="0">
              <a:lnSpc>
                <a:spcPct val="100000"/>
              </a:lnSpc>
              <a:spcBef>
                <a:spcPts val="0"/>
              </a:spcBef>
              <a:spcAft>
                <a:spcPts val="0"/>
              </a:spcAft>
              <a:buNone/>
            </a:pPr>
            <a:r>
              <a:rPr lang="en-US" sz="2200" dirty="0">
                <a:solidFill>
                  <a:srgbClr val="000000"/>
                </a:solidFill>
                <a:latin typeface="Consolas" panose="020B0609020204030204" pitchFamily="49" charset="0"/>
              </a:rPr>
              <a:t>  </a:t>
            </a:r>
            <a:r>
              <a:rPr lang="vi-VN" sz="2200" dirty="0">
                <a:solidFill>
                  <a:srgbClr val="0000FF"/>
                </a:solidFill>
                <a:latin typeface="Consolas" panose="020B0609020204030204" pitchFamily="49" charset="0"/>
              </a:rPr>
              <a:t>case</a:t>
            </a:r>
            <a:r>
              <a:rPr lang="vi-VN" sz="2200" dirty="0">
                <a:solidFill>
                  <a:srgbClr val="000000"/>
                </a:solidFill>
                <a:latin typeface="Consolas" panose="020B0609020204030204" pitchFamily="49" charset="0"/>
              </a:rPr>
              <a:t> </a:t>
            </a:r>
            <a:r>
              <a:rPr lang="vi-VN" sz="2200" dirty="0">
                <a:solidFill>
                  <a:srgbClr val="09885A"/>
                </a:solidFill>
                <a:latin typeface="Consolas" panose="020B0609020204030204" pitchFamily="49" charset="0"/>
              </a:rPr>
              <a:t>1</a:t>
            </a:r>
            <a:r>
              <a:rPr lang="vi-VN" sz="2200" dirty="0">
                <a:solidFill>
                  <a:srgbClr val="000000"/>
                </a:solidFill>
                <a:latin typeface="Consolas" panose="020B0609020204030204" pitchFamily="49" charset="0"/>
              </a:rPr>
              <a:t>:</a:t>
            </a:r>
          </a:p>
          <a:p>
            <a:pPr marL="0" indent="0">
              <a:lnSpc>
                <a:spcPct val="100000"/>
              </a:lnSpc>
              <a:spcBef>
                <a:spcPts val="0"/>
              </a:spcBef>
              <a:spcAft>
                <a:spcPts val="0"/>
              </a:spcAft>
              <a:buNone/>
            </a:pPr>
            <a:r>
              <a:rPr lang="vi-VN" sz="2200" dirty="0">
                <a:solidFill>
                  <a:srgbClr val="000000"/>
                </a:solidFill>
                <a:latin typeface="Consolas" panose="020B0609020204030204" pitchFamily="49" charset="0"/>
              </a:rPr>
              <a:t>  </a:t>
            </a:r>
            <a:r>
              <a:rPr lang="en-US" sz="2200" dirty="0">
                <a:solidFill>
                  <a:srgbClr val="000000"/>
                </a:solidFill>
                <a:latin typeface="Consolas" panose="020B0609020204030204" pitchFamily="49" charset="0"/>
              </a:rPr>
              <a:t>    </a:t>
            </a:r>
            <a:r>
              <a:rPr lang="vi-VN" sz="2200" dirty="0">
                <a:solidFill>
                  <a:srgbClr val="000000"/>
                </a:solidFill>
                <a:latin typeface="Consolas" panose="020B0609020204030204" pitchFamily="49" charset="0"/>
              </a:rPr>
              <a:t>std::cout &lt;&lt; </a:t>
            </a:r>
            <a:r>
              <a:rPr lang="vi-VN" sz="2200" dirty="0">
                <a:solidFill>
                  <a:srgbClr val="A31515"/>
                </a:solidFill>
                <a:latin typeface="Consolas" panose="020B0609020204030204" pitchFamily="49" charset="0"/>
              </a:rPr>
              <a:t>"case 1."</a:t>
            </a:r>
            <a:r>
              <a:rPr lang="vi-VN" sz="2200" dirty="0">
                <a:solidFill>
                  <a:srgbClr val="000000"/>
                </a:solidFill>
                <a:latin typeface="Consolas" panose="020B0609020204030204" pitchFamily="49" charset="0"/>
              </a:rPr>
              <a:t>; </a:t>
            </a:r>
            <a:r>
              <a:rPr lang="vi-VN" sz="2200" dirty="0">
                <a:solidFill>
                  <a:srgbClr val="0000FF"/>
                </a:solidFill>
                <a:latin typeface="Consolas" panose="020B0609020204030204" pitchFamily="49" charset="0"/>
              </a:rPr>
              <a:t>break</a:t>
            </a:r>
            <a:r>
              <a:rPr lang="vi-VN" sz="2200" dirty="0">
                <a:solidFill>
                  <a:srgbClr val="000000"/>
                </a:solidFill>
                <a:latin typeface="Consolas" panose="020B0609020204030204" pitchFamily="49" charset="0"/>
              </a:rPr>
              <a:t>;</a:t>
            </a:r>
            <a:endParaRPr lang="en-US" sz="2200" dirty="0">
              <a:solidFill>
                <a:srgbClr val="000000"/>
              </a:solidFill>
              <a:latin typeface="Consolas" panose="020B0609020204030204" pitchFamily="49" charset="0"/>
            </a:endParaRPr>
          </a:p>
          <a:p>
            <a:pPr marL="0" indent="0">
              <a:lnSpc>
                <a:spcPct val="100000"/>
              </a:lnSpc>
              <a:spcBef>
                <a:spcPts val="0"/>
              </a:spcBef>
              <a:spcAft>
                <a:spcPts val="0"/>
              </a:spcAft>
              <a:buNone/>
            </a:pPr>
            <a:r>
              <a:rPr lang="en-US" sz="2200" dirty="0">
                <a:solidFill>
                  <a:srgbClr val="0000FF"/>
                </a:solidFill>
                <a:latin typeface="Consolas" panose="020B0609020204030204" pitchFamily="49" charset="0"/>
              </a:rPr>
              <a:t>  </a:t>
            </a:r>
            <a:r>
              <a:rPr lang="vi-VN" sz="2200" dirty="0">
                <a:solidFill>
                  <a:srgbClr val="0000FF"/>
                </a:solidFill>
                <a:latin typeface="Consolas" panose="020B0609020204030204" pitchFamily="49" charset="0"/>
              </a:rPr>
              <a:t>case</a:t>
            </a:r>
            <a:r>
              <a:rPr lang="vi-VN" sz="2200" dirty="0">
                <a:solidFill>
                  <a:srgbClr val="000000"/>
                </a:solidFill>
                <a:latin typeface="Consolas" panose="020B0609020204030204" pitchFamily="49" charset="0"/>
              </a:rPr>
              <a:t> </a:t>
            </a:r>
            <a:r>
              <a:rPr lang="vi-VN" sz="2200" dirty="0">
                <a:solidFill>
                  <a:srgbClr val="09885A"/>
                </a:solidFill>
                <a:latin typeface="Consolas" panose="020B0609020204030204" pitchFamily="49" charset="0"/>
              </a:rPr>
              <a:t>2</a:t>
            </a:r>
            <a:r>
              <a:rPr lang="vi-VN" sz="2200" dirty="0">
                <a:solidFill>
                  <a:srgbClr val="000000"/>
                </a:solidFill>
                <a:latin typeface="Consolas" panose="020B0609020204030204" pitchFamily="49" charset="0"/>
              </a:rPr>
              <a:t>:</a:t>
            </a:r>
            <a:endParaRPr lang="en-US" sz="2200" dirty="0">
              <a:solidFill>
                <a:srgbClr val="000000"/>
              </a:solidFill>
              <a:latin typeface="Consolas" panose="020B0609020204030204" pitchFamily="49" charset="0"/>
            </a:endParaRPr>
          </a:p>
          <a:p>
            <a:pPr marL="0" indent="0">
              <a:lnSpc>
                <a:spcPct val="100000"/>
              </a:lnSpc>
              <a:spcBef>
                <a:spcPts val="0"/>
              </a:spcBef>
              <a:spcAft>
                <a:spcPts val="0"/>
              </a:spcAft>
              <a:buNone/>
            </a:pPr>
            <a:r>
              <a:rPr lang="en-US" sz="2200" dirty="0">
                <a:solidFill>
                  <a:srgbClr val="000000"/>
                </a:solidFill>
                <a:latin typeface="Consolas" panose="020B0609020204030204" pitchFamily="49" charset="0"/>
              </a:rPr>
              <a:t> </a:t>
            </a:r>
            <a:r>
              <a:rPr lang="vi-VN" sz="2200" dirty="0">
                <a:solidFill>
                  <a:srgbClr val="000000"/>
                </a:solidFill>
                <a:latin typeface="Consolas" panose="020B0609020204030204" pitchFamily="49" charset="0"/>
              </a:rPr>
              <a:t>  </a:t>
            </a:r>
            <a:r>
              <a:rPr lang="en-US" sz="2200" dirty="0">
                <a:solidFill>
                  <a:srgbClr val="000000"/>
                </a:solidFill>
                <a:latin typeface="Consolas" panose="020B0609020204030204" pitchFamily="49" charset="0"/>
              </a:rPr>
              <a:t>   </a:t>
            </a:r>
            <a:r>
              <a:rPr lang="vi-VN" sz="2200" dirty="0">
                <a:solidFill>
                  <a:srgbClr val="0000FF"/>
                </a:solidFill>
                <a:latin typeface="Consolas" panose="020B0609020204030204" pitchFamily="49" charset="0"/>
              </a:rPr>
              <a:t>int</a:t>
            </a:r>
            <a:r>
              <a:rPr lang="vi-VN" sz="2200" dirty="0">
                <a:solidFill>
                  <a:srgbClr val="000000"/>
                </a:solidFill>
                <a:latin typeface="Consolas" panose="020B0609020204030204" pitchFamily="49" charset="0"/>
              </a:rPr>
              <a:t> i</a:t>
            </a:r>
            <a:r>
              <a:rPr lang="en-US" sz="2200" dirty="0">
                <a:solidFill>
                  <a:srgbClr val="000000"/>
                </a:solidFill>
                <a:latin typeface="Consolas" panose="020B0609020204030204" pitchFamily="49" charset="0"/>
              </a:rPr>
              <a:t>2</a:t>
            </a:r>
            <a:r>
              <a:rPr lang="vi-VN"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2</a:t>
            </a:r>
            <a:r>
              <a:rPr lang="vi-VN" sz="2200" dirty="0">
                <a:solidFill>
                  <a:srgbClr val="000000"/>
                </a:solidFill>
                <a:latin typeface="Consolas" panose="020B0609020204030204" pitchFamily="49" charset="0"/>
              </a:rPr>
              <a:t>; </a:t>
            </a:r>
            <a:r>
              <a:rPr lang="vi-VN" sz="2200" b="1" dirty="0">
                <a:solidFill>
                  <a:srgbClr val="FF0000"/>
                </a:solidFill>
                <a:latin typeface="Consolas" panose="020B0609020204030204" pitchFamily="49" charset="0"/>
              </a:rPr>
              <a:t>// Báo lỗi</a:t>
            </a:r>
            <a:r>
              <a:rPr lang="vi-VN" sz="2200" b="1" dirty="0">
                <a:solidFill>
                  <a:srgbClr val="000000"/>
                </a:solidFill>
                <a:latin typeface="Consolas" panose="020B0609020204030204" pitchFamily="49" charset="0"/>
              </a:rPr>
              <a:t> </a:t>
            </a:r>
            <a:r>
              <a:rPr lang="vi-VN" sz="2200" dirty="0">
                <a:solidFill>
                  <a:srgbClr val="000000"/>
                </a:solidFill>
                <a:latin typeface="Consolas" panose="020B0609020204030204" pitchFamily="49" charset="0"/>
              </a:rPr>
              <a:t>    </a:t>
            </a:r>
            <a:endParaRPr lang="vi-VN" sz="2200" dirty="0">
              <a:solidFill>
                <a:srgbClr val="FF0000"/>
              </a:solidFill>
              <a:latin typeface="Consolas" panose="020B0609020204030204" pitchFamily="49" charset="0"/>
            </a:endParaRPr>
          </a:p>
          <a:p>
            <a:pPr marL="0" indent="0">
              <a:lnSpc>
                <a:spcPct val="100000"/>
              </a:lnSpc>
              <a:spcBef>
                <a:spcPts val="0"/>
              </a:spcBef>
              <a:spcAft>
                <a:spcPts val="0"/>
              </a:spcAft>
              <a:buNone/>
            </a:pPr>
            <a:r>
              <a:rPr lang="vi-VN" sz="2200" dirty="0">
                <a:solidFill>
                  <a:srgbClr val="000000"/>
                </a:solidFill>
                <a:latin typeface="Consolas" panose="020B0609020204030204" pitchFamily="49" charset="0"/>
              </a:rPr>
              <a:t>    </a:t>
            </a:r>
            <a:r>
              <a:rPr lang="en-US" sz="2200" dirty="0">
                <a:solidFill>
                  <a:srgbClr val="000000"/>
                </a:solidFill>
                <a:latin typeface="Consolas" panose="020B0609020204030204" pitchFamily="49" charset="0"/>
              </a:rPr>
              <a:t>  </a:t>
            </a:r>
            <a:r>
              <a:rPr lang="vi-VN" sz="2200" dirty="0">
                <a:solidFill>
                  <a:srgbClr val="000000"/>
                </a:solidFill>
                <a:latin typeface="Consolas" panose="020B0609020204030204" pitchFamily="49" charset="0"/>
              </a:rPr>
              <a:t>std::cout &lt;&lt; </a:t>
            </a:r>
            <a:r>
              <a:rPr lang="vi-VN" sz="2200" dirty="0">
                <a:solidFill>
                  <a:srgbClr val="A31515"/>
                </a:solidFill>
                <a:latin typeface="Consolas" panose="020B0609020204030204" pitchFamily="49" charset="0"/>
              </a:rPr>
              <a:t>"case 2. "</a:t>
            </a:r>
            <a:r>
              <a:rPr lang="en-US" sz="2200" dirty="0">
                <a:solidFill>
                  <a:srgbClr val="A31515"/>
                </a:solidFill>
                <a:latin typeface="Consolas" panose="020B0609020204030204" pitchFamily="49" charset="0"/>
              </a:rPr>
              <a:t> </a:t>
            </a:r>
            <a:r>
              <a:rPr lang="en-US" sz="2200" dirty="0">
                <a:latin typeface="Consolas" panose="020B0609020204030204" pitchFamily="49" charset="0"/>
              </a:rPr>
              <a:t>&lt;&lt; i2</a:t>
            </a:r>
            <a:r>
              <a:rPr lang="vi-VN" sz="2200" dirty="0">
                <a:solidFill>
                  <a:srgbClr val="000000"/>
                </a:solidFill>
                <a:latin typeface="Consolas" panose="020B0609020204030204" pitchFamily="49" charset="0"/>
              </a:rPr>
              <a:t>; </a:t>
            </a:r>
            <a:r>
              <a:rPr lang="vi-VN" sz="2200" dirty="0">
                <a:solidFill>
                  <a:srgbClr val="0000FF"/>
                </a:solidFill>
                <a:latin typeface="Consolas" panose="020B0609020204030204" pitchFamily="49" charset="0"/>
              </a:rPr>
              <a:t>break</a:t>
            </a:r>
            <a:r>
              <a:rPr lang="vi-VN" sz="2200" dirty="0">
                <a:solidFill>
                  <a:srgbClr val="000000"/>
                </a:solidFill>
                <a:latin typeface="Consolas" panose="020B0609020204030204" pitchFamily="49" charset="0"/>
              </a:rPr>
              <a:t>;</a:t>
            </a:r>
          </a:p>
          <a:p>
            <a:pPr marL="0" indent="0">
              <a:lnSpc>
                <a:spcPct val="100000"/>
              </a:lnSpc>
              <a:spcBef>
                <a:spcPts val="0"/>
              </a:spcBef>
              <a:spcAft>
                <a:spcPts val="0"/>
              </a:spcAft>
              <a:buNone/>
            </a:pPr>
            <a:r>
              <a:rPr lang="vi-VN" sz="2200" dirty="0">
                <a:solidFill>
                  <a:srgbClr val="000000"/>
                </a:solidFill>
                <a:latin typeface="Consolas" panose="020B0609020204030204" pitchFamily="49" charset="0"/>
              </a:rPr>
              <a:t>  </a:t>
            </a:r>
            <a:r>
              <a:rPr lang="vi-VN" sz="2200" dirty="0">
                <a:solidFill>
                  <a:srgbClr val="0000FF"/>
                </a:solidFill>
                <a:latin typeface="Consolas" panose="020B0609020204030204" pitchFamily="49" charset="0"/>
              </a:rPr>
              <a:t>default</a:t>
            </a:r>
            <a:r>
              <a:rPr lang="vi-VN" sz="2200" dirty="0">
                <a:solidFill>
                  <a:srgbClr val="000000"/>
                </a:solidFill>
                <a:latin typeface="Consolas" panose="020B0609020204030204" pitchFamily="49" charset="0"/>
              </a:rPr>
              <a:t>:</a:t>
            </a:r>
            <a:r>
              <a:rPr lang="en-US" sz="2200" dirty="0">
                <a:solidFill>
                  <a:srgbClr val="000000"/>
                </a:solidFill>
                <a:latin typeface="Consolas" panose="020B0609020204030204" pitchFamily="49" charset="0"/>
              </a:rPr>
              <a:t> </a:t>
            </a:r>
          </a:p>
          <a:p>
            <a:pPr marL="0" indent="0">
              <a:lnSpc>
                <a:spcPct val="100000"/>
              </a:lnSpc>
              <a:spcBef>
                <a:spcPts val="0"/>
              </a:spcBef>
              <a:spcAft>
                <a:spcPts val="0"/>
              </a:spcAft>
              <a:buNone/>
            </a:pPr>
            <a:r>
              <a:rPr lang="en-US" sz="2200" dirty="0">
                <a:solidFill>
                  <a:srgbClr val="000000"/>
                </a:solidFill>
                <a:latin typeface="Consolas" panose="020B0609020204030204" pitchFamily="49" charset="0"/>
              </a:rPr>
              <a:t>       </a:t>
            </a:r>
            <a:r>
              <a:rPr lang="vi-VN" sz="2200" dirty="0">
                <a:solidFill>
                  <a:srgbClr val="0000FF"/>
                </a:solidFill>
                <a:latin typeface="Consolas" panose="020B0609020204030204" pitchFamily="49" charset="0"/>
              </a:rPr>
              <a:t>int</a:t>
            </a:r>
            <a:r>
              <a:rPr lang="vi-VN" sz="2200" dirty="0">
                <a:solidFill>
                  <a:srgbClr val="000000"/>
                </a:solidFill>
                <a:latin typeface="Consolas" panose="020B0609020204030204" pitchFamily="49" charset="0"/>
              </a:rPr>
              <a:t> i = </a:t>
            </a:r>
            <a:r>
              <a:rPr lang="vi-VN" sz="2200" dirty="0">
                <a:solidFill>
                  <a:srgbClr val="09885A"/>
                </a:solidFill>
                <a:latin typeface="Consolas" panose="020B0609020204030204" pitchFamily="49" charset="0"/>
              </a:rPr>
              <a:t>4</a:t>
            </a:r>
            <a:r>
              <a:rPr lang="vi-VN" sz="2200" dirty="0">
                <a:solidFill>
                  <a:srgbClr val="000000"/>
                </a:solidFill>
                <a:latin typeface="Consolas" panose="020B0609020204030204" pitchFamily="49" charset="0"/>
              </a:rPr>
              <a:t>; </a:t>
            </a:r>
            <a:r>
              <a:rPr lang="vi-VN" sz="2200" b="1" dirty="0">
                <a:solidFill>
                  <a:srgbClr val="FF0000"/>
                </a:solidFill>
                <a:latin typeface="Consolas" panose="020B0609020204030204" pitchFamily="49" charset="0"/>
              </a:rPr>
              <a:t>// Ok</a:t>
            </a:r>
            <a:r>
              <a:rPr lang="en-US" sz="2200" b="1" dirty="0">
                <a:solidFill>
                  <a:srgbClr val="FF0000"/>
                </a:solidFill>
                <a:latin typeface="Consolas" panose="020B0609020204030204" pitchFamily="49" charset="0"/>
              </a:rPr>
              <a:t>, </a:t>
            </a:r>
            <a:r>
              <a:rPr lang="en-US" sz="2200" b="1" dirty="0" err="1">
                <a:solidFill>
                  <a:srgbClr val="FF0000"/>
                </a:solidFill>
                <a:latin typeface="Consolas" panose="020B0609020204030204" pitchFamily="49" charset="0"/>
              </a:rPr>
              <a:t>khởi</a:t>
            </a:r>
            <a:r>
              <a:rPr lang="en-US" sz="2200" b="1" dirty="0">
                <a:solidFill>
                  <a:srgbClr val="FF0000"/>
                </a:solidFill>
                <a:latin typeface="Consolas" panose="020B0609020204030204" pitchFamily="49" charset="0"/>
              </a:rPr>
              <a:t> </a:t>
            </a:r>
            <a:r>
              <a:rPr lang="en-US" sz="2200" b="1" dirty="0" err="1">
                <a:solidFill>
                  <a:srgbClr val="FF0000"/>
                </a:solidFill>
                <a:latin typeface="Consolas" panose="020B0609020204030204" pitchFamily="49" charset="0"/>
              </a:rPr>
              <a:t>tạo</a:t>
            </a:r>
            <a:r>
              <a:rPr lang="en-US" sz="2200" b="1" dirty="0">
                <a:solidFill>
                  <a:srgbClr val="FF0000"/>
                </a:solidFill>
                <a:latin typeface="Consolas" panose="020B0609020204030204" pitchFamily="49" charset="0"/>
              </a:rPr>
              <a:t> </a:t>
            </a:r>
            <a:r>
              <a:rPr lang="en-US" sz="2200" b="1" dirty="0" err="1">
                <a:solidFill>
                  <a:srgbClr val="FF0000"/>
                </a:solidFill>
                <a:latin typeface="Consolas" panose="020B0609020204030204" pitchFamily="49" charset="0"/>
              </a:rPr>
              <a:t>biến</a:t>
            </a:r>
            <a:r>
              <a:rPr lang="en-US" sz="2200" b="1" dirty="0">
                <a:solidFill>
                  <a:srgbClr val="FF0000"/>
                </a:solidFill>
                <a:latin typeface="Consolas" panose="020B0609020204030204" pitchFamily="49" charset="0"/>
              </a:rPr>
              <a:t> </a:t>
            </a:r>
            <a:r>
              <a:rPr lang="en-US" sz="2200" b="1" dirty="0" err="1">
                <a:solidFill>
                  <a:srgbClr val="FF0000"/>
                </a:solidFill>
                <a:latin typeface="Consolas" panose="020B0609020204030204" pitchFamily="49" charset="0"/>
              </a:rPr>
              <a:t>được</a:t>
            </a:r>
            <a:r>
              <a:rPr lang="en-US" sz="2200" b="1" dirty="0">
                <a:solidFill>
                  <a:srgbClr val="FF0000"/>
                </a:solidFill>
                <a:latin typeface="Consolas" panose="020B0609020204030204" pitchFamily="49" charset="0"/>
              </a:rPr>
              <a:t> </a:t>
            </a:r>
          </a:p>
          <a:p>
            <a:pPr marL="0" indent="0">
              <a:lnSpc>
                <a:spcPct val="100000"/>
              </a:lnSpc>
              <a:spcBef>
                <a:spcPts val="0"/>
              </a:spcBef>
              <a:spcAft>
                <a:spcPts val="0"/>
              </a:spcAft>
              <a:buNone/>
            </a:pPr>
            <a:r>
              <a:rPr lang="en-US" sz="2200" b="1" dirty="0">
                <a:solidFill>
                  <a:srgbClr val="FF0000"/>
                </a:solidFill>
                <a:latin typeface="Consolas" panose="020B0609020204030204" pitchFamily="49" charset="0"/>
              </a:rPr>
              <a:t>                  // </a:t>
            </a:r>
            <a:r>
              <a:rPr lang="en-US" sz="2200" b="1" dirty="0" err="1">
                <a:solidFill>
                  <a:srgbClr val="FF0000"/>
                </a:solidFill>
                <a:latin typeface="Consolas" panose="020B0609020204030204" pitchFamily="49" charset="0"/>
              </a:rPr>
              <a:t>chấp</a:t>
            </a:r>
            <a:r>
              <a:rPr lang="en-US" sz="2200" b="1" dirty="0">
                <a:solidFill>
                  <a:srgbClr val="FF0000"/>
                </a:solidFill>
                <a:latin typeface="Consolas" panose="020B0609020204030204" pitchFamily="49" charset="0"/>
              </a:rPr>
              <a:t> </a:t>
            </a:r>
            <a:r>
              <a:rPr lang="en-US" sz="2200" b="1" dirty="0" err="1">
                <a:solidFill>
                  <a:srgbClr val="FF0000"/>
                </a:solidFill>
                <a:latin typeface="Consolas" panose="020B0609020204030204" pitchFamily="49" charset="0"/>
              </a:rPr>
              <a:t>nhận</a:t>
            </a:r>
            <a:r>
              <a:rPr lang="en-US" sz="2200" b="1" dirty="0">
                <a:solidFill>
                  <a:srgbClr val="FF0000"/>
                </a:solidFill>
                <a:latin typeface="Consolas" panose="020B0609020204030204" pitchFamily="49" charset="0"/>
              </a:rPr>
              <a:t> ở case </a:t>
            </a:r>
            <a:r>
              <a:rPr lang="en-US" sz="2200" b="1" dirty="0" err="1">
                <a:solidFill>
                  <a:srgbClr val="FF0000"/>
                </a:solidFill>
                <a:latin typeface="Consolas" panose="020B0609020204030204" pitchFamily="49" charset="0"/>
              </a:rPr>
              <a:t>cuối</a:t>
            </a:r>
            <a:r>
              <a:rPr lang="en-US" sz="2200" b="1" dirty="0">
                <a:solidFill>
                  <a:srgbClr val="FF0000"/>
                </a:solidFill>
                <a:latin typeface="Consolas" panose="020B0609020204030204" pitchFamily="49" charset="0"/>
              </a:rPr>
              <a:t> </a:t>
            </a:r>
            <a:r>
              <a:rPr lang="en-US" sz="2200" b="1" dirty="0" err="1">
                <a:solidFill>
                  <a:srgbClr val="FF0000"/>
                </a:solidFill>
                <a:latin typeface="Consolas" panose="020B0609020204030204" pitchFamily="49" charset="0"/>
              </a:rPr>
              <a:t>cùng</a:t>
            </a:r>
            <a:endParaRPr lang="vi-VN" sz="2200" b="1" dirty="0">
              <a:solidFill>
                <a:srgbClr val="FF0000"/>
              </a:solidFill>
              <a:latin typeface="Consolas" panose="020B0609020204030204" pitchFamily="49" charset="0"/>
            </a:endParaRPr>
          </a:p>
          <a:p>
            <a:pPr marL="0" indent="0">
              <a:lnSpc>
                <a:spcPct val="100000"/>
              </a:lnSpc>
              <a:spcBef>
                <a:spcPts val="0"/>
              </a:spcBef>
              <a:spcAft>
                <a:spcPts val="0"/>
              </a:spcAft>
              <a:buNone/>
            </a:pPr>
            <a:r>
              <a:rPr lang="vi-VN" sz="2200" dirty="0">
                <a:solidFill>
                  <a:srgbClr val="000000"/>
                </a:solidFill>
                <a:latin typeface="Consolas" panose="020B0609020204030204" pitchFamily="49" charset="0"/>
              </a:rPr>
              <a:t> </a:t>
            </a:r>
            <a:r>
              <a:rPr lang="en-US" sz="2200" dirty="0">
                <a:solidFill>
                  <a:srgbClr val="000000"/>
                </a:solidFill>
                <a:latin typeface="Consolas" panose="020B0609020204030204" pitchFamily="49" charset="0"/>
              </a:rPr>
              <a:t>   </a:t>
            </a:r>
            <a:r>
              <a:rPr lang="vi-VN" sz="2200" dirty="0">
                <a:solidFill>
                  <a:srgbClr val="000000"/>
                </a:solidFill>
                <a:latin typeface="Consolas" panose="020B0609020204030204" pitchFamily="49" charset="0"/>
              </a:rPr>
              <a:t>   std::cout &lt;&lt; </a:t>
            </a:r>
            <a:r>
              <a:rPr lang="vi-VN" sz="2200" dirty="0">
                <a:solidFill>
                  <a:srgbClr val="A31515"/>
                </a:solidFill>
                <a:latin typeface="Consolas" panose="020B0609020204030204" pitchFamily="49" charset="0"/>
              </a:rPr>
              <a:t>"default. "</a:t>
            </a:r>
            <a:r>
              <a:rPr lang="vi-VN" sz="2200" dirty="0">
                <a:solidFill>
                  <a:srgbClr val="000000"/>
                </a:solidFill>
                <a:latin typeface="Consolas" panose="020B0609020204030204" pitchFamily="49" charset="0"/>
              </a:rPr>
              <a:t> &lt;&lt; i; </a:t>
            </a:r>
          </a:p>
          <a:p>
            <a:pPr marL="0" indent="0">
              <a:lnSpc>
                <a:spcPct val="100000"/>
              </a:lnSpc>
              <a:spcBef>
                <a:spcPts val="0"/>
              </a:spcBef>
              <a:spcAft>
                <a:spcPts val="0"/>
              </a:spcAft>
              <a:buNone/>
            </a:pPr>
            <a:r>
              <a:rPr lang="vi-VN" sz="2200" dirty="0">
                <a:solidFill>
                  <a:srgbClr val="000000"/>
                </a:solidFill>
                <a:latin typeface="Consolas" panose="020B0609020204030204" pitchFamily="49" charset="0"/>
              </a:rPr>
              <a:t>  }</a:t>
            </a:r>
            <a:endParaRPr lang="en-US" sz="2200" dirty="0">
              <a:solidFill>
                <a:srgbClr val="000000"/>
              </a:solidFill>
              <a:latin typeface="Consolas" panose="020B0609020204030204" pitchFamily="49" charset="0"/>
            </a:endParaRPr>
          </a:p>
          <a:p>
            <a:pPr marL="0" indent="0">
              <a:lnSpc>
                <a:spcPct val="100000"/>
              </a:lnSpc>
              <a:spcBef>
                <a:spcPts val="0"/>
              </a:spcBef>
              <a:spcAft>
                <a:spcPts val="0"/>
              </a:spcAft>
              <a:buNone/>
            </a:pPr>
            <a:r>
              <a:rPr lang="vi-VN" sz="2200">
                <a:solidFill>
                  <a:srgbClr val="000000"/>
                </a:solidFill>
                <a:latin typeface="Consolas" panose="020B0609020204030204" pitchFamily="49" charset="0"/>
              </a:rPr>
              <a:t>}</a:t>
            </a:r>
            <a:endParaRPr lang="vi-VN" sz="2200" dirty="0">
              <a:solidFill>
                <a:srgbClr val="000000"/>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7607300" y="1132224"/>
            <a:ext cx="4260222" cy="3584379"/>
          </a:xfrm>
          <a:prstGeom prst="rect">
            <a:avLst/>
          </a:prstGeom>
          <a:solidFill>
            <a:srgbClr val="FFFF00"/>
          </a:solidFill>
          <a:ln>
            <a:solidFill>
              <a:schemeClr val="tx1"/>
            </a:solidFill>
          </a:ln>
        </p:spPr>
        <p:txBody>
          <a:bodyPr wrap="square">
            <a:spAutoFit/>
          </a:bodyPr>
          <a:lstStyle/>
          <a:p>
            <a:pPr algn="just">
              <a:lnSpc>
                <a:spcPct val="150000"/>
              </a:lnSpc>
            </a:pPr>
            <a:r>
              <a:rPr lang="en-US" sz="2200">
                <a:latin typeface="Arial" panose="020B0604020202020204" pitchFamily="34" charset="0"/>
                <a:cs typeface="Arial" panose="020B0604020202020204" pitchFamily="34" charset="0"/>
                <a:sym typeface="Wingdings" panose="05000000000000000000" pitchFamily="2" charset="2"/>
              </a:rPr>
              <a:t> </a:t>
            </a:r>
            <a:r>
              <a:rPr lang="en-US" sz="2200">
                <a:latin typeface="Arial" panose="020B0604020202020204" pitchFamily="34" charset="0"/>
                <a:cs typeface="Arial" panose="020B0604020202020204" pitchFamily="34" charset="0"/>
              </a:rPr>
              <a:t>Khởi </a:t>
            </a:r>
            <a:r>
              <a:rPr lang="en-US" sz="2200" dirty="0" err="1">
                <a:latin typeface="Arial" panose="020B0604020202020204" pitchFamily="34" charset="0"/>
                <a:cs typeface="Arial" panose="020B0604020202020204" pitchFamily="34" charset="0"/>
              </a:rPr>
              <a:t>tạo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case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phép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do: </a:t>
            </a:r>
            <a:r>
              <a:rPr lang="en-US" sz="2200" dirty="0" err="1">
                <a:latin typeface="Arial" panose="020B0604020202020204" pitchFamily="34" charset="0"/>
                <a:cs typeface="Arial" panose="020B0604020202020204" pitchFamily="34" charset="0"/>
              </a:rPr>
              <a:t>Vì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việc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khởi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yêu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phải</a:t>
            </a:r>
            <a:r>
              <a:rPr lang="en-US" sz="2200" dirty="0">
                <a:latin typeface="Arial" panose="020B0604020202020204" pitchFamily="34" charset="0"/>
                <a:cs typeface="Arial" panose="020B0604020202020204" pitchFamily="34" charset="0"/>
              </a:rPr>
              <a:t> thực </a:t>
            </a:r>
            <a:r>
              <a:rPr lang="en-US" sz="2200" dirty="0" err="1">
                <a:latin typeface="Arial" panose="020B0604020202020204" pitchFamily="34" charset="0"/>
                <a:cs typeface="Arial" panose="020B0604020202020204" pitchFamily="34" charset="0"/>
              </a:rPr>
              <a:t>thi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nhưng</a:t>
            </a:r>
            <a:r>
              <a:rPr lang="en-US" sz="2200" dirty="0">
                <a:latin typeface="Arial" panose="020B0604020202020204" pitchFamily="34" charset="0"/>
                <a:cs typeface="Arial" panose="020B0604020202020204" pitchFamily="34" charset="0"/>
              </a:rPr>
              <a:t> case </a:t>
            </a:r>
            <a:r>
              <a:rPr lang="en-US" sz="2200" dirty="0" err="1">
                <a:latin typeface="Arial" panose="020B0604020202020204" pitchFamily="34" charset="0"/>
                <a:cs typeface="Arial" panose="020B0604020202020204" pitchFamily="34" charset="0"/>
              </a:rPr>
              <a:t>chứa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lệnh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khởi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tạo</a:t>
            </a:r>
            <a:r>
              <a:rPr lang="en-US" sz="2200" dirty="0">
                <a:latin typeface="Arial" panose="020B0604020202020204" pitchFamily="34" charset="0"/>
                <a:cs typeface="Arial" panose="020B0604020202020204" pitchFamily="34" charset="0"/>
              </a:rPr>
              <a:t> có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bao</a:t>
            </a:r>
            <a:r>
              <a:rPr lang="en-US" sz="2200" dirty="0">
                <a:latin typeface="Arial" panose="020B0604020202020204" pitchFamily="34" charset="0"/>
                <a:cs typeface="Arial" panose="020B0604020202020204" pitchFamily="34" charset="0"/>
              </a:rPr>
              <a:t> giờ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thực </a:t>
            </a:r>
            <a:r>
              <a:rPr lang="en-US" sz="2200" dirty="0" err="1">
                <a:latin typeface="Arial" panose="020B0604020202020204" pitchFamily="34" charset="0"/>
                <a:cs typeface="Arial" panose="020B0604020202020204" pitchFamily="34" charset="0"/>
              </a:rPr>
              <a:t>thi</a:t>
            </a:r>
            <a:r>
              <a:rPr lang="en-US" sz="2200" dirty="0">
                <a:latin typeface="Arial" panose="020B0604020202020204" pitchFamily="34" charset="0"/>
                <a:cs typeface="Arial" panose="020B0604020202020204" pitchFamily="34" charset="0"/>
              </a:rPr>
              <a:t>!</a:t>
            </a:r>
          </a:p>
        </p:txBody>
      </p:sp>
      <p:sp>
        <p:nvSpPr>
          <p:cNvPr id="8" name="Date Placeholder 7">
            <a:extLst>
              <a:ext uri="{FF2B5EF4-FFF2-40B4-BE49-F238E27FC236}">
                <a16:creationId xmlns:a16="http://schemas.microsoft.com/office/drawing/2014/main" id="{8C051CA4-4039-ACAA-76E2-BCFA1E6F8DC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6808ED78-ABDA-A902-8D4F-608132211C34}"/>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368796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Lưu ý 7: Khai báo biến trong switch</a:t>
            </a:r>
            <a:endParaRPr lang="en-US" dirty="0"/>
          </a:p>
        </p:txBody>
      </p:sp>
      <p:sp>
        <p:nvSpPr>
          <p:cNvPr id="3" name="Content Placeholder 2"/>
          <p:cNvSpPr>
            <a:spLocks noGrp="1"/>
          </p:cNvSpPr>
          <p:nvPr>
            <p:ph idx="1"/>
          </p:nvPr>
        </p:nvSpPr>
        <p:spPr>
          <a:xfrm>
            <a:off x="893209" y="840124"/>
            <a:ext cx="10579654" cy="4943139"/>
          </a:xfrm>
        </p:spPr>
        <p:txBody>
          <a:bodyPr>
            <a:noAutofit/>
          </a:bodyPr>
          <a:lstStyle/>
          <a:p>
            <a:pPr>
              <a:lnSpc>
                <a:spcPct val="150000"/>
              </a:lnSpc>
              <a:spcBef>
                <a:spcPts val="0"/>
              </a:spcBef>
              <a:spcAft>
                <a:spcPts val="600"/>
              </a:spcAft>
            </a:pPr>
            <a:r>
              <a:rPr lang="en-US">
                <a:solidFill>
                  <a:schemeClr val="tx1">
                    <a:lumMod val="50000"/>
                  </a:schemeClr>
                </a:solidFill>
              </a:rPr>
              <a:t>Ví dụ 4:</a:t>
            </a:r>
          </a:p>
          <a:p>
            <a:pPr marL="0" indent="0">
              <a:lnSpc>
                <a:spcPct val="100000"/>
              </a:lnSpc>
              <a:spcBef>
                <a:spcPts val="0"/>
              </a:spcBef>
              <a:spcAft>
                <a:spcPts val="0"/>
              </a:spcAft>
              <a:buNone/>
            </a:pPr>
            <a:r>
              <a:rPr lang="vi-VN" sz="2000">
                <a:solidFill>
                  <a:srgbClr val="0000FF"/>
                </a:solidFill>
                <a:latin typeface="Consolas" panose="020B0609020204030204" pitchFamily="49" charset="0"/>
              </a:rPr>
              <a:t>#</a:t>
            </a:r>
            <a:r>
              <a:rPr lang="vi-VN" sz="2000" dirty="0">
                <a:solidFill>
                  <a:srgbClr val="0000FF"/>
                </a:solidFill>
                <a:latin typeface="Consolas" panose="020B0609020204030204" pitchFamily="49" charset="0"/>
              </a:rPr>
              <a:t>include</a:t>
            </a: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&lt;</a:t>
            </a:r>
            <a:r>
              <a:rPr lang="vi-VN" sz="2000" dirty="0">
                <a:solidFill>
                  <a:srgbClr val="A31515"/>
                </a:solidFill>
                <a:latin typeface="Consolas" panose="020B0609020204030204" pitchFamily="49" charset="0"/>
              </a:rPr>
              <a:t>iostream</a:t>
            </a:r>
            <a:r>
              <a:rPr lang="vi-VN" sz="2000" dirty="0">
                <a:solidFill>
                  <a:srgbClr val="0000FF"/>
                </a:solidFill>
                <a:latin typeface="Consolas" panose="020B0609020204030204" pitchFamily="49" charset="0"/>
              </a:rPr>
              <a:t>&gt;</a:t>
            </a:r>
            <a:endParaRPr lang="vi-VN" sz="2000" dirty="0">
              <a:solidFill>
                <a:srgbClr val="000000"/>
              </a:solidFill>
              <a:latin typeface="Consolas" panose="020B0609020204030204" pitchFamily="49" charset="0"/>
            </a:endParaRPr>
          </a:p>
          <a:p>
            <a:pPr marL="0" indent="0">
              <a:lnSpc>
                <a:spcPct val="100000"/>
              </a:lnSpc>
              <a:spcBef>
                <a:spcPts val="0"/>
              </a:spcBef>
              <a:spcAft>
                <a:spcPts val="0"/>
              </a:spcAft>
              <a:buNone/>
            </a:pPr>
            <a:r>
              <a:rPr lang="vi-VN" sz="2000" dirty="0">
                <a:solidFill>
                  <a:srgbClr val="0000FF"/>
                </a:solidFill>
                <a:latin typeface="Consolas" panose="020B0609020204030204" pitchFamily="49" charset="0"/>
              </a:rPr>
              <a:t>int</a:t>
            </a:r>
            <a:r>
              <a:rPr lang="vi-VN" sz="2000" dirty="0">
                <a:solidFill>
                  <a:srgbClr val="000000"/>
                </a:solidFill>
                <a:latin typeface="Consolas" panose="020B0609020204030204" pitchFamily="49" charset="0"/>
              </a:rPr>
              <a:t> main() {</a:t>
            </a:r>
          </a:p>
          <a:p>
            <a:pPr marL="0"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switch</a:t>
            </a:r>
            <a:r>
              <a:rPr lang="vi-VN"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2</a:t>
            </a:r>
            <a:r>
              <a:rPr lang="vi-VN" sz="20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540068" lvl="3" indent="0">
              <a:lnSpc>
                <a:spcPct val="100000"/>
              </a:lnSpc>
              <a:spcBef>
                <a:spcPts val="0"/>
              </a:spcBef>
              <a:spcAft>
                <a:spcPts val="0"/>
              </a:spcAft>
              <a:buNone/>
            </a:pPr>
            <a:r>
              <a:rPr lang="en-US"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case</a:t>
            </a:r>
            <a:r>
              <a:rPr lang="vi-VN" sz="2000" dirty="0">
                <a:solidFill>
                  <a:srgbClr val="000000"/>
                </a:solidFill>
                <a:latin typeface="Consolas" panose="020B0609020204030204" pitchFamily="49" charset="0"/>
              </a:rPr>
              <a:t> </a:t>
            </a:r>
            <a:r>
              <a:rPr lang="vi-VN" sz="2000" dirty="0">
                <a:solidFill>
                  <a:srgbClr val="09885A"/>
                </a:solidFill>
                <a:latin typeface="Consolas" panose="020B0609020204030204" pitchFamily="49" charset="0"/>
              </a:rPr>
              <a:t>1</a:t>
            </a:r>
            <a:r>
              <a:rPr lang="vi-VN" sz="2000" dirty="0">
                <a:solidFill>
                  <a:srgbClr val="000000"/>
                </a:solidFill>
                <a:latin typeface="Consolas" panose="020B0609020204030204" pitchFamily="49" charset="0"/>
              </a:rPr>
              <a:t>:</a:t>
            </a:r>
          </a:p>
          <a:p>
            <a:pPr marL="540068" lvl="3"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vi-VN" sz="2000" dirty="0">
                <a:solidFill>
                  <a:srgbClr val="000000"/>
                </a:solidFill>
                <a:latin typeface="Consolas" panose="020B0609020204030204" pitchFamily="49" charset="0"/>
              </a:rPr>
              <a:t>std::cout &lt;&lt; </a:t>
            </a:r>
            <a:r>
              <a:rPr lang="vi-VN" sz="2000" dirty="0">
                <a:solidFill>
                  <a:srgbClr val="A31515"/>
                </a:solidFill>
                <a:latin typeface="Consolas" panose="020B0609020204030204" pitchFamily="49" charset="0"/>
              </a:rPr>
              <a:t>"case 1."</a:t>
            </a: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break</a:t>
            </a:r>
            <a:r>
              <a:rPr lang="vi-VN" sz="2000"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540068" lvl="3" indent="0">
              <a:lnSpc>
                <a:spcPct val="100000"/>
              </a:lnSpc>
              <a:spcBef>
                <a:spcPts val="0"/>
              </a:spcBef>
              <a:spcAft>
                <a:spcPts val="0"/>
              </a:spcAft>
              <a:buNone/>
            </a:pPr>
            <a:r>
              <a:rPr lang="en-US" sz="2000" dirty="0">
                <a:solidFill>
                  <a:srgbClr val="0000FF"/>
                </a:solidFill>
                <a:latin typeface="Consolas" panose="020B0609020204030204" pitchFamily="49" charset="0"/>
              </a:rPr>
              <a:t>  </a:t>
            </a:r>
            <a:r>
              <a:rPr lang="vi-VN" sz="2000" dirty="0">
                <a:solidFill>
                  <a:srgbClr val="0000FF"/>
                </a:solidFill>
                <a:latin typeface="Consolas" panose="020B0609020204030204" pitchFamily="49" charset="0"/>
              </a:rPr>
              <a:t>case</a:t>
            </a:r>
            <a:r>
              <a:rPr lang="vi-VN" sz="2000" dirty="0">
                <a:solidFill>
                  <a:srgbClr val="000000"/>
                </a:solidFill>
                <a:latin typeface="Consolas" panose="020B0609020204030204" pitchFamily="49" charset="0"/>
              </a:rPr>
              <a:t> </a:t>
            </a:r>
            <a:r>
              <a:rPr lang="vi-VN" sz="2000">
                <a:solidFill>
                  <a:srgbClr val="09885A"/>
                </a:solidFill>
                <a:latin typeface="Consolas" panose="020B0609020204030204" pitchFamily="49" charset="0"/>
              </a:rPr>
              <a:t>2</a:t>
            </a:r>
            <a:r>
              <a:rPr lang="vi-VN" sz="2000">
                <a:solidFill>
                  <a:srgbClr val="000000"/>
                </a:solidFill>
                <a:latin typeface="Consolas" panose="020B0609020204030204" pitchFamily="49" charset="0"/>
              </a:rPr>
              <a:t>:</a:t>
            </a:r>
            <a:r>
              <a:rPr lang="en-US" sz="200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540068" lvl="3" indent="0">
              <a:lnSpc>
                <a:spcPct val="100000"/>
              </a:lnSpc>
              <a:spcBef>
                <a:spcPts val="0"/>
              </a:spcBef>
              <a:spcAft>
                <a:spcPts val="0"/>
              </a:spcAft>
              <a:buNone/>
            </a:pPr>
            <a:r>
              <a:rPr lang="en-US"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int</a:t>
            </a:r>
            <a:r>
              <a:rPr lang="vi-VN" sz="2000" dirty="0">
                <a:solidFill>
                  <a:srgbClr val="000000"/>
                </a:solidFill>
                <a:latin typeface="Consolas" panose="020B0609020204030204" pitchFamily="49" charset="0"/>
              </a:rPr>
              <a:t> i</a:t>
            </a:r>
            <a:r>
              <a:rPr lang="en-US" sz="2000" dirty="0">
                <a:solidFill>
                  <a:srgbClr val="000000"/>
                </a:solidFill>
                <a:latin typeface="Consolas" panose="020B0609020204030204" pitchFamily="49" charset="0"/>
              </a:rPr>
              <a:t>2</a:t>
            </a:r>
            <a:r>
              <a:rPr lang="vi-VN" sz="2000" dirty="0">
                <a:solidFill>
                  <a:srgbClr val="000000"/>
                </a:solidFill>
                <a:latin typeface="Consolas" panose="020B0609020204030204" pitchFamily="49" charset="0"/>
              </a:rPr>
              <a:t> = </a:t>
            </a:r>
            <a:r>
              <a:rPr lang="en-US" sz="2000" dirty="0">
                <a:solidFill>
                  <a:srgbClr val="000000"/>
                </a:solidFill>
                <a:latin typeface="Consolas" panose="020B0609020204030204" pitchFamily="49" charset="0"/>
              </a:rPr>
              <a:t>2</a:t>
            </a:r>
            <a:r>
              <a:rPr lang="vi-VN"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 okay, variables can be initialized</a:t>
            </a:r>
          </a:p>
          <a:p>
            <a:pPr marL="540068" lvl="3" indent="0">
              <a:lnSpc>
                <a:spcPct val="100000"/>
              </a:lnSpc>
              <a:spcBef>
                <a:spcPts val="0"/>
              </a:spcBef>
              <a:spcAft>
                <a:spcPts val="0"/>
              </a:spcAft>
              <a:buNone/>
            </a:pPr>
            <a:r>
              <a:rPr lang="en-US" sz="2000">
                <a:solidFill>
                  <a:srgbClr val="FF0000"/>
                </a:solidFill>
                <a:latin typeface="Consolas" panose="020B0609020204030204" pitchFamily="49" charset="0"/>
              </a:rPr>
              <a:t>                      // </a:t>
            </a:r>
            <a:r>
              <a:rPr lang="en-US" sz="2000" dirty="0">
                <a:solidFill>
                  <a:srgbClr val="FF0000"/>
                </a:solidFill>
                <a:latin typeface="Consolas" panose="020B0609020204030204" pitchFamily="49" charset="0"/>
              </a:rPr>
              <a:t>inside a block inside a case</a:t>
            </a:r>
            <a:r>
              <a:rPr lang="vi-VN" sz="2000" dirty="0">
                <a:solidFill>
                  <a:srgbClr val="000000"/>
                </a:solidFill>
                <a:latin typeface="Consolas" panose="020B0609020204030204" pitchFamily="49" charset="0"/>
              </a:rPr>
              <a:t>    </a:t>
            </a:r>
            <a:endParaRPr lang="vi-VN" sz="2000" dirty="0">
              <a:solidFill>
                <a:srgbClr val="FF0000"/>
              </a:solidFill>
              <a:latin typeface="Consolas" panose="020B0609020204030204" pitchFamily="49" charset="0"/>
            </a:endParaRPr>
          </a:p>
          <a:p>
            <a:pPr marL="540068" lvl="3"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vi-VN" sz="2000" dirty="0">
                <a:solidFill>
                  <a:srgbClr val="000000"/>
                </a:solidFill>
                <a:latin typeface="Consolas" panose="020B0609020204030204" pitchFamily="49" charset="0"/>
              </a:rPr>
              <a:t>std::cout &lt;&lt; </a:t>
            </a:r>
            <a:r>
              <a:rPr lang="vi-VN" sz="2000" dirty="0">
                <a:solidFill>
                  <a:srgbClr val="A31515"/>
                </a:solidFill>
                <a:latin typeface="Consolas" panose="020B0609020204030204" pitchFamily="49" charset="0"/>
              </a:rPr>
              <a:t>"case 2. "</a:t>
            </a:r>
            <a:r>
              <a:rPr lang="en-US" sz="2000" dirty="0">
                <a:latin typeface="Consolas" panose="020B0609020204030204" pitchFamily="49" charset="0"/>
              </a:rPr>
              <a:t> &lt;&lt; i2</a:t>
            </a:r>
            <a:r>
              <a:rPr lang="vi-VN"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break</a:t>
            </a:r>
            <a:r>
              <a:rPr lang="vi-VN" sz="2000" dirty="0">
                <a:solidFill>
                  <a:srgbClr val="000000"/>
                </a:solidFill>
                <a:latin typeface="Consolas" panose="020B0609020204030204" pitchFamily="49" charset="0"/>
              </a:rPr>
              <a:t>;</a:t>
            </a:r>
          </a:p>
          <a:p>
            <a:pPr marL="540068" lvl="3" indent="0">
              <a:lnSpc>
                <a:spcPct val="100000"/>
              </a:lnSpc>
              <a:spcBef>
                <a:spcPts val="0"/>
              </a:spcBef>
              <a:spcAft>
                <a:spcPts val="0"/>
              </a:spcAft>
              <a:buNone/>
            </a:pPr>
            <a:r>
              <a:rPr lang="en-US" sz="2000" dirty="0">
                <a:solidFill>
                  <a:srgbClr val="000000"/>
                </a:solidFill>
                <a:latin typeface="Consolas" panose="020B0609020204030204" pitchFamily="49" charset="0"/>
              </a:rPr>
              <a:t>  }</a:t>
            </a:r>
            <a:r>
              <a:rPr lang="vi-VN" sz="20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540068" lvl="3" indent="0">
              <a:lnSpc>
                <a:spcPct val="100000"/>
              </a:lnSpc>
              <a:spcBef>
                <a:spcPts val="0"/>
              </a:spcBef>
              <a:spcAft>
                <a:spcPts val="0"/>
              </a:spcAft>
              <a:buNone/>
            </a:pPr>
            <a:r>
              <a:rPr lang="en-US" sz="2000" dirty="0">
                <a:solidFill>
                  <a:srgbClr val="0000FF"/>
                </a:solidFill>
                <a:latin typeface="Consolas" panose="020B0609020204030204" pitchFamily="49" charset="0"/>
              </a:rPr>
              <a:t>  </a:t>
            </a:r>
            <a:r>
              <a:rPr lang="vi-VN" sz="2000" dirty="0">
                <a:solidFill>
                  <a:srgbClr val="0000FF"/>
                </a:solidFill>
                <a:latin typeface="Consolas" panose="020B0609020204030204" pitchFamily="49" charset="0"/>
              </a:rPr>
              <a:t>default</a:t>
            </a:r>
            <a:r>
              <a:rPr lang="vi-VN" sz="2000" dirty="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 </a:t>
            </a:r>
          </a:p>
          <a:p>
            <a:pPr marL="540068" lvl="3" indent="0">
              <a:lnSpc>
                <a:spcPct val="100000"/>
              </a:lnSpc>
              <a:spcBef>
                <a:spcPts val="0"/>
              </a:spcBef>
              <a:spcAft>
                <a:spcPts val="0"/>
              </a:spcAft>
              <a:buNone/>
            </a:pPr>
            <a:r>
              <a:rPr lang="en-US" sz="2000" dirty="0">
                <a:solidFill>
                  <a:srgbClr val="000000"/>
                </a:solidFill>
                <a:latin typeface="Consolas" panose="020B0609020204030204" pitchFamily="49" charset="0"/>
              </a:rPr>
              <a:t>       </a:t>
            </a:r>
            <a:r>
              <a:rPr lang="vi-VN" sz="2000" dirty="0">
                <a:solidFill>
                  <a:srgbClr val="0000FF"/>
                </a:solidFill>
                <a:latin typeface="Consolas" panose="020B0609020204030204" pitchFamily="49" charset="0"/>
              </a:rPr>
              <a:t>int</a:t>
            </a:r>
            <a:r>
              <a:rPr lang="vi-VN" sz="2000" dirty="0">
                <a:solidFill>
                  <a:srgbClr val="000000"/>
                </a:solidFill>
                <a:latin typeface="Consolas" panose="020B0609020204030204" pitchFamily="49" charset="0"/>
              </a:rPr>
              <a:t> i = </a:t>
            </a:r>
            <a:r>
              <a:rPr lang="vi-VN" sz="2000" dirty="0">
                <a:solidFill>
                  <a:srgbClr val="09885A"/>
                </a:solidFill>
                <a:latin typeface="Consolas" panose="020B0609020204030204" pitchFamily="49" charset="0"/>
              </a:rPr>
              <a:t>4</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 Ok</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khởi</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tạo</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biến</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được</a:t>
            </a:r>
            <a:r>
              <a:rPr lang="en-US" sz="2000" dirty="0">
                <a:solidFill>
                  <a:srgbClr val="FF0000"/>
                </a:solidFill>
                <a:latin typeface="Consolas" panose="020B0609020204030204" pitchFamily="49" charset="0"/>
              </a:rPr>
              <a:t> </a:t>
            </a:r>
          </a:p>
          <a:p>
            <a:pPr marL="540068" lvl="3" indent="0">
              <a:lnSpc>
                <a:spcPct val="100000"/>
              </a:lnSpc>
              <a:spcBef>
                <a:spcPts val="0"/>
              </a:spcBef>
              <a:spcAft>
                <a:spcPts val="0"/>
              </a:spcAft>
              <a:buNone/>
            </a:pPr>
            <a:r>
              <a:rPr lang="en-US" sz="2000" dirty="0">
                <a:solidFill>
                  <a:srgbClr val="FF0000"/>
                </a:solidFill>
                <a:latin typeface="Consolas" panose="020B0609020204030204" pitchFamily="49" charset="0"/>
              </a:rPr>
              <a:t>                  // </a:t>
            </a:r>
            <a:r>
              <a:rPr lang="en-US" sz="2000" dirty="0" err="1">
                <a:solidFill>
                  <a:srgbClr val="FF0000"/>
                </a:solidFill>
                <a:latin typeface="Consolas" panose="020B0609020204030204" pitchFamily="49" charset="0"/>
              </a:rPr>
              <a:t>chấp</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nhận</a:t>
            </a:r>
            <a:r>
              <a:rPr lang="en-US" sz="2000" dirty="0">
                <a:solidFill>
                  <a:srgbClr val="FF0000"/>
                </a:solidFill>
                <a:latin typeface="Consolas" panose="020B0609020204030204" pitchFamily="49" charset="0"/>
              </a:rPr>
              <a:t> ở case </a:t>
            </a:r>
            <a:r>
              <a:rPr lang="en-US" sz="2000" dirty="0" err="1">
                <a:solidFill>
                  <a:srgbClr val="FF0000"/>
                </a:solidFill>
                <a:latin typeface="Consolas" panose="020B0609020204030204" pitchFamily="49" charset="0"/>
              </a:rPr>
              <a:t>cuối</a:t>
            </a:r>
            <a:r>
              <a:rPr lang="en-US" sz="2000" dirty="0">
                <a:solidFill>
                  <a:srgbClr val="FF0000"/>
                </a:solidFill>
                <a:latin typeface="Consolas" panose="020B0609020204030204" pitchFamily="49" charset="0"/>
              </a:rPr>
              <a:t> </a:t>
            </a:r>
            <a:r>
              <a:rPr lang="en-US" sz="2000" dirty="0" err="1">
                <a:solidFill>
                  <a:srgbClr val="FF0000"/>
                </a:solidFill>
                <a:latin typeface="Consolas" panose="020B0609020204030204" pitchFamily="49" charset="0"/>
              </a:rPr>
              <a:t>cùng</a:t>
            </a:r>
            <a:endParaRPr lang="vi-VN" sz="2000" dirty="0">
              <a:solidFill>
                <a:srgbClr val="FF0000"/>
              </a:solidFill>
              <a:latin typeface="Consolas" panose="020B0609020204030204" pitchFamily="49" charset="0"/>
            </a:endParaRPr>
          </a:p>
          <a:p>
            <a:pPr marL="540068" lvl="3" indent="0">
              <a:lnSpc>
                <a:spcPct val="100000"/>
              </a:lnSpc>
              <a:spcBef>
                <a:spcPts val="0"/>
              </a:spcBef>
              <a:spcAft>
                <a:spcPts val="0"/>
              </a:spcAft>
              <a:buNone/>
            </a:pPr>
            <a:r>
              <a:rPr lang="vi-VN"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   </a:t>
            </a:r>
            <a:r>
              <a:rPr lang="vi-VN" sz="2000" dirty="0">
                <a:solidFill>
                  <a:srgbClr val="000000"/>
                </a:solidFill>
                <a:latin typeface="Consolas" panose="020B0609020204030204" pitchFamily="49" charset="0"/>
              </a:rPr>
              <a:t>   std::cout &lt;&lt; </a:t>
            </a:r>
            <a:r>
              <a:rPr lang="vi-VN" sz="2000" dirty="0">
                <a:solidFill>
                  <a:srgbClr val="A31515"/>
                </a:solidFill>
                <a:latin typeface="Consolas" panose="020B0609020204030204" pitchFamily="49" charset="0"/>
              </a:rPr>
              <a:t>"default. "</a:t>
            </a:r>
            <a:r>
              <a:rPr lang="vi-VN" sz="2000" dirty="0">
                <a:solidFill>
                  <a:srgbClr val="000000"/>
                </a:solidFill>
                <a:latin typeface="Consolas" panose="020B0609020204030204" pitchFamily="49" charset="0"/>
              </a:rPr>
              <a:t> &lt;&lt; i; </a:t>
            </a:r>
          </a:p>
          <a:p>
            <a:pPr marL="0" indent="0">
              <a:lnSpc>
                <a:spcPct val="100000"/>
              </a:lnSpc>
              <a:spcBef>
                <a:spcPts val="0"/>
              </a:spcBef>
              <a:spcAft>
                <a:spcPts val="0"/>
              </a:spcAft>
              <a:buNone/>
            </a:pPr>
            <a:r>
              <a:rPr lang="vi-VN" sz="2000" dirty="0">
                <a:solidFill>
                  <a:srgbClr val="000000"/>
                </a:solidFill>
                <a:latin typeface="Consolas" panose="020B0609020204030204" pitchFamily="49" charset="0"/>
              </a:rPr>
              <a:t>  }</a:t>
            </a:r>
            <a:endParaRPr lang="en-US" sz="2000" dirty="0">
              <a:solidFill>
                <a:srgbClr val="000000"/>
              </a:solidFill>
              <a:latin typeface="Consolas" panose="020B0609020204030204" pitchFamily="49" charset="0"/>
            </a:endParaRPr>
          </a:p>
          <a:p>
            <a:pPr marL="0" indent="0">
              <a:lnSpc>
                <a:spcPct val="100000"/>
              </a:lnSpc>
              <a:spcBef>
                <a:spcPts val="0"/>
              </a:spcBef>
              <a:spcAft>
                <a:spcPts val="0"/>
              </a:spcAft>
              <a:buNone/>
            </a:pPr>
            <a:r>
              <a:rPr lang="vi-VN" sz="2000" dirty="0">
                <a:solidFill>
                  <a:srgbClr val="000000"/>
                </a:solidFill>
                <a:latin typeface="Consolas" panose="020B0609020204030204" pitchFamily="49" charset="0"/>
              </a:rPr>
              <a:t>}</a:t>
            </a:r>
            <a:endParaRPr lang="en-US" sz="20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5648716" y="1233824"/>
            <a:ext cx="5471853" cy="1200329"/>
          </a:xfrm>
          <a:prstGeom prst="rect">
            <a:avLst/>
          </a:prstGeom>
          <a:solidFill>
            <a:srgbClr val="FFFF00"/>
          </a:solidFill>
          <a:ln>
            <a:solidFill>
              <a:schemeClr val="tx1"/>
            </a:solidFill>
          </a:ln>
        </p:spPr>
        <p:txBody>
          <a:bodyPr wrap="square">
            <a:spAutoFit/>
          </a:bodyPr>
          <a:lstStyle/>
          <a:p>
            <a:pPr algn="just"/>
            <a:r>
              <a:rPr lang="en-US" sz="2400" dirty="0">
                <a:solidFill>
                  <a:schemeClr val="tx1">
                    <a:lumMod val="50000"/>
                  </a:schemeClr>
                </a:solidFill>
              </a:rPr>
              <a:t> </a:t>
            </a:r>
            <a:r>
              <a:rPr lang="en-US" sz="2400" dirty="0">
                <a:solidFill>
                  <a:schemeClr val="tx1">
                    <a:lumMod val="50000"/>
                  </a:schemeClr>
                </a:solidFill>
                <a:sym typeface="Wingdings" panose="05000000000000000000" pitchFamily="2" charset="2"/>
              </a:rPr>
              <a:t> </a:t>
            </a:r>
            <a:r>
              <a:rPr lang="en-US" sz="2400" dirty="0" err="1">
                <a:solidFill>
                  <a:schemeClr val="tx1">
                    <a:lumMod val="50000"/>
                  </a:schemeClr>
                </a:solidFill>
              </a:rPr>
              <a:t>Nếu</a:t>
            </a:r>
            <a:r>
              <a:rPr lang="en-US" sz="2400" dirty="0">
                <a:solidFill>
                  <a:schemeClr val="tx1">
                    <a:lumMod val="50000"/>
                  </a:schemeClr>
                </a:solidFill>
              </a:rPr>
              <a:t> </a:t>
            </a:r>
            <a:r>
              <a:rPr lang="en-US" sz="2400" dirty="0" err="1">
                <a:solidFill>
                  <a:schemeClr val="tx1">
                    <a:lumMod val="50000"/>
                  </a:schemeClr>
                </a:solidFill>
              </a:rPr>
              <a:t>khởi</a:t>
            </a:r>
            <a:r>
              <a:rPr lang="en-US" sz="2400" dirty="0">
                <a:solidFill>
                  <a:schemeClr val="tx1">
                    <a:lumMod val="50000"/>
                  </a:schemeClr>
                </a:solidFill>
              </a:rPr>
              <a:t> </a:t>
            </a:r>
            <a:r>
              <a:rPr lang="en-US" sz="2400" dirty="0" err="1">
                <a:solidFill>
                  <a:schemeClr val="tx1">
                    <a:lumMod val="50000"/>
                  </a:schemeClr>
                </a:solidFill>
              </a:rPr>
              <a:t>tạo</a:t>
            </a:r>
            <a:r>
              <a:rPr lang="en-US" sz="2400" dirty="0">
                <a:solidFill>
                  <a:schemeClr val="tx1">
                    <a:lumMod val="50000"/>
                  </a:schemeClr>
                </a:solidFill>
              </a:rPr>
              <a:t> </a:t>
            </a:r>
            <a:r>
              <a:rPr lang="en-US" sz="2400" dirty="0" err="1">
                <a:solidFill>
                  <a:schemeClr val="tx1">
                    <a:lumMod val="50000"/>
                  </a:schemeClr>
                </a:solidFill>
              </a:rPr>
              <a:t>biến</a:t>
            </a:r>
            <a:r>
              <a:rPr lang="en-US" sz="2400" dirty="0">
                <a:solidFill>
                  <a:schemeClr val="tx1">
                    <a:lumMod val="50000"/>
                  </a:schemeClr>
                </a:solidFill>
              </a:rPr>
              <a:t> </a:t>
            </a:r>
            <a:r>
              <a:rPr lang="en-US" sz="2400" dirty="0" err="1">
                <a:solidFill>
                  <a:schemeClr val="tx1">
                    <a:lumMod val="50000"/>
                  </a:schemeClr>
                </a:solidFill>
              </a:rPr>
              <a:t>được</a:t>
            </a:r>
            <a:r>
              <a:rPr lang="en-US" sz="2400" dirty="0">
                <a:solidFill>
                  <a:schemeClr val="tx1">
                    <a:lumMod val="50000"/>
                  </a:schemeClr>
                </a:solidFill>
              </a:rPr>
              <a:t> </a:t>
            </a:r>
            <a:r>
              <a:rPr lang="en-US" sz="2400" dirty="0" err="1">
                <a:solidFill>
                  <a:schemeClr val="tx1">
                    <a:lumMod val="50000"/>
                  </a:schemeClr>
                </a:solidFill>
              </a:rPr>
              <a:t>dùng</a:t>
            </a:r>
            <a:r>
              <a:rPr lang="en-US" sz="2400" dirty="0">
                <a:solidFill>
                  <a:schemeClr val="tx1">
                    <a:lumMod val="50000"/>
                  </a:schemeClr>
                </a:solidFill>
              </a:rPr>
              <a:t> </a:t>
            </a:r>
            <a:r>
              <a:rPr lang="en-US" sz="2400" dirty="0" err="1">
                <a:solidFill>
                  <a:schemeClr val="tx1">
                    <a:lumMod val="50000"/>
                  </a:schemeClr>
                </a:solidFill>
              </a:rPr>
              <a:t>trong</a:t>
            </a:r>
            <a:r>
              <a:rPr lang="en-US" sz="2400" dirty="0">
                <a:solidFill>
                  <a:schemeClr val="tx1">
                    <a:lumMod val="50000"/>
                  </a:schemeClr>
                </a:solidFill>
              </a:rPr>
              <a:t> 1 case </a:t>
            </a:r>
            <a:r>
              <a:rPr lang="en-US" sz="2400" dirty="0" err="1">
                <a:solidFill>
                  <a:schemeClr val="tx1">
                    <a:lumMod val="50000"/>
                  </a:schemeClr>
                </a:solidFill>
              </a:rPr>
              <a:t>thì</a:t>
            </a:r>
            <a:r>
              <a:rPr lang="en-US" sz="2400" dirty="0">
                <a:solidFill>
                  <a:schemeClr val="tx1">
                    <a:lumMod val="50000"/>
                  </a:schemeClr>
                </a:solidFill>
              </a:rPr>
              <a:t> </a:t>
            </a:r>
            <a:r>
              <a:rPr lang="en-US" sz="2400" dirty="0" err="1">
                <a:solidFill>
                  <a:schemeClr val="tx1">
                    <a:lumMod val="50000"/>
                  </a:schemeClr>
                </a:solidFill>
              </a:rPr>
              <a:t>cần</a:t>
            </a:r>
            <a:r>
              <a:rPr lang="en-US" sz="2400" dirty="0">
                <a:solidFill>
                  <a:schemeClr val="tx1">
                    <a:lumMod val="50000"/>
                  </a:schemeClr>
                </a:solidFill>
              </a:rPr>
              <a:t> </a:t>
            </a:r>
            <a:r>
              <a:rPr lang="en-US" sz="2400" dirty="0" err="1">
                <a:solidFill>
                  <a:schemeClr val="tx1">
                    <a:lumMod val="50000"/>
                  </a:schemeClr>
                </a:solidFill>
              </a:rPr>
              <a:t>phải</a:t>
            </a:r>
            <a:r>
              <a:rPr lang="en-US" sz="2400" dirty="0">
                <a:solidFill>
                  <a:schemeClr val="tx1">
                    <a:lumMod val="50000"/>
                  </a:schemeClr>
                </a:solidFill>
              </a:rPr>
              <a:t> </a:t>
            </a:r>
            <a:r>
              <a:rPr lang="en-US" sz="2400" dirty="0" err="1">
                <a:solidFill>
                  <a:schemeClr val="tx1">
                    <a:lumMod val="50000"/>
                  </a:schemeClr>
                </a:solidFill>
              </a:rPr>
              <a:t>đặt</a:t>
            </a:r>
            <a:r>
              <a:rPr lang="en-US" sz="2400" dirty="0">
                <a:solidFill>
                  <a:schemeClr val="tx1">
                    <a:lumMod val="50000"/>
                  </a:schemeClr>
                </a:solidFill>
              </a:rPr>
              <a:t> </a:t>
            </a:r>
            <a:r>
              <a:rPr lang="en-US" sz="2400" dirty="0" err="1">
                <a:solidFill>
                  <a:schemeClr val="tx1">
                    <a:lumMod val="50000"/>
                  </a:schemeClr>
                </a:solidFill>
              </a:rPr>
              <a:t>nó</a:t>
            </a:r>
            <a:r>
              <a:rPr lang="en-US" sz="2400" dirty="0">
                <a:solidFill>
                  <a:schemeClr val="tx1">
                    <a:lumMod val="50000"/>
                  </a:schemeClr>
                </a:solidFill>
              </a:rPr>
              <a:t> </a:t>
            </a:r>
            <a:r>
              <a:rPr lang="en-US" sz="2400" dirty="0" err="1">
                <a:solidFill>
                  <a:schemeClr val="tx1">
                    <a:lumMod val="50000"/>
                  </a:schemeClr>
                </a:solidFill>
              </a:rPr>
              <a:t>vào</a:t>
            </a:r>
            <a:r>
              <a:rPr lang="en-US" sz="2400" dirty="0">
                <a:solidFill>
                  <a:schemeClr val="tx1">
                    <a:lumMod val="50000"/>
                  </a:schemeClr>
                </a:solidFill>
              </a:rPr>
              <a:t> 1 </a:t>
            </a:r>
            <a:r>
              <a:rPr lang="en-US" sz="2400" dirty="0" err="1">
                <a:solidFill>
                  <a:schemeClr val="tx1">
                    <a:lumMod val="50000"/>
                  </a:schemeClr>
                </a:solidFill>
              </a:rPr>
              <a:t>khối</a:t>
            </a:r>
            <a:r>
              <a:rPr lang="en-US" sz="2400" dirty="0">
                <a:solidFill>
                  <a:schemeClr val="tx1">
                    <a:lumMod val="50000"/>
                  </a:schemeClr>
                </a:solidFill>
              </a:rPr>
              <a:t> </a:t>
            </a:r>
            <a:r>
              <a:rPr lang="en-US" sz="2400" dirty="0" err="1">
                <a:solidFill>
                  <a:schemeClr val="tx1">
                    <a:lumMod val="50000"/>
                  </a:schemeClr>
                </a:solidFill>
              </a:rPr>
              <a:t>lệnh</a:t>
            </a:r>
            <a:r>
              <a:rPr lang="en-US" sz="2400" dirty="0">
                <a:solidFill>
                  <a:schemeClr val="tx1">
                    <a:lumMod val="50000"/>
                  </a:schemeClr>
                </a:solidFill>
              </a:rPr>
              <a:t> </a:t>
            </a:r>
            <a:r>
              <a:rPr lang="en-US" sz="2400" dirty="0" err="1">
                <a:solidFill>
                  <a:schemeClr val="tx1">
                    <a:lumMod val="50000"/>
                  </a:schemeClr>
                </a:solidFill>
              </a:rPr>
              <a:t>trong</a:t>
            </a:r>
            <a:r>
              <a:rPr lang="en-US" sz="2400" dirty="0">
                <a:solidFill>
                  <a:schemeClr val="tx1">
                    <a:lumMod val="50000"/>
                  </a:schemeClr>
                </a:solidFill>
              </a:rPr>
              <a:t> case (</a:t>
            </a:r>
            <a:r>
              <a:rPr lang="en-US" sz="2400" dirty="0" err="1">
                <a:solidFill>
                  <a:schemeClr val="tx1">
                    <a:lumMod val="50000"/>
                  </a:schemeClr>
                </a:solidFill>
              </a:rPr>
              <a:t>hoặc</a:t>
            </a:r>
            <a:r>
              <a:rPr lang="en-US" sz="2400" dirty="0">
                <a:solidFill>
                  <a:schemeClr val="tx1">
                    <a:lumMod val="50000"/>
                  </a:schemeClr>
                </a:solidFill>
              </a:rPr>
              <a:t> </a:t>
            </a:r>
            <a:r>
              <a:rPr lang="en-US" sz="2400" dirty="0" err="1">
                <a:solidFill>
                  <a:schemeClr val="tx1">
                    <a:lumMod val="50000"/>
                  </a:schemeClr>
                </a:solidFill>
              </a:rPr>
              <a:t>trước</a:t>
            </a:r>
            <a:r>
              <a:rPr lang="en-US" sz="2400" dirty="0">
                <a:solidFill>
                  <a:schemeClr val="tx1">
                    <a:lumMod val="50000"/>
                  </a:schemeClr>
                </a:solidFill>
              </a:rPr>
              <a:t> </a:t>
            </a:r>
            <a:r>
              <a:rPr lang="en-US" sz="2400" dirty="0" err="1">
                <a:solidFill>
                  <a:schemeClr val="tx1">
                    <a:lumMod val="50000"/>
                  </a:schemeClr>
                </a:solidFill>
              </a:rPr>
              <a:t>câu</a:t>
            </a:r>
            <a:r>
              <a:rPr lang="en-US" sz="2400" dirty="0">
                <a:solidFill>
                  <a:schemeClr val="tx1">
                    <a:lumMod val="50000"/>
                  </a:schemeClr>
                </a:solidFill>
              </a:rPr>
              <a:t> </a:t>
            </a:r>
            <a:r>
              <a:rPr lang="en-US" sz="2400" dirty="0" err="1">
                <a:solidFill>
                  <a:schemeClr val="tx1">
                    <a:lumMod val="50000"/>
                  </a:schemeClr>
                </a:solidFill>
              </a:rPr>
              <a:t>lệnh</a:t>
            </a:r>
            <a:r>
              <a:rPr lang="en-US" sz="2400" dirty="0">
                <a:solidFill>
                  <a:schemeClr val="tx1">
                    <a:lumMod val="50000"/>
                  </a:schemeClr>
                </a:solidFill>
              </a:rPr>
              <a:t> switch)</a:t>
            </a:r>
          </a:p>
        </p:txBody>
      </p:sp>
      <p:sp>
        <p:nvSpPr>
          <p:cNvPr id="8" name="Date Placeholder 7">
            <a:extLst>
              <a:ext uri="{FF2B5EF4-FFF2-40B4-BE49-F238E27FC236}">
                <a16:creationId xmlns:a16="http://schemas.microsoft.com/office/drawing/2014/main" id="{C0A06E5F-CD86-262E-35BC-EAE37BF9ED61}"/>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C5D4AD30-4E08-9FBC-C1DE-68ADF1D365C0}"/>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125599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Bài tập</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E4DC964F-1828-007C-6E08-6F4A809CE180}"/>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9BAB6DD8-E219-D285-8636-C3C107602FB5}"/>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2920586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Bài</a:t>
            </a:r>
            <a:r>
              <a:rPr lang="en-US"/>
              <a:t> tập</a:t>
            </a:r>
            <a:endParaRPr lang="en-US" dirty="0"/>
          </a:p>
        </p:txBody>
      </p:sp>
      <p:sp>
        <p:nvSpPr>
          <p:cNvPr id="3" name="Content Placeholder 2"/>
          <p:cNvSpPr>
            <a:spLocks noGrp="1"/>
          </p:cNvSpPr>
          <p:nvPr>
            <p:ph idx="1"/>
          </p:nvPr>
        </p:nvSpPr>
        <p:spPr/>
        <p:txBody>
          <a:bodyPr>
            <a:normAutofit fontScale="77500" lnSpcReduction="20000"/>
          </a:bodyPr>
          <a:lstStyle/>
          <a:p>
            <a:pPr marL="368618"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3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thực</a:t>
            </a:r>
            <a:r>
              <a:rPr lang="en-US" dirty="0">
                <a:latin typeface="Tahoma" panose="020B0604030504040204" pitchFamily="34" charset="0"/>
                <a:ea typeface="Tahoma" panose="020B0604030504040204" pitchFamily="34" charset="0"/>
                <a:cs typeface="Tahoma" panose="020B0604030504040204" pitchFamily="34" charset="0"/>
              </a:rPr>
              <a:t> a, b, c. In </a:t>
            </a:r>
            <a:r>
              <a:rPr lang="en-US" dirty="0" err="1">
                <a:latin typeface="Tahoma" panose="020B0604030504040204" pitchFamily="34" charset="0"/>
                <a:ea typeface="Tahoma" panose="020B0604030504040204" pitchFamily="34" charset="0"/>
                <a:cs typeface="Tahoma" panose="020B0604030504040204" pitchFamily="34" charset="0"/>
              </a:rPr>
              <a: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theo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dần</a:t>
            </a:r>
            <a:r>
              <a:rPr lang="en-US" dirty="0">
                <a:latin typeface="Tahoma" panose="020B0604030504040204" pitchFamily="34" charset="0"/>
                <a:ea typeface="Tahoma" panose="020B0604030504040204" pitchFamily="34" charset="0"/>
                <a:cs typeface="Tahoma" panose="020B0604030504040204" pitchFamily="34" charset="0"/>
              </a:rPr>
              <a:t>.</a:t>
            </a:r>
          </a:p>
          <a:p>
            <a:pPr marL="368618"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bậc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hai</a:t>
            </a:r>
            <a:r>
              <a:rPr lang="en-US" dirty="0">
                <a:latin typeface="Tahoma" panose="020B0604030504040204" pitchFamily="34" charset="0"/>
                <a:ea typeface="Tahoma" panose="020B0604030504040204" pitchFamily="34" charset="0"/>
                <a:cs typeface="Tahoma" panose="020B0604030504040204" pitchFamily="34" charset="0"/>
              </a:rPr>
              <a:t> ax</a:t>
            </a:r>
            <a:r>
              <a:rPr lang="en-US" baseline="30000" dirty="0">
                <a:latin typeface="Tahoma" panose="020B0604030504040204" pitchFamily="34" charset="0"/>
                <a:ea typeface="Tahoma" panose="020B0604030504040204" pitchFamily="34" charset="0"/>
                <a:cs typeface="Tahoma" panose="020B0604030504040204" pitchFamily="34" charset="0"/>
              </a:rPr>
              <a:t>2</a:t>
            </a:r>
            <a:r>
              <a:rPr lang="en-US" dirty="0">
                <a:latin typeface="Tahoma" panose="020B0604030504040204" pitchFamily="34" charset="0"/>
                <a:ea typeface="Tahoma" panose="020B0604030504040204" pitchFamily="34" charset="0"/>
                <a:cs typeface="Tahoma" panose="020B0604030504040204" pitchFamily="34" charset="0"/>
              </a:rPr>
              <a:t>+bx+c</a:t>
            </a:r>
            <a:r>
              <a:rPr lang="en-US">
                <a:latin typeface="Tahoma" panose="020B0604030504040204" pitchFamily="34" charset="0"/>
                <a:ea typeface="Tahoma" panose="020B0604030504040204" pitchFamily="34" charset="0"/>
                <a:cs typeface="Tahoma" panose="020B0604030504040204" pitchFamily="34" charset="0"/>
              </a:rPr>
              <a:t>=0</a:t>
            </a:r>
          </a:p>
          <a:p>
            <a:pPr marL="368618" indent="-342900">
              <a:buFont typeface="+mj-lt"/>
              <a:buAutoNum type="arabicPeriod"/>
            </a:pPr>
            <a:r>
              <a:rPr lang="en-US"/>
              <a:t>Viết chương trình Xác định học lực của SV dựa trên điểm trung bình dùng switch-case</a:t>
            </a:r>
          </a:p>
          <a:p>
            <a:pPr marL="368618" indent="-342900">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Viết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số</a:t>
            </a:r>
            <a:r>
              <a:rPr lang="en-US">
                <a:latin typeface="Tahoma" panose="020B0604030504040204" pitchFamily="34" charset="0"/>
                <a:ea typeface="Tahoma" panose="020B0604030504040204" pitchFamily="34" charset="0"/>
                <a:cs typeface="Tahoma" panose="020B0604030504040204" pitchFamily="34" charset="0"/>
              </a:rPr>
              <a:t> a</a:t>
            </a:r>
            <a:r>
              <a:rPr lang="en-US" dirty="0">
                <a:latin typeface="Tahoma" panose="020B0604030504040204" pitchFamily="34" charset="0"/>
                <a:ea typeface="Tahoma" panose="020B0604030504040204" pitchFamily="34" charset="0"/>
                <a:cs typeface="Tahoma" panose="020B0604030504040204" pitchFamily="34" charset="0"/>
              </a:rPr>
              <a:t>, b</a:t>
            </a:r>
            <a:r>
              <a:rPr lang="en-US">
                <a:latin typeface="Tahoma" panose="020B0604030504040204" pitchFamily="34" charset="0"/>
                <a:ea typeface="Tahoma" panose="020B0604030504040204" pitchFamily="34" charset="0"/>
                <a:cs typeface="Tahoma" panose="020B0604030504040204" pitchFamily="34" charset="0"/>
              </a:rPr>
              <a:t>, c. Kiểm </a:t>
            </a:r>
            <a:r>
              <a:rPr lang="en-US" dirty="0" err="1">
                <a:latin typeface="Tahoma" panose="020B0604030504040204" pitchFamily="34" charset="0"/>
                <a:ea typeface="Tahoma" panose="020B0604030504040204" pitchFamily="34" charset="0"/>
                <a:cs typeface="Tahoma" panose="020B0604030504040204" pitchFamily="34" charset="0"/>
              </a:rPr>
              <a:t>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xem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chúng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dài</a:t>
            </a:r>
            <a:r>
              <a:rPr lang="en-US">
                <a:latin typeface="Tahoma" panose="020B0604030504040204" pitchFamily="34" charset="0"/>
                <a:ea typeface="Tahoma" panose="020B0604030504040204" pitchFamily="34" charset="0"/>
                <a:cs typeface="Tahoma" panose="020B0604030504040204" pitchFamily="34" charset="0"/>
              </a:rPr>
              <a:t> của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tam </a:t>
            </a:r>
            <a:r>
              <a:rPr lang="en-US" dirty="0" err="1">
                <a:latin typeface="Tahoma" panose="020B0604030504040204" pitchFamily="34" charset="0"/>
                <a:ea typeface="Tahoma" panose="020B0604030504040204" pitchFamily="34" charset="0"/>
                <a:cs typeface="Tahoma" panose="020B0604030504040204" pitchFamily="34" charset="0"/>
              </a:rPr>
              <a:t>giác</a:t>
            </a:r>
            <a:r>
              <a:rPr lang="en-US" dirty="0">
                <a:latin typeface="Tahoma" panose="020B0604030504040204" pitchFamily="34" charset="0"/>
                <a:ea typeface="Tahoma" panose="020B0604030504040204" pitchFamily="34" charset="0"/>
                <a:cs typeface="Tahoma" panose="020B0604030504040204" pitchFamily="34" charset="0"/>
              </a:rPr>
              <a:t> hay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thì</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tam </a:t>
            </a:r>
            <a:r>
              <a:rPr lang="en-US" err="1">
                <a:latin typeface="Tahoma" panose="020B0604030504040204" pitchFamily="34" charset="0"/>
                <a:ea typeface="Tahoma" panose="020B0604030504040204" pitchFamily="34" charset="0"/>
                <a:cs typeface="Tahoma" panose="020B0604030504040204" pitchFamily="34" charset="0"/>
              </a:rPr>
              <a:t>giác</a:t>
            </a:r>
            <a:r>
              <a:rPr lang="en-US">
                <a:latin typeface="Tahoma" panose="020B0604030504040204" pitchFamily="34" charset="0"/>
                <a:ea typeface="Tahoma" panose="020B0604030504040204" pitchFamily="34" charset="0"/>
                <a:cs typeface="Tahoma" panose="020B0604030504040204" pitchFamily="34" charset="0"/>
              </a:rPr>
              <a:t> gì: NHON, VUONG, TU?</a:t>
            </a:r>
            <a:endParaRPr lang="en-US" dirty="0">
              <a:latin typeface="Tahoma" panose="020B0604030504040204" pitchFamily="34" charset="0"/>
              <a:ea typeface="Tahoma" panose="020B0604030504040204" pitchFamily="34" charset="0"/>
              <a:cs typeface="Tahoma" panose="020B0604030504040204" pitchFamily="34" charset="0"/>
            </a:endParaRPr>
          </a:p>
          <a:p>
            <a:pPr marL="368618"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tiền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a:t>
            </a:r>
            <a:r>
              <a:rPr lang="en-US" dirty="0">
                <a:latin typeface="Tahoma" panose="020B0604030504040204" pitchFamily="34" charset="0"/>
                <a:ea typeface="Tahoma" panose="020B0604030504040204" pitchFamily="34" charset="0"/>
                <a:cs typeface="Tahoma" panose="020B0604030504040204" pitchFamily="34" charset="0"/>
              </a:rPr>
              <a:t> taxi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1 km </a:t>
            </a:r>
            <a:r>
              <a:rPr lang="en-US" dirty="0" err="1">
                <a:latin typeface="Tahoma" panose="020B0604030504040204" pitchFamily="34" charset="0"/>
                <a:ea typeface="Tahoma" panose="020B0604030504040204" pitchFamily="34" charset="0"/>
                <a:cs typeface="Tahoma" panose="020B0604030504040204" pitchFamily="34" charset="0"/>
              </a:rPr>
              <a:t>đầu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15000đ,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2 </a:t>
            </a:r>
            <a:r>
              <a:rPr lang="en-US" dirty="0" err="1">
                <a:latin typeface="Tahoma" panose="020B0604030504040204" pitchFamily="34" charset="0"/>
                <a:ea typeface="Tahoma" panose="020B0604030504040204" pitchFamily="34" charset="0"/>
                <a:cs typeface="Tahoma" panose="020B0604030504040204" pitchFamily="34" charset="0"/>
              </a:rPr>
              <a:t>đến</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5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13500đ,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km </a:t>
            </a:r>
            <a:r>
              <a:rPr lang="en-US" dirty="0" err="1">
                <a:latin typeface="Tahoma" panose="020B0604030504040204" pitchFamily="34" charset="0"/>
                <a:ea typeface="Tahoma" panose="020B0604030504040204" pitchFamily="34" charset="0"/>
                <a:cs typeface="Tahoma" panose="020B0604030504040204" pitchFamily="34" charset="0"/>
              </a:rPr>
              <a:t>thứ</a:t>
            </a:r>
            <a:r>
              <a:rPr lang="en-US" dirty="0">
                <a:latin typeface="Tahoma" panose="020B0604030504040204" pitchFamily="34" charset="0"/>
                <a:ea typeface="Tahoma" panose="020B0604030504040204" pitchFamily="34" charset="0"/>
                <a:cs typeface="Tahoma" panose="020B0604030504040204" pitchFamily="34" charset="0"/>
              </a:rPr>
              <a:t> 6 </a:t>
            </a:r>
            <a:r>
              <a:rPr lang="en-US" dirty="0" err="1">
                <a:latin typeface="Tahoma" panose="020B0604030504040204" pitchFamily="34" charset="0"/>
                <a:ea typeface="Tahoma" panose="020B0604030504040204" pitchFamily="34" charset="0"/>
                <a:cs typeface="Tahoma" panose="020B0604030504040204" pitchFamily="34" charset="0"/>
              </a:rPr>
              <a:t>trở</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11000đ, </a:t>
            </a:r>
            <a:r>
              <a:rPr lang="en-US" dirty="0" err="1">
                <a:latin typeface="Tahoma" panose="020B0604030504040204" pitchFamily="34" charset="0"/>
                <a:ea typeface="Tahoma" panose="020B0604030504040204" pitchFamily="34" charset="0"/>
                <a:cs typeface="Tahoma" panose="020B0604030504040204" pitchFamily="34" charset="0"/>
              </a:rPr>
              <a:t>nếu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120km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giảm</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tổng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tiền</a:t>
            </a:r>
            <a:r>
              <a:rPr lang="en-US" dirty="0">
                <a:latin typeface="Tahoma" panose="020B0604030504040204" pitchFamily="34" charset="0"/>
                <a:ea typeface="Tahoma" panose="020B0604030504040204" pitchFamily="34" charset="0"/>
                <a:cs typeface="Tahoma" panose="020B0604030504040204" pitchFamily="34" charset="0"/>
              </a:rPr>
              <a:t>.</a:t>
            </a:r>
          </a:p>
          <a:p>
            <a:pPr marL="368618" indent="-342900">
              <a:buFont typeface="+mj-lt"/>
              <a:buAutoNum type="arabicPeriod"/>
            </a:pPr>
            <a:r>
              <a:rPr lang="en-US" dirty="0" err="1">
                <a:latin typeface="Tahoma" panose="020B0604030504040204" pitchFamily="34" charset="0"/>
                <a:ea typeface="Tahoma" panose="020B0604030504040204" pitchFamily="34" charset="0"/>
                <a:cs typeface="Tahoma" panose="020B0604030504040204" pitchFamily="34" charset="0"/>
              </a:rPr>
              <a:t>Viết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&gt; 1975), </a:t>
            </a:r>
            <a:r>
              <a:rPr lang="en-US" dirty="0" err="1">
                <a:latin typeface="Tahoma" panose="020B0604030504040204" pitchFamily="34" charset="0"/>
                <a:ea typeface="Tahoma" panose="020B0604030504040204" pitchFamily="34" charset="0"/>
                <a:cs typeface="Tahoma" panose="020B0604030504040204" pitchFamily="34" charset="0"/>
              </a:rPr>
              <a:t>kiểm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hợp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nhiêu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ngày</a:t>
            </a:r>
            <a:r>
              <a:rPr lang="en-US" dirty="0">
                <a:latin typeface="Tahoma" panose="020B0604030504040204" pitchFamily="34" charset="0"/>
                <a:ea typeface="Tahoma" panose="020B0604030504040204" pitchFamily="34" charset="0"/>
                <a:cs typeface="Tahoma" panose="020B0604030504040204" pitchFamily="34" charset="0"/>
              </a:rPr>
              <a:t>.</a:t>
            </a:r>
          </a:p>
          <a:p>
            <a:pPr marL="368618" indent="-342900">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Date Placeholder 6">
            <a:extLst>
              <a:ext uri="{FF2B5EF4-FFF2-40B4-BE49-F238E27FC236}">
                <a16:creationId xmlns:a16="http://schemas.microsoft.com/office/drawing/2014/main" id="{18204B15-48D2-F89E-0C77-7C89784097CF}"/>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87B0BA41-7804-F38C-D496-D5F5A5C213DB}"/>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320260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4.1 </a:t>
            </a:r>
            <a:r>
              <a:rPr lang="en-US" dirty="0" err="1"/>
              <a:t>Khái</a:t>
            </a:r>
            <a:r>
              <a:rPr lang="en-US" dirty="0"/>
              <a:t> </a:t>
            </a:r>
            <a:r>
              <a:rPr lang="en-US" dirty="0" err="1"/>
              <a:t>niệm</a:t>
            </a:r>
            <a:r>
              <a:rPr lang="en-US" dirty="0"/>
              <a:t> </a:t>
            </a:r>
            <a:r>
              <a:rPr lang="en-US" dirty="0" err="1"/>
              <a:t>câu</a:t>
            </a:r>
            <a:r>
              <a:rPr lang="en-US" dirty="0"/>
              <a:t> </a:t>
            </a:r>
            <a:r>
              <a:rPr lang="en-US" dirty="0" err="1"/>
              <a:t>lệnh</a:t>
            </a:r>
            <a:r>
              <a:rPr lang="en-US" dirty="0"/>
              <a:t> </a:t>
            </a:r>
            <a:r>
              <a:rPr lang="en-US" dirty="0" err="1"/>
              <a:t>và</a:t>
            </a:r>
            <a:r>
              <a:rPr lang="en-US" dirty="0"/>
              <a:t> </a:t>
            </a:r>
            <a:r>
              <a:rPr lang="en-US" err="1"/>
              <a:t>khối</a:t>
            </a:r>
            <a:r>
              <a:rPr lang="en-US"/>
              <a:t> lệnh</a:t>
            </a:r>
            <a:endParaRPr lang="en-US" dirty="0"/>
          </a:p>
        </p:txBody>
      </p:sp>
      <p:sp>
        <p:nvSpPr>
          <p:cNvPr id="3" name="Content Placeholder 2"/>
          <p:cNvSpPr>
            <a:spLocks noGrp="1"/>
          </p:cNvSpPr>
          <p:nvPr>
            <p:ph idx="1"/>
          </p:nvPr>
        </p:nvSpPr>
        <p:spPr/>
        <p:txBody>
          <a:bodyPr>
            <a:noAutofit/>
          </a:bodyPr>
          <a:lstStyle/>
          <a:p>
            <a:pPr>
              <a:spcBef>
                <a:spcPts val="0"/>
              </a:spcBef>
            </a:pPr>
            <a:r>
              <a:rPr lang="en-US" b="1" dirty="0">
                <a:ea typeface="Tahoma" panose="020B0604030504040204" pitchFamily="34" charset="0"/>
              </a:rPr>
              <a:t>K</a:t>
            </a:r>
            <a:r>
              <a:rPr lang="en-US" b="1">
                <a:ea typeface="Tahoma" panose="020B0604030504040204" pitchFamily="34" charset="0"/>
              </a:rPr>
              <a:t>hối </a:t>
            </a:r>
            <a:r>
              <a:rPr lang="en-US" b="1" err="1">
                <a:ea typeface="Tahoma" panose="020B0604030504040204" pitchFamily="34" charset="0"/>
              </a:rPr>
              <a:t>lệnh</a:t>
            </a:r>
            <a:r>
              <a:rPr lang="en-US" b="1">
                <a:ea typeface="Tahoma" panose="020B0604030504040204" pitchFamily="34" charset="0"/>
              </a:rPr>
              <a:t>: </a:t>
            </a:r>
            <a:r>
              <a:rPr lang="vi-VN">
                <a:ea typeface="Tahoma" panose="020B0604030504040204" pitchFamily="34" charset="0"/>
              </a:rPr>
              <a:t>Một </a:t>
            </a:r>
            <a:r>
              <a:rPr lang="vi-VN" dirty="0">
                <a:ea typeface="Tahoma" panose="020B0604030504040204" pitchFamily="34" charset="0"/>
              </a:rPr>
              <a:t>dãy các câu lệnh được </a:t>
            </a:r>
            <a:r>
              <a:rPr lang="vi-VN">
                <a:ea typeface="Tahoma" panose="020B0604030504040204" pitchFamily="34" charset="0"/>
              </a:rPr>
              <a:t>bao bởi </a:t>
            </a:r>
            <a:r>
              <a:rPr lang="vi-VN" dirty="0">
                <a:ea typeface="Tahoma" panose="020B0604030504040204" pitchFamily="34" charset="0"/>
              </a:rPr>
              <a:t>các dấu { } gọi là một khối lệnh.</a:t>
            </a:r>
            <a:endParaRPr lang="en-US" dirty="0">
              <a:ea typeface="Tahoma" panose="020B0604030504040204" pitchFamily="34" charset="0"/>
            </a:endParaRPr>
          </a:p>
        </p:txBody>
      </p:sp>
      <p:sp>
        <p:nvSpPr>
          <p:cNvPr id="5" name="Rectangle 4"/>
          <p:cNvSpPr/>
          <p:nvPr/>
        </p:nvSpPr>
        <p:spPr>
          <a:xfrm>
            <a:off x="2903335" y="2708773"/>
            <a:ext cx="6385329" cy="2308324"/>
          </a:xfrm>
          <a:prstGeom prst="rect">
            <a:avLst/>
          </a:prstGeom>
          <a:noFill/>
          <a:ln>
            <a:solidFill>
              <a:schemeClr val="tx1"/>
            </a:solidFill>
          </a:ln>
        </p:spPr>
        <p:txBody>
          <a:bodyPr wrap="square">
            <a:spAutoFit/>
          </a:bodyPr>
          <a:lstStyle/>
          <a:p>
            <a:r>
              <a:rPr lang="en-US" sz="2400" dirty="0">
                <a:latin typeface="Consolas" panose="020B0609020204030204" pitchFamily="49" charset="0"/>
              </a:rPr>
              <a:t>{</a:t>
            </a:r>
          </a:p>
          <a:p>
            <a:r>
              <a:rPr lang="en-US" sz="2400">
                <a:solidFill>
                  <a:srgbClr val="0000FF"/>
                </a:solidFill>
                <a:latin typeface="Consolas" panose="020B0609020204030204" pitchFamily="49" charset="0"/>
              </a:rPr>
              <a:t>     int</a:t>
            </a:r>
            <a:r>
              <a:rPr lang="en-US" sz="2400">
                <a:solidFill>
                  <a:prstClr val="black"/>
                </a:solidFill>
                <a:latin typeface="Consolas" panose="020B0609020204030204" pitchFamily="49" charset="0"/>
              </a:rPr>
              <a:t> </a:t>
            </a:r>
            <a:r>
              <a:rPr lang="en-US" sz="2400" dirty="0">
                <a:solidFill>
                  <a:prstClr val="black"/>
                </a:solidFill>
                <a:latin typeface="Consolas" panose="020B0609020204030204" pitchFamily="49" charset="0"/>
              </a:rPr>
              <a:t>n;</a:t>
            </a:r>
          </a:p>
          <a:p>
            <a:r>
              <a:rPr lang="en-US" sz="2400">
                <a:solidFill>
                  <a:prstClr val="black"/>
                </a:solidFill>
                <a:latin typeface="Consolas" panose="020B0609020204030204" pitchFamily="49" charset="0"/>
              </a:rPr>
              <a:t>     cout </a:t>
            </a:r>
            <a:r>
              <a:rPr lang="en-US" sz="2400" dirty="0">
                <a:solidFill>
                  <a:prstClr val="black"/>
                </a:solidFill>
                <a:latin typeface="Consolas" panose="020B0609020204030204" pitchFamily="49" charset="0"/>
              </a:rPr>
              <a:t>&lt;&lt;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Nhap</a:t>
            </a:r>
            <a:r>
              <a:rPr lang="en-US" sz="2400" dirty="0">
                <a:solidFill>
                  <a:srgbClr val="A31515"/>
                </a:solidFill>
                <a:latin typeface="Consolas" panose="020B0609020204030204" pitchFamily="49" charset="0"/>
              </a:rPr>
              <a:t> so </a:t>
            </a:r>
            <a:r>
              <a:rPr lang="en-US" sz="2400" dirty="0" err="1">
                <a:solidFill>
                  <a:srgbClr val="A31515"/>
                </a:solidFill>
                <a:latin typeface="Consolas" panose="020B0609020204030204" pitchFamily="49" charset="0"/>
              </a:rPr>
              <a:t>nguyen</a:t>
            </a:r>
            <a:r>
              <a:rPr lang="en-US" sz="2400" dirty="0">
                <a:solidFill>
                  <a:srgbClr val="A31515"/>
                </a:solidFill>
                <a:latin typeface="Consolas" panose="020B0609020204030204" pitchFamily="49" charset="0"/>
              </a:rPr>
              <a:t> n = "</a:t>
            </a:r>
            <a:r>
              <a:rPr lang="en-US" sz="2400" dirty="0">
                <a:solidFill>
                  <a:prstClr val="black"/>
                </a:solidFill>
                <a:latin typeface="Consolas" panose="020B0609020204030204" pitchFamily="49" charset="0"/>
              </a:rPr>
              <a:t>;</a:t>
            </a:r>
          </a:p>
          <a:p>
            <a:r>
              <a:rPr lang="en-US" sz="240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cin</a:t>
            </a:r>
            <a:r>
              <a:rPr lang="en-US" sz="2400" dirty="0">
                <a:solidFill>
                  <a:prstClr val="black"/>
                </a:solidFill>
                <a:latin typeface="Consolas" panose="020B0609020204030204" pitchFamily="49" charset="0"/>
              </a:rPr>
              <a:t> &gt;&gt; n;</a:t>
            </a:r>
          </a:p>
          <a:p>
            <a:r>
              <a:rPr lang="en-US" sz="2400">
                <a:solidFill>
                  <a:prstClr val="black"/>
                </a:solidFill>
                <a:latin typeface="Consolas" panose="020B0609020204030204" pitchFamily="49" charset="0"/>
              </a:rPr>
              <a:t>     cout </a:t>
            </a:r>
            <a:r>
              <a:rPr lang="en-US" sz="2400" dirty="0">
                <a:solidFill>
                  <a:prstClr val="black"/>
                </a:solidFill>
                <a:latin typeface="Consolas" panose="020B0609020204030204" pitchFamily="49" charset="0"/>
              </a:rPr>
              <a:t>&lt;&lt; </a:t>
            </a:r>
            <a:r>
              <a:rPr lang="en-US" sz="2400" dirty="0">
                <a:solidFill>
                  <a:srgbClr val="A31515"/>
                </a:solidFill>
                <a:latin typeface="Consolas" panose="020B0609020204030204" pitchFamily="49" charset="0"/>
              </a:rPr>
              <a:t>"So n</a:t>
            </a:r>
            <a:r>
              <a:rPr lang="en-US" sz="2400">
                <a:solidFill>
                  <a:srgbClr val="A31515"/>
                </a:solidFill>
                <a:latin typeface="Consolas" panose="020B0609020204030204" pitchFamily="49" charset="0"/>
              </a:rPr>
              <a:t>= " </a:t>
            </a:r>
            <a:r>
              <a:rPr lang="en-US" sz="2400">
                <a:solidFill>
                  <a:prstClr val="black"/>
                </a:solidFill>
                <a:latin typeface="Consolas" panose="020B0609020204030204" pitchFamily="49" charset="0"/>
              </a:rPr>
              <a:t>&lt;&lt; </a:t>
            </a:r>
            <a:r>
              <a:rPr lang="en-US" sz="2400" dirty="0">
                <a:solidFill>
                  <a:prstClr val="black"/>
                </a:solidFill>
                <a:latin typeface="Consolas" panose="020B0609020204030204" pitchFamily="49" charset="0"/>
              </a:rPr>
              <a:t>n;</a:t>
            </a:r>
          </a:p>
          <a:p>
            <a:r>
              <a:rPr lang="en-US" sz="2400" dirty="0">
                <a:solidFill>
                  <a:prstClr val="black"/>
                </a:solidFill>
                <a:latin typeface="Consolas" panose="020B0609020204030204" pitchFamily="49" charset="0"/>
              </a:rPr>
              <a:t>}</a:t>
            </a:r>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74195E96-3392-034C-579D-D6818256FA69}"/>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23D44512-5652-1202-325F-7135401B7FA9}"/>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extLst>
      <p:ext uri="{BB962C8B-B14F-4D97-AF65-F5344CB8AC3E}">
        <p14:creationId xmlns:p14="http://schemas.microsoft.com/office/powerpoint/2010/main" val="166369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 tốt !</a:t>
            </a:r>
            <a:endPar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Arial" panose="020B0604020202020204" pitchFamily="34" charset="0"/>
              <a:ea typeface="+mn-ea"/>
              <a:cs typeface="Arial" panose="020B0604020202020204" pitchFamily="34"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554" y="2628900"/>
            <a:ext cx="4850892" cy="3234690"/>
          </a:xfrm>
          <a:prstGeom prst="rect">
            <a:avLst/>
          </a:prstGeom>
        </p:spPr>
      </p:pic>
      <p:sp>
        <p:nvSpPr>
          <p:cNvPr id="2" name="Date Placeholder 1">
            <a:extLst>
              <a:ext uri="{FF2B5EF4-FFF2-40B4-BE49-F238E27FC236}">
                <a16:creationId xmlns:a16="http://schemas.microsoft.com/office/drawing/2014/main" id="{334111EE-D0AD-80BF-DB01-DE798B8E040F}"/>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665FFD17-EBB7-5D2D-A7E6-CFAE0FEE633F}"/>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4.2 Phạm vi hoạt động của biến</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49A1CA92-0EDC-5B69-9EFA-EE2E76A39F7D}"/>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7D5645A9-6965-2AE4-A29E-E588E55814E2}"/>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171581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4.2 </a:t>
            </a:r>
            <a:r>
              <a:rPr lang="en-US" dirty="0" err="1"/>
              <a:t>Phạm</a:t>
            </a:r>
            <a:r>
              <a:rPr lang="en-US" dirty="0"/>
              <a:t> vi </a:t>
            </a:r>
            <a:r>
              <a:rPr lang="en-US" dirty="0" err="1"/>
              <a:t>hoạt</a:t>
            </a:r>
            <a:r>
              <a:rPr lang="en-US" dirty="0"/>
              <a:t> </a:t>
            </a:r>
            <a:r>
              <a:rPr lang="en-US" dirty="0" err="1"/>
              <a:t>động</a:t>
            </a:r>
            <a:r>
              <a:rPr lang="en-US" dirty="0"/>
              <a:t> </a:t>
            </a:r>
            <a:r>
              <a:rPr lang="en-US" err="1"/>
              <a:t>của</a:t>
            </a:r>
            <a:r>
              <a:rPr lang="en-US"/>
              <a:t> biến</a:t>
            </a:r>
            <a:endParaRPr lang="en-US" dirty="0"/>
          </a:p>
        </p:txBody>
      </p:sp>
      <p:sp>
        <p:nvSpPr>
          <p:cNvPr id="3" name="Content Placeholder 2"/>
          <p:cNvSpPr>
            <a:spLocks noGrp="1"/>
          </p:cNvSpPr>
          <p:nvPr>
            <p:ph idx="1"/>
          </p:nvPr>
        </p:nvSpPr>
        <p:spPr>
          <a:xfrm>
            <a:off x="549216" y="1271170"/>
            <a:ext cx="11300342" cy="4943139"/>
          </a:xfrm>
        </p:spPr>
        <p:txBody>
          <a:bodyPr>
            <a:noAutofit/>
          </a:bodyPr>
          <a:lstStyle/>
          <a:p>
            <a:pPr>
              <a:lnSpc>
                <a:spcPct val="100000"/>
              </a:lnSpc>
            </a:pPr>
            <a:r>
              <a:rPr lang="en-US" sz="2400"/>
              <a:t>Biến phải được khai báo trước khi sử dụng.</a:t>
            </a:r>
            <a:endParaRPr lang="en-US" sz="2400" dirty="0"/>
          </a:p>
          <a:p>
            <a:endParaRPr lang="en-US" sz="2400" dirty="0"/>
          </a:p>
          <a:p>
            <a:endParaRPr lang="en-US" sz="2400" dirty="0"/>
          </a:p>
          <a:p>
            <a:endParaRPr lang="en-US" sz="2400" dirty="0"/>
          </a:p>
          <a:p>
            <a:endParaRPr lang="en-US" sz="2400" dirty="0"/>
          </a:p>
          <a:p>
            <a:endParaRPr lang="en-US" sz="2400" dirty="0">
              <a:ea typeface="Tahoma" panose="020B0604030504040204" pitchFamily="34" charset="0"/>
            </a:endParaRPr>
          </a:p>
          <a:p>
            <a:r>
              <a:rPr lang="en-US" sz="2400"/>
              <a:t>Phạm </a:t>
            </a:r>
            <a:r>
              <a:rPr lang="en-US" sz="2400" dirty="0"/>
              <a:t>vi </a:t>
            </a:r>
            <a:r>
              <a:rPr lang="en-US" sz="2400" dirty="0" err="1"/>
              <a:t>hoạt</a:t>
            </a:r>
            <a:r>
              <a:rPr lang="en-US" sz="2400" dirty="0"/>
              <a:t> </a:t>
            </a:r>
            <a:r>
              <a:rPr lang="en-US" sz="2400" err="1"/>
              <a:t>động</a:t>
            </a:r>
            <a:r>
              <a:rPr lang="en-US" sz="2400"/>
              <a:t> </a:t>
            </a:r>
            <a:r>
              <a:rPr lang="vi-VN" sz="2400"/>
              <a:t>của một biến chính là khối lệnh mà nó được</a:t>
            </a:r>
            <a:r>
              <a:rPr lang="vi-VN" sz="2400" dirty="0"/>
              <a:t> </a:t>
            </a:r>
            <a:r>
              <a:rPr lang="vi-VN" sz="2400"/>
              <a:t>khai báo</a:t>
            </a:r>
            <a:r>
              <a:rPr lang="vi-VN" sz="2400" dirty="0"/>
              <a:t>. </a:t>
            </a:r>
            <a:endParaRPr lang="en-US" sz="2400" dirty="0"/>
          </a:p>
          <a:p>
            <a:r>
              <a:rPr lang="vi-VN" sz="2400"/>
              <a:t>Nếu nó được</a:t>
            </a:r>
            <a:r>
              <a:rPr lang="vi-VN" sz="2400" dirty="0"/>
              <a:t> </a:t>
            </a:r>
            <a:r>
              <a:rPr lang="vi-VN" sz="2400"/>
              <a:t>khai báo</a:t>
            </a:r>
            <a:r>
              <a:rPr lang="vi-VN" sz="2400" dirty="0"/>
              <a:t> </a:t>
            </a:r>
            <a:r>
              <a:rPr lang="vi-VN" sz="2400"/>
              <a:t>trong một hàm</a:t>
            </a:r>
            <a:r>
              <a:rPr lang="en-US" sz="2400"/>
              <a:t>,</a:t>
            </a:r>
            <a:r>
              <a:rPr lang="vi-VN" sz="2400"/>
              <a:t> tầm hoạt động sẽ là hàm đó</a:t>
            </a:r>
            <a:r>
              <a:rPr lang="en-US" sz="2400"/>
              <a:t>. </a:t>
            </a:r>
          </a:p>
          <a:p>
            <a:r>
              <a:rPr lang="en-US" sz="2400"/>
              <a:t>C</a:t>
            </a:r>
            <a:r>
              <a:rPr lang="vi-VN" sz="2400"/>
              <a:t>òn </a:t>
            </a:r>
            <a:r>
              <a:rPr lang="vi-VN" sz="2400">
                <a:ea typeface="Tahoma" panose="020B0604030504040204" pitchFamily="34" charset="0"/>
              </a:rPr>
              <a:t>nếu </a:t>
            </a:r>
            <a:r>
              <a:rPr lang="vi-VN" sz="2400" dirty="0" err="1">
                <a:ea typeface="Tahoma" panose="020B0604030504040204" pitchFamily="34" charset="0"/>
              </a:rPr>
              <a:t>được</a:t>
            </a:r>
            <a:r>
              <a:rPr lang="vi-VN" sz="2400" dirty="0">
                <a:ea typeface="Tahoma" panose="020B0604030504040204" pitchFamily="34" charset="0"/>
              </a:rPr>
              <a:t> khai </a:t>
            </a:r>
            <a:r>
              <a:rPr lang="vi-VN" sz="2400" dirty="0" err="1">
                <a:ea typeface="Tahoma" panose="020B0604030504040204" pitchFamily="34" charset="0"/>
              </a:rPr>
              <a:t>báo</a:t>
            </a:r>
            <a:r>
              <a:rPr lang="vi-VN" sz="2400" dirty="0">
                <a:ea typeface="Tahoma" panose="020B0604030504040204" pitchFamily="34" charset="0"/>
              </a:rPr>
              <a:t> trong </a:t>
            </a:r>
            <a:r>
              <a:rPr lang="vi-VN" sz="2400" dirty="0" err="1">
                <a:ea typeface="Tahoma" panose="020B0604030504040204" pitchFamily="34" charset="0"/>
              </a:rPr>
              <a:t>vòng</a:t>
            </a:r>
            <a:r>
              <a:rPr lang="vi-VN" sz="2400" dirty="0">
                <a:ea typeface="Tahoma" panose="020B0604030504040204" pitchFamily="34" charset="0"/>
              </a:rPr>
              <a:t> </a:t>
            </a:r>
            <a:r>
              <a:rPr lang="vi-VN" sz="2400" dirty="0" err="1">
                <a:ea typeface="Tahoma" panose="020B0604030504040204" pitchFamily="34" charset="0"/>
              </a:rPr>
              <a:t>lặp</a:t>
            </a:r>
            <a:r>
              <a:rPr lang="vi-VN" sz="2400" dirty="0">
                <a:ea typeface="Tahoma" panose="020B0604030504040204" pitchFamily="34" charset="0"/>
              </a:rPr>
              <a:t> </a:t>
            </a:r>
            <a:r>
              <a:rPr lang="vi-VN" sz="2400" dirty="0" err="1">
                <a:ea typeface="Tahoma" panose="020B0604030504040204" pitchFamily="34" charset="0"/>
              </a:rPr>
              <a:t>thì</a:t>
            </a:r>
            <a:r>
              <a:rPr lang="vi-VN" sz="2400" dirty="0">
                <a:ea typeface="Tahoma" panose="020B0604030504040204" pitchFamily="34" charset="0"/>
              </a:rPr>
              <a:t> </a:t>
            </a:r>
            <a:r>
              <a:rPr lang="vi-VN" sz="2400" dirty="0" err="1">
                <a:ea typeface="Tahoma" panose="020B0604030504040204" pitchFamily="34" charset="0"/>
              </a:rPr>
              <a:t>tầm</a:t>
            </a:r>
            <a:r>
              <a:rPr lang="vi-VN" sz="2400" dirty="0">
                <a:ea typeface="Tahoma" panose="020B0604030504040204" pitchFamily="34" charset="0"/>
              </a:rPr>
              <a:t> </a:t>
            </a:r>
            <a:r>
              <a:rPr lang="vi-VN" sz="2400" dirty="0" err="1">
                <a:ea typeface="Tahoma" panose="020B0604030504040204" pitchFamily="34" charset="0"/>
              </a:rPr>
              <a:t>hoạt</a:t>
            </a:r>
            <a:r>
              <a:rPr lang="vi-VN" sz="2400" dirty="0">
                <a:ea typeface="Tahoma" panose="020B0604030504040204" pitchFamily="34" charset="0"/>
              </a:rPr>
              <a:t> </a:t>
            </a:r>
            <a:r>
              <a:rPr lang="vi-VN" sz="2400" dirty="0" err="1">
                <a:ea typeface="Tahoma" panose="020B0604030504040204" pitchFamily="34" charset="0"/>
              </a:rPr>
              <a:t>động</a:t>
            </a:r>
            <a:r>
              <a:rPr lang="vi-VN" sz="2400" dirty="0">
                <a:ea typeface="Tahoma" panose="020B0604030504040204" pitchFamily="34" charset="0"/>
              </a:rPr>
              <a:t> </a:t>
            </a:r>
            <a:r>
              <a:rPr lang="vi-VN" sz="2400" dirty="0" err="1">
                <a:ea typeface="Tahoma" panose="020B0604030504040204" pitchFamily="34" charset="0"/>
              </a:rPr>
              <a:t>sẽ</a:t>
            </a:r>
            <a:r>
              <a:rPr lang="vi-VN" sz="2400" dirty="0">
                <a:ea typeface="Tahoma" panose="020B0604030504040204" pitchFamily="34" charset="0"/>
              </a:rPr>
              <a:t> </a:t>
            </a:r>
            <a:r>
              <a:rPr lang="vi-VN" sz="2400" dirty="0" err="1">
                <a:ea typeface="Tahoma" panose="020B0604030504040204" pitchFamily="34" charset="0"/>
              </a:rPr>
              <a:t>chỉ</a:t>
            </a:r>
            <a:r>
              <a:rPr lang="vi-VN" sz="2400" dirty="0">
                <a:ea typeface="Tahoma" panose="020B0604030504040204" pitchFamily="34" charset="0"/>
              </a:rPr>
              <a:t> </a:t>
            </a:r>
            <a:r>
              <a:rPr lang="vi-VN" sz="2400" dirty="0" err="1">
                <a:ea typeface="Tahoma" panose="020B0604030504040204" pitchFamily="34" charset="0"/>
              </a:rPr>
              <a:t>là</a:t>
            </a:r>
            <a:r>
              <a:rPr lang="vi-VN" sz="2400" dirty="0">
                <a:ea typeface="Tahoma" panose="020B0604030504040204" pitchFamily="34" charset="0"/>
              </a:rPr>
              <a:t> </a:t>
            </a:r>
            <a:r>
              <a:rPr lang="vi-VN" sz="2400" dirty="0" err="1">
                <a:ea typeface="Tahoma" panose="020B0604030504040204" pitchFamily="34" charset="0"/>
              </a:rPr>
              <a:t>vòng</a:t>
            </a:r>
            <a:r>
              <a:rPr lang="vi-VN" sz="2400" dirty="0">
                <a:ea typeface="Tahoma" panose="020B0604030504040204" pitchFamily="34" charset="0"/>
              </a:rPr>
              <a:t> </a:t>
            </a:r>
            <a:r>
              <a:rPr lang="vi-VN" sz="2400" dirty="0" err="1">
                <a:ea typeface="Tahoma" panose="020B0604030504040204" pitchFamily="34" charset="0"/>
              </a:rPr>
              <a:t>lặp</a:t>
            </a:r>
            <a:r>
              <a:rPr lang="vi-VN" sz="2400" dirty="0">
                <a:ea typeface="Tahoma" panose="020B0604030504040204" pitchFamily="34" charset="0"/>
              </a:rPr>
              <a:t> </a:t>
            </a:r>
            <a:r>
              <a:rPr lang="vi-VN" sz="2400" err="1">
                <a:ea typeface="Tahoma" panose="020B0604030504040204" pitchFamily="34" charset="0"/>
              </a:rPr>
              <a:t>đó</a:t>
            </a:r>
            <a:r>
              <a:rPr lang="vi-VN" sz="2400">
                <a:ea typeface="Tahoma" panose="020B0604030504040204" pitchFamily="34" charset="0"/>
              </a:rPr>
              <a:t>.</a:t>
            </a:r>
            <a:endParaRPr lang="en-US" sz="2400" dirty="0">
              <a:ea typeface="Tahoma" panose="020B0604030504040204" pitchFamily="34" charset="0"/>
            </a:endParaRPr>
          </a:p>
        </p:txBody>
      </p:sp>
      <p:sp>
        <p:nvSpPr>
          <p:cNvPr id="6" name="Rectangle 5"/>
          <p:cNvSpPr/>
          <p:nvPr/>
        </p:nvSpPr>
        <p:spPr>
          <a:xfrm>
            <a:off x="1789095" y="1795756"/>
            <a:ext cx="10060463" cy="2677656"/>
          </a:xfrm>
          <a:prstGeom prst="rect">
            <a:avLst/>
          </a:prstGeom>
        </p:spPr>
        <p:txBody>
          <a:bodyPr wrap="square">
            <a:spAutoFit/>
          </a:bodyPr>
          <a:lstStyle/>
          <a:p>
            <a:r>
              <a:rPr lang="en-US" sz="2400">
                <a:solidFill>
                  <a:srgbClr val="0000FF"/>
                </a:solidFill>
                <a:latin typeface="Consolas" panose="020B0609020204030204" pitchFamily="49" charset="0"/>
              </a:rPr>
              <a:t>#include &lt;iostream&gt;</a:t>
            </a:r>
          </a:p>
          <a:p>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main() {</a:t>
            </a:r>
          </a:p>
          <a:p>
            <a:r>
              <a:rPr lang="en-US" sz="2400">
                <a:solidFill>
                  <a:prstClr val="black"/>
                </a:solidFill>
                <a:latin typeface="Consolas" panose="020B0609020204030204" pitchFamily="49" charset="0"/>
              </a:rPr>
              <a:t>	std::cout &lt;&lt; x;  </a:t>
            </a:r>
            <a:r>
              <a:rPr lang="en-US" sz="2400">
                <a:solidFill>
                  <a:srgbClr val="008000"/>
                </a:solidFill>
                <a:latin typeface="Consolas" panose="020B0609020204030204" pitchFamily="49" charset="0"/>
              </a:rPr>
              <a:t>// Error identifier 'x' is undefined </a:t>
            </a:r>
            <a:endParaRPr lang="en-US" sz="2400">
              <a:solidFill>
                <a:prstClr val="black"/>
              </a:solidFill>
              <a:latin typeface="Consolas" panose="020B0609020204030204" pitchFamily="49" charset="0"/>
            </a:endParaRPr>
          </a:p>
          <a:p>
            <a:r>
              <a:rPr lang="en-US" sz="2400">
                <a:solidFill>
                  <a:prstClr val="black"/>
                </a:solidFill>
                <a:latin typeface="Consolas" panose="020B0609020204030204" pitchFamily="49" charset="0"/>
              </a:rPr>
              <a:t>  	</a:t>
            </a:r>
            <a:r>
              <a:rPr lang="en-US" sz="2400">
                <a:solidFill>
                  <a:srgbClr val="008000"/>
                </a:solidFill>
                <a:latin typeface="Consolas" panose="020B0609020204030204" pitchFamily="49" charset="0"/>
              </a:rPr>
              <a:t>// Build: error C2065: 'x' : undeclared identifier</a:t>
            </a:r>
            <a:endParaRPr lang="en-US" sz="2400">
              <a:solidFill>
                <a:prstClr val="black"/>
              </a:solidFill>
              <a:latin typeface="Consolas" panose="020B0609020204030204" pitchFamily="49" charset="0"/>
            </a:endParaRPr>
          </a:p>
          <a:p>
            <a:r>
              <a:rPr lang="en-US" sz="2400">
                <a:solidFill>
                  <a:prstClr val="black"/>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y=5;</a:t>
            </a:r>
          </a:p>
          <a:p>
            <a:r>
              <a:rPr lang="en-US" sz="2400">
                <a:solidFill>
                  <a:prstClr val="black"/>
                </a:solidFill>
                <a:latin typeface="Consolas" panose="020B0609020204030204" pitchFamily="49" charset="0"/>
              </a:rPr>
              <a:t>	std::cout &lt;&lt; y; </a:t>
            </a:r>
            <a:r>
              <a:rPr lang="en-US" sz="2400">
                <a:solidFill>
                  <a:srgbClr val="008000"/>
                </a:solidFill>
                <a:latin typeface="Consolas" panose="020B0609020204030204" pitchFamily="49" charset="0"/>
              </a:rPr>
              <a:t>// 5</a:t>
            </a:r>
            <a:endParaRPr lang="en-US" sz="2400">
              <a:solidFill>
                <a:prstClr val="black"/>
              </a:solidFill>
              <a:latin typeface="Consolas" panose="020B0609020204030204" pitchFamily="49" charset="0"/>
            </a:endParaRPr>
          </a:p>
          <a:p>
            <a:r>
              <a:rPr lang="en-US" sz="240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F8FD43C7-8E16-96E7-DD12-C7BC7CA884FA}"/>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7C8DDAA5-E08E-8C5C-39D7-F9049D18DE7B}"/>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97222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4.2 </a:t>
            </a:r>
            <a:r>
              <a:rPr lang="en-US" dirty="0" err="1"/>
              <a:t>Phạm</a:t>
            </a:r>
            <a:r>
              <a:rPr lang="en-US" dirty="0"/>
              <a:t> vi </a:t>
            </a:r>
            <a:r>
              <a:rPr lang="en-US" dirty="0" err="1"/>
              <a:t>hoạt</a:t>
            </a:r>
            <a:r>
              <a:rPr lang="en-US" dirty="0"/>
              <a:t> </a:t>
            </a:r>
            <a:r>
              <a:rPr lang="en-US" dirty="0" err="1"/>
              <a:t>động</a:t>
            </a:r>
            <a:r>
              <a:rPr lang="en-US" dirty="0"/>
              <a:t> </a:t>
            </a:r>
            <a:r>
              <a:rPr lang="en-US" err="1"/>
              <a:t>của</a:t>
            </a:r>
            <a:r>
              <a:rPr lang="en-US"/>
              <a:t> biến</a:t>
            </a:r>
            <a:endParaRPr lang="en-US" dirty="0"/>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5" name="Rectangle 4"/>
          <p:cNvSpPr/>
          <p:nvPr/>
        </p:nvSpPr>
        <p:spPr>
          <a:xfrm>
            <a:off x="2644048" y="1212641"/>
            <a:ext cx="8295702" cy="5262979"/>
          </a:xfrm>
          <a:prstGeom prst="rect">
            <a:avLst/>
          </a:prstGeom>
        </p:spPr>
        <p:txBody>
          <a:bodyPr wrap="square">
            <a:spAutoFit/>
          </a:bodyPr>
          <a:lstStyle/>
          <a:p>
            <a:r>
              <a:rPr lang="en-US" sz="2400" dirty="0">
                <a:solidFill>
                  <a:srgbClr val="0000FF"/>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p>
          <a:p>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x=</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a:t>
            </a:r>
          </a:p>
          <a:p>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 {</a:t>
            </a:r>
          </a:p>
          <a:p>
            <a:r>
              <a:rPr lang="en-US" sz="2400">
                <a:solidFill>
                  <a:srgbClr val="000000"/>
                </a:solidFill>
                <a:latin typeface="Consolas" panose="020B0609020204030204" pitchFamily="49" charset="0"/>
              </a:rPr>
              <a:t>   cout </a:t>
            </a:r>
            <a:r>
              <a:rPr lang="en-US" sz="2400" dirty="0">
                <a:solidFill>
                  <a:srgbClr val="000000"/>
                </a:solidFill>
                <a:latin typeface="Consolas" panose="020B0609020204030204" pitchFamily="49" charset="0"/>
              </a:rPr>
              <a:t>&lt;&lt; x &lt;&lt; </a:t>
            </a:r>
            <a:r>
              <a:rPr lang="en-US" sz="2400" err="1">
                <a:solidFill>
                  <a:srgbClr val="000000"/>
                </a:solidFill>
                <a:latin typeface="Consolas" panose="020B0609020204030204" pitchFamily="49" charset="0"/>
              </a:rPr>
              <a:t>endl</a:t>
            </a: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a:solidFill>
                  <a:srgbClr val="0000FF"/>
                </a:solidFill>
                <a:latin typeface="Consolas" panose="020B0609020204030204" pitchFamily="49" charset="0"/>
              </a:rPr>
              <a:t>   int</a:t>
            </a:r>
            <a:r>
              <a:rPr lang="en-US" sz="240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x=</a:t>
            </a:r>
            <a:r>
              <a:rPr lang="en-US" sz="2400" dirty="0">
                <a:solidFill>
                  <a:srgbClr val="09885A"/>
                </a:solidFill>
                <a:latin typeface="Consolas" panose="020B0609020204030204" pitchFamily="49" charset="0"/>
              </a:rPr>
              <a:t>5</a:t>
            </a:r>
            <a:r>
              <a:rPr lang="en-US" sz="2400" dirty="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   cout </a:t>
            </a:r>
            <a:r>
              <a:rPr lang="en-US" sz="2400" dirty="0">
                <a:solidFill>
                  <a:srgbClr val="000000"/>
                </a:solidFill>
                <a:latin typeface="Consolas" panose="020B0609020204030204" pitchFamily="49" charset="0"/>
              </a:rPr>
              <a:t>&lt;&lt; x &lt;&lt; </a:t>
            </a:r>
            <a:r>
              <a:rPr lang="en-US" sz="2400" err="1">
                <a:solidFill>
                  <a:srgbClr val="000000"/>
                </a:solidFill>
                <a:latin typeface="Consolas" panose="020B0609020204030204" pitchFamily="49" charset="0"/>
              </a:rPr>
              <a:t>endl</a:t>
            </a: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a:solidFill>
                  <a:srgbClr val="000000"/>
                </a:solidFill>
                <a:latin typeface="Consolas" panose="020B0609020204030204" pitchFamily="49" charset="0"/>
              </a:rPr>
              <a:t>       </a:t>
            </a:r>
            <a:r>
              <a:rPr lang="en-US" sz="2400">
                <a:solidFill>
                  <a:srgbClr val="0000FF"/>
                </a:solidFill>
                <a:latin typeface="Consolas" panose="020B0609020204030204" pitchFamily="49" charset="0"/>
              </a:rPr>
              <a:t>int</a:t>
            </a:r>
            <a:r>
              <a:rPr lang="en-US" sz="240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x=</a:t>
            </a:r>
            <a:r>
              <a:rPr lang="en-US" sz="2400" dirty="0">
                <a:solidFill>
                  <a:srgbClr val="09885A"/>
                </a:solidFill>
                <a:latin typeface="Consolas" panose="020B0609020204030204" pitchFamily="49" charset="0"/>
              </a:rPr>
              <a:t>7</a:t>
            </a:r>
            <a:r>
              <a:rPr lang="en-US" sz="2400" dirty="0">
                <a:solidFill>
                  <a:srgbClr val="000000"/>
                </a:solidFill>
                <a:latin typeface="Consolas" panose="020B0609020204030204" pitchFamily="49" charset="0"/>
              </a:rPr>
              <a:t>;</a:t>
            </a:r>
          </a:p>
          <a:p>
            <a:r>
              <a:rPr lang="en-US" sz="2400">
                <a:solidFill>
                  <a:srgbClr val="000000"/>
                </a:solidFill>
                <a:latin typeface="Consolas" panose="020B0609020204030204" pitchFamily="49" charset="0"/>
              </a:rPr>
              <a:t>       cout </a:t>
            </a:r>
            <a:r>
              <a:rPr lang="en-US" sz="2400" dirty="0">
                <a:solidFill>
                  <a:srgbClr val="000000"/>
                </a:solidFill>
                <a:latin typeface="Consolas" panose="020B0609020204030204" pitchFamily="49" charset="0"/>
              </a:rPr>
              <a:t>&lt;&lt; x &lt;&lt; </a:t>
            </a:r>
            <a:r>
              <a:rPr lang="en-US" sz="2400" err="1">
                <a:solidFill>
                  <a:srgbClr val="000000"/>
                </a:solidFill>
                <a:latin typeface="Consolas" panose="020B0609020204030204" pitchFamily="49" charset="0"/>
              </a:rPr>
              <a:t>endl</a:t>
            </a: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a:solidFill>
                  <a:srgbClr val="000000"/>
                </a:solidFill>
                <a:latin typeface="Consolas" panose="020B0609020204030204" pitchFamily="49" charset="0"/>
              </a:rPr>
              <a:t>       cout </a:t>
            </a:r>
            <a:r>
              <a:rPr lang="en-US" sz="2400" dirty="0">
                <a:solidFill>
                  <a:srgbClr val="000000"/>
                </a:solidFill>
                <a:latin typeface="Consolas" panose="020B0609020204030204" pitchFamily="49" charset="0"/>
              </a:rPr>
              <a:t>&lt;&lt; ::x &lt;&lt; </a:t>
            </a:r>
            <a:r>
              <a:rPr lang="en-US" sz="2400" err="1">
                <a:solidFill>
                  <a:srgbClr val="000000"/>
                </a:solidFill>
                <a:latin typeface="Consolas" panose="020B0609020204030204" pitchFamily="49" charset="0"/>
              </a:rPr>
              <a:t>endl</a:t>
            </a: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r>
              <a:rPr lang="en-US" sz="2400">
                <a:solidFill>
                  <a:srgbClr val="000000"/>
                </a:solidFill>
                <a:latin typeface="Consolas" panose="020B0609020204030204" pitchFamily="49" charset="0"/>
              </a:rPr>
              <a:t>   cout </a:t>
            </a:r>
            <a:r>
              <a:rPr lang="en-US" sz="2400" dirty="0">
                <a:solidFill>
                  <a:srgbClr val="000000"/>
                </a:solidFill>
                <a:latin typeface="Consolas" panose="020B0609020204030204" pitchFamily="49" charset="0"/>
              </a:rPr>
              <a:t>&lt;&lt; x &lt;&lt; </a:t>
            </a:r>
            <a:r>
              <a:rPr lang="en-US" sz="2400" err="1">
                <a:solidFill>
                  <a:srgbClr val="000000"/>
                </a:solidFill>
                <a:latin typeface="Consolas" panose="020B0609020204030204" pitchFamily="49" charset="0"/>
              </a:rPr>
              <a:t>endl</a:t>
            </a: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a:solidFill>
                  <a:srgbClr val="000000"/>
                </a:solidFill>
                <a:latin typeface="Consolas" panose="020B0609020204030204" pitchFamily="49" charset="0"/>
              </a:rPr>
              <a:t>   cout </a:t>
            </a:r>
            <a:r>
              <a:rPr lang="en-US" sz="2400" dirty="0">
                <a:solidFill>
                  <a:srgbClr val="000000"/>
                </a:solidFill>
                <a:latin typeface="Consolas" panose="020B0609020204030204" pitchFamily="49" charset="0"/>
              </a:rPr>
              <a:t>&lt;&lt; ::x &lt;&lt; </a:t>
            </a:r>
            <a:r>
              <a:rPr lang="en-US" sz="2400" err="1">
                <a:solidFill>
                  <a:srgbClr val="000000"/>
                </a:solidFill>
                <a:latin typeface="Consolas" panose="020B0609020204030204" pitchFamily="49" charset="0"/>
              </a:rPr>
              <a:t>endl</a:t>
            </a: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73B92833-6DE4-655D-3659-FEE5BF3F61F3}"/>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603A29A6-786C-78F8-9F91-B80B8B374AB0}"/>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215863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92500"/>
          </a:bodyPr>
          <a:lstStyle/>
          <a:p>
            <a:r>
              <a:rPr lang="en-US" sz="4400"/>
              <a:t>4.3 Giới thiệu về cấu trúc điều khiển</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AF3BAE57-A242-2526-A11F-0676349A81FB}"/>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C43A8A71-796C-938E-D8C5-6D6670CBD0F4}"/>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2444968612"/>
      </p:ext>
    </p:extLst>
  </p:cSld>
  <p:clrMapOvr>
    <a:masterClrMapping/>
  </p:clrMapOvr>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5922</TotalTime>
  <Words>5829</Words>
  <Application>Microsoft Office PowerPoint</Application>
  <PresentationFormat>Widescreen</PresentationFormat>
  <Paragraphs>778</Paragraphs>
  <Slides>50</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Aptos</vt:lpstr>
      <vt:lpstr>Arial</vt:lpstr>
      <vt:lpstr>Calibri</vt:lpstr>
      <vt:lpstr>Consolas</vt:lpstr>
      <vt:lpstr>PragmataPro Mono Liga</vt:lpstr>
      <vt:lpstr>Tahoma</vt:lpstr>
      <vt:lpstr>Times New Roman</vt:lpstr>
      <vt:lpstr>Wingdings</vt:lpstr>
      <vt:lpstr>1_Office Theme</vt:lpstr>
      <vt:lpstr>PowerPoint Presentation</vt:lpstr>
      <vt:lpstr>PowerPoint Presentation</vt:lpstr>
      <vt:lpstr>PowerPoint Presentation</vt:lpstr>
      <vt:lpstr>4.1 Khái niệm câu lệnh và khối lệnh</vt:lpstr>
      <vt:lpstr>4.1 Khái niệm câu lệnh và khối lệnh</vt:lpstr>
      <vt:lpstr>PowerPoint Presentation</vt:lpstr>
      <vt:lpstr>4.2 Phạm vi hoạt động của biến</vt:lpstr>
      <vt:lpstr>4.2 Phạm vi hoạt động của biến</vt:lpstr>
      <vt:lpstr>PowerPoint Presentation</vt:lpstr>
      <vt:lpstr>4.3 Giới thiệu về cấu trúc điều khiển</vt:lpstr>
      <vt:lpstr>Cấu trúc tuần tự - Sequential Structure</vt:lpstr>
      <vt:lpstr>Cấu trúc rẽ nhánh - Selection Statements</vt:lpstr>
      <vt:lpstr>Cấu trúc rẽ nhánh</vt:lpstr>
      <vt:lpstr>Cấu trúc rẽ nhánh</vt:lpstr>
      <vt:lpstr>Cấu trúc lặp - Iteration statements (Loops) </vt:lpstr>
      <vt:lpstr>PowerPoint Presentation</vt:lpstr>
      <vt:lpstr>Cấu trúc rẽ nhánh if</vt:lpstr>
      <vt:lpstr>Cấu trúc rẽ nhánh if-else</vt:lpstr>
      <vt:lpstr>Ví dụ</vt:lpstr>
      <vt:lpstr>Lưu ý</vt:lpstr>
      <vt:lpstr>Lưu ý</vt:lpstr>
      <vt:lpstr>Lưu ý</vt:lpstr>
      <vt:lpstr>Lưu ý: Vẽ lưu đồ các lệnh if đơn và lệnh if-else</vt:lpstr>
      <vt:lpstr>Lưu ý</vt:lpstr>
      <vt:lpstr>Ví dụ:</vt:lpstr>
      <vt:lpstr>Ví dụ:</vt:lpstr>
      <vt:lpstr>Ví dụ:</vt:lpstr>
      <vt:lpstr>PowerPoint Presentation</vt:lpstr>
      <vt:lpstr>4.5 Cấu trúc rẽ nhánh switch - case</vt:lpstr>
      <vt:lpstr>4.5 Cấu trúc rẽ nhánh switch - case</vt:lpstr>
      <vt:lpstr>Ví dụ 1: dùng switch-case</vt:lpstr>
      <vt:lpstr>Ví dụ 1: dùng if- else</vt:lpstr>
      <vt:lpstr>Ví dụ 2</vt:lpstr>
      <vt:lpstr>Ví dụ 3</vt:lpstr>
      <vt:lpstr>Lưu ý 1: Case label</vt:lpstr>
      <vt:lpstr>Lưu ý 2: Lệnh break</vt:lpstr>
      <vt:lpstr>Lưu ý 3: Tận dụng tính chất khi bỏ break</vt:lpstr>
      <vt:lpstr>Lưu ý 3: Tận dụng tính chất khi bỏ break </vt:lpstr>
      <vt:lpstr>Lưu ý 3: Tận dụng tính chất khi bỏ break </vt:lpstr>
      <vt:lpstr>Lưu ý 4: default có thể đặt ở bất kỳ vị trí nào trong switch</vt:lpstr>
      <vt:lpstr>Lưu ý 4: default có thể đặt ở bất kỳ vị trí nào trong switch</vt:lpstr>
      <vt:lpstr>Lưu ý 5: Câu lệnh switch là một câu lệnh đơn và có thể lồng nhau</vt:lpstr>
      <vt:lpstr>Lưu ý 6: Switch case hoạt động theo case label, không quan tâm scope</vt:lpstr>
      <vt:lpstr>Lưu ý 7: Khai báo biến trong switch</vt:lpstr>
      <vt:lpstr>Lưu ý 7: Khai báo biến trong switch</vt:lpstr>
      <vt:lpstr>Lưu ý 7: Khai báo biến trong switch</vt:lpstr>
      <vt:lpstr>Lưu ý 7: Khai báo biến trong switch</vt:lpstr>
      <vt:lpstr>PowerPoint Presentation</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148</cp:revision>
  <dcterms:created xsi:type="dcterms:W3CDTF">2023-10-24T06:45:57Z</dcterms:created>
  <dcterms:modified xsi:type="dcterms:W3CDTF">2024-09-08T07:36:40Z</dcterms:modified>
</cp:coreProperties>
</file>