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417" r:id="rId2"/>
    <p:sldId id="258" r:id="rId3"/>
    <p:sldId id="259" r:id="rId4"/>
    <p:sldId id="418" r:id="rId5"/>
    <p:sldId id="429"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367" r:id="rId23"/>
    <p:sldId id="318" r:id="rId24"/>
    <p:sldId id="319" r:id="rId25"/>
    <p:sldId id="320" r:id="rId26"/>
    <p:sldId id="321" r:id="rId27"/>
    <p:sldId id="322" r:id="rId28"/>
    <p:sldId id="323" r:id="rId29"/>
    <p:sldId id="435" r:id="rId30"/>
    <p:sldId id="436" r:id="rId31"/>
    <p:sldId id="420" r:id="rId32"/>
    <p:sldId id="430"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17" r:id="rId53"/>
    <p:sldId id="307" r:id="rId54"/>
    <p:sldId id="308" r:id="rId55"/>
    <p:sldId id="324" r:id="rId56"/>
    <p:sldId id="310" r:id="rId57"/>
    <p:sldId id="325" r:id="rId58"/>
    <p:sldId id="326" r:id="rId59"/>
    <p:sldId id="437" r:id="rId60"/>
    <p:sldId id="421" r:id="rId61"/>
    <p:sldId id="431" r:id="rId62"/>
    <p:sldId id="327" r:id="rId63"/>
    <p:sldId id="328" r:id="rId64"/>
    <p:sldId id="329" r:id="rId65"/>
    <p:sldId id="330" r:id="rId66"/>
    <p:sldId id="331" r:id="rId67"/>
    <p:sldId id="422" r:id="rId68"/>
    <p:sldId id="333" r:id="rId69"/>
    <p:sldId id="433" r:id="rId70"/>
    <p:sldId id="314" r:id="rId71"/>
    <p:sldId id="368" r:id="rId72"/>
    <p:sldId id="332" r:id="rId73"/>
    <p:sldId id="334" r:id="rId74"/>
    <p:sldId id="432" r:id="rId75"/>
    <p:sldId id="423" r:id="rId76"/>
    <p:sldId id="315" r:id="rId77"/>
    <p:sldId id="424" r:id="rId78"/>
    <p:sldId id="316" r:id="rId79"/>
    <p:sldId id="41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94" autoAdjust="0"/>
  </p:normalViewPr>
  <p:slideViewPr>
    <p:cSldViewPr snapToGrid="0">
      <p:cViewPr varScale="1">
        <p:scale>
          <a:sx n="106" d="100"/>
          <a:sy n="106"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3DC85-A208-40C5-A329-28D756B8CEEF}"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83F84-3015-46A3-A8ED-97253F2B54FA}" type="slidenum">
              <a:rPr lang="en-US" smtClean="0"/>
              <a:t>‹#›</a:t>
            </a:fld>
            <a:endParaRPr lang="en-US"/>
          </a:p>
        </p:txBody>
      </p:sp>
    </p:spTree>
    <p:extLst>
      <p:ext uri="{BB962C8B-B14F-4D97-AF65-F5344CB8AC3E}">
        <p14:creationId xmlns:p14="http://schemas.microsoft.com/office/powerpoint/2010/main" val="3268165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vi-VN"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28F7AE-4E89-437C-8531-E48AF0DDB12E}" type="slidenum">
              <a:rPr lang="en-US" altLang="en-US"/>
              <a:t>68</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vi-VN"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28F7AE-4E89-437C-8531-E48AF0DDB12E}" type="slidenum">
              <a:rPr lang="en-US" altLang="en-US"/>
              <a:t>70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en-US" sz="1200" dirty="0" err="1">
                <a:solidFill>
                  <a:srgbClr val="FF0000"/>
                </a:solidFill>
              </a:rPr>
              <a:t>goto</a:t>
            </a:r>
            <a:r>
              <a:rPr lang="en-US" altLang="en-US" sz="1200" dirty="0">
                <a:solidFill>
                  <a:srgbClr val="000000"/>
                </a:solidFill>
              </a:rPr>
              <a:t> is generally deemed a low-level feature, with no particular use cases in modern higher-level programming paradigms generally used with C++. But, just as an example, here is a version of our countdown loop using </a:t>
            </a:r>
            <a:r>
              <a:rPr lang="en-US" altLang="en-US" sz="1200" dirty="0" err="1">
                <a:solidFill>
                  <a:srgbClr val="000000"/>
                </a:solidFill>
              </a:rPr>
              <a:t>goto</a:t>
            </a:r>
            <a:r>
              <a:rPr lang="en-US" altLang="en-US" sz="1200" dirty="0">
                <a:solidFill>
                  <a:srgbClr val="000000"/>
                </a:solidFill>
              </a:rPr>
              <a:t>:</a:t>
            </a:r>
            <a:r>
              <a:rPr lang="en-US" altLang="en-US" sz="1200" dirty="0"/>
              <a:t> </a:t>
            </a:r>
            <a:endParaRPr lang="en-US" dirty="0"/>
          </a:p>
        </p:txBody>
      </p:sp>
      <p:sp>
        <p:nvSpPr>
          <p:cNvPr id="4" name="Slide Number Placeholder 3"/>
          <p:cNvSpPr>
            <a:spLocks noGrp="1"/>
          </p:cNvSpPr>
          <p:nvPr>
            <p:ph type="sldNum" sz="quarter" idx="10"/>
          </p:nvPr>
        </p:nvSpPr>
        <p:spPr/>
        <p:txBody>
          <a:bodyPr/>
          <a:lstStyle/>
          <a:p>
            <a:fld id="{20AFAF77-F6C9-4CF6-8547-CDDAD7EB79C9}" type="slidenum">
              <a:rPr lang="en-US" smtClean="0"/>
              <a:t>72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 &lt;iostream&gt;</a:t>
            </a:r>
          </a:p>
          <a:p>
            <a:r>
              <a:rPr lang="en-US"/>
              <a:t>using namespace std;</a:t>
            </a:r>
          </a:p>
          <a:p>
            <a:endParaRPr lang="en-US"/>
          </a:p>
          <a:p>
            <a:r>
              <a:rPr lang="en-US"/>
              <a:t>int main() {</a:t>
            </a:r>
          </a:p>
          <a:p>
            <a:r>
              <a:rPr lang="en-US"/>
              <a:t>   int control = 5;</a:t>
            </a:r>
          </a:p>
          <a:p>
            <a:r>
              <a:rPr lang="en-US"/>
              <a:t>   if (control == 1) goto LABEL_1;</a:t>
            </a:r>
          </a:p>
          <a:p>
            <a:r>
              <a:rPr lang="en-US"/>
              <a:t>   else if (control == 2) goto LABEL_2;</a:t>
            </a:r>
          </a:p>
          <a:p>
            <a:r>
              <a:rPr lang="en-US"/>
              <a:t>   else if (control == 3) goto LABEL_3;</a:t>
            </a:r>
          </a:p>
          <a:p>
            <a:r>
              <a:rPr lang="en-US"/>
              <a:t>   else if (control == 4) goto LABEL_4;</a:t>
            </a:r>
          </a:p>
          <a:p>
            <a:r>
              <a:rPr lang="en-US"/>
              <a:t>   else if (control == 5) goto LABEL_5;</a:t>
            </a:r>
          </a:p>
          <a:p>
            <a:r>
              <a:rPr lang="en-US"/>
              <a:t>   else goto DEFAULT;</a:t>
            </a:r>
          </a:p>
          <a:p>
            <a:r>
              <a:rPr lang="en-US"/>
              <a:t>   {</a:t>
            </a:r>
          </a:p>
          <a:p>
            <a:r>
              <a:rPr lang="en-US"/>
              <a:t>      DEFAULT: cout &lt;&lt; "go to DEFAULT" &lt;&lt; endl;</a:t>
            </a:r>
          </a:p>
          <a:p>
            <a:r>
              <a:rPr lang="en-US"/>
              <a:t>               cout &lt;&lt; "Hi!"           &lt;&lt; endl;</a:t>
            </a:r>
          </a:p>
          <a:p>
            <a:r>
              <a:rPr lang="en-US"/>
              <a:t>               cout &lt;&lt; "How are you?"  &lt;&lt; endl;</a:t>
            </a:r>
          </a:p>
          <a:p>
            <a:r>
              <a:rPr lang="en-US"/>
              <a:t>      LABEL_5: cout &lt;&lt; "go to LABEL_5" &lt;&lt; endl;</a:t>
            </a:r>
          </a:p>
          <a:p>
            <a:r>
              <a:rPr lang="en-US"/>
              <a:t>      LABEL_4: cout &lt;&lt; "go to LABEL_4" &lt;&lt; endl;</a:t>
            </a:r>
          </a:p>
          <a:p>
            <a:r>
              <a:rPr lang="en-US"/>
              <a:t>      LABEL_3: cout &lt;&lt; "go to LABEL_3" &lt;&lt; endl;</a:t>
            </a:r>
          </a:p>
          <a:p>
            <a:r>
              <a:rPr lang="en-US"/>
              <a:t>      LABEL_2: cout &lt;&lt; "go to LABEL_2" &lt;&lt; endl;</a:t>
            </a:r>
          </a:p>
          <a:p>
            <a:r>
              <a:rPr lang="en-US"/>
              <a:t>      LABEL_1: cout &lt;&lt; "go to LABEL_1" &lt;&lt; endl;</a:t>
            </a:r>
          </a:p>
          <a:p>
            <a:r>
              <a:rPr lang="en-US"/>
              <a:t>   }</a:t>
            </a:r>
          </a:p>
          <a:p>
            <a:r>
              <a:rPr lang="en-US"/>
              <a:t>}</a:t>
            </a:r>
          </a:p>
          <a:p>
            <a:endParaRPr lang="en-US"/>
          </a:p>
          <a:p>
            <a:endParaRPr lang="en-US"/>
          </a:p>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control</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5</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switch</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control</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default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DEFAULT"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"Hi!"</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"How are you?"</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5</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LABEL_5"</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4</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LABEL_4"</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LABEL_3"</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LABEL_2"</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1</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LABEL_1"</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a:p>
            <a:endParaRPr lang="en-US"/>
          </a:p>
        </p:txBody>
      </p:sp>
      <p:sp>
        <p:nvSpPr>
          <p:cNvPr id="4" name="Slide Number Placeholder 3"/>
          <p:cNvSpPr>
            <a:spLocks noGrp="1"/>
          </p:cNvSpPr>
          <p:nvPr>
            <p:ph type="sldNum" sz="quarter" idx="5"/>
          </p:nvPr>
        </p:nvSpPr>
        <p:spPr/>
        <p:txBody>
          <a:bodyPr/>
          <a:lstStyle/>
          <a:p>
            <a:fld id="{52F83F84-3015-46A3-A8ED-97253F2B54FA}" type="slidenum">
              <a:rPr lang="en-US" smtClean="0"/>
              <a:t>73</a:t>
            </a:fld>
            <a:endParaRPr lang="en-US"/>
          </a:p>
        </p:txBody>
      </p:sp>
    </p:spTree>
    <p:extLst>
      <p:ext uri="{BB962C8B-B14F-4D97-AF65-F5344CB8AC3E}">
        <p14:creationId xmlns:p14="http://schemas.microsoft.com/office/powerpoint/2010/main" val="3918080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B0CF62-78A4-D655-7614-720D32533855}"/>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a:xfrm>
            <a:off x="2577947" y="3161836"/>
            <a:ext cx="7194015" cy="971466"/>
          </a:xfrm>
        </p:spPr>
        <p:txBody>
          <a:bodyPr/>
          <a:lstStyle/>
          <a:p>
            <a:r>
              <a:rPr lang="en-US"/>
              <a:t>CHƯƠNG 4: </a:t>
            </a:r>
            <a:r>
              <a:rPr lang="en-US" sz="2800">
                <a:latin typeface="Times New Roman" panose="02020603050405020304" pitchFamily="18" charset="0"/>
                <a:cs typeface="Times New Roman" panose="02020603050405020304" pitchFamily="18" charset="0"/>
              </a:rPr>
              <a:t>CẤU TRÚC ĐIỀU KHIỂN </a:t>
            </a:r>
          </a:p>
          <a:p>
            <a:r>
              <a:rPr lang="en-US" sz="2800">
                <a:latin typeface="Times New Roman" panose="02020603050405020304" pitchFamily="18" charset="0"/>
                <a:cs typeface="Times New Roman" panose="02020603050405020304" pitchFamily="18" charset="0"/>
              </a:rPr>
              <a:t>FLOW CONTROL STRUCTURES (tt)</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Slide Number Placeholder 6">
            <a:extLst>
              <a:ext uri="{FF2B5EF4-FFF2-40B4-BE49-F238E27FC236}">
                <a16:creationId xmlns:a16="http://schemas.microsoft.com/office/drawing/2014/main" id="{A7872A9A-6163-6D3A-8CB3-AC7FE1F8D5A6}"/>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
        <p:nvSpPr>
          <p:cNvPr id="3" name="Date Placeholder 2">
            <a:extLst>
              <a:ext uri="{FF2B5EF4-FFF2-40B4-BE49-F238E27FC236}">
                <a16:creationId xmlns:a16="http://schemas.microsoft.com/office/drawing/2014/main" id="{F0632AC6-FC0F-BA5C-FBD2-3B172A51D5E0}"/>
              </a:ext>
            </a:extLst>
          </p:cNvPr>
          <p:cNvSpPr>
            <a:spLocks noGrp="1"/>
          </p:cNvSpPr>
          <p:nvPr>
            <p:ph type="dt" sz="half" idx="17"/>
          </p:nvPr>
        </p:nvSpPr>
        <p:spPr/>
        <p:txBody>
          <a:bodyPr/>
          <a:lstStyle/>
          <a:p>
            <a:r>
              <a:rPr lang="en-US"/>
              <a:t>June 2024</a:t>
            </a:r>
            <a:endParaRPr lang="en-US" dirty="0"/>
          </a:p>
        </p:txBody>
      </p:sp>
    </p:spTree>
    <p:extLst>
      <p:ext uri="{BB962C8B-B14F-4D97-AF65-F5344CB8AC3E}">
        <p14:creationId xmlns:p14="http://schemas.microsoft.com/office/powerpoint/2010/main" val="359373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792579"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dirty="0" err="1">
                <a:latin typeface="Consolas" panose="020B0609020204030204" pitchFamily="49" charset="0"/>
              </a:rPr>
              <a:t>i</a:t>
            </a:r>
            <a:r>
              <a:rPr lang="en-US" altLang="en-US">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a:solidFill>
                  <a:srgbClr val="FF0000"/>
                </a:solidFill>
                <a:highlight>
                  <a:srgbClr val="FFFF00"/>
                </a:highlight>
                <a:latin typeface="Consolas" panose="020B0609020204030204" pitchFamily="49" charset="0"/>
              </a:rPr>
              <a:t>}</a:t>
            </a:r>
            <a:endParaRPr lang="en-US" altLang="en-US" dirty="0">
              <a:solidFill>
                <a:srgbClr val="FF0000"/>
              </a:solidFill>
              <a:highlight>
                <a:srgbClr val="FFFF00"/>
              </a:highlight>
              <a:latin typeface="Consolas" panose="020B0609020204030204" pitchFamily="49" charset="0"/>
            </a:endParaRP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i="1">
              <a:solidFill>
                <a:srgbClr val="CC0066"/>
              </a:solidFill>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A07325D1-F3D9-1289-4A0A-7660C2C9C8FA}"/>
              </a:ext>
            </a:extLst>
          </p:cNvPr>
          <p:cNvGraphicFramePr>
            <a:graphicFrameLocks noGrp="1"/>
          </p:cNvGraphicFramePr>
          <p:nvPr>
            <p:extLst>
              <p:ext uri="{D42A27DB-BD31-4B8C-83A1-F6EECF244321}">
                <p14:modId xmlns:p14="http://schemas.microsoft.com/office/powerpoint/2010/main" val="1662355020"/>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9EE3361F-AEE0-DA7C-C34E-5EE4D321F90F}"/>
              </a:ext>
            </a:extLst>
          </p:cNvPr>
          <p:cNvGraphicFramePr>
            <a:graphicFrameLocks noGrp="1"/>
          </p:cNvGraphicFramePr>
          <p:nvPr>
            <p:extLst>
              <p:ext uri="{D42A27DB-BD31-4B8C-83A1-F6EECF244321}">
                <p14:modId xmlns:p14="http://schemas.microsoft.com/office/powerpoint/2010/main" val="2905323752"/>
              </p:ext>
            </p:extLst>
          </p:nvPr>
        </p:nvGraphicFramePr>
        <p:xfrm>
          <a:off x="944697" y="4243690"/>
          <a:ext cx="4949283" cy="92202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45E466F0-AD58-87FA-4F1C-0B6B954BF1C5}"/>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
        <p:nvSpPr>
          <p:cNvPr id="2" name="Date Placeholder 1">
            <a:extLst>
              <a:ext uri="{FF2B5EF4-FFF2-40B4-BE49-F238E27FC236}">
                <a16:creationId xmlns:a16="http://schemas.microsoft.com/office/drawing/2014/main" id="{EA72EF5B-6AEC-FA61-B415-D69891F891A9}"/>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ChangeArrowheads="1"/>
          </p:cNvSpPr>
          <p:nvPr>
            <p:ph type="title"/>
          </p:nvPr>
        </p:nvSpPr>
        <p:spPr/>
        <p:txBody>
          <a:bodyPr>
            <a:normAutofit/>
          </a:bodyPr>
          <a:lstStyle/>
          <a:p>
            <a:r>
              <a:rPr lang="en-US" altLang="en-US" sz="4000">
                <a:ea typeface="Tahoma" panose="020B0604030504040204" pitchFamily="34" charset="0"/>
              </a:rPr>
              <a:t>VD: </a:t>
            </a:r>
            <a:r>
              <a:rPr lang="vi-VN" altLang="en-US" sz="4000">
                <a:ea typeface="Tahoma" panose="020B0604030504040204" pitchFamily="34" charset="0"/>
              </a:rPr>
              <a:t>Chạy từng bước</a:t>
            </a:r>
            <a:endParaRPr lang="en-US" altLang="en-US" sz="4000" dirty="0"/>
          </a:p>
        </p:txBody>
      </p:sp>
      <p:sp>
        <p:nvSpPr>
          <p:cNvPr id="793603"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i</a:t>
            </a:r>
            <a:r>
              <a:rPr lang="en-US" altLang="en-US">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a:latin typeface="Consolas" panose="020B0609020204030204" pitchFamily="49" charset="0"/>
              </a:rPr>
              <a:t>}</a:t>
            </a:r>
            <a:endParaRPr lang="en-US" altLang="en-US" dirty="0">
              <a:latin typeface="Consolas" panose="020B0609020204030204" pitchFamily="49" charset="0"/>
            </a:endParaRP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C0C396E8-D897-9B22-08B7-F7532577B3CC}"/>
              </a:ext>
            </a:extLst>
          </p:cNvPr>
          <p:cNvGraphicFramePr>
            <a:graphicFrameLocks noGrp="1"/>
          </p:cNvGraphicFramePr>
          <p:nvPr>
            <p:extLst>
              <p:ext uri="{D42A27DB-BD31-4B8C-83A1-F6EECF244321}">
                <p14:modId xmlns:p14="http://schemas.microsoft.com/office/powerpoint/2010/main" val="3256326920"/>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1</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71542142-08DD-7F78-5699-5C0F7774DF6A}"/>
              </a:ext>
            </a:extLst>
          </p:cNvPr>
          <p:cNvGraphicFramePr>
            <a:graphicFrameLocks noGrp="1"/>
          </p:cNvGraphicFramePr>
          <p:nvPr>
            <p:extLst>
              <p:ext uri="{D42A27DB-BD31-4B8C-83A1-F6EECF244321}">
                <p14:modId xmlns:p14="http://schemas.microsoft.com/office/powerpoint/2010/main" val="2563938696"/>
              </p:ext>
            </p:extLst>
          </p:nvPr>
        </p:nvGraphicFramePr>
        <p:xfrm>
          <a:off x="944697" y="4243690"/>
          <a:ext cx="4949283" cy="92202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Slide Number Placeholder 8">
            <a:extLst>
              <a:ext uri="{FF2B5EF4-FFF2-40B4-BE49-F238E27FC236}">
                <a16:creationId xmlns:a16="http://schemas.microsoft.com/office/drawing/2014/main" id="{2F5F73ED-E38B-010F-9CED-937AE9240F82}"/>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
        <p:nvSpPr>
          <p:cNvPr id="2" name="Date Placeholder 1">
            <a:extLst>
              <a:ext uri="{FF2B5EF4-FFF2-40B4-BE49-F238E27FC236}">
                <a16:creationId xmlns:a16="http://schemas.microsoft.com/office/drawing/2014/main" id="{6C1C8BEF-4849-011C-BC1F-F08D89804D7F}"/>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794627"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solidFill>
                  <a:srgbClr val="FF0000"/>
                </a:solidFill>
                <a:highlight>
                  <a:srgbClr val="FFFF00"/>
                </a:highlight>
                <a:latin typeface="Consolas" panose="020B0609020204030204" pitchFamily="49" charset="0"/>
              </a:rPr>
              <a:t>i</a:t>
            </a:r>
            <a:r>
              <a:rPr lang="en-US" altLang="en-US" dirty="0">
                <a:solidFill>
                  <a:srgbClr val="FF0000"/>
                </a:solidFill>
                <a:highlight>
                  <a:srgbClr val="FFFF00"/>
                </a:highlight>
                <a:latin typeface="Consolas" panose="020B0609020204030204" pitchFamily="49" charset="0"/>
              </a:rPr>
              <a:t> &lt; 3</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a:latin typeface="Consolas" panose="020B0609020204030204" pitchFamily="49" charset="0"/>
              </a:rPr>
              <a:t>}</a:t>
            </a:r>
            <a:endParaRPr lang="en-US" altLang="en-US" dirty="0">
              <a:latin typeface="Consolas" panose="020B0609020204030204" pitchFamily="49" charset="0"/>
            </a:endParaRP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dirty="0">
              <a:latin typeface="Consolas" panose="020B0609020204030204" pitchFamily="49" charset="0"/>
            </a:endParaRPr>
          </a:p>
          <a:p>
            <a:pPr algn="l">
              <a:buFont typeface="Wingdings" panose="05000000000000000000" pitchFamily="2" charset="2"/>
              <a:buNone/>
            </a:pPr>
            <a:endParaRPr lang="en-US" altLang="en-US" dirty="0">
              <a:latin typeface="Consolas" panose="020B0609020204030204" pitchFamily="49" charset="0"/>
            </a:endParaRPr>
          </a:p>
          <a:p>
            <a:pPr algn="l">
              <a:buFont typeface="Wingdings" panose="05000000000000000000" pitchFamily="2" charset="2"/>
              <a:buNone/>
            </a:pP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EECFE424-D961-FD72-AE52-60E329D9C352}"/>
              </a:ext>
            </a:extLst>
          </p:cNvPr>
          <p:cNvGraphicFramePr>
            <a:graphicFrameLocks noGrp="1"/>
          </p:cNvGraphicFramePr>
          <p:nvPr>
            <p:extLst>
              <p:ext uri="{D42A27DB-BD31-4B8C-83A1-F6EECF244321}">
                <p14:modId xmlns:p14="http://schemas.microsoft.com/office/powerpoint/2010/main" val="2848582069"/>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1</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7EF30D3A-8D97-B312-7820-90E4C929C42A}"/>
              </a:ext>
            </a:extLst>
          </p:cNvPr>
          <p:cNvGraphicFramePr>
            <a:graphicFrameLocks noGrp="1"/>
          </p:cNvGraphicFramePr>
          <p:nvPr>
            <p:extLst>
              <p:ext uri="{D42A27DB-BD31-4B8C-83A1-F6EECF244321}">
                <p14:modId xmlns:p14="http://schemas.microsoft.com/office/powerpoint/2010/main" val="1014108778"/>
              </p:ext>
            </p:extLst>
          </p:nvPr>
        </p:nvGraphicFramePr>
        <p:xfrm>
          <a:off x="944697" y="4243690"/>
          <a:ext cx="4949283" cy="92202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AE07DD02-2BF5-F276-C1FB-96186ABF4847}"/>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
        <p:nvSpPr>
          <p:cNvPr id="2" name="Date Placeholder 1">
            <a:extLst>
              <a:ext uri="{FF2B5EF4-FFF2-40B4-BE49-F238E27FC236}">
                <a16:creationId xmlns:a16="http://schemas.microsoft.com/office/drawing/2014/main" id="{B7256D6D-E45C-C9C1-B4BD-A74F342C05BC}"/>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795651"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dirty="0" err="1">
                <a:latin typeface="Consolas" panose="020B0609020204030204" pitchFamily="49" charset="0"/>
              </a:rPr>
              <a:t>i</a:t>
            </a:r>
            <a:r>
              <a:rPr lang="en-US" altLang="en-US">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solidFill>
                  <a:srgbClr val="FF0000"/>
                </a:solidFill>
                <a:highlight>
                  <a:srgbClr val="FFFF00"/>
                </a:highlight>
                <a:latin typeface="Consolas" panose="020B0609020204030204" pitchFamily="49" charset="0"/>
              </a:rPr>
              <a:t>std</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cout</a:t>
            </a:r>
            <a:r>
              <a:rPr lang="en-US" altLang="en-US" dirty="0">
                <a:solidFill>
                  <a:srgbClr val="FF0000"/>
                </a:solidFill>
                <a:highlight>
                  <a:srgbClr val="FFFF00"/>
                </a:highlight>
                <a:latin typeface="Consolas" panose="020B0609020204030204" pitchFamily="49" charset="0"/>
              </a:rPr>
              <a:t> &lt;&lt; </a:t>
            </a:r>
            <a:r>
              <a:rPr lang="en-US" dirty="0">
                <a:solidFill>
                  <a:srgbClr val="FF0000"/>
                </a:solidFill>
                <a:highlight>
                  <a:srgbClr val="FFFF00"/>
                </a:highlight>
                <a:latin typeface="Consolas" panose="020B0609020204030204" pitchFamily="49" charset="0"/>
              </a:rPr>
              <a:t>"</a:t>
            </a:r>
            <a:r>
              <a:rPr lang="en-US" dirty="0" err="1">
                <a:solidFill>
                  <a:srgbClr val="FF0000"/>
                </a:solidFill>
                <a:highlight>
                  <a:srgbClr val="FFFF00"/>
                </a:highlight>
                <a:latin typeface="Consolas" panose="020B0609020204030204" pitchFamily="49" charset="0"/>
              </a:rPr>
              <a:t>i</a:t>
            </a:r>
            <a:r>
              <a:rPr lang="en-US" dirty="0">
                <a:solidFill>
                  <a:srgbClr val="FF0000"/>
                </a:solidFill>
                <a:highlight>
                  <a:srgbClr val="FFFF00"/>
                </a:highlight>
                <a:latin typeface="Consolas" panose="020B0609020204030204" pitchFamily="49" charset="0"/>
              </a:rPr>
              <a:t> = "</a:t>
            </a:r>
            <a:r>
              <a:rPr lang="en-US" altLang="en-US" dirty="0">
                <a:solidFill>
                  <a:srgbClr val="FF0000"/>
                </a:solidFill>
                <a:highlight>
                  <a:srgbClr val="FFFF00"/>
                </a:highlight>
                <a:latin typeface="Consolas" panose="020B0609020204030204" pitchFamily="49" charset="0"/>
              </a:rPr>
              <a:t> &lt;&lt; </a:t>
            </a:r>
            <a:r>
              <a:rPr lang="en-US" altLang="en-US" dirty="0" err="1">
                <a:solidFill>
                  <a:srgbClr val="FF0000"/>
                </a:solidFill>
                <a:highlight>
                  <a:srgbClr val="FFFF00"/>
                </a:highlight>
                <a:latin typeface="Consolas" panose="020B0609020204030204" pitchFamily="49" charset="0"/>
              </a:rPr>
              <a:t>i</a:t>
            </a:r>
            <a:r>
              <a:rPr lang="en-US" altLang="en-US" dirty="0">
                <a:solidFill>
                  <a:srgbClr val="FF0000"/>
                </a:solidFill>
                <a:highlight>
                  <a:srgbClr val="FFFF00"/>
                </a:highlight>
                <a:latin typeface="Consolas" panose="020B0609020204030204" pitchFamily="49" charset="0"/>
              </a:rPr>
              <a:t> &lt;&lt; </a:t>
            </a:r>
            <a:r>
              <a:rPr lang="en-US" altLang="en-US" dirty="0" err="1">
                <a:solidFill>
                  <a:srgbClr val="FF0000"/>
                </a:solidFill>
                <a:highlight>
                  <a:srgbClr val="FFFF00"/>
                </a:highlight>
                <a:latin typeface="Consolas" panose="020B0609020204030204" pitchFamily="49" charset="0"/>
              </a:rPr>
              <a:t>std</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endl</a:t>
            </a:r>
            <a:r>
              <a:rPr lang="en-US" altLang="en-US" dirty="0">
                <a:solidFill>
                  <a:srgbClr val="FF0000"/>
                </a:solidFill>
                <a:highlight>
                  <a:srgbClr val="FFFF00"/>
                </a:highlight>
                <a:latin typeface="Consolas" panose="020B0609020204030204" pitchFamily="49" charset="0"/>
              </a:rPr>
              <a:t>;</a:t>
            </a:r>
          </a:p>
          <a:p>
            <a:pPr algn="l">
              <a:buFont typeface="Wingdings" panose="05000000000000000000" pitchFamily="2" charset="2"/>
              <a:buNone/>
            </a:pPr>
            <a:r>
              <a:rPr lang="en-US" altLang="en-US">
                <a:latin typeface="Consolas" panose="020B0609020204030204" pitchFamily="49" charset="0"/>
              </a:rPr>
              <a:t>}</a:t>
            </a:r>
            <a:endParaRPr lang="en-US" altLang="en-US" dirty="0">
              <a:latin typeface="Consolas" panose="020B0609020204030204" pitchFamily="49" charset="0"/>
            </a:endParaRP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9E935406-00D6-8F3C-AADB-953138E41A32}"/>
              </a:ext>
            </a:extLst>
          </p:cNvPr>
          <p:cNvGraphicFramePr>
            <a:graphicFrameLocks noGrp="1"/>
          </p:cNvGraphicFramePr>
          <p:nvPr>
            <p:extLst>
              <p:ext uri="{D42A27DB-BD31-4B8C-83A1-F6EECF244321}">
                <p14:modId xmlns:p14="http://schemas.microsoft.com/office/powerpoint/2010/main" val="2836702440"/>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F03A0434-3026-FF51-9057-CE8015040921}"/>
              </a:ext>
            </a:extLst>
          </p:cNvPr>
          <p:cNvGraphicFramePr>
            <a:graphicFrameLocks noGrp="1"/>
          </p:cNvGraphicFramePr>
          <p:nvPr>
            <p:extLst>
              <p:ext uri="{D42A27DB-BD31-4B8C-83A1-F6EECF244321}">
                <p14:modId xmlns:p14="http://schemas.microsoft.com/office/powerpoint/2010/main" val="3242887268"/>
              </p:ext>
            </p:extLst>
          </p:nvPr>
        </p:nvGraphicFramePr>
        <p:xfrm>
          <a:off x="944697" y="4243690"/>
          <a:ext cx="4949283" cy="134874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D0C10AEF-43BF-0D93-2FA8-281DC968E4F0}"/>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
        <p:nvSpPr>
          <p:cNvPr id="2" name="Date Placeholder 1">
            <a:extLst>
              <a:ext uri="{FF2B5EF4-FFF2-40B4-BE49-F238E27FC236}">
                <a16:creationId xmlns:a16="http://schemas.microsoft.com/office/drawing/2014/main" id="{3961268C-749F-0776-A3F1-4D0D834300C6}"/>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796675"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dirty="0" err="1">
                <a:latin typeface="Consolas" panose="020B0609020204030204" pitchFamily="49" charset="0"/>
              </a:rPr>
              <a:t>i</a:t>
            </a:r>
            <a:r>
              <a:rPr lang="en-US" altLang="en-US">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a:solidFill>
                  <a:srgbClr val="FF0000"/>
                </a:solidFill>
                <a:highlight>
                  <a:srgbClr val="FFFF00"/>
                </a:highlight>
                <a:latin typeface="Consolas" panose="020B0609020204030204" pitchFamily="49" charset="0"/>
              </a:rPr>
              <a:t>}</a:t>
            </a:r>
            <a:endParaRPr lang="en-US" altLang="en-US" dirty="0">
              <a:solidFill>
                <a:srgbClr val="FF0000"/>
              </a:solidFill>
              <a:highlight>
                <a:srgbClr val="FFFF00"/>
              </a:highlight>
              <a:latin typeface="Consolas" panose="020B0609020204030204" pitchFamily="49" charset="0"/>
            </a:endParaRP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i="1">
              <a:solidFill>
                <a:srgbClr val="CC0066"/>
              </a:solidFill>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7316B0F-1439-1201-1F7B-31E81A5AF3E6}"/>
              </a:ext>
            </a:extLst>
          </p:cNvPr>
          <p:cNvGraphicFramePr>
            <a:graphicFrameLocks noGrp="1"/>
          </p:cNvGraphicFramePr>
          <p:nvPr>
            <p:extLst>
              <p:ext uri="{D42A27DB-BD31-4B8C-83A1-F6EECF244321}">
                <p14:modId xmlns:p14="http://schemas.microsoft.com/office/powerpoint/2010/main" val="2841365427"/>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E91EBDFD-AB8A-C9AB-F0CD-B12866C5B889}"/>
              </a:ext>
            </a:extLst>
          </p:cNvPr>
          <p:cNvGraphicFramePr>
            <a:graphicFrameLocks noGrp="1"/>
          </p:cNvGraphicFramePr>
          <p:nvPr>
            <p:extLst>
              <p:ext uri="{D42A27DB-BD31-4B8C-83A1-F6EECF244321}">
                <p14:modId xmlns:p14="http://schemas.microsoft.com/office/powerpoint/2010/main" val="1247894682"/>
              </p:ext>
            </p:extLst>
          </p:nvPr>
        </p:nvGraphicFramePr>
        <p:xfrm>
          <a:off x="944697" y="4243690"/>
          <a:ext cx="4949283" cy="134874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48780C81-7408-1F65-42B0-4A4D9AFD8440}"/>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
        <p:nvSpPr>
          <p:cNvPr id="2" name="Date Placeholder 1">
            <a:extLst>
              <a:ext uri="{FF2B5EF4-FFF2-40B4-BE49-F238E27FC236}">
                <a16:creationId xmlns:a16="http://schemas.microsoft.com/office/drawing/2014/main" id="{1A2BAFD1-E8B1-265F-260E-978A2C23E3D4}"/>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normAutofit fontScale="90000"/>
          </a:bodyPr>
          <a:lstStyle/>
          <a:p>
            <a:r>
              <a:rPr lang="en-US" altLang="en-US">
                <a:ea typeface="Tahoma" panose="020B0604030504040204" pitchFamily="34" charset="0"/>
              </a:rPr>
              <a:t>VD: </a:t>
            </a:r>
            <a:r>
              <a:rPr lang="vi-VN" altLang="en-US">
                <a:ea typeface="Tahoma" panose="020B0604030504040204" pitchFamily="34" charset="0"/>
              </a:rPr>
              <a:t>Chạy từng bước</a:t>
            </a:r>
            <a:endParaRPr lang="en-US" altLang="en-US" sz="1575" dirty="0"/>
          </a:p>
        </p:txBody>
      </p:sp>
      <p:sp>
        <p:nvSpPr>
          <p:cNvPr id="797699"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i</a:t>
            </a:r>
            <a:r>
              <a:rPr lang="en-US" altLang="en-US" dirty="0">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dirty="0">
                <a:latin typeface="Consolas" panose="020B0609020204030204" pitchFamily="49" charset="0"/>
              </a:rPr>
              <a:t>}</a:t>
            </a: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B88A1B45-2DA5-AA36-65F4-BB6250A0374E}"/>
              </a:ext>
            </a:extLst>
          </p:cNvPr>
          <p:cNvGraphicFramePr>
            <a:graphicFrameLocks noGrp="1"/>
          </p:cNvGraphicFramePr>
          <p:nvPr>
            <p:extLst>
              <p:ext uri="{D42A27DB-BD31-4B8C-83A1-F6EECF244321}">
                <p14:modId xmlns:p14="http://schemas.microsoft.com/office/powerpoint/2010/main" val="2869199626"/>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2</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AE7B3C3A-B75A-42F1-4644-DA25BAA7249B}"/>
              </a:ext>
            </a:extLst>
          </p:cNvPr>
          <p:cNvGraphicFramePr>
            <a:graphicFrameLocks noGrp="1"/>
          </p:cNvGraphicFramePr>
          <p:nvPr>
            <p:extLst>
              <p:ext uri="{D42A27DB-BD31-4B8C-83A1-F6EECF244321}">
                <p14:modId xmlns:p14="http://schemas.microsoft.com/office/powerpoint/2010/main" val="3174036665"/>
              </p:ext>
            </p:extLst>
          </p:nvPr>
        </p:nvGraphicFramePr>
        <p:xfrm>
          <a:off x="944697" y="4243690"/>
          <a:ext cx="4949283" cy="134874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Slide Number Placeholder 8">
            <a:extLst>
              <a:ext uri="{FF2B5EF4-FFF2-40B4-BE49-F238E27FC236}">
                <a16:creationId xmlns:a16="http://schemas.microsoft.com/office/drawing/2014/main" id="{35AFE499-F965-0AD9-B4BB-D33F0273CC71}"/>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
        <p:nvSpPr>
          <p:cNvPr id="2" name="Date Placeholder 1">
            <a:extLst>
              <a:ext uri="{FF2B5EF4-FFF2-40B4-BE49-F238E27FC236}">
                <a16:creationId xmlns:a16="http://schemas.microsoft.com/office/drawing/2014/main" id="{255C4C58-7984-07E1-F93F-21B7192BD1F3}"/>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798723"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solidFill>
                  <a:srgbClr val="FF0000"/>
                </a:solidFill>
                <a:highlight>
                  <a:srgbClr val="FFFF00"/>
                </a:highlight>
                <a:latin typeface="Consolas" panose="020B0609020204030204" pitchFamily="49" charset="0"/>
              </a:rPr>
              <a:t>i</a:t>
            </a:r>
            <a:r>
              <a:rPr lang="en-US" altLang="en-US" dirty="0">
                <a:solidFill>
                  <a:srgbClr val="FF0000"/>
                </a:solidFill>
                <a:highlight>
                  <a:srgbClr val="FFFF00"/>
                </a:highlight>
                <a:latin typeface="Consolas" panose="020B0609020204030204" pitchFamily="49" charset="0"/>
              </a:rPr>
              <a:t> &lt; 3</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dirty="0">
                <a:latin typeface="Consolas" panose="020B0609020204030204" pitchFamily="49" charset="0"/>
              </a:rPr>
              <a:t>}</a:t>
            </a: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73749562-2DCD-ABD5-5147-0DF5FDB635FA}"/>
              </a:ext>
            </a:extLst>
          </p:cNvPr>
          <p:cNvGraphicFramePr>
            <a:graphicFrameLocks noGrp="1"/>
          </p:cNvGraphicFramePr>
          <p:nvPr>
            <p:extLst>
              <p:ext uri="{D42A27DB-BD31-4B8C-83A1-F6EECF244321}">
                <p14:modId xmlns:p14="http://schemas.microsoft.com/office/powerpoint/2010/main" val="114934453"/>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2</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0C84B43B-A0D4-1C0C-7D69-BEC9E1200133}"/>
              </a:ext>
            </a:extLst>
          </p:cNvPr>
          <p:cNvGraphicFramePr>
            <a:graphicFrameLocks noGrp="1"/>
          </p:cNvGraphicFramePr>
          <p:nvPr>
            <p:extLst>
              <p:ext uri="{D42A27DB-BD31-4B8C-83A1-F6EECF244321}">
                <p14:modId xmlns:p14="http://schemas.microsoft.com/office/powerpoint/2010/main" val="3285812737"/>
              </p:ext>
            </p:extLst>
          </p:nvPr>
        </p:nvGraphicFramePr>
        <p:xfrm>
          <a:off x="944697" y="4243690"/>
          <a:ext cx="4949283" cy="134874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2A872D13-3352-B913-9C69-6A5904738B3F}"/>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
        <p:nvSpPr>
          <p:cNvPr id="2" name="Date Placeholder 1">
            <a:extLst>
              <a:ext uri="{FF2B5EF4-FFF2-40B4-BE49-F238E27FC236}">
                <a16:creationId xmlns:a16="http://schemas.microsoft.com/office/drawing/2014/main" id="{B93050D0-5106-1472-DFDA-6B9A4A9EB6BB}"/>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799747"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dirty="0" err="1">
                <a:latin typeface="Consolas" panose="020B0609020204030204" pitchFamily="49" charset="0"/>
              </a:rPr>
              <a:t>i</a:t>
            </a:r>
            <a:r>
              <a:rPr lang="en-US" altLang="en-US" dirty="0">
                <a:latin typeface="Consolas" panose="020B0609020204030204" pitchFamily="49" charset="0"/>
              </a:rPr>
              <a:t>) {</a:t>
            </a:r>
            <a:br>
              <a:rPr lang="en-US" altLang="en-US" dirty="0">
                <a:latin typeface="Consolas" panose="020B0609020204030204" pitchFamily="49" charset="0"/>
              </a:rPr>
            </a:br>
            <a:r>
              <a:rPr lang="en-US" altLang="en-US" dirty="0">
                <a:solidFill>
                  <a:srgbClr val="FF0000"/>
                </a:solidFill>
                <a:latin typeface="Consolas" panose="020B0609020204030204" pitchFamily="49" charset="0"/>
              </a:rPr>
              <a:t>	</a:t>
            </a:r>
            <a:r>
              <a:rPr lang="en-US" altLang="en-US" dirty="0" err="1">
                <a:solidFill>
                  <a:srgbClr val="FF0000"/>
                </a:solidFill>
                <a:highlight>
                  <a:srgbClr val="FFFF00"/>
                </a:highlight>
                <a:latin typeface="Consolas" panose="020B0609020204030204" pitchFamily="49" charset="0"/>
              </a:rPr>
              <a:t>std</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cout</a:t>
            </a:r>
            <a:r>
              <a:rPr lang="en-US" altLang="en-US" dirty="0">
                <a:solidFill>
                  <a:srgbClr val="FF0000"/>
                </a:solidFill>
                <a:highlight>
                  <a:srgbClr val="FFFF00"/>
                </a:highlight>
                <a:latin typeface="Consolas" panose="020B0609020204030204" pitchFamily="49" charset="0"/>
              </a:rPr>
              <a:t> &lt;&lt; </a:t>
            </a:r>
            <a:r>
              <a:rPr lang="en-US" dirty="0">
                <a:solidFill>
                  <a:srgbClr val="FF0000"/>
                </a:solidFill>
                <a:highlight>
                  <a:srgbClr val="FFFF00"/>
                </a:highlight>
                <a:latin typeface="Consolas" panose="020B0609020204030204" pitchFamily="49" charset="0"/>
              </a:rPr>
              <a:t>"</a:t>
            </a:r>
            <a:r>
              <a:rPr lang="en-US" dirty="0" err="1">
                <a:solidFill>
                  <a:srgbClr val="FF0000"/>
                </a:solidFill>
                <a:highlight>
                  <a:srgbClr val="FFFF00"/>
                </a:highlight>
                <a:latin typeface="Consolas" panose="020B0609020204030204" pitchFamily="49" charset="0"/>
              </a:rPr>
              <a:t>i</a:t>
            </a:r>
            <a:r>
              <a:rPr lang="en-US" dirty="0">
                <a:solidFill>
                  <a:srgbClr val="FF0000"/>
                </a:solidFill>
                <a:highlight>
                  <a:srgbClr val="FFFF00"/>
                </a:highlight>
                <a:latin typeface="Consolas" panose="020B0609020204030204" pitchFamily="49" charset="0"/>
              </a:rPr>
              <a:t> = "</a:t>
            </a:r>
            <a:r>
              <a:rPr lang="en-US" altLang="en-US" dirty="0">
                <a:solidFill>
                  <a:srgbClr val="FF0000"/>
                </a:solidFill>
                <a:highlight>
                  <a:srgbClr val="FFFF00"/>
                </a:highlight>
                <a:latin typeface="Consolas" panose="020B0609020204030204" pitchFamily="49" charset="0"/>
              </a:rPr>
              <a:t> &lt;&lt; </a:t>
            </a:r>
            <a:r>
              <a:rPr lang="en-US" altLang="en-US" dirty="0" err="1">
                <a:solidFill>
                  <a:srgbClr val="FF0000"/>
                </a:solidFill>
                <a:highlight>
                  <a:srgbClr val="FFFF00"/>
                </a:highlight>
                <a:latin typeface="Consolas" panose="020B0609020204030204" pitchFamily="49" charset="0"/>
              </a:rPr>
              <a:t>i</a:t>
            </a:r>
            <a:r>
              <a:rPr lang="en-US" altLang="en-US" dirty="0">
                <a:solidFill>
                  <a:srgbClr val="FF0000"/>
                </a:solidFill>
                <a:highlight>
                  <a:srgbClr val="FFFF00"/>
                </a:highlight>
                <a:latin typeface="Consolas" panose="020B0609020204030204" pitchFamily="49" charset="0"/>
              </a:rPr>
              <a:t> &lt;&lt; </a:t>
            </a:r>
            <a:r>
              <a:rPr lang="en-US" altLang="en-US" dirty="0" err="1">
                <a:solidFill>
                  <a:srgbClr val="FF0000"/>
                </a:solidFill>
                <a:highlight>
                  <a:srgbClr val="FFFF00"/>
                </a:highlight>
                <a:latin typeface="Consolas" panose="020B0609020204030204" pitchFamily="49" charset="0"/>
              </a:rPr>
              <a:t>std</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endl</a:t>
            </a:r>
            <a:r>
              <a:rPr lang="en-US" altLang="en-US" dirty="0">
                <a:solidFill>
                  <a:srgbClr val="FF0000"/>
                </a:solidFill>
                <a:highlight>
                  <a:srgbClr val="FFFF00"/>
                </a:highlight>
                <a:latin typeface="Consolas" panose="020B0609020204030204" pitchFamily="49" charset="0"/>
              </a:rPr>
              <a:t>;</a:t>
            </a:r>
          </a:p>
          <a:p>
            <a:pPr algn="l">
              <a:buFont typeface="Wingdings" panose="05000000000000000000" pitchFamily="2" charset="2"/>
              <a:buNone/>
            </a:pPr>
            <a:r>
              <a:rPr lang="en-US" altLang="en-US" dirty="0">
                <a:latin typeface="Consolas" panose="020B0609020204030204" pitchFamily="49" charset="0"/>
              </a:rPr>
              <a:t>}</a:t>
            </a: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59E98846-E76F-1A5E-270C-68FD46FD90D0}"/>
              </a:ext>
            </a:extLst>
          </p:cNvPr>
          <p:cNvGraphicFramePr>
            <a:graphicFrameLocks noGrp="1"/>
          </p:cNvGraphicFramePr>
          <p:nvPr>
            <p:extLst>
              <p:ext uri="{D42A27DB-BD31-4B8C-83A1-F6EECF244321}">
                <p14:modId xmlns:p14="http://schemas.microsoft.com/office/powerpoint/2010/main" val="2705627313"/>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66EFF84C-E588-673F-D043-AC3574FE1DBA}"/>
              </a:ext>
            </a:extLst>
          </p:cNvPr>
          <p:cNvGraphicFramePr>
            <a:graphicFrameLocks noGrp="1"/>
          </p:cNvGraphicFramePr>
          <p:nvPr>
            <p:extLst>
              <p:ext uri="{D42A27DB-BD31-4B8C-83A1-F6EECF244321}">
                <p14:modId xmlns:p14="http://schemas.microsoft.com/office/powerpoint/2010/main" val="1476703001"/>
              </p:ext>
            </p:extLst>
          </p:nvPr>
        </p:nvGraphicFramePr>
        <p:xfrm>
          <a:off x="944697" y="4243690"/>
          <a:ext cx="4949283" cy="177546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1</a:t>
                      </a:r>
                    </a:p>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379C4DA2-5936-B28A-5C71-B035349440AD}"/>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
        <p:nvSpPr>
          <p:cNvPr id="2" name="Date Placeholder 1">
            <a:extLst>
              <a:ext uri="{FF2B5EF4-FFF2-40B4-BE49-F238E27FC236}">
                <a16:creationId xmlns:a16="http://schemas.microsoft.com/office/drawing/2014/main" id="{D97BDEBE-DCD2-F4AD-999A-0AE68D241C2B}"/>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800771"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dirty="0" err="1">
                <a:latin typeface="Consolas" panose="020B0609020204030204" pitchFamily="49" charset="0"/>
              </a:rPr>
              <a:t>i</a:t>
            </a:r>
            <a:r>
              <a:rPr lang="en-US" altLang="en-US" dirty="0">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dirty="0">
                <a:solidFill>
                  <a:srgbClr val="FF0000"/>
                </a:solidFill>
                <a:highlight>
                  <a:srgbClr val="FFFF00"/>
                </a:highlight>
                <a:latin typeface="Consolas" panose="020B0609020204030204" pitchFamily="49" charset="0"/>
              </a:rPr>
              <a:t>}</a:t>
            </a: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err="1">
                <a:latin typeface="Consolas" panose="020B0609020204030204" pitchFamily="49" charset="0"/>
              </a:rPr>
              <a:t>endl</a:t>
            </a:r>
            <a:r>
              <a:rPr lang="en-US" altLang="en-US">
                <a:latin typeface="Consolas" panose="020B0609020204030204" pitchFamily="49" charset="0"/>
              </a:rPr>
              <a:t>;</a:t>
            </a: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4421503E-4B8E-BCC8-91F1-2365BF1D392A}"/>
              </a:ext>
            </a:extLst>
          </p:cNvPr>
          <p:cNvGraphicFramePr>
            <a:graphicFrameLocks noGrp="1"/>
          </p:cNvGraphicFramePr>
          <p:nvPr>
            <p:extLst>
              <p:ext uri="{D42A27DB-BD31-4B8C-83A1-F6EECF244321}">
                <p14:modId xmlns:p14="http://schemas.microsoft.com/office/powerpoint/2010/main" val="291827649"/>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1D064A86-962B-31D7-B4C0-772CA947C18C}"/>
              </a:ext>
            </a:extLst>
          </p:cNvPr>
          <p:cNvGraphicFramePr>
            <a:graphicFrameLocks noGrp="1"/>
          </p:cNvGraphicFramePr>
          <p:nvPr>
            <p:extLst>
              <p:ext uri="{D42A27DB-BD31-4B8C-83A1-F6EECF244321}">
                <p14:modId xmlns:p14="http://schemas.microsoft.com/office/powerpoint/2010/main" val="1793236758"/>
              </p:ext>
            </p:extLst>
          </p:nvPr>
        </p:nvGraphicFramePr>
        <p:xfrm>
          <a:off x="944697" y="4243690"/>
          <a:ext cx="4949283" cy="177546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1</a:t>
                      </a:r>
                    </a:p>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D96F37FE-A592-4AF3-BD56-8FB1D9E8A1B8}"/>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
        <p:nvSpPr>
          <p:cNvPr id="2" name="Date Placeholder 1">
            <a:extLst>
              <a:ext uri="{FF2B5EF4-FFF2-40B4-BE49-F238E27FC236}">
                <a16:creationId xmlns:a16="http://schemas.microsoft.com/office/drawing/2014/main" id="{600AA113-50B1-F263-9C83-C2E39557886B}"/>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Rectangle 2"/>
          <p:cNvSpPr>
            <a:spLocks noGrp="1" noChangeArrowheads="1"/>
          </p:cNvSpPr>
          <p:nvPr>
            <p:ph type="title"/>
          </p:nvPr>
        </p:nvSpPr>
        <p:spPr/>
        <p:txBody>
          <a:bodyPr>
            <a:normAutofit fontScale="90000"/>
          </a:bodyPr>
          <a:lstStyle/>
          <a:p>
            <a:r>
              <a:rPr lang="en-US" altLang="en-US">
                <a:ea typeface="Tahoma" panose="020B0604030504040204" pitchFamily="34" charset="0"/>
              </a:rPr>
              <a:t>VD: </a:t>
            </a:r>
            <a:r>
              <a:rPr lang="vi-VN" altLang="en-US">
                <a:ea typeface="Tahoma" panose="020B0604030504040204" pitchFamily="34" charset="0"/>
              </a:rPr>
              <a:t>Chạy từng bước</a:t>
            </a:r>
            <a:endParaRPr lang="en-US" altLang="en-US" sz="1575" dirty="0"/>
          </a:p>
        </p:txBody>
      </p:sp>
      <p:sp>
        <p:nvSpPr>
          <p:cNvPr id="801795"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i</a:t>
            </a:r>
            <a:r>
              <a:rPr lang="en-US" altLang="en-US" dirty="0">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dirty="0">
                <a:latin typeface="Consolas" panose="020B0609020204030204" pitchFamily="49" charset="0"/>
              </a:rPr>
              <a:t>}</a:t>
            </a: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A49D9484-0FB8-29E8-6EF1-0CDDBDDD7D0F}"/>
              </a:ext>
            </a:extLst>
          </p:cNvPr>
          <p:cNvGraphicFramePr>
            <a:graphicFrameLocks noGrp="1"/>
          </p:cNvGraphicFramePr>
          <p:nvPr>
            <p:extLst>
              <p:ext uri="{D42A27DB-BD31-4B8C-83A1-F6EECF244321}">
                <p14:modId xmlns:p14="http://schemas.microsoft.com/office/powerpoint/2010/main" val="2882315169"/>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3</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68FE9C76-D6CA-4E36-44EB-E05811B7B543}"/>
              </a:ext>
            </a:extLst>
          </p:cNvPr>
          <p:cNvGraphicFramePr>
            <a:graphicFrameLocks noGrp="1"/>
          </p:cNvGraphicFramePr>
          <p:nvPr>
            <p:extLst>
              <p:ext uri="{D42A27DB-BD31-4B8C-83A1-F6EECF244321}">
                <p14:modId xmlns:p14="http://schemas.microsoft.com/office/powerpoint/2010/main" val="4163594443"/>
              </p:ext>
            </p:extLst>
          </p:nvPr>
        </p:nvGraphicFramePr>
        <p:xfrm>
          <a:off x="944697" y="4243690"/>
          <a:ext cx="4949283" cy="177546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1</a:t>
                      </a:r>
                    </a:p>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Slide Number Placeholder 8">
            <a:extLst>
              <a:ext uri="{FF2B5EF4-FFF2-40B4-BE49-F238E27FC236}">
                <a16:creationId xmlns:a16="http://schemas.microsoft.com/office/drawing/2014/main" id="{D6D611FA-6522-C592-2D1D-24F6B402EDB9}"/>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
        <p:nvSpPr>
          <p:cNvPr id="2" name="Date Placeholder 1">
            <a:extLst>
              <a:ext uri="{FF2B5EF4-FFF2-40B4-BE49-F238E27FC236}">
                <a16:creationId xmlns:a16="http://schemas.microsoft.com/office/drawing/2014/main" id="{A98DB053-A4C5-8239-BAE1-DC6CD73978BB}"/>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4B19BD-2C3E-1688-12EB-FB28C53EBFD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2A2F4F">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VN" sz="1100" b="0" i="0" u="none" strike="noStrike" kern="1200" cap="none" spc="0" normalizeH="0" baseline="0" noProof="0" dirty="0">
              <a:ln>
                <a:noFill/>
              </a:ln>
              <a:solidFill>
                <a:srgbClr val="2A2F4F">
                  <a:tint val="75000"/>
                </a:srgbClr>
              </a:solidFill>
              <a:effectLst/>
              <a:uLnTx/>
              <a:uFillTx/>
              <a:latin typeface="Arial" panose="020B0604020202020204" pitchFamily="34" charset="0"/>
              <a:ea typeface="+mn-ea"/>
              <a:cs typeface="Arial" panose="020B0604020202020204" pitchFamily="34" charset="0"/>
            </a:endParaRPr>
          </a:p>
        </p:txBody>
      </p:sp>
      <p:sp>
        <p:nvSpPr>
          <p:cNvPr id="3" name="Slide Number Placeholder 2">
            <a:extLst>
              <a:ext uri="{FF2B5EF4-FFF2-40B4-BE49-F238E27FC236}">
                <a16:creationId xmlns:a16="http://schemas.microsoft.com/office/drawing/2014/main" id="{B356F277-52C0-C5B7-E431-D7623CF365C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8B0B3AC-44A8-D142-AAF6-9A453466E1A4}" type="slidenum">
              <a:rPr kumimoji="0" lang="en-VN" sz="700" b="0" i="0" u="none" strike="noStrike" kern="1200" cap="none" spc="0" normalizeH="0" baseline="0" noProof="0" smtClean="0">
                <a:ln>
                  <a:noFill/>
                </a:ln>
                <a:solidFill>
                  <a:srgbClr val="FFFFFF"/>
                </a:solidFill>
                <a:effectLst/>
                <a:uLnTx/>
                <a:uFillTx/>
                <a:latin typeface="Arial" panose="020B0604020202020204" pitchFamily="34" charset="0"/>
                <a:ea typeface="+mn-ea"/>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VN" sz="7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a:xfrm>
            <a:off x="2033899" y="1559014"/>
            <a:ext cx="8124204" cy="4720600"/>
          </a:xfrm>
        </p:spPr>
        <p:txBody>
          <a:bodyPr>
            <a:noAutofit/>
          </a:bodyPr>
          <a:lstStyle/>
          <a:p>
            <a:pPr marL="25718" indent="0">
              <a:lnSpc>
                <a:spcPct val="100000"/>
              </a:lnSpc>
              <a:spcBef>
                <a:spcPts val="0"/>
              </a:spcBef>
              <a:buNone/>
            </a:pPr>
            <a:r>
              <a:rPr lang="en-US">
                <a:solidFill>
                  <a:schemeClr val="tx1">
                    <a:lumMod val="20000"/>
                    <a:lumOff val="80000"/>
                  </a:schemeClr>
                </a:solidFill>
              </a:rPr>
              <a:t>4.1 Khái niệm câu lệnh và khối lệnh</a:t>
            </a:r>
          </a:p>
          <a:p>
            <a:pPr marL="25718" indent="0">
              <a:lnSpc>
                <a:spcPct val="100000"/>
              </a:lnSpc>
              <a:spcBef>
                <a:spcPts val="0"/>
              </a:spcBef>
              <a:buNone/>
            </a:pPr>
            <a:r>
              <a:rPr lang="en-US">
                <a:solidFill>
                  <a:schemeClr val="tx1">
                    <a:lumMod val="20000"/>
                    <a:lumOff val="80000"/>
                  </a:schemeClr>
                </a:solidFill>
              </a:rPr>
              <a:t>4.2 Phạm vi hoạt động của biến</a:t>
            </a:r>
          </a:p>
          <a:p>
            <a:pPr marL="25718" indent="0">
              <a:lnSpc>
                <a:spcPct val="100000"/>
              </a:lnSpc>
              <a:spcBef>
                <a:spcPts val="0"/>
              </a:spcBef>
              <a:buNone/>
            </a:pPr>
            <a:r>
              <a:rPr lang="en-US">
                <a:solidFill>
                  <a:schemeClr val="tx1">
                    <a:lumMod val="20000"/>
                    <a:lumOff val="80000"/>
                  </a:schemeClr>
                </a:solidFill>
              </a:rPr>
              <a:t>4.3 Giới thiệu về cấu trúc điều khiển</a:t>
            </a:r>
          </a:p>
          <a:p>
            <a:pPr marL="25718" indent="0">
              <a:lnSpc>
                <a:spcPct val="100000"/>
              </a:lnSpc>
              <a:spcBef>
                <a:spcPts val="0"/>
              </a:spcBef>
              <a:buNone/>
            </a:pPr>
            <a:r>
              <a:rPr lang="en-US">
                <a:solidFill>
                  <a:schemeClr val="tx1">
                    <a:lumMod val="20000"/>
                    <a:lumOff val="80000"/>
                  </a:schemeClr>
                </a:solidFill>
              </a:rPr>
              <a:t>4.4 Cấu trúc rẽ nhánh if, if-else</a:t>
            </a:r>
          </a:p>
          <a:p>
            <a:pPr marL="25718" indent="0">
              <a:lnSpc>
                <a:spcPct val="100000"/>
              </a:lnSpc>
              <a:spcBef>
                <a:spcPts val="0"/>
              </a:spcBef>
              <a:buNone/>
            </a:pPr>
            <a:r>
              <a:rPr lang="en-US">
                <a:solidFill>
                  <a:schemeClr val="tx1">
                    <a:lumMod val="20000"/>
                    <a:lumOff val="80000"/>
                  </a:schemeClr>
                </a:solidFill>
              </a:rPr>
              <a:t>4.5 Cấu trúc rẽ nhánh switch-case</a:t>
            </a:r>
          </a:p>
          <a:p>
            <a:pPr marL="25718" indent="0">
              <a:lnSpc>
                <a:spcPct val="100000"/>
              </a:lnSpc>
              <a:spcBef>
                <a:spcPts val="0"/>
              </a:spcBef>
              <a:buNone/>
            </a:pPr>
            <a:r>
              <a:rPr lang="en-US">
                <a:solidFill>
                  <a:schemeClr val="tx1">
                    <a:lumMod val="50000"/>
                  </a:schemeClr>
                </a:solidFill>
              </a:rPr>
              <a:t>4.6 Cấu trúc vòng lặp for</a:t>
            </a:r>
          </a:p>
          <a:p>
            <a:pPr marL="25718" indent="0">
              <a:lnSpc>
                <a:spcPct val="100000"/>
              </a:lnSpc>
              <a:spcBef>
                <a:spcPts val="0"/>
              </a:spcBef>
              <a:buNone/>
            </a:pPr>
            <a:r>
              <a:rPr lang="en-US">
                <a:solidFill>
                  <a:schemeClr val="tx1">
                    <a:lumMod val="50000"/>
                  </a:schemeClr>
                </a:solidFill>
              </a:rPr>
              <a:t>4.7 Cấu trúc vòng lặp while</a:t>
            </a:r>
          </a:p>
          <a:p>
            <a:pPr marL="25718" indent="0">
              <a:lnSpc>
                <a:spcPct val="100000"/>
              </a:lnSpc>
              <a:spcBef>
                <a:spcPts val="0"/>
              </a:spcBef>
              <a:buNone/>
            </a:pPr>
            <a:r>
              <a:rPr lang="en-US">
                <a:solidFill>
                  <a:schemeClr val="tx1">
                    <a:lumMod val="50000"/>
                  </a:schemeClr>
                </a:solidFill>
              </a:rPr>
              <a:t>4.8 Cấu trúc vòng lặp do-while</a:t>
            </a:r>
          </a:p>
          <a:p>
            <a:pPr marL="25718" indent="0">
              <a:lnSpc>
                <a:spcPct val="100000"/>
              </a:lnSpc>
              <a:spcBef>
                <a:spcPts val="0"/>
              </a:spcBef>
              <a:buNone/>
            </a:pPr>
            <a:r>
              <a:rPr lang="en-US">
                <a:solidFill>
                  <a:schemeClr val="tx1">
                    <a:lumMod val="50000"/>
                  </a:schemeClr>
                </a:solidFill>
              </a:rPr>
              <a:t>4.9 Lệnh break, continue, goto, return</a:t>
            </a:r>
          </a:p>
          <a:p>
            <a:pPr marL="25718" indent="0">
              <a:lnSpc>
                <a:spcPct val="100000"/>
              </a:lnSpc>
              <a:spcBef>
                <a:spcPts val="0"/>
              </a:spcBef>
              <a:buNone/>
            </a:pPr>
            <a:r>
              <a:rPr lang="en-US">
                <a:solidFill>
                  <a:schemeClr val="tx1">
                    <a:lumMod val="50000"/>
                  </a:schemeClr>
                </a:solidFill>
              </a:rPr>
              <a:t>4.10 Một số ví dụ minh họa</a:t>
            </a:r>
          </a:p>
          <a:p>
            <a:pPr marL="25718" indent="0">
              <a:lnSpc>
                <a:spcPct val="100000"/>
              </a:lnSpc>
              <a:spcBef>
                <a:spcPts val="0"/>
              </a:spcBef>
              <a:buNone/>
            </a:pPr>
            <a:r>
              <a:rPr lang="en-US"/>
              <a:t>Bài tập </a:t>
            </a:r>
          </a:p>
        </p:txBody>
      </p:sp>
      <p:sp>
        <p:nvSpPr>
          <p:cNvPr id="5" name="Text Placeholder 4">
            <a:extLst>
              <a:ext uri="{FF2B5EF4-FFF2-40B4-BE49-F238E27FC236}">
                <a16:creationId xmlns:a16="http://schemas.microsoft.com/office/drawing/2014/main" id="{29E7A9CB-61DE-8582-6B34-A964FAC4CB0B}"/>
              </a:ext>
            </a:extLst>
          </p:cNvPr>
          <p:cNvSpPr>
            <a:spLocks noGrp="1"/>
          </p:cNvSpPr>
          <p:nvPr>
            <p:ph type="body" sz="quarter" idx="15"/>
          </p:nvPr>
        </p:nvSpPr>
        <p:spPr/>
        <p:txBody>
          <a:bodyPr/>
          <a:lstStyle/>
          <a:p>
            <a:r>
              <a:rPr lang="en-US"/>
              <a:t>NỘI DUNG</a:t>
            </a:r>
            <a:endParaRPr lang="en-VN" dirty="0"/>
          </a:p>
        </p:txBody>
      </p:sp>
      <p:sp>
        <p:nvSpPr>
          <p:cNvPr id="7" name="Date Placeholder 6">
            <a:extLst>
              <a:ext uri="{FF2B5EF4-FFF2-40B4-BE49-F238E27FC236}">
                <a16:creationId xmlns:a16="http://schemas.microsoft.com/office/drawing/2014/main" id="{02D3EE4F-4A85-781E-767D-5F1C023B5649}"/>
              </a:ext>
            </a:extLst>
          </p:cNvPr>
          <p:cNvSpPr>
            <a:spLocks noGrp="1"/>
          </p:cNvSpPr>
          <p:nvPr>
            <p:ph type="dt" sz="half" idx="14"/>
          </p:nvPr>
        </p:nvSpPr>
        <p:spPr/>
        <p:txBody>
          <a:bodyPr/>
          <a:lstStyle/>
          <a:p>
            <a:r>
              <a:rPr lang="en-US"/>
              <a:t>June 2024</a:t>
            </a:r>
            <a:endParaRPr lang="en-US" dirty="0"/>
          </a:p>
        </p:txBody>
      </p:sp>
    </p:spTree>
    <p:extLst>
      <p:ext uri="{BB962C8B-B14F-4D97-AF65-F5344CB8AC3E}">
        <p14:creationId xmlns:p14="http://schemas.microsoft.com/office/powerpoint/2010/main" val="42077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802819"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solidFill>
                  <a:srgbClr val="FF0000"/>
                </a:solidFill>
                <a:highlight>
                  <a:srgbClr val="FFFF00"/>
                </a:highlight>
                <a:latin typeface="Consolas" panose="020B0609020204030204" pitchFamily="49" charset="0"/>
              </a:rPr>
              <a:t>i</a:t>
            </a:r>
            <a:r>
              <a:rPr lang="en-US" altLang="en-US" dirty="0">
                <a:solidFill>
                  <a:srgbClr val="FF0000"/>
                </a:solidFill>
                <a:highlight>
                  <a:srgbClr val="FFFF00"/>
                </a:highlight>
                <a:latin typeface="Consolas" panose="020B0609020204030204" pitchFamily="49" charset="0"/>
              </a:rPr>
              <a:t> &lt; 3</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dirty="0">
                <a:latin typeface="Consolas" panose="020B0609020204030204" pitchFamily="49" charset="0"/>
              </a:rPr>
              <a:t>}</a:t>
            </a: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84923E42-078A-BF05-EADC-F8FB4F4DA82A}"/>
              </a:ext>
            </a:extLst>
          </p:cNvPr>
          <p:cNvGraphicFramePr>
            <a:graphicFrameLocks noGrp="1"/>
          </p:cNvGraphicFramePr>
          <p:nvPr>
            <p:extLst>
              <p:ext uri="{D42A27DB-BD31-4B8C-83A1-F6EECF244321}">
                <p14:modId xmlns:p14="http://schemas.microsoft.com/office/powerpoint/2010/main" val="1756051924"/>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F45DC324-A351-8636-B2C1-4F82BE56E12C}"/>
              </a:ext>
            </a:extLst>
          </p:cNvPr>
          <p:cNvGraphicFramePr>
            <a:graphicFrameLocks noGrp="1"/>
          </p:cNvGraphicFramePr>
          <p:nvPr>
            <p:extLst>
              <p:ext uri="{D42A27DB-BD31-4B8C-83A1-F6EECF244321}">
                <p14:modId xmlns:p14="http://schemas.microsoft.com/office/powerpoint/2010/main" val="4204039862"/>
              </p:ext>
            </p:extLst>
          </p:nvPr>
        </p:nvGraphicFramePr>
        <p:xfrm>
          <a:off x="944697" y="4243690"/>
          <a:ext cx="4949283" cy="177546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1</a:t>
                      </a:r>
                    </a:p>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3A464554-6427-3E6E-C586-2DB9FBA572BB}"/>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
        <p:nvSpPr>
          <p:cNvPr id="2" name="Date Placeholder 1">
            <a:extLst>
              <a:ext uri="{FF2B5EF4-FFF2-40B4-BE49-F238E27FC236}">
                <a16:creationId xmlns:a16="http://schemas.microsoft.com/office/drawing/2014/main" id="{6EE6AF69-219D-30D5-A56B-677C4E7D1601}"/>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2" name="Rectangle 2"/>
          <p:cNvSpPr>
            <a:spLocks noGrp="1" noChangeArrowheads="1"/>
          </p:cNvSpPr>
          <p:nvPr>
            <p:ph type="title"/>
          </p:nvPr>
        </p:nvSpPr>
        <p:spPr/>
        <p:txBody>
          <a:bodyPr>
            <a:normAutofit fontScale="90000"/>
          </a:bodyPr>
          <a:lstStyle/>
          <a:p>
            <a:r>
              <a:rPr lang="en-US" altLang="en-US">
                <a:ea typeface="Tahoma" panose="020B0604030504040204" pitchFamily="34" charset="0"/>
              </a:rPr>
              <a:t>VD: </a:t>
            </a:r>
            <a:r>
              <a:rPr lang="vi-VN" altLang="en-US">
                <a:ea typeface="Tahoma" panose="020B0604030504040204" pitchFamily="34" charset="0"/>
              </a:rPr>
              <a:t>Chạy từng bước</a:t>
            </a:r>
            <a:endParaRPr lang="en-US" altLang="en-US" sz="1575" dirty="0"/>
          </a:p>
        </p:txBody>
      </p:sp>
      <p:sp>
        <p:nvSpPr>
          <p:cNvPr id="803843" name="Rectangle 3" descr="Rectangle: Click to edit Master text styles&#10;Second level&#10;Third level&#10;Fourth level&#10;Fifth level"/>
          <p:cNvSpPr>
            <a:spLocks noGrp="1" noChangeArrowheads="1"/>
          </p:cNvSpPr>
          <p:nvPr>
            <p:ph idx="1"/>
          </p:nvPr>
        </p:nvSpPr>
        <p:spPr/>
        <p:txBody>
          <a:bodyPr>
            <a:normAutofit/>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a:t>
            </a:r>
            <a:r>
              <a:rPr lang="en-US" altLang="en-US" i="1" dirty="0">
                <a:latin typeface="Consolas" panose="020B0609020204030204" pitchFamily="49" charset="0"/>
              </a:rPr>
              <a:t> 3</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r>
              <a:rPr lang="en-US" altLang="en-US" dirty="0">
                <a:latin typeface="Consolas" panose="020B0609020204030204" pitchFamily="49" charset="0"/>
              </a:rPr>
              <a:t>}</a:t>
            </a:r>
          </a:p>
          <a:p>
            <a:pPr algn="l">
              <a:buFont typeface="Wingdings" panose="05000000000000000000" pitchFamily="2" charset="2"/>
              <a:buNone/>
            </a:pPr>
            <a:r>
              <a:rPr lang="en-US" altLang="en-US" dirty="0" err="1">
                <a:solidFill>
                  <a:srgbClr val="FF0000"/>
                </a:solidFill>
                <a:highlight>
                  <a:srgbClr val="FFFF00"/>
                </a:highlight>
                <a:latin typeface="Consolas" panose="020B0609020204030204" pitchFamily="49" charset="0"/>
              </a:rPr>
              <a:t>std</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cout</a:t>
            </a:r>
            <a:r>
              <a:rPr lang="en-US" altLang="en-US" dirty="0">
                <a:solidFill>
                  <a:srgbClr val="FF0000"/>
                </a:solidFill>
                <a:highlight>
                  <a:srgbClr val="FFFF00"/>
                </a:highlight>
                <a:latin typeface="Consolas" panose="020B0609020204030204" pitchFamily="49" charset="0"/>
              </a:rPr>
              <a:t> &lt;&lt; "all done" &lt;&lt; </a:t>
            </a:r>
            <a:r>
              <a:rPr lang="en-US" altLang="en-US" dirty="0" err="1">
                <a:solidFill>
                  <a:srgbClr val="FF0000"/>
                </a:solidFill>
                <a:highlight>
                  <a:srgbClr val="FFFF00"/>
                </a:highlight>
                <a:latin typeface="Consolas" panose="020B0609020204030204" pitchFamily="49" charset="0"/>
              </a:rPr>
              <a:t>std</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endl</a:t>
            </a:r>
            <a:r>
              <a:rPr lang="en-US" altLang="en-US" dirty="0">
                <a:solidFill>
                  <a:srgbClr val="FF0000"/>
                </a:solidFill>
                <a:highlight>
                  <a:srgbClr val="FFFF00"/>
                </a:highlight>
                <a:latin typeface="Consolas" panose="020B0609020204030204" pitchFamily="49" charset="0"/>
              </a:rPr>
              <a:t>;</a:t>
            </a:r>
            <a:endParaRPr lang="en-US" altLang="en-US" i="1" dirty="0">
              <a:solidFill>
                <a:srgbClr val="FF0000"/>
              </a:solidFill>
              <a:highlight>
                <a:srgbClr val="FFFF00"/>
              </a:highlight>
              <a:latin typeface="Consolas" panose="020B0609020204030204" pitchFamily="49" charset="0"/>
            </a:endParaRPr>
          </a:p>
          <a:p>
            <a:pPr algn="l">
              <a:buFont typeface="Wingdings" panose="05000000000000000000" pitchFamily="2" charset="2"/>
              <a:buNone/>
            </a:pPr>
            <a:endParaRPr lang="en-US" altLang="en-US" i="1" dirty="0">
              <a:solidFill>
                <a:srgbClr val="CC0066"/>
              </a:solidFill>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671A476E-25EA-CD58-A63D-7480FDF2ED8C}"/>
              </a:ext>
            </a:extLst>
          </p:cNvPr>
          <p:cNvGraphicFramePr>
            <a:graphicFrameLocks noGrp="1"/>
          </p:cNvGraphicFramePr>
          <p:nvPr>
            <p:extLst>
              <p:ext uri="{D42A27DB-BD31-4B8C-83A1-F6EECF244321}">
                <p14:modId xmlns:p14="http://schemas.microsoft.com/office/powerpoint/2010/main" val="3750784389"/>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B20AA437-948B-AC9C-1D25-82F47E3A675F}"/>
              </a:ext>
            </a:extLst>
          </p:cNvPr>
          <p:cNvGraphicFramePr>
            <a:graphicFrameLocks noGrp="1"/>
          </p:cNvGraphicFramePr>
          <p:nvPr>
            <p:extLst>
              <p:ext uri="{D42A27DB-BD31-4B8C-83A1-F6EECF244321}">
                <p14:modId xmlns:p14="http://schemas.microsoft.com/office/powerpoint/2010/main" val="1692935409"/>
              </p:ext>
            </p:extLst>
          </p:nvPr>
        </p:nvGraphicFramePr>
        <p:xfrm>
          <a:off x="944697" y="4243690"/>
          <a:ext cx="4949283" cy="220218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1</a:t>
                      </a:r>
                    </a:p>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2</a:t>
                      </a:r>
                    </a:p>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all done</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cxnSp>
        <p:nvCxnSpPr>
          <p:cNvPr id="10" name="Straight Connector 9">
            <a:extLst>
              <a:ext uri="{FF2B5EF4-FFF2-40B4-BE49-F238E27FC236}">
                <a16:creationId xmlns:a16="http://schemas.microsoft.com/office/drawing/2014/main" id="{529F6317-1582-45CC-F5F3-913CAEED18D7}"/>
              </a:ext>
            </a:extLst>
          </p:cNvPr>
          <p:cNvCxnSpPr>
            <a:cxnSpLocks/>
          </p:cNvCxnSpPr>
          <p:nvPr/>
        </p:nvCxnSpPr>
        <p:spPr>
          <a:xfrm>
            <a:off x="7590622" y="4109292"/>
            <a:ext cx="1487277" cy="111270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391A2C8-F5C0-2B27-BA1E-F9FCD6FC7851}"/>
              </a:ext>
            </a:extLst>
          </p:cNvPr>
          <p:cNvCxnSpPr>
            <a:cxnSpLocks/>
          </p:cNvCxnSpPr>
          <p:nvPr/>
        </p:nvCxnSpPr>
        <p:spPr>
          <a:xfrm flipV="1">
            <a:off x="7590622" y="4021157"/>
            <a:ext cx="1325288" cy="127795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Slide Number Placeholder 22">
            <a:extLst>
              <a:ext uri="{FF2B5EF4-FFF2-40B4-BE49-F238E27FC236}">
                <a16:creationId xmlns:a16="http://schemas.microsoft.com/office/drawing/2014/main" id="{F4C92AD6-F0F1-F18F-9084-87A702D0B4EC}"/>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
        <p:nvSpPr>
          <p:cNvPr id="2" name="Date Placeholder 1">
            <a:extLst>
              <a:ext uri="{FF2B5EF4-FFF2-40B4-BE49-F238E27FC236}">
                <a16:creationId xmlns:a16="http://schemas.microsoft.com/office/drawing/2014/main" id="{4A55D079-81AB-B6EC-CEB1-B5373E380973}"/>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D2C497A-3FE0-ACD2-D739-8A3FC3790A62}"/>
              </a:ext>
            </a:extLst>
          </p:cNvPr>
          <p:cNvSpPr>
            <a:spLocks noGrp="1"/>
          </p:cNvSpPr>
          <p:nvPr>
            <p:ph type="title"/>
          </p:nvPr>
        </p:nvSpPr>
        <p:spPr/>
        <p:txBody>
          <a:bodyPr>
            <a:normAutofit fontScale="90000"/>
          </a:bodyPr>
          <a:lstStyle/>
          <a:p>
            <a:r>
              <a:rPr lang="en-US"/>
              <a:t>Ví dụ:</a:t>
            </a:r>
          </a:p>
        </p:txBody>
      </p:sp>
      <p:sp>
        <p:nvSpPr>
          <p:cNvPr id="3" name="Content Placeholder 2"/>
          <p:cNvSpPr>
            <a:spLocks noGrp="1"/>
          </p:cNvSpPr>
          <p:nvPr>
            <p:ph idx="1"/>
          </p:nvPr>
        </p:nvSpPr>
        <p:spPr/>
        <p:txBody>
          <a:bodyPr>
            <a:normAutofit fontScale="92500" lnSpcReduction="10000"/>
          </a:bodyPr>
          <a:lstStyle/>
          <a:p>
            <a:pPr marL="0" indent="0">
              <a:buNone/>
            </a:pPr>
            <a:r>
              <a:rPr lang="nn-NO" b="0">
                <a:solidFill>
                  <a:srgbClr val="0000FF"/>
                </a:solidFill>
                <a:effectLst/>
                <a:highlight>
                  <a:srgbClr val="FFFFFF"/>
                </a:highlight>
                <a:latin typeface="PragmataPro Mono Liga" panose="02000509040000020004" pitchFamily="49" charset="0"/>
              </a:rPr>
              <a:t>int</a:t>
            </a:r>
            <a:r>
              <a:rPr lang="nn-NO" b="0">
                <a:solidFill>
                  <a:srgbClr val="000000"/>
                </a:solidFill>
                <a:effectLst/>
                <a:highlight>
                  <a:srgbClr val="FFFFFF"/>
                </a:highlight>
                <a:latin typeface="PragmataPro Mono Liga" panose="02000509040000020004" pitchFamily="49" charset="0"/>
              </a:rPr>
              <a:t> </a:t>
            </a:r>
            <a:r>
              <a:rPr lang="nn-NO" b="0">
                <a:solidFill>
                  <a:srgbClr val="795E26"/>
                </a:solidFill>
                <a:effectLst/>
                <a:highlight>
                  <a:srgbClr val="FFFFFF"/>
                </a:highlight>
                <a:latin typeface="PragmataPro Mono Liga" panose="02000509040000020004" pitchFamily="49" charset="0"/>
              </a:rPr>
              <a:t>main</a:t>
            </a:r>
            <a:r>
              <a:rPr lang="nn-NO" b="0">
                <a:solidFill>
                  <a:srgbClr val="000000"/>
                </a:solidFill>
                <a:effectLst/>
                <a:highlight>
                  <a:srgbClr val="FFFFFF"/>
                </a:highlight>
                <a:latin typeface="PragmataPro Mono Liga" panose="02000509040000020004" pitchFamily="49" charset="0"/>
              </a:rPr>
              <a:t>() {</a:t>
            </a:r>
          </a:p>
          <a:p>
            <a:pPr marL="0" indent="0">
              <a:buNone/>
            </a:pPr>
            <a:r>
              <a:rPr lang="nn-NO" b="0">
                <a:solidFill>
                  <a:srgbClr val="000000"/>
                </a:solidFill>
                <a:effectLst/>
                <a:highlight>
                  <a:srgbClr val="FFFFFF"/>
                </a:highlight>
                <a:latin typeface="PragmataPro Mono Liga" panose="02000509040000020004" pitchFamily="49" charset="0"/>
              </a:rPr>
              <a:t>    </a:t>
            </a:r>
            <a:r>
              <a:rPr lang="nn-NO" b="0">
                <a:solidFill>
                  <a:srgbClr val="0000FF"/>
                </a:solidFill>
                <a:effectLst/>
                <a:highlight>
                  <a:srgbClr val="FFFFFF"/>
                </a:highlight>
                <a:latin typeface="PragmataPro Mono Liga" panose="02000509040000020004" pitchFamily="49" charset="0"/>
              </a:rPr>
              <a:t>int</a:t>
            </a:r>
            <a:r>
              <a:rPr lang="nn-NO" b="0">
                <a:solidFill>
                  <a:srgbClr val="000000"/>
                </a:solidFill>
                <a:effectLst/>
                <a:highlight>
                  <a:srgbClr val="FFFFFF"/>
                </a:highlight>
                <a:latin typeface="PragmataPro Mono Liga" panose="02000509040000020004" pitchFamily="49" charset="0"/>
              </a:rPr>
              <a:t> </a:t>
            </a:r>
            <a:r>
              <a:rPr lang="nn-NO" b="0">
                <a:solidFill>
                  <a:srgbClr val="001080"/>
                </a:solidFill>
                <a:effectLst/>
                <a:highlight>
                  <a:srgbClr val="FFFFFF"/>
                </a:highlight>
                <a:latin typeface="PragmataPro Mono Liga" panose="02000509040000020004" pitchFamily="49" charset="0"/>
              </a:rPr>
              <a:t>i</a:t>
            </a:r>
            <a:r>
              <a:rPr lang="nn-NO" b="0">
                <a:solidFill>
                  <a:srgbClr val="000000"/>
                </a:solidFill>
                <a:effectLst/>
                <a:highlight>
                  <a:srgbClr val="FFFFFF"/>
                </a:highlight>
                <a:latin typeface="PragmataPro Mono Liga" panose="02000509040000020004" pitchFamily="49" charset="0"/>
              </a:rPr>
              <a:t>;</a:t>
            </a:r>
          </a:p>
          <a:p>
            <a:pPr marL="0" indent="0">
              <a:buNone/>
            </a:pPr>
            <a:r>
              <a:rPr lang="nn-NO" b="0">
                <a:solidFill>
                  <a:srgbClr val="000000"/>
                </a:solidFill>
                <a:effectLst/>
                <a:highlight>
                  <a:srgbClr val="FFFFFF"/>
                </a:highlight>
                <a:latin typeface="PragmataPro Mono Liga" panose="02000509040000020004" pitchFamily="49" charset="0"/>
              </a:rPr>
              <a:t>    </a:t>
            </a:r>
            <a:r>
              <a:rPr lang="nn-NO" b="0">
                <a:solidFill>
                  <a:srgbClr val="AF00DB"/>
                </a:solidFill>
                <a:effectLst/>
                <a:highlight>
                  <a:srgbClr val="FFFFFF"/>
                </a:highlight>
                <a:latin typeface="PragmataPro Mono Liga" panose="02000509040000020004" pitchFamily="49" charset="0"/>
              </a:rPr>
              <a:t>for</a:t>
            </a:r>
            <a:r>
              <a:rPr lang="nn-NO" b="0">
                <a:solidFill>
                  <a:srgbClr val="000000"/>
                </a:solidFill>
                <a:effectLst/>
                <a:highlight>
                  <a:srgbClr val="FFFFFF"/>
                </a:highlight>
                <a:latin typeface="PragmataPro Mono Liga" panose="02000509040000020004" pitchFamily="49" charset="0"/>
              </a:rPr>
              <a:t>(</a:t>
            </a:r>
            <a:r>
              <a:rPr lang="nn-NO" b="0">
                <a:solidFill>
                  <a:srgbClr val="001080"/>
                </a:solidFill>
                <a:effectLst/>
                <a:highlight>
                  <a:srgbClr val="FFFFFF"/>
                </a:highlight>
                <a:latin typeface="PragmataPro Mono Liga" panose="02000509040000020004" pitchFamily="49" charset="0"/>
              </a:rPr>
              <a:t>i</a:t>
            </a:r>
            <a:r>
              <a:rPr lang="nn-NO" b="0">
                <a:solidFill>
                  <a:srgbClr val="000000"/>
                </a:solidFill>
                <a:effectLst/>
                <a:highlight>
                  <a:srgbClr val="FFFFFF"/>
                </a:highlight>
                <a:latin typeface="PragmataPro Mono Liga" panose="02000509040000020004" pitchFamily="49" charset="0"/>
              </a:rPr>
              <a:t>=</a:t>
            </a:r>
            <a:r>
              <a:rPr lang="nn-NO" b="0">
                <a:solidFill>
                  <a:srgbClr val="098658"/>
                </a:solidFill>
                <a:effectLst/>
                <a:highlight>
                  <a:srgbClr val="FFFFFF"/>
                </a:highlight>
                <a:latin typeface="PragmataPro Mono Liga" panose="02000509040000020004" pitchFamily="49" charset="0"/>
              </a:rPr>
              <a:t>5</a:t>
            </a:r>
            <a:r>
              <a:rPr lang="nn-NO" b="0">
                <a:solidFill>
                  <a:srgbClr val="000000"/>
                </a:solidFill>
                <a:effectLst/>
                <a:highlight>
                  <a:srgbClr val="FFFFFF"/>
                </a:highlight>
                <a:latin typeface="PragmataPro Mono Liga" panose="02000509040000020004" pitchFamily="49" charset="0"/>
              </a:rPr>
              <a:t>; </a:t>
            </a:r>
            <a:r>
              <a:rPr lang="nn-NO" b="0">
                <a:solidFill>
                  <a:srgbClr val="001080"/>
                </a:solidFill>
                <a:effectLst/>
                <a:highlight>
                  <a:srgbClr val="FFFFFF"/>
                </a:highlight>
                <a:latin typeface="PragmataPro Mono Liga" panose="02000509040000020004" pitchFamily="49" charset="0"/>
              </a:rPr>
              <a:t>i</a:t>
            </a:r>
            <a:r>
              <a:rPr lang="nn-NO" b="0">
                <a:solidFill>
                  <a:srgbClr val="000000"/>
                </a:solidFill>
                <a:effectLst/>
                <a:highlight>
                  <a:srgbClr val="FFFFFF"/>
                </a:highlight>
                <a:latin typeface="PragmataPro Mono Liga" panose="02000509040000020004" pitchFamily="49" charset="0"/>
              </a:rPr>
              <a:t>&lt;</a:t>
            </a:r>
            <a:r>
              <a:rPr lang="nn-NO" b="0">
                <a:solidFill>
                  <a:srgbClr val="098658"/>
                </a:solidFill>
                <a:effectLst/>
                <a:highlight>
                  <a:srgbClr val="FFFFFF"/>
                </a:highlight>
                <a:latin typeface="PragmataPro Mono Liga" panose="02000509040000020004" pitchFamily="49" charset="0"/>
              </a:rPr>
              <a:t>11</a:t>
            </a:r>
            <a:r>
              <a:rPr lang="nn-NO" b="0">
                <a:solidFill>
                  <a:srgbClr val="000000"/>
                </a:solidFill>
                <a:effectLst/>
                <a:highlight>
                  <a:srgbClr val="FFFFFF"/>
                </a:highlight>
                <a:latin typeface="PragmataPro Mono Liga" panose="02000509040000020004" pitchFamily="49" charset="0"/>
              </a:rPr>
              <a:t>; ++</a:t>
            </a:r>
            <a:r>
              <a:rPr lang="nn-NO" b="0">
                <a:solidFill>
                  <a:srgbClr val="001080"/>
                </a:solidFill>
                <a:effectLst/>
                <a:highlight>
                  <a:srgbClr val="FFFFFF"/>
                </a:highlight>
                <a:latin typeface="PragmataPro Mono Liga" panose="02000509040000020004" pitchFamily="49" charset="0"/>
              </a:rPr>
              <a:t>i</a:t>
            </a:r>
            <a:r>
              <a:rPr lang="nn-NO" b="0">
                <a:solidFill>
                  <a:srgbClr val="000000"/>
                </a:solidFill>
                <a:effectLst/>
                <a:highlight>
                  <a:srgbClr val="FFFFFF"/>
                </a:highlight>
                <a:latin typeface="PragmataPro Mono Liga" panose="02000509040000020004" pitchFamily="49" charset="0"/>
              </a:rPr>
              <a:t>)</a:t>
            </a:r>
          </a:p>
          <a:p>
            <a:pPr marL="0" indent="0">
              <a:buNone/>
            </a:pPr>
            <a:r>
              <a:rPr lang="nn-NO" b="0">
                <a:solidFill>
                  <a:srgbClr val="000000"/>
                </a:solidFill>
                <a:effectLst/>
                <a:highlight>
                  <a:srgbClr val="FFFFFF"/>
                </a:highlight>
                <a:latin typeface="PragmataPro Mono Liga" panose="02000509040000020004" pitchFamily="49" charset="0"/>
              </a:rPr>
              <a:t>        </a:t>
            </a:r>
            <a:r>
              <a:rPr lang="nn-NO" b="0">
                <a:solidFill>
                  <a:srgbClr val="001080"/>
                </a:solidFill>
                <a:effectLst/>
                <a:highlight>
                  <a:srgbClr val="FFFFFF"/>
                </a:highlight>
                <a:latin typeface="PragmataPro Mono Liga" panose="02000509040000020004" pitchFamily="49" charset="0"/>
              </a:rPr>
              <a:t>cout</a:t>
            </a:r>
            <a:r>
              <a:rPr lang="nn-NO" b="0">
                <a:solidFill>
                  <a:srgbClr val="000000"/>
                </a:solidFill>
                <a:effectLst/>
                <a:highlight>
                  <a:srgbClr val="FFFFFF"/>
                </a:highlight>
                <a:latin typeface="PragmataPro Mono Liga" panose="02000509040000020004" pitchFamily="49" charset="0"/>
              </a:rPr>
              <a:t> </a:t>
            </a:r>
            <a:r>
              <a:rPr lang="nn-NO" b="0">
                <a:solidFill>
                  <a:srgbClr val="795E26"/>
                </a:solidFill>
                <a:effectLst/>
                <a:highlight>
                  <a:srgbClr val="FFFFFF"/>
                </a:highlight>
                <a:latin typeface="PragmataPro Mono Liga" panose="02000509040000020004" pitchFamily="49" charset="0"/>
              </a:rPr>
              <a:t>&lt;&lt;</a:t>
            </a:r>
            <a:r>
              <a:rPr lang="nn-NO" b="0">
                <a:solidFill>
                  <a:srgbClr val="000000"/>
                </a:solidFill>
                <a:effectLst/>
                <a:highlight>
                  <a:srgbClr val="FFFFFF"/>
                </a:highlight>
                <a:latin typeface="PragmataPro Mono Liga" panose="02000509040000020004" pitchFamily="49" charset="0"/>
              </a:rPr>
              <a:t> </a:t>
            </a:r>
            <a:r>
              <a:rPr lang="nn-NO" b="0">
                <a:solidFill>
                  <a:srgbClr val="A31515"/>
                </a:solidFill>
                <a:effectLst/>
                <a:highlight>
                  <a:srgbClr val="FFFFFF"/>
                </a:highlight>
                <a:latin typeface="PragmataPro Mono Liga" panose="02000509040000020004" pitchFamily="49" charset="0"/>
              </a:rPr>
              <a:t>"i="</a:t>
            </a:r>
            <a:r>
              <a:rPr lang="nn-NO" b="0">
                <a:solidFill>
                  <a:srgbClr val="000000"/>
                </a:solidFill>
                <a:effectLst/>
                <a:highlight>
                  <a:srgbClr val="FFFFFF"/>
                </a:highlight>
                <a:latin typeface="PragmataPro Mono Liga" panose="02000509040000020004" pitchFamily="49" charset="0"/>
              </a:rPr>
              <a:t> </a:t>
            </a:r>
            <a:r>
              <a:rPr lang="nn-NO" b="0">
                <a:solidFill>
                  <a:srgbClr val="795E26"/>
                </a:solidFill>
                <a:effectLst/>
                <a:highlight>
                  <a:srgbClr val="FFFFFF"/>
                </a:highlight>
                <a:latin typeface="PragmataPro Mono Liga" panose="02000509040000020004" pitchFamily="49" charset="0"/>
              </a:rPr>
              <a:t>&lt;&lt;</a:t>
            </a:r>
            <a:r>
              <a:rPr lang="nn-NO" b="0">
                <a:solidFill>
                  <a:srgbClr val="000000"/>
                </a:solidFill>
                <a:effectLst/>
                <a:highlight>
                  <a:srgbClr val="FFFFFF"/>
                </a:highlight>
                <a:latin typeface="PragmataPro Mono Liga" panose="02000509040000020004" pitchFamily="49" charset="0"/>
              </a:rPr>
              <a:t> </a:t>
            </a:r>
            <a:r>
              <a:rPr lang="nn-NO" b="0">
                <a:solidFill>
                  <a:srgbClr val="001080"/>
                </a:solidFill>
                <a:effectLst/>
                <a:highlight>
                  <a:srgbClr val="FFFFFF"/>
                </a:highlight>
                <a:latin typeface="PragmataPro Mono Liga" panose="02000509040000020004" pitchFamily="49" charset="0"/>
              </a:rPr>
              <a:t>i</a:t>
            </a:r>
            <a:r>
              <a:rPr lang="nn-NO" b="0">
                <a:solidFill>
                  <a:srgbClr val="000000"/>
                </a:solidFill>
                <a:effectLst/>
                <a:highlight>
                  <a:srgbClr val="FFFFFF"/>
                </a:highlight>
                <a:latin typeface="PragmataPro Mono Liga" panose="02000509040000020004" pitchFamily="49" charset="0"/>
              </a:rPr>
              <a:t> </a:t>
            </a:r>
            <a:r>
              <a:rPr lang="nn-NO" b="0">
                <a:solidFill>
                  <a:srgbClr val="795E26"/>
                </a:solidFill>
                <a:effectLst/>
                <a:highlight>
                  <a:srgbClr val="FFFFFF"/>
                </a:highlight>
                <a:latin typeface="PragmataPro Mono Liga" panose="02000509040000020004" pitchFamily="49" charset="0"/>
              </a:rPr>
              <a:t>&lt;&lt;</a:t>
            </a:r>
            <a:r>
              <a:rPr lang="nn-NO" b="0">
                <a:solidFill>
                  <a:srgbClr val="000000"/>
                </a:solidFill>
                <a:effectLst/>
                <a:highlight>
                  <a:srgbClr val="FFFFFF"/>
                </a:highlight>
                <a:latin typeface="PragmataPro Mono Liga" panose="02000509040000020004" pitchFamily="49" charset="0"/>
              </a:rPr>
              <a:t> </a:t>
            </a:r>
            <a:r>
              <a:rPr lang="nn-NO" b="0">
                <a:solidFill>
                  <a:srgbClr val="795E26"/>
                </a:solidFill>
                <a:effectLst/>
                <a:highlight>
                  <a:srgbClr val="FFFFFF"/>
                </a:highlight>
                <a:latin typeface="PragmataPro Mono Liga" panose="02000509040000020004" pitchFamily="49" charset="0"/>
              </a:rPr>
              <a:t>endl</a:t>
            </a:r>
            <a:r>
              <a:rPr lang="nn-NO" b="0">
                <a:solidFill>
                  <a:srgbClr val="000000"/>
                </a:solidFill>
                <a:effectLst/>
                <a:highlight>
                  <a:srgbClr val="FFFFFF"/>
                </a:highlight>
                <a:latin typeface="PragmataPro Mono Liga" panose="02000509040000020004" pitchFamily="49" charset="0"/>
              </a:rPr>
              <a:t>;</a:t>
            </a:r>
          </a:p>
          <a:p>
            <a:pPr marL="0" indent="0">
              <a:buNone/>
            </a:pPr>
            <a:r>
              <a:rPr lang="nn-NO" b="0">
                <a:solidFill>
                  <a:srgbClr val="000000"/>
                </a:solidFill>
                <a:effectLst/>
                <a:highlight>
                  <a:srgbClr val="FFFFFF"/>
                </a:highlight>
                <a:latin typeface="PragmataPro Mono Liga" panose="02000509040000020004" pitchFamily="49" charset="0"/>
              </a:rPr>
              <a:t>  </a:t>
            </a:r>
          </a:p>
          <a:p>
            <a:pPr marL="0" indent="0">
              <a:buNone/>
            </a:pPr>
            <a:r>
              <a:rPr lang="nn-NO" b="0">
                <a:solidFill>
                  <a:srgbClr val="000000"/>
                </a:solidFill>
                <a:effectLst/>
                <a:highlight>
                  <a:srgbClr val="FFFFFF"/>
                </a:highlight>
                <a:latin typeface="PragmataPro Mono Liga" panose="02000509040000020004" pitchFamily="49" charset="0"/>
              </a:rPr>
              <a:t>    </a:t>
            </a:r>
            <a:r>
              <a:rPr lang="nn-NO" b="0">
                <a:solidFill>
                  <a:srgbClr val="001080"/>
                </a:solidFill>
                <a:effectLst/>
                <a:highlight>
                  <a:srgbClr val="FFFFFF"/>
                </a:highlight>
                <a:latin typeface="PragmataPro Mono Liga" panose="02000509040000020004" pitchFamily="49" charset="0"/>
              </a:rPr>
              <a:t>cout</a:t>
            </a:r>
            <a:r>
              <a:rPr lang="nn-NO" b="0">
                <a:solidFill>
                  <a:srgbClr val="000000"/>
                </a:solidFill>
                <a:effectLst/>
                <a:highlight>
                  <a:srgbClr val="FFFFFF"/>
                </a:highlight>
                <a:latin typeface="PragmataPro Mono Liga" panose="02000509040000020004" pitchFamily="49" charset="0"/>
              </a:rPr>
              <a:t> </a:t>
            </a:r>
            <a:r>
              <a:rPr lang="nn-NO" b="0">
                <a:solidFill>
                  <a:srgbClr val="795E26"/>
                </a:solidFill>
                <a:effectLst/>
                <a:highlight>
                  <a:srgbClr val="FFFFFF"/>
                </a:highlight>
                <a:latin typeface="PragmataPro Mono Liga" panose="02000509040000020004" pitchFamily="49" charset="0"/>
              </a:rPr>
              <a:t>&lt;&lt;</a:t>
            </a:r>
            <a:r>
              <a:rPr lang="nn-NO" b="0">
                <a:solidFill>
                  <a:srgbClr val="000000"/>
                </a:solidFill>
                <a:effectLst/>
                <a:highlight>
                  <a:srgbClr val="FFFFFF"/>
                </a:highlight>
                <a:latin typeface="PragmataPro Mono Liga" panose="02000509040000020004" pitchFamily="49" charset="0"/>
              </a:rPr>
              <a:t> </a:t>
            </a:r>
            <a:r>
              <a:rPr lang="nn-NO" b="0">
                <a:solidFill>
                  <a:srgbClr val="A31515"/>
                </a:solidFill>
                <a:effectLst/>
                <a:highlight>
                  <a:srgbClr val="FFFFFF"/>
                </a:highlight>
                <a:latin typeface="PragmataPro Mono Liga" panose="02000509040000020004" pitchFamily="49" charset="0"/>
              </a:rPr>
              <a:t>"Ngoai for i="</a:t>
            </a:r>
            <a:r>
              <a:rPr lang="nn-NO" b="0">
                <a:solidFill>
                  <a:srgbClr val="000000"/>
                </a:solidFill>
                <a:effectLst/>
                <a:highlight>
                  <a:srgbClr val="FFFFFF"/>
                </a:highlight>
                <a:latin typeface="PragmataPro Mono Liga" panose="02000509040000020004" pitchFamily="49" charset="0"/>
              </a:rPr>
              <a:t> </a:t>
            </a:r>
            <a:r>
              <a:rPr lang="nn-NO" b="0">
                <a:solidFill>
                  <a:srgbClr val="795E26"/>
                </a:solidFill>
                <a:effectLst/>
                <a:highlight>
                  <a:srgbClr val="FFFFFF"/>
                </a:highlight>
                <a:latin typeface="PragmataPro Mono Liga" panose="02000509040000020004" pitchFamily="49" charset="0"/>
              </a:rPr>
              <a:t>&lt;&lt;</a:t>
            </a:r>
            <a:r>
              <a:rPr lang="nn-NO" b="0">
                <a:solidFill>
                  <a:srgbClr val="000000"/>
                </a:solidFill>
                <a:effectLst/>
                <a:highlight>
                  <a:srgbClr val="FFFFFF"/>
                </a:highlight>
                <a:latin typeface="PragmataPro Mono Liga" panose="02000509040000020004" pitchFamily="49" charset="0"/>
              </a:rPr>
              <a:t> </a:t>
            </a:r>
            <a:r>
              <a:rPr lang="nn-NO" b="0">
                <a:solidFill>
                  <a:srgbClr val="001080"/>
                </a:solidFill>
                <a:effectLst/>
                <a:highlight>
                  <a:srgbClr val="FFFFFF"/>
                </a:highlight>
                <a:latin typeface="PragmataPro Mono Liga" panose="02000509040000020004" pitchFamily="49" charset="0"/>
              </a:rPr>
              <a:t>i</a:t>
            </a:r>
            <a:r>
              <a:rPr lang="nn-NO" b="0">
                <a:solidFill>
                  <a:srgbClr val="000000"/>
                </a:solidFill>
                <a:effectLst/>
                <a:highlight>
                  <a:srgbClr val="FFFFFF"/>
                </a:highlight>
                <a:latin typeface="PragmataPro Mono Liga" panose="02000509040000020004" pitchFamily="49" charset="0"/>
              </a:rPr>
              <a:t> </a:t>
            </a:r>
            <a:r>
              <a:rPr lang="nn-NO" b="0">
                <a:solidFill>
                  <a:srgbClr val="795E26"/>
                </a:solidFill>
                <a:effectLst/>
                <a:highlight>
                  <a:srgbClr val="FFFFFF"/>
                </a:highlight>
                <a:latin typeface="PragmataPro Mono Liga" panose="02000509040000020004" pitchFamily="49" charset="0"/>
              </a:rPr>
              <a:t>&lt;&lt;</a:t>
            </a:r>
            <a:r>
              <a:rPr lang="nn-NO" b="0">
                <a:solidFill>
                  <a:srgbClr val="000000"/>
                </a:solidFill>
                <a:effectLst/>
                <a:highlight>
                  <a:srgbClr val="FFFFFF"/>
                </a:highlight>
                <a:latin typeface="PragmataPro Mono Liga" panose="02000509040000020004" pitchFamily="49" charset="0"/>
              </a:rPr>
              <a:t> </a:t>
            </a:r>
            <a:r>
              <a:rPr lang="nn-NO" b="0">
                <a:solidFill>
                  <a:srgbClr val="795E26"/>
                </a:solidFill>
                <a:effectLst/>
                <a:highlight>
                  <a:srgbClr val="FFFFFF"/>
                </a:highlight>
                <a:latin typeface="PragmataPro Mono Liga" panose="02000509040000020004" pitchFamily="49" charset="0"/>
              </a:rPr>
              <a:t>endl</a:t>
            </a:r>
            <a:r>
              <a:rPr lang="nn-NO" b="0">
                <a:solidFill>
                  <a:srgbClr val="000000"/>
                </a:solidFill>
                <a:effectLst/>
                <a:highlight>
                  <a:srgbClr val="FFFFFF"/>
                </a:highlight>
                <a:latin typeface="PragmataPro Mono Liga" panose="02000509040000020004" pitchFamily="49" charset="0"/>
              </a:rPr>
              <a:t>;</a:t>
            </a:r>
          </a:p>
          <a:p>
            <a:pPr marL="0" indent="0">
              <a:buNone/>
            </a:pPr>
            <a:r>
              <a:rPr lang="nn-NO" b="0">
                <a:solidFill>
                  <a:srgbClr val="000000"/>
                </a:solidFill>
                <a:effectLst/>
                <a:highlight>
                  <a:srgbClr val="FFFFFF"/>
                </a:highlight>
                <a:latin typeface="PragmataPro Mono Liga" panose="02000509040000020004" pitchFamily="49" charset="0"/>
              </a:rPr>
              <a:t>}</a:t>
            </a:r>
          </a:p>
          <a:p>
            <a:pPr marL="0" indent="0">
              <a:buNone/>
            </a:pPr>
            <a:br>
              <a:rPr lang="nn-NO" b="0">
                <a:solidFill>
                  <a:srgbClr val="000000"/>
                </a:solidFill>
                <a:effectLst/>
                <a:highlight>
                  <a:srgbClr val="FFFFFF"/>
                </a:highlight>
                <a:latin typeface="PragmataPro Mono Liga" panose="02000509040000020004" pitchFamily="49" charset="0"/>
              </a:rPr>
            </a:br>
            <a:endParaRPr lang="nn-NO" b="0">
              <a:solidFill>
                <a:srgbClr val="000000"/>
              </a:solidFill>
              <a:effectLst/>
              <a:highlight>
                <a:srgbClr val="FFFFFF"/>
              </a:highlight>
              <a:latin typeface="PragmataPro Mono Liga" panose="02000509040000020004" pitchFamily="49" charset="0"/>
            </a:endParaRPr>
          </a:p>
          <a:p>
            <a:pPr marL="0" indent="0">
              <a:buNone/>
            </a:pPr>
            <a:endParaRPr lang="en-US"/>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086218EA-2651-05EA-36DD-A26CC9332674}"/>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
        <p:nvSpPr>
          <p:cNvPr id="2" name="Date Placeholder 1">
            <a:extLst>
              <a:ext uri="{FF2B5EF4-FFF2-40B4-BE49-F238E27FC236}">
                <a16:creationId xmlns:a16="http://schemas.microsoft.com/office/drawing/2014/main" id="{DACA68FD-DF9B-2531-4912-B3B3A3DAD0BA}"/>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 for</a:t>
            </a:r>
          </a:p>
        </p:txBody>
      </p:sp>
      <p:sp>
        <p:nvSpPr>
          <p:cNvPr id="3" name="Content Placeholder 2"/>
          <p:cNvSpPr>
            <a:spLocks noGrp="1"/>
          </p:cNvSpPr>
          <p:nvPr>
            <p:ph idx="1"/>
          </p:nvPr>
        </p:nvSpPr>
        <p:spPr/>
        <p:txBody>
          <a:bodyPr>
            <a:noAutofit/>
          </a:bodyPr>
          <a:lstStyle/>
          <a:p>
            <a:pPr>
              <a:lnSpc>
                <a:spcPct val="100000"/>
              </a:lnSpc>
            </a:pPr>
            <a:r>
              <a:rPr lang="en-US" altLang="en-US" dirty="0" err="1"/>
              <a:t>Câu</a:t>
            </a:r>
            <a:r>
              <a:rPr lang="en-US" altLang="en-US" dirty="0"/>
              <a:t> </a:t>
            </a:r>
            <a:r>
              <a:rPr lang="en-US" altLang="en-US" dirty="0" err="1"/>
              <a:t>lệnh</a:t>
            </a:r>
            <a:r>
              <a:rPr lang="en-US" altLang="en-US" dirty="0"/>
              <a:t> </a:t>
            </a:r>
            <a:r>
              <a:rPr lang="en-US" altLang="en-US" dirty="0">
                <a:solidFill>
                  <a:srgbClr val="FF0000"/>
                </a:solidFill>
              </a:rPr>
              <a:t>for</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solidFill>
                  <a:srgbClr val="FF0000"/>
                </a:solidFill>
              </a:rPr>
              <a:t>câu</a:t>
            </a:r>
            <a:r>
              <a:rPr lang="en-US" altLang="en-US" dirty="0">
                <a:solidFill>
                  <a:srgbClr val="FF0000"/>
                </a:solidFill>
              </a:rPr>
              <a:t> </a:t>
            </a:r>
            <a:r>
              <a:rPr lang="en-US" altLang="en-US" dirty="0" err="1">
                <a:solidFill>
                  <a:srgbClr val="FF0000"/>
                </a:solidFill>
              </a:rPr>
              <a:t>lệnh</a:t>
            </a:r>
            <a:r>
              <a:rPr lang="en-US" altLang="en-US" dirty="0">
                <a:solidFill>
                  <a:srgbClr val="FF0000"/>
                </a:solidFill>
              </a:rPr>
              <a:t> </a:t>
            </a:r>
            <a:r>
              <a:rPr lang="en-US" altLang="en-US" dirty="0" err="1">
                <a:solidFill>
                  <a:srgbClr val="FF0000"/>
                </a:solidFill>
              </a:rPr>
              <a:t>đơn</a:t>
            </a:r>
            <a:r>
              <a:rPr lang="en-US" altLang="en-US" dirty="0">
                <a:solidFill>
                  <a:srgbClr val="FF0000"/>
                </a:solidFill>
              </a:rPr>
              <a:t> </a:t>
            </a:r>
            <a:r>
              <a:rPr lang="en-US" altLang="en-US" dirty="0" err="1"/>
              <a:t>và</a:t>
            </a:r>
            <a:r>
              <a:rPr lang="en-US" altLang="en-US" dirty="0"/>
              <a:t> </a:t>
            </a:r>
            <a:r>
              <a:rPr lang="en-US" altLang="en-US" dirty="0">
                <a:solidFill>
                  <a:srgbClr val="FF0000"/>
                </a:solidFill>
              </a:rPr>
              <a:t>có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lồng</a:t>
            </a:r>
            <a:r>
              <a:rPr lang="en-US" altLang="en-US" dirty="0">
                <a:solidFill>
                  <a:srgbClr val="FF0000"/>
                </a:solidFill>
              </a:rPr>
              <a:t> </a:t>
            </a:r>
            <a:r>
              <a:rPr lang="en-US" altLang="en-US" dirty="0" err="1">
                <a:solidFill>
                  <a:srgbClr val="FF0000"/>
                </a:solidFill>
              </a:rPr>
              <a:t>nhau</a:t>
            </a:r>
            <a:r>
              <a:rPr lang="en-US" altLang="en-US" dirty="0"/>
              <a:t>.</a:t>
            </a:r>
          </a:p>
          <a:p>
            <a:pPr>
              <a:lnSpc>
                <a:spcPct val="100000"/>
              </a:lnSpc>
            </a:pPr>
            <a:endParaRPr lang="en-US" altLang="en-US" dirty="0"/>
          </a:p>
          <a:p>
            <a:pPr marL="26035" indent="0">
              <a:lnSpc>
                <a:spcPct val="100000"/>
              </a:lnSpc>
              <a:buNone/>
            </a:pP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(n &lt; </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 &amp;&amp; m &lt; </a:t>
            </a:r>
            <a:r>
              <a:rPr lang="en-US" dirty="0">
                <a:solidFill>
                  <a:srgbClr val="09885A"/>
                </a:solidFill>
                <a:latin typeface="Consolas" panose="020B0609020204030204" pitchFamily="49" charset="0"/>
              </a:rPr>
              <a:t>20</a:t>
            </a:r>
            <a:r>
              <a:rPr lang="en-US" dirty="0">
                <a:solidFill>
                  <a:srgbClr val="000000"/>
                </a:solidFill>
                <a:latin typeface="Consolas" panose="020B0609020204030204" pitchFamily="49" charset="0"/>
              </a:rPr>
              <a:t>) </a:t>
            </a:r>
            <a:r>
              <a:rPr lang="en-US" strike="sngStrike" dirty="0">
                <a:solidFill>
                  <a:srgbClr val="FF0000"/>
                </a:solidFill>
                <a:latin typeface="Consolas" panose="020B0609020204030204" pitchFamily="49" charset="0"/>
              </a:rPr>
              <a:t>{</a:t>
            </a:r>
          </a:p>
          <a:p>
            <a:pPr marL="205740" lvl="1" indent="0">
              <a:lnSpc>
                <a:spcPct val="100000"/>
              </a:lnSpc>
              <a:buNone/>
            </a:pP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for</a:t>
            </a:r>
            <a:r>
              <a:rPr lang="en-US" sz="2800" dirty="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i</a:t>
            </a:r>
            <a:r>
              <a:rPr lang="en-US" sz="2800" dirty="0">
                <a:solidFill>
                  <a:srgbClr val="000000"/>
                </a:solidFill>
                <a:latin typeface="Consolas" panose="020B0609020204030204" pitchFamily="49" charset="0"/>
              </a:rPr>
              <a:t> = </a:t>
            </a:r>
            <a:r>
              <a:rPr lang="en-US" sz="2800" dirty="0">
                <a:solidFill>
                  <a:srgbClr val="09885A"/>
                </a:solidFill>
                <a:latin typeface="Consolas" panose="020B0609020204030204" pitchFamily="49" charset="0"/>
              </a:rPr>
              <a:t>0</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i</a:t>
            </a:r>
            <a:r>
              <a:rPr lang="en-US" sz="2800" dirty="0">
                <a:solidFill>
                  <a:srgbClr val="000000"/>
                </a:solidFill>
                <a:latin typeface="Consolas" panose="020B0609020204030204" pitchFamily="49" charset="0"/>
              </a:rPr>
              <a:t> &lt; n; </a:t>
            </a:r>
            <a:r>
              <a:rPr lang="en-US" sz="2800" dirty="0" err="1">
                <a:solidFill>
                  <a:srgbClr val="000000"/>
                </a:solidFill>
                <a:latin typeface="Consolas" panose="020B0609020204030204" pitchFamily="49" charset="0"/>
              </a:rPr>
              <a:t>i</a:t>
            </a:r>
            <a:r>
              <a:rPr lang="en-US" sz="2800" dirty="0">
                <a:solidFill>
                  <a:srgbClr val="000000"/>
                </a:solidFill>
                <a:latin typeface="Consolas" panose="020B0609020204030204" pitchFamily="49" charset="0"/>
              </a:rPr>
              <a:t>++) </a:t>
            </a:r>
            <a:r>
              <a:rPr lang="en-US" sz="2800" strike="sngStrike" dirty="0">
                <a:solidFill>
                  <a:srgbClr val="FF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386080" lvl="2" indent="0">
              <a:lnSpc>
                <a:spcPct val="100000"/>
              </a:lnSpc>
              <a:buNone/>
            </a:pP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for</a:t>
            </a:r>
            <a:r>
              <a:rPr lang="en-US" sz="2800" dirty="0">
                <a:solidFill>
                  <a:srgbClr val="000000"/>
                </a:solidFill>
                <a:latin typeface="Consolas" panose="020B0609020204030204" pitchFamily="49" charset="0"/>
              </a:rPr>
              <a:t> (</a:t>
            </a:r>
            <a:r>
              <a:rPr lang="en-US" sz="2800" dirty="0" err="1">
                <a:solidFill>
                  <a:srgbClr val="0000FF"/>
                </a:solidFill>
                <a:latin typeface="Consolas" panose="020B0609020204030204" pitchFamily="49" charset="0"/>
              </a:rPr>
              <a:t>int</a:t>
            </a:r>
            <a:r>
              <a:rPr lang="en-US" sz="2800" dirty="0">
                <a:solidFill>
                  <a:srgbClr val="000000"/>
                </a:solidFill>
                <a:latin typeface="Consolas" panose="020B0609020204030204" pitchFamily="49" charset="0"/>
              </a:rPr>
              <a:t> j = </a:t>
            </a:r>
            <a:r>
              <a:rPr lang="en-US" sz="2800" dirty="0">
                <a:solidFill>
                  <a:srgbClr val="09885A"/>
                </a:solidFill>
                <a:latin typeface="Consolas" panose="020B0609020204030204" pitchFamily="49" charset="0"/>
              </a:rPr>
              <a:t>0</a:t>
            </a:r>
            <a:r>
              <a:rPr lang="en-US" sz="2800" dirty="0">
                <a:solidFill>
                  <a:srgbClr val="000000"/>
                </a:solidFill>
                <a:latin typeface="Consolas" panose="020B0609020204030204" pitchFamily="49" charset="0"/>
              </a:rPr>
              <a:t>; j &lt; m; </a:t>
            </a:r>
            <a:r>
              <a:rPr lang="en-US" sz="2800" dirty="0" err="1">
                <a:solidFill>
                  <a:srgbClr val="000000"/>
                </a:solidFill>
                <a:latin typeface="Consolas" panose="020B0609020204030204" pitchFamily="49" charset="0"/>
              </a:rPr>
              <a:t>j++</a:t>
            </a:r>
            <a:r>
              <a:rPr lang="en-US" sz="2800" dirty="0">
                <a:solidFill>
                  <a:srgbClr val="000000"/>
                </a:solidFill>
                <a:latin typeface="Consolas" panose="020B0609020204030204" pitchFamily="49" charset="0"/>
              </a:rPr>
              <a:t>) {</a:t>
            </a:r>
          </a:p>
          <a:p>
            <a:pPr marL="386080" lvl="2" indent="0">
              <a:lnSpc>
                <a:spcPct val="100000"/>
              </a:lnSpc>
              <a:buNone/>
            </a:pPr>
            <a:r>
              <a:rPr lang="en-US" sz="280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cout</a:t>
            </a:r>
            <a:r>
              <a:rPr lang="en-US" sz="2800" dirty="0">
                <a:solidFill>
                  <a:srgbClr val="000000"/>
                </a:solidFill>
                <a:latin typeface="Consolas" panose="020B0609020204030204" pitchFamily="49" charset="0"/>
              </a:rPr>
              <a:t> &lt;&lt; </a:t>
            </a:r>
            <a:r>
              <a:rPr lang="en-US" sz="2800" dirty="0" err="1">
                <a:solidFill>
                  <a:srgbClr val="000000"/>
                </a:solidFill>
                <a:latin typeface="Consolas" panose="020B0609020204030204" pitchFamily="49" charset="0"/>
              </a:rPr>
              <a:t>i</a:t>
            </a:r>
            <a:r>
              <a:rPr lang="en-US" sz="2800" dirty="0">
                <a:solidFill>
                  <a:srgbClr val="000000"/>
                </a:solidFill>
                <a:latin typeface="Consolas" panose="020B0609020204030204" pitchFamily="49" charset="0"/>
              </a:rPr>
              <a:t> + j;</a:t>
            </a:r>
          </a:p>
          <a:p>
            <a:pPr marL="386080" lvl="2" indent="0">
              <a:lnSpc>
                <a:spcPct val="100000"/>
              </a:lnSpc>
              <a:buNone/>
            </a:pPr>
            <a:r>
              <a:rPr lang="en-US" sz="2800">
                <a:solidFill>
                  <a:srgbClr val="000000"/>
                </a:solidFill>
                <a:latin typeface="Consolas" panose="020B0609020204030204" pitchFamily="49" charset="0"/>
              </a:rPr>
              <a:t>       cout </a:t>
            </a:r>
            <a:r>
              <a:rPr lang="en-US" sz="2800" dirty="0">
                <a:solidFill>
                  <a:srgbClr val="000000"/>
                </a:solidFill>
                <a:latin typeface="Consolas" panose="020B0609020204030204" pitchFamily="49" charset="0"/>
              </a:rPr>
              <a:t>&lt;&lt; </a:t>
            </a:r>
            <a:r>
              <a:rPr lang="en-US" sz="2800" dirty="0">
                <a:solidFill>
                  <a:srgbClr val="A31515"/>
                </a:solidFill>
                <a:latin typeface="Consolas" panose="020B0609020204030204" pitchFamily="49" charset="0"/>
              </a:rPr>
              <a:t>"\n"</a:t>
            </a:r>
            <a:r>
              <a:rPr lang="en-US" sz="2800" dirty="0">
                <a:solidFill>
                  <a:srgbClr val="000000"/>
                </a:solidFill>
                <a:latin typeface="Consolas" panose="020B0609020204030204" pitchFamily="49" charset="0"/>
              </a:rPr>
              <a:t>;</a:t>
            </a:r>
          </a:p>
          <a:p>
            <a:pPr marL="386080" lvl="2" indent="0">
              <a:lnSpc>
                <a:spcPct val="100000"/>
              </a:lnSpc>
              <a:buNone/>
            </a:pPr>
            <a:r>
              <a:rPr lang="en-US" sz="2800" dirty="0">
                <a:solidFill>
                  <a:srgbClr val="000000"/>
                </a:solidFill>
                <a:latin typeface="Consolas" panose="020B0609020204030204" pitchFamily="49" charset="0"/>
              </a:rPr>
              <a:t>    }</a:t>
            </a:r>
          </a:p>
          <a:p>
            <a:pPr marL="205740" lvl="1" indent="0">
              <a:lnSpc>
                <a:spcPct val="100000"/>
              </a:lnSpc>
              <a:buNone/>
            </a:pPr>
            <a:r>
              <a:rPr lang="en-US" sz="2800" dirty="0">
                <a:solidFill>
                  <a:srgbClr val="000000"/>
                </a:solidFill>
                <a:latin typeface="Consolas" panose="020B0609020204030204" pitchFamily="49" charset="0"/>
              </a:rPr>
              <a:t>  </a:t>
            </a:r>
            <a:r>
              <a:rPr lang="en-US" sz="2800" strike="sngStrike" dirty="0">
                <a:solidFill>
                  <a:srgbClr val="FF0000"/>
                </a:solidFill>
                <a:latin typeface="Consolas" panose="020B0609020204030204" pitchFamily="49" charset="0"/>
              </a:rPr>
              <a:t>}</a:t>
            </a:r>
          </a:p>
          <a:p>
            <a:pPr marL="26035" indent="0">
              <a:lnSpc>
                <a:spcPct val="100000"/>
              </a:lnSpc>
              <a:buNone/>
            </a:pPr>
            <a:r>
              <a:rPr lang="en-US" strike="sngStrike">
                <a:solidFill>
                  <a:srgbClr val="FF0000"/>
                </a:solidFill>
                <a:latin typeface="Consolas" panose="020B0609020204030204" pitchFamily="49" charset="0"/>
              </a:rPr>
              <a:t>}</a:t>
            </a:r>
            <a:endParaRPr lang="en-US" strike="sngStrike" dirty="0">
              <a:solidFill>
                <a:srgbClr val="FF0000"/>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E8A58BE5-4BE6-AACC-E7BA-F035916BF899}"/>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
        <p:nvSpPr>
          <p:cNvPr id="4" name="Date Placeholder 3">
            <a:extLst>
              <a:ext uri="{FF2B5EF4-FFF2-40B4-BE49-F238E27FC236}">
                <a16:creationId xmlns:a16="http://schemas.microsoft.com/office/drawing/2014/main" id="{CDC1C834-0DD2-BA9B-C942-A57ACBC7D0EC}"/>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 for</a:t>
            </a:r>
          </a:p>
        </p:txBody>
      </p:sp>
      <p:sp>
        <p:nvSpPr>
          <p:cNvPr id="3" name="Content Placeholder 2"/>
          <p:cNvSpPr>
            <a:spLocks noGrp="1"/>
          </p:cNvSpPr>
          <p:nvPr>
            <p:ph idx="1"/>
          </p:nvPr>
        </p:nvSpPr>
        <p:spPr/>
        <p:txBody>
          <a:bodyPr/>
          <a:lstStyle/>
          <a:p>
            <a:r>
              <a:rPr lang="en-US" altLang="en-US" dirty="0" err="1"/>
              <a:t>Trong</a:t>
            </a:r>
            <a:r>
              <a:rPr lang="en-US" altLang="en-US" dirty="0"/>
              <a:t> </a:t>
            </a:r>
            <a:r>
              <a:rPr lang="en-US" altLang="en-US" dirty="0" err="1"/>
              <a:t>câu</a:t>
            </a:r>
            <a:r>
              <a:rPr lang="en-US" altLang="en-US" dirty="0"/>
              <a:t> </a:t>
            </a:r>
            <a:r>
              <a:rPr lang="en-US" altLang="en-US" dirty="0" err="1"/>
              <a:t>lệnh</a:t>
            </a:r>
            <a:r>
              <a:rPr lang="en-US" altLang="en-US" dirty="0"/>
              <a:t> for, có </a:t>
            </a:r>
            <a:r>
              <a:rPr lang="en-US" altLang="en-US" dirty="0" err="1"/>
              <a:t>thể</a:t>
            </a:r>
            <a:r>
              <a:rPr lang="en-US" altLang="en-US" dirty="0"/>
              <a:t> </a:t>
            </a:r>
            <a:r>
              <a:rPr lang="en-US" altLang="en-US" dirty="0" err="1"/>
              <a:t>sẽ</a:t>
            </a:r>
            <a:r>
              <a:rPr lang="en-US" altLang="en-US" dirty="0"/>
              <a:t> </a:t>
            </a:r>
            <a:r>
              <a:rPr lang="en-US" altLang="en-US" dirty="0" err="1"/>
              <a:t>không</a:t>
            </a:r>
            <a:r>
              <a:rPr lang="en-US" altLang="en-US" dirty="0"/>
              <a:t> có </a:t>
            </a:r>
            <a:r>
              <a:rPr lang="en-US" altLang="en-US" dirty="0" err="1"/>
              <a:t>phần</a:t>
            </a:r>
            <a:r>
              <a:rPr lang="en-US" altLang="en-US" dirty="0"/>
              <a:t> </a:t>
            </a:r>
            <a:r>
              <a:rPr lang="en-US" altLang="en-US" dirty="0">
                <a:solidFill>
                  <a:srgbClr val="FF0000"/>
                </a:solidFill>
              </a:rPr>
              <a:t>initialization</a:t>
            </a:r>
            <a:r>
              <a:rPr lang="en-US" altLang="en-US" dirty="0"/>
              <a:t>.</a:t>
            </a:r>
          </a:p>
          <a:p>
            <a:endParaRPr lang="en-US" altLang="en-US" dirty="0"/>
          </a:p>
          <a:p>
            <a:pPr marL="26035" indent="0">
              <a:buNone/>
            </a:pPr>
            <a:br>
              <a:rPr lang="nn-NO" dirty="0">
                <a:solidFill>
                  <a:srgbClr val="000000"/>
                </a:solidFill>
                <a:latin typeface="Consolas" panose="020B0609020204030204" pitchFamily="49" charset="0"/>
              </a:rPr>
            </a:br>
            <a:endParaRPr lang="en-US" altLang="en-US" dirty="0"/>
          </a:p>
          <a:p>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1222873" y="2767987"/>
            <a:ext cx="4472848" cy="132202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nn-NO" sz="2400" dirty="0">
                <a:solidFill>
                  <a:srgbClr val="0000FF"/>
                </a:solidFill>
                <a:latin typeface="Consolas" panose="020B0609020204030204" pitchFamily="49" charset="0"/>
              </a:rPr>
              <a:t>int</a:t>
            </a:r>
            <a:r>
              <a:rPr lang="nn-NO" sz="2400" dirty="0">
                <a:solidFill>
                  <a:srgbClr val="000000"/>
                </a:solidFill>
                <a:latin typeface="Consolas" panose="020B0609020204030204" pitchFamily="49" charset="0"/>
              </a:rPr>
              <a:t> i;</a:t>
            </a:r>
          </a:p>
          <a:p>
            <a:pPr marL="26035"/>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(i = </a:t>
            </a:r>
            <a:r>
              <a:rPr lang="nn-NO" sz="2400" dirty="0">
                <a:solidFill>
                  <a:srgbClr val="09885A"/>
                </a:solidFill>
                <a:latin typeface="Consolas" panose="020B0609020204030204" pitchFamily="49" charset="0"/>
              </a:rPr>
              <a:t>0</a:t>
            </a:r>
            <a:r>
              <a:rPr lang="nn-NO" sz="2400" dirty="0">
                <a:solidFill>
                  <a:srgbClr val="000000"/>
                </a:solidFill>
                <a:latin typeface="Consolas" panose="020B0609020204030204" pitchFamily="49" charset="0"/>
              </a:rPr>
              <a:t>; i &lt; </a:t>
            </a:r>
            <a:r>
              <a:rPr lang="nn-NO" sz="2400" dirty="0">
                <a:solidFill>
                  <a:srgbClr val="09885A"/>
                </a:solidFill>
                <a:latin typeface="Consolas" panose="020B0609020204030204" pitchFamily="49" charset="0"/>
              </a:rPr>
              <a:t>10</a:t>
            </a:r>
            <a:r>
              <a:rPr lang="nn-NO" sz="2400" dirty="0">
                <a:solidFill>
                  <a:srgbClr val="000000"/>
                </a:solidFill>
                <a:latin typeface="Consolas" panose="020B0609020204030204" pitchFamily="49" charset="0"/>
              </a:rPr>
              <a:t>; i++)</a:t>
            </a:r>
          </a:p>
          <a:p>
            <a:pPr marL="26035"/>
            <a:r>
              <a:rPr lang="nn-NO" sz="2400" dirty="0">
                <a:solidFill>
                  <a:srgbClr val="000000"/>
                </a:solidFill>
                <a:latin typeface="Consolas" panose="020B0609020204030204" pitchFamily="49" charset="0"/>
              </a:rPr>
              <a:t>  	cout &lt;&lt; i;</a:t>
            </a:r>
          </a:p>
        </p:txBody>
      </p:sp>
      <p:sp>
        <p:nvSpPr>
          <p:cNvPr id="8" name="Rectangle 7"/>
          <p:cNvSpPr/>
          <p:nvPr/>
        </p:nvSpPr>
        <p:spPr>
          <a:xfrm>
            <a:off x="6945007" y="2818255"/>
            <a:ext cx="4472848" cy="12214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nn-NO" sz="2400" dirty="0">
                <a:solidFill>
                  <a:srgbClr val="0000FF"/>
                </a:solidFill>
                <a:latin typeface="Consolas" panose="020B0609020204030204" pitchFamily="49" charset="0"/>
              </a:rPr>
              <a:t>int</a:t>
            </a:r>
            <a:r>
              <a:rPr lang="nn-NO" sz="2400" dirty="0">
                <a:solidFill>
                  <a:srgbClr val="000000"/>
                </a:solidFill>
                <a:latin typeface="Consolas" panose="020B0609020204030204" pitchFamily="49" charset="0"/>
              </a:rPr>
              <a:t> i = </a:t>
            </a:r>
            <a:r>
              <a:rPr lang="nn-NO" sz="2400" dirty="0">
                <a:solidFill>
                  <a:srgbClr val="09885A"/>
                </a:solidFill>
                <a:latin typeface="Consolas" panose="020B0609020204030204" pitchFamily="49" charset="0"/>
              </a:rPr>
              <a:t>0</a:t>
            </a:r>
            <a:r>
              <a:rPr lang="nn-NO" sz="2400" dirty="0">
                <a:solidFill>
                  <a:srgbClr val="000000"/>
                </a:solidFill>
                <a:latin typeface="Consolas" panose="020B0609020204030204" pitchFamily="49" charset="0"/>
              </a:rPr>
              <a:t>;</a:t>
            </a:r>
          </a:p>
          <a:p>
            <a:pPr marL="26035"/>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 i &lt; </a:t>
            </a:r>
            <a:r>
              <a:rPr lang="nn-NO" sz="2400" dirty="0">
                <a:solidFill>
                  <a:srgbClr val="09885A"/>
                </a:solidFill>
                <a:latin typeface="Consolas" panose="020B0609020204030204" pitchFamily="49" charset="0"/>
              </a:rPr>
              <a:t>10</a:t>
            </a:r>
            <a:r>
              <a:rPr lang="nn-NO" sz="2400" dirty="0">
                <a:solidFill>
                  <a:srgbClr val="000000"/>
                </a:solidFill>
                <a:latin typeface="Consolas" panose="020B0609020204030204" pitchFamily="49" charset="0"/>
              </a:rPr>
              <a:t>; i++)</a:t>
            </a:r>
          </a:p>
          <a:p>
            <a:pPr marL="26035"/>
            <a:r>
              <a:rPr lang="nn-NO" sz="2400" dirty="0">
                <a:solidFill>
                  <a:srgbClr val="000000"/>
                </a:solidFill>
                <a:latin typeface="Consolas" panose="020B0609020204030204" pitchFamily="49" charset="0"/>
              </a:rPr>
              <a:t>  	cout &lt;&lt; i;</a:t>
            </a:r>
          </a:p>
        </p:txBody>
      </p:sp>
      <p:sp>
        <p:nvSpPr>
          <p:cNvPr id="10" name="Slide Number Placeholder 9">
            <a:extLst>
              <a:ext uri="{FF2B5EF4-FFF2-40B4-BE49-F238E27FC236}">
                <a16:creationId xmlns:a16="http://schemas.microsoft.com/office/drawing/2014/main" id="{E116D696-0104-806D-1543-CC9A623ED389}"/>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
        <p:nvSpPr>
          <p:cNvPr id="11" name="Arrow: Left-Right 10">
            <a:extLst>
              <a:ext uri="{FF2B5EF4-FFF2-40B4-BE49-F238E27FC236}">
                <a16:creationId xmlns:a16="http://schemas.microsoft.com/office/drawing/2014/main" id="{F50D2574-1EB3-B3AE-2A26-303415F80CA9}"/>
              </a:ext>
            </a:extLst>
          </p:cNvPr>
          <p:cNvSpPr/>
          <p:nvPr/>
        </p:nvSpPr>
        <p:spPr>
          <a:xfrm>
            <a:off x="5860973" y="3249976"/>
            <a:ext cx="903384" cy="374573"/>
          </a:xfrm>
          <a:prstGeom prst="lef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E720DD7-9424-BC3F-4ACE-B5A89158718F}"/>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 for</a:t>
            </a:r>
          </a:p>
        </p:txBody>
      </p:sp>
      <p:sp>
        <p:nvSpPr>
          <p:cNvPr id="3" name="Content Placeholder 2"/>
          <p:cNvSpPr>
            <a:spLocks noGrp="1"/>
          </p:cNvSpPr>
          <p:nvPr>
            <p:ph idx="1"/>
          </p:nvPr>
        </p:nvSpPr>
        <p:spPr/>
        <p:txBody>
          <a:bodyPr>
            <a:normAutofit/>
          </a:bodyPr>
          <a:lstStyle/>
          <a:p>
            <a:r>
              <a:rPr lang="en-US" altLang="en-US" dirty="0" err="1"/>
              <a:t>Trong</a:t>
            </a:r>
            <a:r>
              <a:rPr lang="en-US" altLang="en-US" dirty="0"/>
              <a:t> </a:t>
            </a:r>
            <a:r>
              <a:rPr lang="en-US" altLang="en-US" dirty="0" err="1"/>
              <a:t>câu</a:t>
            </a:r>
            <a:r>
              <a:rPr lang="en-US" altLang="en-US" dirty="0"/>
              <a:t> </a:t>
            </a:r>
            <a:r>
              <a:rPr lang="en-US" altLang="en-US" dirty="0" err="1"/>
              <a:t>lệnh</a:t>
            </a:r>
            <a:r>
              <a:rPr lang="en-US" altLang="en-US" dirty="0"/>
              <a:t> for, có </a:t>
            </a:r>
            <a:r>
              <a:rPr lang="en-US" altLang="en-US" dirty="0" err="1"/>
              <a:t>thể</a:t>
            </a:r>
            <a:r>
              <a:rPr lang="en-US" altLang="en-US" dirty="0"/>
              <a:t> </a:t>
            </a:r>
            <a:r>
              <a:rPr lang="en-US" altLang="en-US" dirty="0" err="1"/>
              <a:t>sẽ</a:t>
            </a:r>
            <a:r>
              <a:rPr lang="en-US" altLang="en-US" dirty="0"/>
              <a:t> </a:t>
            </a:r>
            <a:r>
              <a:rPr lang="en-US" altLang="en-US" dirty="0" err="1"/>
              <a:t>không</a:t>
            </a:r>
            <a:r>
              <a:rPr lang="en-US" altLang="en-US" dirty="0"/>
              <a:t> có </a:t>
            </a:r>
            <a:r>
              <a:rPr lang="en-US" altLang="en-US" dirty="0" err="1"/>
              <a:t>phần</a:t>
            </a:r>
            <a:r>
              <a:rPr lang="en-US" altLang="en-US" dirty="0">
                <a:solidFill>
                  <a:srgbClr val="FF0000"/>
                </a:solidFill>
              </a:rPr>
              <a:t> step</a:t>
            </a:r>
            <a:r>
              <a:rPr lang="en-US" altLang="en-US" dirty="0"/>
              <a:t>.</a:t>
            </a:r>
          </a:p>
          <a:p>
            <a:endParaRPr lang="en-US" altLang="en-US" dirty="0"/>
          </a:p>
          <a:p>
            <a:pPr marL="26035" indent="0">
              <a:buNone/>
            </a:pPr>
            <a:br>
              <a:rPr lang="nn-NO" dirty="0">
                <a:solidFill>
                  <a:srgbClr val="000000"/>
                </a:solidFill>
                <a:latin typeface="Consolas" panose="020B0609020204030204" pitchFamily="49" charset="0"/>
              </a:rPr>
            </a:br>
            <a:endParaRPr lang="nn-NO" dirty="0">
              <a:solidFill>
                <a:srgbClr val="000000"/>
              </a:solidFill>
              <a:latin typeface="Consolas" panose="020B0609020204030204" pitchFamily="49" charset="0"/>
            </a:endParaRPr>
          </a:p>
          <a:p>
            <a:endParaRPr lang="en-US" altLang="en-US" dirty="0"/>
          </a:p>
          <a:p>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969486" y="3286391"/>
            <a:ext cx="4540216" cy="117406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nn-NO" sz="2400" dirty="0">
                <a:solidFill>
                  <a:srgbClr val="0000FF"/>
                </a:solidFill>
                <a:latin typeface="Consolas" panose="020B0609020204030204" pitchFamily="49" charset="0"/>
              </a:rPr>
              <a:t>int</a:t>
            </a:r>
            <a:r>
              <a:rPr lang="nn-NO" sz="2400" dirty="0">
                <a:solidFill>
                  <a:srgbClr val="000000"/>
                </a:solidFill>
                <a:latin typeface="Consolas" panose="020B0609020204030204" pitchFamily="49" charset="0"/>
              </a:rPr>
              <a:t> i;</a:t>
            </a:r>
          </a:p>
          <a:p>
            <a:pPr marL="26035"/>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(i = </a:t>
            </a:r>
            <a:r>
              <a:rPr lang="nn-NO" sz="2400" dirty="0">
                <a:solidFill>
                  <a:srgbClr val="09885A"/>
                </a:solidFill>
                <a:latin typeface="Consolas" panose="020B0609020204030204" pitchFamily="49" charset="0"/>
              </a:rPr>
              <a:t>0</a:t>
            </a:r>
            <a:r>
              <a:rPr lang="nn-NO" sz="2400" dirty="0">
                <a:solidFill>
                  <a:srgbClr val="000000"/>
                </a:solidFill>
                <a:latin typeface="Consolas" panose="020B0609020204030204" pitchFamily="49" charset="0"/>
              </a:rPr>
              <a:t>; i &lt; </a:t>
            </a:r>
            <a:r>
              <a:rPr lang="nn-NO" sz="2400" dirty="0">
                <a:solidFill>
                  <a:srgbClr val="09885A"/>
                </a:solidFill>
                <a:latin typeface="Consolas" panose="020B0609020204030204" pitchFamily="49" charset="0"/>
              </a:rPr>
              <a:t>10</a:t>
            </a:r>
            <a:r>
              <a:rPr lang="nn-NO" sz="2400" dirty="0">
                <a:solidFill>
                  <a:srgbClr val="000000"/>
                </a:solidFill>
                <a:latin typeface="Consolas" panose="020B0609020204030204" pitchFamily="49" charset="0"/>
              </a:rPr>
              <a:t>; i++)</a:t>
            </a:r>
          </a:p>
          <a:p>
            <a:pPr marL="26035"/>
            <a:r>
              <a:rPr lang="nn-NO" sz="2400">
                <a:solidFill>
                  <a:srgbClr val="000000"/>
                </a:solidFill>
                <a:latin typeface="Consolas" panose="020B0609020204030204" pitchFamily="49" charset="0"/>
              </a:rPr>
              <a:t>   cout </a:t>
            </a:r>
            <a:r>
              <a:rPr lang="nn-NO" sz="2400" dirty="0">
                <a:solidFill>
                  <a:srgbClr val="000000"/>
                </a:solidFill>
                <a:latin typeface="Consolas" panose="020B0609020204030204" pitchFamily="49" charset="0"/>
              </a:rPr>
              <a:t>&lt;&lt; i &lt;&lt; endl;</a:t>
            </a:r>
          </a:p>
        </p:txBody>
      </p:sp>
      <p:sp>
        <p:nvSpPr>
          <p:cNvPr id="8" name="Rectangle 7"/>
          <p:cNvSpPr/>
          <p:nvPr/>
        </p:nvSpPr>
        <p:spPr>
          <a:xfrm>
            <a:off x="6986290" y="3031631"/>
            <a:ext cx="4540216" cy="168358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(i = </a:t>
            </a:r>
            <a:r>
              <a:rPr lang="nn-NO" sz="2400" dirty="0">
                <a:solidFill>
                  <a:srgbClr val="09885A"/>
                </a:solidFill>
                <a:latin typeface="Consolas" panose="020B0609020204030204" pitchFamily="49" charset="0"/>
              </a:rPr>
              <a:t>0</a:t>
            </a:r>
            <a:r>
              <a:rPr lang="nn-NO" sz="2400" dirty="0">
                <a:solidFill>
                  <a:srgbClr val="000000"/>
                </a:solidFill>
                <a:latin typeface="Consolas" panose="020B0609020204030204" pitchFamily="49" charset="0"/>
              </a:rPr>
              <a:t>; i &lt; </a:t>
            </a:r>
            <a:r>
              <a:rPr lang="nn-NO" sz="2400" dirty="0">
                <a:solidFill>
                  <a:srgbClr val="09885A"/>
                </a:solidFill>
                <a:latin typeface="Consolas" panose="020B0609020204030204" pitchFamily="49" charset="0"/>
              </a:rPr>
              <a:t>10</a:t>
            </a:r>
            <a:r>
              <a:rPr lang="nn-NO" sz="2400" dirty="0">
                <a:solidFill>
                  <a:srgbClr val="000000"/>
                </a:solidFill>
                <a:latin typeface="Consolas" panose="020B0609020204030204" pitchFamily="49" charset="0"/>
              </a:rPr>
              <a:t>; ) {</a:t>
            </a:r>
          </a:p>
          <a:p>
            <a:pPr marL="26035"/>
            <a:r>
              <a:rPr lang="nn-NO" sz="2400">
                <a:solidFill>
                  <a:srgbClr val="000000"/>
                </a:solidFill>
                <a:latin typeface="Consolas" panose="020B0609020204030204" pitchFamily="49" charset="0"/>
              </a:rPr>
              <a:t>    cout </a:t>
            </a:r>
            <a:r>
              <a:rPr lang="nn-NO" sz="2400" dirty="0">
                <a:solidFill>
                  <a:srgbClr val="000000"/>
                </a:solidFill>
                <a:latin typeface="Consolas" panose="020B0609020204030204" pitchFamily="49" charset="0"/>
              </a:rPr>
              <a:t>&lt;&lt; i &lt;&lt; </a:t>
            </a:r>
            <a:r>
              <a:rPr lang="nn-NO" sz="2400" dirty="0">
                <a:solidFill>
                  <a:srgbClr val="A31515"/>
                </a:solidFill>
                <a:latin typeface="Consolas" panose="020B0609020204030204" pitchFamily="49" charset="0"/>
              </a:rPr>
              <a:t>"\n"</a:t>
            </a:r>
            <a:r>
              <a:rPr lang="nn-NO" sz="2400" dirty="0">
                <a:solidFill>
                  <a:srgbClr val="000000"/>
                </a:solidFill>
                <a:latin typeface="Consolas" panose="020B0609020204030204" pitchFamily="49" charset="0"/>
              </a:rPr>
              <a:t>;</a:t>
            </a:r>
          </a:p>
          <a:p>
            <a:pPr marL="26035"/>
            <a:r>
              <a:rPr lang="nn-NO" sz="2400">
                <a:solidFill>
                  <a:srgbClr val="000000"/>
                </a:solidFill>
                <a:latin typeface="Consolas" panose="020B0609020204030204" pitchFamily="49" charset="0"/>
              </a:rPr>
              <a:t>    i</a:t>
            </a:r>
            <a:r>
              <a:rPr lang="nn-NO" sz="2400" dirty="0">
                <a:solidFill>
                  <a:srgbClr val="000000"/>
                </a:solidFill>
                <a:latin typeface="Consolas" panose="020B0609020204030204" pitchFamily="49" charset="0"/>
              </a:rPr>
              <a:t>++;</a:t>
            </a:r>
          </a:p>
          <a:p>
            <a:pPr marL="26035"/>
            <a:r>
              <a:rPr lang="nn-NO" sz="2400" dirty="0">
                <a:solidFill>
                  <a:srgbClr val="000000"/>
                </a:solidFill>
                <a:latin typeface="Consolas" panose="020B0609020204030204" pitchFamily="49" charset="0"/>
              </a:rPr>
              <a:t>}</a:t>
            </a:r>
          </a:p>
        </p:txBody>
      </p:sp>
      <p:sp>
        <p:nvSpPr>
          <p:cNvPr id="9" name="Slide Number Placeholder 8">
            <a:extLst>
              <a:ext uri="{FF2B5EF4-FFF2-40B4-BE49-F238E27FC236}">
                <a16:creationId xmlns:a16="http://schemas.microsoft.com/office/drawing/2014/main" id="{2B671488-724D-254C-864C-C7E8DD44E2C2}"/>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
        <p:nvSpPr>
          <p:cNvPr id="24" name="Arrow: Left-Right 23">
            <a:extLst>
              <a:ext uri="{FF2B5EF4-FFF2-40B4-BE49-F238E27FC236}">
                <a16:creationId xmlns:a16="http://schemas.microsoft.com/office/drawing/2014/main" id="{FDBCB657-F1F9-FA24-FE9F-220C7D50B7CB}"/>
              </a:ext>
            </a:extLst>
          </p:cNvPr>
          <p:cNvSpPr/>
          <p:nvPr/>
        </p:nvSpPr>
        <p:spPr>
          <a:xfrm>
            <a:off x="5778916" y="3705393"/>
            <a:ext cx="903384" cy="374573"/>
          </a:xfrm>
          <a:prstGeom prst="lef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4527F52-0635-D048-29A8-D1063DE3BFE9}"/>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 for</a:t>
            </a:r>
          </a:p>
        </p:txBody>
      </p:sp>
      <p:sp>
        <p:nvSpPr>
          <p:cNvPr id="3" name="Content Placeholder 2"/>
          <p:cNvSpPr>
            <a:spLocks noGrp="1"/>
          </p:cNvSpPr>
          <p:nvPr>
            <p:ph idx="1"/>
          </p:nvPr>
        </p:nvSpPr>
        <p:spPr/>
        <p:txBody>
          <a:bodyPr>
            <a:normAutofit/>
          </a:bodyPr>
          <a:lstStyle/>
          <a:p>
            <a:r>
              <a:rPr lang="en-US" altLang="en-US" dirty="0" err="1"/>
              <a:t>Trong</a:t>
            </a:r>
            <a:r>
              <a:rPr lang="en-US" altLang="en-US" dirty="0"/>
              <a:t> </a:t>
            </a:r>
            <a:r>
              <a:rPr lang="en-US" altLang="en-US" dirty="0" err="1"/>
              <a:t>câu</a:t>
            </a:r>
            <a:r>
              <a:rPr lang="en-US" altLang="en-US" dirty="0"/>
              <a:t> </a:t>
            </a:r>
            <a:r>
              <a:rPr lang="en-US" altLang="en-US" dirty="0" err="1"/>
              <a:t>lệnh</a:t>
            </a:r>
            <a:r>
              <a:rPr lang="en-US" altLang="en-US" dirty="0"/>
              <a:t> for, có </a:t>
            </a:r>
            <a:r>
              <a:rPr lang="en-US" altLang="en-US" dirty="0" err="1"/>
              <a:t>thể</a:t>
            </a:r>
            <a:r>
              <a:rPr lang="en-US" altLang="en-US" dirty="0"/>
              <a:t> </a:t>
            </a:r>
            <a:r>
              <a:rPr lang="en-US" altLang="en-US" dirty="0" err="1"/>
              <a:t>sẽ</a:t>
            </a:r>
            <a:r>
              <a:rPr lang="en-US" altLang="en-US" dirty="0"/>
              <a:t> </a:t>
            </a:r>
            <a:r>
              <a:rPr lang="en-US" altLang="en-US" dirty="0" err="1"/>
              <a:t>không</a:t>
            </a:r>
            <a:r>
              <a:rPr lang="en-US" altLang="en-US" dirty="0"/>
              <a:t> có </a:t>
            </a:r>
            <a:r>
              <a:rPr lang="en-US" altLang="en-US" dirty="0" err="1"/>
              <a:t>phần</a:t>
            </a:r>
            <a:r>
              <a:rPr lang="en-US" altLang="en-US" dirty="0"/>
              <a:t> </a:t>
            </a:r>
            <a:r>
              <a:rPr lang="en-US" altLang="en-US" dirty="0">
                <a:solidFill>
                  <a:srgbClr val="FF0000"/>
                </a:solidFill>
              </a:rPr>
              <a:t>condition</a:t>
            </a:r>
            <a:r>
              <a:rPr lang="en-US" altLang="en-US" dirty="0"/>
              <a:t>.</a:t>
            </a:r>
          </a:p>
          <a:p>
            <a:r>
              <a:rPr lang="en-US" altLang="en-US" dirty="0" err="1"/>
              <a:t>Nếu</a:t>
            </a:r>
            <a:r>
              <a:rPr lang="en-US" altLang="en-US" dirty="0"/>
              <a:t> </a:t>
            </a:r>
            <a:r>
              <a:rPr lang="en-US" altLang="en-US" dirty="0" err="1"/>
              <a:t>không</a:t>
            </a:r>
            <a:r>
              <a:rPr lang="en-US" altLang="en-US" dirty="0"/>
              <a:t> có </a:t>
            </a:r>
            <a:r>
              <a:rPr lang="en-US" altLang="en-US" dirty="0">
                <a:solidFill>
                  <a:srgbClr val="FF0000"/>
                </a:solidFill>
              </a:rPr>
              <a:t>condition</a:t>
            </a:r>
            <a:r>
              <a:rPr lang="en-US" altLang="en-US" dirty="0"/>
              <a:t> </a:t>
            </a:r>
            <a:r>
              <a:rPr lang="en-US" altLang="en-US" dirty="0" err="1"/>
              <a:t>thì</a:t>
            </a:r>
            <a:r>
              <a:rPr lang="en-US" altLang="en-US" dirty="0"/>
              <a:t> </a:t>
            </a:r>
            <a:r>
              <a:rPr lang="en-US" altLang="en-US" dirty="0" err="1"/>
              <a:t>câu</a:t>
            </a:r>
            <a:r>
              <a:rPr lang="en-US" altLang="en-US" dirty="0"/>
              <a:t> </a:t>
            </a:r>
            <a:r>
              <a:rPr lang="en-US" altLang="en-US" dirty="0" err="1"/>
              <a:t>lệnh</a:t>
            </a:r>
            <a:r>
              <a:rPr lang="en-US" altLang="en-US" dirty="0"/>
              <a:t> for </a:t>
            </a:r>
            <a:r>
              <a:rPr lang="en-US" altLang="en-US" dirty="0" err="1"/>
              <a:t>mặc</a:t>
            </a:r>
            <a:r>
              <a:rPr lang="en-US" altLang="en-US" dirty="0"/>
              <a:t> </a:t>
            </a:r>
            <a:r>
              <a:rPr lang="en-US" altLang="en-US" dirty="0" err="1"/>
              <a:t>định</a:t>
            </a:r>
            <a:r>
              <a:rPr lang="en-US" altLang="en-US" dirty="0"/>
              <a:t> </a:t>
            </a:r>
            <a:r>
              <a:rPr lang="en-US" altLang="en-US" dirty="0" err="1"/>
              <a:t>điều</a:t>
            </a:r>
            <a:r>
              <a:rPr lang="en-US" altLang="en-US" dirty="0"/>
              <a:t> </a:t>
            </a:r>
            <a:r>
              <a:rPr lang="en-US" altLang="en-US" dirty="0" err="1"/>
              <a:t>kiện</a:t>
            </a:r>
            <a:r>
              <a:rPr lang="en-US" altLang="en-US" dirty="0"/>
              <a:t> </a:t>
            </a:r>
            <a:r>
              <a:rPr lang="en-US" altLang="en-US" dirty="0" err="1"/>
              <a:t>luôn</a:t>
            </a:r>
            <a:r>
              <a:rPr lang="en-US" altLang="en-US" dirty="0"/>
              <a:t> </a:t>
            </a:r>
            <a:r>
              <a:rPr lang="en-US" altLang="en-US" dirty="0" err="1"/>
              <a:t>đúng</a:t>
            </a:r>
            <a:r>
              <a:rPr lang="en-US" altLang="en-US" dirty="0"/>
              <a:t> =&gt; </a:t>
            </a:r>
            <a:r>
              <a:rPr lang="en-US" altLang="en-US" dirty="0" err="1"/>
              <a:t>Cần</a:t>
            </a:r>
            <a:r>
              <a:rPr lang="en-US" altLang="en-US" dirty="0"/>
              <a:t> </a:t>
            </a:r>
            <a:r>
              <a:rPr lang="en-US" altLang="en-US" dirty="0" err="1"/>
              <a:t>dùng</a:t>
            </a:r>
            <a:r>
              <a:rPr lang="en-US" altLang="en-US" dirty="0"/>
              <a:t> </a:t>
            </a:r>
            <a:r>
              <a:rPr lang="en-US" altLang="en-US" dirty="0">
                <a:solidFill>
                  <a:srgbClr val="FF0000"/>
                </a:solidFill>
              </a:rPr>
              <a:t>break</a:t>
            </a:r>
            <a:r>
              <a:rPr lang="en-US" altLang="en-US" dirty="0"/>
              <a:t>, </a:t>
            </a:r>
            <a:r>
              <a:rPr lang="en-US" altLang="en-US" dirty="0">
                <a:solidFill>
                  <a:srgbClr val="FF0000"/>
                </a:solidFill>
              </a:rPr>
              <a:t>return</a:t>
            </a:r>
            <a:r>
              <a:rPr lang="en-US" altLang="en-US" dirty="0"/>
              <a:t>, </a:t>
            </a:r>
            <a:r>
              <a:rPr lang="en-US" altLang="en-US" dirty="0">
                <a:solidFill>
                  <a:srgbClr val="FF0000"/>
                </a:solidFill>
              </a:rPr>
              <a:t>continue</a:t>
            </a:r>
            <a:r>
              <a:rPr lang="en-US" altLang="en-US" dirty="0"/>
              <a:t>.</a:t>
            </a:r>
          </a:p>
          <a:p>
            <a:pPr marL="26035" indent="0">
              <a:buNone/>
            </a:pPr>
            <a:br>
              <a:rPr lang="nn-NO" dirty="0">
                <a:solidFill>
                  <a:srgbClr val="000000"/>
                </a:solidFill>
                <a:latin typeface="Consolas" panose="020B0609020204030204" pitchFamily="49" charset="0"/>
              </a:rPr>
            </a:br>
            <a:br>
              <a:rPr lang="nn-NO" dirty="0">
                <a:solidFill>
                  <a:srgbClr val="000000"/>
                </a:solidFill>
                <a:latin typeface="Consolas" panose="020B0609020204030204" pitchFamily="49" charset="0"/>
              </a:rPr>
            </a:br>
            <a:endParaRPr lang="nn-NO" dirty="0">
              <a:solidFill>
                <a:srgbClr val="000000"/>
              </a:solidFill>
              <a:latin typeface="Consolas" panose="020B0609020204030204" pitchFamily="49" charset="0"/>
            </a:endParaRPr>
          </a:p>
          <a:p>
            <a:endParaRPr lang="en-US" alt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1104484" y="3262484"/>
            <a:ext cx="4326832" cy="114574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nn-NO" sz="2400" dirty="0">
                <a:solidFill>
                  <a:srgbClr val="0000FF"/>
                </a:solidFill>
                <a:latin typeface="Consolas" panose="020B0609020204030204" pitchFamily="49" charset="0"/>
              </a:rPr>
              <a:t>int</a:t>
            </a:r>
            <a:r>
              <a:rPr lang="nn-NO" sz="2400" dirty="0">
                <a:solidFill>
                  <a:srgbClr val="000000"/>
                </a:solidFill>
                <a:latin typeface="Consolas" panose="020B0609020204030204" pitchFamily="49" charset="0"/>
              </a:rPr>
              <a:t> i;</a:t>
            </a:r>
          </a:p>
          <a:p>
            <a:pPr marL="26035"/>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(i = </a:t>
            </a:r>
            <a:r>
              <a:rPr lang="nn-NO" sz="2400" dirty="0">
                <a:solidFill>
                  <a:srgbClr val="09885A"/>
                </a:solidFill>
                <a:latin typeface="Consolas" panose="020B0609020204030204" pitchFamily="49" charset="0"/>
              </a:rPr>
              <a:t>0</a:t>
            </a:r>
            <a:r>
              <a:rPr lang="nn-NO" sz="2400" dirty="0">
                <a:solidFill>
                  <a:srgbClr val="000000"/>
                </a:solidFill>
                <a:latin typeface="Consolas" panose="020B0609020204030204" pitchFamily="49" charset="0"/>
              </a:rPr>
              <a:t>; i &lt; </a:t>
            </a:r>
            <a:r>
              <a:rPr lang="nn-NO" sz="2400" dirty="0">
                <a:solidFill>
                  <a:srgbClr val="09885A"/>
                </a:solidFill>
                <a:latin typeface="Consolas" panose="020B0609020204030204" pitchFamily="49" charset="0"/>
              </a:rPr>
              <a:t>10</a:t>
            </a:r>
            <a:r>
              <a:rPr lang="nn-NO" sz="2400" dirty="0">
                <a:solidFill>
                  <a:srgbClr val="000000"/>
                </a:solidFill>
                <a:latin typeface="Consolas" panose="020B0609020204030204" pitchFamily="49" charset="0"/>
              </a:rPr>
              <a:t>; i++)</a:t>
            </a:r>
          </a:p>
          <a:p>
            <a:pPr marL="26035"/>
            <a:r>
              <a:rPr lang="nn-NO" sz="2400">
                <a:solidFill>
                  <a:srgbClr val="000000"/>
                </a:solidFill>
                <a:latin typeface="Consolas" panose="020B0609020204030204" pitchFamily="49" charset="0"/>
              </a:rPr>
              <a:t>    cout </a:t>
            </a:r>
            <a:r>
              <a:rPr lang="nn-NO" sz="2400" dirty="0">
                <a:solidFill>
                  <a:srgbClr val="000000"/>
                </a:solidFill>
                <a:latin typeface="Consolas" panose="020B0609020204030204" pitchFamily="49" charset="0"/>
              </a:rPr>
              <a:t>&lt;&lt; i &lt;&lt; </a:t>
            </a:r>
            <a:r>
              <a:rPr lang="nn-NO" sz="2400" dirty="0">
                <a:solidFill>
                  <a:srgbClr val="A31515"/>
                </a:solidFill>
                <a:latin typeface="Consolas" panose="020B0609020204030204" pitchFamily="49" charset="0"/>
              </a:rPr>
              <a:t>"\n"</a:t>
            </a:r>
            <a:r>
              <a:rPr lang="nn-NO" sz="2400" dirty="0">
                <a:solidFill>
                  <a:srgbClr val="000000"/>
                </a:solidFill>
                <a:latin typeface="Consolas" panose="020B0609020204030204" pitchFamily="49" charset="0"/>
              </a:rPr>
              <a:t>;</a:t>
            </a:r>
          </a:p>
        </p:txBody>
      </p:sp>
      <p:sp>
        <p:nvSpPr>
          <p:cNvPr id="8" name="Rectangle 7"/>
          <p:cNvSpPr/>
          <p:nvPr/>
        </p:nvSpPr>
        <p:spPr>
          <a:xfrm>
            <a:off x="4009091" y="4891830"/>
            <a:ext cx="4220510" cy="1450153"/>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(i = </a:t>
            </a:r>
            <a:r>
              <a:rPr lang="nn-NO" sz="2400" dirty="0">
                <a:solidFill>
                  <a:srgbClr val="09885A"/>
                </a:solidFill>
                <a:latin typeface="Consolas" panose="020B0609020204030204" pitchFamily="49" charset="0"/>
              </a:rPr>
              <a:t>0</a:t>
            </a:r>
            <a:r>
              <a:rPr lang="nn-NO" sz="2400" dirty="0">
                <a:solidFill>
                  <a:srgbClr val="000000"/>
                </a:solidFill>
                <a:latin typeface="Consolas" panose="020B0609020204030204" pitchFamily="49" charset="0"/>
              </a:rPr>
              <a:t>; ; i++)</a:t>
            </a:r>
          </a:p>
          <a:p>
            <a:pPr marL="26035"/>
            <a:r>
              <a:rPr lang="nn-NO" sz="2400">
                <a:solidFill>
                  <a:srgbClr val="000000"/>
                </a:solidFill>
                <a:latin typeface="Consolas" panose="020B0609020204030204" pitchFamily="49" charset="0"/>
              </a:rPr>
              <a:t>    cout </a:t>
            </a:r>
            <a:r>
              <a:rPr lang="nn-NO" sz="2400" dirty="0">
                <a:solidFill>
                  <a:srgbClr val="000000"/>
                </a:solidFill>
                <a:latin typeface="Consolas" panose="020B0609020204030204" pitchFamily="49" charset="0"/>
              </a:rPr>
              <a:t>&lt;&lt; i &lt;&lt; </a:t>
            </a:r>
            <a:r>
              <a:rPr lang="nn-NO" sz="2400" dirty="0">
                <a:solidFill>
                  <a:srgbClr val="A31515"/>
                </a:solidFill>
                <a:latin typeface="Consolas" panose="020B0609020204030204" pitchFamily="49" charset="0"/>
              </a:rPr>
              <a:t>"\n"</a:t>
            </a:r>
            <a:r>
              <a:rPr lang="nn-NO" sz="2400" dirty="0">
                <a:solidFill>
                  <a:srgbClr val="000000"/>
                </a:solidFill>
                <a:latin typeface="Consolas" panose="020B0609020204030204" pitchFamily="49" charset="0"/>
              </a:rPr>
              <a:t>;</a:t>
            </a:r>
          </a:p>
          <a:p>
            <a:pPr marL="26035"/>
            <a:endParaRPr lang="nn-NO" sz="2400" dirty="0">
              <a:solidFill>
                <a:srgbClr val="000000"/>
              </a:solidFill>
              <a:latin typeface="Consolas" panose="020B0609020204030204" pitchFamily="49" charset="0"/>
            </a:endParaRPr>
          </a:p>
          <a:p>
            <a:pPr marL="26035"/>
            <a:r>
              <a:rPr lang="nn-NO" sz="2400" dirty="0">
                <a:solidFill>
                  <a:srgbClr val="FF0000"/>
                </a:solidFill>
                <a:latin typeface="Consolas" panose="020B0609020204030204" pitchFamily="49" charset="0"/>
              </a:rPr>
              <a:t>? Điều kiện dừng</a:t>
            </a:r>
          </a:p>
        </p:txBody>
      </p:sp>
      <p:sp>
        <p:nvSpPr>
          <p:cNvPr id="9" name="Rectangle 8"/>
          <p:cNvSpPr/>
          <p:nvPr/>
        </p:nvSpPr>
        <p:spPr>
          <a:xfrm>
            <a:off x="7323456" y="3110282"/>
            <a:ext cx="4455402" cy="145015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nn-NO" sz="2400" dirty="0">
                <a:solidFill>
                  <a:srgbClr val="0000FF"/>
                </a:solidFill>
                <a:latin typeface="Consolas" panose="020B0609020204030204" pitchFamily="49" charset="0"/>
              </a:rPr>
              <a:t>for</a:t>
            </a:r>
            <a:r>
              <a:rPr lang="nn-NO" sz="2400" dirty="0">
                <a:solidFill>
                  <a:srgbClr val="000000"/>
                </a:solidFill>
                <a:latin typeface="Consolas" panose="020B0609020204030204" pitchFamily="49" charset="0"/>
              </a:rPr>
              <a:t> (i = </a:t>
            </a:r>
            <a:r>
              <a:rPr lang="nn-NO" sz="2400" dirty="0">
                <a:solidFill>
                  <a:srgbClr val="09885A"/>
                </a:solidFill>
                <a:latin typeface="Consolas" panose="020B0609020204030204" pitchFamily="49" charset="0"/>
              </a:rPr>
              <a:t>0</a:t>
            </a:r>
            <a:r>
              <a:rPr lang="nn-NO" sz="2400" dirty="0">
                <a:solidFill>
                  <a:srgbClr val="000000"/>
                </a:solidFill>
                <a:latin typeface="Consolas" panose="020B0609020204030204" pitchFamily="49" charset="0"/>
              </a:rPr>
              <a:t>; ; i++) {</a:t>
            </a:r>
          </a:p>
          <a:p>
            <a:pPr marL="26035"/>
            <a:r>
              <a:rPr lang="nn-NO" sz="2400" dirty="0">
                <a:solidFill>
                  <a:srgbClr val="000000"/>
                </a:solidFill>
                <a:latin typeface="Consolas" panose="020B0609020204030204" pitchFamily="49" charset="0"/>
              </a:rPr>
              <a:t>  	</a:t>
            </a:r>
            <a:r>
              <a:rPr lang="nn-NO" sz="2400" dirty="0">
                <a:solidFill>
                  <a:srgbClr val="0000FF"/>
                </a:solidFill>
                <a:latin typeface="Consolas" panose="020B0609020204030204" pitchFamily="49" charset="0"/>
              </a:rPr>
              <a:t>if</a:t>
            </a:r>
            <a:r>
              <a:rPr lang="nn-NO" sz="2400" dirty="0">
                <a:solidFill>
                  <a:srgbClr val="000000"/>
                </a:solidFill>
                <a:latin typeface="Consolas" panose="020B0609020204030204" pitchFamily="49" charset="0"/>
              </a:rPr>
              <a:t> (i &gt;= </a:t>
            </a:r>
            <a:r>
              <a:rPr lang="nn-NO" sz="2400">
                <a:solidFill>
                  <a:srgbClr val="09885A"/>
                </a:solidFill>
                <a:latin typeface="Consolas" panose="020B0609020204030204" pitchFamily="49" charset="0"/>
              </a:rPr>
              <a:t>10</a:t>
            </a:r>
            <a:r>
              <a:rPr lang="nn-NO" sz="2400">
                <a:solidFill>
                  <a:srgbClr val="000000"/>
                </a:solidFill>
                <a:latin typeface="Consolas" panose="020B0609020204030204" pitchFamily="49" charset="0"/>
              </a:rPr>
              <a:t>) </a:t>
            </a:r>
            <a:r>
              <a:rPr lang="nn-NO" sz="2400">
                <a:solidFill>
                  <a:srgbClr val="0000FF"/>
                </a:solidFill>
                <a:latin typeface="Consolas" panose="020B0609020204030204" pitchFamily="49" charset="0"/>
              </a:rPr>
              <a:t>break</a:t>
            </a:r>
            <a:r>
              <a:rPr lang="nn-NO" sz="2400" dirty="0">
                <a:solidFill>
                  <a:srgbClr val="000000"/>
                </a:solidFill>
                <a:latin typeface="Consolas" panose="020B0609020204030204" pitchFamily="49" charset="0"/>
              </a:rPr>
              <a:t>;</a:t>
            </a:r>
          </a:p>
          <a:p>
            <a:pPr marL="26035"/>
            <a:r>
              <a:rPr lang="nn-NO" sz="2400" dirty="0">
                <a:solidFill>
                  <a:srgbClr val="000000"/>
                </a:solidFill>
                <a:latin typeface="Consolas" panose="020B0609020204030204" pitchFamily="49" charset="0"/>
              </a:rPr>
              <a:t>  	cout &lt;&lt; i &lt;&lt; </a:t>
            </a:r>
            <a:r>
              <a:rPr lang="nn-NO" sz="2400" dirty="0">
                <a:solidFill>
                  <a:srgbClr val="A31515"/>
                </a:solidFill>
                <a:latin typeface="Consolas" panose="020B0609020204030204" pitchFamily="49" charset="0"/>
              </a:rPr>
              <a:t>"\n"</a:t>
            </a:r>
            <a:r>
              <a:rPr lang="nn-NO" sz="2400" dirty="0">
                <a:solidFill>
                  <a:srgbClr val="000000"/>
                </a:solidFill>
                <a:latin typeface="Consolas" panose="020B0609020204030204" pitchFamily="49" charset="0"/>
              </a:rPr>
              <a:t>;</a:t>
            </a:r>
          </a:p>
          <a:p>
            <a:pPr marL="26035"/>
            <a:r>
              <a:rPr lang="nn-NO" sz="2400" dirty="0">
                <a:solidFill>
                  <a:srgbClr val="000000"/>
                </a:solidFill>
                <a:latin typeface="Consolas" panose="020B0609020204030204" pitchFamily="49" charset="0"/>
              </a:rPr>
              <a:t>}</a:t>
            </a:r>
          </a:p>
        </p:txBody>
      </p:sp>
      <p:sp>
        <p:nvSpPr>
          <p:cNvPr id="10" name="Slide Number Placeholder 9">
            <a:extLst>
              <a:ext uri="{FF2B5EF4-FFF2-40B4-BE49-F238E27FC236}">
                <a16:creationId xmlns:a16="http://schemas.microsoft.com/office/drawing/2014/main" id="{77AFA131-53D5-7BD8-F664-9F2712D02ABA}"/>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
        <p:nvSpPr>
          <p:cNvPr id="14" name="Arrow: Left-Right 13">
            <a:extLst>
              <a:ext uri="{FF2B5EF4-FFF2-40B4-BE49-F238E27FC236}">
                <a16:creationId xmlns:a16="http://schemas.microsoft.com/office/drawing/2014/main" id="{8ADFEAC3-415E-836A-82C1-58CDFD7FB44E}"/>
              </a:ext>
            </a:extLst>
          </p:cNvPr>
          <p:cNvSpPr/>
          <p:nvPr/>
        </p:nvSpPr>
        <p:spPr>
          <a:xfrm>
            <a:off x="5857302" y="3705393"/>
            <a:ext cx="903384" cy="374573"/>
          </a:xfrm>
          <a:prstGeom prst="lef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7316933-016A-675E-BD58-47EE845EFABB}"/>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 for</a:t>
            </a:r>
          </a:p>
        </p:txBody>
      </p:sp>
      <p:sp>
        <p:nvSpPr>
          <p:cNvPr id="3" name="Content Placeholder 2"/>
          <p:cNvSpPr>
            <a:spLocks noGrp="1"/>
          </p:cNvSpPr>
          <p:nvPr>
            <p:ph idx="1"/>
          </p:nvPr>
        </p:nvSpPr>
        <p:spPr/>
        <p:txBody>
          <a:bodyPr/>
          <a:lstStyle/>
          <a:p>
            <a:r>
              <a:rPr lang="en-US" altLang="en-US" dirty="0" err="1"/>
              <a:t>Không</a:t>
            </a:r>
            <a:r>
              <a:rPr lang="en-US" altLang="en-US" dirty="0"/>
              <a:t> </a:t>
            </a:r>
            <a:r>
              <a:rPr lang="en-US" altLang="en-US" dirty="0" err="1"/>
              <a:t>được</a:t>
            </a:r>
            <a:r>
              <a:rPr lang="en-US" altLang="en-US" dirty="0"/>
              <a:t> </a:t>
            </a:r>
            <a:r>
              <a:rPr lang="en-US" altLang="en-US" err="1"/>
              <a:t>thêm</a:t>
            </a:r>
            <a:r>
              <a:rPr lang="en-US" altLang="en-US"/>
              <a:t> dấu chấm phẩy </a:t>
            </a:r>
            <a:r>
              <a:rPr lang="en-US" altLang="en-US" b="1">
                <a:solidFill>
                  <a:srgbClr val="FF0000"/>
                </a:solidFill>
              </a:rPr>
              <a:t>;</a:t>
            </a:r>
            <a:r>
              <a:rPr lang="en-US" altLang="en-US"/>
              <a:t> </a:t>
            </a:r>
            <a:r>
              <a:rPr lang="en-US" altLang="en-US" dirty="0" err="1"/>
              <a:t>ngay</a:t>
            </a:r>
            <a:r>
              <a:rPr lang="en-US" altLang="en-US" dirty="0"/>
              <a:t> </a:t>
            </a:r>
            <a:r>
              <a:rPr lang="en-US" altLang="en-US" dirty="0" err="1"/>
              <a:t>sau</a:t>
            </a:r>
            <a:r>
              <a:rPr lang="en-US" altLang="en-US" dirty="0"/>
              <a:t> </a:t>
            </a:r>
            <a:r>
              <a:rPr lang="en-US" altLang="en-US" dirty="0" err="1"/>
              <a:t>lệnh</a:t>
            </a:r>
            <a:r>
              <a:rPr lang="en-US" altLang="en-US" dirty="0"/>
              <a:t> </a:t>
            </a:r>
            <a:r>
              <a:rPr lang="en-US" altLang="en-US" dirty="0" err="1"/>
              <a:t>lệnh</a:t>
            </a:r>
            <a:r>
              <a:rPr lang="en-US" altLang="en-US" dirty="0"/>
              <a:t> for.</a:t>
            </a:r>
          </a:p>
          <a:p>
            <a:pPr>
              <a:buNone/>
            </a:pPr>
            <a:r>
              <a:rPr lang="en-US" altLang="en-US" dirty="0"/>
              <a:t>	=&gt; T</a:t>
            </a:r>
            <a:r>
              <a:rPr lang="vi-VN" altLang="en-US" dirty="0"/>
              <a:t>ươ</a:t>
            </a:r>
            <a:r>
              <a:rPr lang="en-US" altLang="en-US" dirty="0"/>
              <a:t>ng </a:t>
            </a:r>
            <a:r>
              <a:rPr lang="vi-VN" altLang="en-US" dirty="0"/>
              <a:t>đươ</a:t>
            </a:r>
            <a:r>
              <a:rPr lang="en-US" altLang="en-US" dirty="0"/>
              <a:t>ng </a:t>
            </a:r>
            <a:r>
              <a:rPr lang="en-US" altLang="en-US" dirty="0" err="1"/>
              <a:t>câu</a:t>
            </a:r>
            <a:r>
              <a:rPr lang="en-US" altLang="en-US" dirty="0"/>
              <a:t> </a:t>
            </a:r>
            <a:r>
              <a:rPr lang="en-US" altLang="en-US" dirty="0" err="1"/>
              <a:t>lệnh</a:t>
            </a:r>
            <a:r>
              <a:rPr lang="en-US" altLang="en-US" dirty="0"/>
              <a:t> </a:t>
            </a:r>
            <a:r>
              <a:rPr lang="en-US" altLang="en-US" dirty="0" err="1"/>
              <a:t>rỗng</a:t>
            </a:r>
            <a:r>
              <a:rPr lang="en-US" altLang="en-US" dirty="0"/>
              <a:t>.</a:t>
            </a:r>
          </a:p>
          <a:p>
            <a:endParaRPr lang="en-US" altLang="en-US" dirty="0">
              <a:solidFill>
                <a:srgbClr val="FF66FF"/>
              </a:solidFill>
            </a:endParaRPr>
          </a:p>
          <a:p>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774145" y="3200400"/>
            <a:ext cx="4757355" cy="167134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sz="2400" dirty="0">
                <a:solidFill>
                  <a:srgbClr val="0000FF"/>
                </a:solidFill>
                <a:highlight>
                  <a:srgbClr val="FFFF00"/>
                </a:highlight>
                <a:latin typeface="Consolas" panose="020B0609020204030204" pitchFamily="49" charset="0"/>
              </a:rPr>
              <a:t>for</a:t>
            </a:r>
            <a:r>
              <a:rPr lang="nn-NO" sz="2400" dirty="0">
                <a:solidFill>
                  <a:srgbClr val="000000"/>
                </a:solidFill>
                <a:highlight>
                  <a:srgbClr val="FFFF00"/>
                </a:highlight>
                <a:latin typeface="Consolas" panose="020B0609020204030204" pitchFamily="49" charset="0"/>
              </a:rPr>
              <a:t> (i = </a:t>
            </a:r>
            <a:r>
              <a:rPr lang="nn-NO" sz="2400" dirty="0">
                <a:solidFill>
                  <a:srgbClr val="09885A"/>
                </a:solidFill>
                <a:highlight>
                  <a:srgbClr val="FFFF00"/>
                </a:highlight>
                <a:latin typeface="Consolas" panose="020B0609020204030204" pitchFamily="49" charset="0"/>
              </a:rPr>
              <a:t>0</a:t>
            </a:r>
            <a:r>
              <a:rPr lang="nn-NO" sz="2400" dirty="0">
                <a:solidFill>
                  <a:srgbClr val="000000"/>
                </a:solidFill>
                <a:highlight>
                  <a:srgbClr val="FFFF00"/>
                </a:highlight>
                <a:latin typeface="Consolas" panose="020B0609020204030204" pitchFamily="49" charset="0"/>
              </a:rPr>
              <a:t>; i &lt; </a:t>
            </a:r>
            <a:r>
              <a:rPr lang="nn-NO" sz="2400" dirty="0">
                <a:solidFill>
                  <a:srgbClr val="09885A"/>
                </a:solidFill>
                <a:highlight>
                  <a:srgbClr val="FFFF00"/>
                </a:highlight>
                <a:latin typeface="Consolas" panose="020B0609020204030204" pitchFamily="49" charset="0"/>
              </a:rPr>
              <a:t>10</a:t>
            </a:r>
            <a:r>
              <a:rPr lang="nn-NO" sz="2400" dirty="0">
                <a:solidFill>
                  <a:srgbClr val="000000"/>
                </a:solidFill>
                <a:highlight>
                  <a:srgbClr val="FFFF00"/>
                </a:highlight>
                <a:latin typeface="Consolas" panose="020B0609020204030204" pitchFamily="49" charset="0"/>
              </a:rPr>
              <a:t>; i++); </a:t>
            </a:r>
            <a:r>
              <a:rPr lang="nn-NO" sz="2400" dirty="0">
                <a:solidFill>
                  <a:srgbClr val="000000"/>
                </a:solidFill>
                <a:latin typeface="Consolas" panose="020B0609020204030204" pitchFamily="49" charset="0"/>
              </a:rPr>
              <a:t>{</a:t>
            </a:r>
          </a:p>
          <a:p>
            <a:r>
              <a:rPr lang="nn-NO" sz="2400">
                <a:solidFill>
                  <a:srgbClr val="000000"/>
                </a:solidFill>
                <a:latin typeface="Consolas" panose="020B0609020204030204" pitchFamily="49" charset="0"/>
              </a:rPr>
              <a:t>    cout </a:t>
            </a:r>
            <a:r>
              <a:rPr lang="nn-NO" sz="2400" dirty="0">
                <a:solidFill>
                  <a:srgbClr val="000000"/>
                </a:solidFill>
                <a:latin typeface="Consolas" panose="020B0609020204030204" pitchFamily="49" charset="0"/>
              </a:rPr>
              <a:t>&lt;&lt; i;</a:t>
            </a:r>
          </a:p>
          <a:p>
            <a:r>
              <a:rPr lang="nn-NO" sz="2400">
                <a:solidFill>
                  <a:srgbClr val="000000"/>
                </a:solidFill>
                <a:latin typeface="Consolas" panose="020B0609020204030204" pitchFamily="49" charset="0"/>
              </a:rPr>
              <a:t>    cout </a:t>
            </a:r>
            <a:r>
              <a:rPr lang="nn-NO" sz="2400" dirty="0">
                <a:solidFill>
                  <a:srgbClr val="000000"/>
                </a:solidFill>
                <a:latin typeface="Consolas" panose="020B0609020204030204" pitchFamily="49" charset="0"/>
              </a:rPr>
              <a:t>&lt;&lt; </a:t>
            </a:r>
            <a:r>
              <a:rPr lang="nn-NO" sz="2400" dirty="0">
                <a:solidFill>
                  <a:srgbClr val="A31515"/>
                </a:solidFill>
                <a:latin typeface="Consolas" panose="020B0609020204030204" pitchFamily="49" charset="0"/>
              </a:rPr>
              <a:t>"\n"</a:t>
            </a:r>
            <a:r>
              <a:rPr lang="nn-NO" sz="2400" dirty="0">
                <a:solidFill>
                  <a:srgbClr val="000000"/>
                </a:solidFill>
                <a:latin typeface="Consolas" panose="020B0609020204030204" pitchFamily="49" charset="0"/>
              </a:rPr>
              <a:t>;</a:t>
            </a:r>
          </a:p>
          <a:p>
            <a:r>
              <a:rPr lang="nn-NO" sz="2400" dirty="0">
                <a:solidFill>
                  <a:srgbClr val="000000"/>
                </a:solidFill>
                <a:latin typeface="Consolas" panose="020B0609020204030204" pitchFamily="49" charset="0"/>
              </a:rPr>
              <a:t>}</a:t>
            </a:r>
          </a:p>
        </p:txBody>
      </p:sp>
      <p:sp>
        <p:nvSpPr>
          <p:cNvPr id="8" name="Rectangle 7"/>
          <p:cNvSpPr/>
          <p:nvPr/>
        </p:nvSpPr>
        <p:spPr>
          <a:xfrm>
            <a:off x="6596446" y="2900553"/>
            <a:ext cx="4757353" cy="24996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sz="2400" dirty="0">
                <a:solidFill>
                  <a:srgbClr val="0000FF"/>
                </a:solidFill>
                <a:highlight>
                  <a:srgbClr val="FFFF00"/>
                </a:highlight>
                <a:latin typeface="Consolas" panose="020B0609020204030204" pitchFamily="49" charset="0"/>
              </a:rPr>
              <a:t>for</a:t>
            </a:r>
            <a:r>
              <a:rPr lang="nn-NO" sz="2400" dirty="0">
                <a:solidFill>
                  <a:srgbClr val="000000"/>
                </a:solidFill>
                <a:highlight>
                  <a:srgbClr val="FFFF00"/>
                </a:highlight>
                <a:latin typeface="Consolas" panose="020B0609020204030204" pitchFamily="49" charset="0"/>
              </a:rPr>
              <a:t> (i = </a:t>
            </a:r>
            <a:r>
              <a:rPr lang="nn-NO" sz="2400" dirty="0">
                <a:solidFill>
                  <a:srgbClr val="09885A"/>
                </a:solidFill>
                <a:highlight>
                  <a:srgbClr val="FFFF00"/>
                </a:highlight>
                <a:latin typeface="Consolas" panose="020B0609020204030204" pitchFamily="49" charset="0"/>
              </a:rPr>
              <a:t>0</a:t>
            </a:r>
            <a:r>
              <a:rPr lang="nn-NO" sz="2400" dirty="0">
                <a:solidFill>
                  <a:srgbClr val="000000"/>
                </a:solidFill>
                <a:highlight>
                  <a:srgbClr val="FFFF00"/>
                </a:highlight>
                <a:latin typeface="Consolas" panose="020B0609020204030204" pitchFamily="49" charset="0"/>
              </a:rPr>
              <a:t>; i &lt; </a:t>
            </a:r>
            <a:r>
              <a:rPr lang="nn-NO" sz="2400" dirty="0">
                <a:solidFill>
                  <a:srgbClr val="09885A"/>
                </a:solidFill>
                <a:highlight>
                  <a:srgbClr val="FFFF00"/>
                </a:highlight>
                <a:latin typeface="Consolas" panose="020B0609020204030204" pitchFamily="49" charset="0"/>
              </a:rPr>
              <a:t>10</a:t>
            </a:r>
            <a:r>
              <a:rPr lang="nn-NO" sz="2400" dirty="0">
                <a:solidFill>
                  <a:srgbClr val="000000"/>
                </a:solidFill>
                <a:highlight>
                  <a:srgbClr val="FFFF00"/>
                </a:highlight>
                <a:latin typeface="Consolas" panose="020B0609020204030204" pitchFamily="49" charset="0"/>
              </a:rPr>
              <a:t>; i++) {</a:t>
            </a:r>
          </a:p>
          <a:p>
            <a:r>
              <a:rPr lang="nn-NO" sz="2400" dirty="0">
                <a:solidFill>
                  <a:srgbClr val="000000"/>
                </a:solidFill>
                <a:highlight>
                  <a:srgbClr val="FFFF00"/>
                </a:highlight>
                <a:latin typeface="Consolas" panose="020B0609020204030204" pitchFamily="49" charset="0"/>
              </a:rPr>
              <a:t>};</a:t>
            </a:r>
          </a:p>
          <a:p>
            <a:r>
              <a:rPr lang="nn-NO" sz="2400" dirty="0">
                <a:solidFill>
                  <a:srgbClr val="000000"/>
                </a:solidFill>
                <a:latin typeface="Consolas" panose="020B0609020204030204" pitchFamily="49" charset="0"/>
              </a:rPr>
              <a:t>{</a:t>
            </a:r>
          </a:p>
          <a:p>
            <a:r>
              <a:rPr lang="nn-NO" sz="2400">
                <a:solidFill>
                  <a:srgbClr val="000000"/>
                </a:solidFill>
                <a:latin typeface="Consolas" panose="020B0609020204030204" pitchFamily="49" charset="0"/>
              </a:rPr>
              <a:t>    cout &lt;&lt; i;</a:t>
            </a:r>
            <a:endParaRPr lang="nn-NO" sz="2400" dirty="0">
              <a:solidFill>
                <a:srgbClr val="000000"/>
              </a:solidFill>
              <a:latin typeface="Consolas" panose="020B0609020204030204" pitchFamily="49" charset="0"/>
            </a:endParaRPr>
          </a:p>
          <a:p>
            <a:r>
              <a:rPr lang="nn-NO" sz="2400">
                <a:solidFill>
                  <a:srgbClr val="000000"/>
                </a:solidFill>
                <a:latin typeface="Consolas" panose="020B0609020204030204" pitchFamily="49" charset="0"/>
              </a:rPr>
              <a:t>    cout </a:t>
            </a:r>
            <a:r>
              <a:rPr lang="nn-NO" sz="2400" dirty="0">
                <a:solidFill>
                  <a:srgbClr val="000000"/>
                </a:solidFill>
                <a:latin typeface="Consolas" panose="020B0609020204030204" pitchFamily="49" charset="0"/>
              </a:rPr>
              <a:t>&lt;&lt; </a:t>
            </a:r>
            <a:r>
              <a:rPr lang="nn-NO" sz="2400" dirty="0">
                <a:solidFill>
                  <a:srgbClr val="A31515"/>
                </a:solidFill>
                <a:latin typeface="Consolas" panose="020B0609020204030204" pitchFamily="49" charset="0"/>
              </a:rPr>
              <a:t>"\</a:t>
            </a:r>
            <a:r>
              <a:rPr lang="nn-NO" sz="2400">
                <a:solidFill>
                  <a:srgbClr val="A31515"/>
                </a:solidFill>
                <a:latin typeface="Consolas" panose="020B0609020204030204" pitchFamily="49" charset="0"/>
              </a:rPr>
              <a:t>n"</a:t>
            </a:r>
            <a:r>
              <a:rPr lang="nn-NO" sz="2400">
                <a:solidFill>
                  <a:srgbClr val="000000"/>
                </a:solidFill>
                <a:latin typeface="Consolas" panose="020B0609020204030204" pitchFamily="49" charset="0"/>
              </a:rPr>
              <a:t>;</a:t>
            </a:r>
            <a:endParaRPr lang="nn-NO" sz="2400" dirty="0">
              <a:solidFill>
                <a:srgbClr val="000000"/>
              </a:solidFill>
              <a:latin typeface="Consolas" panose="020B0609020204030204" pitchFamily="49" charset="0"/>
            </a:endParaRPr>
          </a:p>
          <a:p>
            <a:r>
              <a:rPr lang="nn-NO" sz="2400" dirty="0">
                <a:solidFill>
                  <a:srgbClr val="000000"/>
                </a:solidFill>
                <a:latin typeface="Consolas" panose="020B0609020204030204" pitchFamily="49" charset="0"/>
              </a:rPr>
              <a:t>}</a:t>
            </a:r>
          </a:p>
        </p:txBody>
      </p:sp>
      <p:sp>
        <p:nvSpPr>
          <p:cNvPr id="9" name="Slide Number Placeholder 8">
            <a:extLst>
              <a:ext uri="{FF2B5EF4-FFF2-40B4-BE49-F238E27FC236}">
                <a16:creationId xmlns:a16="http://schemas.microsoft.com/office/drawing/2014/main" id="{E8914414-3D38-4990-D9F7-5F0712A286F4}"/>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
        <p:nvSpPr>
          <p:cNvPr id="10" name="Arrow: Left-Right 9">
            <a:extLst>
              <a:ext uri="{FF2B5EF4-FFF2-40B4-BE49-F238E27FC236}">
                <a16:creationId xmlns:a16="http://schemas.microsoft.com/office/drawing/2014/main" id="{1C383A4E-C81C-4AC1-1140-E2415958AD8C}"/>
              </a:ext>
            </a:extLst>
          </p:cNvPr>
          <p:cNvSpPr/>
          <p:nvPr/>
        </p:nvSpPr>
        <p:spPr>
          <a:xfrm>
            <a:off x="5595555" y="3963085"/>
            <a:ext cx="903384" cy="374573"/>
          </a:xfrm>
          <a:prstGeom prst="lef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9AD0EC0-5979-CE2A-30E3-A8DA7758EAFD}"/>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 for</a:t>
            </a:r>
          </a:p>
        </p:txBody>
      </p:sp>
      <p:sp>
        <p:nvSpPr>
          <p:cNvPr id="3" name="Content Placeholder 2"/>
          <p:cNvSpPr>
            <a:spLocks noGrp="1"/>
          </p:cNvSpPr>
          <p:nvPr>
            <p:ph idx="1"/>
          </p:nvPr>
        </p:nvSpPr>
        <p:spPr/>
        <p:txBody>
          <a:bodyPr/>
          <a:lstStyle/>
          <a:p>
            <a:pPr>
              <a:defRPr/>
            </a:pPr>
            <a:r>
              <a:rPr lang="en-US" dirty="0" err="1"/>
              <a:t>Các</a:t>
            </a:r>
            <a:r>
              <a:rPr lang="en-US" dirty="0"/>
              <a:t> </a:t>
            </a:r>
            <a:r>
              <a:rPr lang="en-US" dirty="0" err="1"/>
              <a:t>thành</a:t>
            </a:r>
            <a:r>
              <a:rPr lang="en-US" dirty="0"/>
              <a:t> </a:t>
            </a:r>
            <a:r>
              <a:rPr lang="en-US" dirty="0" err="1"/>
              <a:t>phần</a:t>
            </a:r>
            <a:r>
              <a:rPr lang="en-US" dirty="0"/>
              <a:t> </a:t>
            </a:r>
            <a:r>
              <a:rPr lang="en-US" dirty="0">
                <a:solidFill>
                  <a:srgbClr val="FF0000"/>
                </a:solidFill>
              </a:rPr>
              <a:t>initialization, condition, step</a:t>
            </a:r>
            <a:r>
              <a:rPr lang="en-US" dirty="0"/>
              <a:t> </a:t>
            </a:r>
            <a:r>
              <a:rPr lang="en-US" dirty="0" err="1"/>
              <a:t>cách</a:t>
            </a:r>
            <a:r>
              <a:rPr lang="en-US" dirty="0"/>
              <a:t> </a:t>
            </a:r>
            <a:r>
              <a:rPr lang="en-US" dirty="0" err="1"/>
              <a:t>nhau</a:t>
            </a:r>
            <a:r>
              <a:rPr lang="en-US" dirty="0"/>
              <a:t> </a:t>
            </a:r>
            <a:r>
              <a:rPr lang="en-US" dirty="0" err="1"/>
              <a:t>bằng</a:t>
            </a:r>
            <a:r>
              <a:rPr lang="en-US" dirty="0"/>
              <a:t> </a:t>
            </a:r>
            <a:r>
              <a:rPr lang="en-US" err="1"/>
              <a:t>dấu</a:t>
            </a:r>
            <a:r>
              <a:rPr lang="en-US"/>
              <a:t> chấm phẩy </a:t>
            </a:r>
            <a:r>
              <a:rPr lang="en-US" b="1">
                <a:solidFill>
                  <a:srgbClr val="FF0000"/>
                </a:solidFill>
              </a:rPr>
              <a:t>;</a:t>
            </a:r>
            <a:endParaRPr lang="en-US" b="1" dirty="0">
              <a:solidFill>
                <a:srgbClr val="FF0000"/>
              </a:solidFill>
            </a:endParaRPr>
          </a:p>
          <a:p>
            <a:pPr>
              <a:defRPr/>
            </a:pPr>
            <a:r>
              <a:rPr lang="en-US" dirty="0" err="1"/>
              <a:t>Nếu</a:t>
            </a:r>
            <a:r>
              <a:rPr lang="en-US" dirty="0"/>
              <a:t> có </a:t>
            </a:r>
            <a:r>
              <a:rPr lang="en-US" dirty="0" err="1"/>
              <a:t>nhiều</a:t>
            </a:r>
            <a:r>
              <a:rPr lang="en-US" dirty="0"/>
              <a:t> </a:t>
            </a:r>
            <a:r>
              <a:rPr lang="en-US" dirty="0" err="1"/>
              <a:t>thành</a:t>
            </a:r>
            <a:r>
              <a:rPr lang="en-US" dirty="0"/>
              <a:t> </a:t>
            </a:r>
            <a:r>
              <a:rPr lang="en-US" dirty="0" err="1"/>
              <a:t>phần</a:t>
            </a:r>
            <a:r>
              <a:rPr lang="en-US" dirty="0"/>
              <a:t> </a:t>
            </a:r>
            <a:r>
              <a:rPr lang="en-US" dirty="0" err="1"/>
              <a:t>trong</a:t>
            </a:r>
            <a:r>
              <a:rPr lang="en-US" dirty="0"/>
              <a:t> </a:t>
            </a:r>
            <a:r>
              <a:rPr lang="en-US" dirty="0" err="1"/>
              <a:t>mỗi</a:t>
            </a:r>
            <a:r>
              <a:rPr lang="en-US" dirty="0"/>
              <a:t> </a:t>
            </a:r>
            <a:r>
              <a:rPr lang="en-US" dirty="0" err="1"/>
              <a:t>phần</a:t>
            </a:r>
            <a:r>
              <a:rPr lang="en-US" dirty="0"/>
              <a:t> </a:t>
            </a:r>
            <a:r>
              <a:rPr lang="en-US" dirty="0" err="1"/>
              <a:t>thì</a:t>
            </a:r>
            <a:r>
              <a:rPr lang="en-US" dirty="0"/>
              <a:t> </a:t>
            </a:r>
            <a:r>
              <a:rPr lang="en-US" dirty="0" err="1"/>
              <a:t>được</a:t>
            </a:r>
            <a:r>
              <a:rPr lang="en-US" dirty="0"/>
              <a:t> </a:t>
            </a:r>
            <a:r>
              <a:rPr lang="en-US" dirty="0" err="1"/>
              <a:t>cách</a:t>
            </a:r>
            <a:r>
              <a:rPr lang="en-US" dirty="0"/>
              <a:t> </a:t>
            </a:r>
            <a:r>
              <a:rPr lang="en-US" dirty="0" err="1"/>
              <a:t>nhau</a:t>
            </a:r>
            <a:r>
              <a:rPr lang="en-US" dirty="0"/>
              <a:t> </a:t>
            </a:r>
            <a:r>
              <a:rPr lang="en-US" err="1"/>
              <a:t>bằng</a:t>
            </a:r>
            <a:r>
              <a:rPr lang="en-US"/>
              <a:t> dấu phẩy </a:t>
            </a:r>
            <a:r>
              <a:rPr lang="en-US" b="1" dirty="0">
                <a:solidFill>
                  <a:srgbClr val="FF0000"/>
                </a:solidFill>
              </a:rPr>
              <a:t>,</a:t>
            </a:r>
          </a:p>
          <a:p>
            <a:pPr>
              <a:defRPr/>
            </a:pPr>
            <a:endParaRPr lang="en-US" b="1" dirty="0">
              <a:solidFill>
                <a:schemeClr val="tx1">
                  <a:lumMod val="60000"/>
                  <a:lumOff val="40000"/>
                </a:schemeClr>
              </a:solidFill>
            </a:endParaRPr>
          </a:p>
          <a:p>
            <a:pPr marL="26035" indent="0">
              <a:buNone/>
            </a:pP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a:t>
            </a:r>
            <a:r>
              <a:rPr lang="nn-NO" dirty="0">
                <a:solidFill>
                  <a:srgbClr val="09885A"/>
                </a:solidFill>
                <a:latin typeface="Consolas" panose="020B0609020204030204" pitchFamily="49" charset="0"/>
              </a:rPr>
              <a:t>1</a:t>
            </a:r>
            <a:r>
              <a:rPr lang="nn-NO" dirty="0">
                <a:solidFill>
                  <a:srgbClr val="000000"/>
                </a:solidFill>
                <a:latin typeface="Consolas" panose="020B0609020204030204" pitchFamily="49" charset="0"/>
              </a:rPr>
              <a:t>, j = </a:t>
            </a:r>
            <a:r>
              <a:rPr lang="nn-NO" dirty="0">
                <a:solidFill>
                  <a:srgbClr val="09885A"/>
                </a:solidFill>
                <a:latin typeface="Consolas" panose="020B0609020204030204" pitchFamily="49" charset="0"/>
              </a:rPr>
              <a:t>2</a:t>
            </a:r>
            <a:r>
              <a:rPr lang="nn-NO" dirty="0">
                <a:solidFill>
                  <a:srgbClr val="FF0000"/>
                </a:solidFill>
                <a:latin typeface="Consolas" panose="020B0609020204030204" pitchFamily="49" charset="0"/>
              </a:rPr>
              <a:t>;</a:t>
            </a:r>
            <a:r>
              <a:rPr lang="nn-NO" dirty="0">
                <a:solidFill>
                  <a:srgbClr val="000000"/>
                </a:solidFill>
                <a:latin typeface="Consolas" panose="020B0609020204030204" pitchFamily="49" charset="0"/>
              </a:rPr>
              <a:t> i + j &lt; </a:t>
            </a:r>
            <a:r>
              <a:rPr lang="nn-NO" dirty="0">
                <a:solidFill>
                  <a:srgbClr val="09885A"/>
                </a:solidFill>
                <a:latin typeface="Consolas" panose="020B0609020204030204" pitchFamily="49" charset="0"/>
              </a:rPr>
              <a:t>10</a:t>
            </a:r>
            <a:r>
              <a:rPr lang="nn-NO" dirty="0">
                <a:solidFill>
                  <a:srgbClr val="FF0000"/>
                </a:solidFill>
                <a:latin typeface="Consolas" panose="020B0609020204030204" pitchFamily="49" charset="0"/>
              </a:rPr>
              <a:t>;</a:t>
            </a:r>
            <a:r>
              <a:rPr lang="nn-NO" dirty="0">
                <a:solidFill>
                  <a:srgbClr val="000000"/>
                </a:solidFill>
                <a:latin typeface="Consolas" panose="020B0609020204030204" pitchFamily="49" charset="0"/>
              </a:rPr>
              <a:t> i++, j += </a:t>
            </a:r>
            <a:r>
              <a:rPr lang="nn-NO" dirty="0">
                <a:solidFill>
                  <a:srgbClr val="09885A"/>
                </a:solidFill>
                <a:latin typeface="Consolas" panose="020B0609020204030204" pitchFamily="49" charset="0"/>
              </a:rPr>
              <a:t>2</a:t>
            </a:r>
            <a:r>
              <a:rPr lang="nn-NO" dirty="0">
                <a:solidFill>
                  <a:srgbClr val="000000"/>
                </a:solidFill>
                <a:latin typeface="Consolas" panose="020B0609020204030204" pitchFamily="49" charset="0"/>
              </a:rPr>
              <a:t>)</a:t>
            </a:r>
          </a:p>
          <a:p>
            <a:pPr marL="26035" indent="0">
              <a:buNone/>
            </a:pPr>
            <a:r>
              <a:rPr lang="nn-NO" dirty="0">
                <a:solidFill>
                  <a:srgbClr val="000000"/>
                </a:solidFill>
                <a:latin typeface="Consolas" panose="020B0609020204030204" pitchFamily="49" charset="0"/>
              </a:rPr>
              <a:t>  	cout &lt;&lt; i + </a:t>
            </a:r>
            <a:r>
              <a:rPr lang="nn-NO">
                <a:solidFill>
                  <a:srgbClr val="000000"/>
                </a:solidFill>
                <a:latin typeface="Consolas" panose="020B0609020204030204" pitchFamily="49" charset="0"/>
              </a:rPr>
              <a:t>j &lt;&lt; endl</a:t>
            </a:r>
            <a:r>
              <a:rPr lang="nn-NO" dirty="0">
                <a:solidFill>
                  <a:srgbClr val="000000"/>
                </a:solidFill>
                <a:latin typeface="Consolas" panose="020B0609020204030204" pitchFamily="49" charset="0"/>
              </a:rPr>
              <a:t>;</a:t>
            </a:r>
          </a:p>
          <a:p>
            <a:pPr marL="26035" indent="0">
              <a:buNone/>
              <a:defRPr/>
            </a:pPr>
            <a:endParaRPr lang="en-US" b="1" dirty="0">
              <a:solidFill>
                <a:schemeClr val="tx1">
                  <a:lumMod val="60000"/>
                  <a:lumOff val="40000"/>
                </a:schemeClr>
              </a:solidFill>
            </a:endParaRPr>
          </a:p>
          <a:p>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3A07B49E-9156-F76C-3F80-352D5B555670}"/>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
        <p:nvSpPr>
          <p:cNvPr id="4" name="Rectangle 3">
            <a:extLst>
              <a:ext uri="{FF2B5EF4-FFF2-40B4-BE49-F238E27FC236}">
                <a16:creationId xmlns:a16="http://schemas.microsoft.com/office/drawing/2014/main" id="{D99204F4-5CCD-4684-8D2E-B2174D4133ED}"/>
              </a:ext>
            </a:extLst>
          </p:cNvPr>
          <p:cNvSpPr/>
          <p:nvPr/>
        </p:nvSpPr>
        <p:spPr>
          <a:xfrm>
            <a:off x="774145" y="4197427"/>
            <a:ext cx="9603744" cy="1266939"/>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Date Placeholder 5">
            <a:extLst>
              <a:ext uri="{FF2B5EF4-FFF2-40B4-BE49-F238E27FC236}">
                <a16:creationId xmlns:a16="http://schemas.microsoft.com/office/drawing/2014/main" id="{E7EA9885-5B37-78AB-E76F-9184B342BE22}"/>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5A4-8214-A09B-6197-F644D009396F}"/>
              </a:ext>
            </a:extLst>
          </p:cNvPr>
          <p:cNvSpPr>
            <a:spLocks noGrp="1"/>
          </p:cNvSpPr>
          <p:nvPr>
            <p:ph type="title"/>
          </p:nvPr>
        </p:nvSpPr>
        <p:spPr/>
        <p:txBody>
          <a:bodyPr>
            <a:normAutofit fontScale="90000"/>
          </a:bodyPr>
          <a:lstStyle/>
          <a:p>
            <a:r>
              <a:rPr lang="en-US"/>
              <a:t>Ví dụ: Tính giai thừa của n: n!=1*2*3*..*n</a:t>
            </a:r>
          </a:p>
        </p:txBody>
      </p:sp>
      <p:sp>
        <p:nvSpPr>
          <p:cNvPr id="3" name="Content Placeholder 2">
            <a:extLst>
              <a:ext uri="{FF2B5EF4-FFF2-40B4-BE49-F238E27FC236}">
                <a16:creationId xmlns:a16="http://schemas.microsoft.com/office/drawing/2014/main" id="{EEFD8B9A-3B55-848E-5099-CB35ACFA0E75}"/>
              </a:ext>
            </a:extLst>
          </p:cNvPr>
          <p:cNvSpPr>
            <a:spLocks noGrp="1"/>
          </p:cNvSpPr>
          <p:nvPr>
            <p:ph idx="1"/>
          </p:nvPr>
        </p:nvSpPr>
        <p:spPr/>
        <p:txBody>
          <a:bodyPr>
            <a:normAutofit/>
          </a:bodyPr>
          <a:lstStyle/>
          <a:p>
            <a:pPr marL="0" indent="0">
              <a:lnSpc>
                <a:spcPct val="120000"/>
              </a:lnSpc>
              <a:buNone/>
            </a:pPr>
            <a:r>
              <a:rPr lang="en-US" b="0">
                <a:solidFill>
                  <a:srgbClr val="0000FF"/>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int</a:t>
            </a:r>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n</a:t>
            </a:r>
            <a:r>
              <a:rPr lang="vi-VN" b="0">
                <a:solidFill>
                  <a:srgbClr val="000000"/>
                </a:solidFill>
                <a:effectLst/>
                <a:highlight>
                  <a:srgbClr val="FFFFFF"/>
                </a:highlight>
                <a:latin typeface="PragmataPro Mono Liga" panose="02000509040000020004" pitchFamily="49" charset="0"/>
              </a:rPr>
              <a:t>;</a:t>
            </a:r>
          </a:p>
          <a:p>
            <a:pPr marL="0" indent="0">
              <a:lnSpc>
                <a:spcPct val="120000"/>
              </a:lnSpc>
              <a:buNone/>
            </a:pPr>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cin</a:t>
            </a:r>
            <a:r>
              <a:rPr lang="vi-VN" b="0">
                <a:solidFill>
                  <a:srgbClr val="000000"/>
                </a:solidFill>
                <a:effectLst/>
                <a:highlight>
                  <a:srgbClr val="FFFFFF"/>
                </a:highlight>
                <a:latin typeface="PragmataPro Mono Liga" panose="02000509040000020004" pitchFamily="49" charset="0"/>
              </a:rPr>
              <a:t> &gt;&gt; n;</a:t>
            </a:r>
            <a:r>
              <a:rPr lang="vi-VN" b="0">
                <a:solidFill>
                  <a:srgbClr val="008000"/>
                </a:solidFill>
                <a:effectLst/>
                <a:highlight>
                  <a:srgbClr val="FFFFFF"/>
                </a:highlight>
                <a:latin typeface="PragmataPro Mono Liga" panose="02000509040000020004" pitchFamily="49" charset="0"/>
              </a:rPr>
              <a:t> // n là số dương</a:t>
            </a:r>
            <a:endParaRPr lang="vi-VN" b="0">
              <a:solidFill>
                <a:srgbClr val="000000"/>
              </a:solidFill>
              <a:effectLst/>
              <a:highlight>
                <a:srgbClr val="FFFFFF"/>
              </a:highlight>
              <a:latin typeface="PragmataPro Mono Liga" panose="02000509040000020004" pitchFamily="49" charset="0"/>
            </a:endParaRPr>
          </a:p>
          <a:p>
            <a:pPr marL="0" indent="0">
              <a:lnSpc>
                <a:spcPct val="120000"/>
              </a:lnSpc>
              <a:buNone/>
            </a:pPr>
            <a:r>
              <a:rPr lang="vi-VN" b="0">
                <a:solidFill>
                  <a:srgbClr val="000000"/>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long</a:t>
            </a:r>
            <a:r>
              <a:rPr lang="vi-VN" b="0">
                <a:solidFill>
                  <a:srgbClr val="000000"/>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long</a:t>
            </a:r>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S</a:t>
            </a:r>
            <a:r>
              <a:rPr lang="vi-VN" b="0">
                <a:solidFill>
                  <a:srgbClr val="000000"/>
                </a:solidFill>
                <a:effectLst/>
                <a:highlight>
                  <a:srgbClr val="FFFFFF"/>
                </a:highlight>
                <a:latin typeface="PragmataPro Mono Liga" panose="02000509040000020004" pitchFamily="49" charset="0"/>
              </a:rPr>
              <a:t>=</a:t>
            </a:r>
            <a:r>
              <a:rPr lang="en-US">
                <a:solidFill>
                  <a:srgbClr val="098658"/>
                </a:solidFill>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a:t>
            </a:r>
          </a:p>
          <a:p>
            <a:pPr marL="0" indent="0">
              <a:lnSpc>
                <a:spcPct val="120000"/>
              </a:lnSpc>
              <a:buNone/>
            </a:pPr>
            <a:br>
              <a:rPr lang="vi-VN" b="0">
                <a:solidFill>
                  <a:srgbClr val="000000"/>
                </a:solidFill>
                <a:effectLst/>
                <a:highlight>
                  <a:srgbClr val="FFFFFF"/>
                </a:highlight>
                <a:latin typeface="PragmataPro Mono Liga" panose="02000509040000020004" pitchFamily="49" charset="0"/>
              </a:rPr>
            </a:br>
            <a:r>
              <a:rPr lang="vi-VN" b="0">
                <a:solidFill>
                  <a:srgbClr val="000000"/>
                </a:solidFill>
                <a:effectLst/>
                <a:highlight>
                  <a:srgbClr val="FFFFFF"/>
                </a:highlight>
                <a:latin typeface="PragmataPro Mono Liga" panose="02000509040000020004" pitchFamily="49" charset="0"/>
              </a:rPr>
              <a:t>    </a:t>
            </a:r>
            <a:r>
              <a:rPr lang="vi-VN" b="0">
                <a:solidFill>
                  <a:srgbClr val="AF00DB"/>
                </a:solidFill>
                <a:effectLst/>
                <a:highlight>
                  <a:srgbClr val="FFFFFF"/>
                </a:highlight>
                <a:latin typeface="PragmataPro Mono Liga" panose="02000509040000020004" pitchFamily="49" charset="0"/>
              </a:rPr>
              <a:t>for</a:t>
            </a:r>
            <a:r>
              <a:rPr lang="vi-VN" b="0">
                <a:solidFill>
                  <a:srgbClr val="000000"/>
                </a:solidFill>
                <a:effectLst/>
                <a:highlight>
                  <a:srgbClr val="FFFFFF"/>
                </a:highlight>
                <a:latin typeface="PragmataPro Mono Liga" panose="02000509040000020004" pitchFamily="49" charset="0"/>
              </a:rPr>
              <a:t>(</a:t>
            </a:r>
            <a:r>
              <a:rPr lang="vi-VN" b="0">
                <a:solidFill>
                  <a:srgbClr val="0000FF"/>
                </a:solidFill>
                <a:effectLst/>
                <a:highlight>
                  <a:srgbClr val="FFFFFF"/>
                </a:highlight>
                <a:latin typeface="PragmataPro Mono Liga" panose="02000509040000020004" pitchFamily="49" charset="0"/>
              </a:rPr>
              <a:t>int</a:t>
            </a:r>
            <a:r>
              <a:rPr lang="vi-VN" b="0">
                <a:solidFill>
                  <a:srgbClr val="000000"/>
                </a:solidFill>
                <a:effectLst/>
                <a:highlight>
                  <a:srgbClr val="FFFFFF"/>
                </a:highlight>
                <a:latin typeface="PragmataPro Mono Liga" panose="02000509040000020004" pitchFamily="49" charset="0"/>
              </a:rPr>
              <a:t> i = </a:t>
            </a:r>
            <a:r>
              <a:rPr lang="vi-VN" b="0">
                <a:solidFill>
                  <a:srgbClr val="098658"/>
                </a:solidFill>
                <a:effectLst/>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 i &lt;= n; i++)  </a:t>
            </a:r>
          </a:p>
          <a:p>
            <a:pPr marL="0" indent="0">
              <a:lnSpc>
                <a:spcPct val="120000"/>
              </a:lnSpc>
              <a:buNone/>
            </a:pPr>
            <a:r>
              <a:rPr lang="vi-VN" b="0">
                <a:solidFill>
                  <a:srgbClr val="000000"/>
                </a:solidFill>
                <a:effectLst/>
                <a:highlight>
                  <a:srgbClr val="FFFFFF"/>
                </a:highlight>
                <a:latin typeface="PragmataPro Mono Liga" panose="02000509040000020004" pitchFamily="49" charset="0"/>
              </a:rPr>
              <a:t>        S </a:t>
            </a:r>
            <a:r>
              <a:rPr lang="en-US" b="0">
                <a:solidFill>
                  <a:srgbClr val="000000"/>
                </a:solidFill>
                <a:effectLst/>
                <a:highlight>
                  <a:srgbClr val="FFFFFF"/>
                </a:highlight>
                <a:latin typeface="PragmataPro Mono Liga" panose="02000509040000020004" pitchFamily="49" charset="0"/>
              </a:rPr>
              <a:t>*</a:t>
            </a:r>
            <a:r>
              <a:rPr lang="vi-VN" b="0">
                <a:solidFill>
                  <a:srgbClr val="000000"/>
                </a:solidFill>
                <a:effectLst/>
                <a:highlight>
                  <a:srgbClr val="FFFFFF"/>
                </a:highlight>
                <a:latin typeface="PragmataPro Mono Liga" panose="02000509040000020004" pitchFamily="49" charset="0"/>
              </a:rPr>
              <a:t>= </a:t>
            </a:r>
            <a:r>
              <a:rPr lang="en-US" b="0">
                <a:solidFill>
                  <a:srgbClr val="000000"/>
                </a:solidFill>
                <a:effectLst/>
                <a:highlight>
                  <a:srgbClr val="FFFFFF"/>
                </a:highlight>
                <a:latin typeface="PragmataPro Mono Liga" panose="02000509040000020004" pitchFamily="49" charset="0"/>
              </a:rPr>
              <a:t>i</a:t>
            </a:r>
            <a:r>
              <a:rPr lang="vi-VN" b="0">
                <a:solidFill>
                  <a:srgbClr val="000000"/>
                </a:solidFill>
                <a:effectLst/>
                <a:highlight>
                  <a:srgbClr val="FFFFFF"/>
                </a:highlight>
                <a:latin typeface="PragmataPro Mono Liga" panose="02000509040000020004" pitchFamily="49" charset="0"/>
              </a:rPr>
              <a:t>;</a:t>
            </a:r>
          </a:p>
          <a:p>
            <a:pPr marL="0" indent="0">
              <a:lnSpc>
                <a:spcPct val="120000"/>
              </a:lnSpc>
              <a:buNone/>
            </a:pPr>
            <a:endParaRPr lang="vi-VN" b="0">
              <a:solidFill>
                <a:srgbClr val="000000"/>
              </a:solidFill>
              <a:effectLst/>
              <a:highlight>
                <a:srgbClr val="FFFFFF"/>
              </a:highlight>
              <a:latin typeface="PragmataPro Mono Liga" panose="02000509040000020004" pitchFamily="49" charset="0"/>
            </a:endParaRPr>
          </a:p>
          <a:p>
            <a:pPr marL="0" indent="0">
              <a:lnSpc>
                <a:spcPct val="120000"/>
              </a:lnSpc>
              <a:buNone/>
            </a:pPr>
            <a:r>
              <a:rPr lang="vi-VN" b="0">
                <a:solidFill>
                  <a:srgbClr val="000000"/>
                </a:solidFill>
                <a:effectLst/>
                <a:highlight>
                  <a:srgbClr val="FFFFFF"/>
                </a:highlight>
                <a:latin typeface="PragmataPro Mono Liga" panose="02000509040000020004" pitchFamily="49" charset="0"/>
              </a:rPr>
              <a:t>    cout &lt;&lt; S;</a:t>
            </a:r>
          </a:p>
          <a:p>
            <a:pPr marL="0" indent="0">
              <a:lnSpc>
                <a:spcPct val="120000"/>
              </a:lnSpc>
              <a:buNone/>
            </a:pPr>
            <a:endParaRPr lang="en-US"/>
          </a:p>
        </p:txBody>
      </p:sp>
      <p:sp>
        <p:nvSpPr>
          <p:cNvPr id="4" name="Footer Placeholder 3">
            <a:extLst>
              <a:ext uri="{FF2B5EF4-FFF2-40B4-BE49-F238E27FC236}">
                <a16:creationId xmlns:a16="http://schemas.microsoft.com/office/drawing/2014/main" id="{7ED72D1D-3A2B-2BC9-3455-522100074CCB}"/>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8B702DFB-646C-6D47-895E-64DFE1020501}"/>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1F50B035-5783-9063-C5F4-CC8F507F07D0}"/>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11988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4.6 Cấu trúc vòng lặp for</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Slide Number Placeholder 8">
            <a:extLst>
              <a:ext uri="{FF2B5EF4-FFF2-40B4-BE49-F238E27FC236}">
                <a16:creationId xmlns:a16="http://schemas.microsoft.com/office/drawing/2014/main" id="{972B4E5D-2DBB-BDCF-5551-F646D5501E32}"/>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7" name="Date Placeholder 6">
            <a:extLst>
              <a:ext uri="{FF2B5EF4-FFF2-40B4-BE49-F238E27FC236}">
                <a16:creationId xmlns:a16="http://schemas.microsoft.com/office/drawing/2014/main" id="{58E52162-EE2C-06CC-CC59-E3C898718C50}"/>
              </a:ext>
            </a:extLst>
          </p:cNvPr>
          <p:cNvSpPr>
            <a:spLocks noGrp="1"/>
          </p:cNvSpPr>
          <p:nvPr>
            <p:ph type="dt" sz="half" idx="17"/>
          </p:nvPr>
        </p:nvSpPr>
        <p:spPr/>
        <p:txBody>
          <a:bodyPr/>
          <a:lstStyle/>
          <a:p>
            <a:r>
              <a:rPr lang="en-US"/>
              <a:t>June 2024</a:t>
            </a:r>
            <a:endParaRPr lang="en-US" dirty="0"/>
          </a:p>
        </p:txBody>
      </p:sp>
    </p:spTree>
    <p:extLst>
      <p:ext uri="{BB962C8B-B14F-4D97-AF65-F5344CB8AC3E}">
        <p14:creationId xmlns:p14="http://schemas.microsoft.com/office/powerpoint/2010/main" val="214459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646B-3F98-360C-D4A5-7019BF62FEDB}"/>
              </a:ext>
            </a:extLst>
          </p:cNvPr>
          <p:cNvSpPr>
            <a:spLocks noGrp="1"/>
          </p:cNvSpPr>
          <p:nvPr>
            <p:ph type="title"/>
          </p:nvPr>
        </p:nvSpPr>
        <p:spPr/>
        <p:txBody>
          <a:bodyPr>
            <a:normAutofit fontScale="90000"/>
          </a:bodyPr>
          <a:lstStyle/>
          <a:p>
            <a:r>
              <a:rPr lang="en-US"/>
              <a:t>Ví dụ: Tính tổng giai thừa: 1!+2!+3!+…+n!</a:t>
            </a:r>
          </a:p>
        </p:txBody>
      </p:sp>
      <p:sp>
        <p:nvSpPr>
          <p:cNvPr id="3" name="Content Placeholder 2">
            <a:extLst>
              <a:ext uri="{FF2B5EF4-FFF2-40B4-BE49-F238E27FC236}">
                <a16:creationId xmlns:a16="http://schemas.microsoft.com/office/drawing/2014/main" id="{82AC8640-5937-BEF7-A857-8B4FDD3EB28B}"/>
              </a:ext>
            </a:extLst>
          </p:cNvPr>
          <p:cNvSpPr>
            <a:spLocks noGrp="1"/>
          </p:cNvSpPr>
          <p:nvPr>
            <p:ph idx="1"/>
          </p:nvPr>
        </p:nvSpPr>
        <p:spPr/>
        <p:txBody>
          <a:bodyPr>
            <a:normAutofit fontScale="70000" lnSpcReduction="20000"/>
          </a:bodyPr>
          <a:lstStyle/>
          <a:p>
            <a:pPr marL="0" indent="0" algn="l">
              <a:buNone/>
            </a:pPr>
            <a:r>
              <a:rPr lang="vi-VN" b="0">
                <a:solidFill>
                  <a:srgbClr val="000000"/>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int</a:t>
            </a:r>
            <a:r>
              <a:rPr lang="vi-VN" b="0">
                <a:solidFill>
                  <a:srgbClr val="000000"/>
                </a:solidFill>
                <a:effectLst/>
                <a:highlight>
                  <a:srgbClr val="FFFFFF"/>
                </a:highlight>
                <a:latin typeface="PragmataPro Mono Liga" panose="02000509040000020004" pitchFamily="49" charset="0"/>
              </a:rPr>
              <a:t> n;</a:t>
            </a:r>
          </a:p>
          <a:p>
            <a:pPr marL="0" indent="0" algn="l">
              <a:buNone/>
            </a:pPr>
            <a:r>
              <a:rPr lang="vi-VN" b="0">
                <a:solidFill>
                  <a:srgbClr val="000000"/>
                </a:solidFill>
                <a:effectLst/>
                <a:highlight>
                  <a:srgbClr val="FFFFFF"/>
                </a:highlight>
                <a:latin typeface="PragmataPro Mono Liga" panose="02000509040000020004" pitchFamily="49" charset="0"/>
              </a:rPr>
              <a:t>    cin &gt;&gt; n;</a:t>
            </a:r>
            <a:r>
              <a:rPr lang="vi-VN" b="0">
                <a:solidFill>
                  <a:srgbClr val="008000"/>
                </a:solidFill>
                <a:effectLst/>
                <a:highlight>
                  <a:srgbClr val="FFFFFF"/>
                </a:highlight>
                <a:latin typeface="PragmataPro Mono Liga" panose="02000509040000020004" pitchFamily="49" charset="0"/>
              </a:rPr>
              <a:t> // n là số dương</a:t>
            </a:r>
            <a:endParaRPr lang="vi-VN" b="0">
              <a:solidFill>
                <a:srgbClr val="000000"/>
              </a:solidFill>
              <a:effectLst/>
              <a:highlight>
                <a:srgbClr val="FFFFFF"/>
              </a:highlight>
              <a:latin typeface="PragmataPro Mono Liga" panose="02000509040000020004" pitchFamily="49" charset="0"/>
            </a:endParaRPr>
          </a:p>
          <a:p>
            <a:pPr marL="0" indent="0" algn="l">
              <a:buNone/>
            </a:pPr>
            <a:r>
              <a:rPr lang="vi-VN" b="0">
                <a:solidFill>
                  <a:srgbClr val="000000"/>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long</a:t>
            </a:r>
            <a:r>
              <a:rPr lang="vi-VN" b="0">
                <a:solidFill>
                  <a:srgbClr val="000000"/>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long</a:t>
            </a:r>
            <a:r>
              <a:rPr lang="vi-VN" b="0">
                <a:solidFill>
                  <a:srgbClr val="000000"/>
                </a:solidFill>
                <a:effectLst/>
                <a:highlight>
                  <a:srgbClr val="FFFFFF"/>
                </a:highlight>
                <a:latin typeface="PragmataPro Mono Liga" panose="02000509040000020004" pitchFamily="49" charset="0"/>
              </a:rPr>
              <a:t> temp=</a:t>
            </a:r>
            <a:r>
              <a:rPr lang="vi-VN" b="0">
                <a:solidFill>
                  <a:srgbClr val="098658"/>
                </a:solidFill>
                <a:effectLst/>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a:t>
            </a:r>
          </a:p>
          <a:p>
            <a:pPr marL="0" indent="0" algn="l">
              <a:buNone/>
            </a:pPr>
            <a:r>
              <a:rPr lang="vi-VN" b="0">
                <a:solidFill>
                  <a:srgbClr val="000000"/>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long</a:t>
            </a:r>
            <a:r>
              <a:rPr lang="vi-VN" b="0">
                <a:solidFill>
                  <a:srgbClr val="000000"/>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long</a:t>
            </a:r>
            <a:r>
              <a:rPr lang="vi-VN" b="0">
                <a:solidFill>
                  <a:srgbClr val="000000"/>
                </a:solidFill>
                <a:effectLst/>
                <a:highlight>
                  <a:srgbClr val="FFFFFF"/>
                </a:highlight>
                <a:latin typeface="PragmataPro Mono Liga" panose="02000509040000020004" pitchFamily="49" charset="0"/>
              </a:rPr>
              <a:t> S=</a:t>
            </a:r>
            <a:r>
              <a:rPr lang="vi-VN" b="0">
                <a:solidFill>
                  <a:srgbClr val="098658"/>
                </a:solidFill>
                <a:effectLst/>
                <a:highlight>
                  <a:srgbClr val="FFFFFF"/>
                </a:highlight>
                <a:latin typeface="PragmataPro Mono Liga" panose="02000509040000020004" pitchFamily="49" charset="0"/>
              </a:rPr>
              <a:t>0</a:t>
            </a:r>
            <a:r>
              <a:rPr lang="vi-VN" b="0">
                <a:solidFill>
                  <a:srgbClr val="000000"/>
                </a:solidFill>
                <a:effectLst/>
                <a:highlight>
                  <a:srgbClr val="FFFFFF"/>
                </a:highlight>
                <a:latin typeface="PragmataPro Mono Liga" panose="02000509040000020004" pitchFamily="49" charset="0"/>
              </a:rPr>
              <a:t>;</a:t>
            </a:r>
          </a:p>
          <a:p>
            <a:pPr marL="0" indent="0" algn="l">
              <a:buNone/>
            </a:pPr>
            <a:br>
              <a:rPr lang="vi-VN" b="0">
                <a:solidFill>
                  <a:srgbClr val="000000"/>
                </a:solidFill>
                <a:effectLst/>
                <a:highlight>
                  <a:srgbClr val="FFFFFF"/>
                </a:highlight>
                <a:latin typeface="PragmataPro Mono Liga" panose="02000509040000020004" pitchFamily="49" charset="0"/>
              </a:rPr>
            </a:br>
            <a:r>
              <a:rPr lang="vi-VN" b="0">
                <a:solidFill>
                  <a:srgbClr val="000000"/>
                </a:solidFill>
                <a:effectLst/>
                <a:highlight>
                  <a:srgbClr val="FFFFFF"/>
                </a:highlight>
                <a:latin typeface="PragmataPro Mono Liga" panose="02000509040000020004" pitchFamily="49" charset="0"/>
              </a:rPr>
              <a:t>    </a:t>
            </a:r>
            <a:r>
              <a:rPr lang="vi-VN" b="0">
                <a:solidFill>
                  <a:srgbClr val="AF00DB"/>
                </a:solidFill>
                <a:effectLst/>
                <a:highlight>
                  <a:srgbClr val="FFFFFF"/>
                </a:highlight>
                <a:latin typeface="PragmataPro Mono Liga" panose="02000509040000020004" pitchFamily="49" charset="0"/>
              </a:rPr>
              <a:t>for</a:t>
            </a:r>
            <a:r>
              <a:rPr lang="vi-VN" b="0">
                <a:solidFill>
                  <a:srgbClr val="000000"/>
                </a:solidFill>
                <a:effectLst/>
                <a:highlight>
                  <a:srgbClr val="FFFFFF"/>
                </a:highlight>
                <a:latin typeface="PragmataPro Mono Liga" panose="02000509040000020004" pitchFamily="49" charset="0"/>
              </a:rPr>
              <a:t>(</a:t>
            </a:r>
            <a:r>
              <a:rPr lang="vi-VN" b="0">
                <a:solidFill>
                  <a:srgbClr val="0000FF"/>
                </a:solidFill>
                <a:effectLst/>
                <a:highlight>
                  <a:srgbClr val="FFFFFF"/>
                </a:highlight>
                <a:latin typeface="PragmataPro Mono Liga" panose="02000509040000020004" pitchFamily="49" charset="0"/>
              </a:rPr>
              <a:t>int</a:t>
            </a:r>
            <a:r>
              <a:rPr lang="vi-VN" b="0">
                <a:solidFill>
                  <a:srgbClr val="000000"/>
                </a:solidFill>
                <a:effectLst/>
                <a:highlight>
                  <a:srgbClr val="FFFFFF"/>
                </a:highlight>
                <a:latin typeface="PragmataPro Mono Liga" panose="02000509040000020004" pitchFamily="49" charset="0"/>
              </a:rPr>
              <a:t> i = </a:t>
            </a:r>
            <a:r>
              <a:rPr lang="vi-VN" b="0">
                <a:solidFill>
                  <a:srgbClr val="098658"/>
                </a:solidFill>
                <a:effectLst/>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 i &lt;= n; i++)   {</a:t>
            </a:r>
          </a:p>
          <a:p>
            <a:pPr marL="0" indent="0" algn="l">
              <a:buNone/>
            </a:pPr>
            <a:r>
              <a:rPr lang="vi-VN" b="0">
                <a:solidFill>
                  <a:srgbClr val="000000"/>
                </a:solidFill>
                <a:effectLst/>
                <a:highlight>
                  <a:srgbClr val="FFFFFF"/>
                </a:highlight>
                <a:latin typeface="PragmataPro Mono Liga" panose="02000509040000020004" pitchFamily="49" charset="0"/>
              </a:rPr>
              <a:t>        temp *= i;</a:t>
            </a:r>
          </a:p>
          <a:p>
            <a:pPr marL="0" indent="0" algn="l">
              <a:buNone/>
            </a:pPr>
            <a:r>
              <a:rPr lang="vi-VN" b="0">
                <a:solidFill>
                  <a:srgbClr val="000000"/>
                </a:solidFill>
                <a:effectLst/>
                <a:highlight>
                  <a:srgbClr val="FFFFFF"/>
                </a:highlight>
                <a:latin typeface="PragmataPro Mono Liga" panose="02000509040000020004" pitchFamily="49" charset="0"/>
              </a:rPr>
              <a:t>        S += temp;</a:t>
            </a:r>
          </a:p>
          <a:p>
            <a:pPr marL="0" indent="0" algn="l">
              <a:buNone/>
            </a:pPr>
            <a:r>
              <a:rPr lang="vi-VN" b="0">
                <a:solidFill>
                  <a:srgbClr val="000000"/>
                </a:solidFill>
                <a:effectLst/>
                <a:highlight>
                  <a:srgbClr val="FFFFFF"/>
                </a:highlight>
                <a:latin typeface="PragmataPro Mono Liga" panose="02000509040000020004" pitchFamily="49" charset="0"/>
              </a:rPr>
              <a:t>    }</a:t>
            </a:r>
          </a:p>
          <a:p>
            <a:pPr marL="0" indent="0" algn="l">
              <a:buNone/>
            </a:pPr>
            <a:r>
              <a:rPr lang="vi-VN" b="0">
                <a:solidFill>
                  <a:srgbClr val="000000"/>
                </a:solidFill>
                <a:effectLst/>
                <a:highlight>
                  <a:srgbClr val="FFFFFF"/>
                </a:highlight>
                <a:latin typeface="PragmataPro Mono Liga" panose="02000509040000020004" pitchFamily="49" charset="0"/>
              </a:rPr>
              <a:t>    cout &lt;&lt; S;</a:t>
            </a:r>
          </a:p>
          <a:p>
            <a:pPr marL="0" indent="0" algn="l">
              <a:buNone/>
            </a:pPr>
            <a:br>
              <a:rPr lang="vi-VN" b="0">
                <a:solidFill>
                  <a:srgbClr val="000000"/>
                </a:solidFill>
                <a:effectLst/>
                <a:highlight>
                  <a:srgbClr val="FFFFFF"/>
                </a:highlight>
                <a:latin typeface="PragmataPro Mono Liga" panose="02000509040000020004" pitchFamily="49" charset="0"/>
              </a:rPr>
            </a:br>
            <a:endParaRPr lang="vi-VN" b="0">
              <a:solidFill>
                <a:srgbClr val="000000"/>
              </a:solidFill>
              <a:effectLst/>
              <a:highlight>
                <a:srgbClr val="FFFFFF"/>
              </a:highlight>
              <a:latin typeface="PragmataPro Mono Liga" panose="02000509040000020004" pitchFamily="49" charset="0"/>
            </a:endParaRPr>
          </a:p>
          <a:p>
            <a:pPr marL="0" indent="0" algn="l">
              <a:buNone/>
            </a:pPr>
            <a:endParaRPr lang="en-US"/>
          </a:p>
        </p:txBody>
      </p:sp>
      <p:sp>
        <p:nvSpPr>
          <p:cNvPr id="4" name="Footer Placeholder 3">
            <a:extLst>
              <a:ext uri="{FF2B5EF4-FFF2-40B4-BE49-F238E27FC236}">
                <a16:creationId xmlns:a16="http://schemas.microsoft.com/office/drawing/2014/main" id="{6F2ABAA4-097A-7694-B3AA-42D10E72223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0785AA4-E831-6BE3-A6ED-63FB1B270388}"/>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B798E83A-6F53-0AE5-E280-D7D5BB8DBD8C}"/>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extLst>
      <p:ext uri="{BB962C8B-B14F-4D97-AF65-F5344CB8AC3E}">
        <p14:creationId xmlns:p14="http://schemas.microsoft.com/office/powerpoint/2010/main" val="51031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4.7 Cấu trúc vòng lặp while</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Slide Number Placeholder 8">
            <a:extLst>
              <a:ext uri="{FF2B5EF4-FFF2-40B4-BE49-F238E27FC236}">
                <a16:creationId xmlns:a16="http://schemas.microsoft.com/office/drawing/2014/main" id="{D27083FE-894A-B396-AE77-77AC4D2A376E}"/>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
        <p:nvSpPr>
          <p:cNvPr id="7" name="Date Placeholder 6">
            <a:extLst>
              <a:ext uri="{FF2B5EF4-FFF2-40B4-BE49-F238E27FC236}">
                <a16:creationId xmlns:a16="http://schemas.microsoft.com/office/drawing/2014/main" id="{1F7768EB-D6B2-8F25-14D6-63186749ED53}"/>
              </a:ext>
            </a:extLst>
          </p:cNvPr>
          <p:cNvSpPr>
            <a:spLocks noGrp="1"/>
          </p:cNvSpPr>
          <p:nvPr>
            <p:ph type="dt" sz="half" idx="17"/>
          </p:nvPr>
        </p:nvSpPr>
        <p:spPr/>
        <p:txBody>
          <a:bodyPr/>
          <a:lstStyle/>
          <a:p>
            <a:r>
              <a:rPr lang="en-US"/>
              <a:t>June 2024</a:t>
            </a:r>
            <a:endParaRPr lang="en-US" dirty="0"/>
          </a:p>
        </p:txBody>
      </p:sp>
    </p:spTree>
    <p:extLst>
      <p:ext uri="{BB962C8B-B14F-4D97-AF65-F5344CB8AC3E}">
        <p14:creationId xmlns:p14="http://schemas.microsoft.com/office/powerpoint/2010/main" val="285008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4.7 Cấu trúc vòng lặp while</a:t>
            </a:r>
            <a:endParaRPr lang="en-VN"/>
          </a:p>
        </p:txBody>
      </p:sp>
      <p:sp>
        <p:nvSpPr>
          <p:cNvPr id="10" name="Content Placeholder 9"/>
          <p:cNvSpPr>
            <a:spLocks noGrp="1"/>
          </p:cNvSpPr>
          <p:nvPr>
            <p:ph idx="1"/>
          </p:nvPr>
        </p:nvSpPr>
        <p:spPr>
          <a:xfrm>
            <a:off x="774145" y="1233824"/>
            <a:ext cx="8061383" cy="4943139"/>
          </a:xfrm>
        </p:spPr>
        <p:txBody>
          <a:bodyPr>
            <a:noAutofit/>
          </a:bodyPr>
          <a:lstStyle/>
          <a:p>
            <a:pPr>
              <a:lnSpc>
                <a:spcPct val="100000"/>
              </a:lnSpc>
              <a:spcBef>
                <a:spcPts val="600"/>
              </a:spcBef>
              <a:spcAft>
                <a:spcPts val="600"/>
              </a:spcAft>
            </a:pPr>
            <a:r>
              <a:rPr lang="en-US" altLang="en-US" sz="2400" dirty="0" err="1"/>
              <a:t>Cú</a:t>
            </a:r>
            <a:r>
              <a:rPr lang="en-US" altLang="en-US" sz="2400" dirty="0"/>
              <a:t> </a:t>
            </a:r>
            <a:r>
              <a:rPr lang="en-US" altLang="en-US" sz="2400" dirty="0" err="1"/>
              <a:t>pháp</a:t>
            </a:r>
            <a:r>
              <a:rPr lang="en-US" altLang="en-US" sz="2400" dirty="0"/>
              <a:t>:	</a:t>
            </a:r>
            <a:r>
              <a:rPr lang="en-US" altLang="en-US" sz="2400"/>
              <a:t>	</a:t>
            </a:r>
          </a:p>
          <a:p>
            <a:pPr marL="0" indent="0">
              <a:lnSpc>
                <a:spcPct val="100000"/>
              </a:lnSpc>
              <a:spcBef>
                <a:spcPts val="600"/>
              </a:spcBef>
              <a:spcAft>
                <a:spcPts val="600"/>
              </a:spcAft>
              <a:buNone/>
            </a:pPr>
            <a:r>
              <a:rPr lang="en-US" altLang="en-US" sz="2400" b="1"/>
              <a:t>	</a:t>
            </a:r>
          </a:p>
          <a:p>
            <a:pPr marL="0" indent="0">
              <a:lnSpc>
                <a:spcPct val="100000"/>
              </a:lnSpc>
              <a:spcBef>
                <a:spcPts val="600"/>
              </a:spcBef>
              <a:spcAft>
                <a:spcPts val="600"/>
              </a:spcAft>
              <a:buNone/>
            </a:pPr>
            <a:endParaRPr lang="en-US" altLang="en-US" sz="2400" b="1"/>
          </a:p>
          <a:p>
            <a:pPr>
              <a:lnSpc>
                <a:spcPct val="100000"/>
              </a:lnSpc>
              <a:spcBef>
                <a:spcPts val="600"/>
              </a:spcBef>
              <a:spcAft>
                <a:spcPts val="600"/>
              </a:spcAft>
            </a:pPr>
            <a:r>
              <a:rPr lang="en-US" sz="2400" b="1"/>
              <a:t>Cách bước thực hiện:</a:t>
            </a:r>
          </a:p>
          <a:p>
            <a:pPr lvl="1">
              <a:lnSpc>
                <a:spcPct val="100000"/>
              </a:lnSpc>
              <a:spcBef>
                <a:spcPts val="600"/>
              </a:spcBef>
              <a:spcAft>
                <a:spcPts val="600"/>
              </a:spcAft>
            </a:pPr>
            <a:r>
              <a:rPr lang="en-US"/>
              <a:t>Bước 1: Biểu thức điều kiện </a:t>
            </a:r>
            <a:r>
              <a:rPr lang="en-US" i="1"/>
              <a:t>&lt;Condition&gt;</a:t>
            </a:r>
            <a:r>
              <a:rPr lang="en-US"/>
              <a:t> được kiểm tra. Nếu đúng thì chuyển sang Bước 2, ngược lại thì kết thúc while.</a:t>
            </a:r>
            <a:endParaRPr lang="en-US" dirty="0"/>
          </a:p>
          <a:p>
            <a:pPr lvl="1">
              <a:lnSpc>
                <a:spcPct val="100000"/>
              </a:lnSpc>
              <a:spcBef>
                <a:spcPts val="600"/>
              </a:spcBef>
              <a:spcAft>
                <a:spcPts val="600"/>
              </a:spcAft>
            </a:pPr>
            <a:r>
              <a:rPr lang="en-US" kern="0"/>
              <a:t>Bước </a:t>
            </a:r>
            <a:r>
              <a:rPr lang="en-US" kern="0" dirty="0"/>
              <a:t>2</a:t>
            </a:r>
            <a:r>
              <a:rPr lang="en-US" kern="0"/>
              <a:t>: Thực thi các lệnh </a:t>
            </a:r>
            <a:r>
              <a:rPr lang="en-US" i="1" kern="0"/>
              <a:t>&lt;Statements&gt;</a:t>
            </a:r>
            <a:r>
              <a:rPr lang="en-US"/>
              <a:t>. Sau đó quay lại Bước 1.</a:t>
            </a:r>
          </a:p>
          <a:p>
            <a:pPr>
              <a:lnSpc>
                <a:spcPct val="100000"/>
              </a:lnSpc>
              <a:spcBef>
                <a:spcPts val="600"/>
              </a:spcBef>
              <a:spcAft>
                <a:spcPts val="600"/>
              </a:spcAft>
            </a:pPr>
            <a:r>
              <a:rPr lang="en-US">
                <a:latin typeface="Times New Roman" panose="02020603050405020304" pitchFamily="18" charset="0"/>
                <a:cs typeface="Times New Roman" panose="02020603050405020304" pitchFamily="18" charset="0"/>
              </a:rPr>
              <a:t>Lưu ý: </a:t>
            </a:r>
            <a:r>
              <a:rPr lang="en-US" sz="2400" i="1" kern="0"/>
              <a:t>&lt;Statements&gt; </a:t>
            </a:r>
            <a:r>
              <a:rPr lang="en-US" altLang="en-US">
                <a:latin typeface="Times New Roman" panose="02020603050405020304" pitchFamily="18" charset="0"/>
                <a:cs typeface="Times New Roman" panose="02020603050405020304" pitchFamily="18" charset="0"/>
              </a:rPr>
              <a:t>có thể là một câu lệnh hoặc một khối lệnh (khối lệnh thì phải đặt trong dấu khối lệnh)</a:t>
            </a:r>
            <a:endParaRPr lang="en-US">
              <a:latin typeface="Times New Roman" panose="02020603050405020304" pitchFamily="18" charset="0"/>
              <a:cs typeface="Times New Roman" panose="02020603050405020304" pitchFamily="18" charset="0"/>
            </a:endParaRPr>
          </a:p>
          <a:p>
            <a:pPr lvl="1">
              <a:lnSpc>
                <a:spcPct val="100000"/>
              </a:lnSpc>
              <a:spcBef>
                <a:spcPts val="600"/>
              </a:spcBef>
              <a:spcAft>
                <a:spcPts val="600"/>
              </a:spcAft>
            </a:pPr>
            <a:endParaRPr lang="en-US" dirty="0"/>
          </a:p>
        </p:txBody>
      </p:sp>
      <p:sp>
        <p:nvSpPr>
          <p:cNvPr id="8" name="Footer Placeholder 7"/>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73634A0-498D-10F2-D30F-71CA13DCEFB8}"/>
              </a:ext>
            </a:extLst>
          </p:cNvPr>
          <p:cNvSpPr txBox="1"/>
          <p:nvPr/>
        </p:nvSpPr>
        <p:spPr>
          <a:xfrm>
            <a:off x="2930040" y="1583938"/>
            <a:ext cx="3816537" cy="830997"/>
          </a:xfrm>
          <a:prstGeom prst="rect">
            <a:avLst/>
          </a:prstGeom>
          <a:noFill/>
          <a:ln>
            <a:solidFill>
              <a:schemeClr val="tx1">
                <a:lumMod val="50000"/>
              </a:schemeClr>
            </a:solidFill>
          </a:ln>
        </p:spPr>
        <p:txBody>
          <a:bodyPr wrap="square">
            <a:spAutoFit/>
          </a:bodyPr>
          <a:lstStyle/>
          <a:p>
            <a:pPr marL="0" indent="0">
              <a:buNone/>
            </a:pPr>
            <a:r>
              <a:rPr lang="en-US" altLang="en-US" sz="2400" b="1">
                <a:solidFill>
                  <a:srgbClr val="FF0000"/>
                </a:solidFill>
                <a:latin typeface="Consolas" panose="020B0609020204030204" pitchFamily="49" charset="0"/>
              </a:rPr>
              <a:t>while</a:t>
            </a:r>
            <a:r>
              <a:rPr lang="en-US" altLang="en-US" sz="2400">
                <a:latin typeface="Consolas" panose="020B0609020204030204" pitchFamily="49" charset="0"/>
              </a:rPr>
              <a:t> (</a:t>
            </a:r>
            <a:r>
              <a:rPr lang="en-US" altLang="en-US" sz="2400">
                <a:solidFill>
                  <a:schemeClr val="tx1">
                    <a:lumMod val="50000"/>
                  </a:schemeClr>
                </a:solidFill>
                <a:latin typeface="Consolas" panose="020B0609020204030204" pitchFamily="49" charset="0"/>
              </a:rPr>
              <a:t>&lt;</a:t>
            </a:r>
            <a:r>
              <a:rPr lang="en-US" altLang="en-US" sz="2400" i="1">
                <a:solidFill>
                  <a:schemeClr val="tx1">
                    <a:lumMod val="50000"/>
                  </a:schemeClr>
                </a:solidFill>
                <a:latin typeface="Consolas" panose="020B0609020204030204" pitchFamily="49" charset="0"/>
              </a:rPr>
              <a:t>C</a:t>
            </a:r>
            <a:r>
              <a:rPr lang="en-US" altLang="en-US" sz="2400" i="1">
                <a:latin typeface="Consolas" panose="020B0609020204030204" pitchFamily="49" charset="0"/>
              </a:rPr>
              <a:t>ondition&gt;)</a:t>
            </a:r>
            <a:endParaRPr lang="en-US" altLang="en-US" sz="2400">
              <a:latin typeface="Consolas" panose="020B0609020204030204" pitchFamily="49" charset="0"/>
            </a:endParaRPr>
          </a:p>
          <a:p>
            <a:pPr marL="914400" lvl="7">
              <a:buFont typeface="Wingdings" panose="05000000000000000000" pitchFamily="2" charset="2"/>
              <a:buNone/>
            </a:pPr>
            <a:r>
              <a:rPr lang="en-US" altLang="en-US" sz="2400">
                <a:latin typeface="Consolas" panose="020B0609020204030204" pitchFamily="49" charset="0"/>
                <a:cs typeface="Arial" panose="020B0604020202020204" pitchFamily="34" charset="0"/>
              </a:rPr>
              <a:t> &lt;S</a:t>
            </a:r>
            <a:r>
              <a:rPr lang="en-US" altLang="en-US" sz="2400" i="1">
                <a:latin typeface="Consolas" panose="020B0609020204030204" pitchFamily="49" charset="0"/>
                <a:cs typeface="Arial" panose="020B0604020202020204" pitchFamily="34" charset="0"/>
              </a:rPr>
              <a:t>tatements&gt;</a:t>
            </a:r>
          </a:p>
        </p:txBody>
      </p:sp>
      <p:sp>
        <p:nvSpPr>
          <p:cNvPr id="11" name="AutoShape 3">
            <a:extLst>
              <a:ext uri="{FF2B5EF4-FFF2-40B4-BE49-F238E27FC236}">
                <a16:creationId xmlns:a16="http://schemas.microsoft.com/office/drawing/2014/main" id="{5C4F8CF4-AF9F-5DEF-FEDC-151E71F915C8}"/>
              </a:ext>
            </a:extLst>
          </p:cNvPr>
          <p:cNvSpPr>
            <a:spLocks noChangeAspect="1" noChangeArrowheads="1" noTextEdit="1"/>
          </p:cNvSpPr>
          <p:nvPr/>
        </p:nvSpPr>
        <p:spPr bwMode="auto">
          <a:xfrm>
            <a:off x="7747000" y="1265238"/>
            <a:ext cx="4386263"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1">
            <a:extLst>
              <a:ext uri="{FF2B5EF4-FFF2-40B4-BE49-F238E27FC236}">
                <a16:creationId xmlns:a16="http://schemas.microsoft.com/office/drawing/2014/main" id="{D780C647-F276-94DA-8958-228681D72330}"/>
              </a:ext>
            </a:extLst>
          </p:cNvPr>
          <p:cNvSpPr>
            <a:spLocks noChangeArrowheads="1"/>
          </p:cNvSpPr>
          <p:nvPr/>
        </p:nvSpPr>
        <p:spPr bwMode="auto">
          <a:xfrm>
            <a:off x="11480800" y="4692651"/>
            <a:ext cx="519113"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44100780-F27E-D3DC-687A-ED600006DFB2}"/>
              </a:ext>
            </a:extLst>
          </p:cNvPr>
          <p:cNvSpPr>
            <a:spLocks noGrp="1"/>
          </p:cNvSpPr>
          <p:nvPr>
            <p:ph type="sldNum" sz="quarter" idx="12"/>
          </p:nvPr>
        </p:nvSpPr>
        <p:spPr/>
        <p:txBody>
          <a:bodyPr/>
          <a:lstStyle/>
          <a:p>
            <a:fld id="{D8B0B3AC-44A8-D142-AAF6-9A453466E1A4}" type="slidenum">
              <a:rPr lang="en-VN" smtClean="0"/>
              <a:pPr/>
              <a:t>32</a:t>
            </a:fld>
            <a:endParaRPr lang="en-VN" dirty="0"/>
          </a:p>
        </p:txBody>
      </p:sp>
      <p:pic>
        <p:nvPicPr>
          <p:cNvPr id="4" name="Picture 3">
            <a:extLst>
              <a:ext uri="{FF2B5EF4-FFF2-40B4-BE49-F238E27FC236}">
                <a16:creationId xmlns:a16="http://schemas.microsoft.com/office/drawing/2014/main" id="{38AE1421-6534-8126-33CA-CF60EC322A01}"/>
              </a:ext>
            </a:extLst>
          </p:cNvPr>
          <p:cNvPicPr>
            <a:picLocks noChangeAspect="1"/>
          </p:cNvPicPr>
          <p:nvPr/>
        </p:nvPicPr>
        <p:blipFill>
          <a:blip r:embed="rId2"/>
          <a:stretch>
            <a:fillRect/>
          </a:stretch>
        </p:blipFill>
        <p:spPr>
          <a:xfrm>
            <a:off x="8835528" y="1233824"/>
            <a:ext cx="3505652" cy="4418445"/>
          </a:xfrm>
          <a:prstGeom prst="rect">
            <a:avLst/>
          </a:prstGeom>
        </p:spPr>
      </p:pic>
      <p:sp>
        <p:nvSpPr>
          <p:cNvPr id="5" name="Date Placeholder 4">
            <a:extLst>
              <a:ext uri="{FF2B5EF4-FFF2-40B4-BE49-F238E27FC236}">
                <a16:creationId xmlns:a16="http://schemas.microsoft.com/office/drawing/2014/main" id="{59F0F249-A844-EB6F-1863-BCB170032AAE}"/>
              </a:ext>
            </a:extLst>
          </p:cNvPr>
          <p:cNvSpPr>
            <a:spLocks noGrp="1"/>
          </p:cNvSpPr>
          <p:nvPr>
            <p:ph type="dt" sz="half" idx="13"/>
          </p:nvPr>
        </p:nvSpPr>
        <p:spPr/>
        <p:txBody>
          <a:bodyPr/>
          <a:lstStyle/>
          <a:p>
            <a:r>
              <a:rPr lang="en-US"/>
              <a:t>June 2024</a:t>
            </a:r>
            <a:endParaRPr lang="en-US" dirty="0"/>
          </a:p>
        </p:txBody>
      </p:sp>
    </p:spTree>
    <p:extLst>
      <p:ext uri="{BB962C8B-B14F-4D97-AF65-F5344CB8AC3E}">
        <p14:creationId xmlns:p14="http://schemas.microsoft.com/office/powerpoint/2010/main" val="22905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p:txBody>
          <a:bodyPr>
            <a:normAutofit fontScale="90000"/>
          </a:bodyPr>
          <a:lstStyle/>
          <a:p>
            <a:r>
              <a:rPr lang="en-US" altLang="en-US" dirty="0" err="1"/>
              <a:t>Ví</a:t>
            </a:r>
            <a:r>
              <a:rPr lang="en-US" altLang="en-US" dirty="0"/>
              <a:t> </a:t>
            </a:r>
            <a:r>
              <a:rPr lang="en-US" altLang="en-US" dirty="0" err="1"/>
              <a:t>dụ</a:t>
            </a:r>
            <a:r>
              <a:rPr lang="en-US" altLang="en-US" dirty="0"/>
              <a:t> minh </a:t>
            </a:r>
            <a:r>
              <a:rPr lang="en-US" altLang="en-US" err="1"/>
              <a:t>hoạ</a:t>
            </a:r>
            <a:r>
              <a:rPr lang="en-US" altLang="en-US"/>
              <a:t>:</a:t>
            </a:r>
            <a:endParaRPr lang="en-US" altLang="en-US" dirty="0"/>
          </a:p>
        </p:txBody>
      </p:sp>
      <p:sp>
        <p:nvSpPr>
          <p:cNvPr id="737283" name="Rectangle 3" descr="Rectangle: Click to edit Master text styles&#10;Second level&#10;Third level&#10;Fourth level&#10;Fifth level"/>
          <p:cNvSpPr>
            <a:spLocks noGrp="1" noChangeArrowheads="1"/>
          </p:cNvSpPr>
          <p:nvPr>
            <p:ph type="body" idx="1"/>
          </p:nvPr>
        </p:nvSpPr>
        <p:spPr/>
        <p:txBody>
          <a:bodyPr>
            <a:normAutofit fontScale="70000" lnSpcReduction="20000"/>
          </a:bodyPr>
          <a:lstStyle/>
          <a:p>
            <a:pPr marL="26035" indent="0">
              <a:buNone/>
            </a:pPr>
            <a:r>
              <a:rPr lang="en-US" sz="3400">
                <a:solidFill>
                  <a:schemeClr val="tx1">
                    <a:lumMod val="50000"/>
                  </a:schemeClr>
                </a:solidFill>
              </a:rPr>
              <a:t>Chạy từng bước đoạn code sau:</a:t>
            </a:r>
          </a:p>
          <a:p>
            <a:pPr marL="26035" indent="0">
              <a:buNone/>
            </a:pPr>
            <a:r>
              <a:rPr lang="en-US">
                <a:solidFill>
                  <a:srgbClr val="0000FF"/>
                </a:solidFill>
                <a:latin typeface="Consolas" panose="020B0609020204030204" pitchFamily="49" charset="0"/>
              </a:rPr>
              <a:t>int n = 3</a:t>
            </a:r>
            <a:r>
              <a:rPr lang="en-US">
                <a:solidFill>
                  <a:srgbClr val="000000"/>
                </a:solidFill>
                <a:latin typeface="Consolas" panose="020B0609020204030204" pitchFamily="49" charset="0"/>
              </a:rPr>
              <a:t>;</a:t>
            </a:r>
          </a:p>
          <a:p>
            <a:pPr marL="26035" indent="0">
              <a:buNone/>
            </a:pPr>
            <a:r>
              <a:rPr lang="en-US">
                <a:solidFill>
                  <a:srgbClr val="0000FF"/>
                </a:solidFill>
                <a:latin typeface="Consolas" panose="020B0609020204030204" pitchFamily="49" charset="0"/>
              </a:rPr>
              <a:t>int</a:t>
            </a:r>
            <a:r>
              <a:rPr lang="en-US">
                <a:solidFill>
                  <a:srgbClr val="000000"/>
                </a:solidFill>
                <a:latin typeface="Consolas" panose="020B0609020204030204" pitchFamily="49" charset="0"/>
              </a:rPr>
              <a:t> count = </a:t>
            </a:r>
            <a:r>
              <a:rPr lang="en-US">
                <a:solidFill>
                  <a:srgbClr val="09885A"/>
                </a:solidFill>
                <a:latin typeface="Consolas" panose="020B0609020204030204" pitchFamily="49" charset="0"/>
              </a:rPr>
              <a:t>0</a:t>
            </a:r>
            <a:r>
              <a:rPr lang="en-US">
                <a:solidFill>
                  <a:srgbClr val="000000"/>
                </a:solidFill>
                <a:latin typeface="Consolas" panose="020B0609020204030204" pitchFamily="49" charset="0"/>
              </a:rPr>
              <a:t>;</a:t>
            </a:r>
          </a:p>
          <a:p>
            <a:pPr marL="26035" indent="0">
              <a:buNone/>
            </a:pP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sum = </a:t>
            </a:r>
            <a:r>
              <a:rPr lang="en-US">
                <a:solidFill>
                  <a:srgbClr val="09885A"/>
                </a:solidFill>
                <a:latin typeface="Consolas" panose="020B0609020204030204" pitchFamily="49" charset="0"/>
              </a:rPr>
              <a:t>0</a:t>
            </a:r>
            <a:r>
              <a:rPr lang="en-US">
                <a:solidFill>
                  <a:srgbClr val="000000"/>
                </a:solidFill>
                <a:latin typeface="Consolas" panose="020B0609020204030204" pitchFamily="49" charset="0"/>
              </a:rPr>
              <a:t>; </a:t>
            </a:r>
          </a:p>
          <a:p>
            <a:pPr marL="26035" indent="0">
              <a:buNone/>
            </a:pPr>
            <a:r>
              <a:rPr lang="en-US">
                <a:solidFill>
                  <a:srgbClr val="0000FF"/>
                </a:solidFill>
                <a:latin typeface="Consolas" panose="020B0609020204030204" pitchFamily="49" charset="0"/>
              </a:rPr>
              <a:t>while</a:t>
            </a:r>
            <a:r>
              <a:rPr lang="en-US">
                <a:solidFill>
                  <a:srgbClr val="000000"/>
                </a:solidFill>
                <a:latin typeface="Consolas" panose="020B0609020204030204" pitchFamily="49" charset="0"/>
              </a:rPr>
              <a:t> (count &lt; n) {</a:t>
            </a:r>
          </a:p>
          <a:p>
            <a:pPr marL="205740" lvl="1" indent="0">
              <a:buNone/>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value;</a:t>
            </a:r>
          </a:p>
          <a:p>
            <a:pPr marL="205740" lvl="1" indent="0">
              <a:buNone/>
            </a:pPr>
            <a:r>
              <a:rPr lang="en-US">
                <a:solidFill>
                  <a:srgbClr val="000000"/>
                </a:solidFill>
                <a:latin typeface="Consolas" panose="020B0609020204030204" pitchFamily="49" charset="0"/>
              </a:rPr>
              <a:t>  std::cin &gt;&gt; value;</a:t>
            </a:r>
          </a:p>
          <a:p>
            <a:pPr marL="205740" lvl="1" indent="0">
              <a:buNone/>
            </a:pPr>
            <a:r>
              <a:rPr lang="en-US">
                <a:solidFill>
                  <a:srgbClr val="000000"/>
                </a:solidFill>
                <a:latin typeface="Consolas" panose="020B0609020204030204" pitchFamily="49" charset="0"/>
              </a:rPr>
              <a:t>  sum += value;</a:t>
            </a:r>
          </a:p>
          <a:p>
            <a:pPr marL="205740" lvl="1" indent="0">
              <a:buNone/>
            </a:pPr>
            <a:r>
              <a:rPr lang="en-US">
                <a:solidFill>
                  <a:srgbClr val="000000"/>
                </a:solidFill>
                <a:latin typeface="Consolas" panose="020B0609020204030204" pitchFamily="49" charset="0"/>
              </a:rPr>
              <a:t>  count++; </a:t>
            </a:r>
          </a:p>
          <a:p>
            <a:pPr marL="26035" indent="0">
              <a:buNone/>
            </a:pPr>
            <a:r>
              <a:rPr lang="en-US">
                <a:solidFill>
                  <a:srgbClr val="000000"/>
                </a:solidFill>
                <a:latin typeface="Consolas" panose="020B0609020204030204" pitchFamily="49" charset="0"/>
              </a:rPr>
              <a:t>}</a:t>
            </a:r>
          </a:p>
          <a:p>
            <a:pPr marL="26035" indent="0">
              <a:buNone/>
            </a:pPr>
            <a:r>
              <a:rPr lang="en-US">
                <a:solidFill>
                  <a:srgbClr val="0000FF"/>
                </a:solidFill>
                <a:latin typeface="Consolas" panose="020B0609020204030204" pitchFamily="49" charset="0"/>
              </a:rPr>
              <a:t>double</a:t>
            </a:r>
            <a:r>
              <a:rPr lang="en-US">
                <a:solidFill>
                  <a:srgbClr val="000000"/>
                </a:solidFill>
                <a:latin typeface="Consolas" panose="020B0609020204030204" pitchFamily="49" charset="0"/>
              </a:rPr>
              <a:t> average = sum / count ;</a:t>
            </a:r>
          </a:p>
          <a:p>
            <a:pPr marL="26035" indent="0">
              <a:buNone/>
            </a:pPr>
            <a:r>
              <a:rPr lang="en-US">
                <a:solidFill>
                  <a:srgbClr val="000000"/>
                </a:solidFill>
                <a:latin typeface="Consolas" panose="020B0609020204030204" pitchFamily="49" charset="0"/>
              </a:rPr>
              <a:t>cout &lt;&lt; </a:t>
            </a:r>
            <a:r>
              <a:rPr lang="en-US">
                <a:solidFill>
                  <a:srgbClr val="A31515"/>
                </a:solidFill>
                <a:latin typeface="Consolas" panose="020B0609020204030204" pitchFamily="49" charset="0"/>
              </a:rPr>
              <a:t>"Average: "</a:t>
            </a:r>
            <a:r>
              <a:rPr lang="en-US">
                <a:solidFill>
                  <a:srgbClr val="000000"/>
                </a:solidFill>
                <a:latin typeface="Consolas" panose="020B0609020204030204" pitchFamily="49" charset="0"/>
              </a:rPr>
              <a:t> &lt;&lt; average &lt;&lt; std::endl;</a:t>
            </a:r>
            <a:endParaRPr lang="en-US" b="0" dirty="0">
              <a:solidFill>
                <a:srgbClr val="000000"/>
              </a:solidFill>
              <a:effectLst/>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A2963CE-7D74-51C2-64DC-D2B95B34BC7B}"/>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
        <p:nvSpPr>
          <p:cNvPr id="3" name="Date Placeholder 2">
            <a:extLst>
              <a:ext uri="{FF2B5EF4-FFF2-40B4-BE49-F238E27FC236}">
                <a16:creationId xmlns:a16="http://schemas.microsoft.com/office/drawing/2014/main" id="{341C9112-31E5-F939-D3A0-3548FA19E2FB}"/>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p:txBody>
          <a:bodyPr>
            <a:normAutofit fontScale="90000"/>
          </a:bodyPr>
          <a:lstStyle/>
          <a:p>
            <a:r>
              <a:rPr lang="en-US" altLang="en-US" dirty="0" err="1"/>
              <a:t>Chạy</a:t>
            </a:r>
            <a:r>
              <a:rPr lang="en-US" altLang="en-US" dirty="0"/>
              <a:t> </a:t>
            </a:r>
            <a:r>
              <a:rPr lang="en-US" altLang="en-US" err="1"/>
              <a:t>từng</a:t>
            </a:r>
            <a:r>
              <a:rPr lang="en-US" altLang="en-US"/>
              <a:t> bước</a:t>
            </a:r>
            <a:endParaRPr lang="en-US" altLang="en-US" sz="1575" dirty="0"/>
          </a:p>
        </p:txBody>
      </p:sp>
      <p:sp>
        <p:nvSpPr>
          <p:cNvPr id="742403"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FF0000"/>
                </a:solidFill>
                <a:highlight>
                  <a:srgbClr val="FFFF00"/>
                </a:highlight>
                <a:latin typeface="Consolas" panose="020B0609020204030204" pitchFamily="49" charset="0"/>
              </a:rPr>
              <a:t>int</a:t>
            </a:r>
            <a:r>
              <a:rPr lang="en-US" dirty="0">
                <a:solidFill>
                  <a:srgbClr val="FF0000"/>
                </a:solidFill>
                <a:highlight>
                  <a:srgbClr val="FFFF00"/>
                </a:highlight>
                <a:latin typeface="Consolas" panose="020B0609020204030204" pitchFamily="49" charset="0"/>
              </a:rPr>
              <a:t> n = 3;</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742413" name="Text Box 13"/>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03BF4C7-812B-4D4F-553B-4A7BDC59ABF9}"/>
              </a:ext>
            </a:extLst>
          </p:cNvPr>
          <p:cNvSpPr>
            <a:spLocks noGrp="1"/>
          </p:cNvSpPr>
          <p:nvPr>
            <p:ph type="sldNum" sz="quarter" idx="12"/>
          </p:nvPr>
        </p:nvSpPr>
        <p:spPr/>
        <p:txBody>
          <a:bodyPr/>
          <a:lstStyle/>
          <a:p>
            <a:fld id="{D8B0B3AC-44A8-D142-AAF6-9A453466E1A4}" type="slidenum">
              <a:rPr lang="en-VN" smtClean="0"/>
              <a:pPr/>
              <a:t>34</a:t>
            </a:fld>
            <a:endParaRPr lang="en-VN" dirty="0"/>
          </a:p>
        </p:txBody>
      </p:sp>
      <p:graphicFrame>
        <p:nvGraphicFramePr>
          <p:cNvPr id="3" name="Table 2">
            <a:extLst>
              <a:ext uri="{FF2B5EF4-FFF2-40B4-BE49-F238E27FC236}">
                <a16:creationId xmlns:a16="http://schemas.microsoft.com/office/drawing/2014/main" id="{E96DD6BA-309A-A5AB-77DA-C78AA77AC3BB}"/>
              </a:ext>
            </a:extLst>
          </p:cNvPr>
          <p:cNvGraphicFramePr>
            <a:graphicFrameLocks noGrp="1"/>
          </p:cNvGraphicFramePr>
          <p:nvPr>
            <p:extLst>
              <p:ext uri="{D42A27DB-BD31-4B8C-83A1-F6EECF244321}">
                <p14:modId xmlns:p14="http://schemas.microsoft.com/office/powerpoint/2010/main" val="198788591"/>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Date Placeholder 3">
            <a:extLst>
              <a:ext uri="{FF2B5EF4-FFF2-40B4-BE49-F238E27FC236}">
                <a16:creationId xmlns:a16="http://schemas.microsoft.com/office/drawing/2014/main" id="{B3B828CE-F9CB-9AE0-88E2-795AB51B97EE}"/>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p:txBody>
          <a:bodyPr>
            <a:normAutofit fontScale="90000"/>
          </a:bodyPr>
          <a:lstStyle/>
          <a:p>
            <a:r>
              <a:rPr lang="vi-VN" altLang="en-US" dirty="0"/>
              <a:t>Chạy từng bước</a:t>
            </a:r>
            <a:endParaRPr lang="en-US" altLang="en-US" sz="1575" dirty="0"/>
          </a:p>
        </p:txBody>
      </p:sp>
      <p:sp>
        <p:nvSpPr>
          <p:cNvPr id="743427"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FF0000"/>
                </a:solidFill>
                <a:highlight>
                  <a:srgbClr val="FFFF00"/>
                </a:highlight>
                <a:latin typeface="Consolas" panose="020B0609020204030204" pitchFamily="49" charset="0"/>
              </a:rPr>
              <a:t>int</a:t>
            </a:r>
            <a:r>
              <a:rPr lang="en-US" dirty="0">
                <a:solidFill>
                  <a:srgbClr val="FF0000"/>
                </a:solidFill>
                <a:highlight>
                  <a:srgbClr val="FFFF00"/>
                </a:highlight>
                <a:latin typeface="Consolas" panose="020B0609020204030204" pitchFamily="49" charset="0"/>
              </a:rPr>
              <a:t> count = 0;</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B955DE4-6DF2-1B7C-91D3-F28599E4AFDE}"/>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
        <p:nvSpPr>
          <p:cNvPr id="3" name="Text Box 13">
            <a:extLst>
              <a:ext uri="{FF2B5EF4-FFF2-40B4-BE49-F238E27FC236}">
                <a16:creationId xmlns:a16="http://schemas.microsoft.com/office/drawing/2014/main" id="{9D0D14C5-EE0D-D5BA-15D7-B03F48B18718}"/>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19BE7C6B-8FEB-4F49-182E-0153F223DDCC}"/>
              </a:ext>
            </a:extLst>
          </p:cNvPr>
          <p:cNvGraphicFramePr>
            <a:graphicFrameLocks noGrp="1"/>
          </p:cNvGraphicFramePr>
          <p:nvPr>
            <p:extLst>
              <p:ext uri="{D42A27DB-BD31-4B8C-83A1-F6EECF244321}">
                <p14:modId xmlns:p14="http://schemas.microsoft.com/office/powerpoint/2010/main" val="2234075187"/>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41CED404-F9A8-ECF0-375A-C3DF7688D171}"/>
              </a:ext>
            </a:extLst>
          </p:cNvPr>
          <p:cNvGraphicFramePr>
            <a:graphicFrameLocks noGrp="1"/>
          </p:cNvGraphicFramePr>
          <p:nvPr>
            <p:extLst>
              <p:ext uri="{D42A27DB-BD31-4B8C-83A1-F6EECF244321}">
                <p14:modId xmlns:p14="http://schemas.microsoft.com/office/powerpoint/2010/main" val="4074140555"/>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7" name="Date Placeholder 6">
            <a:extLst>
              <a:ext uri="{FF2B5EF4-FFF2-40B4-BE49-F238E27FC236}">
                <a16:creationId xmlns:a16="http://schemas.microsoft.com/office/drawing/2014/main" id="{CEE83DBD-F2B8-FDF9-B82F-701284F252DE}"/>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p:txBody>
          <a:bodyPr>
            <a:normAutofit fontScale="90000"/>
          </a:bodyPr>
          <a:lstStyle/>
          <a:p>
            <a:r>
              <a:rPr lang="vi-VN" altLang="en-US" dirty="0"/>
              <a:t>Chạy từng bước</a:t>
            </a:r>
            <a:endParaRPr lang="en-US" altLang="en-US" sz="1575" dirty="0"/>
          </a:p>
        </p:txBody>
      </p:sp>
      <p:sp>
        <p:nvSpPr>
          <p:cNvPr id="744451"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FF0000"/>
                </a:solidFill>
                <a:highlight>
                  <a:srgbClr val="FFFF00"/>
                </a:highlight>
                <a:latin typeface="Consolas" panose="020B0609020204030204" pitchFamily="49" charset="0"/>
              </a:rPr>
              <a:t>double sum = 0;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09BFEDE2-C6B6-4CBC-9B48-779B155C23EA}"/>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
        <p:nvSpPr>
          <p:cNvPr id="3" name="Text Box 13">
            <a:extLst>
              <a:ext uri="{FF2B5EF4-FFF2-40B4-BE49-F238E27FC236}">
                <a16:creationId xmlns:a16="http://schemas.microsoft.com/office/drawing/2014/main" id="{B2E25272-ED9D-9C0A-DDE3-1A5306A610C2}"/>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D77CAD26-2A5E-7B0F-1E36-AABDF49FC722}"/>
              </a:ext>
            </a:extLst>
          </p:cNvPr>
          <p:cNvGraphicFramePr>
            <a:graphicFrameLocks noGrp="1"/>
          </p:cNvGraphicFramePr>
          <p:nvPr>
            <p:extLst>
              <p:ext uri="{D42A27DB-BD31-4B8C-83A1-F6EECF244321}">
                <p14:modId xmlns:p14="http://schemas.microsoft.com/office/powerpoint/2010/main" val="3481431801"/>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F9241AFA-E300-78BB-FABF-AAB7CA174124}"/>
              </a:ext>
            </a:extLst>
          </p:cNvPr>
          <p:cNvGraphicFramePr>
            <a:graphicFrameLocks noGrp="1"/>
          </p:cNvGraphicFramePr>
          <p:nvPr>
            <p:extLst>
              <p:ext uri="{D42A27DB-BD31-4B8C-83A1-F6EECF244321}">
                <p14:modId xmlns:p14="http://schemas.microsoft.com/office/powerpoint/2010/main" val="3451309510"/>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1424144D-C24A-7786-A3DC-C657F1972C18}"/>
              </a:ext>
            </a:extLst>
          </p:cNvPr>
          <p:cNvGraphicFramePr>
            <a:graphicFrameLocks noGrp="1"/>
          </p:cNvGraphicFramePr>
          <p:nvPr>
            <p:extLst>
              <p:ext uri="{D42A27DB-BD31-4B8C-83A1-F6EECF244321}">
                <p14:modId xmlns:p14="http://schemas.microsoft.com/office/powerpoint/2010/main" val="576707450"/>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71F9962F-AF20-C1D7-B3D9-2BA7A36F63DA}"/>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normAutofit fontScale="90000"/>
          </a:bodyPr>
          <a:lstStyle/>
          <a:p>
            <a:r>
              <a:rPr lang="vi-VN" altLang="en-US" dirty="0"/>
              <a:t>Chạy từng bước</a:t>
            </a:r>
            <a:endParaRPr lang="en-US" altLang="en-US" sz="1575" dirty="0"/>
          </a:p>
        </p:txBody>
      </p:sp>
      <p:sp>
        <p:nvSpPr>
          <p:cNvPr id="746499"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FF0000"/>
                </a:solidFill>
                <a:highlight>
                  <a:srgbClr val="FFFF00"/>
                </a:highlight>
                <a:latin typeface="Consolas" panose="020B0609020204030204" pitchFamily="49" charset="0"/>
              </a:rPr>
              <a:t>while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5084ABF-F633-D533-A529-AF7F593188EE}"/>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
        <p:nvSpPr>
          <p:cNvPr id="3" name="Text Box 13">
            <a:extLst>
              <a:ext uri="{FF2B5EF4-FFF2-40B4-BE49-F238E27FC236}">
                <a16:creationId xmlns:a16="http://schemas.microsoft.com/office/drawing/2014/main" id="{EE509232-83B6-BF49-DD03-8E874355EFCB}"/>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64C6B90B-9A12-7D3D-13E8-B5F0297FB49B}"/>
              </a:ext>
            </a:extLst>
          </p:cNvPr>
          <p:cNvGraphicFramePr>
            <a:graphicFrameLocks noGrp="1"/>
          </p:cNvGraphicFramePr>
          <p:nvPr>
            <p:extLst>
              <p:ext uri="{D42A27DB-BD31-4B8C-83A1-F6EECF244321}">
                <p14:modId xmlns:p14="http://schemas.microsoft.com/office/powerpoint/2010/main" val="2694216798"/>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436CF563-1C1F-74AA-8A65-B9641EFB9EB9}"/>
              </a:ext>
            </a:extLst>
          </p:cNvPr>
          <p:cNvGraphicFramePr>
            <a:graphicFrameLocks noGrp="1"/>
          </p:cNvGraphicFramePr>
          <p:nvPr>
            <p:extLst>
              <p:ext uri="{D42A27DB-BD31-4B8C-83A1-F6EECF244321}">
                <p14:modId xmlns:p14="http://schemas.microsoft.com/office/powerpoint/2010/main" val="2600867722"/>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0</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F8F94F45-3FB1-CEA0-20D4-DF595277B9B5}"/>
              </a:ext>
            </a:extLst>
          </p:cNvPr>
          <p:cNvGraphicFramePr>
            <a:graphicFrameLocks noGrp="1"/>
          </p:cNvGraphicFramePr>
          <p:nvPr>
            <p:extLst>
              <p:ext uri="{D42A27DB-BD31-4B8C-83A1-F6EECF244321}">
                <p14:modId xmlns:p14="http://schemas.microsoft.com/office/powerpoint/2010/main" val="1141128763"/>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0</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2D586807-679D-D80B-1046-3380D22EA1CF}"/>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normAutofit fontScale="90000"/>
          </a:bodyPr>
          <a:lstStyle/>
          <a:p>
            <a:r>
              <a:rPr lang="vi-VN" altLang="en-US" dirty="0"/>
              <a:t>Chạy từng bước</a:t>
            </a:r>
            <a:endParaRPr lang="en-US" altLang="en-US" sz="1575" dirty="0"/>
          </a:p>
        </p:txBody>
      </p:sp>
      <p:sp>
        <p:nvSpPr>
          <p:cNvPr id="745475"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FF0000"/>
                </a:solidFill>
                <a:highlight>
                  <a:srgbClr val="FFFF00"/>
                </a:highlight>
                <a:latin typeface="Consolas" panose="020B0609020204030204" pitchFamily="49" charset="0"/>
              </a:rPr>
              <a:t>  double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45BD1D3-5D19-D4D6-EAED-CFA934A3C276}"/>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
        <p:nvSpPr>
          <p:cNvPr id="3" name="Text Box 13">
            <a:extLst>
              <a:ext uri="{FF2B5EF4-FFF2-40B4-BE49-F238E27FC236}">
                <a16:creationId xmlns:a16="http://schemas.microsoft.com/office/drawing/2014/main" id="{E0A44E1C-726F-FC81-7DE3-7ED21D24ABDD}"/>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0F58B99-97B8-BAFF-8467-B2419E2A29E4}"/>
              </a:ext>
            </a:extLst>
          </p:cNvPr>
          <p:cNvGraphicFramePr>
            <a:graphicFrameLocks noGrp="1"/>
          </p:cNvGraphicFramePr>
          <p:nvPr>
            <p:extLst>
              <p:ext uri="{D42A27DB-BD31-4B8C-83A1-F6EECF244321}">
                <p14:modId xmlns:p14="http://schemas.microsoft.com/office/powerpoint/2010/main" val="2694216798"/>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86E9B334-2096-5CFE-F282-7593A1CE72D1}"/>
              </a:ext>
            </a:extLst>
          </p:cNvPr>
          <p:cNvGraphicFramePr>
            <a:graphicFrameLocks noGrp="1"/>
          </p:cNvGraphicFramePr>
          <p:nvPr>
            <p:extLst>
              <p:ext uri="{D42A27DB-BD31-4B8C-83A1-F6EECF244321}">
                <p14:modId xmlns:p14="http://schemas.microsoft.com/office/powerpoint/2010/main" val="2327833898"/>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72FD500E-32CA-EAC5-E0DF-EE5C552642FD}"/>
              </a:ext>
            </a:extLst>
          </p:cNvPr>
          <p:cNvGraphicFramePr>
            <a:graphicFrameLocks noGrp="1"/>
          </p:cNvGraphicFramePr>
          <p:nvPr>
            <p:extLst>
              <p:ext uri="{D42A27DB-BD31-4B8C-83A1-F6EECF244321}">
                <p14:modId xmlns:p14="http://schemas.microsoft.com/office/powerpoint/2010/main" val="3789056434"/>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4F131804-648A-F949-3D2F-7EC72D185A08}"/>
              </a:ext>
            </a:extLst>
          </p:cNvPr>
          <p:cNvGraphicFramePr>
            <a:graphicFrameLocks noGrp="1"/>
          </p:cNvGraphicFramePr>
          <p:nvPr>
            <p:extLst>
              <p:ext uri="{D42A27DB-BD31-4B8C-83A1-F6EECF244321}">
                <p14:modId xmlns:p14="http://schemas.microsoft.com/office/powerpoint/2010/main" val="3214210549"/>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DEEA9B10-B99B-E5A6-C006-8A2B15AE2604}"/>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47523"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FF0000"/>
                </a:solidFill>
                <a:highlight>
                  <a:srgbClr val="FFFF00"/>
                </a:highlight>
                <a:latin typeface="Consolas" panose="020B0609020204030204" pitchFamily="49" charset="0"/>
              </a:rPr>
              <a:t>  </a:t>
            </a:r>
            <a:r>
              <a:rPr lang="en-US" dirty="0" err="1">
                <a:solidFill>
                  <a:srgbClr val="FF0000"/>
                </a:solidFill>
                <a:highlight>
                  <a:srgbClr val="FFFF00"/>
                </a:highlight>
                <a:latin typeface="Consolas" panose="020B0609020204030204" pitchFamily="49" charset="0"/>
              </a:rPr>
              <a:t>std</a:t>
            </a:r>
            <a:r>
              <a:rPr lang="en-US" dirty="0">
                <a:solidFill>
                  <a:srgbClr val="FF0000"/>
                </a:solidFill>
                <a:highlight>
                  <a:srgbClr val="FFFF00"/>
                </a:highlight>
                <a:latin typeface="Consolas" panose="020B0609020204030204" pitchFamily="49" charset="0"/>
              </a:rPr>
              <a:t>::</a:t>
            </a:r>
            <a:r>
              <a:rPr lang="en-US" dirty="0" err="1">
                <a:solidFill>
                  <a:srgbClr val="FF0000"/>
                </a:solidFill>
                <a:highlight>
                  <a:srgbClr val="FFFF00"/>
                </a:highlight>
                <a:latin typeface="Consolas" panose="020B0609020204030204" pitchFamily="49" charset="0"/>
              </a:rPr>
              <a:t>cin</a:t>
            </a:r>
            <a:r>
              <a:rPr lang="en-US" dirty="0">
                <a:solidFill>
                  <a:srgbClr val="FF0000"/>
                </a:solidFill>
                <a:highlight>
                  <a:srgbClr val="FFFF00"/>
                </a:highlight>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7393CCB2-4C36-D97C-C0A5-93BFB4F1DF89}"/>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
        <p:nvSpPr>
          <p:cNvPr id="4" name="Text Box 13">
            <a:extLst>
              <a:ext uri="{FF2B5EF4-FFF2-40B4-BE49-F238E27FC236}">
                <a16:creationId xmlns:a16="http://schemas.microsoft.com/office/drawing/2014/main" id="{E1BD3A68-100C-CF31-DC1B-2D9BFEF4085E}"/>
              </a:ext>
            </a:extLst>
          </p:cNvPr>
          <p:cNvSpPr txBox="1">
            <a:spLocks noChangeArrowheads="1"/>
          </p:cNvSpPr>
          <p:nvPr/>
        </p:nvSpPr>
        <p:spPr bwMode="auto">
          <a:xfrm>
            <a:off x="4812022" y="1233824"/>
            <a:ext cx="70751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a:t>
            </a:r>
            <a:r>
              <a:rPr lang="en-US" altLang="en-US" sz="4000" b="1">
                <a:latin typeface="Arial" panose="020B0604020202020204" pitchFamily="34" charset="0"/>
                <a:cs typeface="Arial" panose="020B0604020202020204" pitchFamily="34" charset="0"/>
              </a:rPr>
              <a:t>1</a:t>
            </a:r>
            <a:r>
              <a:rPr lang="en-US" altLang="en-US">
                <a:latin typeface="Arial" panose="020B0604020202020204" pitchFamily="34" charset="0"/>
                <a:cs typeface="Arial" panose="020B0604020202020204" pitchFamily="34" charset="0"/>
              </a:rPr>
              <a:t>, 5, 3, 1 } </a:t>
            </a:r>
            <a:endParaRPr lang="en-US" altLang="en-US"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7FF7F335-9C30-4082-CA0A-30C0D008773E}"/>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7332BF72-3C5E-2B98-881D-5375C08BA6C4}"/>
              </a:ext>
            </a:extLst>
          </p:cNvPr>
          <p:cNvGraphicFramePr>
            <a:graphicFrameLocks noGrp="1"/>
          </p:cNvGraphicFramePr>
          <p:nvPr>
            <p:extLst>
              <p:ext uri="{D42A27DB-BD31-4B8C-83A1-F6EECF244321}">
                <p14:modId xmlns:p14="http://schemas.microsoft.com/office/powerpoint/2010/main" val="3801733632"/>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5B92E8D5-514F-93A7-2C6E-56BAB5CFF81A}"/>
              </a:ext>
            </a:extLst>
          </p:cNvPr>
          <p:cNvGraphicFramePr>
            <a:graphicFrameLocks noGrp="1"/>
          </p:cNvGraphicFramePr>
          <p:nvPr>
            <p:extLst>
              <p:ext uri="{D42A27DB-BD31-4B8C-83A1-F6EECF244321}">
                <p14:modId xmlns:p14="http://schemas.microsoft.com/office/powerpoint/2010/main" val="3266290767"/>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5CFA79E6-EC57-A50E-68A5-AE945045B82B}"/>
              </a:ext>
            </a:extLst>
          </p:cNvPr>
          <p:cNvGraphicFramePr>
            <a:graphicFrameLocks noGrp="1"/>
          </p:cNvGraphicFramePr>
          <p:nvPr>
            <p:extLst>
              <p:ext uri="{D42A27DB-BD31-4B8C-83A1-F6EECF244321}">
                <p14:modId xmlns:p14="http://schemas.microsoft.com/office/powerpoint/2010/main" val="3179663984"/>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1</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Date Placeholder 2">
            <a:extLst>
              <a:ext uri="{FF2B5EF4-FFF2-40B4-BE49-F238E27FC236}">
                <a16:creationId xmlns:a16="http://schemas.microsoft.com/office/drawing/2014/main" id="{46C9CBEC-1463-27C3-90C2-8B9A2F324D23}"/>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Đặt </a:t>
            </a:r>
            <a:r>
              <a:rPr lang="en-US" dirty="0" err="1"/>
              <a:t>vấn</a:t>
            </a:r>
            <a:r>
              <a:rPr lang="en-US" dirty="0"/>
              <a:t> </a:t>
            </a:r>
            <a:r>
              <a:rPr lang="en-US" dirty="0" err="1"/>
              <a:t>đề</a:t>
            </a:r>
            <a:endParaRPr lang="en-US" dirty="0"/>
          </a:p>
        </p:txBody>
      </p:sp>
      <p:sp>
        <p:nvSpPr>
          <p:cNvPr id="3" name="Content Placeholder 2"/>
          <p:cNvSpPr>
            <a:spLocks noGrp="1"/>
          </p:cNvSpPr>
          <p:nvPr>
            <p:ph idx="1"/>
          </p:nvPr>
        </p:nvSpPr>
        <p:spPr/>
        <p:txBody>
          <a:bodyPr>
            <a:noAutofit/>
          </a:bodyPr>
          <a:lstStyle/>
          <a:p>
            <a:pPr>
              <a:spcBef>
                <a:spcPts val="0"/>
              </a:spcBef>
              <a:spcAft>
                <a:spcPts val="0"/>
              </a:spcAft>
              <a:defRPr/>
            </a:pPr>
            <a:r>
              <a:rPr lang="en-US" dirty="0" err="1">
                <a:latin typeface="Calibri (Body)"/>
              </a:rPr>
              <a:t>Viết</a:t>
            </a:r>
            <a:r>
              <a:rPr lang="en-US" dirty="0">
                <a:latin typeface="Calibri (Body)"/>
              </a:rPr>
              <a:t> </a:t>
            </a:r>
            <a:r>
              <a:rPr lang="en-US" dirty="0" err="1">
                <a:latin typeface="Calibri (Body)"/>
              </a:rPr>
              <a:t>ch</a:t>
            </a:r>
            <a:r>
              <a:rPr lang="vi-VN" dirty="0">
                <a:latin typeface="Calibri (Body)"/>
              </a:rPr>
              <a:t>ươ</a:t>
            </a:r>
            <a:r>
              <a:rPr lang="en-US" dirty="0">
                <a:latin typeface="Calibri (Body)"/>
              </a:rPr>
              <a:t>ng </a:t>
            </a:r>
            <a:r>
              <a:rPr lang="en-US" dirty="0" err="1">
                <a:latin typeface="Calibri (Body)"/>
              </a:rPr>
              <a:t>trình</a:t>
            </a:r>
            <a:r>
              <a:rPr lang="en-US" dirty="0">
                <a:latin typeface="Calibri (Body)"/>
              </a:rPr>
              <a:t> </a:t>
            </a:r>
            <a:r>
              <a:rPr lang="en-US" dirty="0" err="1">
                <a:latin typeface="Calibri (Body)"/>
              </a:rPr>
              <a:t>xuất</a:t>
            </a:r>
            <a:r>
              <a:rPr lang="en-US" dirty="0">
                <a:latin typeface="Calibri (Body)"/>
              </a:rPr>
              <a:t> </a:t>
            </a:r>
            <a:r>
              <a:rPr lang="en-US" dirty="0" err="1">
                <a:latin typeface="Calibri (Body)"/>
              </a:rPr>
              <a:t>các</a:t>
            </a:r>
            <a:r>
              <a:rPr lang="en-US" dirty="0">
                <a:latin typeface="Calibri (Body)"/>
              </a:rPr>
              <a:t> </a:t>
            </a:r>
            <a:r>
              <a:rPr lang="en-US" dirty="0" err="1">
                <a:latin typeface="Calibri (Body)"/>
              </a:rPr>
              <a:t>số</a:t>
            </a:r>
            <a:r>
              <a:rPr lang="en-US" dirty="0">
                <a:latin typeface="Calibri (Body)"/>
              </a:rPr>
              <a:t> </a:t>
            </a:r>
            <a:r>
              <a:rPr lang="en-US" dirty="0" err="1">
                <a:latin typeface="Calibri (Body)"/>
              </a:rPr>
              <a:t>từ</a:t>
            </a:r>
            <a:r>
              <a:rPr lang="en-US" dirty="0">
                <a:latin typeface="Calibri (Body)"/>
              </a:rPr>
              <a:t> </a:t>
            </a:r>
            <a:r>
              <a:rPr lang="en-US" dirty="0">
                <a:solidFill>
                  <a:srgbClr val="FF0000"/>
                </a:solidFill>
                <a:latin typeface="Calibri (Body)"/>
              </a:rPr>
              <a:t>1</a:t>
            </a:r>
            <a:r>
              <a:rPr lang="en-US" dirty="0">
                <a:latin typeface="Calibri (Body)"/>
              </a:rPr>
              <a:t> </a:t>
            </a:r>
            <a:r>
              <a:rPr lang="vi-VN" dirty="0">
                <a:latin typeface="Calibri (Body)"/>
              </a:rPr>
              <a:t>đế</a:t>
            </a:r>
            <a:r>
              <a:rPr lang="en-US" dirty="0">
                <a:latin typeface="Calibri (Body)"/>
              </a:rPr>
              <a:t>n </a:t>
            </a:r>
            <a:r>
              <a:rPr lang="en-US" dirty="0">
                <a:solidFill>
                  <a:srgbClr val="FF0000"/>
                </a:solidFill>
                <a:latin typeface="Calibri (Body)"/>
              </a:rPr>
              <a:t>10</a:t>
            </a:r>
          </a:p>
          <a:p>
            <a:pPr lvl="1">
              <a:spcBef>
                <a:spcPts val="0"/>
              </a:spcBef>
              <a:spcAft>
                <a:spcPts val="0"/>
              </a:spcAft>
              <a:buFont typeface="Wingdings" panose="05000000000000000000" pitchFamily="2" charset="2"/>
              <a:buNone/>
              <a:defRPr/>
            </a:pPr>
            <a:r>
              <a:rPr lang="en-US" sz="2800" dirty="0">
                <a:latin typeface="Calibri (Body)"/>
              </a:rPr>
              <a:t>	=&gt; </a:t>
            </a:r>
            <a:r>
              <a:rPr lang="en-US" sz="2800" dirty="0" err="1">
                <a:latin typeface="Calibri (Body)"/>
              </a:rPr>
              <a:t>Sử</a:t>
            </a:r>
            <a:r>
              <a:rPr lang="en-US" sz="2800" dirty="0">
                <a:latin typeface="Calibri (Body)"/>
              </a:rPr>
              <a:t> </a:t>
            </a:r>
            <a:r>
              <a:rPr lang="en-US" sz="2800" dirty="0" err="1">
                <a:latin typeface="Calibri (Body)"/>
              </a:rPr>
              <a:t>dụng</a:t>
            </a:r>
            <a:r>
              <a:rPr lang="en-US" sz="2800" dirty="0">
                <a:latin typeface="Calibri (Body)"/>
              </a:rPr>
              <a:t> </a:t>
            </a:r>
            <a:r>
              <a:rPr lang="en-US" sz="2800" dirty="0">
                <a:solidFill>
                  <a:srgbClr val="FF0000"/>
                </a:solidFill>
                <a:latin typeface="Calibri (Body)"/>
              </a:rPr>
              <a:t>10</a:t>
            </a:r>
            <a:r>
              <a:rPr lang="en-US" sz="2800" dirty="0">
                <a:latin typeface="Calibri (Body)"/>
              </a:rPr>
              <a:t> </a:t>
            </a:r>
            <a:r>
              <a:rPr lang="en-US" sz="2800" dirty="0" err="1">
                <a:latin typeface="Calibri (Body)"/>
              </a:rPr>
              <a:t>câu</a:t>
            </a:r>
            <a:r>
              <a:rPr lang="en-US" sz="2800" dirty="0">
                <a:latin typeface="Calibri (Body)"/>
              </a:rPr>
              <a:t> </a:t>
            </a:r>
            <a:r>
              <a:rPr lang="en-US" sz="2800" dirty="0" err="1">
                <a:latin typeface="Calibri (Body)"/>
              </a:rPr>
              <a:t>lệnh</a:t>
            </a:r>
            <a:r>
              <a:rPr lang="en-US" sz="2800" dirty="0">
                <a:latin typeface="Calibri (Body)"/>
              </a:rPr>
              <a:t> </a:t>
            </a:r>
            <a:r>
              <a:rPr lang="en-US" sz="2800" dirty="0" err="1">
                <a:latin typeface="Calibri (Body)"/>
              </a:rPr>
              <a:t>cout</a:t>
            </a:r>
            <a:endParaRPr lang="en-US" sz="2800" dirty="0">
              <a:latin typeface="Calibri (Body)"/>
            </a:endParaRPr>
          </a:p>
          <a:p>
            <a:pPr>
              <a:spcBef>
                <a:spcPts val="0"/>
              </a:spcBef>
              <a:spcAft>
                <a:spcPts val="0"/>
              </a:spcAft>
              <a:defRPr/>
            </a:pPr>
            <a:r>
              <a:rPr lang="en-US" dirty="0" err="1">
                <a:latin typeface="Calibri (Body)"/>
              </a:rPr>
              <a:t>Viết</a:t>
            </a:r>
            <a:r>
              <a:rPr lang="en-US" dirty="0">
                <a:latin typeface="Calibri (Body)"/>
              </a:rPr>
              <a:t> </a:t>
            </a:r>
            <a:r>
              <a:rPr lang="en-US" dirty="0" err="1">
                <a:latin typeface="Calibri (Body)"/>
              </a:rPr>
              <a:t>ch</a:t>
            </a:r>
            <a:r>
              <a:rPr lang="vi-VN" dirty="0">
                <a:latin typeface="Calibri (Body)"/>
              </a:rPr>
              <a:t>ươ</a:t>
            </a:r>
            <a:r>
              <a:rPr lang="en-US" dirty="0">
                <a:latin typeface="Calibri (Body)"/>
              </a:rPr>
              <a:t>ng </a:t>
            </a:r>
            <a:r>
              <a:rPr lang="en-US" dirty="0" err="1">
                <a:latin typeface="Calibri (Body)"/>
              </a:rPr>
              <a:t>trình</a:t>
            </a:r>
            <a:r>
              <a:rPr lang="en-US" dirty="0">
                <a:latin typeface="Calibri (Body)"/>
              </a:rPr>
              <a:t> </a:t>
            </a:r>
            <a:r>
              <a:rPr lang="en-US" dirty="0" err="1">
                <a:latin typeface="Calibri (Body)"/>
              </a:rPr>
              <a:t>xuất</a:t>
            </a:r>
            <a:r>
              <a:rPr lang="en-US" dirty="0">
                <a:latin typeface="Calibri (Body)"/>
              </a:rPr>
              <a:t> </a:t>
            </a:r>
            <a:r>
              <a:rPr lang="en-US" dirty="0" err="1">
                <a:latin typeface="Calibri (Body)"/>
              </a:rPr>
              <a:t>các</a:t>
            </a:r>
            <a:r>
              <a:rPr lang="en-US" dirty="0">
                <a:latin typeface="Calibri (Body)"/>
              </a:rPr>
              <a:t> </a:t>
            </a:r>
            <a:r>
              <a:rPr lang="en-US" dirty="0" err="1">
                <a:latin typeface="Calibri (Body)"/>
              </a:rPr>
              <a:t>số</a:t>
            </a:r>
            <a:r>
              <a:rPr lang="en-US" dirty="0">
                <a:latin typeface="Calibri (Body)"/>
              </a:rPr>
              <a:t> </a:t>
            </a:r>
            <a:r>
              <a:rPr lang="en-US" dirty="0" err="1">
                <a:latin typeface="Calibri (Body)"/>
              </a:rPr>
              <a:t>từ</a:t>
            </a:r>
            <a:r>
              <a:rPr lang="en-US" dirty="0">
                <a:latin typeface="Calibri (Body)"/>
              </a:rPr>
              <a:t> </a:t>
            </a:r>
            <a:r>
              <a:rPr lang="en-US" dirty="0">
                <a:solidFill>
                  <a:srgbClr val="FF0000"/>
                </a:solidFill>
                <a:latin typeface="Calibri (Body)"/>
              </a:rPr>
              <a:t>1</a:t>
            </a:r>
            <a:r>
              <a:rPr lang="en-US" dirty="0">
                <a:latin typeface="Calibri (Body)"/>
              </a:rPr>
              <a:t> </a:t>
            </a:r>
            <a:r>
              <a:rPr lang="vi-VN" dirty="0">
                <a:latin typeface="Calibri (Body)"/>
              </a:rPr>
              <a:t>đế</a:t>
            </a:r>
            <a:r>
              <a:rPr lang="en-US" dirty="0">
                <a:latin typeface="Calibri (Body)"/>
              </a:rPr>
              <a:t>n </a:t>
            </a:r>
            <a:r>
              <a:rPr lang="en-US" dirty="0">
                <a:solidFill>
                  <a:srgbClr val="FF0000"/>
                </a:solidFill>
                <a:latin typeface="Calibri (Body)"/>
              </a:rPr>
              <a:t>1000</a:t>
            </a:r>
          </a:p>
          <a:p>
            <a:pPr lvl="1">
              <a:spcBef>
                <a:spcPts val="0"/>
              </a:spcBef>
              <a:spcAft>
                <a:spcPts val="0"/>
              </a:spcAft>
              <a:buFont typeface="Wingdings" panose="05000000000000000000" pitchFamily="2" charset="2"/>
              <a:buNone/>
              <a:defRPr/>
            </a:pPr>
            <a:r>
              <a:rPr lang="en-US" sz="2800" dirty="0">
                <a:latin typeface="Calibri (Body)"/>
              </a:rPr>
              <a:t>	=&gt; </a:t>
            </a:r>
            <a:r>
              <a:rPr lang="en-US" sz="2800" dirty="0" err="1">
                <a:latin typeface="Calibri (Body)"/>
              </a:rPr>
              <a:t>Sử</a:t>
            </a:r>
            <a:r>
              <a:rPr lang="en-US" sz="2800" dirty="0">
                <a:latin typeface="Calibri (Body)"/>
              </a:rPr>
              <a:t> </a:t>
            </a:r>
            <a:r>
              <a:rPr lang="en-US" sz="2800" dirty="0" err="1">
                <a:latin typeface="Calibri (Body)"/>
              </a:rPr>
              <a:t>dụng</a:t>
            </a:r>
            <a:r>
              <a:rPr lang="en-US" sz="2800" dirty="0">
                <a:latin typeface="Calibri (Body)"/>
              </a:rPr>
              <a:t> </a:t>
            </a:r>
            <a:r>
              <a:rPr lang="en-US" sz="2800" dirty="0">
                <a:solidFill>
                  <a:srgbClr val="FF0000"/>
                </a:solidFill>
                <a:latin typeface="Calibri (Body)"/>
              </a:rPr>
              <a:t>1000</a:t>
            </a:r>
            <a:r>
              <a:rPr lang="en-US" sz="2800" dirty="0">
                <a:latin typeface="Calibri (Body)"/>
              </a:rPr>
              <a:t> </a:t>
            </a:r>
            <a:r>
              <a:rPr lang="en-US" sz="2800" dirty="0" err="1">
                <a:latin typeface="Calibri (Body)"/>
              </a:rPr>
              <a:t>câu</a:t>
            </a:r>
            <a:r>
              <a:rPr lang="en-US" sz="2800" dirty="0">
                <a:latin typeface="Calibri (Body)"/>
              </a:rPr>
              <a:t> </a:t>
            </a:r>
            <a:r>
              <a:rPr lang="en-US" sz="2800" dirty="0" err="1">
                <a:latin typeface="Calibri (Body)"/>
              </a:rPr>
              <a:t>lệnh</a:t>
            </a:r>
            <a:r>
              <a:rPr lang="en-US" sz="2800" dirty="0">
                <a:latin typeface="Calibri (Body)"/>
              </a:rPr>
              <a:t> </a:t>
            </a:r>
            <a:r>
              <a:rPr lang="en-US" sz="2800" dirty="0" err="1">
                <a:latin typeface="Calibri (Body)"/>
              </a:rPr>
              <a:t>cout</a:t>
            </a:r>
            <a:r>
              <a:rPr lang="en-US" sz="2800" dirty="0">
                <a:latin typeface="Calibri (Body)"/>
              </a:rPr>
              <a:t> !</a:t>
            </a:r>
          </a:p>
          <a:p>
            <a:pPr>
              <a:spcBef>
                <a:spcPts val="0"/>
              </a:spcBef>
              <a:spcAft>
                <a:spcPts val="0"/>
              </a:spcAft>
            </a:pPr>
            <a:endParaRPr lang="en-US" dirty="0">
              <a:latin typeface="Calibri (Body)"/>
            </a:endParaRPr>
          </a:p>
          <a:p>
            <a:pPr marL="0" indent="0">
              <a:spcBef>
                <a:spcPts val="0"/>
              </a:spcBef>
              <a:spcAft>
                <a:spcPts val="0"/>
              </a:spcAft>
              <a:buNone/>
            </a:pPr>
            <a:r>
              <a:rPr lang="en-US" i="1">
                <a:latin typeface="Calibri (Body)"/>
                <a:sym typeface="Wingdings" panose="05000000000000000000" pitchFamily="2" charset="2"/>
              </a:rPr>
              <a:t> </a:t>
            </a:r>
            <a:r>
              <a:rPr lang="en-US" i="1">
                <a:latin typeface="Calibri (Body)"/>
              </a:rPr>
              <a:t>Giải </a:t>
            </a:r>
            <a:r>
              <a:rPr lang="en-US" i="1" dirty="0" err="1">
                <a:latin typeface="Calibri (Body)"/>
              </a:rPr>
              <a:t>pháp</a:t>
            </a:r>
            <a:r>
              <a:rPr lang="en-US" i="1" dirty="0">
                <a:latin typeface="Calibri (Body)"/>
              </a:rPr>
              <a:t>:</a:t>
            </a:r>
          </a:p>
          <a:p>
            <a:pPr lvl="1">
              <a:spcBef>
                <a:spcPts val="0"/>
              </a:spcBef>
              <a:spcAft>
                <a:spcPts val="0"/>
              </a:spcAft>
              <a:defRPr/>
            </a:pPr>
            <a:r>
              <a:rPr lang="en-US" sz="2800" dirty="0" err="1">
                <a:solidFill>
                  <a:srgbClr val="FF0000"/>
                </a:solidFill>
                <a:latin typeface="Calibri (Body)"/>
              </a:rPr>
              <a:t>Sử</a:t>
            </a:r>
            <a:r>
              <a:rPr lang="en-US" sz="2800" dirty="0">
                <a:solidFill>
                  <a:srgbClr val="FF0000"/>
                </a:solidFill>
                <a:latin typeface="Calibri (Body)"/>
              </a:rPr>
              <a:t> </a:t>
            </a:r>
            <a:r>
              <a:rPr lang="en-US" sz="2800" dirty="0" err="1">
                <a:solidFill>
                  <a:srgbClr val="FF0000"/>
                </a:solidFill>
                <a:latin typeface="Calibri (Body)"/>
              </a:rPr>
              <a:t>dụng</a:t>
            </a:r>
            <a:r>
              <a:rPr lang="en-US" sz="2800" dirty="0">
                <a:solidFill>
                  <a:srgbClr val="FF0000"/>
                </a:solidFill>
                <a:latin typeface="Calibri (Body)"/>
              </a:rPr>
              <a:t> </a:t>
            </a:r>
            <a:r>
              <a:rPr lang="en-US" sz="2800" dirty="0" err="1">
                <a:solidFill>
                  <a:srgbClr val="FF0000"/>
                </a:solidFill>
                <a:latin typeface="Calibri (Body)"/>
              </a:rPr>
              <a:t>cấu</a:t>
            </a:r>
            <a:r>
              <a:rPr lang="en-US" sz="2800" dirty="0">
                <a:solidFill>
                  <a:srgbClr val="FF0000"/>
                </a:solidFill>
                <a:latin typeface="Calibri (Body)"/>
              </a:rPr>
              <a:t> </a:t>
            </a:r>
            <a:r>
              <a:rPr lang="en-US" sz="2800" dirty="0" err="1">
                <a:solidFill>
                  <a:srgbClr val="FF0000"/>
                </a:solidFill>
                <a:latin typeface="Calibri (Body)"/>
              </a:rPr>
              <a:t>trúc</a:t>
            </a:r>
            <a:r>
              <a:rPr lang="en-US" sz="2800" dirty="0">
                <a:solidFill>
                  <a:srgbClr val="FF0000"/>
                </a:solidFill>
                <a:latin typeface="Calibri (Body)"/>
              </a:rPr>
              <a:t> </a:t>
            </a:r>
            <a:r>
              <a:rPr lang="en-US" sz="2800" dirty="0" err="1">
                <a:solidFill>
                  <a:srgbClr val="FF0000"/>
                </a:solidFill>
                <a:latin typeface="Calibri (Body)"/>
              </a:rPr>
              <a:t>lặp</a:t>
            </a:r>
            <a:r>
              <a:rPr lang="en-US" sz="2800" dirty="0">
                <a:latin typeface="Calibri (Body)"/>
              </a:rPr>
              <a:t> </a:t>
            </a:r>
            <a:r>
              <a:rPr lang="en-US" sz="2800" dirty="0" err="1">
                <a:latin typeface="Calibri (Body)"/>
              </a:rPr>
              <a:t>nhằm</a:t>
            </a:r>
            <a:r>
              <a:rPr lang="en-US" sz="2800" dirty="0">
                <a:latin typeface="Calibri (Body)"/>
              </a:rPr>
              <a:t> </a:t>
            </a:r>
            <a:r>
              <a:rPr lang="en-US" sz="2800" dirty="0" err="1">
                <a:latin typeface="Calibri (Body)"/>
              </a:rPr>
              <a:t>lập</a:t>
            </a:r>
            <a:r>
              <a:rPr lang="en-US" sz="2800" dirty="0">
                <a:latin typeface="Calibri (Body)"/>
              </a:rPr>
              <a:t> lại </a:t>
            </a:r>
            <a:r>
              <a:rPr lang="en-US" sz="2800" dirty="0" err="1">
                <a:latin typeface="Calibri (Body)"/>
              </a:rPr>
              <a:t>một</a:t>
            </a:r>
            <a:r>
              <a:rPr lang="en-US" sz="2800" dirty="0">
                <a:latin typeface="Calibri (Body)"/>
              </a:rPr>
              <a:t> hành </a:t>
            </a:r>
            <a:r>
              <a:rPr lang="vi-VN" sz="2800" dirty="0" err="1">
                <a:latin typeface="Calibri (Body)"/>
              </a:rPr>
              <a:t>độ</a:t>
            </a:r>
            <a:r>
              <a:rPr lang="en-US" sz="2800" dirty="0">
                <a:latin typeface="Calibri (Body)"/>
              </a:rPr>
              <a:t>ng </a:t>
            </a:r>
            <a:r>
              <a:rPr lang="en-US" sz="2800" dirty="0" err="1">
                <a:latin typeface="Calibri (Body)"/>
              </a:rPr>
              <a:t>trong</a:t>
            </a:r>
            <a:r>
              <a:rPr lang="en-US" sz="2800" dirty="0">
                <a:latin typeface="Calibri (Body)"/>
              </a:rPr>
              <a:t> </a:t>
            </a:r>
            <a:r>
              <a:rPr lang="en-US" sz="2800" dirty="0" err="1">
                <a:latin typeface="Calibri (Body)"/>
              </a:rPr>
              <a:t>khi</a:t>
            </a:r>
            <a:r>
              <a:rPr lang="en-US" sz="2800" dirty="0">
                <a:latin typeface="Calibri (Body)"/>
              </a:rPr>
              <a:t> </a:t>
            </a:r>
            <a:r>
              <a:rPr lang="en-US" sz="2800" dirty="0" err="1">
                <a:latin typeface="Calibri (Body)"/>
              </a:rPr>
              <a:t>còn</a:t>
            </a:r>
            <a:r>
              <a:rPr lang="en-US" sz="2800" dirty="0">
                <a:latin typeface="Calibri (Body)"/>
              </a:rPr>
              <a:t> </a:t>
            </a:r>
            <a:r>
              <a:rPr lang="en-US" sz="2800" dirty="0" err="1">
                <a:latin typeface="Calibri (Body)"/>
              </a:rPr>
              <a:t>thỏa</a:t>
            </a:r>
            <a:r>
              <a:rPr lang="en-US" sz="2800" dirty="0">
                <a:latin typeface="Calibri (Body)"/>
              </a:rPr>
              <a:t> </a:t>
            </a:r>
            <a:r>
              <a:rPr lang="en-US" sz="2800" dirty="0" err="1">
                <a:latin typeface="Calibri (Body)"/>
              </a:rPr>
              <a:t>một</a:t>
            </a:r>
            <a:r>
              <a:rPr lang="en-US" sz="2800" dirty="0">
                <a:latin typeface="Calibri (Body)"/>
              </a:rPr>
              <a:t> </a:t>
            </a:r>
            <a:r>
              <a:rPr lang="vi-VN" sz="2800" dirty="0">
                <a:latin typeface="Calibri (Body)"/>
              </a:rPr>
              <a:t>đ</a:t>
            </a:r>
            <a:r>
              <a:rPr lang="en-US" sz="2800" dirty="0" err="1">
                <a:latin typeface="Calibri (Body)"/>
              </a:rPr>
              <a:t>iều</a:t>
            </a:r>
            <a:r>
              <a:rPr lang="en-US" sz="2800" dirty="0">
                <a:latin typeface="Calibri (Body)"/>
              </a:rPr>
              <a:t> </a:t>
            </a:r>
            <a:r>
              <a:rPr lang="en-US" sz="2800" dirty="0" err="1">
                <a:latin typeface="Calibri (Body)"/>
              </a:rPr>
              <a:t>kiện</a:t>
            </a:r>
            <a:r>
              <a:rPr lang="en-US" sz="2800" dirty="0">
                <a:latin typeface="Calibri (Body)"/>
              </a:rPr>
              <a:t> </a:t>
            </a:r>
            <a:r>
              <a:rPr lang="en-US" sz="2800" dirty="0" err="1">
                <a:latin typeface="Calibri (Body)"/>
              </a:rPr>
              <a:t>nào</a:t>
            </a:r>
            <a:r>
              <a:rPr lang="en-US" sz="2800" dirty="0">
                <a:latin typeface="Calibri (Body)"/>
              </a:rPr>
              <a:t> </a:t>
            </a:r>
            <a:r>
              <a:rPr lang="vi-VN" sz="2800" dirty="0" err="1">
                <a:latin typeface="Calibri (Body)"/>
              </a:rPr>
              <a:t>đó</a:t>
            </a:r>
            <a:r>
              <a:rPr lang="en-US" sz="2800" dirty="0">
                <a:latin typeface="Calibri (Body)"/>
              </a:rPr>
              <a:t>.</a:t>
            </a:r>
          </a:p>
          <a:p>
            <a:pPr lvl="1">
              <a:spcBef>
                <a:spcPts val="0"/>
              </a:spcBef>
              <a:spcAft>
                <a:spcPts val="0"/>
              </a:spcAft>
              <a:defRPr/>
            </a:pPr>
            <a:r>
              <a:rPr lang="en-US" sz="2800" dirty="0">
                <a:latin typeface="Calibri (Body)"/>
              </a:rPr>
              <a:t>3 </a:t>
            </a:r>
            <a:r>
              <a:rPr lang="en-US" sz="2800" dirty="0" err="1">
                <a:latin typeface="Calibri (Body)"/>
              </a:rPr>
              <a:t>lệnh</a:t>
            </a:r>
            <a:r>
              <a:rPr lang="en-US" sz="2800" dirty="0">
                <a:latin typeface="Calibri (Body)"/>
              </a:rPr>
              <a:t> </a:t>
            </a:r>
            <a:r>
              <a:rPr lang="en-US" sz="2800" dirty="0" err="1">
                <a:latin typeface="Calibri (Body)"/>
              </a:rPr>
              <a:t>lặp</a:t>
            </a:r>
            <a:r>
              <a:rPr lang="en-US" sz="2800" dirty="0">
                <a:latin typeface="Calibri (Body)"/>
              </a:rPr>
              <a:t>: </a:t>
            </a:r>
            <a:r>
              <a:rPr lang="en-US" sz="2800" dirty="0">
                <a:solidFill>
                  <a:srgbClr val="FF0000"/>
                </a:solidFill>
                <a:latin typeface="Calibri (Body)"/>
              </a:rPr>
              <a:t>for</a:t>
            </a:r>
            <a:r>
              <a:rPr lang="en-US" sz="2800" dirty="0">
                <a:latin typeface="Calibri (Body)"/>
              </a:rPr>
              <a:t>, </a:t>
            </a:r>
            <a:r>
              <a:rPr lang="en-US" sz="2800" dirty="0">
                <a:solidFill>
                  <a:srgbClr val="FF0000"/>
                </a:solidFill>
                <a:latin typeface="Calibri (Body)"/>
              </a:rPr>
              <a:t>while</a:t>
            </a:r>
            <a:r>
              <a:rPr lang="en-US" sz="2800" dirty="0">
                <a:latin typeface="Calibri (Body)"/>
              </a:rPr>
              <a:t>, </a:t>
            </a:r>
            <a:r>
              <a:rPr lang="en-US" sz="2800" dirty="0">
                <a:solidFill>
                  <a:srgbClr val="FF0000"/>
                </a:solidFill>
                <a:latin typeface="Calibri (Body)"/>
              </a:rPr>
              <a:t>do</a:t>
            </a:r>
            <a:r>
              <a:rPr lang="en-US" sz="2800" dirty="0">
                <a:latin typeface="Calibri (Body)"/>
              </a:rPr>
              <a:t>… </a:t>
            </a:r>
            <a:r>
              <a:rPr lang="en-US" sz="2800" dirty="0">
                <a:solidFill>
                  <a:srgbClr val="FF0000"/>
                </a:solidFill>
                <a:latin typeface="Calibri (Body)"/>
              </a:rPr>
              <a:t>while</a:t>
            </a:r>
          </a:p>
          <a:p>
            <a:pPr marL="0" indent="0">
              <a:spcBef>
                <a:spcPts val="0"/>
              </a:spcBef>
              <a:spcAft>
                <a:spcPts val="0"/>
              </a:spcAft>
              <a:buNone/>
            </a:pPr>
            <a:endParaRPr lang="en-US" dirty="0">
              <a:latin typeface="Calibri (Body)"/>
            </a:endParaRPr>
          </a:p>
        </p:txBody>
      </p:sp>
      <p:sp>
        <p:nvSpPr>
          <p:cNvPr id="8" name="Footer Placeholder 7"/>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A49F89F-343C-043E-B002-45880AD7F290}"/>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Date Placeholder 4">
            <a:extLst>
              <a:ext uri="{FF2B5EF4-FFF2-40B4-BE49-F238E27FC236}">
                <a16:creationId xmlns:a16="http://schemas.microsoft.com/office/drawing/2014/main" id="{8BB90A06-565D-97F9-D6D2-FDC02DBFC85E}"/>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48547"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FF0000"/>
                </a:solidFill>
                <a:highlight>
                  <a:srgbClr val="FFFF00"/>
                </a:highlight>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C4A5AD12-4CC1-CAC5-AF0D-77B06E50EF88}"/>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
        <p:nvSpPr>
          <p:cNvPr id="3" name="Text Box 13">
            <a:extLst>
              <a:ext uri="{FF2B5EF4-FFF2-40B4-BE49-F238E27FC236}">
                <a16:creationId xmlns:a16="http://schemas.microsoft.com/office/drawing/2014/main" id="{FAD67545-97FC-3AAD-F5BF-C92B2B13622E}"/>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552D0E7F-5AD0-58DF-6EA6-76099429DDA6}"/>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8E04935D-6CD1-5CC7-7796-F41A9CDA28E1}"/>
              </a:ext>
            </a:extLst>
          </p:cNvPr>
          <p:cNvGraphicFramePr>
            <a:graphicFrameLocks noGrp="1"/>
          </p:cNvGraphicFramePr>
          <p:nvPr>
            <p:extLst>
              <p:ext uri="{D42A27DB-BD31-4B8C-83A1-F6EECF244321}">
                <p14:modId xmlns:p14="http://schemas.microsoft.com/office/powerpoint/2010/main" val="329491608"/>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503B5CF9-94F7-3E20-DFBC-4B4AEA6629F0}"/>
              </a:ext>
            </a:extLst>
          </p:cNvPr>
          <p:cNvGraphicFramePr>
            <a:graphicFrameLocks noGrp="1"/>
          </p:cNvGraphicFramePr>
          <p:nvPr>
            <p:extLst>
              <p:ext uri="{D42A27DB-BD31-4B8C-83A1-F6EECF244321}">
                <p14:modId xmlns:p14="http://schemas.microsoft.com/office/powerpoint/2010/main" val="462845546"/>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E7DF9ACF-CFCC-44A6-E758-2104708F5CF2}"/>
              </a:ext>
            </a:extLst>
          </p:cNvPr>
          <p:cNvGraphicFramePr>
            <a:graphicFrameLocks noGrp="1"/>
          </p:cNvGraphicFramePr>
          <p:nvPr>
            <p:extLst>
              <p:ext uri="{D42A27DB-BD31-4B8C-83A1-F6EECF244321}">
                <p14:modId xmlns:p14="http://schemas.microsoft.com/office/powerpoint/2010/main" val="4196144190"/>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D61EE6FE-A8A3-F781-0C8B-D1A782C12F1A}"/>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49571"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highlight>
                  <a:srgbClr val="FFFF00"/>
                </a:highlight>
                <a:latin typeface="Consolas" panose="020B0609020204030204" pitchFamily="49" charset="0"/>
              </a:rPr>
              <a:t> </a:t>
            </a:r>
            <a:r>
              <a:rPr lang="en-US" dirty="0">
                <a:solidFill>
                  <a:srgbClr val="FF0000"/>
                </a:solidFill>
                <a:highlight>
                  <a:srgbClr val="FFFF00"/>
                </a:highlight>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9F0F8DF-04C8-F21F-07F1-7FAEBBE07AD0}"/>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
        <p:nvSpPr>
          <p:cNvPr id="3" name="Text Box 13">
            <a:extLst>
              <a:ext uri="{FF2B5EF4-FFF2-40B4-BE49-F238E27FC236}">
                <a16:creationId xmlns:a16="http://schemas.microsoft.com/office/drawing/2014/main" id="{3FC13B36-5387-98E4-2EA4-D10CE1CA57F9}"/>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BFFB1C04-CDEF-7498-FFF5-0CFF96EE4FF4}"/>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88262387-A1AF-0731-3D47-83414F600C5B}"/>
              </a:ext>
            </a:extLst>
          </p:cNvPr>
          <p:cNvGraphicFramePr>
            <a:graphicFrameLocks noGrp="1"/>
          </p:cNvGraphicFramePr>
          <p:nvPr>
            <p:extLst>
              <p:ext uri="{D42A27DB-BD31-4B8C-83A1-F6EECF244321}">
                <p14:modId xmlns:p14="http://schemas.microsoft.com/office/powerpoint/2010/main" val="965503200"/>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CCDF9654-D864-42CE-7C4B-D44A74B36FF6}"/>
              </a:ext>
            </a:extLst>
          </p:cNvPr>
          <p:cNvGraphicFramePr>
            <a:graphicFrameLocks noGrp="1"/>
          </p:cNvGraphicFramePr>
          <p:nvPr>
            <p:extLst>
              <p:ext uri="{D42A27DB-BD31-4B8C-83A1-F6EECF244321}">
                <p14:modId xmlns:p14="http://schemas.microsoft.com/office/powerpoint/2010/main" val="4144640766"/>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87779D55-2750-995B-12ED-0E30C460176B}"/>
              </a:ext>
            </a:extLst>
          </p:cNvPr>
          <p:cNvGraphicFramePr>
            <a:graphicFrameLocks noGrp="1"/>
          </p:cNvGraphicFramePr>
          <p:nvPr>
            <p:extLst>
              <p:ext uri="{D42A27DB-BD31-4B8C-83A1-F6EECF244321}">
                <p14:modId xmlns:p14="http://schemas.microsoft.com/office/powerpoint/2010/main" val="1872101089"/>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1</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E0E32F06-3FCA-F945-35CB-FB207E77A686}"/>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0595"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FF0000"/>
                </a:solidFill>
                <a:highlight>
                  <a:srgbClr val="FFFF00"/>
                </a:highlight>
                <a:latin typeface="Consolas" panose="020B0609020204030204" pitchFamily="49" charset="0"/>
              </a:rPr>
              <a:t>while (count &lt; n)</a:t>
            </a:r>
            <a:r>
              <a:rPr lang="en-US" dirty="0">
                <a:highlight>
                  <a:srgbClr val="FFFF00"/>
                </a:highlight>
                <a:latin typeface="Consolas" panose="020B0609020204030204" pitchFamily="49" charset="0"/>
              </a:rPr>
              <a:t> </a:t>
            </a:r>
            <a:r>
              <a:rPr lang="en-US" dirty="0">
                <a:latin typeface="Consolas" panose="020B0609020204030204" pitchFamily="49" charset="0"/>
              </a:rPr>
              <a:t>{</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B605FF80-0FD7-B9AF-C180-9D2CA2E54968}"/>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
        <p:nvSpPr>
          <p:cNvPr id="3" name="Text Box 13">
            <a:extLst>
              <a:ext uri="{FF2B5EF4-FFF2-40B4-BE49-F238E27FC236}">
                <a16:creationId xmlns:a16="http://schemas.microsoft.com/office/drawing/2014/main" id="{3D0E5362-867B-0AA2-24E1-2DDE0978BCF8}"/>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51CDDF5C-BB35-9D66-83AA-791CBCB0C7AC}"/>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B6B2F062-60FD-A666-6B2B-426208B3E1CC}"/>
              </a:ext>
            </a:extLst>
          </p:cNvPr>
          <p:cNvGraphicFramePr>
            <a:graphicFrameLocks noGrp="1"/>
          </p:cNvGraphicFramePr>
          <p:nvPr>
            <p:extLst>
              <p:ext uri="{D42A27DB-BD31-4B8C-83A1-F6EECF244321}">
                <p14:modId xmlns:p14="http://schemas.microsoft.com/office/powerpoint/2010/main" val="2491731855"/>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855EA920-D951-050A-3524-4DA8D0B7699C}"/>
              </a:ext>
            </a:extLst>
          </p:cNvPr>
          <p:cNvGraphicFramePr>
            <a:graphicFrameLocks noGrp="1"/>
          </p:cNvGraphicFramePr>
          <p:nvPr>
            <p:extLst>
              <p:ext uri="{D42A27DB-BD31-4B8C-83A1-F6EECF244321}">
                <p14:modId xmlns:p14="http://schemas.microsoft.com/office/powerpoint/2010/main" val="2959759628"/>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7C95F30D-B630-C5A2-C198-88E805E19F30}"/>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1619"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FF0000"/>
                </a:solidFill>
                <a:highlight>
                  <a:srgbClr val="FFFF00"/>
                </a:highlight>
                <a:latin typeface="Consolas" panose="020B0609020204030204" pitchFamily="49" charset="0"/>
              </a:rPr>
              <a:t>  double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258250A7-021D-3467-7C6C-C3EDEC2A1894}"/>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
        <p:nvSpPr>
          <p:cNvPr id="3" name="Text Box 13">
            <a:extLst>
              <a:ext uri="{FF2B5EF4-FFF2-40B4-BE49-F238E27FC236}">
                <a16:creationId xmlns:a16="http://schemas.microsoft.com/office/drawing/2014/main" id="{8FF9711B-7D7C-886F-E574-C071F70E0A67}"/>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B116690-16E9-EC89-0832-3BC1D3547D91}"/>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B1789A07-523E-8A9D-62BE-15E659CD21E7}"/>
              </a:ext>
            </a:extLst>
          </p:cNvPr>
          <p:cNvGraphicFramePr>
            <a:graphicFrameLocks noGrp="1"/>
          </p:cNvGraphicFramePr>
          <p:nvPr>
            <p:extLst>
              <p:ext uri="{D42A27DB-BD31-4B8C-83A1-F6EECF244321}">
                <p14:modId xmlns:p14="http://schemas.microsoft.com/office/powerpoint/2010/main" val="2005296614"/>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DE027AB5-6EA5-E8A6-90B9-463DEE5E1542}"/>
              </a:ext>
            </a:extLst>
          </p:cNvPr>
          <p:cNvGraphicFramePr>
            <a:graphicFrameLocks noGrp="1"/>
          </p:cNvGraphicFramePr>
          <p:nvPr>
            <p:extLst>
              <p:ext uri="{D42A27DB-BD31-4B8C-83A1-F6EECF244321}">
                <p14:modId xmlns:p14="http://schemas.microsoft.com/office/powerpoint/2010/main" val="188035738"/>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1</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DB2191BA-C7B2-1EEA-7804-4ED5E2EEC069}"/>
              </a:ext>
            </a:extLst>
          </p:cNvPr>
          <p:cNvGraphicFramePr>
            <a:graphicFrameLocks noGrp="1"/>
          </p:cNvGraphicFramePr>
          <p:nvPr>
            <p:extLst>
              <p:ext uri="{D42A27DB-BD31-4B8C-83A1-F6EECF244321}">
                <p14:modId xmlns:p14="http://schemas.microsoft.com/office/powerpoint/2010/main" val="2960463161"/>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83BB4E00-49F0-CF2C-BEB9-477AD9BFA4EB}"/>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2643"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highlight>
                  <a:srgbClr val="FFFF00"/>
                </a:highlight>
                <a:latin typeface="Consolas" panose="020B0609020204030204" pitchFamily="49" charset="0"/>
              </a:rPr>
              <a:t> </a:t>
            </a:r>
            <a:r>
              <a:rPr lang="en-US" dirty="0">
                <a:solidFill>
                  <a:srgbClr val="FF0000"/>
                </a:solidFill>
                <a:highlight>
                  <a:srgbClr val="FFFF00"/>
                </a:highlight>
                <a:latin typeface="Consolas" panose="020B0609020204030204" pitchFamily="49" charset="0"/>
              </a:rPr>
              <a:t> </a:t>
            </a:r>
            <a:r>
              <a:rPr lang="en-US" dirty="0" err="1">
                <a:solidFill>
                  <a:srgbClr val="FF0000"/>
                </a:solidFill>
                <a:highlight>
                  <a:srgbClr val="FFFF00"/>
                </a:highlight>
                <a:latin typeface="Consolas" panose="020B0609020204030204" pitchFamily="49" charset="0"/>
              </a:rPr>
              <a:t>std</a:t>
            </a:r>
            <a:r>
              <a:rPr lang="en-US" dirty="0">
                <a:solidFill>
                  <a:srgbClr val="FF0000"/>
                </a:solidFill>
                <a:highlight>
                  <a:srgbClr val="FFFF00"/>
                </a:highlight>
                <a:latin typeface="Consolas" panose="020B0609020204030204" pitchFamily="49" charset="0"/>
              </a:rPr>
              <a:t>::</a:t>
            </a:r>
            <a:r>
              <a:rPr lang="en-US" dirty="0" err="1">
                <a:solidFill>
                  <a:srgbClr val="FF0000"/>
                </a:solidFill>
                <a:highlight>
                  <a:srgbClr val="FFFF00"/>
                </a:highlight>
                <a:latin typeface="Consolas" panose="020B0609020204030204" pitchFamily="49" charset="0"/>
              </a:rPr>
              <a:t>cin</a:t>
            </a:r>
            <a:r>
              <a:rPr lang="en-US" dirty="0">
                <a:solidFill>
                  <a:srgbClr val="FF0000"/>
                </a:solidFill>
                <a:highlight>
                  <a:srgbClr val="FFFF00"/>
                </a:highlight>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2D4276CC-06F8-5BC0-78CB-475D24241209}"/>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
        <p:nvSpPr>
          <p:cNvPr id="3" name="Text Box 13">
            <a:extLst>
              <a:ext uri="{FF2B5EF4-FFF2-40B4-BE49-F238E27FC236}">
                <a16:creationId xmlns:a16="http://schemas.microsoft.com/office/drawing/2014/main" id="{24616CE8-D497-B694-F808-156F3A1B4CA0}"/>
              </a:ext>
            </a:extLst>
          </p:cNvPr>
          <p:cNvSpPr txBox="1">
            <a:spLocks noChangeArrowheads="1"/>
          </p:cNvSpPr>
          <p:nvPr/>
        </p:nvSpPr>
        <p:spPr bwMode="auto">
          <a:xfrm>
            <a:off x="4812022" y="1233824"/>
            <a:ext cx="737997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a:t>
            </a:r>
            <a:r>
              <a:rPr lang="en-US" altLang="en-US" sz="4000" b="1">
                <a:latin typeface="Arial" panose="020B0604020202020204" pitchFamily="34" charset="0"/>
                <a:cs typeface="Arial" panose="020B0604020202020204" pitchFamily="34" charset="0"/>
              </a:rPr>
              <a:t>5</a:t>
            </a:r>
            <a:r>
              <a:rPr lang="en-US" altLang="en-US">
                <a:latin typeface="Arial" panose="020B0604020202020204" pitchFamily="34" charset="0"/>
                <a:cs typeface="Arial" panose="020B0604020202020204" pitchFamily="34" charset="0"/>
              </a:rPr>
              <a:t>,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6A9CE2FA-D991-499F-8563-4D2514AF6AB7}"/>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7EC864B6-9445-3474-24D2-BC1AD72A9527}"/>
              </a:ext>
            </a:extLst>
          </p:cNvPr>
          <p:cNvGraphicFramePr>
            <a:graphicFrameLocks noGrp="1"/>
          </p:cNvGraphicFramePr>
          <p:nvPr>
            <p:extLst>
              <p:ext uri="{D42A27DB-BD31-4B8C-83A1-F6EECF244321}">
                <p14:modId xmlns:p14="http://schemas.microsoft.com/office/powerpoint/2010/main" val="2115511542"/>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E15C3C80-88D4-9F80-DF91-8C1AE83A0CB1}"/>
              </a:ext>
            </a:extLst>
          </p:cNvPr>
          <p:cNvGraphicFramePr>
            <a:graphicFrameLocks noGrp="1"/>
          </p:cNvGraphicFramePr>
          <p:nvPr>
            <p:extLst>
              <p:ext uri="{D42A27DB-BD31-4B8C-83A1-F6EECF244321}">
                <p14:modId xmlns:p14="http://schemas.microsoft.com/office/powerpoint/2010/main" val="965294496"/>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1</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80A50D2A-8856-8F42-E843-D4EC00E14A06}"/>
              </a:ext>
            </a:extLst>
          </p:cNvPr>
          <p:cNvGraphicFramePr>
            <a:graphicFrameLocks noGrp="1"/>
          </p:cNvGraphicFramePr>
          <p:nvPr>
            <p:extLst>
              <p:ext uri="{D42A27DB-BD31-4B8C-83A1-F6EECF244321}">
                <p14:modId xmlns:p14="http://schemas.microsoft.com/office/powerpoint/2010/main" val="793965511"/>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4FB0C4F9-31C1-A2CE-DB65-2A90F6B7C186}"/>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3667"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a:t>
            </a:r>
            <a:r>
              <a:rPr lang="en-US" dirty="0">
                <a:solidFill>
                  <a:srgbClr val="FF0000"/>
                </a:solidFill>
                <a:highlight>
                  <a:srgbClr val="FFFF00"/>
                </a:highlight>
                <a:latin typeface="Consolas" panose="020B0609020204030204" pitchFamily="49" charset="0"/>
              </a:rPr>
              <a:t>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89290637-CF2A-803E-3E81-AFB0979F32AE}"/>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
        <p:nvSpPr>
          <p:cNvPr id="3" name="Text Box 13">
            <a:extLst>
              <a:ext uri="{FF2B5EF4-FFF2-40B4-BE49-F238E27FC236}">
                <a16:creationId xmlns:a16="http://schemas.microsoft.com/office/drawing/2014/main" id="{43294436-24FD-128B-1476-576325B29BE3}"/>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D686CA73-D494-383B-F120-D36FF8850DD2}"/>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9AF1036A-1970-97F2-4A4D-07A405BC7C21}"/>
              </a:ext>
            </a:extLst>
          </p:cNvPr>
          <p:cNvGraphicFramePr>
            <a:graphicFrameLocks noGrp="1"/>
          </p:cNvGraphicFramePr>
          <p:nvPr>
            <p:extLst>
              <p:ext uri="{D42A27DB-BD31-4B8C-83A1-F6EECF244321}">
                <p14:modId xmlns:p14="http://schemas.microsoft.com/office/powerpoint/2010/main" val="3125894082"/>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48DACA93-9754-04BA-54E5-C31DB2889E66}"/>
              </a:ext>
            </a:extLst>
          </p:cNvPr>
          <p:cNvGraphicFramePr>
            <a:graphicFrameLocks noGrp="1"/>
          </p:cNvGraphicFramePr>
          <p:nvPr>
            <p:extLst>
              <p:ext uri="{D42A27DB-BD31-4B8C-83A1-F6EECF244321}">
                <p14:modId xmlns:p14="http://schemas.microsoft.com/office/powerpoint/2010/main" val="2059679799"/>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DBBAE638-3F50-FF56-3EAE-E1CA1519C394}"/>
              </a:ext>
            </a:extLst>
          </p:cNvPr>
          <p:cNvGraphicFramePr>
            <a:graphicFrameLocks noGrp="1"/>
          </p:cNvGraphicFramePr>
          <p:nvPr>
            <p:extLst>
              <p:ext uri="{D42A27DB-BD31-4B8C-83A1-F6EECF244321}">
                <p14:modId xmlns:p14="http://schemas.microsoft.com/office/powerpoint/2010/main" val="3793989620"/>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703A5E59-63AC-044C-DFB1-A4B62702591B}"/>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7763"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FF0000"/>
                </a:solidFill>
                <a:latin typeface="Consolas" panose="020B0609020204030204" pitchFamily="49" charset="0"/>
              </a:rPr>
              <a:t>  </a:t>
            </a:r>
            <a:r>
              <a:rPr lang="en-US" dirty="0">
                <a:solidFill>
                  <a:srgbClr val="FF0000"/>
                </a:solidFill>
                <a:highlight>
                  <a:srgbClr val="FFFF00"/>
                </a:highlight>
                <a:latin typeface="Consolas" panose="020B0609020204030204" pitchFamily="49" charset="0"/>
              </a:rPr>
              <a:t>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48AD5A1-DB3F-5147-DDB5-DD635AB4F205}"/>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
        <p:nvSpPr>
          <p:cNvPr id="3" name="Text Box 13">
            <a:extLst>
              <a:ext uri="{FF2B5EF4-FFF2-40B4-BE49-F238E27FC236}">
                <a16:creationId xmlns:a16="http://schemas.microsoft.com/office/drawing/2014/main" id="{00C80A62-E19B-6267-52BA-44EE12A4EABA}"/>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0BCA1C81-D7BE-5A9C-D827-3EFDA19E4D83}"/>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E37870A4-4BB6-37FB-823C-D711D55D149C}"/>
              </a:ext>
            </a:extLst>
          </p:cNvPr>
          <p:cNvGraphicFramePr>
            <a:graphicFrameLocks noGrp="1"/>
          </p:cNvGraphicFramePr>
          <p:nvPr>
            <p:extLst>
              <p:ext uri="{D42A27DB-BD31-4B8C-83A1-F6EECF244321}">
                <p14:modId xmlns:p14="http://schemas.microsoft.com/office/powerpoint/2010/main" val="884816198"/>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4398EDD4-7E94-96A4-B516-F03287D14A84}"/>
              </a:ext>
            </a:extLst>
          </p:cNvPr>
          <p:cNvGraphicFramePr>
            <a:graphicFrameLocks noGrp="1"/>
          </p:cNvGraphicFramePr>
          <p:nvPr>
            <p:extLst>
              <p:ext uri="{D42A27DB-BD31-4B8C-83A1-F6EECF244321}">
                <p14:modId xmlns:p14="http://schemas.microsoft.com/office/powerpoint/2010/main" val="3642299539"/>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2818BC53-C6D5-D7E2-BE54-928AFCDE2820}"/>
              </a:ext>
            </a:extLst>
          </p:cNvPr>
          <p:cNvGraphicFramePr>
            <a:graphicFrameLocks noGrp="1"/>
          </p:cNvGraphicFramePr>
          <p:nvPr>
            <p:extLst>
              <p:ext uri="{D42A27DB-BD31-4B8C-83A1-F6EECF244321}">
                <p14:modId xmlns:p14="http://schemas.microsoft.com/office/powerpoint/2010/main" val="3929463716"/>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5</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FB3754F9-E670-F2E3-F816-6F12EBA65E5D}"/>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4691"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FF0000"/>
                </a:solidFill>
                <a:highlight>
                  <a:srgbClr val="FFFF00"/>
                </a:highlight>
                <a:latin typeface="Consolas" panose="020B0609020204030204" pitchFamily="49" charset="0"/>
              </a:rPr>
              <a:t>while (count &lt; n) </a:t>
            </a:r>
            <a:r>
              <a:rPr lang="en-US" dirty="0">
                <a:solidFill>
                  <a:srgbClr val="000000"/>
                </a:solidFill>
                <a:latin typeface="Consolas" panose="020B0609020204030204" pitchFamily="49" charset="0"/>
              </a:rPr>
              <a:t>{</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A283C83E-47E4-4977-0DFF-225AE2FF3128}"/>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
        <p:nvSpPr>
          <p:cNvPr id="3" name="Text Box 13">
            <a:extLst>
              <a:ext uri="{FF2B5EF4-FFF2-40B4-BE49-F238E27FC236}">
                <a16:creationId xmlns:a16="http://schemas.microsoft.com/office/drawing/2014/main" id="{0E6C08EE-DDAE-5E92-9DB7-A363E88CC0F4}"/>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1D47B250-C7DA-CA00-8658-1C4D21D4D33B}"/>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5358E7B9-25CF-7233-6DAE-E88B99F6D9F0}"/>
              </a:ext>
            </a:extLst>
          </p:cNvPr>
          <p:cNvGraphicFramePr>
            <a:graphicFrameLocks noGrp="1"/>
          </p:cNvGraphicFramePr>
          <p:nvPr>
            <p:extLst>
              <p:ext uri="{D42A27DB-BD31-4B8C-83A1-F6EECF244321}">
                <p14:modId xmlns:p14="http://schemas.microsoft.com/office/powerpoint/2010/main" val="3972448716"/>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9EA77925-D429-3907-3E9D-A9F131BCD601}"/>
              </a:ext>
            </a:extLst>
          </p:cNvPr>
          <p:cNvGraphicFramePr>
            <a:graphicFrameLocks noGrp="1"/>
          </p:cNvGraphicFramePr>
          <p:nvPr>
            <p:extLst>
              <p:ext uri="{D42A27DB-BD31-4B8C-83A1-F6EECF244321}">
                <p14:modId xmlns:p14="http://schemas.microsoft.com/office/powerpoint/2010/main" val="2680797462"/>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6</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0688418C-5130-9D1C-39AF-F21BDF1E5DFE}"/>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5715"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highlight>
                  <a:srgbClr val="FFFF00"/>
                </a:highlight>
                <a:latin typeface="Consolas" panose="020B0609020204030204" pitchFamily="49" charset="0"/>
              </a:rPr>
              <a:t>  </a:t>
            </a:r>
            <a:r>
              <a:rPr lang="en-US" dirty="0">
                <a:solidFill>
                  <a:srgbClr val="FF0000"/>
                </a:solidFill>
                <a:highlight>
                  <a:srgbClr val="FFFF00"/>
                </a:highlight>
                <a:latin typeface="Consolas" panose="020B0609020204030204" pitchFamily="49" charset="0"/>
              </a:rPr>
              <a:t>double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9F44D3C2-E56E-2CEC-CD95-2794537C62B5}"/>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
        <p:nvSpPr>
          <p:cNvPr id="3" name="Text Box 13">
            <a:extLst>
              <a:ext uri="{FF2B5EF4-FFF2-40B4-BE49-F238E27FC236}">
                <a16:creationId xmlns:a16="http://schemas.microsoft.com/office/drawing/2014/main" id="{91EC8FE3-1F05-410D-DF92-90B91AD3EAA4}"/>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1790A1B0-14A0-FF1C-C5AC-07149C284778}"/>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63A9DFE5-E75E-B98B-F587-2D738507FDAE}"/>
              </a:ext>
            </a:extLst>
          </p:cNvPr>
          <p:cNvGraphicFramePr>
            <a:graphicFrameLocks noGrp="1"/>
          </p:cNvGraphicFramePr>
          <p:nvPr>
            <p:extLst>
              <p:ext uri="{D42A27DB-BD31-4B8C-83A1-F6EECF244321}">
                <p14:modId xmlns:p14="http://schemas.microsoft.com/office/powerpoint/2010/main" val="1246969509"/>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2</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805D55B0-9248-3743-D7D9-94FE26C7009D}"/>
              </a:ext>
            </a:extLst>
          </p:cNvPr>
          <p:cNvGraphicFramePr>
            <a:graphicFrameLocks noGrp="1"/>
          </p:cNvGraphicFramePr>
          <p:nvPr>
            <p:extLst>
              <p:ext uri="{D42A27DB-BD31-4B8C-83A1-F6EECF244321}">
                <p14:modId xmlns:p14="http://schemas.microsoft.com/office/powerpoint/2010/main" val="1327891903"/>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6</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69AEF15F-6EAB-7F69-F9AD-54EB36EEC494}"/>
              </a:ext>
            </a:extLst>
          </p:cNvPr>
          <p:cNvGraphicFramePr>
            <a:graphicFrameLocks noGrp="1"/>
          </p:cNvGraphicFramePr>
          <p:nvPr>
            <p:extLst>
              <p:ext uri="{D42A27DB-BD31-4B8C-83A1-F6EECF244321}">
                <p14:modId xmlns:p14="http://schemas.microsoft.com/office/powerpoint/2010/main" val="1855781413"/>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53E228E9-B305-66C1-5251-E9D3602A480D}"/>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6739"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highlight>
                  <a:srgbClr val="FFFF00"/>
                </a:highlight>
                <a:latin typeface="Consolas" panose="020B0609020204030204" pitchFamily="49" charset="0"/>
              </a:rPr>
              <a:t> </a:t>
            </a:r>
            <a:r>
              <a:rPr lang="en-US" dirty="0">
                <a:solidFill>
                  <a:srgbClr val="FF0000"/>
                </a:solidFill>
                <a:highlight>
                  <a:srgbClr val="FFFF00"/>
                </a:highlight>
                <a:latin typeface="Consolas" panose="020B0609020204030204" pitchFamily="49" charset="0"/>
              </a:rPr>
              <a:t> </a:t>
            </a:r>
            <a:r>
              <a:rPr lang="en-US" dirty="0" err="1">
                <a:solidFill>
                  <a:srgbClr val="FF0000"/>
                </a:solidFill>
                <a:highlight>
                  <a:srgbClr val="FFFF00"/>
                </a:highlight>
                <a:latin typeface="Consolas" panose="020B0609020204030204" pitchFamily="49" charset="0"/>
              </a:rPr>
              <a:t>std</a:t>
            </a:r>
            <a:r>
              <a:rPr lang="en-US" dirty="0">
                <a:solidFill>
                  <a:srgbClr val="FF0000"/>
                </a:solidFill>
                <a:highlight>
                  <a:srgbClr val="FFFF00"/>
                </a:highlight>
                <a:latin typeface="Consolas" panose="020B0609020204030204" pitchFamily="49" charset="0"/>
              </a:rPr>
              <a:t>::</a:t>
            </a:r>
            <a:r>
              <a:rPr lang="en-US" dirty="0" err="1">
                <a:solidFill>
                  <a:srgbClr val="FF0000"/>
                </a:solidFill>
                <a:highlight>
                  <a:srgbClr val="FFFF00"/>
                </a:highlight>
                <a:latin typeface="Consolas" panose="020B0609020204030204" pitchFamily="49" charset="0"/>
              </a:rPr>
              <a:t>cin</a:t>
            </a:r>
            <a:r>
              <a:rPr lang="en-US" dirty="0">
                <a:solidFill>
                  <a:srgbClr val="FF0000"/>
                </a:solidFill>
                <a:highlight>
                  <a:srgbClr val="FFFF00"/>
                </a:highlight>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29CE95C1-CEF6-2AE5-E21F-519D7EF854DB}"/>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
        <p:nvSpPr>
          <p:cNvPr id="3" name="Text Box 13">
            <a:extLst>
              <a:ext uri="{FF2B5EF4-FFF2-40B4-BE49-F238E27FC236}">
                <a16:creationId xmlns:a16="http://schemas.microsoft.com/office/drawing/2014/main" id="{2E119760-5D2C-ADB2-2D1B-9E7B3E2CF59B}"/>
              </a:ext>
            </a:extLst>
          </p:cNvPr>
          <p:cNvSpPr txBox="1">
            <a:spLocks noChangeArrowheads="1"/>
          </p:cNvSpPr>
          <p:nvPr/>
        </p:nvSpPr>
        <p:spPr bwMode="auto">
          <a:xfrm>
            <a:off x="4812021" y="1233824"/>
            <a:ext cx="710822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a:t>
            </a:r>
            <a:r>
              <a:rPr lang="en-US" altLang="en-US" sz="4000" b="1">
                <a:latin typeface="Arial" panose="020B0604020202020204" pitchFamily="34" charset="0"/>
                <a:cs typeface="Arial" panose="020B0604020202020204" pitchFamily="34" charset="0"/>
              </a:rPr>
              <a:t>3</a:t>
            </a:r>
            <a:r>
              <a:rPr lang="en-US" altLang="en-US">
                <a:latin typeface="Arial" panose="020B0604020202020204" pitchFamily="34" charset="0"/>
                <a:cs typeface="Arial" panose="020B0604020202020204" pitchFamily="34" charset="0"/>
              </a:rPr>
              <a:t>,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646E9A8A-6339-34D2-41CD-137D715B4788}"/>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71954874-1B18-2E82-1FA9-BD61F25935E5}"/>
              </a:ext>
            </a:extLst>
          </p:cNvPr>
          <p:cNvGraphicFramePr>
            <a:graphicFrameLocks noGrp="1"/>
          </p:cNvGraphicFramePr>
          <p:nvPr>
            <p:extLst>
              <p:ext uri="{D42A27DB-BD31-4B8C-83A1-F6EECF244321}">
                <p14:modId xmlns:p14="http://schemas.microsoft.com/office/powerpoint/2010/main" val="1531255001"/>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2</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FACBCEDB-718E-1325-963C-B1B3299C1C70}"/>
              </a:ext>
            </a:extLst>
          </p:cNvPr>
          <p:cNvGraphicFramePr>
            <a:graphicFrameLocks noGrp="1"/>
          </p:cNvGraphicFramePr>
          <p:nvPr>
            <p:extLst>
              <p:ext uri="{D42A27DB-BD31-4B8C-83A1-F6EECF244321}">
                <p14:modId xmlns:p14="http://schemas.microsoft.com/office/powerpoint/2010/main" val="2473871805"/>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6</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AAE02826-F83B-B606-28FA-A9DACDB89627}"/>
              </a:ext>
            </a:extLst>
          </p:cNvPr>
          <p:cNvGraphicFramePr>
            <a:graphicFrameLocks noGrp="1"/>
          </p:cNvGraphicFramePr>
          <p:nvPr>
            <p:extLst>
              <p:ext uri="{D42A27DB-BD31-4B8C-83A1-F6EECF244321}">
                <p14:modId xmlns:p14="http://schemas.microsoft.com/office/powerpoint/2010/main" val="3592475705"/>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97D2B32C-7F70-D685-C460-696DA711FBF0}"/>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6E8C-0E65-7D37-0B9D-A475E4CE698A}"/>
              </a:ext>
            </a:extLst>
          </p:cNvPr>
          <p:cNvSpPr>
            <a:spLocks noGrp="1"/>
          </p:cNvSpPr>
          <p:nvPr>
            <p:ph type="title"/>
          </p:nvPr>
        </p:nvSpPr>
        <p:spPr/>
        <p:txBody>
          <a:bodyPr>
            <a:normAutofit fontScale="90000"/>
          </a:bodyPr>
          <a:lstStyle/>
          <a:p>
            <a:r>
              <a:rPr lang="en-US"/>
              <a:t>Cấu trúc lặp - Iteration statements (Loops) </a:t>
            </a:r>
          </a:p>
        </p:txBody>
      </p:sp>
      <p:sp>
        <p:nvSpPr>
          <p:cNvPr id="3" name="Content Placeholder 2">
            <a:extLst>
              <a:ext uri="{FF2B5EF4-FFF2-40B4-BE49-F238E27FC236}">
                <a16:creationId xmlns:a16="http://schemas.microsoft.com/office/drawing/2014/main" id="{5F9576A0-C4B2-3DFA-D161-BDB48085C7E1}"/>
              </a:ext>
            </a:extLst>
          </p:cNvPr>
          <p:cNvSpPr>
            <a:spLocks noGrp="1"/>
          </p:cNvSpPr>
          <p:nvPr>
            <p:ph idx="1"/>
          </p:nvPr>
        </p:nvSpPr>
        <p:spPr/>
        <p:txBody>
          <a:bodyPr>
            <a:normAutofit/>
          </a:bodyPr>
          <a:lstStyle/>
          <a:p>
            <a:r>
              <a:rPr lang="en-US" sz="2400"/>
              <a:t>Cấu trúc </a:t>
            </a:r>
            <a:r>
              <a:rPr lang="vi-VN" sz="2400"/>
              <a:t>lặp</a:t>
            </a:r>
            <a:r>
              <a:rPr lang="en-US" sz="2400"/>
              <a:t>: là việc</a:t>
            </a:r>
            <a:r>
              <a:rPr lang="vi-VN" sz="2400"/>
              <a:t> lặp lại một câu lệnh một số lần nhất định hoặc</a:t>
            </a:r>
            <a:r>
              <a:rPr lang="en-US" sz="2400"/>
              <a:t> thực hiện</a:t>
            </a:r>
            <a:r>
              <a:rPr lang="vi-VN" sz="2400"/>
              <a:t> </a:t>
            </a:r>
            <a:r>
              <a:rPr lang="en-US" sz="2400"/>
              <a:t>đến </a:t>
            </a:r>
            <a:r>
              <a:rPr lang="vi-VN" sz="2400"/>
              <a:t>khi</a:t>
            </a:r>
            <a:r>
              <a:rPr lang="en-US" sz="2400"/>
              <a:t> thỏa</a:t>
            </a:r>
            <a:r>
              <a:rPr lang="vi-VN" sz="2400"/>
              <a:t> một điều kiện </a:t>
            </a:r>
            <a:r>
              <a:rPr lang="en-US" sz="2400"/>
              <a:t>dừng, gồm: </a:t>
            </a:r>
            <a:r>
              <a:rPr lang="vi-VN" sz="2400" b="1"/>
              <a:t>while</a:t>
            </a:r>
            <a:r>
              <a:rPr lang="vi-VN" sz="2400"/>
              <a:t>, </a:t>
            </a:r>
            <a:r>
              <a:rPr lang="vi-VN" sz="2400" b="1"/>
              <a:t>do</a:t>
            </a:r>
            <a:r>
              <a:rPr lang="en-US" sz="2400" b="1"/>
              <a:t> while</a:t>
            </a:r>
            <a:r>
              <a:rPr lang="vi-VN" sz="2400"/>
              <a:t> và </a:t>
            </a:r>
            <a:r>
              <a:rPr lang="vi-VN" sz="2400" b="1"/>
              <a:t>for</a:t>
            </a:r>
            <a:r>
              <a:rPr lang="vi-VN" sz="2400"/>
              <a:t>.</a:t>
            </a:r>
            <a:endParaRPr lang="en-US" sz="2400"/>
          </a:p>
        </p:txBody>
      </p:sp>
      <p:sp>
        <p:nvSpPr>
          <p:cNvPr id="4" name="Footer Placeholder 3">
            <a:extLst>
              <a:ext uri="{FF2B5EF4-FFF2-40B4-BE49-F238E27FC236}">
                <a16:creationId xmlns:a16="http://schemas.microsoft.com/office/drawing/2014/main" id="{0CE72E13-1EAA-2989-EB78-DA43E551796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7" name="TextBox 16">
            <a:extLst>
              <a:ext uri="{FF2B5EF4-FFF2-40B4-BE49-F238E27FC236}">
                <a16:creationId xmlns:a16="http://schemas.microsoft.com/office/drawing/2014/main" id="{C1A3D290-42DD-0BA0-06D7-EFF50FB268BC}"/>
              </a:ext>
            </a:extLst>
          </p:cNvPr>
          <p:cNvSpPr txBox="1"/>
          <p:nvPr/>
        </p:nvSpPr>
        <p:spPr>
          <a:xfrm>
            <a:off x="989925" y="5823020"/>
            <a:ext cx="2249334" cy="707886"/>
          </a:xfrm>
          <a:prstGeom prst="rect">
            <a:avLst/>
          </a:prstGeom>
          <a:noFill/>
        </p:spPr>
        <p:txBody>
          <a:bodyPr wrap="none" rtlCol="0">
            <a:spAutoFit/>
          </a:bodyPr>
          <a:lstStyle/>
          <a:p>
            <a:pPr algn="ctr"/>
            <a:r>
              <a:rPr lang="en-US" sz="2000" i="1">
                <a:latin typeface="Arial" panose="020B0604020202020204" pitchFamily="34" charset="0"/>
                <a:cs typeface="Arial" panose="020B0604020202020204" pitchFamily="34" charset="0"/>
              </a:rPr>
              <a:t>Cấu trúc </a:t>
            </a:r>
          </a:p>
          <a:p>
            <a:pPr algn="just"/>
            <a:r>
              <a:rPr lang="en-US" sz="2000" i="1">
                <a:latin typeface="Arial" panose="020B0604020202020204" pitchFamily="34" charset="0"/>
                <a:cs typeface="Arial" panose="020B0604020202020204" pitchFamily="34" charset="0"/>
              </a:rPr>
              <a:t>vòng lặp </a:t>
            </a:r>
            <a:r>
              <a:rPr lang="en-US" sz="2000" b="1" i="1">
                <a:latin typeface="Arial" panose="020B0604020202020204" pitchFamily="34" charset="0"/>
                <a:cs typeface="Arial" panose="020B0604020202020204" pitchFamily="34" charset="0"/>
              </a:rPr>
              <a:t>do while</a:t>
            </a:r>
            <a:endParaRPr lang="en-US" sz="2000" b="1" i="1" dirty="0">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9F5E2FFD-225C-1BE0-C9BE-F8C006A27656}"/>
              </a:ext>
            </a:extLst>
          </p:cNvPr>
          <p:cNvPicPr>
            <a:picLocks noChangeAspect="1"/>
          </p:cNvPicPr>
          <p:nvPr/>
        </p:nvPicPr>
        <p:blipFill>
          <a:blip r:embed="rId2"/>
          <a:stretch>
            <a:fillRect/>
          </a:stretch>
        </p:blipFill>
        <p:spPr>
          <a:xfrm>
            <a:off x="1234583" y="2435244"/>
            <a:ext cx="2228850" cy="3419475"/>
          </a:xfrm>
          <a:prstGeom prst="rect">
            <a:avLst/>
          </a:prstGeom>
        </p:spPr>
      </p:pic>
      <p:sp>
        <p:nvSpPr>
          <p:cNvPr id="7" name="TextBox 6">
            <a:extLst>
              <a:ext uri="{FF2B5EF4-FFF2-40B4-BE49-F238E27FC236}">
                <a16:creationId xmlns:a16="http://schemas.microsoft.com/office/drawing/2014/main" id="{808C0CFC-3FCB-3B4C-548C-425DDB8DC2C0}"/>
              </a:ext>
            </a:extLst>
          </p:cNvPr>
          <p:cNvSpPr txBox="1"/>
          <p:nvPr/>
        </p:nvSpPr>
        <p:spPr>
          <a:xfrm>
            <a:off x="4702642" y="5800472"/>
            <a:ext cx="1864613" cy="707886"/>
          </a:xfrm>
          <a:prstGeom prst="rect">
            <a:avLst/>
          </a:prstGeom>
          <a:noFill/>
        </p:spPr>
        <p:txBody>
          <a:bodyPr wrap="none" rtlCol="0">
            <a:spAutoFit/>
          </a:bodyPr>
          <a:lstStyle/>
          <a:p>
            <a:pPr algn="ctr"/>
            <a:r>
              <a:rPr lang="en-US" sz="2000" i="1">
                <a:latin typeface="Arial" panose="020B0604020202020204" pitchFamily="34" charset="0"/>
                <a:cs typeface="Arial" panose="020B0604020202020204" pitchFamily="34" charset="0"/>
              </a:rPr>
              <a:t>Cấu trúc </a:t>
            </a:r>
          </a:p>
          <a:p>
            <a:pPr algn="ctr"/>
            <a:r>
              <a:rPr lang="en-US" sz="2000" i="1">
                <a:latin typeface="Arial" panose="020B0604020202020204" pitchFamily="34" charset="0"/>
                <a:cs typeface="Arial" panose="020B0604020202020204" pitchFamily="34" charset="0"/>
              </a:rPr>
              <a:t>vòng lặp </a:t>
            </a:r>
            <a:r>
              <a:rPr lang="en-US" sz="2000" b="1" i="1">
                <a:latin typeface="Arial" panose="020B0604020202020204" pitchFamily="34" charset="0"/>
                <a:cs typeface="Arial" panose="020B0604020202020204" pitchFamily="34" charset="0"/>
              </a:rPr>
              <a:t>while</a:t>
            </a:r>
            <a:endParaRPr lang="en-US" sz="2000" b="1" i="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32462A2B-CD3A-A0DE-504B-13B425F52D4D}"/>
              </a:ext>
            </a:extLst>
          </p:cNvPr>
          <p:cNvSpPr txBox="1"/>
          <p:nvPr/>
        </p:nvSpPr>
        <p:spPr>
          <a:xfrm>
            <a:off x="8612484" y="5854719"/>
            <a:ext cx="1566454" cy="707886"/>
          </a:xfrm>
          <a:prstGeom prst="rect">
            <a:avLst/>
          </a:prstGeom>
          <a:noFill/>
        </p:spPr>
        <p:txBody>
          <a:bodyPr wrap="none" rtlCol="0">
            <a:spAutoFit/>
          </a:bodyPr>
          <a:lstStyle/>
          <a:p>
            <a:pPr algn="ctr"/>
            <a:r>
              <a:rPr lang="en-US" sz="2000" i="1">
                <a:latin typeface="Arial" panose="020B0604020202020204" pitchFamily="34" charset="0"/>
                <a:cs typeface="Arial" panose="020B0604020202020204" pitchFamily="34" charset="0"/>
              </a:rPr>
              <a:t>Cấu trúc </a:t>
            </a:r>
          </a:p>
          <a:p>
            <a:pPr algn="ctr"/>
            <a:r>
              <a:rPr lang="en-US" sz="2000" i="1">
                <a:latin typeface="Arial" panose="020B0604020202020204" pitchFamily="34" charset="0"/>
                <a:cs typeface="Arial" panose="020B0604020202020204" pitchFamily="34" charset="0"/>
              </a:rPr>
              <a:t>vòng lặp </a:t>
            </a:r>
            <a:r>
              <a:rPr lang="en-US" sz="2000" b="1" i="1">
                <a:latin typeface="Arial" panose="020B0604020202020204" pitchFamily="34" charset="0"/>
                <a:cs typeface="Arial" panose="020B0604020202020204" pitchFamily="34" charset="0"/>
              </a:rPr>
              <a:t>for</a:t>
            </a:r>
            <a:endParaRPr lang="en-US" sz="2000" b="1" i="1"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B549E2B0-9171-0A29-44D6-7EF5E9B14C38}"/>
              </a:ext>
            </a:extLst>
          </p:cNvPr>
          <p:cNvPicPr>
            <a:picLocks noChangeAspect="1"/>
          </p:cNvPicPr>
          <p:nvPr/>
        </p:nvPicPr>
        <p:blipFill>
          <a:blip r:embed="rId3"/>
          <a:stretch>
            <a:fillRect/>
          </a:stretch>
        </p:blipFill>
        <p:spPr>
          <a:xfrm>
            <a:off x="4306164" y="2507140"/>
            <a:ext cx="2524125" cy="3181350"/>
          </a:xfrm>
          <a:prstGeom prst="rect">
            <a:avLst/>
          </a:prstGeom>
        </p:spPr>
      </p:pic>
      <p:pic>
        <p:nvPicPr>
          <p:cNvPr id="16" name="Picture 15">
            <a:extLst>
              <a:ext uri="{FF2B5EF4-FFF2-40B4-BE49-F238E27FC236}">
                <a16:creationId xmlns:a16="http://schemas.microsoft.com/office/drawing/2014/main" id="{A6E03E9C-07F5-8D4D-76ED-3DAE8DEDC233}"/>
              </a:ext>
            </a:extLst>
          </p:cNvPr>
          <p:cNvPicPr>
            <a:picLocks noChangeAspect="1"/>
          </p:cNvPicPr>
          <p:nvPr/>
        </p:nvPicPr>
        <p:blipFill>
          <a:blip r:embed="rId4"/>
          <a:stretch>
            <a:fillRect/>
          </a:stretch>
        </p:blipFill>
        <p:spPr>
          <a:xfrm>
            <a:off x="7685062" y="2286127"/>
            <a:ext cx="3838575" cy="4114800"/>
          </a:xfrm>
          <a:prstGeom prst="rect">
            <a:avLst/>
          </a:prstGeom>
        </p:spPr>
      </p:pic>
      <p:sp>
        <p:nvSpPr>
          <p:cNvPr id="9" name="Slide Number Placeholder 8">
            <a:extLst>
              <a:ext uri="{FF2B5EF4-FFF2-40B4-BE49-F238E27FC236}">
                <a16:creationId xmlns:a16="http://schemas.microsoft.com/office/drawing/2014/main" id="{99E238C2-42BF-EB85-B739-6E0301FFB859}"/>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5" name="Date Placeholder 4">
            <a:extLst>
              <a:ext uri="{FF2B5EF4-FFF2-40B4-BE49-F238E27FC236}">
                <a16:creationId xmlns:a16="http://schemas.microsoft.com/office/drawing/2014/main" id="{3E73EFAF-8381-9C18-C282-133E2CF4CE54}"/>
              </a:ext>
            </a:extLst>
          </p:cNvPr>
          <p:cNvSpPr>
            <a:spLocks noGrp="1"/>
          </p:cNvSpPr>
          <p:nvPr>
            <p:ph type="dt" sz="half" idx="13"/>
          </p:nvPr>
        </p:nvSpPr>
        <p:spPr/>
        <p:txBody>
          <a:bodyPr/>
          <a:lstStyle/>
          <a:p>
            <a:r>
              <a:rPr lang="en-US"/>
              <a:t>June 2024</a:t>
            </a:r>
            <a:endParaRPr lang="en-US" dirty="0"/>
          </a:p>
        </p:txBody>
      </p:sp>
    </p:spTree>
    <p:extLst>
      <p:ext uri="{BB962C8B-B14F-4D97-AF65-F5344CB8AC3E}">
        <p14:creationId xmlns:p14="http://schemas.microsoft.com/office/powerpoint/2010/main" val="1440349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8787"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FF0000"/>
                </a:solidFill>
                <a:latin typeface="Consolas" panose="020B0609020204030204" pitchFamily="49" charset="0"/>
              </a:rPr>
              <a:t>  </a:t>
            </a:r>
            <a:r>
              <a:rPr lang="en-US" dirty="0">
                <a:solidFill>
                  <a:srgbClr val="FF0000"/>
                </a:solidFill>
                <a:highlight>
                  <a:srgbClr val="FFFF00"/>
                </a:highlight>
                <a:latin typeface="Consolas" panose="020B0609020204030204" pitchFamily="49" charset="0"/>
              </a:rPr>
              <a:t>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AB28F758-22C8-139B-4EFD-F1F6AA1F0F28}"/>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
        <p:nvSpPr>
          <p:cNvPr id="3" name="Text Box 13">
            <a:extLst>
              <a:ext uri="{FF2B5EF4-FFF2-40B4-BE49-F238E27FC236}">
                <a16:creationId xmlns:a16="http://schemas.microsoft.com/office/drawing/2014/main" id="{AD615B14-F470-BAD7-73C7-FEDE37EEFBD5}"/>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1CB81B5B-83A1-405C-D763-E80E2A95F91B}"/>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71629ABA-AC5C-2F13-F24E-452584B8F952}"/>
              </a:ext>
            </a:extLst>
          </p:cNvPr>
          <p:cNvGraphicFramePr>
            <a:graphicFrameLocks noGrp="1"/>
          </p:cNvGraphicFramePr>
          <p:nvPr>
            <p:extLst>
              <p:ext uri="{D42A27DB-BD31-4B8C-83A1-F6EECF244321}">
                <p14:modId xmlns:p14="http://schemas.microsoft.com/office/powerpoint/2010/main" val="2926517024"/>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3DF43C34-8044-F911-78A9-AD173C8A21DA}"/>
              </a:ext>
            </a:extLst>
          </p:cNvPr>
          <p:cNvGraphicFramePr>
            <a:graphicFrameLocks noGrp="1"/>
          </p:cNvGraphicFramePr>
          <p:nvPr>
            <p:extLst>
              <p:ext uri="{D42A27DB-BD31-4B8C-83A1-F6EECF244321}">
                <p14:modId xmlns:p14="http://schemas.microsoft.com/office/powerpoint/2010/main" val="2050070185"/>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9</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BAB63847-2958-1CC8-DEAE-4A25C27E78EC}"/>
              </a:ext>
            </a:extLst>
          </p:cNvPr>
          <p:cNvGraphicFramePr>
            <a:graphicFrameLocks noGrp="1"/>
          </p:cNvGraphicFramePr>
          <p:nvPr>
            <p:extLst>
              <p:ext uri="{D42A27DB-BD31-4B8C-83A1-F6EECF244321}">
                <p14:modId xmlns:p14="http://schemas.microsoft.com/office/powerpoint/2010/main" val="3592475705"/>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D8A95E3A-1657-7CB9-B16A-3EB480543BC1}"/>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9811"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highlight>
                  <a:srgbClr val="FFFF00"/>
                </a:highlight>
                <a:latin typeface="Consolas" panose="020B0609020204030204" pitchFamily="49" charset="0"/>
              </a:rPr>
              <a:t> </a:t>
            </a:r>
            <a:r>
              <a:rPr lang="en-US" dirty="0">
                <a:solidFill>
                  <a:srgbClr val="FF0000"/>
                </a:solidFill>
                <a:highlight>
                  <a:srgbClr val="FFFF00"/>
                </a:highlight>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308AE57-6CBE-E47B-A850-CEF2B7015680}"/>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
        <p:nvSpPr>
          <p:cNvPr id="3" name="Text Box 13">
            <a:extLst>
              <a:ext uri="{FF2B5EF4-FFF2-40B4-BE49-F238E27FC236}">
                <a16:creationId xmlns:a16="http://schemas.microsoft.com/office/drawing/2014/main" id="{39A70A32-90F1-8627-9D5F-A3DAEEB3B743}"/>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321A9528-DDC3-A41E-B06D-19D33667951E}"/>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D1727B01-A896-8C9A-AF6D-EA46669CD0F1}"/>
              </a:ext>
            </a:extLst>
          </p:cNvPr>
          <p:cNvGraphicFramePr>
            <a:graphicFrameLocks noGrp="1"/>
          </p:cNvGraphicFramePr>
          <p:nvPr>
            <p:extLst>
              <p:ext uri="{D42A27DB-BD31-4B8C-83A1-F6EECF244321}">
                <p14:modId xmlns:p14="http://schemas.microsoft.com/office/powerpoint/2010/main" val="4103246776"/>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3</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D4020DF5-802B-D372-6E25-2F2225F635E1}"/>
              </a:ext>
            </a:extLst>
          </p:cNvPr>
          <p:cNvGraphicFramePr>
            <a:graphicFrameLocks noGrp="1"/>
          </p:cNvGraphicFramePr>
          <p:nvPr>
            <p:extLst>
              <p:ext uri="{D42A27DB-BD31-4B8C-83A1-F6EECF244321}">
                <p14:modId xmlns:p14="http://schemas.microsoft.com/office/powerpoint/2010/main" val="171519838"/>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9</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94992C8F-07F2-8EC3-B97D-A120411573B0}"/>
              </a:ext>
            </a:extLst>
          </p:cNvPr>
          <p:cNvGraphicFramePr>
            <a:graphicFrameLocks noGrp="1"/>
          </p:cNvGraphicFramePr>
          <p:nvPr>
            <p:extLst>
              <p:ext uri="{D42A27DB-BD31-4B8C-83A1-F6EECF244321}">
                <p14:modId xmlns:p14="http://schemas.microsoft.com/office/powerpoint/2010/main" val="3592475705"/>
              </p:ext>
            </p:extLst>
          </p:nvPr>
        </p:nvGraphicFramePr>
        <p:xfrm>
          <a:off x="7899093" y="4452452"/>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value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DE96273F-E03F-B2D5-6667-C181DD52E7EA}"/>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59811"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a:t>
            </a:r>
            <a:r>
              <a:rPr lang="en-US" dirty="0">
                <a:solidFill>
                  <a:srgbClr val="FF0000"/>
                </a:solidFill>
                <a:highlight>
                  <a:srgbClr val="FFFF00"/>
                </a:highlight>
                <a:latin typeface="Consolas" panose="020B0609020204030204" pitchFamily="49" charset="0"/>
              </a:rPr>
              <a:t>count &lt; n</a:t>
            </a:r>
            <a:r>
              <a:rPr lang="en-US" dirty="0">
                <a:solidFill>
                  <a:srgbClr val="000000"/>
                </a:solidFill>
                <a:latin typeface="Consolas" panose="020B0609020204030204" pitchFamily="49" charset="0"/>
              </a:rPr>
              <a:t>)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a:t>
            </a:r>
            <a:r>
              <a:rPr lang="en-US" dirty="0">
                <a:latin typeface="Consolas" panose="020B0609020204030204" pitchFamily="49" charset="0"/>
              </a:rPr>
              <a:t>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7A9801BA-A256-BB1B-C340-1200F5880F81}"/>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
        <p:nvSpPr>
          <p:cNvPr id="5" name="Text Box 13">
            <a:extLst>
              <a:ext uri="{FF2B5EF4-FFF2-40B4-BE49-F238E27FC236}">
                <a16:creationId xmlns:a16="http://schemas.microsoft.com/office/drawing/2014/main" id="{21F8E7DF-802D-AA02-6166-94CE4ACB2912}"/>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5E718E44-FF9C-CDA0-CFCA-F61EBDBC36CC}"/>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B4829DBF-592B-B0FB-E16E-0DC40D8BCD39}"/>
              </a:ext>
            </a:extLst>
          </p:cNvPr>
          <p:cNvGraphicFramePr>
            <a:graphicFrameLocks noGrp="1"/>
          </p:cNvGraphicFramePr>
          <p:nvPr>
            <p:extLst>
              <p:ext uri="{D42A27DB-BD31-4B8C-83A1-F6EECF244321}">
                <p14:modId xmlns:p14="http://schemas.microsoft.com/office/powerpoint/2010/main" val="2276472073"/>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BA00144E-6CF4-F771-E5BF-2766509F7FCD}"/>
              </a:ext>
            </a:extLst>
          </p:cNvPr>
          <p:cNvGraphicFramePr>
            <a:graphicFrameLocks noGrp="1"/>
          </p:cNvGraphicFramePr>
          <p:nvPr>
            <p:extLst>
              <p:ext uri="{D42A27DB-BD31-4B8C-83A1-F6EECF244321}">
                <p14:modId xmlns:p14="http://schemas.microsoft.com/office/powerpoint/2010/main" val="2195701578"/>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9</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 name="TextBox 11">
            <a:extLst>
              <a:ext uri="{FF2B5EF4-FFF2-40B4-BE49-F238E27FC236}">
                <a16:creationId xmlns:a16="http://schemas.microsoft.com/office/drawing/2014/main" id="{5236E304-5532-83A4-6359-F4B3C88A59CC}"/>
              </a:ext>
            </a:extLst>
          </p:cNvPr>
          <p:cNvSpPr txBox="1"/>
          <p:nvPr/>
        </p:nvSpPr>
        <p:spPr>
          <a:xfrm>
            <a:off x="4007385" y="1946974"/>
            <a:ext cx="3891708" cy="461665"/>
          </a:xfrm>
          <a:prstGeom prst="rect">
            <a:avLst/>
          </a:prstGeom>
          <a:noFill/>
        </p:spPr>
        <p:txBody>
          <a:bodyPr wrap="square">
            <a:spAutoFit/>
          </a:bodyPr>
          <a:lstStyle/>
          <a:p>
            <a:r>
              <a:rPr lang="en-US" sz="2400">
                <a:solidFill>
                  <a:srgbClr val="FF0000"/>
                </a:solidFill>
                <a:highlight>
                  <a:srgbClr val="FFFF00"/>
                </a:highlight>
                <a:latin typeface="Consolas" panose="020B0609020204030204" pitchFamily="49" charset="0"/>
              </a:rPr>
              <a:t>count=3 &lt; n=3 =&gt; Sai</a:t>
            </a:r>
            <a:endParaRPr lang="en-US" sz="2400"/>
          </a:p>
        </p:txBody>
      </p:sp>
      <p:cxnSp>
        <p:nvCxnSpPr>
          <p:cNvPr id="14" name="Straight Arrow Connector 13">
            <a:extLst>
              <a:ext uri="{FF2B5EF4-FFF2-40B4-BE49-F238E27FC236}">
                <a16:creationId xmlns:a16="http://schemas.microsoft.com/office/drawing/2014/main" id="{65488580-3090-EA7A-047F-C1DC55DAB1C2}"/>
              </a:ext>
            </a:extLst>
          </p:cNvPr>
          <p:cNvCxnSpPr>
            <a:cxnSpLocks/>
            <a:endCxn id="12" idx="1"/>
          </p:cNvCxnSpPr>
          <p:nvPr/>
        </p:nvCxnSpPr>
        <p:spPr>
          <a:xfrm flipV="1">
            <a:off x="3405004" y="2177807"/>
            <a:ext cx="602381" cy="3946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4E09CBCB-1E4F-38D6-0D2C-668924AB0BA8}"/>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8"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66979"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FF0000"/>
                </a:solidFill>
                <a:highlight>
                  <a:srgbClr val="FFFF00"/>
                </a:highlight>
                <a:latin typeface="Consolas" panose="020B0609020204030204" pitchFamily="49" charset="0"/>
              </a:rPr>
              <a:t>double average = sum / count ;</a:t>
            </a:r>
          </a:p>
          <a:p>
            <a:pPr marL="26035" indent="0">
              <a:buNone/>
            </a:pP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"Average: "</a:t>
            </a:r>
            <a:r>
              <a:rPr lang="en-US" dirty="0">
                <a:solidFill>
                  <a:srgbClr val="000000"/>
                </a:solidFill>
                <a:latin typeface="Consolas" panose="020B0609020204030204" pitchFamily="49" charset="0"/>
              </a:rPr>
              <a:t> &lt;&lt; average &lt;&lt;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FE172BE4-4167-0237-5DAF-7E37D2342AA2}"/>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
        <p:nvSpPr>
          <p:cNvPr id="3" name="Text Box 13">
            <a:extLst>
              <a:ext uri="{FF2B5EF4-FFF2-40B4-BE49-F238E27FC236}">
                <a16:creationId xmlns:a16="http://schemas.microsoft.com/office/drawing/2014/main" id="{23FDDE09-EACD-F688-F89D-D299833DDA04}"/>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cần</a:t>
            </a:r>
            <a:r>
              <a:rPr lang="en-US" altLang="en-US">
                <a:latin typeface="Arial" panose="020B0604020202020204" pitchFamily="34" charset="0"/>
                <a:cs typeface="Arial" panose="020B0604020202020204" pitchFamily="34" charset="0"/>
              </a:rPr>
              <a:t> nhập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90167858-951B-4D3F-AB0A-5B7AA5EBB6FF}"/>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A1362852-370C-6ABB-2418-7101708845D8}"/>
              </a:ext>
            </a:extLst>
          </p:cNvPr>
          <p:cNvGraphicFramePr>
            <a:graphicFrameLocks noGrp="1"/>
          </p:cNvGraphicFramePr>
          <p:nvPr>
            <p:extLst>
              <p:ext uri="{D42A27DB-BD31-4B8C-83A1-F6EECF244321}">
                <p14:modId xmlns:p14="http://schemas.microsoft.com/office/powerpoint/2010/main" val="2276472073"/>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6FCF42A8-BDAD-C7C6-947D-3B30891721F1}"/>
              </a:ext>
            </a:extLst>
          </p:cNvPr>
          <p:cNvGraphicFramePr>
            <a:graphicFrameLocks noGrp="1"/>
          </p:cNvGraphicFramePr>
          <p:nvPr>
            <p:extLst>
              <p:ext uri="{D42A27DB-BD31-4B8C-83A1-F6EECF244321}">
                <p14:modId xmlns:p14="http://schemas.microsoft.com/office/powerpoint/2010/main" val="4040260374"/>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9</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22438D0D-D117-C5F7-460E-246B84E34A33}"/>
              </a:ext>
            </a:extLst>
          </p:cNvPr>
          <p:cNvGraphicFramePr>
            <a:graphicFrameLocks noGrp="1"/>
          </p:cNvGraphicFramePr>
          <p:nvPr>
            <p:extLst>
              <p:ext uri="{D42A27DB-BD31-4B8C-83A1-F6EECF244321}">
                <p14:modId xmlns:p14="http://schemas.microsoft.com/office/powerpoint/2010/main" val="3084137126"/>
              </p:ext>
            </p:extLst>
          </p:nvPr>
        </p:nvGraphicFramePr>
        <p:xfrm>
          <a:off x="7469436" y="4452452"/>
          <a:ext cx="3388777" cy="678180"/>
        </p:xfrm>
        <a:graphic>
          <a:graphicData uri="http://schemas.openxmlformats.org/drawingml/2006/table">
            <a:tbl>
              <a:tblPr firstRow="1" bandRow="1">
                <a:tableStyleId>{5C22544A-7EE6-4342-B048-85BDC9FD1C3A}</a:tableStyleId>
              </a:tblPr>
              <a:tblGrid>
                <a:gridCol w="2335576">
                  <a:extLst>
                    <a:ext uri="{9D8B030D-6E8A-4147-A177-3AD203B41FA5}">
                      <a16:colId xmlns:a16="http://schemas.microsoft.com/office/drawing/2014/main" val="20000"/>
                    </a:ext>
                  </a:extLst>
                </a:gridCol>
                <a:gridCol w="1053201">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average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Date Placeholder 7">
            <a:extLst>
              <a:ext uri="{FF2B5EF4-FFF2-40B4-BE49-F238E27FC236}">
                <a16:creationId xmlns:a16="http://schemas.microsoft.com/office/drawing/2014/main" id="{042845BF-A094-146A-02CB-D64F6CE7D290}"/>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normAutofit fontScale="90000"/>
          </a:bodyPr>
          <a:lstStyle/>
          <a:p>
            <a:r>
              <a:rPr lang="vi-VN" altLang="en-US" dirty="0"/>
              <a:t>Chạy từng bước</a:t>
            </a:r>
            <a:endParaRPr lang="en-US" altLang="en-US" dirty="0"/>
          </a:p>
        </p:txBody>
      </p:sp>
      <p:sp>
        <p:nvSpPr>
          <p:cNvPr id="768003" name="Rectangle 3" descr="Rectangle: Click to edit Master text styles&#10;Second level&#10;Third level&#10;Fourth level&#10;Fifth level"/>
          <p:cNvSpPr>
            <a:spLocks noGrp="1" noChangeArrowheads="1"/>
          </p:cNvSpPr>
          <p:nvPr>
            <p:ph type="body" idx="1"/>
          </p:nvPr>
        </p:nvSpPr>
        <p:spPr/>
        <p:txBody>
          <a:bodyPr>
            <a:normAutofit fontScale="77500" lnSpcReduction="20000"/>
          </a:bodyPr>
          <a:lstStyle/>
          <a:p>
            <a:pPr marL="26035" indent="0">
              <a:buNone/>
            </a:pPr>
            <a:r>
              <a:rPr lang="en-US" dirty="0" err="1">
                <a:solidFill>
                  <a:srgbClr val="0000FF"/>
                </a:solidFill>
                <a:latin typeface="Consolas" panose="020B0609020204030204" pitchFamily="49" charset="0"/>
              </a:rPr>
              <a:t>int</a:t>
            </a:r>
            <a:r>
              <a:rPr lang="en-US" dirty="0">
                <a:solidFill>
                  <a:srgbClr val="0000FF"/>
                </a:solidFill>
                <a:latin typeface="Consolas" panose="020B0609020204030204" pitchFamily="49" charset="0"/>
              </a:rPr>
              <a:t> n = 3</a:t>
            </a:r>
            <a:r>
              <a:rPr lang="en-US" dirty="0">
                <a:solidFill>
                  <a:srgbClr val="000000"/>
                </a:solidFill>
                <a:latin typeface="Consolas" panose="020B0609020204030204" pitchFamily="49" charset="0"/>
              </a:rPr>
              <a:t>;</a:t>
            </a:r>
          </a:p>
          <a:p>
            <a:pPr marL="26035" indent="0">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sum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p>
          <a:p>
            <a:pPr marL="26035" indent="0">
              <a:buNone/>
            </a:pP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(count &lt; n) {</a:t>
            </a:r>
          </a:p>
          <a:p>
            <a:pPr marL="205740"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value;</a:t>
            </a:r>
          </a:p>
          <a:p>
            <a:pPr marL="205740" lvl="1" indent="0">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value;</a:t>
            </a:r>
          </a:p>
          <a:p>
            <a:pPr marL="205740" lvl="1" indent="0">
              <a:buNone/>
            </a:pPr>
            <a:r>
              <a:rPr lang="en-US" dirty="0">
                <a:solidFill>
                  <a:srgbClr val="000000"/>
                </a:solidFill>
                <a:latin typeface="Consolas" panose="020B0609020204030204" pitchFamily="49" charset="0"/>
              </a:rPr>
              <a:t>  sum += value;</a:t>
            </a:r>
          </a:p>
          <a:p>
            <a:pPr marL="205740" lvl="1" indent="0">
              <a:buNone/>
            </a:pPr>
            <a:r>
              <a:rPr lang="en-US" dirty="0">
                <a:solidFill>
                  <a:srgbClr val="000000"/>
                </a:solidFill>
                <a:latin typeface="Consolas" panose="020B0609020204030204" pitchFamily="49" charset="0"/>
              </a:rPr>
              <a:t>  count++; </a:t>
            </a:r>
          </a:p>
          <a:p>
            <a:pPr marL="26035" indent="0">
              <a:buNone/>
            </a:pPr>
            <a:r>
              <a:rPr lang="en-US" dirty="0">
                <a:solidFill>
                  <a:srgbClr val="000000"/>
                </a:solidFill>
                <a:latin typeface="Consolas" panose="020B0609020204030204" pitchFamily="49" charset="0"/>
              </a:rPr>
              <a:t>}</a:t>
            </a:r>
          </a:p>
          <a:p>
            <a:pPr marL="26035" indent="0">
              <a:buNone/>
            </a:pP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average = sum / count ;</a:t>
            </a:r>
          </a:p>
          <a:p>
            <a:pPr marL="26035" indent="0">
              <a:buNone/>
            </a:pPr>
            <a:r>
              <a:rPr lang="en-US" dirty="0" err="1">
                <a:solidFill>
                  <a:srgbClr val="FF0000"/>
                </a:solidFill>
                <a:highlight>
                  <a:srgbClr val="FFFF00"/>
                </a:highlight>
                <a:latin typeface="Consolas" panose="020B0609020204030204" pitchFamily="49" charset="0"/>
              </a:rPr>
              <a:t>cout</a:t>
            </a:r>
            <a:r>
              <a:rPr lang="en-US" dirty="0">
                <a:solidFill>
                  <a:srgbClr val="FF0000"/>
                </a:solidFill>
                <a:highlight>
                  <a:srgbClr val="FFFF00"/>
                </a:highlight>
                <a:latin typeface="Consolas" panose="020B0609020204030204" pitchFamily="49" charset="0"/>
              </a:rPr>
              <a:t> &lt;&lt; "Average: " &lt;&lt; average &lt;&lt; </a:t>
            </a:r>
            <a:r>
              <a:rPr lang="en-US" dirty="0" err="1">
                <a:solidFill>
                  <a:srgbClr val="FF0000"/>
                </a:solidFill>
                <a:highlight>
                  <a:srgbClr val="FFFF00"/>
                </a:highlight>
                <a:latin typeface="Consolas" panose="020B0609020204030204" pitchFamily="49" charset="0"/>
              </a:rPr>
              <a:t>std</a:t>
            </a:r>
            <a:r>
              <a:rPr lang="en-US" dirty="0">
                <a:solidFill>
                  <a:srgbClr val="FF0000"/>
                </a:solidFill>
                <a:highlight>
                  <a:srgbClr val="FFFF00"/>
                </a:highlight>
                <a:latin typeface="Consolas" panose="020B0609020204030204" pitchFamily="49" charset="0"/>
              </a:rPr>
              <a:t>::</a:t>
            </a:r>
            <a:r>
              <a:rPr lang="en-US" dirty="0" err="1">
                <a:solidFill>
                  <a:srgbClr val="FF0000"/>
                </a:solidFill>
                <a:highlight>
                  <a:srgbClr val="FFFF00"/>
                </a:highlight>
                <a:latin typeface="Consolas" panose="020B0609020204030204" pitchFamily="49" charset="0"/>
              </a:rPr>
              <a:t>endl</a:t>
            </a:r>
            <a:r>
              <a:rPr lang="en-US" dirty="0">
                <a:solidFill>
                  <a:srgbClr val="FF0000"/>
                </a:solidFill>
                <a:highlight>
                  <a:srgbClr val="FFFF00"/>
                </a:highlight>
                <a:latin typeface="Consolas" panose="020B0609020204030204" pitchFamily="49" charset="0"/>
              </a:rPr>
              <a:t>;</a:t>
            </a: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5EF09BA6-26C2-3F54-B748-AE32A7523D19}"/>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
        <p:nvSpPr>
          <p:cNvPr id="3" name="Text Box 13">
            <a:extLst>
              <a:ext uri="{FF2B5EF4-FFF2-40B4-BE49-F238E27FC236}">
                <a16:creationId xmlns:a16="http://schemas.microsoft.com/office/drawing/2014/main" id="{BFC23E7F-B3BA-7985-20A7-9F85D96C645C}"/>
              </a:ext>
            </a:extLst>
          </p:cNvPr>
          <p:cNvSpPr txBox="1">
            <a:spLocks noChangeArrowheads="1"/>
          </p:cNvSpPr>
          <p:nvPr/>
        </p:nvSpPr>
        <p:spPr bwMode="auto">
          <a:xfrm>
            <a:off x="4812022" y="1233824"/>
            <a:ext cx="6429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err="1">
                <a:latin typeface="Arial" panose="020B0604020202020204" pitchFamily="34" charset="0"/>
                <a:cs typeface="Arial" panose="020B0604020202020204" pitchFamily="34" charset="0"/>
              </a:rPr>
              <a:t>Các</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số</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cần</a:t>
            </a:r>
            <a:r>
              <a:rPr lang="en-US" altLang="en-US" dirty="0">
                <a:latin typeface="Arial" panose="020B0604020202020204" pitchFamily="34" charset="0"/>
                <a:cs typeface="Arial" panose="020B0604020202020204" pitchFamily="34" charset="0"/>
              </a:rPr>
              <a:t> </a:t>
            </a:r>
            <a:r>
              <a:rPr lang="en-US" altLang="en-US" err="1">
                <a:latin typeface="Arial" panose="020B0604020202020204" pitchFamily="34" charset="0"/>
                <a:cs typeface="Arial" panose="020B0604020202020204" pitchFamily="34" charset="0"/>
              </a:rPr>
              <a:t>nhập</a:t>
            </a:r>
            <a:r>
              <a:rPr lang="en-US" altLang="en-US">
                <a:latin typeface="Arial" panose="020B0604020202020204" pitchFamily="34" charset="0"/>
                <a:cs typeface="Arial" panose="020B0604020202020204" pitchFamily="34" charset="0"/>
              </a:rPr>
              <a:t> vào theo thứ tự: { 1, 5, 3, 1 } </a:t>
            </a:r>
            <a:endParaRPr lang="en-US" altLang="en-US"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C154C9DA-D282-A99A-04CC-69AE9D246FE5}"/>
              </a:ext>
            </a:extLst>
          </p:cNvPr>
          <p:cNvGraphicFramePr>
            <a:graphicFrameLocks noGrp="1"/>
          </p:cNvGraphicFramePr>
          <p:nvPr>
            <p:extLst>
              <p:ext uri="{D42A27DB-BD31-4B8C-83A1-F6EECF244321}">
                <p14:modId xmlns:p14="http://schemas.microsoft.com/office/powerpoint/2010/main" val="4210543500"/>
              </p:ext>
            </p:extLst>
          </p:nvPr>
        </p:nvGraphicFramePr>
        <p:xfrm>
          <a:off x="8786997" y="2233327"/>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n</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 name="Table 4">
            <a:extLst>
              <a:ext uri="{FF2B5EF4-FFF2-40B4-BE49-F238E27FC236}">
                <a16:creationId xmlns:a16="http://schemas.microsoft.com/office/drawing/2014/main" id="{56FAB320-579F-67C7-D9C8-DFCE41504703}"/>
              </a:ext>
            </a:extLst>
          </p:cNvPr>
          <p:cNvGraphicFramePr>
            <a:graphicFrameLocks noGrp="1"/>
          </p:cNvGraphicFramePr>
          <p:nvPr>
            <p:extLst>
              <p:ext uri="{D42A27DB-BD31-4B8C-83A1-F6EECF244321}">
                <p14:modId xmlns:p14="http://schemas.microsoft.com/office/powerpoint/2010/main" val="2276472073"/>
              </p:ext>
            </p:extLst>
          </p:nvPr>
        </p:nvGraphicFramePr>
        <p:xfrm>
          <a:off x="7899094" y="2977034"/>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count</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423D4969-AE15-F3C1-2FAA-987206D70430}"/>
              </a:ext>
            </a:extLst>
          </p:cNvPr>
          <p:cNvGraphicFramePr>
            <a:graphicFrameLocks noGrp="1"/>
          </p:cNvGraphicFramePr>
          <p:nvPr>
            <p:extLst>
              <p:ext uri="{D42A27DB-BD31-4B8C-83A1-F6EECF244321}">
                <p14:modId xmlns:p14="http://schemas.microsoft.com/office/powerpoint/2010/main" val="4290252795"/>
              </p:ext>
            </p:extLst>
          </p:nvPr>
        </p:nvGraphicFramePr>
        <p:xfrm>
          <a:off x="7899093" y="3714743"/>
          <a:ext cx="2959120" cy="678180"/>
        </p:xfrm>
        <a:graphic>
          <a:graphicData uri="http://schemas.openxmlformats.org/drawingml/2006/table">
            <a:tbl>
              <a:tblPr firstRow="1" bandRow="1">
                <a:tableStyleId>{5C22544A-7EE6-4342-B048-85BDC9FD1C3A}</a:tableStyleId>
              </a:tblPr>
              <a:tblGrid>
                <a:gridCol w="1916935">
                  <a:extLst>
                    <a:ext uri="{9D8B030D-6E8A-4147-A177-3AD203B41FA5}">
                      <a16:colId xmlns:a16="http://schemas.microsoft.com/office/drawing/2014/main" val="20000"/>
                    </a:ext>
                  </a:extLst>
                </a:gridCol>
                <a:gridCol w="1042185">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sum</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a:solidFill>
                            <a:schemeClr val="tx1"/>
                          </a:solidFill>
                          <a:latin typeface="+mn-lt"/>
                        </a:rPr>
                        <a:t>9</a:t>
                      </a:r>
                      <a:endParaRPr lang="en-US" sz="4000" b="1" dirty="0">
                        <a:solidFill>
                          <a:schemeClr val="tx1"/>
                        </a:solidFill>
                        <a:latin typeface="+mn-lt"/>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18FB3526-5978-42AA-C1CF-09A980A53EE9}"/>
              </a:ext>
            </a:extLst>
          </p:cNvPr>
          <p:cNvGraphicFramePr>
            <a:graphicFrameLocks noGrp="1"/>
          </p:cNvGraphicFramePr>
          <p:nvPr>
            <p:extLst>
              <p:ext uri="{D42A27DB-BD31-4B8C-83A1-F6EECF244321}">
                <p14:modId xmlns:p14="http://schemas.microsoft.com/office/powerpoint/2010/main" val="121259433"/>
              </p:ext>
            </p:extLst>
          </p:nvPr>
        </p:nvGraphicFramePr>
        <p:xfrm>
          <a:off x="7469436" y="4452452"/>
          <a:ext cx="3388777" cy="678180"/>
        </p:xfrm>
        <a:graphic>
          <a:graphicData uri="http://schemas.openxmlformats.org/drawingml/2006/table">
            <a:tbl>
              <a:tblPr firstRow="1" bandRow="1">
                <a:tableStyleId>{5C22544A-7EE6-4342-B048-85BDC9FD1C3A}</a:tableStyleId>
              </a:tblPr>
              <a:tblGrid>
                <a:gridCol w="2335576">
                  <a:extLst>
                    <a:ext uri="{9D8B030D-6E8A-4147-A177-3AD203B41FA5}">
                      <a16:colId xmlns:a16="http://schemas.microsoft.com/office/drawing/2014/main" val="20000"/>
                    </a:ext>
                  </a:extLst>
                </a:gridCol>
                <a:gridCol w="1053201">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average</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Date Placeholder 8">
            <a:extLst>
              <a:ext uri="{FF2B5EF4-FFF2-40B4-BE49-F238E27FC236}">
                <a16:creationId xmlns:a16="http://schemas.microsoft.com/office/drawing/2014/main" id="{8A5AFC14-27F1-811B-0CC0-CE0FD78FF7E7}"/>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a:t>
            </a:r>
          </a:p>
        </p:txBody>
      </p:sp>
      <p:sp>
        <p:nvSpPr>
          <p:cNvPr id="3" name="Content Placeholder 2"/>
          <p:cNvSpPr>
            <a:spLocks noGrp="1"/>
          </p:cNvSpPr>
          <p:nvPr>
            <p:ph idx="1"/>
          </p:nvPr>
        </p:nvSpPr>
        <p:spPr/>
        <p:txBody>
          <a:bodyPr>
            <a:noAutofit/>
          </a:bodyPr>
          <a:lstStyle/>
          <a:p>
            <a:r>
              <a:rPr lang="en-US" altLang="en-US" dirty="0" err="1"/>
              <a:t>Câu</a:t>
            </a:r>
            <a:r>
              <a:rPr lang="en-US" altLang="en-US" dirty="0"/>
              <a:t> </a:t>
            </a:r>
            <a:r>
              <a:rPr lang="en-US" altLang="en-US" dirty="0" err="1"/>
              <a:t>lệnh</a:t>
            </a:r>
            <a:r>
              <a:rPr lang="en-US" altLang="en-US" dirty="0"/>
              <a:t> </a:t>
            </a:r>
            <a:r>
              <a:rPr lang="en-US" altLang="en-US" dirty="0">
                <a:solidFill>
                  <a:srgbClr val="FF0000"/>
                </a:solidFill>
              </a:rPr>
              <a:t>while</a:t>
            </a:r>
            <a:r>
              <a:rPr lang="en-US" altLang="en-US" dirty="0"/>
              <a:t> </a:t>
            </a:r>
            <a:r>
              <a:rPr lang="en-US" altLang="en-US" dirty="0">
                <a:solidFill>
                  <a:srgbClr val="FF0000"/>
                </a:solidFill>
              </a:rPr>
              <a:t>có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không</a:t>
            </a:r>
            <a:r>
              <a:rPr lang="en-US" altLang="en-US" dirty="0">
                <a:solidFill>
                  <a:srgbClr val="FF0000"/>
                </a:solidFill>
              </a:rPr>
              <a:t> thực </a:t>
            </a:r>
            <a:r>
              <a:rPr lang="en-US" altLang="en-US" dirty="0" err="1">
                <a:solidFill>
                  <a:srgbClr val="FF0000"/>
                </a:solidFill>
              </a:rPr>
              <a:t>hiện</a:t>
            </a:r>
            <a:r>
              <a:rPr lang="en-US" altLang="en-US" dirty="0">
                <a:solidFill>
                  <a:srgbClr val="FF0000"/>
                </a:solidFill>
              </a:rPr>
              <a:t> </a:t>
            </a:r>
            <a:r>
              <a:rPr lang="en-US" altLang="en-US" dirty="0" err="1">
                <a:solidFill>
                  <a:srgbClr val="FF0000"/>
                </a:solidFill>
              </a:rPr>
              <a:t>lần</a:t>
            </a:r>
            <a:r>
              <a:rPr lang="en-US" altLang="en-US" dirty="0">
                <a:solidFill>
                  <a:srgbClr val="FF0000"/>
                </a:solidFill>
              </a:rPr>
              <a:t> </a:t>
            </a:r>
            <a:r>
              <a:rPr lang="en-US" altLang="en-US" dirty="0" err="1">
                <a:solidFill>
                  <a:srgbClr val="FF0000"/>
                </a:solidFill>
              </a:rPr>
              <a:t>nào</a:t>
            </a:r>
            <a:r>
              <a:rPr lang="en-US" altLang="en-US" dirty="0"/>
              <a:t> do </a:t>
            </a:r>
            <a:r>
              <a:rPr lang="en-US" altLang="en-US" dirty="0" err="1">
                <a:solidFill>
                  <a:srgbClr val="FF0000"/>
                </a:solidFill>
              </a:rPr>
              <a:t>điều</a:t>
            </a:r>
            <a:r>
              <a:rPr lang="en-US" altLang="en-US" dirty="0">
                <a:solidFill>
                  <a:srgbClr val="FF0000"/>
                </a:solidFill>
              </a:rPr>
              <a:t> </a:t>
            </a:r>
            <a:r>
              <a:rPr lang="en-US" altLang="en-US" dirty="0" err="1">
                <a:solidFill>
                  <a:srgbClr val="FF0000"/>
                </a:solidFill>
              </a:rPr>
              <a:t>kiện</a:t>
            </a:r>
            <a:r>
              <a:rPr lang="en-US" altLang="en-US" dirty="0">
                <a:solidFill>
                  <a:srgbClr val="FF0000"/>
                </a:solidFill>
              </a:rPr>
              <a:t> </a:t>
            </a:r>
            <a:r>
              <a:rPr lang="en-US" altLang="en-US" dirty="0" err="1">
                <a:solidFill>
                  <a:srgbClr val="FF0000"/>
                </a:solidFill>
              </a:rPr>
              <a:t>lặp</a:t>
            </a:r>
            <a:r>
              <a:rPr lang="en-US" altLang="en-US" dirty="0"/>
              <a:t> </a:t>
            </a:r>
            <a:r>
              <a:rPr lang="en-US" altLang="en-US" dirty="0" err="1"/>
              <a:t>ngay</a:t>
            </a:r>
            <a:r>
              <a:rPr lang="en-US" altLang="en-US" dirty="0"/>
              <a:t> </a:t>
            </a:r>
            <a:r>
              <a:rPr lang="en-US" altLang="en-US" dirty="0" err="1"/>
              <a:t>từ</a:t>
            </a:r>
            <a:r>
              <a:rPr lang="en-US" altLang="en-US" dirty="0"/>
              <a:t> </a:t>
            </a:r>
            <a:r>
              <a:rPr lang="en-US" altLang="en-US" dirty="0" err="1">
                <a:solidFill>
                  <a:srgbClr val="FF0000"/>
                </a:solidFill>
              </a:rPr>
              <a:t>lần</a:t>
            </a:r>
            <a:r>
              <a:rPr lang="en-US" altLang="en-US" dirty="0">
                <a:solidFill>
                  <a:srgbClr val="FF0000"/>
                </a:solidFill>
              </a:rPr>
              <a:t> </a:t>
            </a:r>
            <a:r>
              <a:rPr lang="en-US" altLang="en-US" dirty="0" err="1">
                <a:solidFill>
                  <a:srgbClr val="FF0000"/>
                </a:solidFill>
              </a:rPr>
              <a:t>đầu</a:t>
            </a:r>
            <a:r>
              <a:rPr lang="en-US" altLang="en-US" dirty="0"/>
              <a:t> </a:t>
            </a:r>
            <a:r>
              <a:rPr lang="en-US" altLang="en-US" dirty="0" err="1"/>
              <a:t>đã</a:t>
            </a:r>
            <a:r>
              <a:rPr lang="en-US" altLang="en-US" dirty="0"/>
              <a:t> </a:t>
            </a:r>
            <a:r>
              <a:rPr lang="en-US" altLang="en-US" dirty="0" err="1">
                <a:solidFill>
                  <a:srgbClr val="FF0000"/>
                </a:solidFill>
              </a:rPr>
              <a:t>không</a:t>
            </a:r>
            <a:r>
              <a:rPr lang="en-US" altLang="en-US" dirty="0">
                <a:solidFill>
                  <a:srgbClr val="FF0000"/>
                </a:solidFill>
              </a:rPr>
              <a:t> </a:t>
            </a:r>
            <a:r>
              <a:rPr lang="en-US" altLang="en-US" dirty="0" err="1">
                <a:solidFill>
                  <a:srgbClr val="FF0000"/>
                </a:solidFill>
              </a:rPr>
              <a:t>thỏa</a:t>
            </a:r>
            <a:r>
              <a:rPr lang="en-US" altLang="en-US" dirty="0"/>
              <a:t>.</a:t>
            </a:r>
          </a:p>
          <a:p>
            <a:pPr marL="205740" lvl="1" indent="0">
              <a:buNone/>
            </a:pPr>
            <a:r>
              <a:rPr lang="pt-BR" sz="2800">
                <a:solidFill>
                  <a:srgbClr val="000000"/>
                </a:solidFill>
                <a:latin typeface="Consolas" panose="020B0609020204030204" pitchFamily="49" charset="0"/>
              </a:rPr>
              <a:t>  </a:t>
            </a:r>
          </a:p>
          <a:p>
            <a:pPr marL="205740" lvl="1" indent="0">
              <a:buNone/>
            </a:pPr>
            <a:r>
              <a:rPr lang="pt-BR" sz="2800">
                <a:solidFill>
                  <a:srgbClr val="0000FF"/>
                </a:solidFill>
                <a:latin typeface="Consolas" panose="020B0609020204030204" pitchFamily="49" charset="0"/>
              </a:rPr>
              <a:t>int</a:t>
            </a:r>
            <a:r>
              <a:rPr lang="pt-BR" sz="2800">
                <a:solidFill>
                  <a:srgbClr val="000000"/>
                </a:solidFill>
                <a:latin typeface="Consolas" panose="020B0609020204030204" pitchFamily="49" charset="0"/>
              </a:rPr>
              <a:t> </a:t>
            </a:r>
            <a:r>
              <a:rPr lang="pt-BR" sz="2800" dirty="0">
                <a:solidFill>
                  <a:srgbClr val="000000"/>
                </a:solidFill>
                <a:latin typeface="Consolas" panose="020B0609020204030204" pitchFamily="49" charset="0"/>
              </a:rPr>
              <a:t>n = </a:t>
            </a:r>
            <a:r>
              <a:rPr lang="pt-BR" sz="2800" dirty="0">
                <a:solidFill>
                  <a:srgbClr val="09885A"/>
                </a:solidFill>
                <a:latin typeface="Consolas" panose="020B0609020204030204" pitchFamily="49" charset="0"/>
              </a:rPr>
              <a:t>1</a:t>
            </a:r>
            <a:r>
              <a:rPr lang="pt-BR" sz="2800" dirty="0">
                <a:solidFill>
                  <a:srgbClr val="000000"/>
                </a:solidFill>
                <a:latin typeface="Consolas" panose="020B0609020204030204" pitchFamily="49" charset="0"/>
              </a:rPr>
              <a:t>;</a:t>
            </a:r>
          </a:p>
          <a:p>
            <a:pPr marL="205740" lvl="1" indent="0">
              <a:buNone/>
            </a:pPr>
            <a:r>
              <a:rPr lang="pt-BR" sz="2800" dirty="0">
                <a:solidFill>
                  <a:srgbClr val="000000"/>
                </a:solidFill>
                <a:latin typeface="Consolas" panose="020B0609020204030204" pitchFamily="49" charset="0"/>
              </a:rPr>
              <a:t>  </a:t>
            </a:r>
            <a:r>
              <a:rPr lang="pt-BR" sz="2800" dirty="0">
                <a:solidFill>
                  <a:srgbClr val="0000FF"/>
                </a:solidFill>
                <a:latin typeface="Consolas" panose="020B0609020204030204" pitchFamily="49" charset="0"/>
              </a:rPr>
              <a:t>while</a:t>
            </a:r>
            <a:r>
              <a:rPr lang="pt-BR" sz="2800" dirty="0">
                <a:solidFill>
                  <a:srgbClr val="000000"/>
                </a:solidFill>
                <a:latin typeface="Consolas" panose="020B0609020204030204" pitchFamily="49" charset="0"/>
              </a:rPr>
              <a:t> (n &gt; </a:t>
            </a:r>
            <a:r>
              <a:rPr lang="pt-BR" sz="2800" dirty="0">
                <a:solidFill>
                  <a:srgbClr val="09885A"/>
                </a:solidFill>
                <a:latin typeface="Consolas" panose="020B0609020204030204" pitchFamily="49" charset="0"/>
              </a:rPr>
              <a:t>10</a:t>
            </a:r>
            <a:r>
              <a:rPr lang="pt-BR" sz="2800" dirty="0">
                <a:solidFill>
                  <a:srgbClr val="000000"/>
                </a:solidFill>
                <a:latin typeface="Consolas" panose="020B0609020204030204" pitchFamily="49" charset="0"/>
              </a:rPr>
              <a:t>) {</a:t>
            </a:r>
          </a:p>
          <a:p>
            <a:pPr marL="386080" lvl="2" indent="0">
              <a:buNone/>
            </a:pPr>
            <a:r>
              <a:rPr lang="pt-BR" sz="2800" dirty="0">
                <a:solidFill>
                  <a:srgbClr val="000000"/>
                </a:solidFill>
                <a:latin typeface="Consolas" panose="020B0609020204030204" pitchFamily="49" charset="0"/>
              </a:rPr>
              <a:t>    cout &lt;&lt; n &lt;&lt; endl;</a:t>
            </a:r>
          </a:p>
          <a:p>
            <a:pPr marL="386080" lvl="2" indent="0">
              <a:buNone/>
            </a:pPr>
            <a:r>
              <a:rPr lang="pt-BR" sz="2800" dirty="0">
                <a:solidFill>
                  <a:srgbClr val="000000"/>
                </a:solidFill>
                <a:latin typeface="Consolas" panose="020B0609020204030204" pitchFamily="49" charset="0"/>
              </a:rPr>
              <a:t>    n--;</a:t>
            </a:r>
          </a:p>
          <a:p>
            <a:pPr marL="205740" lvl="1" indent="0">
              <a:buNone/>
            </a:pPr>
            <a:r>
              <a:rPr lang="pt-BR" sz="2800">
                <a:solidFill>
                  <a:srgbClr val="000000"/>
                </a:solidFill>
                <a:latin typeface="Consolas" panose="020B0609020204030204" pitchFamily="49" charset="0"/>
              </a:rPr>
              <a:t>  }</a:t>
            </a:r>
            <a:endParaRPr lang="pt-BR" sz="2800" dirty="0">
              <a:solidFill>
                <a:srgbClr val="000000"/>
              </a:solidFill>
              <a:latin typeface="Consolas" panose="020B0609020204030204" pitchFamily="49" charset="0"/>
            </a:endParaRPr>
          </a:p>
          <a:p>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BEEAEBEB-BB2D-3CDD-C3B9-E52A71C15979}"/>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
        <p:nvSpPr>
          <p:cNvPr id="4" name="Date Placeholder 3">
            <a:extLst>
              <a:ext uri="{FF2B5EF4-FFF2-40B4-BE49-F238E27FC236}">
                <a16:creationId xmlns:a16="http://schemas.microsoft.com/office/drawing/2014/main" id="{848751AF-0646-2D6F-AAAE-27C98CE14538}"/>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err="1"/>
              <a:t>Một</a:t>
            </a:r>
            <a:r>
              <a:rPr lang="en-US" altLang="en-US" dirty="0"/>
              <a:t> </a:t>
            </a:r>
            <a:r>
              <a:rPr lang="en-US" altLang="en-US" dirty="0" err="1"/>
              <a:t>số</a:t>
            </a:r>
            <a:r>
              <a:rPr lang="en-US" altLang="en-US" dirty="0"/>
              <a:t> </a:t>
            </a:r>
            <a:r>
              <a:rPr lang="en-US" altLang="en-US" dirty="0" err="1"/>
              <a:t>lưu</a:t>
            </a:r>
            <a:r>
              <a:rPr lang="en-US" altLang="en-US" dirty="0"/>
              <a:t> ý</a:t>
            </a:r>
            <a:endParaRPr lang="en-US" dirty="0"/>
          </a:p>
        </p:txBody>
      </p:sp>
      <p:sp>
        <p:nvSpPr>
          <p:cNvPr id="3" name="Content Placeholder 2"/>
          <p:cNvSpPr>
            <a:spLocks noGrp="1"/>
          </p:cNvSpPr>
          <p:nvPr>
            <p:ph idx="1"/>
          </p:nvPr>
        </p:nvSpPr>
        <p:spPr/>
        <p:txBody>
          <a:bodyPr>
            <a:normAutofit/>
          </a:bodyPr>
          <a:lstStyle/>
          <a:p>
            <a:r>
              <a:rPr lang="en-US" altLang="en-US" dirty="0" err="1"/>
              <a:t>Cấu</a:t>
            </a:r>
            <a:r>
              <a:rPr lang="en-US" altLang="en-US" dirty="0"/>
              <a:t> </a:t>
            </a:r>
            <a:r>
              <a:rPr lang="en-US" altLang="en-US" dirty="0" err="1"/>
              <a:t>trúc</a:t>
            </a:r>
            <a:r>
              <a:rPr lang="en-US" altLang="en-US" dirty="0"/>
              <a:t> for có </a:t>
            </a:r>
            <a:r>
              <a:rPr lang="en-US" altLang="en-US" dirty="0" err="1"/>
              <a:t>thể</a:t>
            </a:r>
            <a:r>
              <a:rPr lang="en-US" altLang="en-US" dirty="0"/>
              <a:t> </a:t>
            </a:r>
            <a:r>
              <a:rPr lang="en-US" altLang="en-US" dirty="0" err="1"/>
              <a:t>được</a:t>
            </a:r>
            <a:r>
              <a:rPr lang="en-US" altLang="en-US" dirty="0"/>
              <a:t> </a:t>
            </a:r>
            <a:r>
              <a:rPr lang="en-US" altLang="en-US" dirty="0" err="1"/>
              <a:t>viết</a:t>
            </a:r>
            <a:r>
              <a:rPr lang="en-US" altLang="en-US" dirty="0"/>
              <a:t> lại </a:t>
            </a:r>
            <a:r>
              <a:rPr lang="en-US" altLang="en-US" dirty="0" err="1"/>
              <a:t>sử</a:t>
            </a:r>
            <a:r>
              <a:rPr lang="en-US" altLang="en-US" dirty="0"/>
              <a:t> </a:t>
            </a:r>
            <a:r>
              <a:rPr lang="en-US" altLang="en-US" dirty="0" err="1"/>
              <a:t>dụng</a:t>
            </a:r>
            <a:r>
              <a:rPr lang="en-US" altLang="en-US" dirty="0"/>
              <a:t> </a:t>
            </a:r>
            <a:r>
              <a:rPr lang="en-US" altLang="en-US" dirty="0" err="1"/>
              <a:t>cấu</a:t>
            </a:r>
            <a:r>
              <a:rPr lang="en-US" altLang="en-US" dirty="0"/>
              <a:t> </a:t>
            </a:r>
            <a:r>
              <a:rPr lang="en-US" altLang="en-US" dirty="0" err="1"/>
              <a:t>trúc</a:t>
            </a:r>
            <a:r>
              <a:rPr lang="en-US" altLang="en-US" dirty="0"/>
              <a:t> while </a:t>
            </a:r>
            <a:r>
              <a:rPr lang="en-US" altLang="en-US" dirty="0" err="1"/>
              <a:t>như</a:t>
            </a:r>
            <a:r>
              <a:rPr lang="en-US" altLang="en-US" dirty="0"/>
              <a:t> </a:t>
            </a:r>
            <a:r>
              <a:rPr lang="en-US" altLang="en-US" dirty="0" err="1"/>
              <a:t>sau</a:t>
            </a:r>
            <a:r>
              <a:rPr lang="en-US" altLang="en-US" dirty="0"/>
              <a:t>:</a:t>
            </a:r>
          </a:p>
          <a:p>
            <a:pPr marL="26035" indent="0">
              <a:buNone/>
            </a:pPr>
            <a:endParaRPr lang="en-US" altLang="en-US" dirty="0"/>
          </a:p>
          <a:p>
            <a:pPr marL="26035" indent="0">
              <a:buNone/>
            </a:pP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a:p>
            <a:endParaRPr lang="en-US" sz="2400" dirty="0"/>
          </a:p>
        </p:txBody>
      </p:sp>
      <p:sp>
        <p:nvSpPr>
          <p:cNvPr id="8" name="Footer Placeholder 7"/>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9" name="Rectangle 8"/>
          <p:cNvSpPr/>
          <p:nvPr/>
        </p:nvSpPr>
        <p:spPr>
          <a:xfrm>
            <a:off x="408023" y="3212128"/>
            <a:ext cx="6554638" cy="11709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initialization</a:t>
            </a:r>
            <a:r>
              <a:rPr lang="en-US" sz="2400" dirty="0">
                <a:solidFill>
                  <a:srgbClr val="000000"/>
                </a:solidFill>
                <a:latin typeface="Consolas" panose="020B0609020204030204" pitchFamily="49" charset="0"/>
              </a:rPr>
              <a:t>; </a:t>
            </a:r>
            <a:r>
              <a:rPr lang="en-US" sz="2400" dirty="0">
                <a:solidFill>
                  <a:srgbClr val="0070C0"/>
                </a:solidFill>
                <a:latin typeface="Consolas" panose="020B0609020204030204" pitchFamily="49" charset="0"/>
              </a:rPr>
              <a:t>condition</a:t>
            </a:r>
            <a:r>
              <a:rPr lang="en-US" sz="2400" dirty="0">
                <a:solidFill>
                  <a:srgbClr val="000000"/>
                </a:solidFill>
                <a:latin typeface="Consolas" panose="020B0609020204030204" pitchFamily="49" charset="0"/>
              </a:rPr>
              <a:t>; </a:t>
            </a:r>
            <a:r>
              <a:rPr lang="en-US" sz="2400" dirty="0">
                <a:solidFill>
                  <a:schemeClr val="accent4"/>
                </a:solidFill>
                <a:latin typeface="Consolas" panose="020B0609020204030204" pitchFamily="49" charset="0"/>
              </a:rPr>
              <a:t>step</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statements</a:t>
            </a:r>
          </a:p>
        </p:txBody>
      </p:sp>
      <p:sp>
        <p:nvSpPr>
          <p:cNvPr id="10" name="Rectangle 9"/>
          <p:cNvSpPr/>
          <p:nvPr/>
        </p:nvSpPr>
        <p:spPr>
          <a:xfrm>
            <a:off x="8265288" y="2589982"/>
            <a:ext cx="3454634" cy="2230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en-US" sz="2400" dirty="0">
                <a:solidFill>
                  <a:srgbClr val="FF0000"/>
                </a:solidFill>
                <a:latin typeface="Consolas" panose="020B0609020204030204" pitchFamily="49" charset="0"/>
              </a:rPr>
              <a:t>initialization</a:t>
            </a:r>
            <a:r>
              <a:rPr lang="en-US" sz="2400" dirty="0">
                <a:solidFill>
                  <a:srgbClr val="000000"/>
                </a:solidFill>
                <a:latin typeface="Consolas" panose="020B0609020204030204" pitchFamily="49" charset="0"/>
              </a:rPr>
              <a:t>;</a:t>
            </a:r>
          </a:p>
          <a:p>
            <a:pPr marL="26035"/>
            <a:r>
              <a:rPr lang="en-US" sz="2400" dirty="0">
                <a:solidFill>
                  <a:srgbClr val="0000FF"/>
                </a:solidFill>
                <a:latin typeface="Consolas" panose="020B0609020204030204" pitchFamily="49" charset="0"/>
              </a:rPr>
              <a:t>while</a:t>
            </a:r>
            <a:r>
              <a:rPr lang="en-US" sz="2400" dirty="0">
                <a:solidFill>
                  <a:srgbClr val="000000"/>
                </a:solidFill>
                <a:latin typeface="Consolas" panose="020B0609020204030204" pitchFamily="49" charset="0"/>
              </a:rPr>
              <a:t> (</a:t>
            </a:r>
            <a:r>
              <a:rPr lang="en-US" sz="2400" dirty="0">
                <a:solidFill>
                  <a:srgbClr val="0070C0"/>
                </a:solidFill>
                <a:latin typeface="Consolas" panose="020B0609020204030204" pitchFamily="49" charset="0"/>
              </a:rPr>
              <a:t>condition</a:t>
            </a:r>
            <a:r>
              <a:rPr lang="en-US" sz="2400" dirty="0">
                <a:solidFill>
                  <a:srgbClr val="000000"/>
                </a:solidFill>
                <a:latin typeface="Consolas" panose="020B0609020204030204" pitchFamily="49" charset="0"/>
              </a:rPr>
              <a:t>) {</a:t>
            </a:r>
          </a:p>
          <a:p>
            <a:pPr marL="26035"/>
            <a:r>
              <a:rPr lang="en-US" sz="2400" dirty="0">
                <a:solidFill>
                  <a:srgbClr val="000000"/>
                </a:solidFill>
                <a:latin typeface="Consolas" panose="020B0609020204030204" pitchFamily="49" charset="0"/>
              </a:rPr>
              <a:t>    statements</a:t>
            </a:r>
          </a:p>
          <a:p>
            <a:pPr marL="26035"/>
            <a:r>
              <a:rPr lang="en-US" sz="2400" dirty="0">
                <a:solidFill>
                  <a:srgbClr val="000000"/>
                </a:solidFill>
                <a:latin typeface="Consolas" panose="020B0609020204030204" pitchFamily="49" charset="0"/>
              </a:rPr>
              <a:t>    </a:t>
            </a:r>
            <a:r>
              <a:rPr lang="en-US" sz="2400" dirty="0">
                <a:solidFill>
                  <a:schemeClr val="accent4"/>
                </a:solidFill>
                <a:latin typeface="Consolas" panose="020B0609020204030204" pitchFamily="49" charset="0"/>
              </a:rPr>
              <a:t> step</a:t>
            </a:r>
            <a:r>
              <a:rPr lang="en-US" sz="2400" dirty="0">
                <a:solidFill>
                  <a:srgbClr val="000000"/>
                </a:solidFill>
                <a:latin typeface="Consolas" panose="020B0609020204030204" pitchFamily="49" charset="0"/>
              </a:rPr>
              <a:t>;</a:t>
            </a:r>
          </a:p>
          <a:p>
            <a:pPr marL="26035"/>
            <a:r>
              <a:rPr lang="en-US" sz="2400" dirty="0">
                <a:solidFill>
                  <a:srgbClr val="000000"/>
                </a:solidFill>
                <a:latin typeface="Consolas" panose="020B0609020204030204" pitchFamily="49" charset="0"/>
              </a:rPr>
              <a:t>}</a:t>
            </a:r>
          </a:p>
        </p:txBody>
      </p:sp>
      <p:sp>
        <p:nvSpPr>
          <p:cNvPr id="5" name="Slide Number Placeholder 4">
            <a:extLst>
              <a:ext uri="{FF2B5EF4-FFF2-40B4-BE49-F238E27FC236}">
                <a16:creationId xmlns:a16="http://schemas.microsoft.com/office/drawing/2014/main" id="{5877CFCD-D2CD-224D-0309-DC99FE410547}"/>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
        <p:nvSpPr>
          <p:cNvPr id="6" name="Arrow: Left-Right 5">
            <a:extLst>
              <a:ext uri="{FF2B5EF4-FFF2-40B4-BE49-F238E27FC236}">
                <a16:creationId xmlns:a16="http://schemas.microsoft.com/office/drawing/2014/main" id="{A73ADEB6-AB54-722E-C3B4-5504A62D98B8}"/>
              </a:ext>
            </a:extLst>
          </p:cNvPr>
          <p:cNvSpPr/>
          <p:nvPr/>
        </p:nvSpPr>
        <p:spPr>
          <a:xfrm>
            <a:off x="7205032" y="3616817"/>
            <a:ext cx="859316" cy="316204"/>
          </a:xfrm>
          <a:prstGeom prst="lef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6ABBEB3-7200-50EE-4B4E-9D068B5E39FC}"/>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a:t>
            </a:r>
          </a:p>
        </p:txBody>
      </p:sp>
      <p:sp>
        <p:nvSpPr>
          <p:cNvPr id="3" name="Content Placeholder 2"/>
          <p:cNvSpPr>
            <a:spLocks noGrp="1"/>
          </p:cNvSpPr>
          <p:nvPr>
            <p:ph idx="1"/>
          </p:nvPr>
        </p:nvSpPr>
        <p:spPr/>
        <p:txBody>
          <a:bodyPr/>
          <a:lstStyle/>
          <a:p>
            <a:r>
              <a:rPr lang="en-US" altLang="en-US" dirty="0" err="1"/>
              <a:t>Không</a:t>
            </a:r>
            <a:r>
              <a:rPr lang="en-US" altLang="en-US" dirty="0"/>
              <a:t> </a:t>
            </a:r>
            <a:r>
              <a:rPr lang="vi-VN" altLang="en-US" dirty="0"/>
              <a:t>đượ</a:t>
            </a:r>
            <a:r>
              <a:rPr lang="en-US" altLang="en-US" dirty="0"/>
              <a:t>c </a:t>
            </a:r>
            <a:r>
              <a:rPr lang="en-US" altLang="en-US" dirty="0" err="1"/>
              <a:t>thêm</a:t>
            </a:r>
            <a:r>
              <a:rPr lang="en-US" altLang="en-US" dirty="0"/>
              <a:t> </a:t>
            </a:r>
            <a:r>
              <a:rPr lang="en-US" altLang="en-US" dirty="0">
                <a:solidFill>
                  <a:srgbClr val="FF0000"/>
                </a:solidFill>
              </a:rPr>
              <a:t>;</a:t>
            </a:r>
            <a:r>
              <a:rPr lang="en-US" altLang="en-US" dirty="0"/>
              <a:t> </a:t>
            </a:r>
            <a:r>
              <a:rPr lang="en-US" altLang="en-US" dirty="0" err="1"/>
              <a:t>ngay</a:t>
            </a:r>
            <a:r>
              <a:rPr lang="en-US" altLang="en-US" dirty="0"/>
              <a:t> </a:t>
            </a:r>
            <a:r>
              <a:rPr lang="en-US" altLang="en-US" dirty="0" err="1"/>
              <a:t>sau</a:t>
            </a:r>
            <a:r>
              <a:rPr lang="en-US" altLang="en-US" dirty="0"/>
              <a:t> </a:t>
            </a:r>
            <a:r>
              <a:rPr lang="en-US" altLang="en-US" dirty="0" err="1"/>
              <a:t>lệnh</a:t>
            </a:r>
            <a:r>
              <a:rPr lang="en-US" altLang="en-US" dirty="0"/>
              <a:t> </a:t>
            </a:r>
            <a:r>
              <a:rPr lang="en-US" altLang="en-US" dirty="0" err="1"/>
              <a:t>lệnh</a:t>
            </a:r>
            <a:r>
              <a:rPr lang="en-US" altLang="en-US" dirty="0"/>
              <a:t> while.</a:t>
            </a:r>
            <a:endParaRPr lang="en-US" altLang="en-US" dirty="0">
              <a:solidFill>
                <a:srgbClr val="FF66FF"/>
              </a:solidFill>
            </a:endParaRPr>
          </a:p>
          <a:p>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7130069" y="2290034"/>
            <a:ext cx="4287786" cy="283071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400" dirty="0">
                <a:solidFill>
                  <a:srgbClr val="0000FF"/>
                </a:solidFill>
                <a:latin typeface="Consolas" panose="020B0609020204030204" pitchFamily="49" charset="0"/>
              </a:rPr>
              <a:t>int</a:t>
            </a:r>
            <a:r>
              <a:rPr lang="pt-BR" sz="2400" dirty="0">
                <a:solidFill>
                  <a:srgbClr val="000000"/>
                </a:solidFill>
                <a:latin typeface="Consolas" panose="020B0609020204030204" pitchFamily="49" charset="0"/>
              </a:rPr>
              <a:t> n = </a:t>
            </a:r>
            <a:r>
              <a:rPr lang="pt-BR" sz="2400" dirty="0">
                <a:solidFill>
                  <a:srgbClr val="09885A"/>
                </a:solidFill>
                <a:latin typeface="Consolas" panose="020B0609020204030204" pitchFamily="49" charset="0"/>
              </a:rPr>
              <a:t>0</a:t>
            </a:r>
            <a:r>
              <a:rPr lang="pt-BR" sz="2400" dirty="0">
                <a:solidFill>
                  <a:srgbClr val="000000"/>
                </a:solidFill>
                <a:latin typeface="Consolas" panose="020B0609020204030204" pitchFamily="49" charset="0"/>
              </a:rPr>
              <a:t>;</a:t>
            </a:r>
          </a:p>
          <a:p>
            <a:r>
              <a:rPr lang="pt-BR" sz="2400" dirty="0">
                <a:solidFill>
                  <a:srgbClr val="0000FF"/>
                </a:solidFill>
                <a:highlight>
                  <a:srgbClr val="FFFF00"/>
                </a:highlight>
                <a:latin typeface="Consolas" panose="020B0609020204030204" pitchFamily="49" charset="0"/>
              </a:rPr>
              <a:t>while</a:t>
            </a:r>
            <a:r>
              <a:rPr lang="pt-BR" sz="2400" dirty="0">
                <a:solidFill>
                  <a:srgbClr val="000000"/>
                </a:solidFill>
                <a:highlight>
                  <a:srgbClr val="FFFF00"/>
                </a:highlight>
                <a:latin typeface="Consolas" panose="020B0609020204030204" pitchFamily="49" charset="0"/>
              </a:rPr>
              <a:t> (n &lt; </a:t>
            </a:r>
            <a:r>
              <a:rPr lang="pt-BR" sz="2400" dirty="0">
                <a:solidFill>
                  <a:srgbClr val="09885A"/>
                </a:solidFill>
                <a:highlight>
                  <a:srgbClr val="FFFF00"/>
                </a:highlight>
                <a:latin typeface="Consolas" panose="020B0609020204030204" pitchFamily="49" charset="0"/>
              </a:rPr>
              <a:t>10</a:t>
            </a:r>
            <a:r>
              <a:rPr lang="pt-BR" sz="2400" dirty="0">
                <a:solidFill>
                  <a:srgbClr val="000000"/>
                </a:solidFill>
                <a:highlight>
                  <a:srgbClr val="FFFF00"/>
                </a:highlight>
                <a:latin typeface="Consolas" panose="020B0609020204030204" pitchFamily="49" charset="0"/>
              </a:rPr>
              <a:t>){</a:t>
            </a:r>
          </a:p>
          <a:p>
            <a:r>
              <a:rPr lang="pt-BR" sz="2400" dirty="0">
                <a:solidFill>
                  <a:srgbClr val="000000"/>
                </a:solidFill>
                <a:highlight>
                  <a:srgbClr val="FFFF00"/>
                </a:highlight>
                <a:latin typeface="Consolas" panose="020B0609020204030204" pitchFamily="49" charset="0"/>
              </a:rPr>
              <a:t>};</a:t>
            </a:r>
          </a:p>
          <a:p>
            <a:r>
              <a:rPr lang="pt-BR" sz="2400" dirty="0">
                <a:solidFill>
                  <a:srgbClr val="000000"/>
                </a:solidFill>
                <a:latin typeface="Consolas" panose="020B0609020204030204" pitchFamily="49" charset="0"/>
              </a:rPr>
              <a:t>{</a:t>
            </a:r>
          </a:p>
          <a:p>
            <a:r>
              <a:rPr lang="pt-BR" sz="2400">
                <a:solidFill>
                  <a:srgbClr val="000000"/>
                </a:solidFill>
                <a:latin typeface="Consolas" panose="020B0609020204030204" pitchFamily="49" charset="0"/>
              </a:rPr>
              <a:t>    cout </a:t>
            </a:r>
            <a:r>
              <a:rPr lang="pt-BR" sz="2400" dirty="0">
                <a:solidFill>
                  <a:srgbClr val="000000"/>
                </a:solidFill>
                <a:latin typeface="Consolas" panose="020B0609020204030204" pitchFamily="49" charset="0"/>
              </a:rPr>
              <a:t>&lt;&lt; n &lt;&lt; </a:t>
            </a:r>
            <a:r>
              <a:rPr lang="pt-BR" sz="2400" dirty="0">
                <a:solidFill>
                  <a:srgbClr val="A31515"/>
                </a:solidFill>
                <a:latin typeface="Consolas" panose="020B0609020204030204" pitchFamily="49" charset="0"/>
              </a:rPr>
              <a:t>"\n"</a:t>
            </a:r>
            <a:r>
              <a:rPr lang="pt-BR" sz="2400" dirty="0">
                <a:solidFill>
                  <a:srgbClr val="000000"/>
                </a:solidFill>
                <a:latin typeface="Consolas" panose="020B0609020204030204" pitchFamily="49" charset="0"/>
              </a:rPr>
              <a:t>;</a:t>
            </a:r>
          </a:p>
          <a:p>
            <a:r>
              <a:rPr lang="pt-BR" sz="2400">
                <a:solidFill>
                  <a:srgbClr val="000000"/>
                </a:solidFill>
                <a:latin typeface="Consolas" panose="020B0609020204030204" pitchFamily="49" charset="0"/>
              </a:rPr>
              <a:t>    n</a:t>
            </a:r>
            <a:r>
              <a:rPr lang="pt-BR" sz="2400" dirty="0">
                <a:solidFill>
                  <a:srgbClr val="000000"/>
                </a:solidFill>
                <a:latin typeface="Consolas" panose="020B0609020204030204" pitchFamily="49" charset="0"/>
              </a:rPr>
              <a:t>++;</a:t>
            </a:r>
          </a:p>
          <a:p>
            <a:r>
              <a:rPr lang="pt-BR" sz="240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p:txBody>
      </p:sp>
      <p:sp>
        <p:nvSpPr>
          <p:cNvPr id="10" name="Rectangle 9"/>
          <p:cNvSpPr/>
          <p:nvPr/>
        </p:nvSpPr>
        <p:spPr>
          <a:xfrm>
            <a:off x="1046602" y="2445437"/>
            <a:ext cx="4015330" cy="2519911"/>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2400" dirty="0">
                <a:solidFill>
                  <a:srgbClr val="0000FF"/>
                </a:solidFill>
                <a:latin typeface="Consolas" panose="020B0609020204030204" pitchFamily="49" charset="0"/>
              </a:rPr>
              <a:t>int</a:t>
            </a:r>
            <a:r>
              <a:rPr lang="pt-BR" sz="2400" dirty="0">
                <a:solidFill>
                  <a:srgbClr val="000000"/>
                </a:solidFill>
                <a:latin typeface="Consolas" panose="020B0609020204030204" pitchFamily="49" charset="0"/>
              </a:rPr>
              <a:t> n = </a:t>
            </a:r>
            <a:r>
              <a:rPr lang="pt-BR" sz="2400" dirty="0">
                <a:solidFill>
                  <a:srgbClr val="09885A"/>
                </a:solidFill>
                <a:latin typeface="Consolas" panose="020B0609020204030204" pitchFamily="49" charset="0"/>
              </a:rPr>
              <a:t>0</a:t>
            </a:r>
            <a:r>
              <a:rPr lang="pt-BR" sz="2400" dirty="0">
                <a:solidFill>
                  <a:srgbClr val="000000"/>
                </a:solidFill>
                <a:latin typeface="Consolas" panose="020B0609020204030204" pitchFamily="49" charset="0"/>
              </a:rPr>
              <a:t>;</a:t>
            </a:r>
          </a:p>
          <a:p>
            <a:r>
              <a:rPr lang="pt-BR" sz="2400" dirty="0">
                <a:solidFill>
                  <a:srgbClr val="0000FF"/>
                </a:solidFill>
                <a:highlight>
                  <a:srgbClr val="FFFF00"/>
                </a:highlight>
                <a:latin typeface="Consolas" panose="020B0609020204030204" pitchFamily="49" charset="0"/>
              </a:rPr>
              <a:t>while</a:t>
            </a:r>
            <a:r>
              <a:rPr lang="pt-BR" sz="2400" dirty="0">
                <a:solidFill>
                  <a:srgbClr val="000000"/>
                </a:solidFill>
                <a:highlight>
                  <a:srgbClr val="FFFF00"/>
                </a:highlight>
                <a:latin typeface="Consolas" panose="020B0609020204030204" pitchFamily="49" charset="0"/>
              </a:rPr>
              <a:t> (n &lt; </a:t>
            </a:r>
            <a:r>
              <a:rPr lang="pt-BR" sz="2400" dirty="0">
                <a:solidFill>
                  <a:srgbClr val="09885A"/>
                </a:solidFill>
                <a:highlight>
                  <a:srgbClr val="FFFF00"/>
                </a:highlight>
                <a:latin typeface="Consolas" panose="020B0609020204030204" pitchFamily="49" charset="0"/>
              </a:rPr>
              <a:t>10</a:t>
            </a:r>
            <a:r>
              <a:rPr lang="pt-BR" sz="2400" dirty="0">
                <a:solidFill>
                  <a:srgbClr val="000000"/>
                </a:solidFill>
                <a:highlight>
                  <a:srgbClr val="FFFF00"/>
                </a:highlight>
                <a:latin typeface="Consolas" panose="020B0609020204030204" pitchFamily="49" charset="0"/>
              </a:rPr>
              <a:t>);</a:t>
            </a:r>
          </a:p>
          <a:p>
            <a:r>
              <a:rPr lang="pt-BR" sz="2400" dirty="0">
                <a:solidFill>
                  <a:srgbClr val="000000"/>
                </a:solidFill>
                <a:latin typeface="Consolas" panose="020B0609020204030204" pitchFamily="49" charset="0"/>
              </a:rPr>
              <a:t>{</a:t>
            </a:r>
          </a:p>
          <a:p>
            <a:r>
              <a:rPr lang="pt-BR" sz="2400">
                <a:solidFill>
                  <a:srgbClr val="000000"/>
                </a:solidFill>
                <a:latin typeface="Consolas" panose="020B0609020204030204" pitchFamily="49" charset="0"/>
              </a:rPr>
              <a:t>    cout </a:t>
            </a:r>
            <a:r>
              <a:rPr lang="pt-BR" sz="2400" dirty="0">
                <a:solidFill>
                  <a:srgbClr val="000000"/>
                </a:solidFill>
                <a:latin typeface="Consolas" panose="020B0609020204030204" pitchFamily="49" charset="0"/>
              </a:rPr>
              <a:t>&lt;&lt; n &lt;&lt; </a:t>
            </a:r>
            <a:r>
              <a:rPr lang="pt-BR" sz="2400" dirty="0">
                <a:solidFill>
                  <a:srgbClr val="A31515"/>
                </a:solidFill>
                <a:latin typeface="Consolas" panose="020B0609020204030204" pitchFamily="49" charset="0"/>
              </a:rPr>
              <a:t>"\n"</a:t>
            </a:r>
            <a:r>
              <a:rPr lang="pt-BR" sz="2400" dirty="0">
                <a:solidFill>
                  <a:srgbClr val="000000"/>
                </a:solidFill>
                <a:latin typeface="Consolas" panose="020B0609020204030204" pitchFamily="49" charset="0"/>
              </a:rPr>
              <a:t>;</a:t>
            </a:r>
          </a:p>
          <a:p>
            <a:r>
              <a:rPr lang="pt-BR" sz="2400">
                <a:solidFill>
                  <a:srgbClr val="000000"/>
                </a:solidFill>
                <a:latin typeface="Consolas" panose="020B0609020204030204" pitchFamily="49" charset="0"/>
              </a:rPr>
              <a:t>    n</a:t>
            </a:r>
            <a:r>
              <a:rPr lang="pt-BR" sz="2400" dirty="0">
                <a:solidFill>
                  <a:srgbClr val="000000"/>
                </a:solidFill>
                <a:latin typeface="Consolas" panose="020B0609020204030204" pitchFamily="49" charset="0"/>
              </a:rPr>
              <a:t>++;</a:t>
            </a:r>
          </a:p>
          <a:p>
            <a:r>
              <a:rPr lang="pt-BR" sz="240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p:txBody>
      </p:sp>
      <p:sp>
        <p:nvSpPr>
          <p:cNvPr id="8" name="Slide Number Placeholder 7">
            <a:extLst>
              <a:ext uri="{FF2B5EF4-FFF2-40B4-BE49-F238E27FC236}">
                <a16:creationId xmlns:a16="http://schemas.microsoft.com/office/drawing/2014/main" id="{00FB6380-F8E8-C3AA-0852-B82DF6375EA3}"/>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
        <p:nvSpPr>
          <p:cNvPr id="9" name="Arrow: Left-Right 8">
            <a:extLst>
              <a:ext uri="{FF2B5EF4-FFF2-40B4-BE49-F238E27FC236}">
                <a16:creationId xmlns:a16="http://schemas.microsoft.com/office/drawing/2014/main" id="{6C342D4D-A38E-D48C-1793-1A17BC17E494}"/>
              </a:ext>
            </a:extLst>
          </p:cNvPr>
          <p:cNvSpPr/>
          <p:nvPr/>
        </p:nvSpPr>
        <p:spPr>
          <a:xfrm>
            <a:off x="5431316" y="3429000"/>
            <a:ext cx="1200838" cy="415887"/>
          </a:xfrm>
          <a:prstGeom prst="lef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7B1EB52-609A-54F1-CBBC-4104A477C54A}"/>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a:t>
            </a:r>
          </a:p>
        </p:txBody>
      </p:sp>
      <p:sp>
        <p:nvSpPr>
          <p:cNvPr id="3" name="Content Placeholder 2"/>
          <p:cNvSpPr>
            <a:spLocks noGrp="1"/>
          </p:cNvSpPr>
          <p:nvPr>
            <p:ph idx="1"/>
          </p:nvPr>
        </p:nvSpPr>
        <p:spPr/>
        <p:txBody>
          <a:bodyPr>
            <a:noAutofit/>
          </a:bodyPr>
          <a:lstStyle/>
          <a:p>
            <a:r>
              <a:rPr lang="en-US" altLang="en-US" sz="2400" dirty="0" err="1"/>
              <a:t>Câu</a:t>
            </a:r>
            <a:r>
              <a:rPr lang="en-US" altLang="en-US" sz="2400" dirty="0"/>
              <a:t> </a:t>
            </a:r>
            <a:r>
              <a:rPr lang="en-US" altLang="en-US" sz="2400" dirty="0" err="1"/>
              <a:t>lệnh</a:t>
            </a:r>
            <a:r>
              <a:rPr lang="en-US" altLang="en-US" sz="2400" dirty="0"/>
              <a:t> </a:t>
            </a:r>
            <a:r>
              <a:rPr lang="en-US" altLang="en-US" sz="2400" dirty="0">
                <a:solidFill>
                  <a:srgbClr val="FF0000"/>
                </a:solidFill>
              </a:rPr>
              <a:t>while</a:t>
            </a:r>
            <a:r>
              <a:rPr lang="en-US" altLang="en-US" sz="2400" dirty="0"/>
              <a:t> có </a:t>
            </a:r>
            <a:r>
              <a:rPr lang="en-US" altLang="en-US" sz="2400" dirty="0" err="1"/>
              <a:t>thể</a:t>
            </a:r>
            <a:r>
              <a:rPr lang="en-US" altLang="en-US" sz="2400" dirty="0"/>
              <a:t> </a:t>
            </a:r>
            <a:r>
              <a:rPr lang="en-US" altLang="en-US" sz="2400" dirty="0" err="1"/>
              <a:t>bị</a:t>
            </a:r>
            <a:r>
              <a:rPr lang="en-US" altLang="en-US" sz="2400" dirty="0"/>
              <a:t> </a:t>
            </a:r>
            <a:r>
              <a:rPr lang="en-US" altLang="en-US" sz="2400" dirty="0" err="1"/>
              <a:t>lặp</a:t>
            </a:r>
            <a:r>
              <a:rPr lang="en-US" altLang="en-US" sz="2400" dirty="0"/>
              <a:t> </a:t>
            </a:r>
            <a:r>
              <a:rPr lang="en-US" altLang="en-US" sz="2400" dirty="0" err="1"/>
              <a:t>vô</a:t>
            </a:r>
            <a:r>
              <a:rPr lang="en-US" altLang="en-US" sz="2400" dirty="0"/>
              <a:t> </a:t>
            </a:r>
            <a:r>
              <a:rPr lang="en-US" altLang="en-US" sz="2400" dirty="0" err="1"/>
              <a:t>tận</a:t>
            </a:r>
            <a:r>
              <a:rPr lang="en-US" altLang="en-US" sz="2400" dirty="0"/>
              <a:t> (</a:t>
            </a:r>
            <a:r>
              <a:rPr lang="en-US" altLang="en-US" sz="2400" dirty="0">
                <a:solidFill>
                  <a:srgbClr val="FF0000"/>
                </a:solidFill>
              </a:rPr>
              <a:t>infinite </a:t>
            </a:r>
            <a:r>
              <a:rPr lang="en-US" altLang="en-US" sz="2400">
                <a:solidFill>
                  <a:srgbClr val="FF0000"/>
                </a:solidFill>
              </a:rPr>
              <a:t>loop</a:t>
            </a:r>
            <a:r>
              <a:rPr lang="en-US" altLang="en-US" sz="2400"/>
              <a:t>).</a:t>
            </a:r>
          </a:p>
          <a:p>
            <a:r>
              <a:rPr lang="en-US" altLang="en-US" sz="2400"/>
              <a:t>Hỏi kết quả của 2 đoạn code sau:</a:t>
            </a:r>
            <a:endParaRPr lang="en-US" altLang="en-US" sz="2400"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2010122" y="4866111"/>
            <a:ext cx="4300185" cy="1173327"/>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pt-BR" sz="2400" dirty="0">
                <a:solidFill>
                  <a:srgbClr val="0000FF"/>
                </a:solidFill>
                <a:latin typeface="Consolas" panose="020B0609020204030204" pitchFamily="49" charset="0"/>
              </a:rPr>
              <a:t>int</a:t>
            </a:r>
            <a:r>
              <a:rPr lang="pt-BR" sz="2400" dirty="0">
                <a:solidFill>
                  <a:srgbClr val="000000"/>
                </a:solidFill>
                <a:latin typeface="Consolas" panose="020B0609020204030204" pitchFamily="49" charset="0"/>
              </a:rPr>
              <a:t> </a:t>
            </a:r>
            <a:r>
              <a:rPr lang="en-US" sz="2400" dirty="0">
                <a:solidFill>
                  <a:srgbClr val="000000"/>
                </a:solidFill>
                <a:latin typeface="Consolas" panose="020B0609020204030204" pitchFamily="49" charset="0"/>
              </a:rPr>
              <a:t>n =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p>
          <a:p>
            <a:pPr marL="26035"/>
            <a:r>
              <a:rPr lang="en-US" sz="2400" dirty="0">
                <a:solidFill>
                  <a:srgbClr val="0000FF"/>
                </a:solidFill>
                <a:latin typeface="Consolas" panose="020B0609020204030204" pitchFamily="49" charset="0"/>
              </a:rPr>
              <a:t>while</a:t>
            </a:r>
            <a:r>
              <a:rPr lang="en-US" sz="2400" dirty="0">
                <a:solidFill>
                  <a:srgbClr val="000000"/>
                </a:solidFill>
                <a:latin typeface="Consolas" panose="020B0609020204030204" pitchFamily="49" charset="0"/>
              </a:rPr>
              <a:t> (n &lt; </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 </a:t>
            </a:r>
          </a:p>
          <a:p>
            <a:pPr marL="26035"/>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n &lt;&lt;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p:txBody>
      </p:sp>
      <p:sp>
        <p:nvSpPr>
          <p:cNvPr id="8" name="Rectangle 7"/>
          <p:cNvSpPr/>
          <p:nvPr/>
        </p:nvSpPr>
        <p:spPr>
          <a:xfrm>
            <a:off x="2010122" y="2777017"/>
            <a:ext cx="4555931" cy="193976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n =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a:t>
            </a:r>
          </a:p>
          <a:p>
            <a:pPr marL="26035"/>
            <a:r>
              <a:rPr lang="en-US" sz="2400" dirty="0">
                <a:solidFill>
                  <a:srgbClr val="0000FF"/>
                </a:solidFill>
                <a:latin typeface="Consolas" panose="020B0609020204030204" pitchFamily="49" charset="0"/>
              </a:rPr>
              <a:t>while</a:t>
            </a:r>
            <a:r>
              <a:rPr lang="en-US" sz="2400" dirty="0">
                <a:solidFill>
                  <a:srgbClr val="000000"/>
                </a:solidFill>
                <a:latin typeface="Consolas" panose="020B0609020204030204" pitchFamily="49" charset="0"/>
              </a:rPr>
              <a:t> (n &lt; </a:t>
            </a:r>
            <a:r>
              <a:rPr lang="en-US" sz="2400" dirty="0">
                <a:solidFill>
                  <a:srgbClr val="09885A"/>
                </a:solidFill>
                <a:latin typeface="Consolas" panose="020B0609020204030204" pitchFamily="49" charset="0"/>
              </a:rPr>
              <a:t>10</a:t>
            </a:r>
            <a:r>
              <a:rPr lang="en-US" sz="2400" dirty="0">
                <a:solidFill>
                  <a:srgbClr val="000000"/>
                </a:solidFill>
                <a:latin typeface="Consolas" panose="020B0609020204030204" pitchFamily="49" charset="0"/>
              </a:rPr>
              <a:t>){</a:t>
            </a:r>
          </a:p>
          <a:p>
            <a:pPr marL="26035"/>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n &lt;&lt; </a:t>
            </a:r>
            <a:r>
              <a:rPr lang="en-US" sz="2400" dirty="0" err="1">
                <a:solidFill>
                  <a:srgbClr val="000000"/>
                </a:solidFill>
                <a:latin typeface="Consolas" panose="020B0609020204030204" pitchFamily="49" charset="0"/>
              </a:rPr>
              <a:t>endl</a:t>
            </a:r>
            <a:r>
              <a:rPr lang="en-US" sz="2400" dirty="0">
                <a:solidFill>
                  <a:srgbClr val="000000"/>
                </a:solidFill>
                <a:latin typeface="Consolas" panose="020B0609020204030204" pitchFamily="49" charset="0"/>
              </a:rPr>
              <a:t>;</a:t>
            </a:r>
          </a:p>
          <a:p>
            <a:pPr marL="26035"/>
            <a:r>
              <a:rPr lang="en-US" sz="2400" dirty="0">
                <a:solidFill>
                  <a:srgbClr val="000000"/>
                </a:solidFill>
                <a:latin typeface="Consolas" panose="020B0609020204030204" pitchFamily="49" charset="0"/>
              </a:rPr>
              <a:t>    n--;</a:t>
            </a:r>
          </a:p>
          <a:p>
            <a:pPr marL="26035"/>
            <a:r>
              <a:rPr lang="en-US" sz="2400" dirty="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p:txBody>
      </p:sp>
      <p:sp>
        <p:nvSpPr>
          <p:cNvPr id="10" name="Slide Number Placeholder 9">
            <a:extLst>
              <a:ext uri="{FF2B5EF4-FFF2-40B4-BE49-F238E27FC236}">
                <a16:creationId xmlns:a16="http://schemas.microsoft.com/office/drawing/2014/main" id="{F3FF66BD-866E-17C3-7ACD-CE5AA61D1AF2}"/>
              </a:ext>
            </a:extLst>
          </p:cNvPr>
          <p:cNvSpPr>
            <a:spLocks noGrp="1"/>
          </p:cNvSpPr>
          <p:nvPr>
            <p:ph type="sldNum" sz="quarter" idx="12"/>
          </p:nvPr>
        </p:nvSpPr>
        <p:spPr/>
        <p:txBody>
          <a:bodyPr/>
          <a:lstStyle/>
          <a:p>
            <a:fld id="{D8B0B3AC-44A8-D142-AAF6-9A453466E1A4}" type="slidenum">
              <a:rPr lang="en-VN" smtClean="0"/>
              <a:pPr/>
              <a:t>58</a:t>
            </a:fld>
            <a:endParaRPr lang="en-VN" dirty="0"/>
          </a:p>
        </p:txBody>
      </p:sp>
      <p:sp>
        <p:nvSpPr>
          <p:cNvPr id="4" name="Date Placeholder 3">
            <a:extLst>
              <a:ext uri="{FF2B5EF4-FFF2-40B4-BE49-F238E27FC236}">
                <a16:creationId xmlns:a16="http://schemas.microsoft.com/office/drawing/2014/main" id="{8C0D2998-3321-2DDA-D16D-BBEBDFD19ADA}"/>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14F9-ACCD-6452-700F-03F54EFCB96D}"/>
              </a:ext>
            </a:extLst>
          </p:cNvPr>
          <p:cNvSpPr>
            <a:spLocks noGrp="1"/>
          </p:cNvSpPr>
          <p:nvPr>
            <p:ph type="title"/>
          </p:nvPr>
        </p:nvSpPr>
        <p:spPr/>
        <p:txBody>
          <a:bodyPr>
            <a:normAutofit fontScale="90000"/>
          </a:bodyPr>
          <a:lstStyle/>
          <a:p>
            <a:r>
              <a:rPr lang="en-US"/>
              <a:t>Ví dụ: Tính giai thừa của n: n!=1*2*3*..*n</a:t>
            </a:r>
          </a:p>
        </p:txBody>
      </p:sp>
      <p:sp>
        <p:nvSpPr>
          <p:cNvPr id="4" name="Footer Placeholder 3">
            <a:extLst>
              <a:ext uri="{FF2B5EF4-FFF2-40B4-BE49-F238E27FC236}">
                <a16:creationId xmlns:a16="http://schemas.microsoft.com/office/drawing/2014/main" id="{3DFCF4E9-86FF-795F-C2E2-2581374ADFF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51A0F07C-9EF1-B4ED-D645-7ACF1982F24D}"/>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BFB3323B-9F61-04CC-D7B2-A868613413F0}"/>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
        <p:nvSpPr>
          <p:cNvPr id="8" name="TextBox 7">
            <a:extLst>
              <a:ext uri="{FF2B5EF4-FFF2-40B4-BE49-F238E27FC236}">
                <a16:creationId xmlns:a16="http://schemas.microsoft.com/office/drawing/2014/main" id="{0321EE70-4038-6606-3668-D2B1736D88AF}"/>
              </a:ext>
            </a:extLst>
          </p:cNvPr>
          <p:cNvSpPr txBox="1"/>
          <p:nvPr/>
        </p:nvSpPr>
        <p:spPr>
          <a:xfrm>
            <a:off x="6632713" y="1386224"/>
            <a:ext cx="5095461" cy="4401205"/>
          </a:xfrm>
          <a:prstGeom prst="rect">
            <a:avLst/>
          </a:prstGeom>
          <a:noFill/>
          <a:ln>
            <a:solidFill>
              <a:schemeClr val="tx1">
                <a:lumMod val="50000"/>
              </a:schemeClr>
            </a:solidFill>
          </a:ln>
        </p:spPr>
        <p:txBody>
          <a:bodyPr wrap="square">
            <a:spAutoFit/>
          </a:bodyPr>
          <a:lstStyle/>
          <a:p>
            <a:pPr>
              <a:spcBef>
                <a:spcPts val="600"/>
              </a:spcBef>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p>
          <a:p>
            <a:pPr>
              <a:spcBef>
                <a:spcPts val="600"/>
              </a:spcBef>
            </a:pPr>
            <a:r>
              <a:rPr lang="en-US" sz="2400" b="0">
                <a:solidFill>
                  <a:srgbClr val="001080"/>
                </a:solidFill>
                <a:effectLst/>
                <a:highlight>
                  <a:srgbClr val="FFFFFF"/>
                </a:highlight>
                <a:latin typeface="PragmataPro Mono Liga" panose="02000509040000020004" pitchFamily="49" charset="0"/>
              </a:rPr>
              <a:t>cin</a:t>
            </a:r>
            <a:r>
              <a:rPr lang="en-US" sz="2400" b="0">
                <a:solidFill>
                  <a:srgbClr val="000000"/>
                </a:solidFill>
                <a:effectLst/>
                <a:highlight>
                  <a:srgbClr val="FFFFFF"/>
                </a:highlight>
                <a:latin typeface="PragmataPro Mono Liga" panose="02000509040000020004" pitchFamily="49" charset="0"/>
              </a:rPr>
              <a:t> &gt;&gt; n;</a:t>
            </a:r>
            <a:r>
              <a:rPr lang="en-US" sz="2400" b="0">
                <a:solidFill>
                  <a:srgbClr val="008000"/>
                </a:solidFill>
                <a:effectLst/>
                <a:highlight>
                  <a:srgbClr val="FFFFFF"/>
                </a:highlight>
                <a:latin typeface="PragmataPro Mono Liga" panose="02000509040000020004" pitchFamily="49" charset="0"/>
              </a:rPr>
              <a:t> // n là số dương</a:t>
            </a:r>
            <a:endParaRPr lang="en-US" sz="2400" b="0">
              <a:solidFill>
                <a:srgbClr val="000000"/>
              </a:solidFill>
              <a:effectLst/>
              <a:highlight>
                <a:srgbClr val="FFFFFF"/>
              </a:highlight>
              <a:latin typeface="PragmataPro Mono Liga" panose="02000509040000020004" pitchFamily="49" charset="0"/>
            </a:endParaRPr>
          </a:p>
          <a:p>
            <a:pPr>
              <a:spcBef>
                <a:spcPts val="600"/>
              </a:spcBef>
            </a:pPr>
            <a:r>
              <a:rPr lang="en-US" sz="2400" b="0">
                <a:solidFill>
                  <a:srgbClr val="0000FF"/>
                </a:solidFill>
                <a:effectLst/>
                <a:highlight>
                  <a:srgbClr val="FFFFFF"/>
                </a:highlight>
                <a:latin typeface="PragmataPro Mono Liga" panose="02000509040000020004" pitchFamily="49" charset="0"/>
              </a:rPr>
              <a:t>long</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long</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S</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a:t>
            </a:r>
          </a:p>
          <a:p>
            <a:pPr>
              <a:spcBef>
                <a:spcPts val="600"/>
              </a:spcBef>
            </a:pPr>
            <a:br>
              <a:rPr lang="en-US" sz="2400" b="0">
                <a:solidFill>
                  <a:srgbClr val="000000"/>
                </a:solidFill>
                <a:effectLst/>
                <a:highlight>
                  <a:srgbClr val="FFFFFF"/>
                </a:highlight>
                <a:latin typeface="PragmataPro Mono Liga" panose="02000509040000020004" pitchFamily="49" charset="0"/>
              </a:rPr>
            </a:b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a:t>
            </a:r>
          </a:p>
          <a:p>
            <a:pPr>
              <a:spcBef>
                <a:spcPts val="600"/>
              </a:spcBef>
            </a:pPr>
            <a:r>
              <a:rPr lang="en-US" sz="2400" b="0">
                <a:solidFill>
                  <a:srgbClr val="AF00DB"/>
                </a:solidFill>
                <a:effectLst/>
                <a:highlight>
                  <a:srgbClr val="FFFFFF"/>
                </a:highlight>
                <a:latin typeface="PragmataPro Mono Liga" panose="02000509040000020004" pitchFamily="49" charset="0"/>
              </a:rPr>
              <a:t>while</a:t>
            </a:r>
            <a:r>
              <a:rPr lang="en-US" sz="2400" b="0">
                <a:solidFill>
                  <a:srgbClr val="000000"/>
                </a:solidFill>
                <a:effectLst/>
                <a:highlight>
                  <a:srgbClr val="FFFFFF"/>
                </a:highlight>
                <a:latin typeface="PragmataPro Mono Liga" panose="02000509040000020004" pitchFamily="49" charset="0"/>
              </a:rPr>
              <a:t>(i&lt;=n)  {</a:t>
            </a:r>
          </a:p>
          <a:p>
            <a:pPr>
              <a:spcBef>
                <a:spcPts val="600"/>
              </a:spcBef>
            </a:pPr>
            <a:r>
              <a:rPr lang="en-US" sz="2400" b="0">
                <a:solidFill>
                  <a:srgbClr val="000000"/>
                </a:solidFill>
                <a:effectLst/>
                <a:highlight>
                  <a:srgbClr val="FFFFFF"/>
                </a:highlight>
                <a:latin typeface="PragmataPro Mono Liga" panose="02000509040000020004" pitchFamily="49" charset="0"/>
              </a:rPr>
              <a:t>     S *= i;</a:t>
            </a:r>
          </a:p>
          <a:p>
            <a:pPr>
              <a:spcBef>
                <a:spcPts val="600"/>
              </a:spcBef>
            </a:pPr>
            <a:r>
              <a:rPr lang="en-US" sz="2400" b="0">
                <a:solidFill>
                  <a:srgbClr val="000000"/>
                </a:solidFill>
                <a:effectLst/>
                <a:highlight>
                  <a:srgbClr val="FFFFFF"/>
                </a:highlight>
                <a:latin typeface="PragmataPro Mono Liga" panose="02000509040000020004" pitchFamily="49" charset="0"/>
              </a:rPr>
              <a:t>     i++;</a:t>
            </a:r>
          </a:p>
          <a:p>
            <a:pPr>
              <a:spcBef>
                <a:spcPts val="600"/>
              </a:spcBef>
            </a:pPr>
            <a:r>
              <a:rPr lang="en-US" sz="2400" b="0">
                <a:solidFill>
                  <a:srgbClr val="000000"/>
                </a:solidFill>
                <a:effectLst/>
                <a:highlight>
                  <a:srgbClr val="FFFFFF"/>
                </a:highlight>
                <a:latin typeface="PragmataPro Mono Liga" panose="02000509040000020004" pitchFamily="49" charset="0"/>
              </a:rPr>
              <a:t>}</a:t>
            </a:r>
          </a:p>
          <a:p>
            <a:pPr>
              <a:spcBef>
                <a:spcPts val="600"/>
              </a:spcBef>
            </a:pPr>
            <a:r>
              <a:rPr lang="en-US" sz="2400" b="0">
                <a:solidFill>
                  <a:srgbClr val="000000"/>
                </a:solidFill>
                <a:effectLst/>
                <a:highlight>
                  <a:srgbClr val="FFFFFF"/>
                </a:highlight>
                <a:latin typeface="PragmataPro Mono Liga" panose="02000509040000020004" pitchFamily="49" charset="0"/>
              </a:rPr>
              <a:t>cout &lt;&lt; S;</a:t>
            </a:r>
          </a:p>
        </p:txBody>
      </p:sp>
      <p:sp>
        <p:nvSpPr>
          <p:cNvPr id="9" name="Content Placeholder 2">
            <a:extLst>
              <a:ext uri="{FF2B5EF4-FFF2-40B4-BE49-F238E27FC236}">
                <a16:creationId xmlns:a16="http://schemas.microsoft.com/office/drawing/2014/main" id="{60AD869A-06D9-F60F-C67B-AE1CE032FE3F}"/>
              </a:ext>
            </a:extLst>
          </p:cNvPr>
          <p:cNvSpPr txBox="1">
            <a:spLocks/>
          </p:cNvSpPr>
          <p:nvPr/>
        </p:nvSpPr>
        <p:spPr>
          <a:xfrm>
            <a:off x="926545" y="1386224"/>
            <a:ext cx="5335107" cy="4401205"/>
          </a:xfrm>
          <a:prstGeom prst="rect">
            <a:avLst/>
          </a:prstGeom>
          <a:ln>
            <a:solidFill>
              <a:schemeClr val="tx1">
                <a:lumMod val="50000"/>
              </a:schemeClr>
            </a:solidFill>
          </a:ln>
        </p:spPr>
        <p:txBody>
          <a:bodyPr vert="horz" lIns="91440" tIns="45720" rIns="91440" bIns="45720" rtlCol="0">
            <a:norm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spcAft>
                <a:spcPts val="600"/>
              </a:spcAft>
              <a:buFont typeface="Arial" panose="020B0604020202020204" pitchFamily="34" charset="0"/>
              <a:buNone/>
            </a:pPr>
            <a:r>
              <a:rPr lang="vi-VN" sz="2400">
                <a:solidFill>
                  <a:srgbClr val="0000FF"/>
                </a:solidFill>
                <a:highlight>
                  <a:srgbClr val="FFFFFF"/>
                </a:highlight>
                <a:latin typeface="PragmataPro Mono Liga" panose="02000509040000020004" pitchFamily="49" charset="0"/>
              </a:rPr>
              <a:t>int</a:t>
            </a:r>
            <a:r>
              <a:rPr lang="vi-VN" sz="2400">
                <a:solidFill>
                  <a:srgbClr val="000000"/>
                </a:solidFill>
                <a:highlight>
                  <a:srgbClr val="FFFFFF"/>
                </a:highlight>
                <a:latin typeface="PragmataPro Mono Liga" panose="02000509040000020004" pitchFamily="49" charset="0"/>
              </a:rPr>
              <a:t> </a:t>
            </a:r>
            <a:r>
              <a:rPr lang="vi-VN" sz="2400">
                <a:solidFill>
                  <a:srgbClr val="001080"/>
                </a:solidFill>
                <a:highlight>
                  <a:srgbClr val="FFFFFF"/>
                </a:highlight>
                <a:latin typeface="PragmataPro Mono Liga" panose="02000509040000020004" pitchFamily="49" charset="0"/>
              </a:rPr>
              <a:t>n</a:t>
            </a:r>
            <a:r>
              <a:rPr lang="vi-VN" sz="2400">
                <a:solidFill>
                  <a:srgbClr val="000000"/>
                </a:solidFill>
                <a:highlight>
                  <a:srgbClr val="FFFFFF"/>
                </a:highlight>
                <a:latin typeface="PragmataPro Mono Liga" panose="02000509040000020004" pitchFamily="49" charset="0"/>
              </a:rPr>
              <a:t>;</a:t>
            </a:r>
          </a:p>
          <a:p>
            <a:pPr marL="0" indent="0">
              <a:lnSpc>
                <a:spcPct val="120000"/>
              </a:lnSpc>
              <a:spcBef>
                <a:spcPts val="0"/>
              </a:spcBef>
              <a:spcAft>
                <a:spcPts val="600"/>
              </a:spcAft>
              <a:buFont typeface="Arial" panose="020B0604020202020204" pitchFamily="34" charset="0"/>
              <a:buNone/>
            </a:pPr>
            <a:r>
              <a:rPr lang="vi-VN" sz="2400">
                <a:solidFill>
                  <a:srgbClr val="001080"/>
                </a:solidFill>
                <a:highlight>
                  <a:srgbClr val="FFFFFF"/>
                </a:highlight>
                <a:latin typeface="PragmataPro Mono Liga" panose="02000509040000020004" pitchFamily="49" charset="0"/>
              </a:rPr>
              <a:t>cin</a:t>
            </a:r>
            <a:r>
              <a:rPr lang="vi-VN" sz="2400">
                <a:solidFill>
                  <a:srgbClr val="000000"/>
                </a:solidFill>
                <a:highlight>
                  <a:srgbClr val="FFFFFF"/>
                </a:highlight>
                <a:latin typeface="PragmataPro Mono Liga" panose="02000509040000020004" pitchFamily="49" charset="0"/>
              </a:rPr>
              <a:t> &gt;&gt; n;</a:t>
            </a:r>
            <a:r>
              <a:rPr lang="vi-VN" sz="2400">
                <a:solidFill>
                  <a:srgbClr val="008000"/>
                </a:solidFill>
                <a:highlight>
                  <a:srgbClr val="FFFFFF"/>
                </a:highlight>
                <a:latin typeface="PragmataPro Mono Liga" panose="02000509040000020004" pitchFamily="49" charset="0"/>
              </a:rPr>
              <a:t> // n là số dương</a:t>
            </a:r>
            <a:endParaRPr lang="vi-VN" sz="2400">
              <a:solidFill>
                <a:srgbClr val="000000"/>
              </a:solidFill>
              <a:highlight>
                <a:srgbClr val="FFFFFF"/>
              </a:highlight>
              <a:latin typeface="PragmataPro Mono Liga" panose="02000509040000020004" pitchFamily="49" charset="0"/>
            </a:endParaRPr>
          </a:p>
          <a:p>
            <a:pPr marL="0" indent="0">
              <a:lnSpc>
                <a:spcPct val="120000"/>
              </a:lnSpc>
              <a:spcBef>
                <a:spcPts val="0"/>
              </a:spcBef>
              <a:spcAft>
                <a:spcPts val="600"/>
              </a:spcAft>
              <a:buFont typeface="Arial" panose="020B0604020202020204" pitchFamily="34" charset="0"/>
              <a:buNone/>
            </a:pPr>
            <a:r>
              <a:rPr lang="en-US" sz="2400">
                <a:solidFill>
                  <a:srgbClr val="0000FF"/>
                </a:solidFill>
                <a:highlight>
                  <a:srgbClr val="FFFFFF"/>
                </a:highlight>
                <a:latin typeface="PragmataPro Mono Liga" panose="02000509040000020004" pitchFamily="49" charset="0"/>
              </a:rPr>
              <a:t>l</a:t>
            </a:r>
            <a:r>
              <a:rPr lang="vi-VN" sz="2400">
                <a:solidFill>
                  <a:srgbClr val="0000FF"/>
                </a:solidFill>
                <a:highlight>
                  <a:srgbClr val="FFFFFF"/>
                </a:highlight>
                <a:latin typeface="PragmataPro Mono Liga" panose="02000509040000020004" pitchFamily="49" charset="0"/>
              </a:rPr>
              <a:t>ong</a:t>
            </a:r>
            <a:r>
              <a:rPr lang="vi-VN" sz="2400">
                <a:solidFill>
                  <a:srgbClr val="000000"/>
                </a:solidFill>
                <a:highlight>
                  <a:srgbClr val="FFFFFF"/>
                </a:highlight>
                <a:latin typeface="PragmataPro Mono Liga" panose="02000509040000020004" pitchFamily="49" charset="0"/>
              </a:rPr>
              <a:t> </a:t>
            </a:r>
            <a:r>
              <a:rPr lang="vi-VN" sz="2400">
                <a:solidFill>
                  <a:srgbClr val="0000FF"/>
                </a:solidFill>
                <a:highlight>
                  <a:srgbClr val="FFFFFF"/>
                </a:highlight>
                <a:latin typeface="PragmataPro Mono Liga" panose="02000509040000020004" pitchFamily="49" charset="0"/>
              </a:rPr>
              <a:t>long</a:t>
            </a:r>
            <a:r>
              <a:rPr lang="vi-VN" sz="2400">
                <a:solidFill>
                  <a:srgbClr val="000000"/>
                </a:solidFill>
                <a:highlight>
                  <a:srgbClr val="FFFFFF"/>
                </a:highlight>
                <a:latin typeface="PragmataPro Mono Liga" panose="02000509040000020004" pitchFamily="49" charset="0"/>
              </a:rPr>
              <a:t> </a:t>
            </a:r>
            <a:r>
              <a:rPr lang="vi-VN" sz="2400">
                <a:solidFill>
                  <a:srgbClr val="001080"/>
                </a:solidFill>
                <a:highlight>
                  <a:srgbClr val="FFFFFF"/>
                </a:highlight>
                <a:latin typeface="PragmataPro Mono Liga" panose="02000509040000020004" pitchFamily="49" charset="0"/>
              </a:rPr>
              <a:t>S</a:t>
            </a:r>
            <a:r>
              <a:rPr lang="vi-VN"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1</a:t>
            </a:r>
            <a:r>
              <a:rPr lang="vi-VN" sz="2400">
                <a:solidFill>
                  <a:srgbClr val="000000"/>
                </a:solidFill>
                <a:highlight>
                  <a:srgbClr val="FFFFFF"/>
                </a:highlight>
                <a:latin typeface="PragmataPro Mono Liga" panose="02000509040000020004" pitchFamily="49" charset="0"/>
              </a:rPr>
              <a:t>;</a:t>
            </a:r>
          </a:p>
          <a:p>
            <a:pPr marL="0" indent="0">
              <a:lnSpc>
                <a:spcPct val="120000"/>
              </a:lnSpc>
              <a:spcBef>
                <a:spcPts val="0"/>
              </a:spcBef>
              <a:spcAft>
                <a:spcPts val="600"/>
              </a:spcAft>
              <a:buFont typeface="Arial" panose="020B0604020202020204" pitchFamily="34" charset="0"/>
              <a:buNone/>
            </a:pPr>
            <a:br>
              <a:rPr lang="vi-VN" sz="2400">
                <a:solidFill>
                  <a:srgbClr val="000000"/>
                </a:solidFill>
                <a:highlight>
                  <a:srgbClr val="FFFFFF"/>
                </a:highlight>
                <a:latin typeface="PragmataPro Mono Liga" panose="02000509040000020004" pitchFamily="49" charset="0"/>
              </a:rPr>
            </a:br>
            <a:r>
              <a:rPr lang="vi-VN" sz="2400">
                <a:solidFill>
                  <a:srgbClr val="AF00DB"/>
                </a:solidFill>
                <a:highlight>
                  <a:srgbClr val="FFFFFF"/>
                </a:highlight>
                <a:latin typeface="PragmataPro Mono Liga" panose="02000509040000020004" pitchFamily="49" charset="0"/>
              </a:rPr>
              <a:t>for</a:t>
            </a:r>
            <a:r>
              <a:rPr lang="vi-VN" sz="2400">
                <a:solidFill>
                  <a:srgbClr val="000000"/>
                </a:solidFill>
                <a:highlight>
                  <a:srgbClr val="FFFFFF"/>
                </a:highlight>
                <a:latin typeface="PragmataPro Mono Liga" panose="02000509040000020004" pitchFamily="49" charset="0"/>
              </a:rPr>
              <a:t>(</a:t>
            </a:r>
            <a:r>
              <a:rPr lang="vi-VN" sz="2400">
                <a:solidFill>
                  <a:srgbClr val="0000FF"/>
                </a:solidFill>
                <a:highlight>
                  <a:srgbClr val="FFFFFF"/>
                </a:highlight>
                <a:latin typeface="PragmataPro Mono Liga" panose="02000509040000020004" pitchFamily="49" charset="0"/>
              </a:rPr>
              <a:t>int</a:t>
            </a:r>
            <a:r>
              <a:rPr lang="vi-VN" sz="2400">
                <a:solidFill>
                  <a:srgbClr val="000000"/>
                </a:solidFill>
                <a:highlight>
                  <a:srgbClr val="FFFFFF"/>
                </a:highlight>
                <a:latin typeface="PragmataPro Mono Liga" panose="02000509040000020004" pitchFamily="49" charset="0"/>
              </a:rPr>
              <a:t> i = </a:t>
            </a:r>
            <a:r>
              <a:rPr lang="vi-VN" sz="2400">
                <a:solidFill>
                  <a:srgbClr val="098658"/>
                </a:solidFill>
                <a:highlight>
                  <a:srgbClr val="FFFFFF"/>
                </a:highlight>
                <a:latin typeface="PragmataPro Mono Liga" panose="02000509040000020004" pitchFamily="49" charset="0"/>
              </a:rPr>
              <a:t>1</a:t>
            </a:r>
            <a:r>
              <a:rPr lang="vi-VN" sz="2400">
                <a:solidFill>
                  <a:srgbClr val="000000"/>
                </a:solidFill>
                <a:highlight>
                  <a:srgbClr val="FFFFFF"/>
                </a:highlight>
                <a:latin typeface="PragmataPro Mono Liga" panose="02000509040000020004" pitchFamily="49" charset="0"/>
              </a:rPr>
              <a:t>; i &lt;= n; i++)  </a:t>
            </a:r>
          </a:p>
          <a:p>
            <a:pPr marL="0" indent="0">
              <a:lnSpc>
                <a:spcPct val="120000"/>
              </a:lnSpc>
              <a:spcBef>
                <a:spcPts val="0"/>
              </a:spcBef>
              <a:spcAft>
                <a:spcPts val="600"/>
              </a:spcAft>
              <a:buFont typeface="Arial" panose="020B0604020202020204" pitchFamily="34" charset="0"/>
              <a:buNone/>
            </a:pPr>
            <a:r>
              <a:rPr lang="vi-VN" sz="2400">
                <a:solidFill>
                  <a:srgbClr val="000000"/>
                </a:solidFill>
                <a:highlight>
                  <a:srgbClr val="FFFFFF"/>
                </a:highlight>
                <a:latin typeface="PragmataPro Mono Liga" panose="02000509040000020004" pitchFamily="49" charset="0"/>
              </a:rPr>
              <a:t>     S </a:t>
            </a:r>
            <a:r>
              <a:rPr lang="en-US" sz="2400">
                <a:solidFill>
                  <a:srgbClr val="000000"/>
                </a:solidFill>
                <a:highlight>
                  <a:srgbClr val="FFFFFF"/>
                </a:highlight>
                <a:latin typeface="PragmataPro Mono Liga" panose="02000509040000020004" pitchFamily="49" charset="0"/>
              </a:rPr>
              <a:t>*</a:t>
            </a:r>
            <a:r>
              <a:rPr lang="vi-VN" sz="2400">
                <a:solidFill>
                  <a:srgbClr val="000000"/>
                </a:solidFill>
                <a:highlight>
                  <a:srgbClr val="FFFFFF"/>
                </a:highlight>
                <a:latin typeface="PragmataPro Mono Liga" panose="02000509040000020004" pitchFamily="49" charset="0"/>
              </a:rPr>
              <a:t>= </a:t>
            </a:r>
            <a:r>
              <a:rPr lang="en-US" sz="2400">
                <a:solidFill>
                  <a:srgbClr val="000000"/>
                </a:solidFill>
                <a:highlight>
                  <a:srgbClr val="FFFFFF"/>
                </a:highlight>
                <a:latin typeface="PragmataPro Mono Liga" panose="02000509040000020004" pitchFamily="49" charset="0"/>
              </a:rPr>
              <a:t>i</a:t>
            </a:r>
            <a:r>
              <a:rPr lang="vi-VN" sz="2400">
                <a:solidFill>
                  <a:srgbClr val="000000"/>
                </a:solidFill>
                <a:highlight>
                  <a:srgbClr val="FFFFFF"/>
                </a:highlight>
                <a:latin typeface="PragmataPro Mono Liga" panose="02000509040000020004" pitchFamily="49" charset="0"/>
              </a:rPr>
              <a:t>;</a:t>
            </a:r>
            <a:endParaRPr lang="en-US" sz="2400">
              <a:solidFill>
                <a:srgbClr val="000000"/>
              </a:solidFill>
              <a:highlight>
                <a:srgbClr val="FFFFFF"/>
              </a:highlight>
              <a:latin typeface="PragmataPro Mono Liga" panose="02000509040000020004" pitchFamily="49" charset="0"/>
            </a:endParaRPr>
          </a:p>
          <a:p>
            <a:pPr marL="0" indent="0">
              <a:lnSpc>
                <a:spcPct val="120000"/>
              </a:lnSpc>
              <a:spcBef>
                <a:spcPts val="0"/>
              </a:spcBef>
              <a:spcAft>
                <a:spcPts val="600"/>
              </a:spcAft>
              <a:buFont typeface="Arial" panose="020B0604020202020204" pitchFamily="34" charset="0"/>
              <a:buNone/>
            </a:pPr>
            <a:endParaRPr lang="en-US" sz="2400">
              <a:solidFill>
                <a:srgbClr val="000000"/>
              </a:solidFill>
              <a:highlight>
                <a:srgbClr val="FFFFFF"/>
              </a:highlight>
              <a:latin typeface="PragmataPro Mono Liga" panose="02000509040000020004" pitchFamily="49" charset="0"/>
            </a:endParaRPr>
          </a:p>
          <a:p>
            <a:pPr marL="0" indent="0">
              <a:lnSpc>
                <a:spcPct val="120000"/>
              </a:lnSpc>
              <a:spcBef>
                <a:spcPts val="0"/>
              </a:spcBef>
              <a:spcAft>
                <a:spcPts val="600"/>
              </a:spcAft>
              <a:buFont typeface="Arial" panose="020B0604020202020204" pitchFamily="34" charset="0"/>
              <a:buNone/>
            </a:pPr>
            <a:r>
              <a:rPr lang="vi-VN" sz="2400">
                <a:solidFill>
                  <a:srgbClr val="000000"/>
                </a:solidFill>
                <a:highlight>
                  <a:srgbClr val="FFFFFF"/>
                </a:highlight>
                <a:latin typeface="PragmataPro Mono Liga" panose="02000509040000020004" pitchFamily="49" charset="0"/>
              </a:rPr>
              <a:t>cout &lt;&lt; S;</a:t>
            </a:r>
          </a:p>
          <a:p>
            <a:pPr marL="0" indent="0">
              <a:lnSpc>
                <a:spcPct val="120000"/>
              </a:lnSpc>
              <a:spcBef>
                <a:spcPts val="0"/>
              </a:spcBef>
              <a:spcAft>
                <a:spcPts val="600"/>
              </a:spcAft>
              <a:buFont typeface="Arial" panose="020B0604020202020204" pitchFamily="34" charset="0"/>
              <a:buNone/>
            </a:pPr>
            <a:endParaRPr lang="en-US" sz="2400"/>
          </a:p>
        </p:txBody>
      </p:sp>
    </p:spTree>
    <p:extLst>
      <p:ext uri="{BB962C8B-B14F-4D97-AF65-F5344CB8AC3E}">
        <p14:creationId xmlns:p14="http://schemas.microsoft.com/office/powerpoint/2010/main" val="3857845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4.6 Cấu trúc vòng lặp for</a:t>
            </a:r>
            <a:endParaRPr lang="en-VN"/>
          </a:p>
        </p:txBody>
      </p:sp>
      <p:sp>
        <p:nvSpPr>
          <p:cNvPr id="10" name="Content Placeholder 9"/>
          <p:cNvSpPr>
            <a:spLocks noGrp="1"/>
          </p:cNvSpPr>
          <p:nvPr>
            <p:ph idx="1"/>
          </p:nvPr>
        </p:nvSpPr>
        <p:spPr>
          <a:xfrm>
            <a:off x="774145" y="1233824"/>
            <a:ext cx="6882273" cy="4943139"/>
          </a:xfrm>
        </p:spPr>
        <p:txBody>
          <a:bodyPr>
            <a:noAutofit/>
          </a:bodyPr>
          <a:lstStyle/>
          <a:p>
            <a:pPr>
              <a:lnSpc>
                <a:spcPct val="100000"/>
              </a:lnSpc>
              <a:spcBef>
                <a:spcPts val="600"/>
              </a:spcBef>
              <a:spcAft>
                <a:spcPts val="600"/>
              </a:spcAft>
            </a:pPr>
            <a:r>
              <a:rPr lang="en-US" altLang="en-US" sz="2400" dirty="0" err="1"/>
              <a:t>Cú</a:t>
            </a:r>
            <a:r>
              <a:rPr lang="en-US" altLang="en-US" sz="2400" dirty="0"/>
              <a:t> </a:t>
            </a:r>
            <a:r>
              <a:rPr lang="en-US" altLang="en-US" sz="2400" dirty="0" err="1"/>
              <a:t>pháp</a:t>
            </a:r>
            <a:r>
              <a:rPr lang="en-US" altLang="en-US" sz="2400" dirty="0"/>
              <a:t>:	</a:t>
            </a:r>
            <a:r>
              <a:rPr lang="en-US" altLang="en-US" sz="2400"/>
              <a:t>	</a:t>
            </a:r>
          </a:p>
          <a:p>
            <a:pPr marL="0" indent="0">
              <a:lnSpc>
                <a:spcPct val="100000"/>
              </a:lnSpc>
              <a:spcBef>
                <a:spcPts val="600"/>
              </a:spcBef>
              <a:spcAft>
                <a:spcPts val="600"/>
              </a:spcAft>
              <a:buNone/>
            </a:pPr>
            <a:r>
              <a:rPr lang="en-US" altLang="en-US" sz="2400" b="1"/>
              <a:t>	</a:t>
            </a:r>
          </a:p>
          <a:p>
            <a:pPr marL="0" indent="0">
              <a:lnSpc>
                <a:spcPct val="100000"/>
              </a:lnSpc>
              <a:spcBef>
                <a:spcPts val="600"/>
              </a:spcBef>
              <a:spcAft>
                <a:spcPts val="600"/>
              </a:spcAft>
              <a:buNone/>
            </a:pPr>
            <a:endParaRPr lang="en-US" altLang="en-US" sz="2400" b="1"/>
          </a:p>
          <a:p>
            <a:pPr marL="0" indent="0">
              <a:lnSpc>
                <a:spcPct val="100000"/>
              </a:lnSpc>
              <a:spcBef>
                <a:spcPts val="600"/>
              </a:spcBef>
              <a:spcAft>
                <a:spcPts val="600"/>
              </a:spcAft>
              <a:buNone/>
            </a:pPr>
            <a:r>
              <a:rPr lang="en-US" sz="2400" b="1"/>
              <a:t>Trong đó:</a:t>
            </a:r>
          </a:p>
          <a:p>
            <a:pPr lvl="1">
              <a:lnSpc>
                <a:spcPct val="100000"/>
              </a:lnSpc>
              <a:spcBef>
                <a:spcPts val="600"/>
              </a:spcBef>
              <a:spcAft>
                <a:spcPts val="600"/>
              </a:spcAft>
            </a:pPr>
            <a:r>
              <a:rPr lang="en-US"/>
              <a:t>Bước </a:t>
            </a:r>
            <a:r>
              <a:rPr lang="en-US" dirty="0"/>
              <a:t>1</a:t>
            </a:r>
            <a:r>
              <a:rPr lang="en-US"/>
              <a:t>: Biểu </a:t>
            </a:r>
            <a:r>
              <a:rPr lang="en-US" dirty="0" err="1"/>
              <a:t>thức</a:t>
            </a:r>
            <a:r>
              <a:rPr lang="en-US" dirty="0"/>
              <a:t> </a:t>
            </a:r>
            <a:r>
              <a:rPr lang="en-US" dirty="0" err="1"/>
              <a:t>khởi</a:t>
            </a:r>
            <a:r>
              <a:rPr lang="en-US" dirty="0"/>
              <a:t> </a:t>
            </a:r>
            <a:r>
              <a:rPr lang="en-US" err="1"/>
              <a:t>đầu</a:t>
            </a:r>
            <a:r>
              <a:rPr lang="en-US"/>
              <a:t> </a:t>
            </a:r>
            <a:r>
              <a:rPr lang="en-US" i="1"/>
              <a:t>&lt;Initialization&gt;</a:t>
            </a:r>
            <a:r>
              <a:rPr lang="en-US"/>
              <a:t>: được thực thi.</a:t>
            </a:r>
            <a:endParaRPr lang="en-US" dirty="0"/>
          </a:p>
          <a:p>
            <a:pPr lvl="1">
              <a:lnSpc>
                <a:spcPct val="100000"/>
              </a:lnSpc>
              <a:spcBef>
                <a:spcPts val="600"/>
              </a:spcBef>
              <a:spcAft>
                <a:spcPts val="600"/>
              </a:spcAft>
            </a:pPr>
            <a:r>
              <a:rPr lang="en-US" kern="0"/>
              <a:t>Bước </a:t>
            </a:r>
            <a:r>
              <a:rPr lang="en-US" kern="0" dirty="0"/>
              <a:t>2</a:t>
            </a:r>
            <a:r>
              <a:rPr lang="en-US" kern="0"/>
              <a:t>: </a:t>
            </a:r>
            <a:r>
              <a:rPr lang="en-US"/>
              <a:t>Biểu </a:t>
            </a:r>
            <a:r>
              <a:rPr lang="en-US" dirty="0" err="1"/>
              <a:t>thức</a:t>
            </a:r>
            <a:r>
              <a:rPr lang="en-US" dirty="0"/>
              <a:t> </a:t>
            </a:r>
            <a:r>
              <a:rPr lang="en-US" dirty="0" err="1"/>
              <a:t>điều</a:t>
            </a:r>
            <a:r>
              <a:rPr lang="en-US" dirty="0"/>
              <a:t> </a:t>
            </a:r>
            <a:r>
              <a:rPr lang="en-US" err="1"/>
              <a:t>kiện</a:t>
            </a:r>
            <a:r>
              <a:rPr lang="en-US"/>
              <a:t> </a:t>
            </a:r>
            <a:r>
              <a:rPr lang="en-US" i="1" kern="0"/>
              <a:t>&lt;Condition&gt; </a:t>
            </a:r>
            <a:r>
              <a:rPr lang="en-US"/>
              <a:t>được </a:t>
            </a:r>
            <a:r>
              <a:rPr lang="en-US" dirty="0" err="1"/>
              <a:t>kiểm</a:t>
            </a:r>
            <a:r>
              <a:rPr lang="en-US" dirty="0"/>
              <a:t> </a:t>
            </a:r>
            <a:r>
              <a:rPr lang="en-US" dirty="0" err="1"/>
              <a:t>tra</a:t>
            </a:r>
            <a:r>
              <a:rPr lang="en-US" dirty="0"/>
              <a:t>. </a:t>
            </a:r>
            <a:r>
              <a:rPr lang="en-US" dirty="0" err="1"/>
              <a:t>Nếu</a:t>
            </a:r>
            <a:r>
              <a:rPr lang="en-US" dirty="0"/>
              <a:t> </a:t>
            </a:r>
            <a:r>
              <a:rPr lang="en-US" dirty="0" err="1"/>
              <a:t>đúng</a:t>
            </a:r>
            <a:r>
              <a:rPr lang="en-US" dirty="0"/>
              <a:t> </a:t>
            </a:r>
            <a:r>
              <a:rPr lang="en-US" err="1"/>
              <a:t>thì</a:t>
            </a:r>
            <a:r>
              <a:rPr lang="en-US"/>
              <a:t> </a:t>
            </a:r>
            <a:r>
              <a:rPr lang="en-US" i="1"/>
              <a:t>&lt;Statements&gt; </a:t>
            </a:r>
            <a:r>
              <a:rPr lang="en-US" dirty="0" err="1"/>
              <a:t>được</a:t>
            </a:r>
            <a:r>
              <a:rPr lang="en-US" dirty="0"/>
              <a:t> </a:t>
            </a:r>
            <a:r>
              <a:rPr lang="en-US" dirty="0" err="1"/>
              <a:t>gọi</a:t>
            </a:r>
            <a:r>
              <a:rPr lang="en-US" dirty="0"/>
              <a:t>, </a:t>
            </a:r>
            <a:r>
              <a:rPr lang="en-US" dirty="0" err="1"/>
              <a:t>ngược</a:t>
            </a:r>
            <a:r>
              <a:rPr lang="en-US" dirty="0"/>
              <a:t> lại </a:t>
            </a:r>
            <a:r>
              <a:rPr lang="en-US" dirty="0" err="1"/>
              <a:t>thì</a:t>
            </a:r>
            <a:r>
              <a:rPr lang="en-US" dirty="0"/>
              <a:t> </a:t>
            </a:r>
            <a:r>
              <a:rPr lang="en-US" err="1"/>
              <a:t>kết</a:t>
            </a:r>
            <a:r>
              <a:rPr lang="en-US"/>
              <a:t> thúc for.</a:t>
            </a:r>
          </a:p>
          <a:p>
            <a:pPr lvl="1">
              <a:lnSpc>
                <a:spcPct val="100000"/>
              </a:lnSpc>
              <a:spcBef>
                <a:spcPts val="600"/>
              </a:spcBef>
              <a:spcAft>
                <a:spcPts val="600"/>
              </a:spcAft>
            </a:pPr>
            <a:r>
              <a:rPr lang="en-US" kern="0"/>
              <a:t>Bước </a:t>
            </a:r>
            <a:r>
              <a:rPr lang="en-US" kern="0" dirty="0"/>
              <a:t>3</a:t>
            </a:r>
            <a:r>
              <a:rPr lang="en-US" kern="0"/>
              <a:t>: &lt;</a:t>
            </a:r>
            <a:r>
              <a:rPr lang="en-US" i="1" kern="0"/>
              <a:t>Step&gt; </a:t>
            </a:r>
            <a:r>
              <a:rPr lang="en-US" kern="0"/>
              <a:t>được thực thi, sau đó quay lại </a:t>
            </a:r>
            <a:r>
              <a:rPr lang="en-US" kern="0" dirty="0"/>
              <a:t>B</a:t>
            </a:r>
            <a:r>
              <a:rPr lang="en-US" kern="0"/>
              <a:t>ước 2  </a:t>
            </a:r>
            <a:endParaRPr lang="en-US" dirty="0"/>
          </a:p>
        </p:txBody>
      </p:sp>
      <p:sp>
        <p:nvSpPr>
          <p:cNvPr id="8" name="Footer Placeholder 7"/>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73634A0-498D-10F2-D30F-71CA13DCEFB8}"/>
              </a:ext>
            </a:extLst>
          </p:cNvPr>
          <p:cNvSpPr txBox="1"/>
          <p:nvPr/>
        </p:nvSpPr>
        <p:spPr>
          <a:xfrm>
            <a:off x="1074952" y="1903428"/>
            <a:ext cx="7760576" cy="830997"/>
          </a:xfrm>
          <a:prstGeom prst="rect">
            <a:avLst/>
          </a:prstGeom>
          <a:noFill/>
          <a:ln>
            <a:solidFill>
              <a:schemeClr val="tx1">
                <a:lumMod val="50000"/>
              </a:schemeClr>
            </a:solidFill>
          </a:ln>
        </p:spPr>
        <p:txBody>
          <a:bodyPr wrap="square">
            <a:spAutoFit/>
          </a:bodyPr>
          <a:lstStyle/>
          <a:p>
            <a:pPr marL="0" indent="0">
              <a:buNone/>
            </a:pPr>
            <a:r>
              <a:rPr lang="en-US" altLang="en-US" sz="2400" b="1">
                <a:solidFill>
                  <a:srgbClr val="FF0000"/>
                </a:solidFill>
                <a:latin typeface="Consolas" panose="020B0609020204030204" pitchFamily="49" charset="0"/>
              </a:rPr>
              <a:t>for</a:t>
            </a:r>
            <a:r>
              <a:rPr lang="en-US" altLang="en-US" sz="2400">
                <a:latin typeface="Consolas" panose="020B0609020204030204" pitchFamily="49" charset="0"/>
              </a:rPr>
              <a:t> (&lt;</a:t>
            </a:r>
            <a:r>
              <a:rPr lang="en-US" altLang="en-US" sz="2400" i="1">
                <a:latin typeface="Consolas" panose="020B0609020204030204" pitchFamily="49" charset="0"/>
              </a:rPr>
              <a:t>Initialization&gt; </a:t>
            </a:r>
            <a:r>
              <a:rPr lang="en-US" altLang="en-US" sz="2400">
                <a:solidFill>
                  <a:srgbClr val="FF0000"/>
                </a:solidFill>
                <a:latin typeface="Consolas" panose="020B0609020204030204" pitchFamily="49" charset="0"/>
              </a:rPr>
              <a:t>; </a:t>
            </a:r>
            <a:r>
              <a:rPr lang="en-US" altLang="en-US" sz="2400">
                <a:solidFill>
                  <a:schemeClr val="tx1">
                    <a:lumMod val="50000"/>
                  </a:schemeClr>
                </a:solidFill>
                <a:latin typeface="Consolas" panose="020B0609020204030204" pitchFamily="49" charset="0"/>
              </a:rPr>
              <a:t>&lt;</a:t>
            </a:r>
            <a:r>
              <a:rPr lang="en-US" altLang="en-US" sz="2400" i="1">
                <a:solidFill>
                  <a:schemeClr val="tx1">
                    <a:lumMod val="50000"/>
                  </a:schemeClr>
                </a:solidFill>
                <a:latin typeface="Consolas" panose="020B0609020204030204" pitchFamily="49" charset="0"/>
              </a:rPr>
              <a:t>C</a:t>
            </a:r>
            <a:r>
              <a:rPr lang="en-US" altLang="en-US" sz="2400" i="1">
                <a:latin typeface="Consolas" panose="020B0609020204030204" pitchFamily="49" charset="0"/>
              </a:rPr>
              <a:t>ondition&gt; </a:t>
            </a:r>
            <a:r>
              <a:rPr lang="en-US" altLang="en-US" sz="2400">
                <a:solidFill>
                  <a:srgbClr val="FF0000"/>
                </a:solidFill>
                <a:latin typeface="Consolas" panose="020B0609020204030204" pitchFamily="49" charset="0"/>
              </a:rPr>
              <a:t>;</a:t>
            </a:r>
            <a:r>
              <a:rPr lang="en-US" altLang="en-US" sz="2400">
                <a:latin typeface="Consolas" panose="020B0609020204030204" pitchFamily="49" charset="0"/>
              </a:rPr>
              <a:t> </a:t>
            </a:r>
            <a:r>
              <a:rPr lang="en-US" altLang="en-US" sz="2400" i="1">
                <a:latin typeface="Consolas" panose="020B0609020204030204" pitchFamily="49" charset="0"/>
              </a:rPr>
              <a:t>&lt;Step&gt;</a:t>
            </a:r>
            <a:r>
              <a:rPr lang="en-US" altLang="en-US" sz="2400">
                <a:latin typeface="Consolas" panose="020B0609020204030204" pitchFamily="49" charset="0"/>
              </a:rPr>
              <a:t>)</a:t>
            </a:r>
          </a:p>
          <a:p>
            <a:pPr marL="914400" lvl="7">
              <a:buFont typeface="Wingdings" panose="05000000000000000000" pitchFamily="2" charset="2"/>
              <a:buNone/>
            </a:pPr>
            <a:r>
              <a:rPr lang="en-US" altLang="en-US" sz="2400">
                <a:latin typeface="Consolas" panose="020B0609020204030204" pitchFamily="49" charset="0"/>
                <a:cs typeface="Arial" panose="020B0604020202020204" pitchFamily="34" charset="0"/>
              </a:rPr>
              <a:t> &lt;S</a:t>
            </a:r>
            <a:r>
              <a:rPr lang="en-US" altLang="en-US" sz="2400" i="1">
                <a:latin typeface="Consolas" panose="020B0609020204030204" pitchFamily="49" charset="0"/>
                <a:cs typeface="Arial" panose="020B0604020202020204" pitchFamily="34" charset="0"/>
              </a:rPr>
              <a:t>tatements&gt;</a:t>
            </a:r>
          </a:p>
        </p:txBody>
      </p:sp>
      <p:sp>
        <p:nvSpPr>
          <p:cNvPr id="11" name="AutoShape 3">
            <a:extLst>
              <a:ext uri="{FF2B5EF4-FFF2-40B4-BE49-F238E27FC236}">
                <a16:creationId xmlns:a16="http://schemas.microsoft.com/office/drawing/2014/main" id="{5C4F8CF4-AF9F-5DEF-FEDC-151E71F915C8}"/>
              </a:ext>
            </a:extLst>
          </p:cNvPr>
          <p:cNvSpPr>
            <a:spLocks noChangeAspect="1" noChangeArrowheads="1" noTextEdit="1"/>
          </p:cNvSpPr>
          <p:nvPr/>
        </p:nvSpPr>
        <p:spPr bwMode="auto">
          <a:xfrm>
            <a:off x="7747000" y="1265238"/>
            <a:ext cx="4386263"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
            <a:extLst>
              <a:ext uri="{FF2B5EF4-FFF2-40B4-BE49-F238E27FC236}">
                <a16:creationId xmlns:a16="http://schemas.microsoft.com/office/drawing/2014/main" id="{99135CC8-62C2-F4F6-E08E-F9B055330C2F}"/>
              </a:ext>
            </a:extLst>
          </p:cNvPr>
          <p:cNvSpPr>
            <a:spLocks/>
          </p:cNvSpPr>
          <p:nvPr/>
        </p:nvSpPr>
        <p:spPr bwMode="auto">
          <a:xfrm>
            <a:off x="9709150" y="3236913"/>
            <a:ext cx="1712913" cy="900113"/>
          </a:xfrm>
          <a:custGeom>
            <a:avLst/>
            <a:gdLst>
              <a:gd name="T0" fmla="*/ 0 w 1079"/>
              <a:gd name="T1" fmla="*/ 284 h 567"/>
              <a:gd name="T2" fmla="*/ 539 w 1079"/>
              <a:gd name="T3" fmla="*/ 0 h 567"/>
              <a:gd name="T4" fmla="*/ 1079 w 1079"/>
              <a:gd name="T5" fmla="*/ 284 h 567"/>
              <a:gd name="T6" fmla="*/ 539 w 1079"/>
              <a:gd name="T7" fmla="*/ 567 h 567"/>
              <a:gd name="T8" fmla="*/ 0 w 1079"/>
              <a:gd name="T9" fmla="*/ 284 h 567"/>
            </a:gdLst>
            <a:ahLst/>
            <a:cxnLst>
              <a:cxn ang="0">
                <a:pos x="T0" y="T1"/>
              </a:cxn>
              <a:cxn ang="0">
                <a:pos x="T2" y="T3"/>
              </a:cxn>
              <a:cxn ang="0">
                <a:pos x="T4" y="T5"/>
              </a:cxn>
              <a:cxn ang="0">
                <a:pos x="T6" y="T7"/>
              </a:cxn>
              <a:cxn ang="0">
                <a:pos x="T8" y="T9"/>
              </a:cxn>
            </a:cxnLst>
            <a:rect l="0" t="0" r="r" b="b"/>
            <a:pathLst>
              <a:path w="1079" h="567">
                <a:moveTo>
                  <a:pt x="0" y="284"/>
                </a:moveTo>
                <a:lnTo>
                  <a:pt x="539" y="0"/>
                </a:lnTo>
                <a:lnTo>
                  <a:pt x="1079" y="284"/>
                </a:lnTo>
                <a:lnTo>
                  <a:pt x="539" y="567"/>
                </a:lnTo>
                <a:lnTo>
                  <a:pt x="0" y="284"/>
                </a:lnTo>
                <a:close/>
              </a:path>
            </a:pathLst>
          </a:custGeom>
          <a:noFill/>
          <a:ln w="12700"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6">
            <a:extLst>
              <a:ext uri="{FF2B5EF4-FFF2-40B4-BE49-F238E27FC236}">
                <a16:creationId xmlns:a16="http://schemas.microsoft.com/office/drawing/2014/main" id="{246C627B-2BCA-51E8-C4E3-ECDAA69DD3FF}"/>
              </a:ext>
            </a:extLst>
          </p:cNvPr>
          <p:cNvSpPr>
            <a:spLocks noChangeArrowheads="1"/>
          </p:cNvSpPr>
          <p:nvPr/>
        </p:nvSpPr>
        <p:spPr bwMode="auto">
          <a:xfrm>
            <a:off x="9939338" y="3540126"/>
            <a:ext cx="14144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&lt;Condition&gt;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Line 7">
            <a:extLst>
              <a:ext uri="{FF2B5EF4-FFF2-40B4-BE49-F238E27FC236}">
                <a16:creationId xmlns:a16="http://schemas.microsoft.com/office/drawing/2014/main" id="{76F45F9D-9588-C96F-5BE8-448EC6E37A7C}"/>
              </a:ext>
            </a:extLst>
          </p:cNvPr>
          <p:cNvSpPr>
            <a:spLocks noChangeShapeType="1"/>
          </p:cNvSpPr>
          <p:nvPr/>
        </p:nvSpPr>
        <p:spPr bwMode="auto">
          <a:xfrm>
            <a:off x="10564812" y="4137026"/>
            <a:ext cx="14288" cy="620713"/>
          </a:xfrm>
          <a:prstGeom prst="line">
            <a:avLst/>
          </a:prstGeom>
          <a:noFill/>
          <a:ln w="12700"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7ED2EE4D-EA9C-F274-D46E-A0647C72631C}"/>
              </a:ext>
            </a:extLst>
          </p:cNvPr>
          <p:cNvSpPr>
            <a:spLocks/>
          </p:cNvSpPr>
          <p:nvPr/>
        </p:nvSpPr>
        <p:spPr bwMode="auto">
          <a:xfrm>
            <a:off x="10528014" y="4749800"/>
            <a:ext cx="101600" cy="96837"/>
          </a:xfrm>
          <a:custGeom>
            <a:avLst/>
            <a:gdLst>
              <a:gd name="T0" fmla="*/ 61 w 61"/>
              <a:gd name="T1" fmla="*/ 2 h 61"/>
              <a:gd name="T2" fmla="*/ 28 w 61"/>
              <a:gd name="T3" fmla="*/ 61 h 61"/>
              <a:gd name="T4" fmla="*/ 0 w 61"/>
              <a:gd name="T5" fmla="*/ 0 h 61"/>
              <a:gd name="T6" fmla="*/ 61 w 61"/>
              <a:gd name="T7" fmla="*/ 2 h 61"/>
            </a:gdLst>
            <a:ahLst/>
            <a:cxnLst>
              <a:cxn ang="0">
                <a:pos x="T0" y="T1"/>
              </a:cxn>
              <a:cxn ang="0">
                <a:pos x="T2" y="T3"/>
              </a:cxn>
              <a:cxn ang="0">
                <a:pos x="T4" y="T5"/>
              </a:cxn>
              <a:cxn ang="0">
                <a:pos x="T6" y="T7"/>
              </a:cxn>
            </a:cxnLst>
            <a:rect l="0" t="0" r="r" b="b"/>
            <a:pathLst>
              <a:path w="61" h="61">
                <a:moveTo>
                  <a:pt x="61" y="2"/>
                </a:moveTo>
                <a:lnTo>
                  <a:pt x="28" y="61"/>
                </a:lnTo>
                <a:lnTo>
                  <a:pt x="0" y="0"/>
                </a:lnTo>
                <a:lnTo>
                  <a:pt x="61" y="2"/>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9">
            <a:extLst>
              <a:ext uri="{FF2B5EF4-FFF2-40B4-BE49-F238E27FC236}">
                <a16:creationId xmlns:a16="http://schemas.microsoft.com/office/drawing/2014/main" id="{8AB697F6-F732-4108-B45C-FAB1F4FE4966}"/>
              </a:ext>
            </a:extLst>
          </p:cNvPr>
          <p:cNvSpPr>
            <a:spLocks noChangeArrowheads="1"/>
          </p:cNvSpPr>
          <p:nvPr/>
        </p:nvSpPr>
        <p:spPr bwMode="auto">
          <a:xfrm>
            <a:off x="10320338" y="4344988"/>
            <a:ext cx="463550"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0">
            <a:extLst>
              <a:ext uri="{FF2B5EF4-FFF2-40B4-BE49-F238E27FC236}">
                <a16:creationId xmlns:a16="http://schemas.microsoft.com/office/drawing/2014/main" id="{CF26E029-8BA9-04CD-E9E1-501AF57ED003}"/>
              </a:ext>
            </a:extLst>
          </p:cNvPr>
          <p:cNvSpPr>
            <a:spLocks noChangeArrowheads="1"/>
          </p:cNvSpPr>
          <p:nvPr/>
        </p:nvSpPr>
        <p:spPr bwMode="auto">
          <a:xfrm>
            <a:off x="10325100" y="4344988"/>
            <a:ext cx="5842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True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1">
            <a:extLst>
              <a:ext uri="{FF2B5EF4-FFF2-40B4-BE49-F238E27FC236}">
                <a16:creationId xmlns:a16="http://schemas.microsoft.com/office/drawing/2014/main" id="{74137192-1AB4-0B07-F6BD-A9B3AAF61FBA}"/>
              </a:ext>
            </a:extLst>
          </p:cNvPr>
          <p:cNvSpPr>
            <a:spLocks noChangeArrowheads="1"/>
          </p:cNvSpPr>
          <p:nvPr/>
        </p:nvSpPr>
        <p:spPr bwMode="auto">
          <a:xfrm>
            <a:off x="9734455" y="4846638"/>
            <a:ext cx="1631950" cy="581025"/>
          </a:xfrm>
          <a:prstGeom prst="rect">
            <a:avLst/>
          </a:prstGeom>
          <a:noFill/>
          <a:ln w="12700"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2">
            <a:extLst>
              <a:ext uri="{FF2B5EF4-FFF2-40B4-BE49-F238E27FC236}">
                <a16:creationId xmlns:a16="http://schemas.microsoft.com/office/drawing/2014/main" id="{E98009E2-9D31-67DD-A972-C37CB90DE871}"/>
              </a:ext>
            </a:extLst>
          </p:cNvPr>
          <p:cNvSpPr>
            <a:spLocks noChangeArrowheads="1"/>
          </p:cNvSpPr>
          <p:nvPr/>
        </p:nvSpPr>
        <p:spPr bwMode="auto">
          <a:xfrm>
            <a:off x="9866313" y="4991101"/>
            <a:ext cx="150653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&lt;Statements&gt;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Freeform 13">
            <a:extLst>
              <a:ext uri="{FF2B5EF4-FFF2-40B4-BE49-F238E27FC236}">
                <a16:creationId xmlns:a16="http://schemas.microsoft.com/office/drawing/2014/main" id="{3E1ABA98-6CF5-A37F-FA62-884D3EAB9BB4}"/>
              </a:ext>
            </a:extLst>
          </p:cNvPr>
          <p:cNvSpPr>
            <a:spLocks/>
          </p:cNvSpPr>
          <p:nvPr/>
        </p:nvSpPr>
        <p:spPr bwMode="auto">
          <a:xfrm>
            <a:off x="8602663" y="4349751"/>
            <a:ext cx="1120775" cy="787400"/>
          </a:xfrm>
          <a:custGeom>
            <a:avLst/>
            <a:gdLst>
              <a:gd name="T0" fmla="*/ 706 w 706"/>
              <a:gd name="T1" fmla="*/ 496 h 496"/>
              <a:gd name="T2" fmla="*/ 0 w 706"/>
              <a:gd name="T3" fmla="*/ 496 h 496"/>
              <a:gd name="T4" fmla="*/ 0 w 706"/>
              <a:gd name="T5" fmla="*/ 0 h 496"/>
            </a:gdLst>
            <a:ahLst/>
            <a:cxnLst>
              <a:cxn ang="0">
                <a:pos x="T0" y="T1"/>
              </a:cxn>
              <a:cxn ang="0">
                <a:pos x="T2" y="T3"/>
              </a:cxn>
              <a:cxn ang="0">
                <a:pos x="T4" y="T5"/>
              </a:cxn>
            </a:cxnLst>
            <a:rect l="0" t="0" r="r" b="b"/>
            <a:pathLst>
              <a:path w="706" h="496">
                <a:moveTo>
                  <a:pt x="706" y="496"/>
                </a:moveTo>
                <a:lnTo>
                  <a:pt x="0" y="496"/>
                </a:lnTo>
                <a:lnTo>
                  <a:pt x="0" y="0"/>
                </a:lnTo>
              </a:path>
            </a:pathLst>
          </a:custGeom>
          <a:noFill/>
          <a:ln w="12700"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DF1A5D23-03C8-2DC8-5F11-D0B5421A8314}"/>
              </a:ext>
            </a:extLst>
          </p:cNvPr>
          <p:cNvSpPr>
            <a:spLocks/>
          </p:cNvSpPr>
          <p:nvPr/>
        </p:nvSpPr>
        <p:spPr bwMode="auto">
          <a:xfrm>
            <a:off x="8555038" y="4265613"/>
            <a:ext cx="95250" cy="96838"/>
          </a:xfrm>
          <a:custGeom>
            <a:avLst/>
            <a:gdLst>
              <a:gd name="T0" fmla="*/ 0 w 60"/>
              <a:gd name="T1" fmla="*/ 61 h 61"/>
              <a:gd name="T2" fmla="*/ 30 w 60"/>
              <a:gd name="T3" fmla="*/ 0 h 61"/>
              <a:gd name="T4" fmla="*/ 60 w 60"/>
              <a:gd name="T5" fmla="*/ 61 h 61"/>
              <a:gd name="T6" fmla="*/ 0 w 60"/>
              <a:gd name="T7" fmla="*/ 61 h 61"/>
            </a:gdLst>
            <a:ahLst/>
            <a:cxnLst>
              <a:cxn ang="0">
                <a:pos x="T0" y="T1"/>
              </a:cxn>
              <a:cxn ang="0">
                <a:pos x="T2" y="T3"/>
              </a:cxn>
              <a:cxn ang="0">
                <a:pos x="T4" y="T5"/>
              </a:cxn>
              <a:cxn ang="0">
                <a:pos x="T6" y="T7"/>
              </a:cxn>
            </a:cxnLst>
            <a:rect l="0" t="0" r="r" b="b"/>
            <a:pathLst>
              <a:path w="60" h="61">
                <a:moveTo>
                  <a:pt x="0" y="61"/>
                </a:moveTo>
                <a:lnTo>
                  <a:pt x="30" y="0"/>
                </a:lnTo>
                <a:lnTo>
                  <a:pt x="60" y="61"/>
                </a:lnTo>
                <a:lnTo>
                  <a:pt x="0" y="61"/>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Line 17">
            <a:extLst>
              <a:ext uri="{FF2B5EF4-FFF2-40B4-BE49-F238E27FC236}">
                <a16:creationId xmlns:a16="http://schemas.microsoft.com/office/drawing/2014/main" id="{F9D4F340-E7E5-56EA-75FE-7901FFE35DDE}"/>
              </a:ext>
            </a:extLst>
          </p:cNvPr>
          <p:cNvSpPr>
            <a:spLocks noChangeShapeType="1"/>
          </p:cNvSpPr>
          <p:nvPr/>
        </p:nvSpPr>
        <p:spPr bwMode="auto">
          <a:xfrm>
            <a:off x="10564813" y="2670176"/>
            <a:ext cx="0" cy="482600"/>
          </a:xfrm>
          <a:prstGeom prst="line">
            <a:avLst/>
          </a:prstGeom>
          <a:noFill/>
          <a:ln w="12700" cap="rnd">
            <a:solidFill>
              <a:srgbClr val="0070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5B354AA9-C6B0-5198-5F3F-E2F178E30E6A}"/>
              </a:ext>
            </a:extLst>
          </p:cNvPr>
          <p:cNvSpPr>
            <a:spLocks/>
          </p:cNvSpPr>
          <p:nvPr/>
        </p:nvSpPr>
        <p:spPr bwMode="auto">
          <a:xfrm>
            <a:off x="10517188" y="3141663"/>
            <a:ext cx="96838" cy="95250"/>
          </a:xfrm>
          <a:custGeom>
            <a:avLst/>
            <a:gdLst>
              <a:gd name="T0" fmla="*/ 61 w 61"/>
              <a:gd name="T1" fmla="*/ 0 h 60"/>
              <a:gd name="T2" fmla="*/ 30 w 61"/>
              <a:gd name="T3" fmla="*/ 60 h 60"/>
              <a:gd name="T4" fmla="*/ 0 w 61"/>
              <a:gd name="T5" fmla="*/ 0 h 60"/>
              <a:gd name="T6" fmla="*/ 61 w 61"/>
              <a:gd name="T7" fmla="*/ 0 h 60"/>
            </a:gdLst>
            <a:ahLst/>
            <a:cxnLst>
              <a:cxn ang="0">
                <a:pos x="T0" y="T1"/>
              </a:cxn>
              <a:cxn ang="0">
                <a:pos x="T2" y="T3"/>
              </a:cxn>
              <a:cxn ang="0">
                <a:pos x="T4" y="T5"/>
              </a:cxn>
              <a:cxn ang="0">
                <a:pos x="T6" y="T7"/>
              </a:cxn>
            </a:cxnLst>
            <a:rect l="0" t="0" r="r" b="b"/>
            <a:pathLst>
              <a:path w="61" h="60">
                <a:moveTo>
                  <a:pt x="61" y="0"/>
                </a:moveTo>
                <a:lnTo>
                  <a:pt x="30" y="60"/>
                </a:lnTo>
                <a:lnTo>
                  <a:pt x="0" y="0"/>
                </a:lnTo>
                <a:lnTo>
                  <a:pt x="61"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F7305A0A-0835-6ADA-59A1-C433CC229D68}"/>
              </a:ext>
            </a:extLst>
          </p:cNvPr>
          <p:cNvSpPr>
            <a:spLocks/>
          </p:cNvSpPr>
          <p:nvPr/>
        </p:nvSpPr>
        <p:spPr bwMode="auto">
          <a:xfrm>
            <a:off x="10739438" y="3687763"/>
            <a:ext cx="973138" cy="2566988"/>
          </a:xfrm>
          <a:custGeom>
            <a:avLst/>
            <a:gdLst>
              <a:gd name="T0" fmla="*/ 430 w 613"/>
              <a:gd name="T1" fmla="*/ 0 h 1617"/>
              <a:gd name="T2" fmla="*/ 613 w 613"/>
              <a:gd name="T3" fmla="*/ 0 h 1617"/>
              <a:gd name="T4" fmla="*/ 613 w 613"/>
              <a:gd name="T5" fmla="*/ 1617 h 1617"/>
              <a:gd name="T6" fmla="*/ 0 w 613"/>
              <a:gd name="T7" fmla="*/ 1617 h 1617"/>
            </a:gdLst>
            <a:ahLst/>
            <a:cxnLst>
              <a:cxn ang="0">
                <a:pos x="T0" y="T1"/>
              </a:cxn>
              <a:cxn ang="0">
                <a:pos x="T2" y="T3"/>
              </a:cxn>
              <a:cxn ang="0">
                <a:pos x="T4" y="T5"/>
              </a:cxn>
              <a:cxn ang="0">
                <a:pos x="T6" y="T7"/>
              </a:cxn>
            </a:cxnLst>
            <a:rect l="0" t="0" r="r" b="b"/>
            <a:pathLst>
              <a:path w="613" h="1617">
                <a:moveTo>
                  <a:pt x="430" y="0"/>
                </a:moveTo>
                <a:lnTo>
                  <a:pt x="613" y="0"/>
                </a:lnTo>
                <a:lnTo>
                  <a:pt x="613" y="1617"/>
                </a:lnTo>
                <a:lnTo>
                  <a:pt x="0" y="1617"/>
                </a:lnTo>
              </a:path>
            </a:pathLst>
          </a:custGeom>
          <a:noFill/>
          <a:ln w="12700"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4B52F6D7-D5D4-8622-304A-C184A171008A}"/>
              </a:ext>
            </a:extLst>
          </p:cNvPr>
          <p:cNvSpPr>
            <a:spLocks/>
          </p:cNvSpPr>
          <p:nvPr/>
        </p:nvSpPr>
        <p:spPr bwMode="auto">
          <a:xfrm>
            <a:off x="10655300" y="6205538"/>
            <a:ext cx="96838" cy="96838"/>
          </a:xfrm>
          <a:custGeom>
            <a:avLst/>
            <a:gdLst>
              <a:gd name="T0" fmla="*/ 61 w 61"/>
              <a:gd name="T1" fmla="*/ 61 h 61"/>
              <a:gd name="T2" fmla="*/ 0 w 61"/>
              <a:gd name="T3" fmla="*/ 31 h 61"/>
              <a:gd name="T4" fmla="*/ 61 w 61"/>
              <a:gd name="T5" fmla="*/ 0 h 61"/>
              <a:gd name="T6" fmla="*/ 61 w 61"/>
              <a:gd name="T7" fmla="*/ 61 h 61"/>
            </a:gdLst>
            <a:ahLst/>
            <a:cxnLst>
              <a:cxn ang="0">
                <a:pos x="T0" y="T1"/>
              </a:cxn>
              <a:cxn ang="0">
                <a:pos x="T2" y="T3"/>
              </a:cxn>
              <a:cxn ang="0">
                <a:pos x="T4" y="T5"/>
              </a:cxn>
              <a:cxn ang="0">
                <a:pos x="T6" y="T7"/>
              </a:cxn>
            </a:cxnLst>
            <a:rect l="0" t="0" r="r" b="b"/>
            <a:pathLst>
              <a:path w="61" h="61">
                <a:moveTo>
                  <a:pt x="61" y="61"/>
                </a:moveTo>
                <a:lnTo>
                  <a:pt x="0" y="31"/>
                </a:lnTo>
                <a:lnTo>
                  <a:pt x="61" y="0"/>
                </a:lnTo>
                <a:lnTo>
                  <a:pt x="61" y="61"/>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1">
            <a:extLst>
              <a:ext uri="{FF2B5EF4-FFF2-40B4-BE49-F238E27FC236}">
                <a16:creationId xmlns:a16="http://schemas.microsoft.com/office/drawing/2014/main" id="{D780C647-F276-94DA-8958-228681D72330}"/>
              </a:ext>
            </a:extLst>
          </p:cNvPr>
          <p:cNvSpPr>
            <a:spLocks noChangeArrowheads="1"/>
          </p:cNvSpPr>
          <p:nvPr/>
        </p:nvSpPr>
        <p:spPr bwMode="auto">
          <a:xfrm>
            <a:off x="11480800" y="4692651"/>
            <a:ext cx="519113"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2">
            <a:extLst>
              <a:ext uri="{FF2B5EF4-FFF2-40B4-BE49-F238E27FC236}">
                <a16:creationId xmlns:a16="http://schemas.microsoft.com/office/drawing/2014/main" id="{786ABB53-FFA1-3B9C-CC5D-2BDE8D94DE3D}"/>
              </a:ext>
            </a:extLst>
          </p:cNvPr>
          <p:cNvSpPr>
            <a:spLocks noChangeArrowheads="1"/>
          </p:cNvSpPr>
          <p:nvPr/>
        </p:nvSpPr>
        <p:spPr bwMode="auto">
          <a:xfrm>
            <a:off x="11485563" y="4692651"/>
            <a:ext cx="6445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False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3">
            <a:extLst>
              <a:ext uri="{FF2B5EF4-FFF2-40B4-BE49-F238E27FC236}">
                <a16:creationId xmlns:a16="http://schemas.microsoft.com/office/drawing/2014/main" id="{190FC565-4642-6362-34D3-1FEF8B24DF45}"/>
              </a:ext>
            </a:extLst>
          </p:cNvPr>
          <p:cNvSpPr>
            <a:spLocks noChangeArrowheads="1"/>
          </p:cNvSpPr>
          <p:nvPr/>
        </p:nvSpPr>
        <p:spPr bwMode="auto">
          <a:xfrm>
            <a:off x="9737725" y="2089151"/>
            <a:ext cx="1712913" cy="581025"/>
          </a:xfrm>
          <a:prstGeom prst="rect">
            <a:avLst/>
          </a:prstGeom>
          <a:noFill/>
          <a:ln w="12700"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4">
            <a:extLst>
              <a:ext uri="{FF2B5EF4-FFF2-40B4-BE49-F238E27FC236}">
                <a16:creationId xmlns:a16="http://schemas.microsoft.com/office/drawing/2014/main" id="{5BCA58DA-D0C0-4D81-2038-F5AEC47E47DF}"/>
              </a:ext>
            </a:extLst>
          </p:cNvPr>
          <p:cNvSpPr>
            <a:spLocks noChangeArrowheads="1"/>
          </p:cNvSpPr>
          <p:nvPr/>
        </p:nvSpPr>
        <p:spPr bwMode="auto">
          <a:xfrm>
            <a:off x="9804400" y="2232026"/>
            <a:ext cx="170021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&lt;Initialization&gt;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5">
            <a:extLst>
              <a:ext uri="{FF2B5EF4-FFF2-40B4-BE49-F238E27FC236}">
                <a16:creationId xmlns:a16="http://schemas.microsoft.com/office/drawing/2014/main" id="{C737F7B3-8FDD-1F6A-79D0-E3E2D880F309}"/>
              </a:ext>
            </a:extLst>
          </p:cNvPr>
          <p:cNvSpPr>
            <a:spLocks noChangeArrowheads="1"/>
          </p:cNvSpPr>
          <p:nvPr/>
        </p:nvSpPr>
        <p:spPr bwMode="auto">
          <a:xfrm>
            <a:off x="7770813" y="3684588"/>
            <a:ext cx="1663700" cy="581025"/>
          </a:xfrm>
          <a:prstGeom prst="rect">
            <a:avLst/>
          </a:prstGeom>
          <a:noFill/>
          <a:ln w="12700"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Rectangle 26">
            <a:extLst>
              <a:ext uri="{FF2B5EF4-FFF2-40B4-BE49-F238E27FC236}">
                <a16:creationId xmlns:a16="http://schemas.microsoft.com/office/drawing/2014/main" id="{EC24D384-39F9-958E-C1CD-FCE1725AA861}"/>
              </a:ext>
            </a:extLst>
          </p:cNvPr>
          <p:cNvSpPr>
            <a:spLocks noChangeArrowheads="1"/>
          </p:cNvSpPr>
          <p:nvPr/>
        </p:nvSpPr>
        <p:spPr bwMode="auto">
          <a:xfrm>
            <a:off x="8250238" y="3829051"/>
            <a:ext cx="8509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000000"/>
                </a:solidFill>
                <a:effectLst/>
                <a:latin typeface="Times New Roman" panose="02020603050405020304" pitchFamily="18" charset="0"/>
              </a:rPr>
              <a:t>&lt;Step&gt;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Freeform 27">
            <a:extLst>
              <a:ext uri="{FF2B5EF4-FFF2-40B4-BE49-F238E27FC236}">
                <a16:creationId xmlns:a16="http://schemas.microsoft.com/office/drawing/2014/main" id="{63F25C77-6D13-4322-C2BF-F64E6A60A36D}"/>
              </a:ext>
            </a:extLst>
          </p:cNvPr>
          <p:cNvSpPr>
            <a:spLocks/>
          </p:cNvSpPr>
          <p:nvPr/>
        </p:nvSpPr>
        <p:spPr bwMode="auto">
          <a:xfrm>
            <a:off x="8602663" y="3038476"/>
            <a:ext cx="1879600" cy="646113"/>
          </a:xfrm>
          <a:custGeom>
            <a:avLst/>
            <a:gdLst>
              <a:gd name="T0" fmla="*/ 0 w 1184"/>
              <a:gd name="T1" fmla="*/ 407 h 407"/>
              <a:gd name="T2" fmla="*/ 0 w 1184"/>
              <a:gd name="T3" fmla="*/ 0 h 407"/>
              <a:gd name="T4" fmla="*/ 1184 w 1184"/>
              <a:gd name="T5" fmla="*/ 0 h 407"/>
            </a:gdLst>
            <a:ahLst/>
            <a:cxnLst>
              <a:cxn ang="0">
                <a:pos x="T0" y="T1"/>
              </a:cxn>
              <a:cxn ang="0">
                <a:pos x="T2" y="T3"/>
              </a:cxn>
              <a:cxn ang="0">
                <a:pos x="T4" y="T5"/>
              </a:cxn>
            </a:cxnLst>
            <a:rect l="0" t="0" r="r" b="b"/>
            <a:pathLst>
              <a:path w="1184" h="407">
                <a:moveTo>
                  <a:pt x="0" y="407"/>
                </a:moveTo>
                <a:lnTo>
                  <a:pt x="0" y="0"/>
                </a:lnTo>
                <a:lnTo>
                  <a:pt x="1184" y="0"/>
                </a:lnTo>
              </a:path>
            </a:pathLst>
          </a:custGeom>
          <a:noFill/>
          <a:ln w="12700" cap="rnd">
            <a:solidFill>
              <a:srgbClr val="0070C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28">
            <a:extLst>
              <a:ext uri="{FF2B5EF4-FFF2-40B4-BE49-F238E27FC236}">
                <a16:creationId xmlns:a16="http://schemas.microsoft.com/office/drawing/2014/main" id="{7ECD162F-B230-F9F5-297E-1902D77FD39E}"/>
              </a:ext>
            </a:extLst>
          </p:cNvPr>
          <p:cNvSpPr>
            <a:spLocks/>
          </p:cNvSpPr>
          <p:nvPr/>
        </p:nvSpPr>
        <p:spPr bwMode="auto">
          <a:xfrm>
            <a:off x="10469563" y="2990851"/>
            <a:ext cx="95250" cy="96838"/>
          </a:xfrm>
          <a:custGeom>
            <a:avLst/>
            <a:gdLst>
              <a:gd name="T0" fmla="*/ 0 w 60"/>
              <a:gd name="T1" fmla="*/ 0 h 61"/>
              <a:gd name="T2" fmla="*/ 60 w 60"/>
              <a:gd name="T3" fmla="*/ 30 h 61"/>
              <a:gd name="T4" fmla="*/ 0 w 60"/>
              <a:gd name="T5" fmla="*/ 61 h 61"/>
              <a:gd name="T6" fmla="*/ 0 w 60"/>
              <a:gd name="T7" fmla="*/ 0 h 61"/>
            </a:gdLst>
            <a:ahLst/>
            <a:cxnLst>
              <a:cxn ang="0">
                <a:pos x="T0" y="T1"/>
              </a:cxn>
              <a:cxn ang="0">
                <a:pos x="T2" y="T3"/>
              </a:cxn>
              <a:cxn ang="0">
                <a:pos x="T4" y="T5"/>
              </a:cxn>
              <a:cxn ang="0">
                <a:pos x="T6" y="T7"/>
              </a:cxn>
            </a:cxnLst>
            <a:rect l="0" t="0" r="r" b="b"/>
            <a:pathLst>
              <a:path w="60" h="61">
                <a:moveTo>
                  <a:pt x="0" y="0"/>
                </a:moveTo>
                <a:lnTo>
                  <a:pt x="60" y="30"/>
                </a:lnTo>
                <a:lnTo>
                  <a:pt x="0" y="61"/>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29">
            <a:extLst>
              <a:ext uri="{FF2B5EF4-FFF2-40B4-BE49-F238E27FC236}">
                <a16:creationId xmlns:a16="http://schemas.microsoft.com/office/drawing/2014/main" id="{C71B215F-F11B-0BB1-CA02-6F24293C2ADE}"/>
              </a:ext>
            </a:extLst>
          </p:cNvPr>
          <p:cNvSpPr>
            <a:spLocks noChangeArrowheads="1"/>
          </p:cNvSpPr>
          <p:nvPr/>
        </p:nvSpPr>
        <p:spPr bwMode="auto">
          <a:xfrm>
            <a:off x="10423525" y="6137276"/>
            <a:ext cx="231775" cy="233363"/>
          </a:xfrm>
          <a:prstGeom prst="ellipse">
            <a:avLst/>
          </a:prstGeom>
          <a:noFill/>
          <a:ln w="12700" cap="rnd">
            <a:solidFill>
              <a:srgbClr val="257CA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0">
            <a:extLst>
              <a:ext uri="{FF2B5EF4-FFF2-40B4-BE49-F238E27FC236}">
                <a16:creationId xmlns:a16="http://schemas.microsoft.com/office/drawing/2014/main" id="{4BC9422E-54CA-6E6E-CB5F-531E1B08E3BB}"/>
              </a:ext>
            </a:extLst>
          </p:cNvPr>
          <p:cNvSpPr>
            <a:spLocks noChangeShapeType="1"/>
          </p:cNvSpPr>
          <p:nvPr/>
        </p:nvSpPr>
        <p:spPr bwMode="auto">
          <a:xfrm>
            <a:off x="10564813" y="1520826"/>
            <a:ext cx="0" cy="484188"/>
          </a:xfrm>
          <a:prstGeom prst="line">
            <a:avLst/>
          </a:prstGeom>
          <a:noFill/>
          <a:ln w="12700" cap="rnd">
            <a:solidFill>
              <a:srgbClr val="257CA7"/>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1">
            <a:extLst>
              <a:ext uri="{FF2B5EF4-FFF2-40B4-BE49-F238E27FC236}">
                <a16:creationId xmlns:a16="http://schemas.microsoft.com/office/drawing/2014/main" id="{A36D57AC-B8FF-0688-63F3-53F82C14A885}"/>
              </a:ext>
            </a:extLst>
          </p:cNvPr>
          <p:cNvSpPr>
            <a:spLocks/>
          </p:cNvSpPr>
          <p:nvPr/>
        </p:nvSpPr>
        <p:spPr bwMode="auto">
          <a:xfrm>
            <a:off x="10517188" y="1992313"/>
            <a:ext cx="96838" cy="96838"/>
          </a:xfrm>
          <a:custGeom>
            <a:avLst/>
            <a:gdLst>
              <a:gd name="T0" fmla="*/ 61 w 61"/>
              <a:gd name="T1" fmla="*/ 0 h 61"/>
              <a:gd name="T2" fmla="*/ 30 w 61"/>
              <a:gd name="T3" fmla="*/ 61 h 61"/>
              <a:gd name="T4" fmla="*/ 0 w 61"/>
              <a:gd name="T5" fmla="*/ 0 h 61"/>
              <a:gd name="T6" fmla="*/ 61 w 61"/>
              <a:gd name="T7" fmla="*/ 0 h 61"/>
            </a:gdLst>
            <a:ahLst/>
            <a:cxnLst>
              <a:cxn ang="0">
                <a:pos x="T0" y="T1"/>
              </a:cxn>
              <a:cxn ang="0">
                <a:pos x="T2" y="T3"/>
              </a:cxn>
              <a:cxn ang="0">
                <a:pos x="T4" y="T5"/>
              </a:cxn>
              <a:cxn ang="0">
                <a:pos x="T6" y="T7"/>
              </a:cxn>
            </a:cxnLst>
            <a:rect l="0" t="0" r="r" b="b"/>
            <a:pathLst>
              <a:path w="61" h="61">
                <a:moveTo>
                  <a:pt x="61" y="0"/>
                </a:moveTo>
                <a:lnTo>
                  <a:pt x="30" y="61"/>
                </a:lnTo>
                <a:lnTo>
                  <a:pt x="0" y="0"/>
                </a:lnTo>
                <a:lnTo>
                  <a:pt x="61" y="0"/>
                </a:lnTo>
                <a:close/>
              </a:path>
            </a:pathLst>
          </a:custGeom>
          <a:solidFill>
            <a:srgbClr val="257C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Oval 32">
            <a:extLst>
              <a:ext uri="{FF2B5EF4-FFF2-40B4-BE49-F238E27FC236}">
                <a16:creationId xmlns:a16="http://schemas.microsoft.com/office/drawing/2014/main" id="{294BFD53-9FBE-2E96-46A3-B6391B8EB2C6}"/>
              </a:ext>
            </a:extLst>
          </p:cNvPr>
          <p:cNvSpPr>
            <a:spLocks noChangeArrowheads="1"/>
          </p:cNvSpPr>
          <p:nvPr/>
        </p:nvSpPr>
        <p:spPr bwMode="auto">
          <a:xfrm>
            <a:off x="10448925" y="1289051"/>
            <a:ext cx="233363" cy="231775"/>
          </a:xfrm>
          <a:prstGeom prst="ellipse">
            <a:avLst/>
          </a:prstGeom>
          <a:noFill/>
          <a:ln w="12700" cap="rnd">
            <a:solidFill>
              <a:srgbClr val="257CA7"/>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44100780-F27E-D3DC-687A-ED600006DFB2}"/>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
        <p:nvSpPr>
          <p:cNvPr id="4" name="Date Placeholder 3">
            <a:extLst>
              <a:ext uri="{FF2B5EF4-FFF2-40B4-BE49-F238E27FC236}">
                <a16:creationId xmlns:a16="http://schemas.microsoft.com/office/drawing/2014/main" id="{1ED443A1-518E-1524-6DC1-5B3D82ABA35E}"/>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nodePh="1">
                                  <p:stCondLst>
                                    <p:cond delay="0"/>
                                  </p:stCondLst>
                                  <p:endCondLst>
                                    <p:cond evt="begin" delay="0">
                                      <p:tn val="35"/>
                                    </p:cond>
                                  </p:end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p:bldP spid="14" grpId="0" animBg="1"/>
      <p:bldP spid="15" grpId="0" animBg="1"/>
      <p:bldP spid="16" grpId="0" animBg="1"/>
      <p:bldP spid="17" grpId="0"/>
      <p:bldP spid="18" grpId="0" animBg="1"/>
      <p:bldP spid="19" grpId="0"/>
      <p:bldP spid="20" grpId="0" animBg="1"/>
      <p:bldP spid="21" grpId="0" animBg="1"/>
      <p:bldP spid="24" grpId="0" animBg="1"/>
      <p:bldP spid="25" grpId="0" animBg="1"/>
      <p:bldP spid="26" grpId="0" animBg="1"/>
      <p:bldP spid="27" grpId="0" animBg="1"/>
      <p:bldP spid="29" grpId="0"/>
      <p:bldP spid="30" grpId="0" animBg="1"/>
      <p:bldP spid="31" grpId="0"/>
      <p:bldP spid="32" grpId="0" animBg="1"/>
      <p:bldP spid="33" grpId="0"/>
      <p:bldP spid="34" grpId="0" animBg="1"/>
      <p:bldP spid="35" grpId="0" animBg="1"/>
      <p:bldP spid="36" grpId="0" animBg="1"/>
      <p:bldP spid="37" grpId="0" animBg="1"/>
      <p:bldP spid="38" grpId="0" animBg="1"/>
      <p:bldP spid="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4.8 Cấu trúc vòng lặp do-while</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Slide Number Placeholder 8">
            <a:extLst>
              <a:ext uri="{FF2B5EF4-FFF2-40B4-BE49-F238E27FC236}">
                <a16:creationId xmlns:a16="http://schemas.microsoft.com/office/drawing/2014/main" id="{5330B44C-1AD3-6F09-BD77-BABF0C494DA6}"/>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
        <p:nvSpPr>
          <p:cNvPr id="7" name="Date Placeholder 6">
            <a:extLst>
              <a:ext uri="{FF2B5EF4-FFF2-40B4-BE49-F238E27FC236}">
                <a16:creationId xmlns:a16="http://schemas.microsoft.com/office/drawing/2014/main" id="{DB9869EC-7ABE-6F04-90A3-D18CD0A742FF}"/>
              </a:ext>
            </a:extLst>
          </p:cNvPr>
          <p:cNvSpPr>
            <a:spLocks noGrp="1"/>
          </p:cNvSpPr>
          <p:nvPr>
            <p:ph type="dt" sz="half" idx="17"/>
          </p:nvPr>
        </p:nvSpPr>
        <p:spPr/>
        <p:txBody>
          <a:bodyPr/>
          <a:lstStyle/>
          <a:p>
            <a:r>
              <a:rPr lang="en-US"/>
              <a:t>June 2024</a:t>
            </a:r>
            <a:endParaRPr lang="en-US" dirty="0"/>
          </a:p>
        </p:txBody>
      </p:sp>
    </p:spTree>
    <p:extLst>
      <p:ext uri="{BB962C8B-B14F-4D97-AF65-F5344CB8AC3E}">
        <p14:creationId xmlns:p14="http://schemas.microsoft.com/office/powerpoint/2010/main" val="39963352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4.8 Cấu trúc vòng lặp while</a:t>
            </a:r>
            <a:endParaRPr lang="en-VN"/>
          </a:p>
        </p:txBody>
      </p:sp>
      <p:sp>
        <p:nvSpPr>
          <p:cNvPr id="10" name="Content Placeholder 9"/>
          <p:cNvSpPr>
            <a:spLocks noGrp="1"/>
          </p:cNvSpPr>
          <p:nvPr>
            <p:ph idx="1"/>
          </p:nvPr>
        </p:nvSpPr>
        <p:spPr>
          <a:xfrm>
            <a:off x="774145" y="1233824"/>
            <a:ext cx="6882273" cy="4943139"/>
          </a:xfrm>
        </p:spPr>
        <p:txBody>
          <a:bodyPr>
            <a:noAutofit/>
          </a:bodyPr>
          <a:lstStyle/>
          <a:p>
            <a:pPr>
              <a:lnSpc>
                <a:spcPct val="100000"/>
              </a:lnSpc>
              <a:spcBef>
                <a:spcPts val="600"/>
              </a:spcBef>
              <a:spcAft>
                <a:spcPts val="600"/>
              </a:spcAft>
            </a:pPr>
            <a:r>
              <a:rPr lang="en-US" altLang="en-US" sz="2400" dirty="0" err="1"/>
              <a:t>Cú</a:t>
            </a:r>
            <a:r>
              <a:rPr lang="en-US" altLang="en-US" sz="2400" dirty="0"/>
              <a:t> </a:t>
            </a:r>
            <a:r>
              <a:rPr lang="en-US" altLang="en-US" sz="2400" dirty="0" err="1"/>
              <a:t>pháp</a:t>
            </a:r>
            <a:r>
              <a:rPr lang="en-US" altLang="en-US" sz="2400" dirty="0"/>
              <a:t>:	</a:t>
            </a:r>
            <a:r>
              <a:rPr lang="en-US" altLang="en-US" sz="2400"/>
              <a:t>	</a:t>
            </a:r>
          </a:p>
          <a:p>
            <a:pPr marL="0" indent="0">
              <a:lnSpc>
                <a:spcPct val="100000"/>
              </a:lnSpc>
              <a:spcBef>
                <a:spcPts val="600"/>
              </a:spcBef>
              <a:spcAft>
                <a:spcPts val="600"/>
              </a:spcAft>
              <a:buNone/>
            </a:pPr>
            <a:r>
              <a:rPr lang="en-US" altLang="en-US" sz="2400" b="1"/>
              <a:t>	</a:t>
            </a:r>
          </a:p>
          <a:p>
            <a:pPr marL="0" indent="0">
              <a:lnSpc>
                <a:spcPct val="100000"/>
              </a:lnSpc>
              <a:spcBef>
                <a:spcPts val="600"/>
              </a:spcBef>
              <a:spcAft>
                <a:spcPts val="600"/>
              </a:spcAft>
              <a:buNone/>
            </a:pPr>
            <a:endParaRPr lang="en-US" altLang="en-US" sz="2400" b="1"/>
          </a:p>
          <a:p>
            <a:pPr>
              <a:lnSpc>
                <a:spcPct val="100000"/>
              </a:lnSpc>
              <a:spcBef>
                <a:spcPts val="600"/>
              </a:spcBef>
              <a:spcAft>
                <a:spcPts val="600"/>
              </a:spcAft>
            </a:pPr>
            <a:r>
              <a:rPr lang="en-US" sz="2400" b="1"/>
              <a:t>Các bước thực hiện:</a:t>
            </a:r>
          </a:p>
          <a:p>
            <a:pPr lvl="1">
              <a:lnSpc>
                <a:spcPct val="100000"/>
              </a:lnSpc>
              <a:spcBef>
                <a:spcPts val="600"/>
              </a:spcBef>
              <a:spcAft>
                <a:spcPts val="600"/>
              </a:spcAft>
            </a:pPr>
            <a:r>
              <a:rPr lang="en-US" kern="0"/>
              <a:t>Bước </a:t>
            </a:r>
            <a:r>
              <a:rPr lang="en-US" kern="0" dirty="0"/>
              <a:t>1</a:t>
            </a:r>
            <a:r>
              <a:rPr lang="en-US" kern="0"/>
              <a:t>: Thực thi các lệnh </a:t>
            </a:r>
            <a:r>
              <a:rPr lang="en-US" i="1" kern="0"/>
              <a:t>&lt;Statements&gt;</a:t>
            </a:r>
          </a:p>
          <a:p>
            <a:pPr lvl="1">
              <a:lnSpc>
                <a:spcPct val="100000"/>
              </a:lnSpc>
              <a:spcBef>
                <a:spcPts val="600"/>
              </a:spcBef>
              <a:spcAft>
                <a:spcPts val="600"/>
              </a:spcAft>
            </a:pPr>
            <a:r>
              <a:rPr lang="en-US"/>
              <a:t>Bước 2: Biểu thức điều kiện </a:t>
            </a:r>
            <a:r>
              <a:rPr lang="en-US" i="1"/>
              <a:t>&lt;Condition&gt; </a:t>
            </a:r>
            <a:r>
              <a:rPr lang="en-US"/>
              <a:t>được kiểm tra. Nếu đúng thì quay lại Bước 1, ngược lại thì kết thúc do-while.</a:t>
            </a:r>
          </a:p>
          <a:p>
            <a:pPr>
              <a:lnSpc>
                <a:spcPct val="100000"/>
              </a:lnSpc>
              <a:spcBef>
                <a:spcPts val="600"/>
              </a:spcBef>
              <a:spcAft>
                <a:spcPts val="600"/>
              </a:spcAft>
              <a:defRPr/>
            </a:pPr>
            <a:r>
              <a:rPr lang="en-US">
                <a:latin typeface="Times New Roman" panose="02020603050405020304" pitchFamily="18" charset="0"/>
                <a:cs typeface="Times New Roman" panose="02020603050405020304" pitchFamily="18" charset="0"/>
              </a:rPr>
              <a:t>Lưu ý: </a:t>
            </a:r>
            <a:r>
              <a:rPr lang="en-US" sz="2400" i="1" kern="0"/>
              <a:t>&lt;Statements&gt; </a:t>
            </a:r>
            <a:r>
              <a:rPr lang="en-US" altLang="en-US">
                <a:latin typeface="Times New Roman" panose="02020603050405020304" pitchFamily="18" charset="0"/>
                <a:cs typeface="Times New Roman" panose="02020603050405020304" pitchFamily="18" charset="0"/>
              </a:rPr>
              <a:t>có thể là một câu lệnh hoặc một khối lệnh (khối lệnh thì phải đặt trong dấu khối lệnh)</a:t>
            </a:r>
            <a:endParaRPr lang="en-US">
              <a:latin typeface="Times New Roman" panose="02020603050405020304" pitchFamily="18" charset="0"/>
              <a:cs typeface="Times New Roman" panose="02020603050405020304" pitchFamily="18" charset="0"/>
            </a:endParaRPr>
          </a:p>
          <a:p>
            <a:pPr lvl="1">
              <a:lnSpc>
                <a:spcPct val="100000"/>
              </a:lnSpc>
              <a:spcBef>
                <a:spcPts val="600"/>
              </a:spcBef>
              <a:spcAft>
                <a:spcPts val="600"/>
              </a:spcAft>
            </a:pPr>
            <a:endParaRPr lang="en-US" dirty="0"/>
          </a:p>
        </p:txBody>
      </p:sp>
      <p:sp>
        <p:nvSpPr>
          <p:cNvPr id="8" name="Footer Placeholder 7"/>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F73634A0-498D-10F2-D30F-71CA13DCEFB8}"/>
              </a:ext>
            </a:extLst>
          </p:cNvPr>
          <p:cNvSpPr txBox="1"/>
          <p:nvPr/>
        </p:nvSpPr>
        <p:spPr>
          <a:xfrm>
            <a:off x="2796895" y="1550888"/>
            <a:ext cx="4462278" cy="1200329"/>
          </a:xfrm>
          <a:prstGeom prst="rect">
            <a:avLst/>
          </a:prstGeom>
          <a:noFill/>
          <a:ln>
            <a:solidFill>
              <a:schemeClr val="tx1">
                <a:lumMod val="50000"/>
              </a:schemeClr>
            </a:solidFill>
          </a:ln>
        </p:spPr>
        <p:txBody>
          <a:bodyPr wrap="square">
            <a:spAutoFit/>
          </a:bodyPr>
          <a:lstStyle/>
          <a:p>
            <a:pPr marL="0" indent="0">
              <a:buNone/>
            </a:pPr>
            <a:r>
              <a:rPr lang="en-US" altLang="en-US" sz="2400" b="1">
                <a:solidFill>
                  <a:srgbClr val="FF0000"/>
                </a:solidFill>
                <a:latin typeface="Consolas" panose="020B0609020204030204" pitchFamily="49" charset="0"/>
              </a:rPr>
              <a:t>do</a:t>
            </a:r>
            <a:r>
              <a:rPr lang="en-US" altLang="en-US" sz="2400">
                <a:latin typeface="Consolas" panose="020B0609020204030204" pitchFamily="49" charset="0"/>
              </a:rPr>
              <a:t> </a:t>
            </a:r>
            <a:r>
              <a:rPr lang="en-US" altLang="en-US" sz="2400">
                <a:latin typeface="Consolas" panose="020B0609020204030204" pitchFamily="49" charset="0"/>
                <a:cs typeface="Arial" panose="020B0604020202020204" pitchFamily="34" charset="0"/>
              </a:rPr>
              <a:t> </a:t>
            </a:r>
          </a:p>
          <a:p>
            <a:pPr marL="0" indent="0">
              <a:buNone/>
            </a:pPr>
            <a:r>
              <a:rPr lang="en-US" altLang="en-US" sz="2400">
                <a:latin typeface="Consolas" panose="020B0609020204030204" pitchFamily="49" charset="0"/>
                <a:cs typeface="Arial" panose="020B0604020202020204" pitchFamily="34" charset="0"/>
              </a:rPr>
              <a:t>	&lt;S</a:t>
            </a:r>
            <a:r>
              <a:rPr lang="en-US" altLang="en-US" sz="2400" i="1">
                <a:latin typeface="Consolas" panose="020B0609020204030204" pitchFamily="49" charset="0"/>
                <a:cs typeface="Arial" panose="020B0604020202020204" pitchFamily="34" charset="0"/>
              </a:rPr>
              <a:t>tatements&gt;</a:t>
            </a:r>
          </a:p>
          <a:p>
            <a:pPr marL="0" indent="0">
              <a:buNone/>
            </a:pPr>
            <a:r>
              <a:rPr lang="en-US" altLang="en-US" sz="2400" b="1">
                <a:solidFill>
                  <a:srgbClr val="FF0000"/>
                </a:solidFill>
                <a:latin typeface="Consolas" panose="020B0609020204030204" pitchFamily="49" charset="0"/>
                <a:cs typeface="Arial" panose="020B0604020202020204" pitchFamily="34" charset="0"/>
              </a:rPr>
              <a:t>while </a:t>
            </a:r>
            <a:r>
              <a:rPr lang="en-US" altLang="en-US" sz="2400">
                <a:latin typeface="Consolas" panose="020B0609020204030204" pitchFamily="49" charset="0"/>
              </a:rPr>
              <a:t>(</a:t>
            </a:r>
            <a:r>
              <a:rPr lang="en-US" altLang="en-US" sz="2400">
                <a:solidFill>
                  <a:schemeClr val="tx1">
                    <a:lumMod val="50000"/>
                  </a:schemeClr>
                </a:solidFill>
                <a:latin typeface="Consolas" panose="020B0609020204030204" pitchFamily="49" charset="0"/>
              </a:rPr>
              <a:t>&lt;</a:t>
            </a:r>
            <a:r>
              <a:rPr lang="en-US" altLang="en-US" sz="2400" i="1">
                <a:solidFill>
                  <a:schemeClr val="tx1">
                    <a:lumMod val="50000"/>
                  </a:schemeClr>
                </a:solidFill>
                <a:latin typeface="Consolas" panose="020B0609020204030204" pitchFamily="49" charset="0"/>
              </a:rPr>
              <a:t>C</a:t>
            </a:r>
            <a:r>
              <a:rPr lang="en-US" altLang="en-US" sz="2400" i="1">
                <a:latin typeface="Consolas" panose="020B0609020204030204" pitchFamily="49" charset="0"/>
              </a:rPr>
              <a:t>ondition&gt;);</a:t>
            </a:r>
            <a:endParaRPr lang="en-US" altLang="en-US" sz="2400">
              <a:latin typeface="Consolas" panose="020B0609020204030204" pitchFamily="49" charset="0"/>
            </a:endParaRPr>
          </a:p>
        </p:txBody>
      </p:sp>
      <p:sp>
        <p:nvSpPr>
          <p:cNvPr id="11" name="AutoShape 3">
            <a:extLst>
              <a:ext uri="{FF2B5EF4-FFF2-40B4-BE49-F238E27FC236}">
                <a16:creationId xmlns:a16="http://schemas.microsoft.com/office/drawing/2014/main" id="{5C4F8CF4-AF9F-5DEF-FEDC-151E71F915C8}"/>
              </a:ext>
            </a:extLst>
          </p:cNvPr>
          <p:cNvSpPr>
            <a:spLocks noChangeAspect="1" noChangeArrowheads="1" noTextEdit="1"/>
          </p:cNvSpPr>
          <p:nvPr/>
        </p:nvSpPr>
        <p:spPr bwMode="auto">
          <a:xfrm>
            <a:off x="7747000" y="1265238"/>
            <a:ext cx="4386263"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21">
            <a:extLst>
              <a:ext uri="{FF2B5EF4-FFF2-40B4-BE49-F238E27FC236}">
                <a16:creationId xmlns:a16="http://schemas.microsoft.com/office/drawing/2014/main" id="{D780C647-F276-94DA-8958-228681D72330}"/>
              </a:ext>
            </a:extLst>
          </p:cNvPr>
          <p:cNvSpPr>
            <a:spLocks noChangeArrowheads="1"/>
          </p:cNvSpPr>
          <p:nvPr/>
        </p:nvSpPr>
        <p:spPr bwMode="auto">
          <a:xfrm>
            <a:off x="11480800" y="4692651"/>
            <a:ext cx="519113" cy="2952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Slide Number Placeholder 2">
            <a:extLst>
              <a:ext uri="{FF2B5EF4-FFF2-40B4-BE49-F238E27FC236}">
                <a16:creationId xmlns:a16="http://schemas.microsoft.com/office/drawing/2014/main" id="{44100780-F27E-D3DC-687A-ED600006DFB2}"/>
              </a:ext>
            </a:extLst>
          </p:cNvPr>
          <p:cNvSpPr>
            <a:spLocks noGrp="1"/>
          </p:cNvSpPr>
          <p:nvPr>
            <p:ph type="sldNum" sz="quarter" idx="12"/>
          </p:nvPr>
        </p:nvSpPr>
        <p:spPr/>
        <p:txBody>
          <a:bodyPr/>
          <a:lstStyle/>
          <a:p>
            <a:fld id="{D8B0B3AC-44A8-D142-AAF6-9A453466E1A4}" type="slidenum">
              <a:rPr lang="en-VN" smtClean="0"/>
              <a:pPr/>
              <a:t>61</a:t>
            </a:fld>
            <a:endParaRPr lang="en-VN" dirty="0"/>
          </a:p>
        </p:txBody>
      </p:sp>
      <p:pic>
        <p:nvPicPr>
          <p:cNvPr id="7" name="Picture 6">
            <a:extLst>
              <a:ext uri="{FF2B5EF4-FFF2-40B4-BE49-F238E27FC236}">
                <a16:creationId xmlns:a16="http://schemas.microsoft.com/office/drawing/2014/main" id="{C3788811-8E54-B66B-4400-C17BDA3825CF}"/>
              </a:ext>
            </a:extLst>
          </p:cNvPr>
          <p:cNvPicPr>
            <a:picLocks noChangeAspect="1"/>
          </p:cNvPicPr>
          <p:nvPr/>
        </p:nvPicPr>
        <p:blipFill>
          <a:blip r:embed="rId2"/>
          <a:stretch>
            <a:fillRect/>
          </a:stretch>
        </p:blipFill>
        <p:spPr>
          <a:xfrm>
            <a:off x="8511396" y="1764452"/>
            <a:ext cx="2624797" cy="4026932"/>
          </a:xfrm>
          <a:prstGeom prst="rect">
            <a:avLst/>
          </a:prstGeom>
        </p:spPr>
      </p:pic>
      <p:sp>
        <p:nvSpPr>
          <p:cNvPr id="4" name="Date Placeholder 3">
            <a:extLst>
              <a:ext uri="{FF2B5EF4-FFF2-40B4-BE49-F238E27FC236}">
                <a16:creationId xmlns:a16="http://schemas.microsoft.com/office/drawing/2014/main" id="{19B37B05-B280-71D7-8D97-A854FDD313DC}"/>
              </a:ext>
            </a:extLst>
          </p:cNvPr>
          <p:cNvSpPr>
            <a:spLocks noGrp="1"/>
          </p:cNvSpPr>
          <p:nvPr>
            <p:ph type="dt" sz="half" idx="13"/>
          </p:nvPr>
        </p:nvSpPr>
        <p:spPr/>
        <p:txBody>
          <a:bodyPr/>
          <a:lstStyle/>
          <a:p>
            <a:r>
              <a:rPr lang="en-US"/>
              <a:t>June 2024</a:t>
            </a:r>
            <a:endParaRPr lang="en-US" dirty="0"/>
          </a:p>
        </p:txBody>
      </p:sp>
    </p:spTree>
    <p:extLst>
      <p:ext uri="{BB962C8B-B14F-4D97-AF65-F5344CB8AC3E}">
        <p14:creationId xmlns:p14="http://schemas.microsoft.com/office/powerpoint/2010/main" val="160733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a:t>
            </a:r>
          </a:p>
        </p:txBody>
      </p:sp>
      <p:sp>
        <p:nvSpPr>
          <p:cNvPr id="3" name="Content Placeholder 2"/>
          <p:cNvSpPr>
            <a:spLocks noGrp="1"/>
          </p:cNvSpPr>
          <p:nvPr>
            <p:ph idx="1"/>
          </p:nvPr>
        </p:nvSpPr>
        <p:spPr/>
        <p:txBody>
          <a:bodyPr>
            <a:noAutofit/>
          </a:bodyPr>
          <a:lstStyle/>
          <a:p>
            <a:r>
              <a:rPr lang="en-US" altLang="en-US" dirty="0" err="1"/>
              <a:t>Câu</a:t>
            </a:r>
            <a:r>
              <a:rPr lang="en-US" altLang="en-US" dirty="0"/>
              <a:t> </a:t>
            </a:r>
            <a:r>
              <a:rPr lang="en-US" altLang="en-US" dirty="0" err="1"/>
              <a:t>lệnh</a:t>
            </a:r>
            <a:r>
              <a:rPr lang="en-US" altLang="en-US" dirty="0"/>
              <a:t> </a:t>
            </a:r>
            <a:r>
              <a:rPr lang="en-US" altLang="en-US" dirty="0">
                <a:solidFill>
                  <a:srgbClr val="FF0000"/>
                </a:solidFill>
              </a:rPr>
              <a:t>do… while</a:t>
            </a:r>
            <a:r>
              <a:rPr lang="en-US" altLang="en-US" dirty="0"/>
              <a:t> </a:t>
            </a:r>
            <a:r>
              <a:rPr lang="en-US" altLang="en-US" dirty="0" err="1"/>
              <a:t>là</a:t>
            </a:r>
            <a:r>
              <a:rPr lang="en-US" altLang="en-US" dirty="0"/>
              <a:t> </a:t>
            </a:r>
            <a:r>
              <a:rPr lang="en-US" altLang="en-US" dirty="0" err="1"/>
              <a:t>một</a:t>
            </a:r>
            <a:r>
              <a:rPr lang="en-US" altLang="en-US" dirty="0"/>
              <a:t> </a:t>
            </a:r>
            <a:r>
              <a:rPr lang="en-US" altLang="en-US" dirty="0" err="1">
                <a:solidFill>
                  <a:srgbClr val="FF0000"/>
                </a:solidFill>
              </a:rPr>
              <a:t>câu</a:t>
            </a:r>
            <a:r>
              <a:rPr lang="en-US" altLang="en-US" dirty="0">
                <a:solidFill>
                  <a:srgbClr val="FF0000"/>
                </a:solidFill>
              </a:rPr>
              <a:t> </a:t>
            </a:r>
            <a:r>
              <a:rPr lang="en-US" altLang="en-US" dirty="0" err="1">
                <a:solidFill>
                  <a:srgbClr val="FF0000"/>
                </a:solidFill>
              </a:rPr>
              <a:t>lệnh</a:t>
            </a:r>
            <a:r>
              <a:rPr lang="en-US" altLang="en-US" dirty="0">
                <a:solidFill>
                  <a:srgbClr val="FF0000"/>
                </a:solidFill>
              </a:rPr>
              <a:t> </a:t>
            </a:r>
            <a:r>
              <a:rPr lang="vi-VN" altLang="en-US" dirty="0">
                <a:solidFill>
                  <a:srgbClr val="FF0000"/>
                </a:solidFill>
              </a:rPr>
              <a:t>đơ</a:t>
            </a:r>
            <a:r>
              <a:rPr lang="en-US" altLang="en-US" dirty="0">
                <a:solidFill>
                  <a:srgbClr val="FF0000"/>
                </a:solidFill>
              </a:rPr>
              <a:t>n </a:t>
            </a:r>
            <a:r>
              <a:rPr lang="en-US" altLang="en-US" dirty="0" err="1"/>
              <a:t>và</a:t>
            </a:r>
            <a:r>
              <a:rPr lang="en-US" altLang="en-US" dirty="0"/>
              <a:t> </a:t>
            </a:r>
            <a:r>
              <a:rPr lang="en-US" altLang="en-US" dirty="0">
                <a:solidFill>
                  <a:srgbClr val="FF0000"/>
                </a:solidFill>
              </a:rPr>
              <a:t>có </a:t>
            </a:r>
            <a:r>
              <a:rPr lang="en-US" altLang="en-US" dirty="0" err="1">
                <a:solidFill>
                  <a:srgbClr val="FF0000"/>
                </a:solidFill>
              </a:rPr>
              <a:t>thể</a:t>
            </a:r>
            <a:r>
              <a:rPr lang="en-US" altLang="en-US" dirty="0">
                <a:solidFill>
                  <a:srgbClr val="FF0000"/>
                </a:solidFill>
              </a:rPr>
              <a:t> </a:t>
            </a:r>
            <a:r>
              <a:rPr lang="en-US" altLang="en-US" dirty="0" err="1">
                <a:solidFill>
                  <a:srgbClr val="FF0000"/>
                </a:solidFill>
              </a:rPr>
              <a:t>lồng</a:t>
            </a:r>
            <a:r>
              <a:rPr lang="en-US" altLang="en-US" dirty="0">
                <a:solidFill>
                  <a:srgbClr val="FF0000"/>
                </a:solidFill>
              </a:rPr>
              <a:t> </a:t>
            </a:r>
            <a:r>
              <a:rPr lang="en-US" altLang="en-US" dirty="0" err="1">
                <a:solidFill>
                  <a:srgbClr val="FF0000"/>
                </a:solidFill>
              </a:rPr>
              <a:t>nhau</a:t>
            </a:r>
            <a:r>
              <a:rPr lang="en-US" altLang="en-US" dirty="0"/>
              <a:t>.</a:t>
            </a:r>
          </a:p>
          <a:p>
            <a:pPr>
              <a:lnSpc>
                <a:spcPct val="100000"/>
              </a:lnSpc>
            </a:pPr>
            <a:endParaRPr lang="en-US" sz="2400" dirty="0"/>
          </a:p>
          <a:p>
            <a:pPr marL="26035" indent="0">
              <a:lnSpc>
                <a:spcPct val="100000"/>
              </a:lnSpc>
              <a:buNone/>
            </a:pP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 = </a:t>
            </a:r>
            <a:r>
              <a:rPr lang="en-US" sz="2400" dirty="0">
                <a:solidFill>
                  <a:srgbClr val="09885A"/>
                </a:solidFill>
                <a:latin typeface="Consolas" panose="020B0609020204030204" pitchFamily="49" charset="0"/>
              </a:rPr>
              <a:t>1</a:t>
            </a:r>
            <a:r>
              <a:rPr lang="en-US" sz="2400" dirty="0">
                <a:solidFill>
                  <a:srgbClr val="000000"/>
                </a:solidFill>
                <a:latin typeface="Consolas" panose="020B0609020204030204" pitchFamily="49" charset="0"/>
              </a:rPr>
              <a:t>, b;</a:t>
            </a:r>
          </a:p>
          <a:p>
            <a:pPr marL="26035" indent="0">
              <a:lnSpc>
                <a:spcPct val="100000"/>
              </a:lnSpc>
              <a:buNone/>
            </a:pPr>
            <a:r>
              <a:rPr lang="en-US" sz="2400" dirty="0">
                <a:solidFill>
                  <a:srgbClr val="0000FF"/>
                </a:solidFill>
                <a:latin typeface="Consolas" panose="020B0609020204030204" pitchFamily="49" charset="0"/>
              </a:rPr>
              <a:t>do</a:t>
            </a:r>
            <a:r>
              <a:rPr lang="en-US" sz="2400" dirty="0">
                <a:solidFill>
                  <a:srgbClr val="000000"/>
                </a:solidFill>
                <a:latin typeface="Consolas" panose="020B0609020204030204" pitchFamily="49" charset="0"/>
              </a:rPr>
              <a:t> {</a:t>
            </a:r>
          </a:p>
          <a:p>
            <a:pPr marL="205740" lvl="1" indent="0">
              <a:lnSpc>
                <a:spcPct val="100000"/>
              </a:lnSpc>
              <a:buNone/>
            </a:pPr>
            <a:r>
              <a:rPr lang="en-US" dirty="0">
                <a:solidFill>
                  <a:srgbClr val="000000"/>
                </a:solidFill>
                <a:latin typeface="Consolas" panose="020B0609020204030204" pitchFamily="49" charset="0"/>
              </a:rPr>
              <a:t>  b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a:t>
            </a:r>
          </a:p>
          <a:p>
            <a:pPr marL="205740" lvl="1" indent="0">
              <a:lnSpc>
                <a:spcPct val="100000"/>
              </a:lnSpc>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a:t>
            </a:r>
            <a:r>
              <a:rPr lang="en-US" dirty="0">
                <a:solidFill>
                  <a:srgbClr val="000000"/>
                </a:solidFill>
                <a:latin typeface="Consolas" panose="020B0609020204030204" pitchFamily="49" charset="0"/>
              </a:rPr>
              <a:t> {</a:t>
            </a:r>
          </a:p>
          <a:p>
            <a:pPr marL="386080" lvl="2" indent="0">
              <a:lnSpc>
                <a:spcPct val="100000"/>
              </a:lnSpc>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"%d\n"</a:t>
            </a:r>
            <a:r>
              <a:rPr lang="en-US" sz="2400" dirty="0">
                <a:solidFill>
                  <a:srgbClr val="000000"/>
                </a:solidFill>
                <a:latin typeface="Consolas" panose="020B0609020204030204" pitchFamily="49" charset="0"/>
              </a:rPr>
              <a:t>, a + b);</a:t>
            </a:r>
          </a:p>
          <a:p>
            <a:pPr marL="386080" lvl="2" indent="0">
              <a:lnSpc>
                <a:spcPct val="100000"/>
              </a:lnSpc>
              <a:buNone/>
            </a:pPr>
            <a:r>
              <a:rPr lang="en-US" sz="2400" dirty="0">
                <a:solidFill>
                  <a:srgbClr val="000000"/>
                </a:solidFill>
                <a:latin typeface="Consolas" panose="020B0609020204030204" pitchFamily="49" charset="0"/>
              </a:rPr>
              <a:t>    b = b + </a:t>
            </a:r>
            <a:r>
              <a:rPr lang="en-US" sz="2400" dirty="0">
                <a:solidFill>
                  <a:srgbClr val="09885A"/>
                </a:solidFill>
                <a:latin typeface="Consolas" panose="020B0609020204030204" pitchFamily="49" charset="0"/>
              </a:rPr>
              <a:t>2</a:t>
            </a:r>
            <a:r>
              <a:rPr lang="en-US" sz="2400" dirty="0">
                <a:solidFill>
                  <a:srgbClr val="000000"/>
                </a:solidFill>
                <a:latin typeface="Consolas" panose="020B0609020204030204" pitchFamily="49" charset="0"/>
              </a:rPr>
              <a:t>;</a:t>
            </a:r>
          </a:p>
          <a:p>
            <a:pPr marL="205740" lvl="1" indent="0">
              <a:lnSpc>
                <a:spcPct val="100000"/>
              </a:lnSpc>
              <a:buNone/>
            </a:pP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(b &lt; </a:t>
            </a:r>
            <a:r>
              <a:rPr lang="en-US" dirty="0">
                <a:solidFill>
                  <a:srgbClr val="09885A"/>
                </a:solidFill>
                <a:latin typeface="Consolas" panose="020B0609020204030204" pitchFamily="49" charset="0"/>
              </a:rPr>
              <a:t>20</a:t>
            </a:r>
            <a:r>
              <a:rPr lang="en-US" dirty="0">
                <a:solidFill>
                  <a:srgbClr val="000000"/>
                </a:solidFill>
                <a:latin typeface="Consolas" panose="020B0609020204030204" pitchFamily="49" charset="0"/>
              </a:rPr>
              <a:t>);</a:t>
            </a:r>
          </a:p>
          <a:p>
            <a:pPr marL="205740" lvl="1" indent="0">
              <a:lnSpc>
                <a:spcPct val="100000"/>
              </a:lnSpc>
              <a:buNone/>
            </a:pPr>
            <a:r>
              <a:rPr lang="en-US" dirty="0">
                <a:solidFill>
                  <a:srgbClr val="000000"/>
                </a:solidFill>
                <a:latin typeface="Consolas" panose="020B0609020204030204" pitchFamily="49" charset="0"/>
              </a:rPr>
              <a:t>  a++;</a:t>
            </a:r>
          </a:p>
          <a:p>
            <a:pPr marL="26035" indent="0">
              <a:lnSpc>
                <a:spcPct val="100000"/>
              </a:lnSpc>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while</a:t>
            </a:r>
            <a:r>
              <a:rPr lang="en-US" sz="2400" dirty="0">
                <a:solidFill>
                  <a:srgbClr val="000000"/>
                </a:solidFill>
                <a:latin typeface="Consolas" panose="020B0609020204030204" pitchFamily="49" charset="0"/>
              </a:rPr>
              <a:t> (a &lt; </a:t>
            </a:r>
            <a:r>
              <a:rPr lang="en-US" sz="2400">
                <a:solidFill>
                  <a:srgbClr val="09885A"/>
                </a:solidFill>
                <a:latin typeface="Consolas" panose="020B0609020204030204" pitchFamily="49" charset="0"/>
              </a:rPr>
              <a:t>20</a:t>
            </a: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7404C153-D39C-25CB-27E9-071F0708F033}"/>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
        <p:nvSpPr>
          <p:cNvPr id="4" name="Date Placeholder 3">
            <a:extLst>
              <a:ext uri="{FF2B5EF4-FFF2-40B4-BE49-F238E27FC236}">
                <a16:creationId xmlns:a16="http://schemas.microsoft.com/office/drawing/2014/main" id="{7E346ABE-6B17-4683-3C15-67ECB6247CDE}"/>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a:t>
            </a:r>
          </a:p>
        </p:txBody>
      </p:sp>
      <p:sp>
        <p:nvSpPr>
          <p:cNvPr id="3" name="Content Placeholder 2"/>
          <p:cNvSpPr>
            <a:spLocks noGrp="1"/>
          </p:cNvSpPr>
          <p:nvPr>
            <p:ph idx="1"/>
          </p:nvPr>
        </p:nvSpPr>
        <p:spPr/>
        <p:txBody>
          <a:bodyPr>
            <a:noAutofit/>
          </a:bodyPr>
          <a:lstStyle/>
          <a:p>
            <a:r>
              <a:rPr lang="en-US" altLang="en-US" dirty="0" err="1"/>
              <a:t>Câu</a:t>
            </a:r>
            <a:r>
              <a:rPr lang="en-US" altLang="en-US" dirty="0"/>
              <a:t> </a:t>
            </a:r>
            <a:r>
              <a:rPr lang="en-US" altLang="en-US" dirty="0" err="1"/>
              <a:t>lệnh</a:t>
            </a:r>
            <a:r>
              <a:rPr lang="en-US" altLang="en-US" dirty="0"/>
              <a:t> </a:t>
            </a:r>
            <a:r>
              <a:rPr lang="en-US" altLang="en-US" dirty="0">
                <a:solidFill>
                  <a:srgbClr val="FF0000"/>
                </a:solidFill>
              </a:rPr>
              <a:t>do… while</a:t>
            </a:r>
            <a:r>
              <a:rPr lang="en-US" altLang="en-US" dirty="0"/>
              <a:t> </a:t>
            </a:r>
            <a:r>
              <a:rPr lang="en-US" altLang="en-US" dirty="0" err="1">
                <a:solidFill>
                  <a:srgbClr val="FF0000"/>
                </a:solidFill>
              </a:rPr>
              <a:t>sẽ</a:t>
            </a:r>
            <a:r>
              <a:rPr lang="en-US" altLang="en-US" dirty="0">
                <a:solidFill>
                  <a:srgbClr val="FF0000"/>
                </a:solidFill>
              </a:rPr>
              <a:t> </a:t>
            </a:r>
            <a:r>
              <a:rPr lang="en-US" altLang="en-US" dirty="0" err="1">
                <a:solidFill>
                  <a:srgbClr val="FF0000"/>
                </a:solidFill>
              </a:rPr>
              <a:t>được</a:t>
            </a:r>
            <a:r>
              <a:rPr lang="en-US" altLang="en-US" dirty="0">
                <a:solidFill>
                  <a:srgbClr val="FF0000"/>
                </a:solidFill>
              </a:rPr>
              <a:t> thực </a:t>
            </a:r>
            <a:r>
              <a:rPr lang="en-US" altLang="en-US" dirty="0" err="1">
                <a:solidFill>
                  <a:srgbClr val="FF0000"/>
                </a:solidFill>
              </a:rPr>
              <a:t>hiện</a:t>
            </a:r>
            <a:r>
              <a:rPr lang="en-US" altLang="en-US" dirty="0">
                <a:solidFill>
                  <a:srgbClr val="FF0000"/>
                </a:solidFill>
              </a:rPr>
              <a:t> </a:t>
            </a:r>
            <a:r>
              <a:rPr lang="en-US" altLang="en-US" dirty="0" err="1">
                <a:solidFill>
                  <a:srgbClr val="FF0000"/>
                </a:solidFill>
              </a:rPr>
              <a:t>ít</a:t>
            </a:r>
            <a:r>
              <a:rPr lang="en-US" altLang="en-US" dirty="0">
                <a:solidFill>
                  <a:srgbClr val="FF0000"/>
                </a:solidFill>
              </a:rPr>
              <a:t> </a:t>
            </a:r>
            <a:r>
              <a:rPr lang="en-US" altLang="en-US" dirty="0" err="1">
                <a:solidFill>
                  <a:srgbClr val="FF0000"/>
                </a:solidFill>
              </a:rPr>
              <a:t>nhất</a:t>
            </a:r>
            <a:r>
              <a:rPr lang="en-US" altLang="en-US" dirty="0">
                <a:solidFill>
                  <a:srgbClr val="FF0000"/>
                </a:solidFill>
              </a:rPr>
              <a:t> 1 </a:t>
            </a:r>
            <a:r>
              <a:rPr lang="en-US" altLang="en-US" dirty="0" err="1">
                <a:solidFill>
                  <a:srgbClr val="FF0000"/>
                </a:solidFill>
              </a:rPr>
              <a:t>lần</a:t>
            </a:r>
            <a:r>
              <a:rPr lang="en-US" altLang="en-US" dirty="0">
                <a:solidFill>
                  <a:srgbClr val="FF0000"/>
                </a:solidFill>
              </a:rPr>
              <a:t> </a:t>
            </a:r>
            <a:r>
              <a:rPr lang="en-US" altLang="en-US" dirty="0"/>
              <a:t>do </a:t>
            </a:r>
            <a:r>
              <a:rPr lang="en-US" altLang="en-US" dirty="0" err="1">
                <a:solidFill>
                  <a:srgbClr val="FF0000"/>
                </a:solidFill>
              </a:rPr>
              <a:t>điều</a:t>
            </a:r>
            <a:r>
              <a:rPr lang="en-US" altLang="en-US" dirty="0">
                <a:solidFill>
                  <a:srgbClr val="FF0000"/>
                </a:solidFill>
              </a:rPr>
              <a:t> </a:t>
            </a:r>
            <a:r>
              <a:rPr lang="en-US" altLang="en-US" dirty="0" err="1">
                <a:solidFill>
                  <a:srgbClr val="FF0000"/>
                </a:solidFill>
              </a:rPr>
              <a:t>kiện</a:t>
            </a:r>
            <a:r>
              <a:rPr lang="en-US" altLang="en-US" dirty="0">
                <a:solidFill>
                  <a:srgbClr val="FF0000"/>
                </a:solidFill>
              </a:rPr>
              <a:t> </a:t>
            </a:r>
            <a:r>
              <a:rPr lang="en-US" altLang="en-US" dirty="0" err="1">
                <a:solidFill>
                  <a:srgbClr val="FF0000"/>
                </a:solidFill>
              </a:rPr>
              <a:t>lặp</a:t>
            </a:r>
            <a:r>
              <a:rPr lang="en-US" altLang="en-US" dirty="0">
                <a:solidFill>
                  <a:srgbClr val="FF0000"/>
                </a:solidFill>
              </a:rPr>
              <a:t> </a:t>
            </a:r>
            <a:r>
              <a:rPr lang="vi-VN" altLang="en-US" dirty="0">
                <a:solidFill>
                  <a:srgbClr val="FF0000"/>
                </a:solidFill>
              </a:rPr>
              <a:t>đượ</a:t>
            </a:r>
            <a:r>
              <a:rPr lang="en-US" altLang="en-US" dirty="0">
                <a:solidFill>
                  <a:srgbClr val="FF0000"/>
                </a:solidFill>
              </a:rPr>
              <a:t>c </a:t>
            </a:r>
            <a:r>
              <a:rPr lang="en-US" altLang="en-US" dirty="0" err="1">
                <a:solidFill>
                  <a:srgbClr val="FF0000"/>
                </a:solidFill>
              </a:rPr>
              <a:t>kiểm</a:t>
            </a:r>
            <a:r>
              <a:rPr lang="en-US" altLang="en-US" dirty="0">
                <a:solidFill>
                  <a:srgbClr val="FF0000"/>
                </a:solidFill>
              </a:rPr>
              <a:t> </a:t>
            </a:r>
            <a:r>
              <a:rPr lang="en-US" altLang="en-US" dirty="0" err="1">
                <a:solidFill>
                  <a:srgbClr val="FF0000"/>
                </a:solidFill>
              </a:rPr>
              <a:t>tra</a:t>
            </a:r>
            <a:r>
              <a:rPr lang="en-US" altLang="en-US" dirty="0">
                <a:solidFill>
                  <a:srgbClr val="FF0000"/>
                </a:solidFill>
              </a:rPr>
              <a:t> ở </a:t>
            </a:r>
            <a:r>
              <a:rPr lang="en-US" altLang="en-US" dirty="0" err="1">
                <a:solidFill>
                  <a:srgbClr val="FF0000"/>
                </a:solidFill>
              </a:rPr>
              <a:t>cuối</a:t>
            </a:r>
            <a:r>
              <a:rPr lang="en-US" altLang="en-US"/>
              <a:t>. </a:t>
            </a:r>
            <a:endParaRPr lang="en-US" dirty="0">
              <a:solidFill>
                <a:srgbClr val="0000FF"/>
              </a:solidFill>
              <a:latin typeface="Consolas" panose="020B0609020204030204" pitchFamily="49" charset="0"/>
            </a:endParaRPr>
          </a:p>
          <a:p>
            <a:pPr marL="26035" indent="0">
              <a:lnSpc>
                <a:spcPct val="100000"/>
              </a:lnSpc>
              <a:buNone/>
            </a:pPr>
            <a:r>
              <a:rPr lang="en-US" dirty="0">
                <a:solidFill>
                  <a:srgbClr val="0000FF"/>
                </a:solidFill>
                <a:latin typeface="Consolas" panose="020B0609020204030204" pitchFamily="49" charset="0"/>
              </a:rPr>
              <a:t>#include&lt;</a:t>
            </a:r>
            <a:r>
              <a:rPr lang="en-US" dirty="0" err="1">
                <a:solidFill>
                  <a:srgbClr val="A31515"/>
                </a:solidFill>
                <a:latin typeface="Consolas" panose="020B0609020204030204" pitchFamily="49" charset="0"/>
              </a:rPr>
              <a:t>iostream</a:t>
            </a:r>
            <a:r>
              <a:rPr lang="en-US" dirty="0">
                <a:solidFill>
                  <a:srgbClr val="0000FF"/>
                </a:solidFill>
                <a:latin typeface="Consolas" panose="020B0609020204030204" pitchFamily="49" charset="0"/>
              </a:rPr>
              <a:t>&gt;</a:t>
            </a:r>
            <a:endParaRPr lang="en-US" dirty="0">
              <a:solidFill>
                <a:srgbClr val="000000"/>
              </a:solidFill>
              <a:latin typeface="Consolas" panose="020B0609020204030204" pitchFamily="49" charset="0"/>
            </a:endParaRPr>
          </a:p>
          <a:p>
            <a:pPr marL="26035" indent="0">
              <a:lnSpc>
                <a:spcPct val="100000"/>
              </a:lnSpc>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pPr marL="26035" indent="0">
              <a:lnSpc>
                <a:spcPct val="100000"/>
              </a:lnSpc>
              <a:buNone/>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a:t>
            </a:r>
          </a:p>
          <a:p>
            <a:pPr marL="26035" indent="0">
              <a:lnSpc>
                <a:spcPct val="100000"/>
              </a:lnSpc>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a:t>
            </a:r>
            <a:r>
              <a:rPr lang="en-US" dirty="0">
                <a:solidFill>
                  <a:srgbClr val="000000"/>
                </a:solidFill>
                <a:latin typeface="Consolas" panose="020B0609020204030204" pitchFamily="49" charset="0"/>
              </a:rPr>
              <a:t> {</a:t>
            </a:r>
          </a:p>
          <a:p>
            <a:pPr marL="26035" indent="0">
              <a:lnSpc>
                <a:spcPct val="100000"/>
              </a:lnSpc>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Nhap</a:t>
            </a:r>
            <a:r>
              <a:rPr lang="en-US" dirty="0">
                <a:solidFill>
                  <a:srgbClr val="A31515"/>
                </a:solidFill>
                <a:latin typeface="Consolas" panose="020B0609020204030204" pitchFamily="49" charset="0"/>
              </a:rPr>
              <a:t> n: "</a:t>
            </a:r>
            <a:r>
              <a:rPr lang="en-US" dirty="0">
                <a:solidFill>
                  <a:srgbClr val="000000"/>
                </a:solidFill>
                <a:latin typeface="Consolas" panose="020B0609020204030204" pitchFamily="49" charset="0"/>
              </a:rPr>
              <a:t>;</a:t>
            </a:r>
          </a:p>
          <a:p>
            <a:pPr marL="26035" indent="0">
              <a:lnSpc>
                <a:spcPct val="100000"/>
              </a:lnSpc>
              <a:buNone/>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cin</a:t>
            </a:r>
            <a:r>
              <a:rPr lang="en-US" dirty="0">
                <a:solidFill>
                  <a:srgbClr val="000000"/>
                </a:solidFill>
                <a:latin typeface="Consolas" panose="020B0609020204030204" pitchFamily="49" charset="0"/>
              </a:rPr>
              <a:t> &gt;&gt; n;</a:t>
            </a:r>
          </a:p>
          <a:p>
            <a:pPr marL="26035" indent="0">
              <a:lnSpc>
                <a:spcPct val="100000"/>
              </a:lnSpc>
              <a:buNone/>
            </a:pP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(n &lt;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 n &gt; </a:t>
            </a:r>
            <a:r>
              <a:rPr lang="en-US" dirty="0">
                <a:solidFill>
                  <a:srgbClr val="09885A"/>
                </a:solidFill>
                <a:latin typeface="Consolas" panose="020B0609020204030204" pitchFamily="49" charset="0"/>
              </a:rPr>
              <a:t>100</a:t>
            </a:r>
            <a:r>
              <a:rPr lang="en-US" dirty="0">
                <a:solidFill>
                  <a:srgbClr val="000000"/>
                </a:solidFill>
                <a:latin typeface="Consolas" panose="020B0609020204030204" pitchFamily="49" charset="0"/>
              </a:rPr>
              <a:t>);</a:t>
            </a:r>
          </a:p>
          <a:p>
            <a:pPr marL="26035" indent="0">
              <a:lnSpc>
                <a:spcPct val="100000"/>
              </a:lnSpc>
              <a:buNone/>
            </a:pPr>
            <a:r>
              <a:rPr lang="en-US">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EC749038-4F04-7A1D-F95F-643233638EF6}"/>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
        <p:nvSpPr>
          <p:cNvPr id="4" name="Date Placeholder 3">
            <a:extLst>
              <a:ext uri="{FF2B5EF4-FFF2-40B4-BE49-F238E27FC236}">
                <a16:creationId xmlns:a16="http://schemas.microsoft.com/office/drawing/2014/main" id="{2F45126D-2BBE-4D19-14C3-7F563609DE4E}"/>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Một</a:t>
            </a:r>
            <a:r>
              <a:rPr lang="en-US" dirty="0"/>
              <a:t> </a:t>
            </a:r>
            <a:r>
              <a:rPr lang="en-US" dirty="0" err="1"/>
              <a:t>số</a:t>
            </a:r>
            <a:r>
              <a:rPr lang="en-US" dirty="0"/>
              <a:t> </a:t>
            </a:r>
            <a:r>
              <a:rPr lang="en-US" dirty="0" err="1"/>
              <a:t>lưu</a:t>
            </a:r>
            <a:r>
              <a:rPr lang="en-US" dirty="0"/>
              <a:t> ý</a:t>
            </a:r>
          </a:p>
        </p:txBody>
      </p:sp>
      <p:sp>
        <p:nvSpPr>
          <p:cNvPr id="3" name="Content Placeholder 2"/>
          <p:cNvSpPr>
            <a:spLocks noGrp="1"/>
          </p:cNvSpPr>
          <p:nvPr>
            <p:ph idx="1"/>
          </p:nvPr>
        </p:nvSpPr>
        <p:spPr/>
        <p:txBody>
          <a:bodyPr>
            <a:normAutofit/>
          </a:bodyPr>
          <a:lstStyle/>
          <a:p>
            <a:r>
              <a:rPr lang="en-US" altLang="en-US" dirty="0" err="1"/>
              <a:t>Câu</a:t>
            </a:r>
            <a:r>
              <a:rPr lang="en-US" altLang="en-US" dirty="0"/>
              <a:t> </a:t>
            </a:r>
            <a:r>
              <a:rPr lang="en-US" altLang="en-US" dirty="0" err="1"/>
              <a:t>lệnh</a:t>
            </a:r>
            <a:r>
              <a:rPr lang="en-US" altLang="en-US" dirty="0"/>
              <a:t> </a:t>
            </a:r>
            <a:r>
              <a:rPr lang="en-US" altLang="en-US" dirty="0">
                <a:solidFill>
                  <a:srgbClr val="FF0000"/>
                </a:solidFill>
              </a:rPr>
              <a:t>do… while</a:t>
            </a:r>
            <a:r>
              <a:rPr lang="en-US" altLang="en-US" dirty="0"/>
              <a:t> có </a:t>
            </a:r>
            <a:r>
              <a:rPr lang="en-US" altLang="en-US" dirty="0" err="1"/>
              <a:t>thể</a:t>
            </a:r>
            <a:r>
              <a:rPr lang="en-US" altLang="en-US" dirty="0"/>
              <a:t> </a:t>
            </a:r>
            <a:r>
              <a:rPr lang="en-US" altLang="en-US" dirty="0" err="1"/>
              <a:t>bị</a:t>
            </a:r>
            <a:r>
              <a:rPr lang="en-US" altLang="en-US" dirty="0"/>
              <a:t> </a:t>
            </a:r>
            <a:r>
              <a:rPr lang="en-US" altLang="en-US" dirty="0" err="1"/>
              <a:t>lặp</a:t>
            </a:r>
            <a:r>
              <a:rPr lang="en-US" altLang="en-US" dirty="0"/>
              <a:t> </a:t>
            </a:r>
            <a:r>
              <a:rPr lang="en-US" altLang="en-US" dirty="0" err="1"/>
              <a:t>vô</a:t>
            </a:r>
            <a:r>
              <a:rPr lang="en-US" altLang="en-US" dirty="0"/>
              <a:t> </a:t>
            </a:r>
            <a:r>
              <a:rPr lang="en-US" altLang="en-US" dirty="0" err="1"/>
              <a:t>tận</a:t>
            </a:r>
            <a:r>
              <a:rPr lang="en-US" altLang="en-US" dirty="0"/>
              <a:t> (</a:t>
            </a:r>
            <a:r>
              <a:rPr lang="en-US" altLang="en-US" dirty="0">
                <a:solidFill>
                  <a:srgbClr val="FF0000"/>
                </a:solidFill>
              </a:rPr>
              <a:t>infinite loop</a:t>
            </a:r>
            <a:r>
              <a:rPr lang="en-US" altLang="en-US" dirty="0"/>
              <a:t>)</a:t>
            </a:r>
          </a:p>
          <a:p>
            <a:pPr marL="26035" indent="0">
              <a:buNone/>
            </a:pPr>
            <a:br>
              <a:rPr lang="pt-BR" dirty="0">
                <a:solidFill>
                  <a:srgbClr val="000000"/>
                </a:solidFill>
                <a:latin typeface="Consolas" panose="020B0609020204030204" pitchFamily="49" charset="0"/>
              </a:rPr>
            </a:br>
            <a:endParaRPr lang="pt-BR" dirty="0">
              <a:solidFill>
                <a:srgbClr val="000000"/>
              </a:solidFill>
              <a:latin typeface="Consolas" panose="020B0609020204030204" pitchFamily="49" charset="0"/>
            </a:endParaRPr>
          </a:p>
          <a:p>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6775374" y="2590995"/>
            <a:ext cx="3569465" cy="167600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pt-BR" sz="2400" dirty="0">
                <a:solidFill>
                  <a:srgbClr val="0000FF"/>
                </a:solidFill>
                <a:latin typeface="Consolas" panose="020B0609020204030204" pitchFamily="49" charset="0"/>
              </a:rPr>
              <a:t>int</a:t>
            </a:r>
            <a:r>
              <a:rPr lang="pt-BR" sz="2400" dirty="0">
                <a:solidFill>
                  <a:srgbClr val="000000"/>
                </a:solidFill>
                <a:latin typeface="Consolas" panose="020B0609020204030204" pitchFamily="49" charset="0"/>
              </a:rPr>
              <a:t> n = </a:t>
            </a:r>
            <a:r>
              <a:rPr lang="pt-BR" sz="2400" dirty="0">
                <a:solidFill>
                  <a:srgbClr val="09885A"/>
                </a:solidFill>
                <a:latin typeface="Consolas" panose="020B0609020204030204" pitchFamily="49" charset="0"/>
              </a:rPr>
              <a:t>1</a:t>
            </a:r>
            <a:r>
              <a:rPr lang="pt-BR" sz="2400" dirty="0">
                <a:solidFill>
                  <a:srgbClr val="000000"/>
                </a:solidFill>
                <a:latin typeface="Consolas" panose="020B0609020204030204" pitchFamily="49" charset="0"/>
              </a:rPr>
              <a:t>;</a:t>
            </a:r>
          </a:p>
          <a:p>
            <a:pPr marL="26035"/>
            <a:r>
              <a:rPr lang="pt-BR" sz="2400" dirty="0">
                <a:solidFill>
                  <a:srgbClr val="0000FF"/>
                </a:solidFill>
                <a:latin typeface="Consolas" panose="020B0609020204030204" pitchFamily="49" charset="0"/>
              </a:rPr>
              <a:t>do</a:t>
            </a:r>
            <a:r>
              <a:rPr lang="pt-BR" sz="2400" dirty="0">
                <a:solidFill>
                  <a:srgbClr val="000000"/>
                </a:solidFill>
                <a:latin typeface="Consolas" panose="020B0609020204030204" pitchFamily="49" charset="0"/>
              </a:rPr>
              <a:t> </a:t>
            </a:r>
          </a:p>
          <a:p>
            <a:pPr marL="26035"/>
            <a:r>
              <a:rPr lang="pt-BR" sz="2400" dirty="0">
                <a:solidFill>
                  <a:srgbClr val="000000"/>
                </a:solidFill>
                <a:latin typeface="Consolas" panose="020B0609020204030204" pitchFamily="49" charset="0"/>
              </a:rPr>
              <a:t>   	cout &lt;&lt; n;</a:t>
            </a:r>
          </a:p>
          <a:p>
            <a:pPr marL="26035"/>
            <a:r>
              <a:rPr lang="pt-BR" sz="2400" dirty="0">
                <a:solidFill>
                  <a:srgbClr val="0000FF"/>
                </a:solidFill>
                <a:latin typeface="Consolas" panose="020B0609020204030204" pitchFamily="49" charset="0"/>
              </a:rPr>
              <a:t>while</a:t>
            </a:r>
            <a:r>
              <a:rPr lang="pt-BR" sz="2400" dirty="0">
                <a:solidFill>
                  <a:srgbClr val="000000"/>
                </a:solidFill>
                <a:latin typeface="Consolas" panose="020B0609020204030204" pitchFamily="49" charset="0"/>
              </a:rPr>
              <a:t> (n &lt; </a:t>
            </a:r>
            <a:r>
              <a:rPr lang="pt-BR" sz="2400" dirty="0">
                <a:solidFill>
                  <a:srgbClr val="09885A"/>
                </a:solidFill>
                <a:latin typeface="Consolas" panose="020B0609020204030204" pitchFamily="49" charset="0"/>
              </a:rPr>
              <a:t>10</a:t>
            </a:r>
            <a:r>
              <a:rPr lang="pt-BR" sz="2400" dirty="0">
                <a:solidFill>
                  <a:srgbClr val="000000"/>
                </a:solidFill>
                <a:latin typeface="Consolas" panose="020B0609020204030204" pitchFamily="49" charset="0"/>
              </a:rPr>
              <a:t>);</a:t>
            </a:r>
          </a:p>
        </p:txBody>
      </p:sp>
      <p:sp>
        <p:nvSpPr>
          <p:cNvPr id="8" name="Rectangle 7"/>
          <p:cNvSpPr/>
          <p:nvPr/>
        </p:nvSpPr>
        <p:spPr>
          <a:xfrm>
            <a:off x="838201" y="2414624"/>
            <a:ext cx="4449895" cy="194805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035"/>
            <a:r>
              <a:rPr lang="pt-BR" sz="2400" dirty="0">
                <a:solidFill>
                  <a:srgbClr val="0000FF"/>
                </a:solidFill>
                <a:latin typeface="Consolas" panose="020B0609020204030204" pitchFamily="49" charset="0"/>
              </a:rPr>
              <a:t>int</a:t>
            </a:r>
            <a:r>
              <a:rPr lang="pt-BR" sz="2400" dirty="0">
                <a:solidFill>
                  <a:srgbClr val="000000"/>
                </a:solidFill>
                <a:latin typeface="Consolas" panose="020B0609020204030204" pitchFamily="49" charset="0"/>
              </a:rPr>
              <a:t> n = </a:t>
            </a:r>
            <a:r>
              <a:rPr lang="pt-BR" sz="2400" dirty="0">
                <a:solidFill>
                  <a:srgbClr val="09885A"/>
                </a:solidFill>
                <a:latin typeface="Consolas" panose="020B0609020204030204" pitchFamily="49" charset="0"/>
              </a:rPr>
              <a:t>1</a:t>
            </a:r>
            <a:r>
              <a:rPr lang="pt-BR" sz="2400" dirty="0">
                <a:solidFill>
                  <a:srgbClr val="000000"/>
                </a:solidFill>
                <a:latin typeface="Consolas" panose="020B0609020204030204" pitchFamily="49" charset="0"/>
              </a:rPr>
              <a:t>;</a:t>
            </a:r>
          </a:p>
          <a:p>
            <a:pPr marL="26035"/>
            <a:r>
              <a:rPr lang="pt-BR" sz="2400" dirty="0">
                <a:solidFill>
                  <a:srgbClr val="0000FF"/>
                </a:solidFill>
                <a:latin typeface="Consolas" panose="020B0609020204030204" pitchFamily="49" charset="0"/>
              </a:rPr>
              <a:t>do</a:t>
            </a:r>
            <a:r>
              <a:rPr lang="pt-BR" sz="2400" dirty="0">
                <a:solidFill>
                  <a:srgbClr val="000000"/>
                </a:solidFill>
                <a:latin typeface="Consolas" panose="020B0609020204030204" pitchFamily="49" charset="0"/>
              </a:rPr>
              <a:t> {</a:t>
            </a:r>
          </a:p>
          <a:p>
            <a:pPr marL="205740" lvl="1"/>
            <a:r>
              <a:rPr lang="pt-BR" sz="2400">
                <a:solidFill>
                  <a:srgbClr val="000000"/>
                </a:solidFill>
                <a:latin typeface="Consolas" panose="020B0609020204030204" pitchFamily="49" charset="0"/>
              </a:rPr>
              <a:t>    cout &lt;&lt; </a:t>
            </a:r>
            <a:r>
              <a:rPr lang="pt-BR" sz="2400">
                <a:solidFill>
                  <a:srgbClr val="A31515"/>
                </a:solidFill>
                <a:latin typeface="Consolas" panose="020B0609020204030204" pitchFamily="49" charset="0"/>
              </a:rPr>
              <a:t>n</a:t>
            </a:r>
            <a:r>
              <a:rPr lang="pt-BR" sz="2400">
                <a:solidFill>
                  <a:srgbClr val="000000"/>
                </a:solidFill>
                <a:latin typeface="Consolas" panose="020B0609020204030204" pitchFamily="49" charset="0"/>
              </a:rPr>
              <a:t>;</a:t>
            </a:r>
            <a:endParaRPr lang="pt-BR" sz="2400" dirty="0">
              <a:solidFill>
                <a:srgbClr val="000000"/>
              </a:solidFill>
              <a:latin typeface="Consolas" panose="020B0609020204030204" pitchFamily="49" charset="0"/>
            </a:endParaRPr>
          </a:p>
          <a:p>
            <a:pPr marL="205740" lvl="1"/>
            <a:r>
              <a:rPr lang="pt-BR" sz="2400" dirty="0">
                <a:solidFill>
                  <a:srgbClr val="000000"/>
                </a:solidFill>
                <a:latin typeface="Consolas" panose="020B0609020204030204" pitchFamily="49" charset="0"/>
              </a:rPr>
              <a:t>    n--;</a:t>
            </a:r>
          </a:p>
          <a:p>
            <a:pPr marL="26035"/>
            <a:r>
              <a:rPr lang="pt-BR" sz="2400" dirty="0">
                <a:solidFill>
                  <a:srgbClr val="000000"/>
                </a:solidFill>
                <a:latin typeface="Consolas" panose="020B0609020204030204" pitchFamily="49" charset="0"/>
              </a:rPr>
              <a:t>} </a:t>
            </a:r>
            <a:r>
              <a:rPr lang="pt-BR" sz="2400" dirty="0">
                <a:solidFill>
                  <a:srgbClr val="0000FF"/>
                </a:solidFill>
                <a:latin typeface="Consolas" panose="020B0609020204030204" pitchFamily="49" charset="0"/>
              </a:rPr>
              <a:t>while</a:t>
            </a:r>
            <a:r>
              <a:rPr lang="pt-BR" sz="2400" dirty="0">
                <a:solidFill>
                  <a:srgbClr val="000000"/>
                </a:solidFill>
                <a:latin typeface="Consolas" panose="020B0609020204030204" pitchFamily="49" charset="0"/>
              </a:rPr>
              <a:t> (n &lt; </a:t>
            </a:r>
            <a:r>
              <a:rPr lang="pt-BR" sz="2400" dirty="0">
                <a:solidFill>
                  <a:srgbClr val="09885A"/>
                </a:solidFill>
                <a:latin typeface="Consolas" panose="020B0609020204030204" pitchFamily="49" charset="0"/>
              </a:rPr>
              <a:t>10</a:t>
            </a:r>
            <a:r>
              <a:rPr lang="pt-BR" sz="2400" dirty="0">
                <a:solidFill>
                  <a:srgbClr val="000000"/>
                </a:solidFill>
                <a:latin typeface="Consolas" panose="020B0609020204030204" pitchFamily="49" charset="0"/>
              </a:rPr>
              <a:t>);  </a:t>
            </a:r>
          </a:p>
        </p:txBody>
      </p:sp>
      <p:sp>
        <p:nvSpPr>
          <p:cNvPr id="9" name="Slide Number Placeholder 8">
            <a:extLst>
              <a:ext uri="{FF2B5EF4-FFF2-40B4-BE49-F238E27FC236}">
                <a16:creationId xmlns:a16="http://schemas.microsoft.com/office/drawing/2014/main" id="{59488C0B-AA36-AC31-1733-CFAA8DCB5A64}"/>
              </a:ext>
            </a:extLst>
          </p:cNvPr>
          <p:cNvSpPr>
            <a:spLocks noGrp="1"/>
          </p:cNvSpPr>
          <p:nvPr>
            <p:ph type="sldNum" sz="quarter" idx="12"/>
          </p:nvPr>
        </p:nvSpPr>
        <p:spPr/>
        <p:txBody>
          <a:bodyPr/>
          <a:lstStyle/>
          <a:p>
            <a:fld id="{D8B0B3AC-44A8-D142-AAF6-9A453466E1A4}" type="slidenum">
              <a:rPr lang="en-VN" smtClean="0"/>
              <a:pPr/>
              <a:t>64</a:t>
            </a:fld>
            <a:endParaRPr lang="en-VN" dirty="0"/>
          </a:p>
        </p:txBody>
      </p:sp>
      <p:sp>
        <p:nvSpPr>
          <p:cNvPr id="11" name="Arrow: Left-Right 10">
            <a:extLst>
              <a:ext uri="{FF2B5EF4-FFF2-40B4-BE49-F238E27FC236}">
                <a16:creationId xmlns:a16="http://schemas.microsoft.com/office/drawing/2014/main" id="{DDBD11BC-BA2C-83DB-AAE7-660E15693CBE}"/>
              </a:ext>
            </a:extLst>
          </p:cNvPr>
          <p:cNvSpPr/>
          <p:nvPr/>
        </p:nvSpPr>
        <p:spPr>
          <a:xfrm>
            <a:off x="5431316" y="3429000"/>
            <a:ext cx="1200838" cy="415887"/>
          </a:xfrm>
          <a:prstGeom prst="lef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F9758A74-CC27-A840-E990-E3F374900C23}"/>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022" y="447928"/>
            <a:ext cx="11168139" cy="785896"/>
          </a:xfrm>
        </p:spPr>
        <p:txBody>
          <a:bodyPr>
            <a:normAutofit fontScale="90000"/>
          </a:bodyPr>
          <a:lstStyle/>
          <a:p>
            <a:r>
              <a:rPr lang="en-US"/>
              <a:t>Vòng </a:t>
            </a:r>
            <a:r>
              <a:rPr lang="en-US" dirty="0" err="1"/>
              <a:t>lặp</a:t>
            </a:r>
            <a:r>
              <a:rPr lang="en-US" dirty="0"/>
              <a:t> </a:t>
            </a:r>
            <a:r>
              <a:rPr lang="en-US" dirty="0" err="1"/>
              <a:t>cho</a:t>
            </a:r>
            <a:r>
              <a:rPr lang="en-US" dirty="0"/>
              <a:t> </a:t>
            </a:r>
            <a:r>
              <a:rPr lang="en-US" dirty="0" err="1"/>
              <a:t>các</a:t>
            </a:r>
            <a:r>
              <a:rPr lang="en-US" dirty="0"/>
              <a:t> </a:t>
            </a:r>
            <a:r>
              <a:rPr lang="en-US" dirty="0" err="1"/>
              <a:t>khoảng</a:t>
            </a:r>
            <a:r>
              <a:rPr lang="en-US" dirty="0"/>
              <a:t> </a:t>
            </a:r>
            <a:r>
              <a:rPr lang="en-US" dirty="0" err="1"/>
              <a:t>giá</a:t>
            </a:r>
            <a:r>
              <a:rPr lang="en-US" dirty="0"/>
              <a:t> </a:t>
            </a:r>
            <a:r>
              <a:rPr lang="en-US" dirty="0" err="1"/>
              <a:t>trị</a:t>
            </a:r>
            <a:r>
              <a:rPr lang="en-US" dirty="0"/>
              <a:t> - Range-based for loop</a:t>
            </a:r>
          </a:p>
        </p:txBody>
      </p:sp>
      <p:sp>
        <p:nvSpPr>
          <p:cNvPr id="3" name="Content Placeholder 2"/>
          <p:cNvSpPr>
            <a:spLocks noGrp="1"/>
          </p:cNvSpPr>
          <p:nvPr>
            <p:ph idx="1"/>
          </p:nvPr>
        </p:nvSpPr>
        <p:spPr>
          <a:xfrm>
            <a:off x="531774" y="1817560"/>
            <a:ext cx="10579654" cy="4943139"/>
          </a:xfrm>
        </p:spPr>
        <p:txBody>
          <a:bodyPr/>
          <a:lstStyle/>
          <a:p>
            <a:r>
              <a:rPr lang="en-US" dirty="0" err="1"/>
              <a:t>Cú</a:t>
            </a:r>
            <a:r>
              <a:rPr lang="en-US" dirty="0"/>
              <a:t> </a:t>
            </a:r>
            <a:r>
              <a:rPr lang="en-US" dirty="0" err="1"/>
              <a:t>pháp</a:t>
            </a:r>
            <a:r>
              <a:rPr lang="en-US" dirty="0"/>
              <a:t>:</a:t>
            </a:r>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 declaration : range ) statement;</a:t>
            </a:r>
          </a:p>
          <a:p>
            <a:endParaRPr lang="en-US" dirty="0"/>
          </a:p>
          <a:p>
            <a:r>
              <a:rPr lang="en-US" dirty="0"/>
              <a:t>Declaration: </a:t>
            </a:r>
            <a:r>
              <a:rPr lang="en-US" dirty="0" err="1"/>
              <a:t>khai</a:t>
            </a:r>
            <a:r>
              <a:rPr lang="en-US" dirty="0"/>
              <a:t> </a:t>
            </a:r>
            <a:r>
              <a:rPr lang="en-US" dirty="0" err="1"/>
              <a:t>báo</a:t>
            </a:r>
            <a:r>
              <a:rPr lang="en-US" dirty="0"/>
              <a:t> </a:t>
            </a:r>
            <a:r>
              <a:rPr lang="en-US" dirty="0" err="1"/>
              <a:t>biến</a:t>
            </a:r>
            <a:r>
              <a:rPr lang="en-US" dirty="0"/>
              <a:t> để </a:t>
            </a:r>
            <a:r>
              <a:rPr lang="en-US" dirty="0" err="1"/>
              <a:t>lấy</a:t>
            </a:r>
            <a:r>
              <a:rPr lang="en-US" dirty="0"/>
              <a:t> </a:t>
            </a:r>
            <a:r>
              <a:rPr lang="en-US" dirty="0" err="1"/>
              <a:t>giá</a:t>
            </a:r>
            <a:r>
              <a:rPr lang="en-US" dirty="0"/>
              <a:t> </a:t>
            </a:r>
            <a:r>
              <a:rPr lang="en-US" dirty="0" err="1"/>
              <a:t>trị</a:t>
            </a:r>
            <a:r>
              <a:rPr lang="en-US" dirty="0"/>
              <a:t> </a:t>
            </a:r>
            <a:r>
              <a:rPr lang="en-US" dirty="0" err="1"/>
              <a:t>từng</a:t>
            </a:r>
            <a:r>
              <a:rPr lang="en-US" dirty="0"/>
              <a:t> </a:t>
            </a:r>
            <a:r>
              <a:rPr lang="en-US" dirty="0" err="1"/>
              <a:t>phần</a:t>
            </a:r>
            <a:r>
              <a:rPr lang="en-US" dirty="0"/>
              <a:t> </a:t>
            </a:r>
            <a:r>
              <a:rPr lang="en-US" dirty="0" err="1"/>
              <a:t>tử</a:t>
            </a:r>
            <a:r>
              <a:rPr lang="en-US" dirty="0"/>
              <a:t> </a:t>
            </a:r>
            <a:r>
              <a:rPr lang="en-US" dirty="0" err="1"/>
              <a:t>của</a:t>
            </a:r>
            <a:r>
              <a:rPr lang="en-US" dirty="0"/>
              <a:t> range</a:t>
            </a:r>
          </a:p>
          <a:p>
            <a:r>
              <a:rPr lang="en-US" dirty="0"/>
              <a:t>Range </a:t>
            </a:r>
            <a:r>
              <a:rPr lang="en-US" dirty="0" err="1"/>
              <a:t>chứa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nối</a:t>
            </a:r>
            <a:r>
              <a:rPr lang="en-US" dirty="0"/>
              <a:t> </a:t>
            </a:r>
            <a:r>
              <a:rPr lang="en-US" dirty="0" err="1"/>
              <a:t>tiếp</a:t>
            </a:r>
            <a:r>
              <a:rPr lang="en-US" dirty="0"/>
              <a:t> </a:t>
            </a:r>
            <a:r>
              <a:rPr lang="en-US" dirty="0" err="1"/>
              <a:t>nhau</a:t>
            </a:r>
            <a:r>
              <a:rPr lang="en-US" dirty="0"/>
              <a:t>: </a:t>
            </a:r>
            <a:r>
              <a:rPr lang="en-US" dirty="0" err="1"/>
              <a:t>chuỗi</a:t>
            </a:r>
            <a:r>
              <a:rPr lang="en-US" dirty="0"/>
              <a:t>, </a:t>
            </a:r>
            <a:r>
              <a:rPr lang="en-US" dirty="0" err="1"/>
              <a:t>mảng</a:t>
            </a:r>
            <a:r>
              <a:rPr lang="en-US" dirty="0"/>
              <a:t>, container </a:t>
            </a:r>
            <a:r>
              <a:rPr lang="en-US" dirty="0" err="1"/>
              <a:t>hoặc</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hỗ</a:t>
            </a:r>
            <a:r>
              <a:rPr lang="en-US" dirty="0"/>
              <a:t> </a:t>
            </a:r>
            <a:r>
              <a:rPr lang="en-US" dirty="0" err="1"/>
              <a:t>trợ</a:t>
            </a:r>
            <a:r>
              <a:rPr lang="en-US" dirty="0"/>
              <a:t> </a:t>
            </a:r>
            <a:r>
              <a:rPr lang="en-US" dirty="0" err="1"/>
              <a:t>hàm</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kết</a:t>
            </a:r>
            <a:r>
              <a:rPr lang="en-US" dirty="0"/>
              <a:t> </a:t>
            </a:r>
            <a:r>
              <a:rPr lang="en-US" dirty="0" err="1"/>
              <a:t>thúc</a:t>
            </a:r>
            <a:r>
              <a:rPr lang="en-US" dirty="0"/>
              <a:t> .</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8686760A-67F0-74B7-0CCB-E2A02E03AE98}"/>
              </a:ext>
            </a:extLst>
          </p:cNvPr>
          <p:cNvSpPr>
            <a:spLocks noGrp="1"/>
          </p:cNvSpPr>
          <p:nvPr>
            <p:ph type="sldNum" sz="quarter" idx="12"/>
          </p:nvPr>
        </p:nvSpPr>
        <p:spPr/>
        <p:txBody>
          <a:bodyPr/>
          <a:lstStyle/>
          <a:p>
            <a:fld id="{D8B0B3AC-44A8-D142-AAF6-9A453466E1A4}" type="slidenum">
              <a:rPr lang="en-VN" smtClean="0"/>
              <a:pPr/>
              <a:t>65</a:t>
            </a:fld>
            <a:endParaRPr lang="en-VN" dirty="0"/>
          </a:p>
        </p:txBody>
      </p:sp>
      <p:sp>
        <p:nvSpPr>
          <p:cNvPr id="4" name="Date Placeholder 3">
            <a:extLst>
              <a:ext uri="{FF2B5EF4-FFF2-40B4-BE49-F238E27FC236}">
                <a16:creationId xmlns:a16="http://schemas.microsoft.com/office/drawing/2014/main" id="{AB6374BC-9678-0266-FD10-5B6FB31141CA}"/>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r>
              <a:rPr lang="en-US" dirty="0"/>
              <a:t>:</a:t>
            </a:r>
          </a:p>
        </p:txBody>
      </p:sp>
      <p:sp>
        <p:nvSpPr>
          <p:cNvPr id="3" name="Content Placeholder 2"/>
          <p:cNvSpPr>
            <a:spLocks noGrp="1"/>
          </p:cNvSpPr>
          <p:nvPr>
            <p:ph idx="1"/>
          </p:nvPr>
        </p:nvSpPr>
        <p:spPr/>
        <p:txBody>
          <a:bodyPr>
            <a:noAutofit/>
          </a:bodyPr>
          <a:lstStyle/>
          <a:p>
            <a:pPr marL="26035" indent="0">
              <a:lnSpc>
                <a:spcPct val="100000"/>
              </a:lnSpc>
              <a:buNone/>
            </a:pPr>
            <a:r>
              <a:rPr lang="en-US" sz="2400" dirty="0">
                <a:solidFill>
                  <a:srgbClr val="AAAAAA"/>
                </a:solidFill>
                <a:latin typeface="Consolas" panose="020B0609020204030204" pitchFamily="49" charset="0"/>
              </a:rPr>
              <a:t>// range-based for loop</a:t>
            </a:r>
            <a:endParaRPr lang="en-US" sz="2400" dirty="0">
              <a:solidFill>
                <a:srgbClr val="000000"/>
              </a:solidFill>
              <a:latin typeface="Consolas" panose="020B0609020204030204" pitchFamily="49" charset="0"/>
            </a:endParaRPr>
          </a:p>
          <a:p>
            <a:pPr marL="26035" indent="0">
              <a:lnSpc>
                <a:spcPct val="100000"/>
              </a:lnSpc>
              <a:buNone/>
            </a:pPr>
            <a:r>
              <a:rPr lang="en-US" sz="2400" dirty="0">
                <a:solidFill>
                  <a:srgbClr val="0000FF"/>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iostream</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pPr marL="26035" indent="0">
              <a:lnSpc>
                <a:spcPct val="100000"/>
              </a:lnSpc>
              <a:buNone/>
            </a:pPr>
            <a:r>
              <a:rPr lang="en-US" sz="2400" dirty="0">
                <a:solidFill>
                  <a:srgbClr val="0000FF"/>
                </a:solidFill>
                <a:latin typeface="Consolas" panose="020B0609020204030204" pitchFamily="49" charset="0"/>
              </a:rPr>
              <a:t>#include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string</a:t>
            </a:r>
            <a:r>
              <a:rPr lang="en-US" sz="2400" dirty="0">
                <a:solidFill>
                  <a:srgbClr val="0000FF"/>
                </a:solidFill>
                <a:latin typeface="Consolas" panose="020B0609020204030204" pitchFamily="49" charset="0"/>
              </a:rPr>
              <a:t>&gt;</a:t>
            </a:r>
            <a:endParaRPr lang="en-US" sz="2400" dirty="0">
              <a:solidFill>
                <a:srgbClr val="000000"/>
              </a:solidFill>
              <a:latin typeface="Consolas" panose="020B0609020204030204" pitchFamily="49" charset="0"/>
            </a:endParaRPr>
          </a:p>
          <a:p>
            <a:pPr marL="26035" indent="0">
              <a:lnSpc>
                <a:spcPct val="100000"/>
              </a:lnSpc>
              <a:buNone/>
            </a:pPr>
            <a:r>
              <a:rPr lang="en-US" sz="2400" dirty="0">
                <a:solidFill>
                  <a:srgbClr val="0000FF"/>
                </a:solidFill>
                <a:latin typeface="Consolas" panose="020B0609020204030204" pitchFamily="49" charset="0"/>
              </a:rPr>
              <a:t>using</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namespace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std</a:t>
            </a:r>
            <a:r>
              <a:rPr lang="en-US" sz="2400" dirty="0">
                <a:solidFill>
                  <a:srgbClr val="000000"/>
                </a:solidFill>
                <a:latin typeface="Consolas" panose="020B0609020204030204" pitchFamily="49" charset="0"/>
              </a:rPr>
              <a:t>;</a:t>
            </a:r>
          </a:p>
          <a:p>
            <a:pPr marL="26035" indent="0">
              <a:lnSpc>
                <a:spcPct val="100000"/>
              </a:lnSpc>
              <a:buNone/>
            </a:pPr>
            <a:br>
              <a:rPr lang="en-US" sz="2400" dirty="0">
                <a:solidFill>
                  <a:srgbClr val="000000"/>
                </a:solidFill>
                <a:latin typeface="Consolas" panose="020B0609020204030204" pitchFamily="49" charset="0"/>
              </a:rPr>
            </a:b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main () {</a:t>
            </a:r>
          </a:p>
          <a:p>
            <a:pPr marL="386080" lvl="2" indent="0">
              <a:lnSpc>
                <a:spcPct val="100000"/>
              </a:lnSpc>
              <a:buNone/>
            </a:pPr>
            <a:r>
              <a:rPr lang="en-US" sz="2400" dirty="0">
                <a:solidFill>
                  <a:srgbClr val="000000"/>
                </a:solidFill>
                <a:latin typeface="Consolas" panose="020B0609020204030204" pitchFamily="49" charset="0"/>
              </a:rPr>
              <a:t>string </a:t>
            </a:r>
            <a:r>
              <a:rPr lang="en-US" sz="2400" dirty="0" err="1">
                <a:solidFill>
                  <a:srgbClr val="000000"/>
                </a:solidFill>
                <a:latin typeface="Consolas" panose="020B0609020204030204" pitchFamily="49" charset="0"/>
              </a:rPr>
              <a:t>str</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pPr marL="386080" lvl="2" indent="0">
              <a:lnSpc>
                <a:spcPct val="100000"/>
              </a:lnSpc>
              <a:buNone/>
            </a:pPr>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c : </a:t>
            </a:r>
            <a:r>
              <a:rPr lang="en-US" sz="2400" dirty="0" err="1">
                <a:solidFill>
                  <a:srgbClr val="000000"/>
                </a:solidFill>
                <a:latin typeface="Consolas" panose="020B0609020204030204" pitchFamily="49" charset="0"/>
              </a:rPr>
              <a:t>str</a:t>
            </a:r>
            <a:r>
              <a:rPr lang="en-US" sz="2400" dirty="0">
                <a:solidFill>
                  <a:srgbClr val="000000"/>
                </a:solidFill>
                <a:latin typeface="Consolas" panose="020B0609020204030204" pitchFamily="49" charset="0"/>
              </a:rPr>
              <a:t>) {</a:t>
            </a:r>
          </a:p>
          <a:p>
            <a:pPr marL="386080" lvl="2" indent="0">
              <a:lnSpc>
                <a:spcPct val="100000"/>
              </a:lnSpc>
              <a:buNone/>
            </a:pP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 &lt;&lt; c &lt;&lt; </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pPr marL="386080" lvl="2" indent="0">
              <a:lnSpc>
                <a:spcPct val="100000"/>
              </a:lnSpc>
              <a:buNone/>
            </a:pPr>
            <a:r>
              <a:rPr lang="en-US" sz="2400" dirty="0">
                <a:solidFill>
                  <a:srgbClr val="000000"/>
                </a:solidFill>
                <a:latin typeface="Consolas" panose="020B0609020204030204" pitchFamily="49" charset="0"/>
              </a:rPr>
              <a:t>}</a:t>
            </a:r>
          </a:p>
          <a:p>
            <a:pPr marL="386080" lvl="2" indent="0">
              <a:lnSpc>
                <a:spcPct val="100000"/>
              </a:lnSpc>
              <a:buNone/>
            </a:pPr>
            <a:r>
              <a:rPr lang="en-US" sz="2400" dirty="0" err="1">
                <a:solidFill>
                  <a:srgbClr val="000000"/>
                </a:solidFill>
                <a:latin typeface="Consolas" panose="020B0609020204030204" pitchFamily="49" charset="0"/>
              </a:rPr>
              <a:t>cout</a:t>
            </a:r>
            <a:r>
              <a:rPr lang="en-US" sz="2400" dirty="0">
                <a:solidFill>
                  <a:srgbClr val="000000"/>
                </a:solidFill>
                <a:latin typeface="Consolas" panose="020B0609020204030204" pitchFamily="49" charset="0"/>
              </a:rPr>
              <a:t> &lt;&lt;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a:t>
            </a:r>
          </a:p>
          <a:p>
            <a:pPr marL="26035" indent="0">
              <a:lnSpc>
                <a:spcPct val="100000"/>
              </a:lnSpc>
              <a:buNone/>
            </a:pPr>
            <a:r>
              <a:rPr lang="en-US" sz="240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7BAA803C-2B77-8E6E-26C2-2C75DA48D810}"/>
              </a:ext>
            </a:extLst>
          </p:cNvPr>
          <p:cNvSpPr>
            <a:spLocks noGrp="1"/>
          </p:cNvSpPr>
          <p:nvPr>
            <p:ph type="sldNum" sz="quarter" idx="12"/>
          </p:nvPr>
        </p:nvSpPr>
        <p:spPr/>
        <p:txBody>
          <a:bodyPr/>
          <a:lstStyle/>
          <a:p>
            <a:fld id="{D8B0B3AC-44A8-D142-AAF6-9A453466E1A4}" type="slidenum">
              <a:rPr lang="en-VN" smtClean="0"/>
              <a:pPr/>
              <a:t>66</a:t>
            </a:fld>
            <a:endParaRPr lang="en-VN" dirty="0"/>
          </a:p>
        </p:txBody>
      </p:sp>
      <p:sp>
        <p:nvSpPr>
          <p:cNvPr id="4" name="Date Placeholder 3">
            <a:extLst>
              <a:ext uri="{FF2B5EF4-FFF2-40B4-BE49-F238E27FC236}">
                <a16:creationId xmlns:a16="http://schemas.microsoft.com/office/drawing/2014/main" id="{9834F122-32C2-698F-1531-2CD764F02662}"/>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77500" lnSpcReduction="20000"/>
          </a:bodyPr>
          <a:lstStyle/>
          <a:p>
            <a:r>
              <a:rPr lang="en-US"/>
              <a:t>4.9 Câu lệnh break, continue, goto, return</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Slide Number Placeholder 8">
            <a:extLst>
              <a:ext uri="{FF2B5EF4-FFF2-40B4-BE49-F238E27FC236}">
                <a16:creationId xmlns:a16="http://schemas.microsoft.com/office/drawing/2014/main" id="{331416C3-B961-FFC2-FE91-A8B9D152B5BD}"/>
              </a:ext>
            </a:extLst>
          </p:cNvPr>
          <p:cNvSpPr>
            <a:spLocks noGrp="1"/>
          </p:cNvSpPr>
          <p:nvPr>
            <p:ph type="sldNum" sz="quarter" idx="12"/>
          </p:nvPr>
        </p:nvSpPr>
        <p:spPr/>
        <p:txBody>
          <a:bodyPr/>
          <a:lstStyle/>
          <a:p>
            <a:fld id="{D8B0B3AC-44A8-D142-AAF6-9A453466E1A4}" type="slidenum">
              <a:rPr lang="en-VN" smtClean="0"/>
              <a:pPr/>
              <a:t>67</a:t>
            </a:fld>
            <a:endParaRPr lang="en-VN" dirty="0"/>
          </a:p>
        </p:txBody>
      </p:sp>
      <p:sp>
        <p:nvSpPr>
          <p:cNvPr id="7" name="Date Placeholder 6">
            <a:extLst>
              <a:ext uri="{FF2B5EF4-FFF2-40B4-BE49-F238E27FC236}">
                <a16:creationId xmlns:a16="http://schemas.microsoft.com/office/drawing/2014/main" id="{2682734D-079F-9387-D8BE-3A802490A7A5}"/>
              </a:ext>
            </a:extLst>
          </p:cNvPr>
          <p:cNvSpPr>
            <a:spLocks noGrp="1"/>
          </p:cNvSpPr>
          <p:nvPr>
            <p:ph type="dt" sz="half" idx="17"/>
          </p:nvPr>
        </p:nvSpPr>
        <p:spPr/>
        <p:txBody>
          <a:bodyPr/>
          <a:lstStyle/>
          <a:p>
            <a:r>
              <a:rPr lang="en-US"/>
              <a:t>June 2024</a:t>
            </a:r>
            <a:endParaRPr lang="en-US" dirty="0"/>
          </a:p>
        </p:txBody>
      </p:sp>
    </p:spTree>
    <p:extLst>
      <p:ext uri="{BB962C8B-B14F-4D97-AF65-F5344CB8AC3E}">
        <p14:creationId xmlns:p14="http://schemas.microsoft.com/office/powerpoint/2010/main" val="2955136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t>Lệnh break</a:t>
            </a:r>
          </a:p>
        </p:txBody>
      </p:sp>
      <p:sp>
        <p:nvSpPr>
          <p:cNvPr id="24579" name="Content Placeholder 3"/>
          <p:cNvSpPr>
            <a:spLocks noGrp="1"/>
          </p:cNvSpPr>
          <p:nvPr>
            <p:ph idx="1"/>
          </p:nvPr>
        </p:nvSpPr>
        <p:spPr>
          <a:xfrm>
            <a:off x="774145" y="1233824"/>
            <a:ext cx="6188515" cy="4943139"/>
          </a:xfrm>
        </p:spPr>
        <p:txBody>
          <a:bodyPr>
            <a:noAutofit/>
          </a:bodyPr>
          <a:lstStyle/>
          <a:p>
            <a:pPr>
              <a:lnSpc>
                <a:spcPct val="100000"/>
              </a:lnSpc>
            </a:pPr>
            <a:r>
              <a:rPr lang="en-US" altLang="en-US" sz="2400" dirty="0" err="1"/>
              <a:t>Lệnh</a:t>
            </a:r>
            <a:r>
              <a:rPr lang="en-US" altLang="en-US" sz="2400" dirty="0"/>
              <a:t> </a:t>
            </a:r>
            <a:r>
              <a:rPr lang="en-US" altLang="en-US" sz="2400" dirty="0">
                <a:solidFill>
                  <a:srgbClr val="FF0000"/>
                </a:solidFill>
              </a:rPr>
              <a:t>break</a:t>
            </a:r>
            <a:r>
              <a:rPr lang="en-US" altLang="en-US" sz="2400" dirty="0"/>
              <a:t>:</a:t>
            </a:r>
          </a:p>
          <a:p>
            <a:pPr lvl="1">
              <a:lnSpc>
                <a:spcPct val="100000"/>
              </a:lnSpc>
            </a:pPr>
            <a:r>
              <a:rPr lang="en-US" altLang="en-US" dirty="0"/>
              <a:t>Cho </a:t>
            </a:r>
            <a:r>
              <a:rPr lang="en-US" altLang="en-US" dirty="0" err="1"/>
              <a:t>phép</a:t>
            </a:r>
            <a:r>
              <a:rPr lang="en-US" altLang="en-US" dirty="0"/>
              <a:t> </a:t>
            </a:r>
            <a:r>
              <a:rPr lang="en-US" altLang="en-US" dirty="0" err="1"/>
              <a:t>ra</a:t>
            </a:r>
            <a:r>
              <a:rPr lang="en-US" altLang="en-US" dirty="0"/>
              <a:t> </a:t>
            </a:r>
            <a:r>
              <a:rPr lang="en-US" altLang="en-US" err="1"/>
              <a:t>khỏi</a:t>
            </a:r>
            <a:r>
              <a:rPr lang="en-US" altLang="en-US"/>
              <a:t> lệnh for</a:t>
            </a:r>
            <a:r>
              <a:rPr lang="en-US" altLang="en-US" dirty="0"/>
              <a:t>, while, do while</a:t>
            </a:r>
            <a:r>
              <a:rPr lang="en-US" altLang="en-US"/>
              <a:t>, switch nếu thỏa điều kiện.</a:t>
            </a:r>
            <a:endParaRPr lang="en-US" altLang="en-US" dirty="0"/>
          </a:p>
          <a:p>
            <a:pPr lvl="1">
              <a:lnSpc>
                <a:spcPct val="100000"/>
              </a:lnSpc>
            </a:pPr>
            <a:r>
              <a:rPr lang="en-US"/>
              <a:t>Chương </a:t>
            </a:r>
            <a:r>
              <a:rPr lang="en-US" dirty="0" err="1"/>
              <a:t>trình</a:t>
            </a:r>
            <a:r>
              <a:rPr lang="en-US" dirty="0"/>
              <a:t> </a:t>
            </a:r>
            <a:r>
              <a:rPr lang="en-US" dirty="0" err="1"/>
              <a:t>sẽ</a:t>
            </a:r>
            <a:r>
              <a:rPr lang="en-US" dirty="0"/>
              <a:t> </a:t>
            </a:r>
            <a:r>
              <a:rPr lang="en-US" dirty="0" err="1"/>
              <a:t>tiếp</a:t>
            </a:r>
            <a:r>
              <a:rPr lang="en-US" dirty="0"/>
              <a:t> </a:t>
            </a:r>
            <a:r>
              <a:rPr lang="en-US" dirty="0" err="1"/>
              <a:t>tục</a:t>
            </a:r>
            <a:r>
              <a:rPr lang="en-US" dirty="0"/>
              <a:t> thực </a:t>
            </a:r>
            <a:r>
              <a:rPr lang="en-US" dirty="0" err="1"/>
              <a:t>hiện</a:t>
            </a:r>
            <a:r>
              <a:rPr lang="en-US" dirty="0"/>
              <a:t> </a:t>
            </a:r>
            <a:r>
              <a:rPr lang="en-US" dirty="0" err="1"/>
              <a:t>các</a:t>
            </a:r>
            <a:r>
              <a:rPr lang="en-US" dirty="0"/>
              <a:t> </a:t>
            </a:r>
            <a:r>
              <a:rPr lang="en-US" dirty="0" err="1"/>
              <a:t>câu</a:t>
            </a:r>
            <a:r>
              <a:rPr lang="en-US" dirty="0"/>
              <a:t> </a:t>
            </a:r>
            <a:r>
              <a:rPr lang="en-US" dirty="0" err="1"/>
              <a:t>lệnh</a:t>
            </a:r>
            <a:r>
              <a:rPr lang="en-US" dirty="0"/>
              <a:t> </a:t>
            </a:r>
            <a:r>
              <a:rPr lang="en-US" dirty="0" err="1"/>
              <a:t>tiếp</a:t>
            </a:r>
            <a:r>
              <a:rPr lang="en-US" dirty="0"/>
              <a:t> </a:t>
            </a:r>
            <a:r>
              <a:rPr lang="en-US" dirty="0" err="1"/>
              <a:t>sau</a:t>
            </a:r>
            <a:r>
              <a:rPr lang="en-US" dirty="0"/>
              <a:t> </a:t>
            </a:r>
            <a:r>
              <a:rPr lang="en-US" dirty="0" err="1"/>
              <a:t>câu</a:t>
            </a:r>
            <a:r>
              <a:rPr lang="en-US" dirty="0"/>
              <a:t> </a:t>
            </a:r>
            <a:r>
              <a:rPr lang="en-US" dirty="0" err="1"/>
              <a:t>lệnh</a:t>
            </a:r>
            <a:r>
              <a:rPr lang="en-US" dirty="0"/>
              <a:t> </a:t>
            </a:r>
            <a:r>
              <a:rPr lang="en-US" dirty="0" err="1"/>
              <a:t>vừa</a:t>
            </a:r>
            <a:r>
              <a:rPr lang="en-US" dirty="0"/>
              <a:t> </a:t>
            </a:r>
            <a:r>
              <a:rPr lang="en-US" dirty="0" err="1"/>
              <a:t>thoát</a:t>
            </a:r>
            <a:r>
              <a:rPr lang="en-US"/>
              <a:t>. </a:t>
            </a:r>
          </a:p>
          <a:p>
            <a:pPr lvl="1">
              <a:lnSpc>
                <a:spcPct val="100000"/>
              </a:lnSpc>
            </a:pPr>
            <a:endParaRPr lang="en-US"/>
          </a:p>
          <a:p>
            <a:pPr>
              <a:lnSpc>
                <a:spcPct val="100000"/>
              </a:lnSpc>
            </a:pPr>
            <a:r>
              <a:rPr lang="en-US" sz="2400"/>
              <a:t>Ví dụ:</a:t>
            </a:r>
          </a:p>
          <a:p>
            <a:pPr marL="0" indent="0">
              <a:lnSpc>
                <a:spcPct val="100000"/>
              </a:lnSpc>
              <a:buNone/>
            </a:pPr>
            <a:r>
              <a:rPr lang="nn-NO" sz="2400" b="0">
                <a:solidFill>
                  <a:srgbClr val="AF00DB"/>
                </a:solidFill>
                <a:effectLst/>
                <a:highlight>
                  <a:srgbClr val="FFFFFF"/>
                </a:highlight>
                <a:latin typeface="PragmataPro Mono Liga" panose="02000509040000020004" pitchFamily="49" charset="0"/>
              </a:rPr>
              <a:t>for</a:t>
            </a:r>
            <a:r>
              <a:rPr lang="nn-NO" sz="2400" b="0">
                <a:solidFill>
                  <a:srgbClr val="000000"/>
                </a:solidFill>
                <a:effectLst/>
                <a:highlight>
                  <a:srgbClr val="FFFFFF"/>
                </a:highlight>
                <a:latin typeface="PragmataPro Mono Liga" panose="02000509040000020004" pitchFamily="49" charset="0"/>
              </a:rPr>
              <a:t> (i = </a:t>
            </a:r>
            <a:r>
              <a:rPr lang="nn-NO" sz="2400" b="0">
                <a:solidFill>
                  <a:srgbClr val="098658"/>
                </a:solidFill>
                <a:effectLst/>
                <a:highlight>
                  <a:srgbClr val="FFFFFF"/>
                </a:highlight>
                <a:latin typeface="PragmataPro Mono Liga" panose="02000509040000020004" pitchFamily="49" charset="0"/>
              </a:rPr>
              <a:t>0</a:t>
            </a:r>
            <a:r>
              <a:rPr lang="nn-NO" sz="2400" b="0">
                <a:solidFill>
                  <a:srgbClr val="000000"/>
                </a:solidFill>
                <a:effectLst/>
                <a:highlight>
                  <a:srgbClr val="FFFFFF"/>
                </a:highlight>
                <a:latin typeface="PragmataPro Mono Liga" panose="02000509040000020004" pitchFamily="49" charset="0"/>
              </a:rPr>
              <a:t>; i &lt; </a:t>
            </a:r>
            <a:r>
              <a:rPr lang="nn-NO" sz="2400" b="0">
                <a:solidFill>
                  <a:srgbClr val="098658"/>
                </a:solidFill>
                <a:effectLst/>
                <a:highlight>
                  <a:srgbClr val="FFFFFF"/>
                </a:highlight>
                <a:latin typeface="PragmataPro Mono Liga" panose="02000509040000020004" pitchFamily="49" charset="0"/>
              </a:rPr>
              <a:t>10</a:t>
            </a:r>
            <a:r>
              <a:rPr lang="nn-NO" sz="2400" b="0">
                <a:solidFill>
                  <a:srgbClr val="000000"/>
                </a:solidFill>
                <a:effectLst/>
                <a:highlight>
                  <a:srgbClr val="FFFFFF"/>
                </a:highlight>
                <a:latin typeface="PragmataPro Mono Liga" panose="02000509040000020004" pitchFamily="49" charset="0"/>
              </a:rPr>
              <a:t>; i++) {</a:t>
            </a:r>
          </a:p>
          <a:p>
            <a:pPr marL="0" indent="0">
              <a:lnSpc>
                <a:spcPct val="100000"/>
              </a:lnSpc>
              <a:buNone/>
            </a:pPr>
            <a:r>
              <a:rPr lang="nn-NO" sz="2400" b="0">
                <a:solidFill>
                  <a:srgbClr val="000000"/>
                </a:solidFill>
                <a:effectLst/>
                <a:highlight>
                  <a:srgbClr val="FFFFFF"/>
                </a:highlight>
                <a:latin typeface="PragmataPro Mono Liga" panose="02000509040000020004" pitchFamily="49" charset="0"/>
              </a:rPr>
              <a:t>     </a:t>
            </a:r>
            <a:r>
              <a:rPr lang="nn-NO" sz="2400" b="0">
                <a:solidFill>
                  <a:srgbClr val="AF00DB"/>
                </a:solidFill>
                <a:effectLst/>
                <a:highlight>
                  <a:srgbClr val="FFFFFF"/>
                </a:highlight>
                <a:latin typeface="PragmataPro Mono Liga" panose="02000509040000020004" pitchFamily="49" charset="0"/>
              </a:rPr>
              <a:t>if</a:t>
            </a:r>
            <a:r>
              <a:rPr lang="nn-NO" sz="2400" b="0">
                <a:solidFill>
                  <a:srgbClr val="000000"/>
                </a:solidFill>
                <a:effectLst/>
                <a:highlight>
                  <a:srgbClr val="FFFFFF"/>
                </a:highlight>
                <a:latin typeface="PragmataPro Mono Liga" panose="02000509040000020004" pitchFamily="49" charset="0"/>
              </a:rPr>
              <a:t> (i % </a:t>
            </a:r>
            <a:r>
              <a:rPr lang="nn-NO" sz="2400" b="0">
                <a:solidFill>
                  <a:srgbClr val="098658"/>
                </a:solidFill>
                <a:effectLst/>
                <a:highlight>
                  <a:srgbClr val="FFFFFF"/>
                </a:highlight>
                <a:latin typeface="PragmataPro Mono Liga" panose="02000509040000020004" pitchFamily="49" charset="0"/>
              </a:rPr>
              <a:t>2</a:t>
            </a:r>
            <a:r>
              <a:rPr lang="nn-NO" sz="2400" b="0">
                <a:solidFill>
                  <a:srgbClr val="000000"/>
                </a:solidFill>
                <a:effectLst/>
                <a:highlight>
                  <a:srgbClr val="FFFFFF"/>
                </a:highlight>
                <a:latin typeface="PragmataPro Mono Liga" panose="02000509040000020004" pitchFamily="49" charset="0"/>
              </a:rPr>
              <a:t> == </a:t>
            </a:r>
            <a:r>
              <a:rPr lang="nn-NO" sz="2400" b="0">
                <a:solidFill>
                  <a:srgbClr val="098658"/>
                </a:solidFill>
                <a:effectLst/>
                <a:highlight>
                  <a:srgbClr val="FFFFFF"/>
                </a:highlight>
                <a:latin typeface="PragmataPro Mono Liga" panose="02000509040000020004" pitchFamily="49" charset="0"/>
              </a:rPr>
              <a:t>0</a:t>
            </a:r>
            <a:r>
              <a:rPr lang="nn-NO" sz="24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nn-NO" sz="2400" b="0">
                <a:solidFill>
                  <a:srgbClr val="000000"/>
                </a:solidFill>
                <a:effectLst/>
                <a:highlight>
                  <a:srgbClr val="FFFFFF"/>
                </a:highlight>
                <a:latin typeface="PragmataPro Mono Liga" panose="02000509040000020004" pitchFamily="49" charset="0"/>
              </a:rPr>
              <a:t>        </a:t>
            </a:r>
            <a:r>
              <a:rPr lang="nn-NO" sz="2400" b="0">
                <a:solidFill>
                  <a:srgbClr val="AF00DB"/>
                </a:solidFill>
                <a:effectLst/>
                <a:highlight>
                  <a:srgbClr val="FFFFFF"/>
                </a:highlight>
                <a:latin typeface="PragmataPro Mono Liga" panose="02000509040000020004" pitchFamily="49" charset="0"/>
              </a:rPr>
              <a:t>break</a:t>
            </a:r>
            <a:r>
              <a:rPr lang="nn-NO" sz="24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nn-NO" sz="2400" b="0">
                <a:solidFill>
                  <a:srgbClr val="000000"/>
                </a:solidFill>
                <a:effectLst/>
                <a:highlight>
                  <a:srgbClr val="FFFFFF"/>
                </a:highlight>
                <a:latin typeface="PragmataPro Mono Liga" panose="02000509040000020004" pitchFamily="49" charset="0"/>
              </a:rPr>
              <a:t>    cout &lt;&lt; i;</a:t>
            </a:r>
          </a:p>
          <a:p>
            <a:pPr marL="0" indent="0">
              <a:lnSpc>
                <a:spcPct val="100000"/>
              </a:lnSpc>
              <a:buNone/>
            </a:pPr>
            <a:r>
              <a:rPr lang="nn-NO" sz="2400" b="0">
                <a:solidFill>
                  <a:srgbClr val="000000"/>
                </a:solidFill>
                <a:effectLst/>
                <a:highlight>
                  <a:srgbClr val="FFFFFF"/>
                </a:highlight>
                <a:latin typeface="PragmataPro Mono Liga" panose="02000509040000020004" pitchFamily="49" charset="0"/>
              </a:rPr>
              <a:t>}</a:t>
            </a:r>
          </a:p>
          <a:p>
            <a:pPr marL="0" indent="0">
              <a:lnSpc>
                <a:spcPct val="100000"/>
              </a:lnSpc>
              <a:buNone/>
            </a:pPr>
            <a:endParaRPr lang="nn-NO" sz="2400" b="0">
              <a:solidFill>
                <a:srgbClr val="000000"/>
              </a:solidFill>
              <a:effectLst/>
              <a:highlight>
                <a:srgbClr val="FFFFFF"/>
              </a:highlight>
              <a:latin typeface="PragmataPro Mono Liga" panose="02000509040000020004" pitchFamily="49" charset="0"/>
            </a:endParaRPr>
          </a:p>
        </p:txBody>
      </p:sp>
      <p:sp>
        <p:nvSpPr>
          <p:cNvPr id="24580"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530" indent="-214630"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vi-VN" altLang="en-US">
                <a:latin typeface="Tahoma" panose="020B0604030504040204" pitchFamily="34" charset="0"/>
              </a:rPr>
              <a:t>Thực hiện bởi Trường Đại học Công nghệ Thông tin, ĐHQG-HCM</a:t>
            </a:r>
            <a:endParaRPr lang="en-US" altLang="en-US">
              <a:latin typeface="Tahoma" panose="020B0604030504040204" pitchFamily="34" charset="0"/>
            </a:endParaRPr>
          </a:p>
        </p:txBody>
      </p:sp>
      <p:sp>
        <p:nvSpPr>
          <p:cNvPr id="2" name="Slide Number Placeholder 1">
            <a:extLst>
              <a:ext uri="{FF2B5EF4-FFF2-40B4-BE49-F238E27FC236}">
                <a16:creationId xmlns:a16="http://schemas.microsoft.com/office/drawing/2014/main" id="{486C1364-DF3E-A1D1-2410-2EE26A457EB7}"/>
              </a:ext>
            </a:extLst>
          </p:cNvPr>
          <p:cNvSpPr>
            <a:spLocks noGrp="1"/>
          </p:cNvSpPr>
          <p:nvPr>
            <p:ph type="sldNum" sz="quarter" idx="12"/>
          </p:nvPr>
        </p:nvSpPr>
        <p:spPr/>
        <p:txBody>
          <a:bodyPr/>
          <a:lstStyle/>
          <a:p>
            <a:fld id="{D8B0B3AC-44A8-D142-AAF6-9A453466E1A4}" type="slidenum">
              <a:rPr lang="en-VN" smtClean="0"/>
              <a:pPr/>
              <a:t>68</a:t>
            </a:fld>
            <a:endParaRPr lang="en-VN" dirty="0"/>
          </a:p>
        </p:txBody>
      </p:sp>
      <p:sp>
        <p:nvSpPr>
          <p:cNvPr id="8" name="TextBox 7">
            <a:extLst>
              <a:ext uri="{FF2B5EF4-FFF2-40B4-BE49-F238E27FC236}">
                <a16:creationId xmlns:a16="http://schemas.microsoft.com/office/drawing/2014/main" id="{E5F87F53-56FA-0C83-5459-46B66DA1BAF8}"/>
              </a:ext>
            </a:extLst>
          </p:cNvPr>
          <p:cNvSpPr txBox="1"/>
          <p:nvPr/>
        </p:nvSpPr>
        <p:spPr>
          <a:xfrm>
            <a:off x="8274904" y="5992297"/>
            <a:ext cx="3657388" cy="369332"/>
          </a:xfrm>
          <a:prstGeom prst="rect">
            <a:avLst/>
          </a:prstGeom>
          <a:noFill/>
        </p:spPr>
        <p:txBody>
          <a:bodyPr wrap="square">
            <a:spAutoFit/>
          </a:bodyPr>
          <a:lstStyle/>
          <a:p>
            <a:r>
              <a:rPr lang="en-US" i="1"/>
              <a:t>Lưu đồ lệnh </a:t>
            </a:r>
            <a:r>
              <a:rPr lang="en-US" b="1" i="1"/>
              <a:t>lặp</a:t>
            </a:r>
            <a:r>
              <a:rPr lang="en-US" i="1"/>
              <a:t> kết hợp lệnh </a:t>
            </a:r>
            <a:r>
              <a:rPr lang="en-US" b="1" i="1"/>
              <a:t>break</a:t>
            </a:r>
          </a:p>
        </p:txBody>
      </p:sp>
      <p:pic>
        <p:nvPicPr>
          <p:cNvPr id="11" name="Picture 10">
            <a:extLst>
              <a:ext uri="{FF2B5EF4-FFF2-40B4-BE49-F238E27FC236}">
                <a16:creationId xmlns:a16="http://schemas.microsoft.com/office/drawing/2014/main" id="{A40774EF-289C-0F93-33C6-BC421ED65EB3}"/>
              </a:ext>
            </a:extLst>
          </p:cNvPr>
          <p:cNvPicPr>
            <a:picLocks noChangeAspect="1"/>
          </p:cNvPicPr>
          <p:nvPr/>
        </p:nvPicPr>
        <p:blipFill>
          <a:blip r:embed="rId3"/>
          <a:stretch>
            <a:fillRect/>
          </a:stretch>
        </p:blipFill>
        <p:spPr>
          <a:xfrm>
            <a:off x="7504092" y="616912"/>
            <a:ext cx="4300339" cy="5223391"/>
          </a:xfrm>
          <a:prstGeom prst="rect">
            <a:avLst/>
          </a:prstGeom>
        </p:spPr>
      </p:pic>
      <p:sp>
        <p:nvSpPr>
          <p:cNvPr id="3" name="Date Placeholder 2">
            <a:extLst>
              <a:ext uri="{FF2B5EF4-FFF2-40B4-BE49-F238E27FC236}">
                <a16:creationId xmlns:a16="http://schemas.microsoft.com/office/drawing/2014/main" id="{58E1D363-027E-3F2A-E95E-F8435CE2FD07}"/>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049B-AFB7-C4B6-9FBF-8C283D78CA4B}"/>
              </a:ext>
            </a:extLst>
          </p:cNvPr>
          <p:cNvSpPr>
            <a:spLocks noGrp="1"/>
          </p:cNvSpPr>
          <p:nvPr>
            <p:ph type="title"/>
          </p:nvPr>
        </p:nvSpPr>
        <p:spPr/>
        <p:txBody>
          <a:bodyPr>
            <a:normAutofit fontScale="90000"/>
          </a:bodyPr>
          <a:lstStyle/>
          <a:p>
            <a:r>
              <a:rPr lang="en-US"/>
              <a:t>Ví dụ: break with Nested loop</a:t>
            </a:r>
          </a:p>
        </p:txBody>
      </p:sp>
      <p:sp>
        <p:nvSpPr>
          <p:cNvPr id="3" name="Content Placeholder 2">
            <a:extLst>
              <a:ext uri="{FF2B5EF4-FFF2-40B4-BE49-F238E27FC236}">
                <a16:creationId xmlns:a16="http://schemas.microsoft.com/office/drawing/2014/main" id="{70EBB81B-93BC-5984-DC4D-A4D688A6DF8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F001F33-1B61-7343-4272-B31637AD01D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Slide Number Placeholder 4">
            <a:extLst>
              <a:ext uri="{FF2B5EF4-FFF2-40B4-BE49-F238E27FC236}">
                <a16:creationId xmlns:a16="http://schemas.microsoft.com/office/drawing/2014/main" id="{64B795DF-0E90-3BB2-2C7D-28D86DA23AC4}"/>
              </a:ext>
            </a:extLst>
          </p:cNvPr>
          <p:cNvSpPr>
            <a:spLocks noGrp="1"/>
          </p:cNvSpPr>
          <p:nvPr>
            <p:ph type="sldNum" sz="quarter" idx="12"/>
          </p:nvPr>
        </p:nvSpPr>
        <p:spPr/>
        <p:txBody>
          <a:bodyPr/>
          <a:lstStyle/>
          <a:p>
            <a:fld id="{D8B0B3AC-44A8-D142-AAF6-9A453466E1A4}" type="slidenum">
              <a:rPr lang="en-VN" smtClean="0"/>
              <a:pPr/>
              <a:t>69</a:t>
            </a:fld>
            <a:endParaRPr lang="en-VN" dirty="0"/>
          </a:p>
        </p:txBody>
      </p:sp>
      <p:sp>
        <p:nvSpPr>
          <p:cNvPr id="7" name="TextBox 6">
            <a:extLst>
              <a:ext uri="{FF2B5EF4-FFF2-40B4-BE49-F238E27FC236}">
                <a16:creationId xmlns:a16="http://schemas.microsoft.com/office/drawing/2014/main" id="{4DCC2F35-580D-0D41-80AB-77F8AD437B86}"/>
              </a:ext>
            </a:extLst>
          </p:cNvPr>
          <p:cNvSpPr txBox="1"/>
          <p:nvPr/>
        </p:nvSpPr>
        <p:spPr>
          <a:xfrm>
            <a:off x="597664" y="1050868"/>
            <a:ext cx="7821057" cy="5632311"/>
          </a:xfrm>
          <a:prstGeom prst="rect">
            <a:avLst/>
          </a:prstGeom>
          <a:noFill/>
        </p:spPr>
        <p:txBody>
          <a:bodyPr wrap="square">
            <a:spAutoFit/>
          </a:bodyPr>
          <a:lstStyle/>
          <a:p>
            <a:r>
              <a:rPr lang="en-US" sz="2000" b="0">
                <a:solidFill>
                  <a:srgbClr val="008000"/>
                </a:solidFill>
                <a:effectLst/>
                <a:highlight>
                  <a:srgbClr val="FFFFFF"/>
                </a:highlight>
                <a:latin typeface="PragmataPro Mono Liga" panose="02000509040000020004" pitchFamily="49" charset="0"/>
              </a:rPr>
              <a:t>// using break statement inside</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8000"/>
                </a:solidFill>
                <a:effectLst/>
                <a:highlight>
                  <a:srgbClr val="FFFFFF"/>
                </a:highlight>
                <a:latin typeface="PragmataPro Mono Liga" panose="02000509040000020004" pitchFamily="49" charset="0"/>
              </a:rPr>
              <a:t>// nested for loop</a:t>
            </a:r>
            <a:br>
              <a:rPr lang="en-US" sz="2000" b="0">
                <a:solidFill>
                  <a:srgbClr val="000000"/>
                </a:solidFill>
                <a:effectLst/>
                <a:highlight>
                  <a:srgbClr val="FFFFFF"/>
                </a:highlight>
                <a:latin typeface="PragmataPro Mono Liga" panose="02000509040000020004" pitchFamily="49" charset="0"/>
              </a:rPr>
            </a:br>
            <a:r>
              <a:rPr lang="en-US" sz="2000" b="0">
                <a:solidFill>
                  <a:srgbClr val="AF00DB"/>
                </a:solidFill>
                <a:effectLst/>
                <a:highlight>
                  <a:srgbClr val="FFFFFF"/>
                </a:highlight>
                <a:latin typeface="PragmataPro Mono Liga" panose="02000509040000020004" pitchFamily="49" charset="0"/>
              </a:rPr>
              <a:t>#include</a:t>
            </a:r>
            <a:r>
              <a:rPr lang="en-US" sz="2000" b="0">
                <a:solidFill>
                  <a:srgbClr val="0000FF"/>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br>
              <a:rPr lang="en-US"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number</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sum</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br>
              <a:rPr lang="en-US" sz="2000" b="0">
                <a:solidFill>
                  <a:srgbClr val="000000"/>
                </a:solidFill>
                <a:effectLst/>
                <a:highlight>
                  <a:srgbClr val="FFFFFF"/>
                </a:highlight>
                <a:latin typeface="PragmataPro Mono Liga" panose="02000509040000020004" pitchFamily="49" charset="0"/>
              </a:rPr>
            </a:br>
            <a:r>
              <a:rPr lang="en-US" sz="2000" b="0">
                <a:solidFill>
                  <a:srgbClr val="008000"/>
                </a:solidFill>
                <a:effectLst/>
                <a:highlight>
                  <a:srgbClr val="FFFFFF"/>
                </a:highlight>
                <a:latin typeface="PragmataPro Mono Liga" panose="02000509040000020004" pitchFamily="49" charset="0"/>
              </a:rPr>
              <a:t>    // nested for loops</a:t>
            </a:r>
            <a:br>
              <a:rPr lang="en-US" sz="2000" b="0">
                <a:solidFill>
                  <a:srgbClr val="000000"/>
                </a:solidFill>
                <a:effectLst/>
                <a:highlight>
                  <a:srgbClr val="FFFFFF"/>
                </a:highlight>
                <a:latin typeface="PragmataPro Mono Liga" panose="02000509040000020004" pitchFamily="49" charset="0"/>
              </a:rPr>
            </a:br>
            <a:r>
              <a:rPr lang="en-US" sz="2000" b="0">
                <a:solidFill>
                  <a:srgbClr val="008000"/>
                </a:solidFill>
                <a:effectLst/>
                <a:highlight>
                  <a:srgbClr val="FFFFFF"/>
                </a:highlight>
                <a:latin typeface="PragmataPro Mono Liga" panose="02000509040000020004" pitchFamily="49" charset="0"/>
              </a:rPr>
              <a:t>    // first loop</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for</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&lt;= </a:t>
            </a:r>
            <a:r>
              <a:rPr lang="en-US" sz="2000" b="0">
                <a:solidFill>
                  <a:srgbClr val="098658"/>
                </a:solidFill>
                <a:effectLst/>
                <a:highlight>
                  <a:srgbClr val="FFFFFF"/>
                </a:highlight>
                <a:latin typeface="PragmataPro Mono Liga" panose="02000509040000020004" pitchFamily="49" charset="0"/>
              </a:rPr>
              <a:t>3</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8000"/>
                </a:solidFill>
                <a:effectLst/>
                <a:highlight>
                  <a:srgbClr val="FFFFFF"/>
                </a:highlight>
                <a:latin typeface="PragmataPro Mono Liga" panose="02000509040000020004" pitchFamily="49" charset="0"/>
              </a:rPr>
              <a:t>        // second loop</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for</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 &lt;= </a:t>
            </a:r>
            <a:r>
              <a:rPr lang="en-US" sz="2000" b="0">
                <a:solidFill>
                  <a:srgbClr val="098658"/>
                </a:solidFill>
                <a:effectLst/>
                <a:highlight>
                  <a:srgbClr val="FFFFFF"/>
                </a:highlight>
                <a:latin typeface="PragmataPro Mono Liga" panose="02000509040000020004" pitchFamily="49" charset="0"/>
              </a:rPr>
              <a:t>3</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break</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"i =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 j = "</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        }</a:t>
            </a:r>
          </a:p>
          <a:p>
            <a:r>
              <a:rPr lang="en-US" sz="2000" b="0">
                <a:solidFill>
                  <a:srgbClr val="000000"/>
                </a:solidFill>
                <a:effectLst/>
                <a:highlight>
                  <a:srgbClr val="FFFFFF"/>
                </a:highlight>
                <a:latin typeface="PragmataPro Mono Liga" panose="02000509040000020004" pitchFamily="49" charset="0"/>
              </a:rPr>
              <a:t>    }</a:t>
            </a:r>
            <a:br>
              <a:rPr lang="en-US"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r>
              <a:rPr lang="en-US" sz="2000" b="0">
                <a:solidFill>
                  <a:srgbClr val="000000"/>
                </a:solidFill>
                <a:effectLst/>
                <a:highlight>
                  <a:srgbClr val="FFFFFF"/>
                </a:highlight>
                <a:latin typeface="PragmataPro Mono Liga" panose="02000509040000020004" pitchFamily="49" charset="0"/>
              </a:rPr>
              <a:t>}</a:t>
            </a:r>
          </a:p>
        </p:txBody>
      </p:sp>
      <p:sp>
        <p:nvSpPr>
          <p:cNvPr id="10" name="TextBox 9">
            <a:extLst>
              <a:ext uri="{FF2B5EF4-FFF2-40B4-BE49-F238E27FC236}">
                <a16:creationId xmlns:a16="http://schemas.microsoft.com/office/drawing/2014/main" id="{41EE5C94-34B9-FF2A-B8D1-DFC21A70C31F}"/>
              </a:ext>
            </a:extLst>
          </p:cNvPr>
          <p:cNvSpPr txBox="1"/>
          <p:nvPr/>
        </p:nvSpPr>
        <p:spPr>
          <a:xfrm>
            <a:off x="7166930" y="1458624"/>
            <a:ext cx="2503583" cy="2462213"/>
          </a:xfrm>
          <a:prstGeom prst="rect">
            <a:avLst/>
          </a:prstGeom>
          <a:noFill/>
        </p:spPr>
        <p:txBody>
          <a:bodyPr wrap="square">
            <a:spAutoFit/>
          </a:bodyPr>
          <a:lstStyle/>
          <a:p>
            <a:r>
              <a:rPr lang="en-US" sz="2200">
                <a:latin typeface="Consolas" panose="020B0609020204030204" pitchFamily="49" charset="0"/>
              </a:rPr>
              <a:t>Kết quả:</a:t>
            </a:r>
          </a:p>
          <a:p>
            <a:r>
              <a:rPr lang="en-US" sz="2200">
                <a:latin typeface="Consolas" panose="020B0609020204030204" pitchFamily="49" charset="0"/>
              </a:rPr>
              <a:t>i = 1, j = 1</a:t>
            </a:r>
          </a:p>
          <a:p>
            <a:r>
              <a:rPr lang="en-US" sz="2200">
                <a:latin typeface="Consolas" panose="020B0609020204030204" pitchFamily="49" charset="0"/>
              </a:rPr>
              <a:t>i = 1, j = 2</a:t>
            </a:r>
          </a:p>
          <a:p>
            <a:r>
              <a:rPr lang="en-US" sz="2200">
                <a:latin typeface="Consolas" panose="020B0609020204030204" pitchFamily="49" charset="0"/>
              </a:rPr>
              <a:t>i = 1, j = 3</a:t>
            </a:r>
          </a:p>
          <a:p>
            <a:r>
              <a:rPr lang="en-US" sz="2200">
                <a:latin typeface="Consolas" panose="020B0609020204030204" pitchFamily="49" charset="0"/>
              </a:rPr>
              <a:t>i = 3, j = 1</a:t>
            </a:r>
          </a:p>
          <a:p>
            <a:r>
              <a:rPr lang="en-US" sz="2200">
                <a:latin typeface="Consolas" panose="020B0609020204030204" pitchFamily="49" charset="0"/>
              </a:rPr>
              <a:t>i = 3, j = 2</a:t>
            </a:r>
          </a:p>
          <a:p>
            <a:r>
              <a:rPr lang="en-US" sz="2200">
                <a:latin typeface="Consolas" panose="020B0609020204030204" pitchFamily="49" charset="0"/>
              </a:rPr>
              <a:t>i = 3, j = 3</a:t>
            </a:r>
          </a:p>
        </p:txBody>
      </p:sp>
      <p:sp>
        <p:nvSpPr>
          <p:cNvPr id="6" name="Date Placeholder 5">
            <a:extLst>
              <a:ext uri="{FF2B5EF4-FFF2-40B4-BE49-F238E27FC236}">
                <a16:creationId xmlns:a16="http://schemas.microsoft.com/office/drawing/2014/main" id="{D9288802-438E-40E1-1233-A2EF06960D61}"/>
              </a:ext>
            </a:extLst>
          </p:cNvPr>
          <p:cNvSpPr>
            <a:spLocks noGrp="1"/>
          </p:cNvSpPr>
          <p:nvPr>
            <p:ph type="dt" sz="half" idx="13"/>
          </p:nvPr>
        </p:nvSpPr>
        <p:spPr/>
        <p:txBody>
          <a:bodyPr/>
          <a:lstStyle/>
          <a:p>
            <a:r>
              <a:rPr lang="en-US"/>
              <a:t>June 2024</a:t>
            </a:r>
            <a:endParaRPr lang="en-US" dirty="0"/>
          </a:p>
        </p:txBody>
      </p:sp>
    </p:spTree>
    <p:extLst>
      <p:ext uri="{BB962C8B-B14F-4D97-AF65-F5344CB8AC3E}">
        <p14:creationId xmlns:p14="http://schemas.microsoft.com/office/powerpoint/2010/main" val="332946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p:txBody>
          <a:bodyPr>
            <a:normAutofit/>
          </a:bodyPr>
          <a:lstStyle/>
          <a:p>
            <a:r>
              <a:rPr lang="en-US" altLang="en-US" sz="4000" dirty="0">
                <a:ea typeface="Tahoma" panose="020B0604030504040204" pitchFamily="34" charset="0"/>
              </a:rPr>
              <a:t>VD: </a:t>
            </a:r>
            <a:r>
              <a:rPr lang="vi-VN" altLang="en-US" sz="4000" dirty="0" err="1">
                <a:ea typeface="Tahoma" panose="020B0604030504040204" pitchFamily="34" charset="0"/>
              </a:rPr>
              <a:t>Chạy</a:t>
            </a:r>
            <a:r>
              <a:rPr lang="vi-VN" altLang="en-US" sz="4000" dirty="0">
                <a:ea typeface="Tahoma" panose="020B0604030504040204" pitchFamily="34" charset="0"/>
              </a:rPr>
              <a:t> từng bước</a:t>
            </a:r>
            <a:endParaRPr lang="en-US" altLang="en-US" sz="4000" dirty="0">
              <a:ea typeface="Tahoma" panose="020B0604030504040204" pitchFamily="34" charset="0"/>
            </a:endParaRPr>
          </a:p>
        </p:txBody>
      </p:sp>
      <p:sp>
        <p:nvSpPr>
          <p:cNvPr id="780291"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FF0000"/>
                </a:solidFill>
                <a:highlight>
                  <a:srgbClr val="FFFF00"/>
                </a:highlight>
                <a:latin typeface="Consolas" panose="020B0609020204030204" pitchFamily="49" charset="0"/>
              </a:rPr>
              <a:t>int</a:t>
            </a:r>
            <a:r>
              <a:rPr lang="en-US" altLang="en-US" dirty="0">
                <a:solidFill>
                  <a:srgbClr val="FF0000"/>
                </a:solidFill>
                <a:highlight>
                  <a:srgbClr val="FFFF00"/>
                </a:highlight>
                <a:latin typeface="Consolas" panose="020B0609020204030204" pitchFamily="49" charset="0"/>
              </a:rPr>
              <a:t> </a:t>
            </a:r>
            <a:r>
              <a:rPr lang="en-US" altLang="en-US" dirty="0" err="1">
                <a:solidFill>
                  <a:srgbClr val="FF0000"/>
                </a:solidFill>
                <a:highlight>
                  <a:srgbClr val="FFFF00"/>
                </a:highlight>
                <a:latin typeface="Consolas" panose="020B0609020204030204" pitchFamily="49" charset="0"/>
              </a:rPr>
              <a:t>i</a:t>
            </a:r>
            <a:r>
              <a:rPr lang="en-US" altLang="en-US" dirty="0">
                <a:solidFill>
                  <a:srgbClr val="FF0000"/>
                </a:solidFill>
                <a:highlight>
                  <a:srgbClr val="FFFF00"/>
                </a:highlight>
                <a:latin typeface="Consolas" panose="020B0609020204030204" pitchFamily="49" charset="0"/>
              </a:rPr>
              <a:t> = 0</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err="1">
                <a:latin typeface="Consolas" panose="020B0609020204030204" pitchFamily="49" charset="0"/>
              </a:rPr>
              <a:t>i</a:t>
            </a:r>
            <a:r>
              <a:rPr lang="en-US" altLang="en-US">
                <a:latin typeface="Consolas" panose="020B0609020204030204" pitchFamily="49" charset="0"/>
              </a:rPr>
              <a:t>){</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err="1">
                <a:latin typeface="Consolas" panose="020B0609020204030204" pitchFamily="49" charset="0"/>
              </a:rPr>
              <a:t>endl</a:t>
            </a:r>
            <a:r>
              <a:rPr lang="en-US" altLang="en-US">
                <a:latin typeface="Consolas" panose="020B0609020204030204" pitchFamily="49" charset="0"/>
              </a:rPr>
              <a:t>;</a:t>
            </a:r>
          </a:p>
          <a:p>
            <a:pPr marL="26035" indent="0" algn="l">
              <a:buNone/>
            </a:pPr>
            <a:r>
              <a:rPr lang="en-US" altLang="en-US">
                <a:latin typeface="Consolas" panose="020B0609020204030204" pitchFamily="49" charset="0"/>
              </a:rPr>
              <a:t>}</a:t>
            </a:r>
            <a:endParaRPr lang="en-US" altLang="en-US" dirty="0">
              <a:latin typeface="Consolas" panose="020B0609020204030204" pitchFamily="49" charset="0"/>
            </a:endParaRP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err="1">
                <a:latin typeface="Consolas" panose="020B0609020204030204" pitchFamily="49" charset="0"/>
              </a:rPr>
              <a:t>endl</a:t>
            </a:r>
            <a:r>
              <a:rPr lang="en-US" altLang="en-US">
                <a:latin typeface="Consolas" panose="020B0609020204030204" pitchFamily="49" charset="0"/>
              </a:rPr>
              <a:t>;</a:t>
            </a:r>
          </a:p>
          <a:p>
            <a:pPr algn="l">
              <a:buFont typeface="Wingdings" panose="05000000000000000000" pitchFamily="2" charset="2"/>
              <a:buNone/>
            </a:pPr>
            <a:endParaRPr lang="en-US" altLang="en-US">
              <a:latin typeface="Consolas" panose="020B0609020204030204" pitchFamily="49" charset="0"/>
            </a:endParaRPr>
          </a:p>
          <a:p>
            <a:pPr algn="l">
              <a:buFont typeface="Wingdings" panose="05000000000000000000" pitchFamily="2" charset="2"/>
              <a:buNone/>
            </a:pPr>
            <a:endParaRPr lang="en-US" altLang="en-US">
              <a:latin typeface="Times New Roman" panose="02020603050405020304" pitchFamily="18" charset="0"/>
              <a:cs typeface="Times New Roman" panose="02020603050405020304" pitchFamily="18" charset="0"/>
            </a:endParaRPr>
          </a:p>
          <a:p>
            <a:pPr algn="l">
              <a:buNone/>
            </a:pPr>
            <a:endParaRPr lang="en-US" altLang="en-US">
              <a:latin typeface="Times New Roman" panose="02020603050405020304" pitchFamily="18" charset="0"/>
              <a:cs typeface="Times New Roman" panose="02020603050405020304" pitchFamily="18" charset="0"/>
            </a:endParaRPr>
          </a:p>
          <a:p>
            <a:pPr algn="l">
              <a:buFont typeface="Wingdings" panose="05000000000000000000" pitchFamily="2" charset="2"/>
              <a:buNone/>
            </a:pP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067265405"/>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Slide Number Placeholder 7">
            <a:extLst>
              <a:ext uri="{FF2B5EF4-FFF2-40B4-BE49-F238E27FC236}">
                <a16:creationId xmlns:a16="http://schemas.microsoft.com/office/drawing/2014/main" id="{5BFCEBE6-8402-4DD0-B22D-7A1851272C5A}"/>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
        <p:nvSpPr>
          <p:cNvPr id="2" name="Date Placeholder 1">
            <a:extLst>
              <a:ext uri="{FF2B5EF4-FFF2-40B4-BE49-F238E27FC236}">
                <a16:creationId xmlns:a16="http://schemas.microsoft.com/office/drawing/2014/main" id="{4103AE09-4C12-68CB-C835-E90410DA127F}"/>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fontScale="90000"/>
          </a:bodyPr>
          <a:lstStyle/>
          <a:p>
            <a:r>
              <a:rPr lang="en-US"/>
              <a:t>Lệnh continue</a:t>
            </a:r>
          </a:p>
        </p:txBody>
      </p:sp>
      <p:sp>
        <p:nvSpPr>
          <p:cNvPr id="24579" name="Content Placeholder 3"/>
          <p:cNvSpPr>
            <a:spLocks noGrp="1"/>
          </p:cNvSpPr>
          <p:nvPr>
            <p:ph idx="1"/>
          </p:nvPr>
        </p:nvSpPr>
        <p:spPr>
          <a:xfrm>
            <a:off x="774144" y="1233824"/>
            <a:ext cx="7069865" cy="4943139"/>
          </a:xfrm>
        </p:spPr>
        <p:txBody>
          <a:bodyPr>
            <a:noAutofit/>
          </a:bodyPr>
          <a:lstStyle/>
          <a:p>
            <a:pPr>
              <a:lnSpc>
                <a:spcPct val="100000"/>
              </a:lnSpc>
            </a:pPr>
            <a:r>
              <a:rPr lang="en-US" altLang="en-US" sz="2400"/>
              <a:t>Lệnh </a:t>
            </a:r>
            <a:r>
              <a:rPr lang="en-US" altLang="en-US" sz="2400">
                <a:solidFill>
                  <a:srgbClr val="FF0000"/>
                </a:solidFill>
              </a:rPr>
              <a:t>continue</a:t>
            </a:r>
            <a:r>
              <a:rPr lang="en-US" altLang="en-US" sz="2400"/>
              <a:t> :</a:t>
            </a:r>
          </a:p>
          <a:p>
            <a:pPr lvl="1">
              <a:lnSpc>
                <a:spcPct val="100000"/>
              </a:lnSpc>
            </a:pPr>
            <a:r>
              <a:rPr lang="en-US"/>
              <a:t>Lệnh dùng để quay lại đầu vòng lặp mà không chờ thực hiện hết các lệnh trong khối lệnh lặp.</a:t>
            </a:r>
          </a:p>
          <a:p>
            <a:pPr lvl="2">
              <a:lnSpc>
                <a:spcPct val="100000"/>
              </a:lnSpc>
            </a:pPr>
            <a:r>
              <a:rPr lang="en-US" altLang="en-US" sz="2400"/>
              <a:t>Lệnh for: chuyển đến xét step tiếp theo.</a:t>
            </a:r>
          </a:p>
          <a:p>
            <a:pPr lvl="2">
              <a:lnSpc>
                <a:spcPct val="100000"/>
              </a:lnSpc>
            </a:pPr>
            <a:r>
              <a:rPr lang="en-US" altLang="en-US" sz="2400"/>
              <a:t>while/do while: chuyển tới xác định biểu thức điều kiện và kiểm tra điều kiện kết thúc chu trình.</a:t>
            </a:r>
          </a:p>
          <a:p>
            <a:pPr marL="0" indent="0" algn="l">
              <a:lnSpc>
                <a:spcPct val="100000"/>
              </a:lnSpc>
              <a:buNone/>
            </a:pPr>
            <a:r>
              <a:rPr lang="en-US" altLang="en-US" sz="2400"/>
              <a:t>Ví dụ:</a:t>
            </a:r>
            <a:br>
              <a:rPr lang="nn-NO" sz="2400">
                <a:solidFill>
                  <a:srgbClr val="000000"/>
                </a:solidFill>
                <a:latin typeface="Consolas" panose="020B0609020204030204" pitchFamily="49" charset="0"/>
              </a:rPr>
            </a:b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i &lt; </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i++) {</a:t>
            </a:r>
          </a:p>
          <a:p>
            <a:pPr marL="0" indent="0">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continue</a:t>
            </a:r>
            <a:r>
              <a:rPr lang="en-US" sz="24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2400" b="0">
                <a:solidFill>
                  <a:srgbClr val="000000"/>
                </a:solidFill>
                <a:effectLst/>
                <a:highlight>
                  <a:srgbClr val="FFFFFF"/>
                </a:highlight>
                <a:latin typeface="PragmataPro Mono Liga" panose="02000509040000020004" pitchFamily="49" charset="0"/>
              </a:rPr>
              <a:t>   cout &lt;&lt; i;</a:t>
            </a:r>
          </a:p>
          <a:p>
            <a:pPr marL="0" indent="0">
              <a:lnSpc>
                <a:spcPct val="100000"/>
              </a:lnSpc>
              <a:buNone/>
            </a:pPr>
            <a:r>
              <a:rPr lang="en-US" sz="2400" b="0">
                <a:solidFill>
                  <a:srgbClr val="000000"/>
                </a:solidFill>
                <a:effectLst/>
                <a:highlight>
                  <a:srgbClr val="FFFFFF"/>
                </a:highlight>
                <a:latin typeface="PragmataPro Mono Liga" panose="02000509040000020004" pitchFamily="49" charset="0"/>
              </a:rPr>
              <a:t>}</a:t>
            </a:r>
          </a:p>
          <a:p>
            <a:pPr algn="l">
              <a:lnSpc>
                <a:spcPct val="100000"/>
              </a:lnSpc>
              <a:spcBef>
                <a:spcPts val="0"/>
              </a:spcBef>
              <a:spcAft>
                <a:spcPts val="0"/>
              </a:spcAft>
            </a:pPr>
            <a:endParaRPr lang="nn-NO" sz="2400">
              <a:solidFill>
                <a:srgbClr val="000000"/>
              </a:solidFill>
              <a:latin typeface="Consolas" panose="020B0609020204030204" pitchFamily="49" charset="0"/>
            </a:endParaRPr>
          </a:p>
        </p:txBody>
      </p:sp>
      <p:sp>
        <p:nvSpPr>
          <p:cNvPr id="24580" name="Footer Placeholder 2"/>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557530" indent="-214630"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vi-VN" altLang="en-US">
                <a:latin typeface="Tahoma" panose="020B0604030504040204" pitchFamily="34" charset="0"/>
              </a:rPr>
              <a:t>Thực hiện bởi Trường Đại học Công nghệ Thông tin, ĐHQG-HCM</a:t>
            </a:r>
            <a:endParaRPr lang="en-US" altLang="en-US">
              <a:latin typeface="Tahoma" panose="020B0604030504040204" pitchFamily="34" charset="0"/>
            </a:endParaRPr>
          </a:p>
        </p:txBody>
      </p:sp>
      <p:sp>
        <p:nvSpPr>
          <p:cNvPr id="2" name="Slide Number Placeholder 1">
            <a:extLst>
              <a:ext uri="{FF2B5EF4-FFF2-40B4-BE49-F238E27FC236}">
                <a16:creationId xmlns:a16="http://schemas.microsoft.com/office/drawing/2014/main" id="{AA30E41F-356A-C913-9154-0C608030FC0D}"/>
              </a:ext>
            </a:extLst>
          </p:cNvPr>
          <p:cNvSpPr>
            <a:spLocks noGrp="1"/>
          </p:cNvSpPr>
          <p:nvPr>
            <p:ph type="sldNum" sz="quarter" idx="12"/>
          </p:nvPr>
        </p:nvSpPr>
        <p:spPr/>
        <p:txBody>
          <a:bodyPr/>
          <a:lstStyle/>
          <a:p>
            <a:fld id="{D8B0B3AC-44A8-D142-AAF6-9A453466E1A4}" type="slidenum">
              <a:rPr lang="en-VN" smtClean="0"/>
              <a:pPr/>
              <a:t>70</a:t>
            </a:fld>
            <a:endParaRPr lang="en-VN" dirty="0"/>
          </a:p>
        </p:txBody>
      </p:sp>
      <p:pic>
        <p:nvPicPr>
          <p:cNvPr id="10" name="Picture 9">
            <a:extLst>
              <a:ext uri="{FF2B5EF4-FFF2-40B4-BE49-F238E27FC236}">
                <a16:creationId xmlns:a16="http://schemas.microsoft.com/office/drawing/2014/main" id="{75469064-CD40-E64D-2E74-D339363251CD}"/>
              </a:ext>
            </a:extLst>
          </p:cNvPr>
          <p:cNvPicPr>
            <a:picLocks noChangeAspect="1"/>
          </p:cNvPicPr>
          <p:nvPr/>
        </p:nvPicPr>
        <p:blipFill>
          <a:blip r:embed="rId3"/>
          <a:stretch>
            <a:fillRect/>
          </a:stretch>
        </p:blipFill>
        <p:spPr>
          <a:xfrm>
            <a:off x="7939431" y="616912"/>
            <a:ext cx="4168106" cy="5395212"/>
          </a:xfrm>
          <a:prstGeom prst="rect">
            <a:avLst/>
          </a:prstGeom>
        </p:spPr>
      </p:pic>
      <p:sp>
        <p:nvSpPr>
          <p:cNvPr id="11" name="TextBox 10">
            <a:extLst>
              <a:ext uri="{FF2B5EF4-FFF2-40B4-BE49-F238E27FC236}">
                <a16:creationId xmlns:a16="http://schemas.microsoft.com/office/drawing/2014/main" id="{FCEB5EC9-D326-641D-7470-ED49BCF999C6}"/>
              </a:ext>
            </a:extLst>
          </p:cNvPr>
          <p:cNvSpPr txBox="1"/>
          <p:nvPr/>
        </p:nvSpPr>
        <p:spPr>
          <a:xfrm>
            <a:off x="8021515" y="6035740"/>
            <a:ext cx="3799583" cy="369332"/>
          </a:xfrm>
          <a:prstGeom prst="rect">
            <a:avLst/>
          </a:prstGeom>
          <a:noFill/>
        </p:spPr>
        <p:txBody>
          <a:bodyPr wrap="square">
            <a:spAutoFit/>
          </a:bodyPr>
          <a:lstStyle/>
          <a:p>
            <a:r>
              <a:rPr lang="en-US" i="1"/>
              <a:t>Lưu đồ lệnh </a:t>
            </a:r>
            <a:r>
              <a:rPr lang="en-US" b="1" i="1"/>
              <a:t>lặp</a:t>
            </a:r>
            <a:r>
              <a:rPr lang="en-US" i="1"/>
              <a:t> kết hợp lệnh </a:t>
            </a:r>
            <a:r>
              <a:rPr lang="en-US" b="1" i="1"/>
              <a:t>continue</a:t>
            </a:r>
          </a:p>
        </p:txBody>
      </p:sp>
      <p:sp>
        <p:nvSpPr>
          <p:cNvPr id="3" name="Date Placeholder 2">
            <a:extLst>
              <a:ext uri="{FF2B5EF4-FFF2-40B4-BE49-F238E27FC236}">
                <a16:creationId xmlns:a16="http://schemas.microsoft.com/office/drawing/2014/main" id="{D2BD416D-956A-11AA-680A-19C9946933AC}"/>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21AB-61D7-1F33-E127-ABD12B98DD87}"/>
              </a:ext>
            </a:extLst>
          </p:cNvPr>
          <p:cNvSpPr>
            <a:spLocks noGrp="1"/>
          </p:cNvSpPr>
          <p:nvPr>
            <p:ph type="title"/>
          </p:nvPr>
        </p:nvSpPr>
        <p:spPr/>
        <p:txBody>
          <a:bodyPr>
            <a:normAutofit fontScale="90000"/>
          </a:bodyPr>
          <a:lstStyle/>
          <a:p>
            <a:r>
              <a:rPr lang="en-US"/>
              <a:t>Lệnh continue</a:t>
            </a:r>
          </a:p>
        </p:txBody>
      </p:sp>
      <p:sp>
        <p:nvSpPr>
          <p:cNvPr id="3" name="Content Placeholder 2">
            <a:extLst>
              <a:ext uri="{FF2B5EF4-FFF2-40B4-BE49-F238E27FC236}">
                <a16:creationId xmlns:a16="http://schemas.microsoft.com/office/drawing/2014/main" id="{40F41F63-7031-FACE-886A-71166D0D9E49}"/>
              </a:ext>
            </a:extLst>
          </p:cNvPr>
          <p:cNvSpPr>
            <a:spLocks noGrp="1"/>
          </p:cNvSpPr>
          <p:nvPr>
            <p:ph idx="1"/>
          </p:nvPr>
        </p:nvSpPr>
        <p:spPr/>
        <p:txBody>
          <a:bodyPr>
            <a:noAutofit/>
          </a:bodyPr>
          <a:lstStyle/>
          <a:p>
            <a:pPr marL="0" indent="0" algn="l">
              <a:lnSpc>
                <a:spcPct val="100000"/>
              </a:lnSpc>
              <a:spcBef>
                <a:spcPts val="0"/>
              </a:spcBef>
              <a:spcAft>
                <a:spcPts val="0"/>
              </a:spcAft>
              <a:buNone/>
            </a:pPr>
            <a:r>
              <a:rPr lang="en-US" sz="2400">
                <a:solidFill>
                  <a:schemeClr val="tx2"/>
                </a:solidFill>
                <a:latin typeface="Times New Roman" panose="02020603050405020304" pitchFamily="18" charset="0"/>
                <a:ea typeface="Calibri" panose="020F0502020204030204" pitchFamily="34" charset="0"/>
                <a:cs typeface="Times New Roman" panose="02020603050405020304" pitchFamily="18" charset="0"/>
              </a:rPr>
              <a:t>Cho biết kết quả của đoạn chương trình sau:</a:t>
            </a:r>
            <a:endPar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endParaRPr>
          </a:p>
          <a:p>
            <a:pPr marL="0" indent="0" algn="l">
              <a:lnSpc>
                <a:spcPct val="100000"/>
              </a:lnSpc>
              <a:spcBef>
                <a:spcPts val="0"/>
              </a:spcBef>
              <a:spcAft>
                <a:spcPts val="0"/>
              </a:spcAft>
              <a:buNone/>
            </a:pP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#include</a:t>
            </a:r>
            <a:r>
              <a:rPr lang="en-US" sz="2400">
                <a:solidFill>
                  <a:srgbClr val="0000FF"/>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31515"/>
                </a:solidFill>
                <a:latin typeface="PragmataPro Mono Liga" panose="02000509040000020004" pitchFamily="49" charset="0"/>
                <a:ea typeface="Calibri" panose="020F0502020204030204" pitchFamily="34" charset="0"/>
                <a:cs typeface="Times New Roman" panose="02020603050405020304" pitchFamily="18" charset="0"/>
              </a:rPr>
              <a:t>&lt;iostream&gt;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spcAft>
                <a:spcPts val="0"/>
              </a:spcAft>
              <a:buNone/>
            </a:pP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using</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00FF"/>
                </a:solidFill>
                <a:latin typeface="PragmataPro Mono Liga" panose="02000509040000020004" pitchFamily="49" charset="0"/>
                <a:ea typeface="Calibri" panose="020F0502020204030204" pitchFamily="34" charset="0"/>
                <a:cs typeface="Times New Roman" panose="02020603050405020304" pitchFamily="18" charset="0"/>
              </a:rPr>
              <a:t>namespace</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267F99"/>
                </a:solidFill>
                <a:latin typeface="PragmataPro Mono Liga" panose="02000509040000020004" pitchFamily="49" charset="0"/>
                <a:ea typeface="Calibri" panose="020F0502020204030204" pitchFamily="34" charset="0"/>
                <a:cs typeface="Times New Roman" panose="02020603050405020304" pitchFamily="18" charset="0"/>
              </a:rPr>
              <a:t>std</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spcAft>
                <a:spcPts val="0"/>
              </a:spcAft>
              <a:buNone/>
            </a:pPr>
            <a:r>
              <a:rPr lang="en-US" sz="2400">
                <a:solidFill>
                  <a:srgbClr val="0000FF"/>
                </a:solidFill>
                <a:latin typeface="PragmataPro Mono Liga" panose="02000509040000020004" pitchFamily="49" charset="0"/>
                <a:ea typeface="Calibri" panose="020F0502020204030204" pitchFamily="34" charset="0"/>
                <a:cs typeface="Times New Roman" panose="02020603050405020304" pitchFamily="18" charset="0"/>
              </a:rPr>
              <a:t>int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main</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00FF"/>
                </a:solidFill>
                <a:latin typeface="PragmataPro Mono Liga" panose="02000509040000020004" pitchFamily="49" charset="0"/>
                <a:ea typeface="Calibri" panose="020F0502020204030204" pitchFamily="34" charset="0"/>
                <a:cs typeface="Times New Roman" panose="02020603050405020304" pitchFamily="18" charset="0"/>
              </a:rPr>
              <a:t>int</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i</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 </a:t>
            </a:r>
            <a:r>
              <a:rPr lang="en-US" sz="2400">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1</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do</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l">
              <a:lnSpc>
                <a:spcPct val="100000"/>
              </a:lnSpc>
              <a:spcBef>
                <a:spcPts val="0"/>
              </a:spcBef>
              <a:spcAft>
                <a:spcPts val="0"/>
              </a:spcAft>
              <a:buNone/>
            </a:pP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cout</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i</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l">
              <a:lnSpc>
                <a:spcPct val="100000"/>
              </a:lnSpc>
              <a:spcBef>
                <a:spcPts val="0"/>
              </a:spcBef>
              <a:spcAft>
                <a:spcPts val="0"/>
              </a:spcAft>
              <a:buNone/>
            </a:pP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i</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l">
              <a:lnSpc>
                <a:spcPct val="100000"/>
              </a:lnSpc>
              <a:spcBef>
                <a:spcPts val="0"/>
              </a:spcBef>
              <a:spcAft>
                <a:spcPts val="0"/>
              </a:spcAft>
              <a:buNone/>
            </a:pP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if</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i</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&lt; </a:t>
            </a:r>
            <a:r>
              <a:rPr lang="en-US">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15</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p>
          <a:p>
            <a:pPr marL="457200" lvl="1" indent="0" algn="l">
              <a:lnSpc>
                <a:spcPct val="100000"/>
              </a:lnSpc>
              <a:spcBef>
                <a:spcPts val="0"/>
              </a:spcBef>
              <a:spcAft>
                <a:spcPts val="0"/>
              </a:spcAft>
              <a:buNone/>
            </a:pP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continue</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l">
              <a:lnSpc>
                <a:spcPct val="100000"/>
              </a:lnSpc>
              <a:spcBef>
                <a:spcPts val="0"/>
              </a:spcBef>
              <a:spcAft>
                <a:spcPts val="0"/>
              </a:spcAft>
              <a:buNone/>
            </a:pP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001080"/>
                </a:solidFill>
                <a:latin typeface="PragmataPro Mono Liga" panose="02000509040000020004" pitchFamily="49" charset="0"/>
                <a:ea typeface="Calibri" panose="020F0502020204030204" pitchFamily="34" charset="0"/>
                <a:cs typeface="Times New Roman" panose="02020603050405020304" pitchFamily="18" charset="0"/>
              </a:rPr>
              <a:t>cout</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795E26"/>
                </a:solidFill>
                <a:latin typeface="PragmataPro Mono Liga" panose="02000509040000020004" pitchFamily="49" charset="0"/>
                <a:ea typeface="Calibri" panose="020F0502020204030204" pitchFamily="34" charset="0"/>
                <a:cs typeface="Times New Roman" panose="02020603050405020304" pitchFamily="18" charset="0"/>
              </a:rPr>
              <a:t>&lt;&lt;</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a:solidFill>
                  <a:srgbClr val="A31515"/>
                </a:solidFill>
                <a:latin typeface="PragmataPro Mono Liga" panose="02000509040000020004" pitchFamily="49" charset="0"/>
                <a:ea typeface="Calibri" panose="020F0502020204030204" pitchFamily="34" charset="0"/>
                <a:cs typeface="Times New Roman" panose="02020603050405020304" pitchFamily="18" charset="0"/>
              </a:rPr>
              <a:t>"in"</a:t>
            </a:r>
            <a:r>
              <a:rPr lang="en-US">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 </a:t>
            </a: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while</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000FF"/>
                </a:solidFill>
                <a:latin typeface="PragmataPro Mono Liga" panose="02000509040000020004" pitchFamily="49" charset="0"/>
                <a:ea typeface="Calibri" panose="020F0502020204030204" pitchFamily="34" charset="0"/>
                <a:cs typeface="Times New Roman" panose="02020603050405020304" pitchFamily="18" charset="0"/>
              </a:rPr>
              <a:t>false</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0" indent="0" algn="l">
              <a:lnSpc>
                <a:spcPct val="100000"/>
              </a:lnSpc>
              <a:spcBef>
                <a:spcPts val="0"/>
              </a:spcBef>
              <a:spcAft>
                <a:spcPts val="0"/>
              </a:spcAft>
              <a:buNone/>
            </a:pP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AF00DB"/>
                </a:solidFill>
                <a:latin typeface="PragmataPro Mono Liga" panose="02000509040000020004" pitchFamily="49" charset="0"/>
                <a:ea typeface="Calibri" panose="020F0502020204030204" pitchFamily="34" charset="0"/>
                <a:cs typeface="Times New Roman" panose="02020603050405020304" pitchFamily="18" charset="0"/>
              </a:rPr>
              <a:t>return</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 </a:t>
            </a:r>
            <a:r>
              <a:rPr lang="en-US" sz="2400">
                <a:solidFill>
                  <a:srgbClr val="098658"/>
                </a:solidFill>
                <a:latin typeface="PragmataPro Mono Liga" panose="02000509040000020004" pitchFamily="49" charset="0"/>
                <a:ea typeface="Calibri" panose="020F0502020204030204" pitchFamily="34" charset="0"/>
                <a:cs typeface="Times New Roman" panose="02020603050405020304" pitchFamily="18" charset="0"/>
              </a:rPr>
              <a:t>0</a:t>
            </a:r>
            <a:r>
              <a:rPr lang="en-US" sz="2400">
                <a:solidFill>
                  <a:srgbClr val="000000"/>
                </a:solidFill>
                <a:latin typeface="PragmataPro Mono Liga" panose="02000509040000020004" pitchFamily="49" charset="0"/>
                <a:ea typeface="Calibri" panose="020F0502020204030204" pitchFamily="34" charset="0"/>
                <a:cs typeface="Times New Roman" panose="02020603050405020304" pitchFamily="18" charset="0"/>
              </a:rPr>
              <a:t>;</a:t>
            </a:r>
            <a:endParaRPr lang="en-US" sz="2400">
              <a:latin typeface="Times New Roman" panose="02020603050405020304" pitchFamily="18" charset="0"/>
              <a:ea typeface="Calibri" panose="020F0502020204030204" pitchFamily="34" charset="0"/>
              <a:cs typeface="Times New Roman" panose="02020603050405020304" pitchFamily="18" charset="0"/>
            </a:endParaRPr>
          </a:p>
          <a:p>
            <a:pPr marL="25400" indent="0">
              <a:lnSpc>
                <a:spcPct val="100000"/>
              </a:lnSpc>
              <a:spcBef>
                <a:spcPts val="0"/>
              </a:spcBef>
              <a:spcAft>
                <a:spcPts val="0"/>
              </a:spcAft>
              <a:buNone/>
            </a:pPr>
            <a:r>
              <a:rPr lang="en-US" sz="2400">
                <a:solidFill>
                  <a:srgbClr val="000000"/>
                </a:solidFill>
                <a:latin typeface="PragmataPro Mono Liga" panose="02000509040000020004" pitchFamily="49" charset="0"/>
              </a:rPr>
              <a:t>}</a:t>
            </a:r>
            <a:endParaRPr lang="en-US" sz="2400"/>
          </a:p>
        </p:txBody>
      </p:sp>
      <p:sp>
        <p:nvSpPr>
          <p:cNvPr id="5" name="Footer Placeholder 4">
            <a:extLst>
              <a:ext uri="{FF2B5EF4-FFF2-40B4-BE49-F238E27FC236}">
                <a16:creationId xmlns:a16="http://schemas.microsoft.com/office/drawing/2014/main" id="{ADD6A590-18E7-8B27-2758-FB07810F8765}"/>
              </a:ext>
            </a:extLst>
          </p:cNvPr>
          <p:cNvSpPr>
            <a:spLocks noGrp="1"/>
          </p:cNvSpPr>
          <p:nvPr>
            <p:ph type="ftr" sz="quarter" idx="11"/>
          </p:nvPr>
        </p:nvSpPr>
        <p:spPr/>
        <p:txBody>
          <a:bodyPr/>
          <a:lstStyle/>
          <a:p>
            <a:pPr eaLnBrk="0" fontAlgn="base" hangingPunct="0">
              <a:spcBef>
                <a:spcPct val="0"/>
              </a:spcBef>
              <a:spcAft>
                <a:spcPct val="0"/>
              </a:spcAft>
              <a:defRPr/>
            </a:pPr>
            <a:r>
              <a:rPr lang="vi-VN" sz="750" cap="all">
                <a:solidFill>
                  <a:srgbClr val="363D3D">
                    <a:tint val="75000"/>
                  </a:srgbClr>
                </a:solidFill>
              </a:rPr>
              <a:t>Thực hiện bởi Trường Đại học Công nghệ Thông tin, ĐHQG-HCM</a:t>
            </a:r>
            <a:endParaRPr lang="en-US" sz="750" cap="all" dirty="0">
              <a:solidFill>
                <a:srgbClr val="363D3D">
                  <a:tint val="75000"/>
                </a:srgbClr>
              </a:solidFill>
            </a:endParaRPr>
          </a:p>
        </p:txBody>
      </p:sp>
      <p:sp>
        <p:nvSpPr>
          <p:cNvPr id="8" name="TextBox 7">
            <a:extLst>
              <a:ext uri="{FF2B5EF4-FFF2-40B4-BE49-F238E27FC236}">
                <a16:creationId xmlns:a16="http://schemas.microsoft.com/office/drawing/2014/main" id="{79CE6BAF-7067-E0CE-692A-F79C094F4372}"/>
              </a:ext>
            </a:extLst>
          </p:cNvPr>
          <p:cNvSpPr txBox="1"/>
          <p:nvPr/>
        </p:nvSpPr>
        <p:spPr>
          <a:xfrm>
            <a:off x="5544812" y="2705725"/>
            <a:ext cx="4981575" cy="1569660"/>
          </a:xfrm>
          <a:prstGeom prst="rect">
            <a:avLst/>
          </a:prstGeom>
          <a:solidFill>
            <a:srgbClr val="FFFF00"/>
          </a:solidFill>
        </p:spPr>
        <p:txBody>
          <a:bodyPr wrap="square">
            <a:spAutoFit/>
          </a:bodyPr>
          <a:lstStyle/>
          <a:p>
            <a:pPr algn="just"/>
            <a:r>
              <a:rPr lang="en-US" sz="2400">
                <a:solidFill>
                  <a:schemeClr val="tx1">
                    <a:lumMod val="50000"/>
                  </a:schemeClr>
                </a:solidFill>
                <a:latin typeface="Times New Roman" panose="02020603050405020304" pitchFamily="18" charset="0"/>
                <a:cs typeface="Times New Roman" panose="02020603050405020304" pitchFamily="18" charset="0"/>
              </a:rPr>
              <a:t>Lưu ý: Vòng lặp do while kiểm tra điều kiện sau </a:t>
            </a:r>
            <a:r>
              <a:rPr lang="en-US" sz="2400">
                <a:solidFill>
                  <a:srgbClr val="FF0000"/>
                </a:solidFill>
                <a:latin typeface="Times New Roman" panose="02020603050405020304" pitchFamily="18" charset="0"/>
                <a:cs typeface="Times New Roman" panose="02020603050405020304" pitchFamily="18" charset="0"/>
              </a:rPr>
              <a:t>mỗi</a:t>
            </a:r>
            <a:r>
              <a:rPr lang="en-US" sz="2400">
                <a:solidFill>
                  <a:schemeClr val="tx1">
                    <a:lumMod val="50000"/>
                  </a:schemeClr>
                </a:solidFill>
                <a:latin typeface="Times New Roman" panose="02020603050405020304" pitchFamily="18" charset="0"/>
                <a:cs typeface="Times New Roman" panose="02020603050405020304" pitchFamily="18" charset="0"/>
              </a:rPr>
              <a:t> lần lặp. Vì vậy, sau câu lệnh continue, điều khiển sẽ chuyển sang câu lệnh while(false).</a:t>
            </a:r>
          </a:p>
        </p:txBody>
      </p:sp>
      <p:sp>
        <p:nvSpPr>
          <p:cNvPr id="7" name="Slide Number Placeholder 6">
            <a:extLst>
              <a:ext uri="{FF2B5EF4-FFF2-40B4-BE49-F238E27FC236}">
                <a16:creationId xmlns:a16="http://schemas.microsoft.com/office/drawing/2014/main" id="{193B15B6-66C9-96B2-4740-F0108707DB38}"/>
              </a:ext>
            </a:extLst>
          </p:cNvPr>
          <p:cNvSpPr>
            <a:spLocks noGrp="1"/>
          </p:cNvSpPr>
          <p:nvPr>
            <p:ph type="sldNum" sz="quarter" idx="12"/>
          </p:nvPr>
        </p:nvSpPr>
        <p:spPr/>
        <p:txBody>
          <a:bodyPr/>
          <a:lstStyle/>
          <a:p>
            <a:fld id="{D8B0B3AC-44A8-D142-AAF6-9A453466E1A4}" type="slidenum">
              <a:rPr lang="en-VN" smtClean="0"/>
              <a:pPr/>
              <a:t>71</a:t>
            </a:fld>
            <a:endParaRPr lang="en-VN" dirty="0"/>
          </a:p>
        </p:txBody>
      </p:sp>
      <p:sp>
        <p:nvSpPr>
          <p:cNvPr id="4" name="Date Placeholder 3">
            <a:extLst>
              <a:ext uri="{FF2B5EF4-FFF2-40B4-BE49-F238E27FC236}">
                <a16:creationId xmlns:a16="http://schemas.microsoft.com/office/drawing/2014/main" id="{5B818FD5-F703-1F20-585D-12DFD14D870A}"/>
              </a:ext>
            </a:extLst>
          </p:cNvPr>
          <p:cNvSpPr>
            <a:spLocks noGrp="1"/>
          </p:cNvSpPr>
          <p:nvPr>
            <p:ph type="dt" sz="half" idx="13"/>
          </p:nvPr>
        </p:nvSpPr>
        <p:spPr/>
        <p:txBody>
          <a:bodyPr/>
          <a:lstStyle/>
          <a:p>
            <a:r>
              <a:rPr lang="en-US"/>
              <a:t>June 2024</a:t>
            </a:r>
            <a:endParaRPr lang="en-US" dirty="0"/>
          </a:p>
        </p:txBody>
      </p:sp>
    </p:spTree>
    <p:extLst>
      <p:ext uri="{BB962C8B-B14F-4D97-AF65-F5344CB8AC3E}">
        <p14:creationId xmlns:p14="http://schemas.microsoft.com/office/powerpoint/2010/main" val="224556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807" y="1280395"/>
            <a:ext cx="5914221" cy="4943139"/>
          </a:xfrm>
        </p:spPr>
        <p:txBody>
          <a:bodyPr>
            <a:noAutofit/>
          </a:bodyPr>
          <a:lstStyle/>
          <a:p>
            <a:pPr marL="368935" indent="-342900">
              <a:lnSpc>
                <a:spcPct val="100000"/>
              </a:lnSpc>
              <a:spcBef>
                <a:spcPts val="0"/>
              </a:spcBef>
            </a:pPr>
            <a:r>
              <a:rPr lang="en-US" sz="2400" b="1"/>
              <a:t>goto</a:t>
            </a:r>
            <a:r>
              <a:rPr lang="en-US" sz="2400"/>
              <a:t> cho phép chương trình chuyển đến thực hiện một đoạn lệnh khác bắt đầu từ một điểm được đánh dấu bởi một </a:t>
            </a:r>
            <a:r>
              <a:rPr lang="en-US" sz="2400" b="1"/>
              <a:t>label</a:t>
            </a:r>
            <a:r>
              <a:rPr lang="en-US" sz="2400"/>
              <a:t> (</a:t>
            </a:r>
            <a:r>
              <a:rPr lang="en-US" sz="2400" b="1"/>
              <a:t>nhãn)</a:t>
            </a:r>
            <a:r>
              <a:rPr lang="en-US" sz="2400"/>
              <a:t> trong chương trình. </a:t>
            </a:r>
          </a:p>
          <a:p>
            <a:pPr marL="368935" indent="-342900">
              <a:lnSpc>
                <a:spcPct val="100000"/>
              </a:lnSpc>
              <a:spcBef>
                <a:spcPts val="0"/>
              </a:spcBef>
            </a:pPr>
            <a:r>
              <a:rPr lang="en-US" sz="2400" b="1"/>
              <a:t>Label</a:t>
            </a:r>
            <a:r>
              <a:rPr lang="en-US" sz="2400"/>
              <a:t> là một tên gọi do người lập trình tự đặt theo các quy tắc đặt tên gọi.</a:t>
            </a:r>
          </a:p>
          <a:p>
            <a:pPr marL="368935" indent="-342900">
              <a:lnSpc>
                <a:spcPct val="100000"/>
              </a:lnSpc>
              <a:spcBef>
                <a:spcPts val="0"/>
              </a:spcBef>
            </a:pPr>
            <a:r>
              <a:rPr lang="vi-VN" altLang="en-US" sz="2400"/>
              <a:t>Lệnh goto thường được sử dụng để tạo vòng lặp. </a:t>
            </a:r>
            <a:endParaRPr lang="en-US" altLang="en-US" sz="2400"/>
          </a:p>
          <a:p>
            <a:pPr marL="368935" indent="-342900">
              <a:lnSpc>
                <a:spcPct val="100000"/>
              </a:lnSpc>
              <a:spcBef>
                <a:spcPts val="0"/>
              </a:spcBef>
            </a:pPr>
            <a:r>
              <a:rPr lang="vi-VN" altLang="en-US" sz="2400"/>
              <a:t>Tuy nhiên việc xuất hiện nhiều lệnh goto dẫn đến việc khó theo dõi trình tự thực hiện chương trình, vì vậy lệnh này thường được sử dụng rất hạn chế</a:t>
            </a:r>
            <a:r>
              <a:rPr lang="en-US" altLang="en-US" sz="2400"/>
              <a:t>.</a:t>
            </a:r>
            <a:endParaRPr lang="en-US" altLang="en-US" sz="2400" dirty="0"/>
          </a:p>
          <a:p>
            <a:pPr marL="396875" indent="0" algn="l">
              <a:lnSpc>
                <a:spcPct val="100000"/>
              </a:lnSpc>
              <a:spcBef>
                <a:spcPts val="0"/>
              </a:spcBef>
              <a:spcAft>
                <a:spcPts val="0"/>
              </a:spcAft>
              <a:buNone/>
            </a:pPr>
            <a:endParaRPr lang="en-US" sz="2000" dirty="0">
              <a:solidFill>
                <a:srgbClr val="000000"/>
              </a:solidFill>
              <a:latin typeface="Consolas" panose="020B0609020204030204" pitchFamily="49" charset="0"/>
            </a:endParaRPr>
          </a:p>
          <a:p>
            <a:pPr>
              <a:lnSpc>
                <a:spcPct val="100000"/>
              </a:lnSpc>
              <a:spcBef>
                <a:spcPts val="0"/>
              </a:spcBef>
            </a:pPr>
            <a:endParaRPr lang="en-US" sz="1500" dirty="0"/>
          </a:p>
        </p:txBody>
      </p:sp>
      <p:sp>
        <p:nvSpPr>
          <p:cNvPr id="2" name="Title 1"/>
          <p:cNvSpPr>
            <a:spLocks noGrp="1"/>
          </p:cNvSpPr>
          <p:nvPr>
            <p:ph type="title"/>
          </p:nvPr>
        </p:nvSpPr>
        <p:spPr/>
        <p:txBody>
          <a:bodyPr>
            <a:normAutofit fontScale="90000"/>
          </a:bodyPr>
          <a:lstStyle/>
          <a:p>
            <a:r>
              <a:rPr lang="en-US"/>
              <a:t>Lệnh goto</a:t>
            </a:r>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A5966629-979C-F10A-577E-A4E8EA522204}"/>
              </a:ext>
            </a:extLst>
          </p:cNvPr>
          <p:cNvSpPr>
            <a:spLocks noGrp="1"/>
          </p:cNvSpPr>
          <p:nvPr>
            <p:ph type="sldNum" sz="quarter" idx="12"/>
          </p:nvPr>
        </p:nvSpPr>
        <p:spPr/>
        <p:txBody>
          <a:bodyPr/>
          <a:lstStyle/>
          <a:p>
            <a:fld id="{D8B0B3AC-44A8-D142-AAF6-9A453466E1A4}" type="slidenum">
              <a:rPr lang="en-VN" smtClean="0"/>
              <a:pPr/>
              <a:t>72</a:t>
            </a:fld>
            <a:endParaRPr lang="en-VN" dirty="0"/>
          </a:p>
        </p:txBody>
      </p:sp>
      <p:sp>
        <p:nvSpPr>
          <p:cNvPr id="6" name="TextBox 5">
            <a:extLst>
              <a:ext uri="{FF2B5EF4-FFF2-40B4-BE49-F238E27FC236}">
                <a16:creationId xmlns:a16="http://schemas.microsoft.com/office/drawing/2014/main" id="{211BA546-7188-55EF-CCFB-410EAEDE4231}"/>
              </a:ext>
            </a:extLst>
          </p:cNvPr>
          <p:cNvSpPr txBox="1"/>
          <p:nvPr/>
        </p:nvSpPr>
        <p:spPr>
          <a:xfrm>
            <a:off x="6512344" y="5711363"/>
            <a:ext cx="5914221" cy="461665"/>
          </a:xfrm>
          <a:prstGeom prst="rect">
            <a:avLst/>
          </a:prstGeom>
          <a:noFill/>
        </p:spPr>
        <p:txBody>
          <a:bodyPr wrap="square">
            <a:spAutoFit/>
          </a:bodyPr>
          <a:lstStyle/>
          <a:p>
            <a:r>
              <a:rPr lang="da-DK" sz="2400" b="0">
                <a:solidFill>
                  <a:srgbClr val="000000"/>
                </a:solidFill>
                <a:effectLst/>
                <a:highlight>
                  <a:srgbClr val="FFFFFF"/>
                </a:highlight>
                <a:latin typeface="PragmataPro Mono Liga" panose="02000509040000020004" pitchFamily="49" charset="0"/>
              </a:rPr>
              <a:t>Kết quả: 10 9 8 7 6 5 4 3 2 1 0 end.</a:t>
            </a:r>
            <a:endParaRPr lang="en-US" sz="2400"/>
          </a:p>
        </p:txBody>
      </p:sp>
      <p:sp>
        <p:nvSpPr>
          <p:cNvPr id="9" name="TextBox 8">
            <a:extLst>
              <a:ext uri="{FF2B5EF4-FFF2-40B4-BE49-F238E27FC236}">
                <a16:creationId xmlns:a16="http://schemas.microsoft.com/office/drawing/2014/main" id="{F8DFF340-7327-4799-109D-9C3434D286EF}"/>
              </a:ext>
            </a:extLst>
          </p:cNvPr>
          <p:cNvSpPr txBox="1"/>
          <p:nvPr/>
        </p:nvSpPr>
        <p:spPr>
          <a:xfrm>
            <a:off x="6798323" y="1398536"/>
            <a:ext cx="5011757" cy="4154984"/>
          </a:xfrm>
          <a:prstGeom prst="rect">
            <a:avLst/>
          </a:prstGeom>
          <a:noFill/>
          <a:ln>
            <a:solidFill>
              <a:schemeClr val="tx1">
                <a:lumMod val="50000"/>
              </a:schemeClr>
            </a:solidFill>
          </a:ln>
        </p:spPr>
        <p:txBody>
          <a:bodyPr wrap="square">
            <a:spAutoFit/>
          </a:bodyPr>
          <a:lstStyle/>
          <a:p>
            <a:pPr marL="342900" lvl="1" indent="-342900">
              <a:lnSpc>
                <a:spcPct val="100000"/>
              </a:lnSpc>
              <a:spcBef>
                <a:spcPts val="0"/>
              </a:spcBef>
              <a:spcAft>
                <a:spcPts val="0"/>
              </a:spcAft>
              <a:buFont typeface="Arial" panose="020B0604020202020204" pitchFamily="34" charset="0"/>
              <a:buChar char="•"/>
            </a:pPr>
            <a:r>
              <a:rPr lang="en-US" sz="2400" b="0">
                <a:solidFill>
                  <a:schemeClr val="tx1">
                    <a:lumMod val="50000"/>
                  </a:schemeClr>
                </a:solidFill>
                <a:effectLst/>
                <a:highlight>
                  <a:srgbClr val="FFFFFF"/>
                </a:highlight>
                <a:latin typeface="Arial" panose="020B0604020202020204" pitchFamily="34" charset="0"/>
                <a:cs typeface="Arial" panose="020B0604020202020204" pitchFamily="34" charset="0"/>
              </a:rPr>
              <a:t>Ví dụ:</a:t>
            </a:r>
          </a:p>
          <a:p>
            <a:pPr marL="457200" lvl="1"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#include</a:t>
            </a:r>
            <a:r>
              <a:rPr lang="en-US" sz="2400" b="0">
                <a:solidFill>
                  <a:srgbClr val="0000FF"/>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&lt;iostream&gt;</a:t>
            </a:r>
            <a:endParaRPr lang="en-US" sz="2400" b="0">
              <a:solidFill>
                <a:srgbClr val="000000"/>
              </a:solidFill>
              <a:effectLst/>
              <a:highlight>
                <a:srgbClr val="FFFFFF"/>
              </a:highlight>
              <a:latin typeface="PragmataPro Mono Liga" panose="02000509040000020004" pitchFamily="49" charset="0"/>
            </a:endParaRPr>
          </a:p>
          <a:p>
            <a:pPr marL="457200" lvl="1" indent="0">
              <a:lnSpc>
                <a:spcPct val="100000"/>
              </a:lnSpc>
              <a:spcBef>
                <a:spcPts val="0"/>
              </a:spcBef>
              <a:spcAft>
                <a:spcPts val="0"/>
              </a:spcAft>
              <a:buNone/>
            </a:pPr>
            <a:r>
              <a:rPr lang="en-US" sz="2400" b="0">
                <a:solidFill>
                  <a:srgbClr val="AF00DB"/>
                </a:solidFill>
                <a:effectLst/>
                <a:highlight>
                  <a:srgbClr val="FFFFFF"/>
                </a:highlight>
                <a:latin typeface="PragmataPro Mono Liga" panose="02000509040000020004" pitchFamily="49" charset="0"/>
              </a:rPr>
              <a:t>using</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namespace</a:t>
            </a: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a:t>
            </a:r>
          </a:p>
          <a:p>
            <a:pPr marL="457200" lvl="1" indent="0">
              <a:lnSpc>
                <a:spcPct val="100000"/>
              </a:lnSpc>
              <a:spcBef>
                <a:spcPts val="0"/>
              </a:spcBef>
              <a:spcAft>
                <a:spcPts val="0"/>
              </a:spcAft>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main</a:t>
            </a:r>
            <a:r>
              <a:rPr lang="en-US" sz="2400" b="0">
                <a:solidFill>
                  <a:srgbClr val="000000"/>
                </a:solidFill>
                <a:effectLst/>
                <a:highlight>
                  <a:srgbClr val="FFFFFF"/>
                </a:highlight>
                <a:latin typeface="PragmataPro Mono Liga" panose="02000509040000020004" pitchFamily="49" charset="0"/>
              </a:rPr>
              <a:t> () {</a:t>
            </a:r>
          </a:p>
          <a:p>
            <a:pPr marL="457200" lvl="1"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a:t>
            </a:r>
            <a:r>
              <a:rPr lang="da-DK" sz="2400" b="0">
                <a:solidFill>
                  <a:srgbClr val="000000"/>
                </a:solidFill>
                <a:effectLst/>
                <a:highlight>
                  <a:srgbClr val="FFFFFF"/>
                </a:highlight>
                <a:latin typeface="PragmataPro Mono Liga" panose="02000509040000020004" pitchFamily="49" charset="0"/>
              </a:rPr>
              <a:t> </a:t>
            </a:r>
            <a:endParaRPr lang="en-US" sz="2400" b="0">
              <a:solidFill>
                <a:srgbClr val="000000"/>
              </a:solidFill>
              <a:effectLst/>
              <a:highlight>
                <a:srgbClr val="FFFFFF"/>
              </a:highlight>
              <a:latin typeface="PragmataPro Mono Liga" panose="02000509040000020004" pitchFamily="49" charset="0"/>
            </a:endParaRPr>
          </a:p>
          <a:p>
            <a:pPr marL="457200" lvl="1"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mylabel:</a:t>
            </a:r>
          </a:p>
          <a:p>
            <a:pPr marL="457200" lvl="1"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t>
            </a:r>
          </a:p>
          <a:p>
            <a:pPr marL="457200" lvl="1"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p>
          <a:p>
            <a:pPr marL="457200" lvl="1"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&gt;=</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goto</a:t>
            </a:r>
            <a:r>
              <a:rPr lang="en-US" sz="2400" b="0">
                <a:solidFill>
                  <a:srgbClr val="000000"/>
                </a:solidFill>
                <a:effectLst/>
                <a:highlight>
                  <a:srgbClr val="FFFFFF"/>
                </a:highlight>
                <a:latin typeface="PragmataPro Mono Liga" panose="02000509040000020004" pitchFamily="49" charset="0"/>
              </a:rPr>
              <a:t> mylabel;</a:t>
            </a:r>
          </a:p>
          <a:p>
            <a:pPr marL="457200" lvl="1"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cout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&lt;&lt;</a:t>
            </a:r>
            <a:r>
              <a:rPr lang="en-US" sz="2400" b="0">
                <a:solidFill>
                  <a:srgbClr val="000000"/>
                </a:solidFill>
                <a:effectLst/>
                <a:highlight>
                  <a:srgbClr val="FFFFFF"/>
                </a:highlight>
                <a:latin typeface="PragmataPro Mono Liga" panose="02000509040000020004" pitchFamily="49" charset="0"/>
              </a:rPr>
              <a:t> </a:t>
            </a:r>
            <a:r>
              <a:rPr lang="en-US" sz="2400" b="0">
                <a:solidFill>
                  <a:srgbClr val="A31515"/>
                </a:solidFill>
                <a:effectLst/>
                <a:highlight>
                  <a:srgbClr val="FFFFFF"/>
                </a:highlight>
                <a:latin typeface="PragmataPro Mono Liga" panose="02000509040000020004" pitchFamily="49" charset="0"/>
              </a:rPr>
              <a:t>"end.</a:t>
            </a:r>
            <a:r>
              <a:rPr lang="en-US" sz="2400" b="0">
                <a:solidFill>
                  <a:srgbClr val="EE0000"/>
                </a:solidFill>
                <a:effectLst/>
                <a:highlight>
                  <a:srgbClr val="FFFFFF"/>
                </a:highlight>
                <a:latin typeface="PragmataPro Mono Liga" panose="02000509040000020004" pitchFamily="49" charset="0"/>
              </a:rPr>
              <a:t>\n</a:t>
            </a:r>
            <a:r>
              <a:rPr lang="en-US" sz="2400" b="0">
                <a:solidFill>
                  <a:srgbClr val="A31515"/>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a:p>
            <a:pPr marL="457200" lvl="1" indent="0">
              <a:lnSpc>
                <a:spcPct val="100000"/>
              </a:lnSpc>
              <a:spcBef>
                <a:spcPts val="0"/>
              </a:spcBef>
              <a:spcAft>
                <a:spcPts val="0"/>
              </a:spcAft>
              <a:buNone/>
            </a:pPr>
            <a:r>
              <a:rPr lang="en-US" sz="2400" b="0">
                <a:solidFill>
                  <a:srgbClr val="000000"/>
                </a:solidFill>
                <a:effectLst/>
                <a:highlight>
                  <a:srgbClr val="FFFFFF"/>
                </a:highlight>
                <a:latin typeface="PragmataPro Mono Liga" panose="02000509040000020004" pitchFamily="49" charset="0"/>
              </a:rPr>
              <a:t>}</a:t>
            </a:r>
          </a:p>
        </p:txBody>
      </p:sp>
      <p:sp>
        <p:nvSpPr>
          <p:cNvPr id="4" name="Date Placeholder 3">
            <a:extLst>
              <a:ext uri="{FF2B5EF4-FFF2-40B4-BE49-F238E27FC236}">
                <a16:creationId xmlns:a16="http://schemas.microsoft.com/office/drawing/2014/main" id="{CE00A1E0-D23A-101E-4346-031CABE9067F}"/>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Lệnh goto</a:t>
            </a:r>
            <a:endParaRPr lang="en-US" dirty="0"/>
          </a:p>
        </p:txBody>
      </p:sp>
      <p:sp>
        <p:nvSpPr>
          <p:cNvPr id="5" name="Footer Placeholder 4"/>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7" name="Rectangle 6"/>
          <p:cNvSpPr/>
          <p:nvPr/>
        </p:nvSpPr>
        <p:spPr>
          <a:xfrm>
            <a:off x="6073966" y="1156895"/>
            <a:ext cx="5915190" cy="5078313"/>
          </a:xfrm>
          <a:prstGeom prst="rect">
            <a:avLst/>
          </a:prstGeom>
          <a:ln>
            <a:solidFill>
              <a:schemeClr val="tx1"/>
            </a:solidFill>
          </a:ln>
        </p:spPr>
        <p:txBody>
          <a:bodyPr wrap="square">
            <a:spAutoFit/>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0000FF"/>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control</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5</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switch</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control</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default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DEFAULT"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"Hi!"</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"How are you?"</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5</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LABEL_5"</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4</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LABEL_4"</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LABEL_3"</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LABEL_2"</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case</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1</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"go to LABEL_1"</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p:txBody>
      </p:sp>
      <p:sp>
        <p:nvSpPr>
          <p:cNvPr id="8" name="Rectangle 7"/>
          <p:cNvSpPr/>
          <p:nvPr/>
        </p:nvSpPr>
        <p:spPr>
          <a:xfrm>
            <a:off x="484742" y="941452"/>
            <a:ext cx="5233012" cy="5509200"/>
          </a:xfrm>
          <a:prstGeom prst="rect">
            <a:avLst/>
          </a:prstGeom>
          <a:ln>
            <a:solidFill>
              <a:schemeClr val="tx1"/>
            </a:solidFill>
          </a:ln>
        </p:spPr>
        <p:txBody>
          <a:bodyPr wrap="square">
            <a:spAutoFit/>
          </a:bodyPr>
          <a:lstStyle/>
          <a:p>
            <a:r>
              <a:rPr lang="en-US" sz="1600" b="0">
                <a:solidFill>
                  <a:srgbClr val="AF00DB"/>
                </a:solidFill>
                <a:effectLst/>
                <a:highlight>
                  <a:srgbClr val="FFFFFF"/>
                </a:highlight>
                <a:latin typeface="PragmataPro Mono Liga" panose="02000509040000020004" pitchFamily="49" charset="0"/>
              </a:rPr>
              <a:t>#include</a:t>
            </a:r>
            <a:r>
              <a:rPr lang="en-US" sz="1600" b="0">
                <a:solidFill>
                  <a:srgbClr val="0000FF"/>
                </a:solidFill>
                <a:effectLst/>
                <a:highlight>
                  <a:srgbClr val="FFFFFF"/>
                </a:highlight>
                <a:latin typeface="PragmataPro Mono Liga" panose="02000509040000020004" pitchFamily="49" charset="0"/>
              </a:rPr>
              <a:t> </a:t>
            </a:r>
            <a:r>
              <a:rPr lang="en-US" sz="1600" b="0">
                <a:solidFill>
                  <a:srgbClr val="A31515"/>
                </a:solidFill>
                <a:effectLst/>
                <a:highlight>
                  <a:srgbClr val="FFFFFF"/>
                </a:highlight>
                <a:latin typeface="PragmataPro Mono Liga" panose="02000509040000020004" pitchFamily="49" charset="0"/>
              </a:rPr>
              <a:t>&lt;iostream&gt;</a:t>
            </a:r>
            <a:endParaRPr lang="en-US" sz="1600" b="0">
              <a:solidFill>
                <a:srgbClr val="000000"/>
              </a:solidFill>
              <a:effectLst/>
              <a:highlight>
                <a:srgbClr val="FFFFFF"/>
              </a:highlight>
              <a:latin typeface="PragmataPro Mono Liga" panose="02000509040000020004" pitchFamily="49" charset="0"/>
            </a:endParaRPr>
          </a:p>
          <a:p>
            <a:r>
              <a:rPr lang="en-US" sz="1600" b="0">
                <a:solidFill>
                  <a:srgbClr val="AF00DB"/>
                </a:solidFill>
                <a:effectLst/>
                <a:highlight>
                  <a:srgbClr val="FFFFFF"/>
                </a:highlight>
                <a:latin typeface="PragmataPro Mono Liga" panose="02000509040000020004" pitchFamily="49" charset="0"/>
              </a:rPr>
              <a:t>using</a:t>
            </a: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namespace</a:t>
            </a:r>
            <a:r>
              <a:rPr lang="en-US" sz="1600" b="0">
                <a:solidFill>
                  <a:srgbClr val="000000"/>
                </a:solidFill>
                <a:effectLst/>
                <a:highlight>
                  <a:srgbClr val="FFFFFF"/>
                </a:highlight>
                <a:latin typeface="PragmataPro Mono Liga" panose="02000509040000020004" pitchFamily="49" charset="0"/>
              </a:rPr>
              <a:t> </a:t>
            </a:r>
            <a:r>
              <a:rPr lang="en-US" sz="1600" b="0">
                <a:solidFill>
                  <a:srgbClr val="267F99"/>
                </a:solidFill>
                <a:effectLst/>
                <a:highlight>
                  <a:srgbClr val="FFFFFF"/>
                </a:highlight>
                <a:latin typeface="PragmataPro Mono Liga" panose="02000509040000020004" pitchFamily="49" charset="0"/>
              </a:rPr>
              <a:t>std</a:t>
            </a:r>
            <a:r>
              <a:rPr lang="en-US" sz="1600" b="0">
                <a:solidFill>
                  <a:srgbClr val="000000"/>
                </a:solidFill>
                <a:effectLst/>
                <a:highlight>
                  <a:srgbClr val="FFFFFF"/>
                </a:highlight>
                <a:latin typeface="PragmataPro Mono Liga" panose="02000509040000020004" pitchFamily="49" charset="0"/>
              </a:rPr>
              <a:t>;</a:t>
            </a:r>
          </a:p>
          <a:p>
            <a:br>
              <a:rPr lang="en-US" sz="1600" b="0">
                <a:solidFill>
                  <a:srgbClr val="000000"/>
                </a:solidFill>
                <a:effectLst/>
                <a:highlight>
                  <a:srgbClr val="FFFFFF"/>
                </a:highlight>
                <a:latin typeface="PragmataPro Mono Liga" panose="02000509040000020004" pitchFamily="49" charset="0"/>
              </a:rPr>
            </a:b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main</a:t>
            </a:r>
            <a:r>
              <a:rPr lang="en-US" sz="1600" b="0">
                <a:solidFill>
                  <a:srgbClr val="000000"/>
                </a:solidFill>
                <a:effectLst/>
                <a:highlight>
                  <a:srgbClr val="FFFFFF"/>
                </a:highlight>
                <a:latin typeface="PragmataPro Mono Liga" panose="02000509040000020004" pitchFamily="49" charset="0"/>
              </a:rPr>
              <a:t>() {</a:t>
            </a:r>
          </a:p>
          <a:p>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control</a:t>
            </a:r>
            <a:r>
              <a:rPr lang="en-US" sz="1600" b="0">
                <a:solidFill>
                  <a:srgbClr val="000000"/>
                </a:solidFill>
                <a:effectLst/>
                <a:highlight>
                  <a:srgbClr val="FFFFFF"/>
                </a:highlight>
                <a:latin typeface="PragmataPro Mono Liga" panose="02000509040000020004" pitchFamily="49" charset="0"/>
              </a:rPr>
              <a:t> = </a:t>
            </a:r>
            <a:r>
              <a:rPr lang="en-US" sz="1600" b="0">
                <a:solidFill>
                  <a:srgbClr val="098658"/>
                </a:solidFill>
                <a:effectLst/>
                <a:highlight>
                  <a:srgbClr val="FFFFFF"/>
                </a:highlight>
                <a:latin typeface="PragmataPro Mono Liga" panose="02000509040000020004" pitchFamily="49" charset="0"/>
              </a:rPr>
              <a:t>5</a:t>
            </a:r>
            <a:r>
              <a:rPr lang="en-US" sz="1600" b="0">
                <a:solidFill>
                  <a:srgbClr val="000000"/>
                </a:solidFill>
                <a:effectLst/>
                <a:highlight>
                  <a:srgbClr val="FFFFFF"/>
                </a:highlight>
                <a:latin typeface="PragmataPro Mono Liga" panose="02000509040000020004" pitchFamily="49" charset="0"/>
              </a:rPr>
              <a:t>;</a:t>
            </a:r>
          </a:p>
          <a:p>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control</a:t>
            </a:r>
            <a:r>
              <a:rPr lang="en-US" sz="1600" b="0">
                <a:solidFill>
                  <a:srgbClr val="000000"/>
                </a:solidFill>
                <a:effectLst/>
                <a:highlight>
                  <a:srgbClr val="FFFFFF"/>
                </a:highlight>
                <a:latin typeface="PragmataPro Mono Liga" panose="02000509040000020004" pitchFamily="49" charset="0"/>
              </a:rPr>
              <a:t> == </a:t>
            </a:r>
            <a:r>
              <a:rPr lang="en-US" sz="1600" b="0">
                <a:solidFill>
                  <a:srgbClr val="098658"/>
                </a:solidFill>
                <a:effectLst/>
                <a:highlight>
                  <a:srgbClr val="FFFFFF"/>
                </a:highlight>
                <a:latin typeface="PragmataPro Mono Liga" panose="02000509040000020004" pitchFamily="49" charset="0"/>
              </a:rPr>
              <a:t>1</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goto</a:t>
            </a:r>
            <a:r>
              <a:rPr lang="en-US" sz="1600" b="0">
                <a:solidFill>
                  <a:srgbClr val="000000"/>
                </a:solidFill>
                <a:effectLst/>
                <a:highlight>
                  <a:srgbClr val="FFFFFF"/>
                </a:highlight>
                <a:latin typeface="PragmataPro Mono Liga" panose="02000509040000020004" pitchFamily="49" charset="0"/>
              </a:rPr>
              <a:t> LABEL_1;</a:t>
            </a:r>
          </a:p>
          <a:p>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else</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control</a:t>
            </a:r>
            <a:r>
              <a:rPr lang="en-US" sz="1600" b="0">
                <a:solidFill>
                  <a:srgbClr val="000000"/>
                </a:solidFill>
                <a:effectLst/>
                <a:highlight>
                  <a:srgbClr val="FFFFFF"/>
                </a:highlight>
                <a:latin typeface="PragmataPro Mono Liga" panose="02000509040000020004" pitchFamily="49" charset="0"/>
              </a:rPr>
              <a:t> == </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goto</a:t>
            </a:r>
            <a:r>
              <a:rPr lang="en-US" sz="1600" b="0">
                <a:solidFill>
                  <a:srgbClr val="000000"/>
                </a:solidFill>
                <a:effectLst/>
                <a:highlight>
                  <a:srgbClr val="FFFFFF"/>
                </a:highlight>
                <a:latin typeface="PragmataPro Mono Liga" panose="02000509040000020004" pitchFamily="49" charset="0"/>
              </a:rPr>
              <a:t> LABEL_2;</a:t>
            </a:r>
          </a:p>
          <a:p>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else</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control</a:t>
            </a:r>
            <a:r>
              <a:rPr lang="en-US" sz="1600" b="0">
                <a:solidFill>
                  <a:srgbClr val="000000"/>
                </a:solidFill>
                <a:effectLst/>
                <a:highlight>
                  <a:srgbClr val="FFFFFF"/>
                </a:highlight>
                <a:latin typeface="PragmataPro Mono Liga" panose="02000509040000020004" pitchFamily="49" charset="0"/>
              </a:rPr>
              <a:t> == </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goto</a:t>
            </a:r>
            <a:r>
              <a:rPr lang="en-US" sz="1600" b="0">
                <a:solidFill>
                  <a:srgbClr val="000000"/>
                </a:solidFill>
                <a:effectLst/>
                <a:highlight>
                  <a:srgbClr val="FFFFFF"/>
                </a:highlight>
                <a:latin typeface="PragmataPro Mono Liga" panose="02000509040000020004" pitchFamily="49" charset="0"/>
              </a:rPr>
              <a:t> LABEL_3;</a:t>
            </a:r>
          </a:p>
          <a:p>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else</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control</a:t>
            </a:r>
            <a:r>
              <a:rPr lang="en-US" sz="1600" b="0">
                <a:solidFill>
                  <a:srgbClr val="000000"/>
                </a:solidFill>
                <a:effectLst/>
                <a:highlight>
                  <a:srgbClr val="FFFFFF"/>
                </a:highlight>
                <a:latin typeface="PragmataPro Mono Liga" panose="02000509040000020004" pitchFamily="49" charset="0"/>
              </a:rPr>
              <a:t> == </a:t>
            </a:r>
            <a:r>
              <a:rPr lang="en-US" sz="1600" b="0">
                <a:solidFill>
                  <a:srgbClr val="098658"/>
                </a:solidFill>
                <a:effectLst/>
                <a:highlight>
                  <a:srgbClr val="FFFFFF"/>
                </a:highlight>
                <a:latin typeface="PragmataPro Mono Liga" panose="02000509040000020004" pitchFamily="49" charset="0"/>
              </a:rPr>
              <a:t>4</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goto</a:t>
            </a:r>
            <a:r>
              <a:rPr lang="en-US" sz="1600" b="0">
                <a:solidFill>
                  <a:srgbClr val="000000"/>
                </a:solidFill>
                <a:effectLst/>
                <a:highlight>
                  <a:srgbClr val="FFFFFF"/>
                </a:highlight>
                <a:latin typeface="PragmataPro Mono Liga" panose="02000509040000020004" pitchFamily="49" charset="0"/>
              </a:rPr>
              <a:t> LABEL_4;</a:t>
            </a:r>
          </a:p>
          <a:p>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else</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control</a:t>
            </a:r>
            <a:r>
              <a:rPr lang="en-US" sz="1600" b="0">
                <a:solidFill>
                  <a:srgbClr val="000000"/>
                </a:solidFill>
                <a:effectLst/>
                <a:highlight>
                  <a:srgbClr val="FFFFFF"/>
                </a:highlight>
                <a:latin typeface="PragmataPro Mono Liga" panose="02000509040000020004" pitchFamily="49" charset="0"/>
              </a:rPr>
              <a:t> == </a:t>
            </a:r>
            <a:r>
              <a:rPr lang="en-US" sz="1600" b="0">
                <a:solidFill>
                  <a:srgbClr val="098658"/>
                </a:solidFill>
                <a:effectLst/>
                <a:highlight>
                  <a:srgbClr val="FFFFFF"/>
                </a:highlight>
                <a:latin typeface="PragmataPro Mono Liga" panose="02000509040000020004" pitchFamily="49" charset="0"/>
              </a:rPr>
              <a:t>5</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goto</a:t>
            </a:r>
            <a:r>
              <a:rPr lang="en-US" sz="1600" b="0">
                <a:solidFill>
                  <a:srgbClr val="000000"/>
                </a:solidFill>
                <a:effectLst/>
                <a:highlight>
                  <a:srgbClr val="FFFFFF"/>
                </a:highlight>
                <a:latin typeface="PragmataPro Mono Liga" panose="02000509040000020004" pitchFamily="49" charset="0"/>
              </a:rPr>
              <a:t> LABEL_5;</a:t>
            </a:r>
          </a:p>
          <a:p>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else</a:t>
            </a: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goto</a:t>
            </a:r>
            <a:r>
              <a:rPr lang="en-US" sz="1600" b="0">
                <a:solidFill>
                  <a:srgbClr val="000000"/>
                </a:solidFill>
                <a:effectLst/>
                <a:highlight>
                  <a:srgbClr val="FFFFFF"/>
                </a:highlight>
                <a:latin typeface="PragmataPro Mono Liga" panose="02000509040000020004" pitchFamily="49" charset="0"/>
              </a:rPr>
              <a:t> DEFAULT;</a:t>
            </a:r>
          </a:p>
          <a:p>
            <a:r>
              <a:rPr lang="en-US" sz="1600" b="0">
                <a:solidFill>
                  <a:srgbClr val="000000"/>
                </a:solidFill>
                <a:effectLst/>
                <a:highlight>
                  <a:srgbClr val="FFFFFF"/>
                </a:highlight>
                <a:latin typeface="PragmataPro Mono Liga" panose="02000509040000020004" pitchFamily="49" charset="0"/>
              </a:rPr>
              <a:t>   {</a:t>
            </a:r>
          </a:p>
          <a:p>
            <a:r>
              <a:rPr lang="en-US" sz="1600" b="0">
                <a:solidFill>
                  <a:srgbClr val="000000"/>
                </a:solidFill>
                <a:effectLst/>
                <a:highlight>
                  <a:srgbClr val="FFFFFF"/>
                </a:highlight>
                <a:latin typeface="PragmataPro Mono Liga" panose="02000509040000020004" pitchFamily="49" charset="0"/>
              </a:rPr>
              <a:t>      DEFAULT: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A31515"/>
                </a:solidFill>
                <a:effectLst/>
                <a:highlight>
                  <a:srgbClr val="FFFFFF"/>
                </a:highlight>
                <a:latin typeface="PragmataPro Mono Liga" panose="02000509040000020004" pitchFamily="49" charset="0"/>
              </a:rPr>
              <a:t>"go to DEFAULT"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A31515"/>
                </a:solidFill>
                <a:effectLst/>
                <a:highlight>
                  <a:srgbClr val="FFFFFF"/>
                </a:highlight>
                <a:latin typeface="PragmataPro Mono Liga" panose="02000509040000020004" pitchFamily="49" charset="0"/>
              </a:rPr>
              <a:t>"Hi!"</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A31515"/>
                </a:solidFill>
                <a:effectLst/>
                <a:highlight>
                  <a:srgbClr val="FFFFFF"/>
                </a:highlight>
                <a:latin typeface="PragmataPro Mono Liga" panose="02000509040000020004" pitchFamily="49" charset="0"/>
              </a:rPr>
              <a:t>"How are you?"</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r>
              <a:rPr lang="en-US" sz="1600" b="0">
                <a:solidFill>
                  <a:srgbClr val="000000"/>
                </a:solidFill>
                <a:effectLst/>
                <a:highlight>
                  <a:srgbClr val="FFFFFF"/>
                </a:highlight>
                <a:latin typeface="PragmataPro Mono Liga" panose="02000509040000020004" pitchFamily="49" charset="0"/>
              </a:rPr>
              <a:t>      LABEL_5: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A31515"/>
                </a:solidFill>
                <a:effectLst/>
                <a:highlight>
                  <a:srgbClr val="FFFFFF"/>
                </a:highlight>
                <a:latin typeface="PragmataPro Mono Liga" panose="02000509040000020004" pitchFamily="49" charset="0"/>
              </a:rPr>
              <a:t>"go to LABEL_5"</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r>
              <a:rPr lang="en-US" sz="1600" b="0">
                <a:solidFill>
                  <a:srgbClr val="000000"/>
                </a:solidFill>
                <a:effectLst/>
                <a:highlight>
                  <a:srgbClr val="FFFFFF"/>
                </a:highlight>
                <a:latin typeface="PragmataPro Mono Liga" panose="02000509040000020004" pitchFamily="49" charset="0"/>
              </a:rPr>
              <a:t>      LABEL_4: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A31515"/>
                </a:solidFill>
                <a:effectLst/>
                <a:highlight>
                  <a:srgbClr val="FFFFFF"/>
                </a:highlight>
                <a:latin typeface="PragmataPro Mono Liga" panose="02000509040000020004" pitchFamily="49" charset="0"/>
              </a:rPr>
              <a:t>"go to LABEL_4"</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r>
              <a:rPr lang="en-US" sz="1600" b="0">
                <a:solidFill>
                  <a:srgbClr val="000000"/>
                </a:solidFill>
                <a:effectLst/>
                <a:highlight>
                  <a:srgbClr val="FFFFFF"/>
                </a:highlight>
                <a:latin typeface="PragmataPro Mono Liga" panose="02000509040000020004" pitchFamily="49" charset="0"/>
              </a:rPr>
              <a:t>      LABEL_3: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A31515"/>
                </a:solidFill>
                <a:effectLst/>
                <a:highlight>
                  <a:srgbClr val="FFFFFF"/>
                </a:highlight>
                <a:latin typeface="PragmataPro Mono Liga" panose="02000509040000020004" pitchFamily="49" charset="0"/>
              </a:rPr>
              <a:t>"go to LABEL_3"</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r>
              <a:rPr lang="en-US" sz="1600" b="0">
                <a:solidFill>
                  <a:srgbClr val="000000"/>
                </a:solidFill>
                <a:effectLst/>
                <a:highlight>
                  <a:srgbClr val="FFFFFF"/>
                </a:highlight>
                <a:latin typeface="PragmataPro Mono Liga" panose="02000509040000020004" pitchFamily="49" charset="0"/>
              </a:rPr>
              <a:t>      LABEL_2: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A31515"/>
                </a:solidFill>
                <a:effectLst/>
                <a:highlight>
                  <a:srgbClr val="FFFFFF"/>
                </a:highlight>
                <a:latin typeface="PragmataPro Mono Liga" panose="02000509040000020004" pitchFamily="49" charset="0"/>
              </a:rPr>
              <a:t>"go to LABEL_2"</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r>
              <a:rPr lang="en-US" sz="1600" b="0">
                <a:solidFill>
                  <a:srgbClr val="000000"/>
                </a:solidFill>
                <a:effectLst/>
                <a:highlight>
                  <a:srgbClr val="FFFFFF"/>
                </a:highlight>
                <a:latin typeface="PragmataPro Mono Liga" panose="02000509040000020004" pitchFamily="49" charset="0"/>
              </a:rPr>
              <a:t>      LABEL_1: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A31515"/>
                </a:solidFill>
                <a:effectLst/>
                <a:highlight>
                  <a:srgbClr val="FFFFFF"/>
                </a:highlight>
                <a:latin typeface="PragmataPro Mono Liga" panose="02000509040000020004" pitchFamily="49" charset="0"/>
              </a:rPr>
              <a:t>"go to LABEL_1"</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r>
              <a:rPr lang="en-US" sz="1600" b="0">
                <a:solidFill>
                  <a:srgbClr val="000000"/>
                </a:solidFill>
                <a:effectLst/>
                <a:highlight>
                  <a:srgbClr val="FFFFFF"/>
                </a:highlight>
                <a:latin typeface="PragmataPro Mono Liga" panose="02000509040000020004" pitchFamily="49" charset="0"/>
              </a:rPr>
              <a:t>   }</a:t>
            </a:r>
          </a:p>
          <a:p>
            <a:r>
              <a:rPr lang="en-US" sz="1600" b="0">
                <a:solidFill>
                  <a:srgbClr val="000000"/>
                </a:solidFill>
                <a:effectLst/>
                <a:highlight>
                  <a:srgbClr val="FFFFFF"/>
                </a:highlight>
                <a:latin typeface="PragmataPro Mono Liga" panose="02000509040000020004" pitchFamily="49" charset="0"/>
              </a:rPr>
              <a:t>}</a:t>
            </a:r>
          </a:p>
        </p:txBody>
      </p:sp>
      <p:cxnSp>
        <p:nvCxnSpPr>
          <p:cNvPr id="10" name="Straight Arrow Connector 9"/>
          <p:cNvCxnSpPr>
            <a:cxnSpLocks/>
            <a:stCxn id="8" idx="3"/>
            <a:endCxn id="7" idx="1"/>
          </p:cNvCxnSpPr>
          <p:nvPr/>
        </p:nvCxnSpPr>
        <p:spPr>
          <a:xfrm>
            <a:off x="5717754" y="3696052"/>
            <a:ext cx="35621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D2620AA6-365A-47CF-6F0F-856BD3C51085}"/>
              </a:ext>
            </a:extLst>
          </p:cNvPr>
          <p:cNvSpPr>
            <a:spLocks noGrp="1"/>
          </p:cNvSpPr>
          <p:nvPr>
            <p:ph type="sldNum" sz="quarter" idx="12"/>
          </p:nvPr>
        </p:nvSpPr>
        <p:spPr/>
        <p:txBody>
          <a:bodyPr/>
          <a:lstStyle/>
          <a:p>
            <a:fld id="{D8B0B3AC-44A8-D142-AAF6-9A453466E1A4}" type="slidenum">
              <a:rPr lang="en-VN" smtClean="0"/>
              <a:pPr/>
              <a:t>73</a:t>
            </a:fld>
            <a:endParaRPr lang="en-VN" dirty="0"/>
          </a:p>
        </p:txBody>
      </p:sp>
      <p:sp>
        <p:nvSpPr>
          <p:cNvPr id="22" name="TextBox 21">
            <a:extLst>
              <a:ext uri="{FF2B5EF4-FFF2-40B4-BE49-F238E27FC236}">
                <a16:creationId xmlns:a16="http://schemas.microsoft.com/office/drawing/2014/main" id="{CD024043-52A2-EAD2-6B23-8A6DDF620008}"/>
              </a:ext>
            </a:extLst>
          </p:cNvPr>
          <p:cNvSpPr txBox="1"/>
          <p:nvPr/>
        </p:nvSpPr>
        <p:spPr>
          <a:xfrm>
            <a:off x="4278216" y="920484"/>
            <a:ext cx="1461572" cy="1569660"/>
          </a:xfrm>
          <a:prstGeom prst="rect">
            <a:avLst/>
          </a:prstGeom>
          <a:noFill/>
          <a:ln>
            <a:noFill/>
          </a:ln>
        </p:spPr>
        <p:txBody>
          <a:bodyPr wrap="square">
            <a:spAutoFit/>
          </a:bodyPr>
          <a:lstStyle/>
          <a:p>
            <a:r>
              <a:rPr lang="en-US" sz="1550"/>
              <a:t>Kết quả:</a:t>
            </a:r>
          </a:p>
          <a:p>
            <a:r>
              <a:rPr lang="en-US" sz="1550"/>
              <a:t>go to LABEL_5</a:t>
            </a:r>
          </a:p>
          <a:p>
            <a:r>
              <a:rPr lang="en-US" sz="1550"/>
              <a:t>go to LABEL_4</a:t>
            </a:r>
          </a:p>
          <a:p>
            <a:r>
              <a:rPr lang="en-US" sz="1550"/>
              <a:t>go to LABEL_3</a:t>
            </a:r>
          </a:p>
          <a:p>
            <a:r>
              <a:rPr lang="en-US" sz="1550"/>
              <a:t>go to LABEL_2</a:t>
            </a:r>
          </a:p>
          <a:p>
            <a:r>
              <a:rPr lang="en-US" sz="1550"/>
              <a:t>go to LABEL_1</a:t>
            </a:r>
          </a:p>
        </p:txBody>
      </p:sp>
      <p:sp>
        <p:nvSpPr>
          <p:cNvPr id="32" name="TextBox 31">
            <a:extLst>
              <a:ext uri="{FF2B5EF4-FFF2-40B4-BE49-F238E27FC236}">
                <a16:creationId xmlns:a16="http://schemas.microsoft.com/office/drawing/2014/main" id="{B63FFEF3-5FB0-B5A0-79AB-E12A8115711C}"/>
              </a:ext>
            </a:extLst>
          </p:cNvPr>
          <p:cNvSpPr txBox="1"/>
          <p:nvPr/>
        </p:nvSpPr>
        <p:spPr>
          <a:xfrm>
            <a:off x="10730428" y="1156895"/>
            <a:ext cx="1461572" cy="1569660"/>
          </a:xfrm>
          <a:prstGeom prst="rect">
            <a:avLst/>
          </a:prstGeom>
          <a:noFill/>
          <a:ln>
            <a:noFill/>
          </a:ln>
        </p:spPr>
        <p:txBody>
          <a:bodyPr wrap="square">
            <a:spAutoFit/>
          </a:bodyPr>
          <a:lstStyle/>
          <a:p>
            <a:r>
              <a:rPr lang="en-US" sz="1550"/>
              <a:t>Kết quả:</a:t>
            </a:r>
          </a:p>
          <a:p>
            <a:r>
              <a:rPr lang="en-US" sz="1550"/>
              <a:t>go to LABEL_5</a:t>
            </a:r>
          </a:p>
          <a:p>
            <a:r>
              <a:rPr lang="en-US" sz="1550"/>
              <a:t>go to LABEL_4</a:t>
            </a:r>
          </a:p>
          <a:p>
            <a:r>
              <a:rPr lang="en-US" sz="1550"/>
              <a:t>go to LABEL_3</a:t>
            </a:r>
          </a:p>
          <a:p>
            <a:r>
              <a:rPr lang="en-US" sz="1550"/>
              <a:t>go to LABEL_2</a:t>
            </a:r>
          </a:p>
          <a:p>
            <a:r>
              <a:rPr lang="en-US" sz="1550"/>
              <a:t>go to LABEL_1</a:t>
            </a:r>
          </a:p>
        </p:txBody>
      </p:sp>
      <p:sp>
        <p:nvSpPr>
          <p:cNvPr id="3" name="Date Placeholder 2">
            <a:extLst>
              <a:ext uri="{FF2B5EF4-FFF2-40B4-BE49-F238E27FC236}">
                <a16:creationId xmlns:a16="http://schemas.microsoft.com/office/drawing/2014/main" id="{9BDD6F0D-3F29-1BAD-52D8-6278D0F40143}"/>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p:bldP spid="3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4895-2D0C-F3B0-FBEC-56B9F89ADE1A}"/>
              </a:ext>
            </a:extLst>
          </p:cNvPr>
          <p:cNvSpPr>
            <a:spLocks noGrp="1"/>
          </p:cNvSpPr>
          <p:nvPr>
            <p:ph type="title"/>
          </p:nvPr>
        </p:nvSpPr>
        <p:spPr/>
        <p:txBody>
          <a:bodyPr>
            <a:normAutofit fontScale="90000"/>
          </a:bodyPr>
          <a:lstStyle/>
          <a:p>
            <a:r>
              <a:rPr lang="en-US"/>
              <a:t>Lệnh return</a:t>
            </a:r>
          </a:p>
        </p:txBody>
      </p:sp>
      <p:sp>
        <p:nvSpPr>
          <p:cNvPr id="3" name="Content Placeholder 2">
            <a:extLst>
              <a:ext uri="{FF2B5EF4-FFF2-40B4-BE49-F238E27FC236}">
                <a16:creationId xmlns:a16="http://schemas.microsoft.com/office/drawing/2014/main" id="{B05AE312-231A-C1A2-F39A-4A1C95E808A7}"/>
              </a:ext>
            </a:extLst>
          </p:cNvPr>
          <p:cNvSpPr>
            <a:spLocks noGrp="1"/>
          </p:cNvSpPr>
          <p:nvPr>
            <p:ph idx="1"/>
          </p:nvPr>
        </p:nvSpPr>
        <p:spPr>
          <a:xfrm>
            <a:off x="491286" y="1009860"/>
            <a:ext cx="5031744" cy="4943139"/>
          </a:xfrm>
        </p:spPr>
        <p:txBody>
          <a:bodyPr>
            <a:normAutofit/>
          </a:bodyPr>
          <a:lstStyle/>
          <a:p>
            <a:r>
              <a:rPr lang="en-US" sz="2400"/>
              <a:t>Khi gặp lệnh </a:t>
            </a:r>
            <a:r>
              <a:rPr lang="en-US" sz="2400">
                <a:solidFill>
                  <a:srgbClr val="FF0000"/>
                </a:solidFill>
              </a:rPr>
              <a:t>return</a:t>
            </a:r>
            <a:r>
              <a:rPr lang="en-US" sz="2400"/>
              <a:t> máy sẽ kết thúc hàm chứa nó.</a:t>
            </a:r>
          </a:p>
          <a:p>
            <a:r>
              <a:rPr lang="en-US" sz="2400"/>
              <a:t>Tùy theo giá trị trả về của hàm mà return có kèm giá trị hay không.</a:t>
            </a:r>
          </a:p>
        </p:txBody>
      </p:sp>
      <p:sp>
        <p:nvSpPr>
          <p:cNvPr id="4" name="Footer Placeholder 3">
            <a:extLst>
              <a:ext uri="{FF2B5EF4-FFF2-40B4-BE49-F238E27FC236}">
                <a16:creationId xmlns:a16="http://schemas.microsoft.com/office/drawing/2014/main" id="{4C052984-6FA0-0F3B-3561-0EBAEE83F82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Slide Number Placeholder 4">
            <a:extLst>
              <a:ext uri="{FF2B5EF4-FFF2-40B4-BE49-F238E27FC236}">
                <a16:creationId xmlns:a16="http://schemas.microsoft.com/office/drawing/2014/main" id="{FE972270-0FB0-C3CD-12A6-5410A68E5C20}"/>
              </a:ext>
            </a:extLst>
          </p:cNvPr>
          <p:cNvSpPr>
            <a:spLocks noGrp="1"/>
          </p:cNvSpPr>
          <p:nvPr>
            <p:ph type="sldNum" sz="quarter" idx="12"/>
          </p:nvPr>
        </p:nvSpPr>
        <p:spPr/>
        <p:txBody>
          <a:bodyPr/>
          <a:lstStyle/>
          <a:p>
            <a:fld id="{D8B0B3AC-44A8-D142-AAF6-9A453466E1A4}" type="slidenum">
              <a:rPr lang="en-VN" smtClean="0"/>
              <a:pPr/>
              <a:t>74</a:t>
            </a:fld>
            <a:endParaRPr lang="en-VN" dirty="0"/>
          </a:p>
        </p:txBody>
      </p:sp>
      <p:sp>
        <p:nvSpPr>
          <p:cNvPr id="9" name="TextBox 8">
            <a:extLst>
              <a:ext uri="{FF2B5EF4-FFF2-40B4-BE49-F238E27FC236}">
                <a16:creationId xmlns:a16="http://schemas.microsoft.com/office/drawing/2014/main" id="{8C75437E-671F-A4F8-1EBB-07C316B88216}"/>
              </a:ext>
            </a:extLst>
          </p:cNvPr>
          <p:cNvSpPr txBox="1"/>
          <p:nvPr/>
        </p:nvSpPr>
        <p:spPr>
          <a:xfrm>
            <a:off x="5805889" y="894163"/>
            <a:ext cx="6568808" cy="6555641"/>
          </a:xfrm>
          <a:prstGeom prst="rect">
            <a:avLst/>
          </a:prstGeom>
          <a:noFill/>
        </p:spPr>
        <p:txBody>
          <a:bodyPr wrap="square">
            <a:spAutoFit/>
          </a:bodyPr>
          <a:lstStyle/>
          <a:p>
            <a:pPr marL="285750" indent="-285750">
              <a:buFont typeface="Arial" panose="020B0604020202020204" pitchFamily="34" charset="0"/>
              <a:buChar char="•"/>
            </a:pPr>
            <a:r>
              <a:rPr lang="en-US" sz="2400" b="0">
                <a:solidFill>
                  <a:srgbClr val="000000"/>
                </a:solidFill>
                <a:effectLst/>
                <a:highlight>
                  <a:srgbClr val="FFFFFF"/>
                </a:highlight>
                <a:latin typeface="Arial" panose="020B0604020202020204" pitchFamily="34" charset="0"/>
                <a:cs typeface="Arial" panose="020B0604020202020204" pitchFamily="34" charset="0"/>
              </a:rPr>
              <a:t>Ví dụ:</a:t>
            </a:r>
          </a:p>
          <a:p>
            <a:r>
              <a:rPr lang="vi-VN" b="0">
                <a:solidFill>
                  <a:srgbClr val="AF00DB"/>
                </a:solidFill>
                <a:effectLst/>
                <a:highlight>
                  <a:srgbClr val="FFFFFF"/>
                </a:highlight>
                <a:latin typeface="PragmataPro Mono Liga" panose="02000509040000020004" pitchFamily="49" charset="0"/>
              </a:rPr>
              <a:t>#include</a:t>
            </a:r>
            <a:r>
              <a:rPr lang="vi-VN" b="0">
                <a:solidFill>
                  <a:srgbClr val="0000FF"/>
                </a:solidFill>
                <a:effectLst/>
                <a:highlight>
                  <a:srgbClr val="FFFFFF"/>
                </a:highlight>
                <a:latin typeface="PragmataPro Mono Liga" panose="02000509040000020004" pitchFamily="49" charset="0"/>
              </a:rPr>
              <a:t> </a:t>
            </a:r>
            <a:r>
              <a:rPr lang="vi-VN" b="0">
                <a:solidFill>
                  <a:srgbClr val="A31515"/>
                </a:solidFill>
                <a:effectLst/>
                <a:highlight>
                  <a:srgbClr val="FFFFFF"/>
                </a:highlight>
                <a:latin typeface="PragmataPro Mono Liga" panose="02000509040000020004" pitchFamily="49" charset="0"/>
              </a:rPr>
              <a:t>&lt;iostream&gt;</a:t>
            </a:r>
            <a:endParaRPr lang="vi-VN" b="0">
              <a:solidFill>
                <a:srgbClr val="000000"/>
              </a:solidFill>
              <a:effectLst/>
              <a:highlight>
                <a:srgbClr val="FFFFFF"/>
              </a:highlight>
              <a:latin typeface="PragmataPro Mono Liga" panose="02000509040000020004" pitchFamily="49" charset="0"/>
            </a:endParaRPr>
          </a:p>
          <a:p>
            <a:r>
              <a:rPr lang="vi-VN" b="0">
                <a:solidFill>
                  <a:srgbClr val="AF00DB"/>
                </a:solidFill>
                <a:effectLst/>
                <a:highlight>
                  <a:srgbClr val="FFFFFF"/>
                </a:highlight>
                <a:latin typeface="PragmataPro Mono Liga" panose="02000509040000020004" pitchFamily="49" charset="0"/>
              </a:rPr>
              <a:t>using</a:t>
            </a:r>
            <a:r>
              <a:rPr lang="vi-VN" b="0">
                <a:solidFill>
                  <a:srgbClr val="000000"/>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namespace</a:t>
            </a:r>
            <a:r>
              <a:rPr lang="vi-VN" b="0">
                <a:solidFill>
                  <a:srgbClr val="000000"/>
                </a:solidFill>
                <a:effectLst/>
                <a:highlight>
                  <a:srgbClr val="FFFFFF"/>
                </a:highlight>
                <a:latin typeface="PragmataPro Mono Liga" panose="02000509040000020004" pitchFamily="49" charset="0"/>
              </a:rPr>
              <a:t> </a:t>
            </a:r>
            <a:r>
              <a:rPr lang="vi-VN" b="0">
                <a:solidFill>
                  <a:srgbClr val="267F99"/>
                </a:solidFill>
                <a:effectLst/>
                <a:highlight>
                  <a:srgbClr val="FFFFFF"/>
                </a:highlight>
                <a:latin typeface="PragmataPro Mono Liga" panose="02000509040000020004" pitchFamily="49" charset="0"/>
              </a:rPr>
              <a:t>std</a:t>
            </a:r>
            <a:r>
              <a:rPr lang="vi-VN" b="0">
                <a:solidFill>
                  <a:srgbClr val="000000"/>
                </a:solidFill>
                <a:effectLst/>
                <a:highlight>
                  <a:srgbClr val="FFFFFF"/>
                </a:highlight>
                <a:latin typeface="PragmataPro Mono Liga" panose="02000509040000020004" pitchFamily="49" charset="0"/>
              </a:rPr>
              <a:t>;</a:t>
            </a:r>
          </a:p>
          <a:p>
            <a:br>
              <a:rPr lang="vi-VN" b="0">
                <a:solidFill>
                  <a:srgbClr val="000000"/>
                </a:solidFill>
                <a:effectLst/>
                <a:highlight>
                  <a:srgbClr val="FFFFFF"/>
                </a:highlight>
                <a:latin typeface="PragmataPro Mono Liga" panose="02000509040000020004" pitchFamily="49" charset="0"/>
              </a:rPr>
            </a:br>
            <a:r>
              <a:rPr lang="vi-VN" b="0">
                <a:solidFill>
                  <a:srgbClr val="0000FF"/>
                </a:solidFill>
                <a:effectLst/>
                <a:highlight>
                  <a:srgbClr val="FFFFFF"/>
                </a:highlight>
                <a:latin typeface="PragmataPro Mono Liga" panose="02000509040000020004" pitchFamily="49" charset="0"/>
              </a:rPr>
              <a:t>int</a:t>
            </a:r>
            <a:r>
              <a:rPr lang="vi-VN" b="0">
                <a:solidFill>
                  <a:srgbClr val="000000"/>
                </a:solidFill>
                <a:effectLst/>
                <a:highlight>
                  <a:srgbClr val="FFFFFF"/>
                </a:highlight>
                <a:latin typeface="PragmataPro Mono Liga" panose="02000509040000020004" pitchFamily="49" charset="0"/>
              </a:rPr>
              <a:t> </a:t>
            </a:r>
            <a:r>
              <a:rPr lang="vi-VN" b="0">
                <a:solidFill>
                  <a:srgbClr val="795E26"/>
                </a:solidFill>
                <a:effectLst/>
                <a:highlight>
                  <a:srgbClr val="FFFFFF"/>
                </a:highlight>
                <a:latin typeface="PragmataPro Mono Liga" panose="02000509040000020004" pitchFamily="49" charset="0"/>
              </a:rPr>
              <a:t>main</a:t>
            </a:r>
            <a:r>
              <a:rPr lang="vi-VN" b="0">
                <a:solidFill>
                  <a:srgbClr val="000000"/>
                </a:solidFill>
                <a:effectLst/>
                <a:highlight>
                  <a:srgbClr val="FFFFFF"/>
                </a:highlight>
                <a:latin typeface="PragmataPro Mono Liga" panose="02000509040000020004" pitchFamily="49" charset="0"/>
              </a:rPr>
              <a:t>() {</a:t>
            </a:r>
          </a:p>
          <a:p>
            <a:r>
              <a:rPr lang="vi-VN" b="0">
                <a:solidFill>
                  <a:srgbClr val="000000"/>
                </a:solidFill>
                <a:effectLst/>
                <a:highlight>
                  <a:srgbClr val="FFFFFF"/>
                </a:highlight>
                <a:latin typeface="PragmataPro Mono Liga" panose="02000509040000020004" pitchFamily="49" charset="0"/>
              </a:rPr>
              <a:t>    </a:t>
            </a:r>
            <a:r>
              <a:rPr lang="vi-VN" b="0">
                <a:solidFill>
                  <a:srgbClr val="0000FF"/>
                </a:solidFill>
                <a:effectLst/>
                <a:highlight>
                  <a:srgbClr val="FFFFFF"/>
                </a:highlight>
                <a:latin typeface="PragmataPro Mono Liga" panose="02000509040000020004" pitchFamily="49" charset="0"/>
              </a:rPr>
              <a:t>int</a:t>
            </a:r>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pass</a:t>
            </a:r>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count</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a:t>
            </a:r>
          </a:p>
          <a:p>
            <a:r>
              <a:rPr lang="vi-VN" b="0">
                <a:solidFill>
                  <a:srgbClr val="000000"/>
                </a:solidFill>
                <a:effectLst/>
                <a:highlight>
                  <a:srgbClr val="FFFFFF"/>
                </a:highlight>
                <a:latin typeface="PragmataPro Mono Liga" panose="02000509040000020004" pitchFamily="49" charset="0"/>
              </a:rPr>
              <a:t>    </a:t>
            </a:r>
            <a:r>
              <a:rPr lang="vi-VN" b="0">
                <a:solidFill>
                  <a:srgbClr val="AF00DB"/>
                </a:solidFill>
                <a:effectLst/>
                <a:highlight>
                  <a:srgbClr val="FFFFFF"/>
                </a:highlight>
                <a:latin typeface="PragmataPro Mono Liga" panose="02000509040000020004" pitchFamily="49" charset="0"/>
              </a:rPr>
              <a:t>while</a:t>
            </a:r>
            <a:r>
              <a:rPr lang="vi-VN" b="0">
                <a:solidFill>
                  <a:srgbClr val="000000"/>
                </a:solidFill>
                <a:effectLst/>
                <a:highlight>
                  <a:srgbClr val="FFFFFF"/>
                </a:highlight>
                <a:latin typeface="PragmataPro Mono Liga" panose="02000509040000020004" pitchFamily="49" charset="0"/>
              </a:rPr>
              <a:t>(</a:t>
            </a:r>
            <a:r>
              <a:rPr lang="vi-VN" b="0">
                <a:solidFill>
                  <a:srgbClr val="098658"/>
                </a:solidFill>
                <a:effectLst/>
                <a:highlight>
                  <a:srgbClr val="FFFFFF"/>
                </a:highlight>
                <a:latin typeface="PragmataPro Mono Liga" panose="02000509040000020004" pitchFamily="49" charset="0"/>
              </a:rPr>
              <a:t>1</a:t>
            </a:r>
            <a:r>
              <a:rPr lang="vi-VN" b="0">
                <a:solidFill>
                  <a:srgbClr val="000000"/>
                </a:solidFill>
                <a:effectLst/>
                <a:highlight>
                  <a:srgbClr val="FFFFFF"/>
                </a:highlight>
                <a:latin typeface="PragmataPro Mono Liga" panose="02000509040000020004" pitchFamily="49" charset="0"/>
              </a:rPr>
              <a:t>) {</a:t>
            </a:r>
          </a:p>
          <a:p>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cin</a:t>
            </a:r>
            <a:r>
              <a:rPr lang="vi-VN" b="0">
                <a:solidFill>
                  <a:srgbClr val="000000"/>
                </a:solidFill>
                <a:effectLst/>
                <a:highlight>
                  <a:srgbClr val="FFFFFF"/>
                </a:highlight>
                <a:latin typeface="PragmataPro Mono Liga" panose="02000509040000020004" pitchFamily="49" charset="0"/>
              </a:rPr>
              <a:t> </a:t>
            </a:r>
            <a:r>
              <a:rPr lang="vi-VN" b="0">
                <a:solidFill>
                  <a:srgbClr val="795E26"/>
                </a:solidFill>
                <a:effectLst/>
                <a:highlight>
                  <a:srgbClr val="FFFFFF"/>
                </a:highlight>
                <a:latin typeface="PragmataPro Mono Liga" panose="02000509040000020004" pitchFamily="49" charset="0"/>
              </a:rPr>
              <a:t>&gt;&gt;</a:t>
            </a:r>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pass</a:t>
            </a:r>
            <a:r>
              <a:rPr lang="vi-VN" b="0">
                <a:solidFill>
                  <a:srgbClr val="000000"/>
                </a:solidFill>
                <a:effectLst/>
                <a:highlight>
                  <a:srgbClr val="FFFFFF"/>
                </a:highlight>
                <a:latin typeface="PragmataPro Mono Liga" panose="02000509040000020004" pitchFamily="49" charset="0"/>
              </a:rPr>
              <a:t>;</a:t>
            </a:r>
          </a:p>
          <a:p>
            <a:r>
              <a:rPr lang="vi-VN" b="0">
                <a:solidFill>
                  <a:srgbClr val="000000"/>
                </a:solidFill>
                <a:effectLst/>
                <a:highlight>
                  <a:srgbClr val="FFFFFF"/>
                </a:highlight>
                <a:latin typeface="PragmataPro Mono Liga" panose="02000509040000020004" pitchFamily="49" charset="0"/>
              </a:rPr>
              <a:t>        </a:t>
            </a:r>
            <a:r>
              <a:rPr lang="vi-VN" b="0">
                <a:solidFill>
                  <a:srgbClr val="AF00DB"/>
                </a:solidFill>
                <a:effectLst/>
                <a:highlight>
                  <a:srgbClr val="FFFFFF"/>
                </a:highlight>
                <a:latin typeface="PragmataPro Mono Liga" panose="02000509040000020004" pitchFamily="49" charset="0"/>
              </a:rPr>
              <a:t>if</a:t>
            </a:r>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count</a:t>
            </a:r>
            <a:r>
              <a:rPr lang="vi-VN" b="0">
                <a:solidFill>
                  <a:srgbClr val="000000"/>
                </a:solidFill>
                <a:effectLst/>
                <a:highlight>
                  <a:srgbClr val="FFFFFF"/>
                </a:highlight>
                <a:latin typeface="PragmataPro Mono Liga" panose="02000509040000020004" pitchFamily="49" charset="0"/>
              </a:rPr>
              <a:t> == </a:t>
            </a:r>
            <a:r>
              <a:rPr lang="vi-VN" b="0">
                <a:solidFill>
                  <a:srgbClr val="098658"/>
                </a:solidFill>
                <a:effectLst/>
                <a:highlight>
                  <a:srgbClr val="FFFFFF"/>
                </a:highlight>
                <a:latin typeface="PragmataPro Mono Liga" panose="02000509040000020004" pitchFamily="49" charset="0"/>
              </a:rPr>
              <a:t>5</a:t>
            </a:r>
            <a:r>
              <a:rPr lang="vi-VN" b="0">
                <a:solidFill>
                  <a:srgbClr val="000000"/>
                </a:solidFill>
                <a:effectLst/>
                <a:highlight>
                  <a:srgbClr val="FFFFFF"/>
                </a:highlight>
                <a:latin typeface="PragmataPro Mono Liga" panose="02000509040000020004" pitchFamily="49" charset="0"/>
              </a:rPr>
              <a:t>) </a:t>
            </a:r>
            <a:r>
              <a:rPr lang="vi-VN" b="0">
                <a:solidFill>
                  <a:srgbClr val="AF00DB"/>
                </a:solidFill>
                <a:effectLst/>
                <a:highlight>
                  <a:srgbClr val="FFFFFF"/>
                </a:highlight>
                <a:latin typeface="PragmataPro Mono Liga" panose="02000509040000020004" pitchFamily="49" charset="0"/>
              </a:rPr>
              <a:t>return</a:t>
            </a:r>
            <a:r>
              <a:rPr lang="vi-VN" b="0">
                <a:solidFill>
                  <a:srgbClr val="000000"/>
                </a:solidFill>
                <a:effectLst/>
                <a:highlight>
                  <a:srgbClr val="FFFFFF"/>
                </a:highlight>
                <a:latin typeface="PragmataPro Mono Liga" panose="02000509040000020004" pitchFamily="49" charset="0"/>
              </a:rPr>
              <a:t> </a:t>
            </a:r>
            <a:r>
              <a:rPr lang="vi-VN" b="0">
                <a:solidFill>
                  <a:srgbClr val="098658"/>
                </a:solidFill>
                <a:effectLst/>
                <a:highlight>
                  <a:srgbClr val="FFFFFF"/>
                </a:highlight>
                <a:latin typeface="PragmataPro Mono Liga" panose="02000509040000020004" pitchFamily="49" charset="0"/>
              </a:rPr>
              <a:t>0</a:t>
            </a:r>
            <a:r>
              <a:rPr lang="vi-VN" b="0">
                <a:solidFill>
                  <a:srgbClr val="000000"/>
                </a:solidFill>
                <a:effectLst/>
                <a:highlight>
                  <a:srgbClr val="FFFFFF"/>
                </a:highlight>
                <a:latin typeface="PragmataPro Mono Liga" panose="02000509040000020004" pitchFamily="49" charset="0"/>
              </a:rPr>
              <a:t>;</a:t>
            </a:r>
            <a:r>
              <a:rPr lang="vi-VN" b="0">
                <a:solidFill>
                  <a:srgbClr val="008000"/>
                </a:solidFill>
                <a:effectLst/>
                <a:highlight>
                  <a:srgbClr val="FFFFFF"/>
                </a:highlight>
                <a:latin typeface="PragmataPro Mono Liga" panose="02000509040000020004" pitchFamily="49" charset="0"/>
              </a:rPr>
              <a:t> </a:t>
            </a:r>
            <a:endParaRPr lang="en-US" b="0">
              <a:solidFill>
                <a:srgbClr val="008000"/>
              </a:solidFill>
              <a:effectLst/>
              <a:highlight>
                <a:srgbClr val="FFFFFF"/>
              </a:highlight>
              <a:latin typeface="PragmataPro Mono Liga" panose="02000509040000020004" pitchFamily="49" charset="0"/>
            </a:endParaRPr>
          </a:p>
          <a:p>
            <a:r>
              <a:rPr lang="en-US">
                <a:solidFill>
                  <a:srgbClr val="008000"/>
                </a:solidFill>
                <a:highlight>
                  <a:srgbClr val="FFFFFF"/>
                </a:highlight>
                <a:latin typeface="PragmataPro Mono Liga" panose="02000509040000020004" pitchFamily="49" charset="0"/>
              </a:rPr>
              <a:t>	</a:t>
            </a:r>
            <a:r>
              <a:rPr lang="vi-VN" b="0">
                <a:solidFill>
                  <a:srgbClr val="008000"/>
                </a:solidFill>
                <a:effectLst/>
                <a:highlight>
                  <a:srgbClr val="FFFFFF"/>
                </a:highlight>
                <a:latin typeface="PragmataPro Mono Liga" panose="02000509040000020004" pitchFamily="49" charset="0"/>
              </a:rPr>
              <a:t>// Nhập sai lần thứ 5, thoát khỏi chương trình</a:t>
            </a:r>
            <a:endParaRPr lang="vi-VN" b="0">
              <a:solidFill>
                <a:srgbClr val="000000"/>
              </a:solidFill>
              <a:effectLst/>
              <a:highlight>
                <a:srgbClr val="FFFFFF"/>
              </a:highlight>
              <a:latin typeface="PragmataPro Mono Liga" panose="02000509040000020004" pitchFamily="49" charset="0"/>
            </a:endParaRPr>
          </a:p>
          <a:p>
            <a:r>
              <a:rPr lang="vi-VN" b="0">
                <a:solidFill>
                  <a:srgbClr val="000000"/>
                </a:solidFill>
                <a:effectLst/>
                <a:highlight>
                  <a:srgbClr val="FFFFFF"/>
                </a:highlight>
                <a:latin typeface="PragmataPro Mono Liga" panose="02000509040000020004" pitchFamily="49" charset="0"/>
              </a:rPr>
              <a:t>        </a:t>
            </a:r>
          </a:p>
          <a:p>
            <a:r>
              <a:rPr lang="vi-VN" b="0">
                <a:solidFill>
                  <a:srgbClr val="000000"/>
                </a:solidFill>
                <a:effectLst/>
                <a:highlight>
                  <a:srgbClr val="FFFFFF"/>
                </a:highlight>
                <a:latin typeface="PragmataPro Mono Liga" panose="02000509040000020004" pitchFamily="49" charset="0"/>
              </a:rPr>
              <a:t>        </a:t>
            </a:r>
            <a:r>
              <a:rPr lang="vi-VN" b="0">
                <a:solidFill>
                  <a:srgbClr val="AF00DB"/>
                </a:solidFill>
                <a:effectLst/>
                <a:highlight>
                  <a:srgbClr val="FFFFFF"/>
                </a:highlight>
                <a:latin typeface="PragmataPro Mono Liga" panose="02000509040000020004" pitchFamily="49" charset="0"/>
              </a:rPr>
              <a:t>if</a:t>
            </a:r>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pass</a:t>
            </a:r>
            <a:r>
              <a:rPr lang="vi-VN" b="0">
                <a:solidFill>
                  <a:srgbClr val="000000"/>
                </a:solidFill>
                <a:effectLst/>
                <a:highlight>
                  <a:srgbClr val="FFFFFF"/>
                </a:highlight>
                <a:latin typeface="PragmataPro Mono Liga" panose="02000509040000020004" pitchFamily="49" charset="0"/>
              </a:rPr>
              <a:t> != </a:t>
            </a:r>
            <a:r>
              <a:rPr lang="vi-VN" b="0">
                <a:solidFill>
                  <a:srgbClr val="098658"/>
                </a:solidFill>
                <a:effectLst/>
                <a:highlight>
                  <a:srgbClr val="FFFFFF"/>
                </a:highlight>
                <a:latin typeface="PragmataPro Mono Liga" panose="02000509040000020004" pitchFamily="49" charset="0"/>
              </a:rPr>
              <a:t>123456</a:t>
            </a:r>
            <a:r>
              <a:rPr lang="vi-VN" b="0">
                <a:solidFill>
                  <a:srgbClr val="000000"/>
                </a:solidFill>
                <a:effectLst/>
                <a:highlight>
                  <a:srgbClr val="FFFFFF"/>
                </a:highlight>
                <a:latin typeface="PragmataPro Mono Liga" panose="02000509040000020004" pitchFamily="49" charset="0"/>
              </a:rPr>
              <a:t>) {</a:t>
            </a:r>
          </a:p>
          <a:p>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count</a:t>
            </a:r>
            <a:r>
              <a:rPr lang="vi-VN" b="0">
                <a:solidFill>
                  <a:srgbClr val="000000"/>
                </a:solidFill>
                <a:effectLst/>
                <a:highlight>
                  <a:srgbClr val="FFFFFF"/>
                </a:highlight>
                <a:latin typeface="PragmataPro Mono Liga" panose="02000509040000020004" pitchFamily="49" charset="0"/>
              </a:rPr>
              <a:t>; </a:t>
            </a:r>
          </a:p>
          <a:p>
            <a:r>
              <a:rPr lang="vi-VN" b="0">
                <a:solidFill>
                  <a:srgbClr val="000000"/>
                </a:solidFill>
                <a:effectLst/>
                <a:highlight>
                  <a:srgbClr val="FFFFFF"/>
                </a:highlight>
                <a:latin typeface="PragmataPro Mono Liga" panose="02000509040000020004" pitchFamily="49" charset="0"/>
              </a:rPr>
              <a:t>            </a:t>
            </a:r>
            <a:r>
              <a:rPr lang="vi-VN" b="0">
                <a:solidFill>
                  <a:srgbClr val="AF00DB"/>
                </a:solidFill>
                <a:effectLst/>
                <a:highlight>
                  <a:srgbClr val="FFFFFF"/>
                </a:highlight>
                <a:latin typeface="PragmataPro Mono Liga" panose="02000509040000020004" pitchFamily="49" charset="0"/>
              </a:rPr>
              <a:t>continue</a:t>
            </a:r>
            <a:r>
              <a:rPr lang="vi-VN" b="0">
                <a:solidFill>
                  <a:srgbClr val="000000"/>
                </a:solidFill>
                <a:effectLst/>
                <a:highlight>
                  <a:srgbClr val="FFFFFF"/>
                </a:highlight>
                <a:latin typeface="PragmataPro Mono Liga" panose="02000509040000020004" pitchFamily="49" charset="0"/>
              </a:rPr>
              <a:t>;</a:t>
            </a:r>
          </a:p>
          <a:p>
            <a:r>
              <a:rPr lang="vi-VN" b="0">
                <a:solidFill>
                  <a:srgbClr val="000000"/>
                </a:solidFill>
                <a:effectLst/>
                <a:highlight>
                  <a:srgbClr val="FFFFFF"/>
                </a:highlight>
                <a:latin typeface="PragmataPro Mono Liga" panose="02000509040000020004" pitchFamily="49" charset="0"/>
              </a:rPr>
              <a:t>        }</a:t>
            </a:r>
            <a:r>
              <a:rPr lang="vi-VN" b="0">
                <a:solidFill>
                  <a:srgbClr val="008000"/>
                </a:solidFill>
                <a:effectLst/>
                <a:highlight>
                  <a:srgbClr val="FFFFFF"/>
                </a:highlight>
                <a:latin typeface="PragmataPro Mono Liga" panose="02000509040000020004" pitchFamily="49" charset="0"/>
              </a:rPr>
              <a:t> // Nhập sai mật khẩu, tiếp tục nhập   </a:t>
            </a:r>
            <a:endParaRPr lang="vi-VN" b="0">
              <a:solidFill>
                <a:srgbClr val="000000"/>
              </a:solidFill>
              <a:effectLst/>
              <a:highlight>
                <a:srgbClr val="FFFFFF"/>
              </a:highlight>
              <a:latin typeface="PragmataPro Mono Liga" panose="02000509040000020004" pitchFamily="49" charset="0"/>
            </a:endParaRPr>
          </a:p>
          <a:p>
            <a:r>
              <a:rPr lang="vi-VN" b="0">
                <a:solidFill>
                  <a:srgbClr val="000000"/>
                </a:solidFill>
                <a:effectLst/>
                <a:highlight>
                  <a:srgbClr val="FFFFFF"/>
                </a:highlight>
                <a:latin typeface="PragmataPro Mono Liga" panose="02000509040000020004" pitchFamily="49" charset="0"/>
              </a:rPr>
              <a:t>        </a:t>
            </a:r>
          </a:p>
          <a:p>
            <a:r>
              <a:rPr lang="vi-VN" b="0">
                <a:solidFill>
                  <a:srgbClr val="000000"/>
                </a:solidFill>
                <a:effectLst/>
                <a:highlight>
                  <a:srgbClr val="FFFFFF"/>
                </a:highlight>
                <a:latin typeface="PragmataPro Mono Liga" panose="02000509040000020004" pitchFamily="49" charset="0"/>
              </a:rPr>
              <a:t>        </a:t>
            </a:r>
            <a:r>
              <a:rPr lang="vi-VN" b="0">
                <a:solidFill>
                  <a:srgbClr val="AF00DB"/>
                </a:solidFill>
                <a:effectLst/>
                <a:highlight>
                  <a:srgbClr val="FFFFFF"/>
                </a:highlight>
                <a:latin typeface="PragmataPro Mono Liga" panose="02000509040000020004" pitchFamily="49" charset="0"/>
              </a:rPr>
              <a:t>break</a:t>
            </a:r>
            <a:r>
              <a:rPr lang="vi-VN" b="0">
                <a:solidFill>
                  <a:srgbClr val="000000"/>
                </a:solidFill>
                <a:effectLst/>
                <a:highlight>
                  <a:srgbClr val="FFFFFF"/>
                </a:highlight>
                <a:latin typeface="PragmataPro Mono Liga" panose="02000509040000020004" pitchFamily="49" charset="0"/>
              </a:rPr>
              <a:t>;</a:t>
            </a:r>
            <a:r>
              <a:rPr lang="vi-VN" b="0">
                <a:solidFill>
                  <a:srgbClr val="008000"/>
                </a:solidFill>
                <a:effectLst/>
                <a:highlight>
                  <a:srgbClr val="FFFFFF"/>
                </a:highlight>
                <a:latin typeface="PragmataPro Mono Liga" panose="02000509040000020004" pitchFamily="49" charset="0"/>
              </a:rPr>
              <a:t> // Nhập đúng, kết thúc vòng lặp</a:t>
            </a:r>
            <a:endParaRPr lang="vi-VN" b="0">
              <a:solidFill>
                <a:srgbClr val="000000"/>
              </a:solidFill>
              <a:effectLst/>
              <a:highlight>
                <a:srgbClr val="FFFFFF"/>
              </a:highlight>
              <a:latin typeface="PragmataPro Mono Liga" panose="02000509040000020004" pitchFamily="49" charset="0"/>
            </a:endParaRPr>
          </a:p>
          <a:p>
            <a:r>
              <a:rPr lang="vi-VN" b="0">
                <a:solidFill>
                  <a:srgbClr val="000000"/>
                </a:solidFill>
                <a:effectLst/>
                <a:highlight>
                  <a:srgbClr val="FFFFFF"/>
                </a:highlight>
                <a:latin typeface="PragmataPro Mono Liga" panose="02000509040000020004" pitchFamily="49" charset="0"/>
              </a:rPr>
              <a:t>    }</a:t>
            </a:r>
          </a:p>
          <a:p>
            <a:r>
              <a:rPr lang="vi-VN" b="0">
                <a:solidFill>
                  <a:srgbClr val="000000"/>
                </a:solidFill>
                <a:effectLst/>
                <a:highlight>
                  <a:srgbClr val="FFFFFF"/>
                </a:highlight>
                <a:latin typeface="PragmataPro Mono Liga" panose="02000509040000020004" pitchFamily="49" charset="0"/>
              </a:rPr>
              <a:t>    </a:t>
            </a:r>
            <a:r>
              <a:rPr lang="vi-VN" b="0">
                <a:solidFill>
                  <a:srgbClr val="001080"/>
                </a:solidFill>
                <a:effectLst/>
                <a:highlight>
                  <a:srgbClr val="FFFFFF"/>
                </a:highlight>
                <a:latin typeface="PragmataPro Mono Liga" panose="02000509040000020004" pitchFamily="49" charset="0"/>
              </a:rPr>
              <a:t>cout</a:t>
            </a:r>
            <a:r>
              <a:rPr lang="vi-VN" b="0">
                <a:solidFill>
                  <a:srgbClr val="000000"/>
                </a:solidFill>
                <a:effectLst/>
                <a:highlight>
                  <a:srgbClr val="FFFFFF"/>
                </a:highlight>
                <a:latin typeface="PragmataPro Mono Liga" panose="02000509040000020004" pitchFamily="49" charset="0"/>
              </a:rPr>
              <a:t> </a:t>
            </a:r>
            <a:r>
              <a:rPr lang="vi-VN" b="0">
                <a:solidFill>
                  <a:srgbClr val="795E26"/>
                </a:solidFill>
                <a:effectLst/>
                <a:highlight>
                  <a:srgbClr val="FFFFFF"/>
                </a:highlight>
                <a:latin typeface="PragmataPro Mono Liga" panose="02000509040000020004" pitchFamily="49" charset="0"/>
              </a:rPr>
              <a:t>&lt;&lt;</a:t>
            </a:r>
            <a:r>
              <a:rPr lang="vi-VN" b="0">
                <a:solidFill>
                  <a:srgbClr val="000000"/>
                </a:solidFill>
                <a:effectLst/>
                <a:highlight>
                  <a:srgbClr val="FFFFFF"/>
                </a:highlight>
                <a:latin typeface="PragmataPro Mono Liga" panose="02000509040000020004" pitchFamily="49" charset="0"/>
              </a:rPr>
              <a:t> </a:t>
            </a:r>
            <a:r>
              <a:rPr lang="vi-VN" b="0">
                <a:solidFill>
                  <a:srgbClr val="A31515"/>
                </a:solidFill>
                <a:effectLst/>
                <a:highlight>
                  <a:srgbClr val="FFFFFF"/>
                </a:highlight>
                <a:latin typeface="PragmataPro Mono Liga" panose="02000509040000020004" pitchFamily="49" charset="0"/>
              </a:rPr>
              <a:t>"Welcome to the example program"</a:t>
            </a:r>
            <a:r>
              <a:rPr lang="vi-VN" b="0">
                <a:solidFill>
                  <a:srgbClr val="000000"/>
                </a:solidFill>
                <a:effectLst/>
                <a:highlight>
                  <a:srgbClr val="FFFFFF"/>
                </a:highlight>
                <a:latin typeface="PragmataPro Mono Liga" panose="02000509040000020004" pitchFamily="49" charset="0"/>
              </a:rPr>
              <a:t>;</a:t>
            </a:r>
          </a:p>
          <a:p>
            <a:r>
              <a:rPr lang="vi-VN" b="0">
                <a:solidFill>
                  <a:srgbClr val="000000"/>
                </a:solidFill>
                <a:effectLst/>
                <a:highlight>
                  <a:srgbClr val="FFFFFF"/>
                </a:highlight>
                <a:latin typeface="PragmataPro Mono Liga" panose="02000509040000020004" pitchFamily="49" charset="0"/>
              </a:rPr>
              <a:t>    </a:t>
            </a:r>
            <a:r>
              <a:rPr lang="vi-VN" b="0">
                <a:solidFill>
                  <a:srgbClr val="AF00DB"/>
                </a:solidFill>
                <a:effectLst/>
                <a:highlight>
                  <a:srgbClr val="FFFFFF"/>
                </a:highlight>
                <a:latin typeface="PragmataPro Mono Liga" panose="02000509040000020004" pitchFamily="49" charset="0"/>
              </a:rPr>
              <a:t>return</a:t>
            </a:r>
            <a:r>
              <a:rPr lang="vi-VN" b="0">
                <a:solidFill>
                  <a:srgbClr val="000000"/>
                </a:solidFill>
                <a:effectLst/>
                <a:highlight>
                  <a:srgbClr val="FFFFFF"/>
                </a:highlight>
                <a:latin typeface="PragmataPro Mono Liga" panose="02000509040000020004" pitchFamily="49" charset="0"/>
              </a:rPr>
              <a:t> </a:t>
            </a:r>
            <a:r>
              <a:rPr lang="vi-VN" b="0">
                <a:solidFill>
                  <a:srgbClr val="098658"/>
                </a:solidFill>
                <a:effectLst/>
                <a:highlight>
                  <a:srgbClr val="FFFFFF"/>
                </a:highlight>
                <a:latin typeface="PragmataPro Mono Liga" panose="02000509040000020004" pitchFamily="49" charset="0"/>
              </a:rPr>
              <a:t>0</a:t>
            </a:r>
            <a:r>
              <a:rPr lang="vi-VN" b="0">
                <a:solidFill>
                  <a:srgbClr val="000000"/>
                </a:solidFill>
                <a:effectLst/>
                <a:highlight>
                  <a:srgbClr val="FFFFFF"/>
                </a:highlight>
                <a:latin typeface="PragmataPro Mono Liga" panose="02000509040000020004" pitchFamily="49" charset="0"/>
              </a:rPr>
              <a:t>;</a:t>
            </a:r>
          </a:p>
          <a:p>
            <a:r>
              <a:rPr lang="vi-VN" b="0">
                <a:solidFill>
                  <a:srgbClr val="000000"/>
                </a:solidFill>
                <a:effectLst/>
                <a:highlight>
                  <a:srgbClr val="FFFFFF"/>
                </a:highlight>
                <a:latin typeface="PragmataPro Mono Liga" panose="02000509040000020004" pitchFamily="49" charset="0"/>
              </a:rPr>
              <a:t>}</a:t>
            </a:r>
          </a:p>
          <a:p>
            <a:br>
              <a:rPr lang="vi-VN" b="0">
                <a:solidFill>
                  <a:srgbClr val="000000"/>
                </a:solidFill>
                <a:effectLst/>
                <a:highlight>
                  <a:srgbClr val="FFFFFF"/>
                </a:highlight>
                <a:latin typeface="PragmataPro Mono Liga" panose="02000509040000020004" pitchFamily="49" charset="0"/>
              </a:rPr>
            </a:br>
            <a:endParaRPr lang="vi-VN" b="0">
              <a:solidFill>
                <a:srgbClr val="000000"/>
              </a:solidFill>
              <a:effectLst/>
              <a:highlight>
                <a:srgbClr val="FFFFFF"/>
              </a:highlight>
              <a:latin typeface="PragmataPro Mono Liga" panose="02000509040000020004" pitchFamily="49" charset="0"/>
            </a:endParaRPr>
          </a:p>
        </p:txBody>
      </p:sp>
      <p:sp>
        <p:nvSpPr>
          <p:cNvPr id="6" name="Date Placeholder 5">
            <a:extLst>
              <a:ext uri="{FF2B5EF4-FFF2-40B4-BE49-F238E27FC236}">
                <a16:creationId xmlns:a16="http://schemas.microsoft.com/office/drawing/2014/main" id="{16C3D1A2-86F4-4112-B35F-FA65E8571470}"/>
              </a:ext>
            </a:extLst>
          </p:cNvPr>
          <p:cNvSpPr>
            <a:spLocks noGrp="1"/>
          </p:cNvSpPr>
          <p:nvPr>
            <p:ph type="dt" sz="half" idx="13"/>
          </p:nvPr>
        </p:nvSpPr>
        <p:spPr/>
        <p:txBody>
          <a:bodyPr/>
          <a:lstStyle/>
          <a:p>
            <a:r>
              <a:rPr lang="en-US"/>
              <a:t>June 2024</a:t>
            </a:r>
            <a:endParaRPr lang="en-US" dirty="0"/>
          </a:p>
        </p:txBody>
      </p:sp>
    </p:spTree>
    <p:extLst>
      <p:ext uri="{BB962C8B-B14F-4D97-AF65-F5344CB8AC3E}">
        <p14:creationId xmlns:p14="http://schemas.microsoft.com/office/powerpoint/2010/main" val="2527135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4.10 Một số ví dụ minh họa</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Slide Number Placeholder 8">
            <a:extLst>
              <a:ext uri="{FF2B5EF4-FFF2-40B4-BE49-F238E27FC236}">
                <a16:creationId xmlns:a16="http://schemas.microsoft.com/office/drawing/2014/main" id="{40F0F39B-C033-F96B-F49E-57D5B4FA7DA9}"/>
              </a:ext>
            </a:extLst>
          </p:cNvPr>
          <p:cNvSpPr>
            <a:spLocks noGrp="1"/>
          </p:cNvSpPr>
          <p:nvPr>
            <p:ph type="sldNum" sz="quarter" idx="12"/>
          </p:nvPr>
        </p:nvSpPr>
        <p:spPr/>
        <p:txBody>
          <a:bodyPr/>
          <a:lstStyle/>
          <a:p>
            <a:fld id="{D8B0B3AC-44A8-D142-AAF6-9A453466E1A4}" type="slidenum">
              <a:rPr lang="en-VN" smtClean="0"/>
              <a:pPr/>
              <a:t>75</a:t>
            </a:fld>
            <a:endParaRPr lang="en-VN" dirty="0"/>
          </a:p>
        </p:txBody>
      </p:sp>
      <p:sp>
        <p:nvSpPr>
          <p:cNvPr id="7" name="Date Placeholder 6">
            <a:extLst>
              <a:ext uri="{FF2B5EF4-FFF2-40B4-BE49-F238E27FC236}">
                <a16:creationId xmlns:a16="http://schemas.microsoft.com/office/drawing/2014/main" id="{116161E1-5A21-93F7-EF25-7ADB17A416F0}"/>
              </a:ext>
            </a:extLst>
          </p:cNvPr>
          <p:cNvSpPr>
            <a:spLocks noGrp="1"/>
          </p:cNvSpPr>
          <p:nvPr>
            <p:ph type="dt" sz="half" idx="17"/>
          </p:nvPr>
        </p:nvSpPr>
        <p:spPr/>
        <p:txBody>
          <a:bodyPr/>
          <a:lstStyle/>
          <a:p>
            <a:r>
              <a:rPr lang="en-US"/>
              <a:t>June 2024</a:t>
            </a:r>
            <a:endParaRPr lang="en-US" dirty="0"/>
          </a:p>
        </p:txBody>
      </p:sp>
    </p:spTree>
    <p:extLst>
      <p:ext uri="{BB962C8B-B14F-4D97-AF65-F5344CB8AC3E}">
        <p14:creationId xmlns:p14="http://schemas.microsoft.com/office/powerpoint/2010/main" val="2908096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4.10 Một số ví dụ minh họa</a:t>
            </a:r>
            <a:endParaRPr lang="en-VN"/>
          </a:p>
        </p:txBody>
      </p:sp>
      <p:sp>
        <p:nvSpPr>
          <p:cNvPr id="3" name="Content Placeholder 2"/>
          <p:cNvSpPr>
            <a:spLocks noGrp="1"/>
          </p:cNvSpPr>
          <p:nvPr>
            <p:ph idx="1"/>
          </p:nvPr>
        </p:nvSpPr>
        <p:spPr/>
        <p:txBody>
          <a:bodyPr>
            <a:normAutofit fontScale="92500" lnSpcReduction="10000"/>
          </a:bodyPr>
          <a:lstStyle/>
          <a:p>
            <a:r>
              <a:rPr lang="en-US" dirty="0" err="1"/>
              <a:t>Ví</a:t>
            </a:r>
            <a:r>
              <a:rPr lang="en-US" dirty="0"/>
              <a:t> </a:t>
            </a:r>
            <a:r>
              <a:rPr lang="en-US" dirty="0" err="1"/>
              <a:t>dụ</a:t>
            </a:r>
            <a:r>
              <a:rPr lang="en-US" dirty="0"/>
              <a:t> 1: </a:t>
            </a: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một</a:t>
            </a:r>
            <a:r>
              <a:rPr lang="en-US" dirty="0"/>
              <a:t> </a:t>
            </a:r>
            <a:r>
              <a:rPr lang="en-US" dirty="0" err="1"/>
              <a:t>số</a:t>
            </a:r>
            <a:r>
              <a:rPr lang="en-US" dirty="0"/>
              <a:t> </a:t>
            </a:r>
            <a:r>
              <a:rPr lang="en-US" dirty="0" err="1"/>
              <a:t>nguyên</a:t>
            </a:r>
            <a:r>
              <a:rPr lang="en-US" dirty="0"/>
              <a:t> </a:t>
            </a:r>
            <a:r>
              <a:rPr lang="en-US" dirty="0" err="1"/>
              <a:t>dương</a:t>
            </a:r>
            <a:r>
              <a:rPr lang="en-US" dirty="0"/>
              <a:t> n (</a:t>
            </a:r>
            <a:r>
              <a:rPr lang="en-US" dirty="0" err="1"/>
              <a:t>có</a:t>
            </a:r>
            <a:r>
              <a:rPr lang="en-US" dirty="0"/>
              <a:t> </a:t>
            </a:r>
            <a:r>
              <a:rPr lang="en-US" dirty="0" err="1"/>
              <a:t>kiểm</a:t>
            </a:r>
            <a:r>
              <a:rPr lang="en-US" dirty="0"/>
              <a:t> </a:t>
            </a:r>
            <a:r>
              <a:rPr lang="en-US" dirty="0" err="1"/>
              <a:t>tra</a:t>
            </a:r>
            <a:r>
              <a:rPr lang="en-US" dirty="0"/>
              <a:t> </a:t>
            </a:r>
            <a:r>
              <a:rPr lang="en-US" dirty="0" err="1"/>
              <a:t>điều</a:t>
            </a:r>
            <a:r>
              <a:rPr lang="en-US" dirty="0"/>
              <a:t> </a:t>
            </a:r>
            <a:r>
              <a:rPr lang="en-US" dirty="0" err="1"/>
              <a:t>kiện</a:t>
            </a:r>
            <a:r>
              <a:rPr lang="en-US" dirty="0"/>
              <a:t> </a:t>
            </a:r>
            <a:r>
              <a:rPr lang="en-US" dirty="0" err="1"/>
              <a:t>nhập</a:t>
            </a:r>
            <a:r>
              <a:rPr lang="en-US" dirty="0"/>
              <a:t>) </a:t>
            </a:r>
            <a:r>
              <a:rPr lang="en-US" dirty="0" err="1"/>
              <a:t>và</a:t>
            </a:r>
            <a:r>
              <a:rPr lang="en-US" dirty="0"/>
              <a:t> </a:t>
            </a:r>
            <a:r>
              <a:rPr lang="en-US" dirty="0" err="1"/>
              <a:t>tính</a:t>
            </a:r>
            <a:r>
              <a:rPr lang="en-US" dirty="0"/>
              <a:t> </a:t>
            </a:r>
            <a:r>
              <a:rPr lang="en-US" dirty="0" err="1"/>
              <a:t>tổng</a:t>
            </a:r>
            <a:r>
              <a:rPr lang="en-US" dirty="0"/>
              <a:t> S=1+2+…+ n</a:t>
            </a:r>
          </a:p>
          <a:p>
            <a:r>
              <a:rPr lang="en-US" dirty="0" err="1"/>
              <a:t>Ví</a:t>
            </a:r>
            <a:r>
              <a:rPr lang="en-US" dirty="0"/>
              <a:t> </a:t>
            </a:r>
            <a:r>
              <a:rPr lang="en-US" dirty="0" err="1"/>
              <a:t>dụ</a:t>
            </a:r>
            <a:r>
              <a:rPr lang="en-US" dirty="0"/>
              <a:t> 2: </a:t>
            </a:r>
            <a:r>
              <a:rPr lang="en-US" dirty="0" err="1"/>
              <a:t>Viết</a:t>
            </a:r>
            <a:r>
              <a:rPr lang="en-US" dirty="0"/>
              <a:t> </a:t>
            </a:r>
            <a:r>
              <a:rPr lang="en-US" dirty="0" err="1"/>
              <a:t>chương</a:t>
            </a:r>
            <a:r>
              <a:rPr lang="en-US" dirty="0"/>
              <a:t> </a:t>
            </a:r>
            <a:r>
              <a:rPr lang="en-US" dirty="0" err="1"/>
              <a:t>trình</a:t>
            </a:r>
            <a:r>
              <a:rPr lang="en-US" dirty="0"/>
              <a:t> </a:t>
            </a:r>
            <a:r>
              <a:rPr lang="en-US" dirty="0" err="1"/>
              <a:t>Liệt</a:t>
            </a:r>
            <a:r>
              <a:rPr lang="en-US" dirty="0"/>
              <a:t> </a:t>
            </a:r>
            <a:r>
              <a:rPr lang="en-US" dirty="0" err="1"/>
              <a:t>kê</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ước</a:t>
            </a:r>
            <a:r>
              <a:rPr lang="en-US" dirty="0"/>
              <a:t> </a:t>
            </a:r>
            <a:r>
              <a:rPr lang="en-US" dirty="0" err="1"/>
              <a:t>số</a:t>
            </a:r>
            <a:r>
              <a:rPr lang="en-US" dirty="0"/>
              <a:t> </a:t>
            </a:r>
            <a:r>
              <a:rPr lang="en-US" dirty="0" err="1"/>
              <a:t>của</a:t>
            </a:r>
            <a:r>
              <a:rPr lang="en-US" dirty="0"/>
              <a:t> </a:t>
            </a:r>
            <a:r>
              <a:rPr lang="en-US" dirty="0" err="1"/>
              <a:t>số</a:t>
            </a:r>
            <a:r>
              <a:rPr lang="en-US" dirty="0"/>
              <a:t> </a:t>
            </a:r>
            <a:r>
              <a:rPr lang="en-US" dirty="0" err="1"/>
              <a:t>nguyên</a:t>
            </a:r>
            <a:r>
              <a:rPr lang="en-US" dirty="0"/>
              <a:t> </a:t>
            </a:r>
            <a:r>
              <a:rPr lang="en-US" dirty="0" err="1"/>
              <a:t>dương</a:t>
            </a:r>
            <a:r>
              <a:rPr lang="en-US" dirty="0"/>
              <a:t> n</a:t>
            </a:r>
          </a:p>
          <a:p>
            <a:r>
              <a:rPr lang="en-US" dirty="0" err="1"/>
              <a:t>Ví</a:t>
            </a:r>
            <a:r>
              <a:rPr lang="en-US" dirty="0"/>
              <a:t> </a:t>
            </a:r>
            <a:r>
              <a:rPr lang="en-US" dirty="0" err="1"/>
              <a:t>dụ</a:t>
            </a:r>
            <a:r>
              <a:rPr lang="en-US" dirty="0"/>
              <a:t> 3: </a:t>
            </a:r>
            <a:r>
              <a:rPr lang="en-US" dirty="0" err="1"/>
              <a:t>Viết</a:t>
            </a:r>
            <a:r>
              <a:rPr lang="en-US" dirty="0"/>
              <a:t> </a:t>
            </a:r>
            <a:r>
              <a:rPr lang="en-US" dirty="0" err="1"/>
              <a:t>chương</a:t>
            </a:r>
            <a:r>
              <a:rPr lang="en-US" dirty="0"/>
              <a:t> </a:t>
            </a:r>
            <a:r>
              <a:rPr lang="en-US" dirty="0" err="1"/>
              <a:t>trình</a:t>
            </a:r>
            <a:r>
              <a:rPr lang="en-US" dirty="0"/>
              <a:t> </a:t>
            </a:r>
            <a:r>
              <a:rPr lang="en-US" dirty="0" err="1"/>
              <a:t>Đếm</a:t>
            </a:r>
            <a:r>
              <a:rPr lang="en-US" dirty="0"/>
              <a:t> </a:t>
            </a:r>
            <a:r>
              <a:rPr lang="en-US" dirty="0" err="1"/>
              <a:t>số</a:t>
            </a:r>
            <a:r>
              <a:rPr lang="en-US" dirty="0"/>
              <a:t> </a:t>
            </a:r>
            <a:r>
              <a:rPr lang="en-US" dirty="0" err="1"/>
              <a:t>lượng</a:t>
            </a:r>
            <a:r>
              <a:rPr lang="en-US" dirty="0"/>
              <a:t> </a:t>
            </a:r>
            <a:r>
              <a:rPr lang="en-US" dirty="0" err="1"/>
              <a:t>chữ</a:t>
            </a:r>
            <a:r>
              <a:rPr lang="en-US" dirty="0"/>
              <a:t> </a:t>
            </a:r>
            <a:r>
              <a:rPr lang="en-US" dirty="0" err="1"/>
              <a:t>số</a:t>
            </a:r>
            <a:r>
              <a:rPr lang="en-US" dirty="0"/>
              <a:t> </a:t>
            </a:r>
            <a:r>
              <a:rPr lang="en-US" dirty="0" err="1"/>
              <a:t>của</a:t>
            </a:r>
            <a:r>
              <a:rPr lang="en-US" dirty="0"/>
              <a:t> </a:t>
            </a:r>
            <a:r>
              <a:rPr lang="en-US" dirty="0" err="1"/>
              <a:t>số</a:t>
            </a:r>
            <a:r>
              <a:rPr lang="en-US" dirty="0"/>
              <a:t> </a:t>
            </a:r>
            <a:r>
              <a:rPr lang="en-US" dirty="0" err="1"/>
              <a:t>nguyên</a:t>
            </a:r>
            <a:r>
              <a:rPr lang="en-US" dirty="0"/>
              <a:t> </a:t>
            </a:r>
            <a:r>
              <a:rPr lang="en-US" dirty="0" err="1"/>
              <a:t>dương</a:t>
            </a:r>
            <a:r>
              <a:rPr lang="en-US" dirty="0"/>
              <a:t> n</a:t>
            </a:r>
          </a:p>
          <a:p>
            <a:r>
              <a:rPr lang="en-US" dirty="0" err="1"/>
              <a:t>Ví</a:t>
            </a:r>
            <a:r>
              <a:rPr lang="en-US" dirty="0"/>
              <a:t> </a:t>
            </a:r>
            <a:r>
              <a:rPr lang="en-US" dirty="0" err="1"/>
              <a:t>dụ</a:t>
            </a:r>
            <a:r>
              <a:rPr lang="en-US" dirty="0"/>
              <a:t> 4: </a:t>
            </a:r>
            <a:r>
              <a:rPr lang="en-US" dirty="0" err="1"/>
              <a:t>Viết</a:t>
            </a:r>
            <a:r>
              <a:rPr lang="en-US" dirty="0"/>
              <a:t> </a:t>
            </a:r>
            <a:r>
              <a:rPr lang="en-US" dirty="0" err="1"/>
              <a:t>chương</a:t>
            </a:r>
            <a:r>
              <a:rPr lang="en-US" dirty="0"/>
              <a:t> </a:t>
            </a:r>
            <a:r>
              <a:rPr lang="en-US" dirty="0" err="1"/>
              <a:t>trình</a:t>
            </a:r>
            <a:r>
              <a:rPr lang="en-US" dirty="0"/>
              <a:t> </a:t>
            </a:r>
            <a:r>
              <a:rPr lang="en-US" dirty="0" err="1"/>
              <a:t>Kiểm</a:t>
            </a:r>
            <a:r>
              <a:rPr lang="en-US" dirty="0"/>
              <a:t> </a:t>
            </a:r>
            <a:r>
              <a:rPr lang="en-US" dirty="0" err="1"/>
              <a:t>tra</a:t>
            </a:r>
            <a:r>
              <a:rPr lang="en-US" dirty="0"/>
              <a:t> </a:t>
            </a:r>
            <a:r>
              <a:rPr lang="en-US" dirty="0" err="1"/>
              <a:t>số</a:t>
            </a:r>
            <a:r>
              <a:rPr lang="en-US" dirty="0"/>
              <a:t> </a:t>
            </a:r>
            <a:r>
              <a:rPr lang="en-US" dirty="0" err="1"/>
              <a:t>nguyên</a:t>
            </a:r>
            <a:r>
              <a:rPr lang="en-US" dirty="0"/>
              <a:t> </a:t>
            </a:r>
            <a:r>
              <a:rPr lang="en-US" dirty="0" err="1"/>
              <a:t>tố</a:t>
            </a:r>
            <a:r>
              <a:rPr lang="en-US" dirty="0"/>
              <a:t> (</a:t>
            </a:r>
            <a:r>
              <a:rPr lang="en-US" dirty="0" err="1"/>
              <a:t>có</a:t>
            </a:r>
            <a:r>
              <a:rPr lang="en-US" dirty="0"/>
              <a:t> </a:t>
            </a:r>
            <a:r>
              <a:rPr lang="en-US" dirty="0" err="1"/>
              <a:t>dùng</a:t>
            </a:r>
            <a:r>
              <a:rPr lang="en-US" dirty="0"/>
              <a:t> break)</a:t>
            </a:r>
          </a:p>
          <a:p>
            <a:r>
              <a:rPr lang="en-US" dirty="0" err="1"/>
              <a:t>Ví</a:t>
            </a:r>
            <a:r>
              <a:rPr lang="en-US" dirty="0"/>
              <a:t> </a:t>
            </a:r>
            <a:r>
              <a:rPr lang="en-US" dirty="0" err="1"/>
              <a:t>dụ</a:t>
            </a:r>
            <a:r>
              <a:rPr lang="en-US" dirty="0"/>
              <a:t> 5: </a:t>
            </a:r>
            <a:r>
              <a:rPr lang="en-US" dirty="0" err="1"/>
              <a:t>Viết</a:t>
            </a:r>
            <a:r>
              <a:rPr lang="en-US" dirty="0"/>
              <a:t> </a:t>
            </a:r>
            <a:r>
              <a:rPr lang="en-US" dirty="0" err="1"/>
              <a:t>chương</a:t>
            </a:r>
            <a:r>
              <a:rPr lang="en-US" dirty="0"/>
              <a:t> </a:t>
            </a:r>
            <a:r>
              <a:rPr lang="en-US" dirty="0" err="1"/>
              <a:t>trình</a:t>
            </a:r>
            <a:r>
              <a:rPr lang="en-US" dirty="0"/>
              <a:t> In </a:t>
            </a:r>
            <a:r>
              <a:rPr lang="en-US" dirty="0" err="1"/>
              <a:t>tất</a:t>
            </a:r>
            <a:r>
              <a:rPr lang="en-US" dirty="0"/>
              <a:t> </a:t>
            </a:r>
            <a:r>
              <a:rPr lang="en-US" dirty="0" err="1"/>
              <a:t>cả</a:t>
            </a:r>
            <a:r>
              <a:rPr lang="en-US" dirty="0"/>
              <a:t> </a:t>
            </a:r>
            <a:r>
              <a:rPr lang="en-US" dirty="0" err="1"/>
              <a:t>các</a:t>
            </a:r>
            <a:r>
              <a:rPr lang="en-US" dirty="0"/>
              <a:t> </a:t>
            </a:r>
            <a:r>
              <a:rPr lang="en-US" dirty="0" err="1"/>
              <a:t>số</a:t>
            </a:r>
            <a:r>
              <a:rPr lang="en-US" dirty="0"/>
              <a:t> </a:t>
            </a:r>
            <a:r>
              <a:rPr lang="en-US" dirty="0" err="1"/>
              <a:t>lẻ</a:t>
            </a:r>
            <a:r>
              <a:rPr lang="en-US" dirty="0"/>
              <a:t> </a:t>
            </a:r>
            <a:r>
              <a:rPr lang="en-US" dirty="0" err="1"/>
              <a:t>nhỏ</a:t>
            </a:r>
            <a:r>
              <a:rPr lang="en-US" dirty="0"/>
              <a:t> </a:t>
            </a:r>
            <a:r>
              <a:rPr lang="en-US" dirty="0" err="1"/>
              <a:t>hơn</a:t>
            </a:r>
            <a:r>
              <a:rPr lang="en-US" dirty="0"/>
              <a:t> 50 </a:t>
            </a:r>
            <a:r>
              <a:rPr lang="en-US" dirty="0" err="1"/>
              <a:t>trừ</a:t>
            </a:r>
            <a:r>
              <a:rPr lang="en-US" dirty="0"/>
              <a:t> </a:t>
            </a:r>
            <a:r>
              <a:rPr lang="en-US" dirty="0" err="1"/>
              <a:t>các</a:t>
            </a:r>
            <a:r>
              <a:rPr lang="en-US" dirty="0"/>
              <a:t> </a:t>
            </a:r>
            <a:r>
              <a:rPr lang="en-US" dirty="0" err="1"/>
              <a:t>số</a:t>
            </a:r>
            <a:r>
              <a:rPr lang="en-US" dirty="0"/>
              <a:t> 3,9,31 (</a:t>
            </a:r>
            <a:r>
              <a:rPr lang="en-US" dirty="0" err="1"/>
              <a:t>có</a:t>
            </a:r>
            <a:r>
              <a:rPr lang="en-US" dirty="0"/>
              <a:t> </a:t>
            </a:r>
            <a:r>
              <a:rPr lang="en-US" dirty="0" err="1"/>
              <a:t>dùng</a:t>
            </a:r>
            <a:r>
              <a:rPr lang="en-US" dirty="0"/>
              <a:t> continue)</a:t>
            </a:r>
          </a:p>
          <a:p>
            <a:endParaRPr lang="en-US" dirty="0"/>
          </a:p>
        </p:txBody>
      </p:sp>
      <p:sp>
        <p:nvSpPr>
          <p:cNvPr id="8" name="Footer Placeholder 7"/>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49D2F489-BBA8-CCEB-10C6-7F4BB79ACFC3}"/>
              </a:ext>
            </a:extLst>
          </p:cNvPr>
          <p:cNvSpPr>
            <a:spLocks noGrp="1"/>
          </p:cNvSpPr>
          <p:nvPr>
            <p:ph type="sldNum" sz="quarter" idx="12"/>
          </p:nvPr>
        </p:nvSpPr>
        <p:spPr/>
        <p:txBody>
          <a:bodyPr/>
          <a:lstStyle/>
          <a:p>
            <a:fld id="{D8B0B3AC-44A8-D142-AAF6-9A453466E1A4}" type="slidenum">
              <a:rPr lang="en-VN" smtClean="0"/>
              <a:pPr/>
              <a:t>76</a:t>
            </a:fld>
            <a:endParaRPr lang="en-VN" dirty="0"/>
          </a:p>
        </p:txBody>
      </p:sp>
      <p:sp>
        <p:nvSpPr>
          <p:cNvPr id="4" name="Date Placeholder 3">
            <a:extLst>
              <a:ext uri="{FF2B5EF4-FFF2-40B4-BE49-F238E27FC236}">
                <a16:creationId xmlns:a16="http://schemas.microsoft.com/office/drawing/2014/main" id="{A5C88792-8A0D-D72E-DB35-E1497E84B66E}"/>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Bài tập</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6" name="Footer Placeholder 5">
            <a:extLst>
              <a:ext uri="{FF2B5EF4-FFF2-40B4-BE49-F238E27FC236}">
                <a16:creationId xmlns:a16="http://schemas.microsoft.com/office/drawing/2014/main" id="{C29DB870-DFB6-5390-E34D-D014C3EC7A33}"/>
              </a:ext>
            </a:extLst>
          </p:cNvPr>
          <p:cNvSpPr>
            <a:spLocks noGrp="1"/>
          </p:cNvSpPr>
          <p:nvPr>
            <p:ph type="ftr" sz="quarter" idx="18"/>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100" b="0" i="0" u="none" strike="noStrike" kern="1200" cap="none" spc="0" normalizeH="0" baseline="0" noProof="0">
                <a:ln>
                  <a:noFill/>
                </a:ln>
                <a:solidFill>
                  <a:srgbClr val="FFFFFF">
                    <a:lumMod val="8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vi-VN" sz="1100" b="0" i="0" u="none" strike="noStrike" kern="1200" cap="none" spc="0" normalizeH="0" baseline="0" noProof="0" dirty="0">
              <a:ln>
                <a:noFill/>
              </a:ln>
              <a:solidFill>
                <a:srgbClr val="FFFFFF">
                  <a:lumMod val="85000"/>
                </a:srgbClr>
              </a:solidFill>
              <a:effectLst/>
              <a:uLnTx/>
              <a:uFillTx/>
              <a:latin typeface="Arial" panose="020B0604020202020204" pitchFamily="34" charset="0"/>
              <a:ea typeface="+mn-ea"/>
              <a:cs typeface="Arial" panose="020B0604020202020204" pitchFamily="34" charset="0"/>
            </a:endParaRPr>
          </a:p>
        </p:txBody>
      </p:sp>
      <p:sp>
        <p:nvSpPr>
          <p:cNvPr id="9" name="Slide Number Placeholder 8">
            <a:extLst>
              <a:ext uri="{FF2B5EF4-FFF2-40B4-BE49-F238E27FC236}">
                <a16:creationId xmlns:a16="http://schemas.microsoft.com/office/drawing/2014/main" id="{B5F8085B-5AFF-ADA3-35F4-AC7977097A43}"/>
              </a:ext>
            </a:extLst>
          </p:cNvPr>
          <p:cNvSpPr>
            <a:spLocks noGrp="1"/>
          </p:cNvSpPr>
          <p:nvPr>
            <p:ph type="sldNum" sz="quarter" idx="12"/>
          </p:nvPr>
        </p:nvSpPr>
        <p:spPr/>
        <p:txBody>
          <a:bodyPr/>
          <a:lstStyle/>
          <a:p>
            <a:fld id="{D8B0B3AC-44A8-D142-AAF6-9A453466E1A4}" type="slidenum">
              <a:rPr lang="en-VN" smtClean="0"/>
              <a:pPr/>
              <a:t>77</a:t>
            </a:fld>
            <a:endParaRPr lang="en-VN" dirty="0"/>
          </a:p>
        </p:txBody>
      </p:sp>
      <p:sp>
        <p:nvSpPr>
          <p:cNvPr id="7" name="Date Placeholder 6">
            <a:extLst>
              <a:ext uri="{FF2B5EF4-FFF2-40B4-BE49-F238E27FC236}">
                <a16:creationId xmlns:a16="http://schemas.microsoft.com/office/drawing/2014/main" id="{B11A2632-8A8F-89B5-23AB-4A6A8F576645}"/>
              </a:ext>
            </a:extLst>
          </p:cNvPr>
          <p:cNvSpPr>
            <a:spLocks noGrp="1"/>
          </p:cNvSpPr>
          <p:nvPr>
            <p:ph type="dt" sz="half" idx="17"/>
          </p:nvPr>
        </p:nvSpPr>
        <p:spPr/>
        <p:txBody>
          <a:bodyPr/>
          <a:lstStyle/>
          <a:p>
            <a:r>
              <a:rPr lang="en-US"/>
              <a:t>June 2024</a:t>
            </a:r>
            <a:endParaRPr lang="en-US" dirty="0"/>
          </a:p>
        </p:txBody>
      </p:sp>
    </p:spTree>
    <p:extLst>
      <p:ext uri="{BB962C8B-B14F-4D97-AF65-F5344CB8AC3E}">
        <p14:creationId xmlns:p14="http://schemas.microsoft.com/office/powerpoint/2010/main" val="22468137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Bài</a:t>
            </a:r>
            <a:r>
              <a:rPr lang="en-US"/>
              <a:t> tập</a:t>
            </a:r>
            <a:endParaRPr lang="en-US" dirty="0"/>
          </a:p>
        </p:txBody>
      </p:sp>
      <p:sp>
        <p:nvSpPr>
          <p:cNvPr id="3" name="Content Placeholder 2"/>
          <p:cNvSpPr>
            <a:spLocks noGrp="1"/>
          </p:cNvSpPr>
          <p:nvPr>
            <p:ph idx="1"/>
          </p:nvPr>
        </p:nvSpPr>
        <p:spPr/>
        <p:txBody>
          <a:bodyPr/>
          <a:lstStyle/>
          <a:p>
            <a:pPr marL="368935" indent="-342900">
              <a:lnSpc>
                <a:spcPct val="100000"/>
              </a:lnSpc>
              <a:buFont typeface="+mj-lt"/>
              <a:buAutoNum type="arabicPeriod"/>
            </a:pPr>
            <a:r>
              <a:rPr lang="vi-VN" dirty="0" err="1"/>
              <a:t>Viết</a:t>
            </a:r>
            <a:r>
              <a:rPr lang="vi-VN" dirty="0"/>
              <a:t> chương </a:t>
            </a:r>
            <a:r>
              <a:rPr lang="vi-VN" dirty="0" err="1"/>
              <a:t>trình</a:t>
            </a:r>
            <a:r>
              <a:rPr lang="vi-VN" dirty="0"/>
              <a:t> </a:t>
            </a:r>
            <a:r>
              <a:rPr lang="vi-VN" dirty="0" err="1"/>
              <a:t>nhập</a:t>
            </a:r>
            <a:r>
              <a:rPr lang="vi-VN" dirty="0"/>
              <a:t> </a:t>
            </a:r>
            <a:r>
              <a:rPr lang="vi-VN" dirty="0" err="1"/>
              <a:t>vào</a:t>
            </a:r>
            <a:r>
              <a:rPr lang="vi-VN" dirty="0"/>
              <a:t> </a:t>
            </a:r>
            <a:r>
              <a:rPr lang="vi-VN" dirty="0" err="1"/>
              <a:t>số</a:t>
            </a:r>
            <a:r>
              <a:rPr lang="vi-VN" dirty="0"/>
              <a:t> nguyên dương n. Tính tổng:</a:t>
            </a:r>
            <a:endParaRPr lang="en-US" dirty="0"/>
          </a:p>
          <a:p>
            <a:pPr marL="368935" indent="-342900">
              <a:lnSpc>
                <a:spcPct val="100000"/>
              </a:lnSpc>
              <a:buFont typeface="+mj-lt"/>
              <a:buAutoNum type="arabicPeriod"/>
            </a:pPr>
            <a:endParaRPr lang="en-US" dirty="0"/>
          </a:p>
          <a:p>
            <a:pPr marL="368935" indent="-342900">
              <a:lnSpc>
                <a:spcPct val="100000"/>
              </a:lnSpc>
              <a:buFont typeface="+mj-lt"/>
              <a:buAutoNum type="arabicPeriod"/>
            </a:pPr>
            <a:endParaRPr lang="en-US" dirty="0"/>
          </a:p>
          <a:p>
            <a:pPr marL="368935" indent="-342900">
              <a:lnSpc>
                <a:spcPct val="100000"/>
              </a:lnSpc>
              <a:buFont typeface="+mj-lt"/>
              <a:buAutoNum type="arabicPeriod"/>
            </a:pPr>
            <a:r>
              <a:rPr lang="vi-VN" dirty="0" err="1"/>
              <a:t>Viết</a:t>
            </a:r>
            <a:r>
              <a:rPr lang="vi-VN" dirty="0"/>
              <a:t> chương </a:t>
            </a:r>
            <a:r>
              <a:rPr lang="vi-VN" dirty="0" err="1"/>
              <a:t>trình</a:t>
            </a:r>
            <a:r>
              <a:rPr lang="vi-VN" dirty="0"/>
              <a:t> </a:t>
            </a:r>
            <a:r>
              <a:rPr lang="vi-VN" dirty="0" err="1"/>
              <a:t>nhập</a:t>
            </a:r>
            <a:r>
              <a:rPr lang="vi-VN" dirty="0"/>
              <a:t> </a:t>
            </a:r>
            <a:r>
              <a:rPr lang="vi-VN" dirty="0" err="1"/>
              <a:t>vào</a:t>
            </a:r>
            <a:r>
              <a:rPr lang="vi-VN" dirty="0"/>
              <a:t> </a:t>
            </a:r>
            <a:r>
              <a:rPr lang="vi-VN" dirty="0" err="1"/>
              <a:t>số</a:t>
            </a:r>
            <a:r>
              <a:rPr lang="vi-VN" dirty="0"/>
              <a:t> nguyên dương n. Tính tổng: S= 1 + 1.2 + . . . . + 1.2.3….n</a:t>
            </a:r>
            <a:r>
              <a:rPr lang="en-US" dirty="0"/>
              <a:t>.</a:t>
            </a:r>
          </a:p>
          <a:p>
            <a:pPr marL="368935" indent="-342900">
              <a:lnSpc>
                <a:spcPct val="100000"/>
              </a:lnSpc>
              <a:buFont typeface="+mj-lt"/>
              <a:buAutoNum type="arabicPeriod"/>
            </a:pPr>
            <a:r>
              <a:rPr lang="vi-VN" dirty="0" err="1"/>
              <a:t>Viết</a:t>
            </a:r>
            <a:r>
              <a:rPr lang="vi-VN" dirty="0"/>
              <a:t> chương </a:t>
            </a:r>
            <a:r>
              <a:rPr lang="vi-VN" dirty="0" err="1"/>
              <a:t>trình</a:t>
            </a:r>
            <a:r>
              <a:rPr lang="vi-VN" dirty="0"/>
              <a:t> </a:t>
            </a:r>
            <a:r>
              <a:rPr lang="vi-VN" dirty="0" err="1"/>
              <a:t>liệt</a:t>
            </a:r>
            <a:r>
              <a:rPr lang="vi-VN" dirty="0"/>
              <a:t> kê </a:t>
            </a:r>
            <a:r>
              <a:rPr lang="vi-VN" dirty="0" err="1"/>
              <a:t>tất</a:t>
            </a:r>
            <a:r>
              <a:rPr lang="vi-VN" dirty="0"/>
              <a:t> </a:t>
            </a:r>
            <a:r>
              <a:rPr lang="vi-VN" dirty="0" err="1"/>
              <a:t>cả</a:t>
            </a:r>
            <a:r>
              <a:rPr lang="vi-VN" dirty="0"/>
              <a:t> </a:t>
            </a:r>
            <a:r>
              <a:rPr lang="vi-VN" dirty="0" err="1"/>
              <a:t>các</a:t>
            </a:r>
            <a:r>
              <a:rPr lang="vi-VN" dirty="0"/>
              <a:t> </a:t>
            </a:r>
            <a:r>
              <a:rPr lang="vi-VN" dirty="0" err="1"/>
              <a:t>số</a:t>
            </a:r>
            <a:r>
              <a:rPr lang="vi-VN" dirty="0"/>
              <a:t> nguyên </a:t>
            </a:r>
            <a:r>
              <a:rPr lang="vi-VN" dirty="0" err="1"/>
              <a:t>tố</a:t>
            </a:r>
            <a:r>
              <a:rPr lang="vi-VN" dirty="0"/>
              <a:t> nhỏ hơn </a:t>
            </a:r>
            <a:r>
              <a:rPr lang="vi-VN" dirty="0" err="1"/>
              <a:t>giá</a:t>
            </a:r>
            <a:r>
              <a:rPr lang="vi-VN" dirty="0"/>
              <a:t> </a:t>
            </a:r>
            <a:r>
              <a:rPr lang="vi-VN" dirty="0" err="1"/>
              <a:t>trị</a:t>
            </a:r>
            <a:r>
              <a:rPr lang="vi-VN" dirty="0"/>
              <a:t> N </a:t>
            </a:r>
            <a:r>
              <a:rPr lang="vi-VN" dirty="0" err="1"/>
              <a:t>nhập</a:t>
            </a:r>
            <a:r>
              <a:rPr lang="vi-VN" dirty="0"/>
              <a:t> </a:t>
            </a:r>
            <a:r>
              <a:rPr lang="vi-VN" dirty="0" err="1"/>
              <a:t>từ</a:t>
            </a:r>
            <a:r>
              <a:rPr lang="vi-VN" dirty="0"/>
              <a:t> </a:t>
            </a:r>
            <a:r>
              <a:rPr lang="vi-VN" dirty="0" err="1"/>
              <a:t>bàn</a:t>
            </a:r>
            <a:r>
              <a:rPr lang="vi-VN" dirty="0"/>
              <a:t> </a:t>
            </a:r>
            <a:r>
              <a:rPr lang="vi-VN" dirty="0" err="1"/>
              <a:t>phím</a:t>
            </a:r>
            <a:r>
              <a:rPr lang="vi-VN" dirty="0"/>
              <a:t> (N &lt; 100).</a:t>
            </a:r>
            <a:endParaRPr lang="en-US" dirty="0"/>
          </a:p>
          <a:p>
            <a:pPr marL="368935" indent="-342900">
              <a:lnSpc>
                <a:spcPct val="100000"/>
              </a:lnSpc>
              <a:buFont typeface="+mj-lt"/>
              <a:buAutoNum type="arabicPeriod"/>
            </a:pPr>
            <a:r>
              <a:rPr lang="vi-VN" dirty="0"/>
              <a:t>Viết chương trình tính tổng các chữ số trong 1 số Ví dụ: số 1234 có tổng S = 1 + 2 + 3 + 4 = 10</a:t>
            </a:r>
            <a:r>
              <a:rPr lang="en-US" dirty="0"/>
              <a:t>.</a:t>
            </a:r>
          </a:p>
          <a:p>
            <a:pPr marL="368935" indent="-342900">
              <a:lnSpc>
                <a:spcPct val="100000"/>
              </a:lnSpc>
              <a:buFont typeface="+mj-lt"/>
              <a:buAutoNum type="arabicPeriod"/>
            </a:pPr>
            <a:r>
              <a:rPr lang="vi-VN" dirty="0"/>
              <a:t>Tìm ước số chung lớn nhất của 2 số nguyên dương a và b</a:t>
            </a:r>
            <a:r>
              <a:rPr lang="en-US" dirty="0"/>
              <a:t>.</a:t>
            </a:r>
          </a:p>
          <a:p>
            <a:pPr marL="368935" indent="-342900">
              <a:lnSpc>
                <a:spcPct val="100000"/>
              </a:lnSpc>
              <a:buFont typeface="+mj-lt"/>
              <a:buAutoNum type="arabicPeriod"/>
            </a:pPr>
            <a:endParaRPr lang="en-US" dirty="0"/>
          </a:p>
        </p:txBody>
      </p:sp>
      <p:sp>
        <p:nvSpPr>
          <p:cNvPr id="16" name="Rectangle 13"/>
          <p:cNvSpPr>
            <a:spLocks noChangeArrowheads="1"/>
          </p:cNvSpPr>
          <p:nvPr/>
        </p:nvSpPr>
        <p:spPr bwMode="auto">
          <a:xfrm>
            <a:off x="2667001" y="183577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7" name="Object 16"/>
          <p:cNvGraphicFramePr>
            <a:graphicFrameLocks noChangeAspect="1"/>
          </p:cNvGraphicFramePr>
          <p:nvPr>
            <p:extLst>
              <p:ext uri="{D42A27DB-BD31-4B8C-83A1-F6EECF244321}">
                <p14:modId xmlns:p14="http://schemas.microsoft.com/office/powerpoint/2010/main" val="246594382"/>
              </p:ext>
            </p:extLst>
          </p:nvPr>
        </p:nvGraphicFramePr>
        <p:xfrm>
          <a:off x="4317399" y="1802660"/>
          <a:ext cx="2341744" cy="793172"/>
        </p:xfrm>
        <a:graphic>
          <a:graphicData uri="http://schemas.openxmlformats.org/presentationml/2006/ole">
            <mc:AlternateContent xmlns:mc="http://schemas.openxmlformats.org/markup-compatibility/2006">
              <mc:Choice xmlns:v="urn:schemas-microsoft-com:vml" Requires="v">
                <p:oleObj name="Equation" r:id="rId2" imgW="1180465" imgH="393700" progId="Equation.DSMT4">
                  <p:embed/>
                </p:oleObj>
              </mc:Choice>
              <mc:Fallback>
                <p:oleObj name="Equation" r:id="rId2" imgW="1180465" imgH="393700" progId="Equation.DSMT4">
                  <p:embed/>
                  <p:pic>
                    <p:nvPicPr>
                      <p:cNvPr id="17"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399" y="1802660"/>
                        <a:ext cx="2341744" cy="793172"/>
                      </a:xfrm>
                      <a:prstGeom prst="rect">
                        <a:avLst/>
                      </a:prstGeom>
                      <a:noFill/>
                    </p:spPr>
                  </p:pic>
                </p:oleObj>
              </mc:Fallback>
            </mc:AlternateContent>
          </a:graphicData>
        </a:graphic>
      </p:graphicFrame>
      <p:sp>
        <p:nvSpPr>
          <p:cNvPr id="8" name="Footer Placeholder 7"/>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D152BBDA-41C1-A1F9-95B5-41208717DF55}"/>
              </a:ext>
            </a:extLst>
          </p:cNvPr>
          <p:cNvSpPr>
            <a:spLocks noGrp="1"/>
          </p:cNvSpPr>
          <p:nvPr>
            <p:ph type="sldNum" sz="quarter" idx="12"/>
          </p:nvPr>
        </p:nvSpPr>
        <p:spPr/>
        <p:txBody>
          <a:bodyPr/>
          <a:lstStyle/>
          <a:p>
            <a:fld id="{D8B0B3AC-44A8-D142-AAF6-9A453466E1A4}" type="slidenum">
              <a:rPr lang="en-VN" smtClean="0"/>
              <a:pPr/>
              <a:t>78</a:t>
            </a:fld>
            <a:endParaRPr lang="en-VN" dirty="0"/>
          </a:p>
        </p:txBody>
      </p:sp>
      <p:sp>
        <p:nvSpPr>
          <p:cNvPr id="4" name="Date Placeholder 3">
            <a:extLst>
              <a:ext uri="{FF2B5EF4-FFF2-40B4-BE49-F238E27FC236}">
                <a16:creationId xmlns:a16="http://schemas.microsoft.com/office/drawing/2014/main" id="{6743EE3B-DDF3-DE80-A853-BE3CE9EB7F1A}"/>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 tốt !</a:t>
            </a:r>
            <a:endPar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vi-VN" sz="1100" b="0" i="0" u="none" strike="noStrike" kern="1200" cap="none" spc="0" normalizeH="0" baseline="0" noProof="0">
                <a:ln>
                  <a:noFill/>
                </a:ln>
                <a:solidFill>
                  <a:srgbClr val="363D3D">
                    <a:tint val="75000"/>
                  </a:srgbClr>
                </a:solidFill>
                <a:effectLst/>
                <a:uLnTx/>
                <a:uFillTx/>
                <a:latin typeface="Arial" panose="020B0604020202020204" pitchFamily="34" charset="0"/>
                <a:ea typeface="+mn-ea"/>
                <a:cs typeface="Arial" panose="020B0604020202020204" pitchFamily="34" charset="0"/>
              </a:rPr>
              <a:t>Thực hiện bởi Trường Đại học Công nghệ Thông tin, ĐHQG-HCM</a:t>
            </a:r>
            <a:endParaRPr kumimoji="0" lang="en-US" sz="1100" b="0" i="0" u="none" strike="noStrike" kern="1200" cap="none" spc="0" normalizeH="0" baseline="0" noProof="0" dirty="0">
              <a:ln>
                <a:noFill/>
              </a:ln>
              <a:solidFill>
                <a:srgbClr val="363D3D">
                  <a:tint val="75000"/>
                </a:srgbClr>
              </a:solidFill>
              <a:effectLst/>
              <a:uLnTx/>
              <a:uFillTx/>
              <a:latin typeface="Arial" panose="020B0604020202020204" pitchFamily="34" charset="0"/>
              <a:ea typeface="+mn-ea"/>
              <a:cs typeface="Arial" panose="020B0604020202020204" pitchFamily="34"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554" y="2628900"/>
            <a:ext cx="4850892" cy="3234690"/>
          </a:xfrm>
          <a:prstGeom prst="rect">
            <a:avLst/>
          </a:prstGeom>
        </p:spPr>
      </p:pic>
      <p:sp>
        <p:nvSpPr>
          <p:cNvPr id="2" name="Slide Number Placeholder 1">
            <a:extLst>
              <a:ext uri="{FF2B5EF4-FFF2-40B4-BE49-F238E27FC236}">
                <a16:creationId xmlns:a16="http://schemas.microsoft.com/office/drawing/2014/main" id="{99E2F48B-FACF-FE06-6399-15056F89F30F}"/>
              </a:ext>
            </a:extLst>
          </p:cNvPr>
          <p:cNvSpPr>
            <a:spLocks noGrp="1"/>
          </p:cNvSpPr>
          <p:nvPr>
            <p:ph type="sldNum" sz="quarter" idx="12"/>
          </p:nvPr>
        </p:nvSpPr>
        <p:spPr/>
        <p:txBody>
          <a:bodyPr/>
          <a:lstStyle/>
          <a:p>
            <a:fld id="{D8B0B3AC-44A8-D142-AAF6-9A453466E1A4}" type="slidenum">
              <a:rPr lang="en-VN" smtClean="0"/>
              <a:pPr/>
              <a:t>79</a:t>
            </a:fld>
            <a:endParaRPr lang="en-VN" dirty="0"/>
          </a:p>
        </p:txBody>
      </p:sp>
      <p:sp>
        <p:nvSpPr>
          <p:cNvPr id="4" name="Date Placeholder 3">
            <a:extLst>
              <a:ext uri="{FF2B5EF4-FFF2-40B4-BE49-F238E27FC236}">
                <a16:creationId xmlns:a16="http://schemas.microsoft.com/office/drawing/2014/main" id="{21B8614C-3922-3F65-F5E1-9AF3C89AE189}"/>
              </a:ext>
            </a:extLst>
          </p:cNvPr>
          <p:cNvSpPr>
            <a:spLocks noGrp="1"/>
          </p:cNvSpPr>
          <p:nvPr>
            <p:ph type="dt" sz="half" idx="13"/>
          </p:nvPr>
        </p:nvSpPr>
        <p:spPr/>
        <p:txBody>
          <a:bodyPr/>
          <a:lstStyle/>
          <a:p>
            <a:r>
              <a:rPr lang="en-US"/>
              <a:t>June 2024</a:t>
            </a:r>
            <a:endParaRPr lang="en-US"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790531"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solidFill>
                  <a:srgbClr val="FF0000"/>
                </a:solidFill>
                <a:highlight>
                  <a:srgbClr val="FFFF00"/>
                </a:highlight>
                <a:latin typeface="Consolas" panose="020B0609020204030204" pitchFamily="49" charset="0"/>
              </a:rPr>
              <a:t>i</a:t>
            </a:r>
            <a:r>
              <a:rPr lang="en-US" altLang="en-US" dirty="0">
                <a:solidFill>
                  <a:srgbClr val="FF0000"/>
                </a:solidFill>
                <a:highlight>
                  <a:srgbClr val="FFFF00"/>
                </a:highlight>
                <a:latin typeface="Consolas" panose="020B0609020204030204" pitchFamily="49" charset="0"/>
              </a:rPr>
              <a:t> &lt; 3</a:t>
            </a:r>
            <a:r>
              <a:rPr lang="en-US" altLang="en-US" dirty="0">
                <a:latin typeface="Consolas" panose="020B0609020204030204" pitchFamily="49" charset="0"/>
              </a:rPr>
              <a:t>; ++</a:t>
            </a:r>
            <a:r>
              <a:rPr lang="en-US" altLang="en-US" err="1">
                <a:latin typeface="Consolas" panose="020B0609020204030204" pitchFamily="49" charset="0"/>
              </a:rPr>
              <a:t>i</a:t>
            </a:r>
            <a:r>
              <a:rPr lang="en-US" altLang="en-US">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a:t>
            </a:r>
            <a:r>
              <a:rPr lang="en-US" dirty="0">
                <a:solidFill>
                  <a:srgbClr val="A31515"/>
                </a:solidFill>
                <a:latin typeface="Consolas" panose="020B0609020204030204" pitchFamily="49" charset="0"/>
              </a:rPr>
              <a:t> = "</a:t>
            </a:r>
            <a:r>
              <a:rPr lang="en-US" altLang="en-US" dirty="0">
                <a:latin typeface="Consolas" panose="020B0609020204030204" pitchFamily="49" charset="0"/>
              </a:rPr>
              <a:t> &lt;&lt; </a:t>
            </a:r>
            <a:r>
              <a:rPr lang="en-US" altLang="en-US" dirty="0" err="1">
                <a:latin typeface="Consolas" panose="020B0609020204030204" pitchFamily="49" charset="0"/>
              </a:rPr>
              <a:t>i</a:t>
            </a:r>
            <a:r>
              <a:rPr lang="en-US" altLang="en-US" dirty="0">
                <a:latin typeface="Consolas" panose="020B0609020204030204" pitchFamily="49" charset="0"/>
              </a:rPr>
              <a:t> &lt;&lt;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err="1">
                <a:latin typeface="Consolas" panose="020B0609020204030204" pitchFamily="49" charset="0"/>
              </a:rPr>
              <a:t>endl</a:t>
            </a:r>
            <a:r>
              <a:rPr lang="en-US" altLang="en-US">
                <a:latin typeface="Consolas" panose="020B0609020204030204" pitchFamily="49" charset="0"/>
              </a:rPr>
              <a:t>;</a:t>
            </a:r>
            <a:endParaRPr lang="en-US" altLang="en-US" dirty="0">
              <a:latin typeface="Consolas" panose="020B0609020204030204" pitchFamily="49" charset="0"/>
            </a:endParaRPr>
          </a:p>
          <a:p>
            <a:pPr algn="l">
              <a:buFont typeface="Wingdings" panose="05000000000000000000" pitchFamily="2" charset="2"/>
              <a:buNone/>
            </a:pPr>
            <a:r>
              <a:rPr lang="en-US" altLang="en-US">
                <a:latin typeface="Consolas" panose="020B0609020204030204" pitchFamily="49" charset="0"/>
              </a:rPr>
              <a:t>}</a:t>
            </a:r>
          </a:p>
          <a:p>
            <a:pPr algn="l">
              <a:buFont typeface="Wingdings" panose="05000000000000000000" pitchFamily="2" charset="2"/>
              <a:buNone/>
            </a:pPr>
            <a:r>
              <a:rPr lang="en-US" altLang="en-US">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err="1">
                <a:latin typeface="Consolas" panose="020B0609020204030204" pitchFamily="49" charset="0"/>
              </a:rPr>
              <a:t>endl</a:t>
            </a:r>
            <a:r>
              <a:rPr lang="en-US" altLang="en-US">
                <a:latin typeface="Consolas" panose="020B0609020204030204" pitchFamily="49" charset="0"/>
              </a:rPr>
              <a:t>;</a:t>
            </a:r>
          </a:p>
          <a:p>
            <a:pPr algn="l">
              <a:buFont typeface="Wingdings" panose="05000000000000000000" pitchFamily="2" charset="2"/>
              <a:buNone/>
            </a:pPr>
            <a:endParaRPr lang="en-US" altLang="en-US">
              <a:latin typeface="Consolas" panose="020B0609020204030204" pitchFamily="49" charset="0"/>
            </a:endParaRPr>
          </a:p>
          <a:p>
            <a:pPr algn="l">
              <a:buFont typeface="Wingdings" panose="05000000000000000000" pitchFamily="2" charset="2"/>
              <a:buNone/>
            </a:pPr>
            <a:endParaRPr lang="en-US" altLang="en-US">
              <a:latin typeface="Consolas" panose="020B0609020204030204" pitchFamily="49" charset="0"/>
            </a:endParaRPr>
          </a:p>
          <a:p>
            <a:pPr algn="l">
              <a:buNone/>
            </a:pPr>
            <a:endParaRPr lang="en-US" altLang="en-US">
              <a:latin typeface="Consolas" panose="020B0609020204030204" pitchFamily="49" charset="0"/>
            </a:endParaRPr>
          </a:p>
          <a:p>
            <a:pPr algn="l">
              <a:buFont typeface="Wingdings" panose="05000000000000000000" pitchFamily="2" charset="2"/>
              <a:buNone/>
            </a:pP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E04BCDA0-5087-4033-B6C9-98F94FB5EC2B}"/>
              </a:ext>
            </a:extLst>
          </p:cNvPr>
          <p:cNvGraphicFramePr>
            <a:graphicFrameLocks noGrp="1"/>
          </p:cNvGraphicFramePr>
          <p:nvPr>
            <p:extLst>
              <p:ext uri="{D42A27DB-BD31-4B8C-83A1-F6EECF244321}">
                <p14:modId xmlns:p14="http://schemas.microsoft.com/office/powerpoint/2010/main" val="2905981621"/>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 name="Slide Number Placeholder 11">
            <a:extLst>
              <a:ext uri="{FF2B5EF4-FFF2-40B4-BE49-F238E27FC236}">
                <a16:creationId xmlns:a16="http://schemas.microsoft.com/office/drawing/2014/main" id="{206A4D41-6D12-739E-B126-1C965E0626FD}"/>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
        <p:nvSpPr>
          <p:cNvPr id="2" name="Date Placeholder 1">
            <a:extLst>
              <a:ext uri="{FF2B5EF4-FFF2-40B4-BE49-F238E27FC236}">
                <a16:creationId xmlns:a16="http://schemas.microsoft.com/office/drawing/2014/main" id="{6B868B32-F5B4-CF67-69B0-C8E04EB8BD1A}"/>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4" name="Rectangle 2"/>
          <p:cNvSpPr>
            <a:spLocks noGrp="1" noChangeArrowheads="1"/>
          </p:cNvSpPr>
          <p:nvPr>
            <p:ph type="title"/>
          </p:nvPr>
        </p:nvSpPr>
        <p:spPr/>
        <p:txBody>
          <a:bodyPr>
            <a:normAutofit fontScale="90000"/>
          </a:bodyPr>
          <a:lstStyle/>
          <a:p>
            <a:r>
              <a:rPr lang="en-US" altLang="en-US" sz="4400">
                <a:ea typeface="Tahoma" panose="020B0604030504040204" pitchFamily="34" charset="0"/>
              </a:rPr>
              <a:t>VD: </a:t>
            </a:r>
            <a:r>
              <a:rPr lang="vi-VN" altLang="en-US" sz="4400">
                <a:ea typeface="Tahoma" panose="020B0604030504040204" pitchFamily="34" charset="0"/>
              </a:rPr>
              <a:t>Chạy từng bước</a:t>
            </a:r>
            <a:endParaRPr lang="en-US" altLang="en-US" sz="1575" dirty="0"/>
          </a:p>
        </p:txBody>
      </p:sp>
      <p:sp>
        <p:nvSpPr>
          <p:cNvPr id="791555" name="Rectangle 3" descr="Rectangle: Click to edit Master text styles&#10;Second level&#10;Third level&#10;Fourth level&#10;Fifth level"/>
          <p:cNvSpPr>
            <a:spLocks noGrp="1" noChangeArrowheads="1"/>
          </p:cNvSpPr>
          <p:nvPr>
            <p:ph idx="1"/>
          </p:nvPr>
        </p:nvSpPr>
        <p:spPr/>
        <p:txBody>
          <a:bodyPr/>
          <a:lstStyle/>
          <a:p>
            <a:pPr marL="26035" indent="0" algn="l">
              <a:buNone/>
            </a:pPr>
            <a:r>
              <a:rPr lang="en-US" dirty="0">
                <a:solidFill>
                  <a:srgbClr val="0000FF"/>
                </a:solidFill>
                <a:latin typeface="Consolas" panose="020B0609020204030204" pitchFamily="49" charset="0"/>
              </a:rPr>
              <a:t>for</a:t>
            </a:r>
            <a:r>
              <a:rPr lang="en-US" altLang="en-US" dirty="0">
                <a:latin typeface="Consolas" panose="020B0609020204030204" pitchFamily="49" charset="0"/>
              </a:rPr>
              <a:t> (</a:t>
            </a:r>
            <a:r>
              <a:rPr lang="en-US" altLang="en-US" dirty="0" err="1">
                <a:solidFill>
                  <a:srgbClr val="0000FF"/>
                </a:solidFill>
                <a:latin typeface="Consolas" panose="020B0609020204030204" pitchFamily="49" charset="0"/>
              </a:rPr>
              <a:t>int</a:t>
            </a:r>
            <a:r>
              <a:rPr lang="en-US" altLang="en-US" dirty="0">
                <a:latin typeface="Consolas" panose="020B0609020204030204" pitchFamily="49" charset="0"/>
              </a:rPr>
              <a:t> </a:t>
            </a:r>
            <a:r>
              <a:rPr lang="en-US" altLang="en-US" dirty="0" err="1">
                <a:latin typeface="Consolas" panose="020B0609020204030204" pitchFamily="49" charset="0"/>
              </a:rPr>
              <a:t>i</a:t>
            </a:r>
            <a:r>
              <a:rPr lang="en-US" altLang="en-US" dirty="0">
                <a:latin typeface="Consolas" panose="020B0609020204030204" pitchFamily="49" charset="0"/>
              </a:rPr>
              <a:t> = 0; </a:t>
            </a:r>
            <a:r>
              <a:rPr lang="en-US" altLang="en-US" dirty="0" err="1">
                <a:latin typeface="Consolas" panose="020B0609020204030204" pitchFamily="49" charset="0"/>
              </a:rPr>
              <a:t>i</a:t>
            </a:r>
            <a:r>
              <a:rPr lang="en-US" altLang="en-US" dirty="0">
                <a:latin typeface="Consolas" panose="020B0609020204030204" pitchFamily="49" charset="0"/>
              </a:rPr>
              <a:t> &lt; 3; ++</a:t>
            </a:r>
            <a:r>
              <a:rPr lang="en-US" altLang="en-US" dirty="0" err="1">
                <a:latin typeface="Consolas" panose="020B0609020204030204" pitchFamily="49" charset="0"/>
              </a:rPr>
              <a:t>i</a:t>
            </a:r>
            <a:r>
              <a:rPr lang="en-US" altLang="en-US">
                <a:latin typeface="Consolas" panose="020B0609020204030204" pitchFamily="49" charset="0"/>
              </a:rPr>
              <a:t>) {</a:t>
            </a:r>
            <a:br>
              <a:rPr lang="en-US" altLang="en-US" dirty="0">
                <a:latin typeface="Consolas" panose="020B0609020204030204" pitchFamily="49" charset="0"/>
              </a:rPr>
            </a:br>
            <a:r>
              <a:rPr lang="en-US" altLang="en-US" dirty="0">
                <a:latin typeface="Consolas" panose="020B0609020204030204" pitchFamily="49" charset="0"/>
              </a:rPr>
              <a:t>	</a:t>
            </a:r>
            <a:r>
              <a:rPr lang="en-US" altLang="en-US" dirty="0" err="1">
                <a:solidFill>
                  <a:srgbClr val="FF0000"/>
                </a:solidFill>
                <a:highlight>
                  <a:srgbClr val="FFFF00"/>
                </a:highlight>
                <a:latin typeface="Consolas" panose="020B0609020204030204" pitchFamily="49" charset="0"/>
              </a:rPr>
              <a:t>std</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cout</a:t>
            </a:r>
            <a:r>
              <a:rPr lang="en-US" altLang="en-US" dirty="0">
                <a:solidFill>
                  <a:srgbClr val="FF0000"/>
                </a:solidFill>
                <a:highlight>
                  <a:srgbClr val="FFFF00"/>
                </a:highlight>
                <a:latin typeface="Consolas" panose="020B0609020204030204" pitchFamily="49" charset="0"/>
              </a:rPr>
              <a:t> &lt;&lt; </a:t>
            </a:r>
            <a:r>
              <a:rPr lang="en-US" dirty="0">
                <a:solidFill>
                  <a:srgbClr val="FF0000"/>
                </a:solidFill>
                <a:highlight>
                  <a:srgbClr val="FFFF00"/>
                </a:highlight>
                <a:latin typeface="Consolas" panose="020B0609020204030204" pitchFamily="49" charset="0"/>
              </a:rPr>
              <a:t>"</a:t>
            </a:r>
            <a:r>
              <a:rPr lang="en-US" dirty="0" err="1">
                <a:solidFill>
                  <a:srgbClr val="FF0000"/>
                </a:solidFill>
                <a:highlight>
                  <a:srgbClr val="FFFF00"/>
                </a:highlight>
                <a:latin typeface="Consolas" panose="020B0609020204030204" pitchFamily="49" charset="0"/>
              </a:rPr>
              <a:t>i</a:t>
            </a:r>
            <a:r>
              <a:rPr lang="en-US" dirty="0">
                <a:solidFill>
                  <a:srgbClr val="FF0000"/>
                </a:solidFill>
                <a:highlight>
                  <a:srgbClr val="FFFF00"/>
                </a:highlight>
                <a:latin typeface="Consolas" panose="020B0609020204030204" pitchFamily="49" charset="0"/>
              </a:rPr>
              <a:t> = "</a:t>
            </a:r>
            <a:r>
              <a:rPr lang="en-US" altLang="en-US" dirty="0">
                <a:solidFill>
                  <a:srgbClr val="FF0000"/>
                </a:solidFill>
                <a:highlight>
                  <a:srgbClr val="FFFF00"/>
                </a:highlight>
                <a:latin typeface="Consolas" panose="020B0609020204030204" pitchFamily="49" charset="0"/>
              </a:rPr>
              <a:t> &lt;&lt; </a:t>
            </a:r>
            <a:r>
              <a:rPr lang="en-US" altLang="en-US" dirty="0" err="1">
                <a:solidFill>
                  <a:srgbClr val="FF0000"/>
                </a:solidFill>
                <a:highlight>
                  <a:srgbClr val="FFFF00"/>
                </a:highlight>
                <a:latin typeface="Consolas" panose="020B0609020204030204" pitchFamily="49" charset="0"/>
              </a:rPr>
              <a:t>i</a:t>
            </a:r>
            <a:r>
              <a:rPr lang="en-US" altLang="en-US" dirty="0">
                <a:solidFill>
                  <a:srgbClr val="FF0000"/>
                </a:solidFill>
                <a:highlight>
                  <a:srgbClr val="FFFF00"/>
                </a:highlight>
                <a:latin typeface="Consolas" panose="020B0609020204030204" pitchFamily="49" charset="0"/>
              </a:rPr>
              <a:t> &lt;&lt; </a:t>
            </a:r>
            <a:r>
              <a:rPr lang="en-US" altLang="en-US" dirty="0" err="1">
                <a:solidFill>
                  <a:srgbClr val="FF0000"/>
                </a:solidFill>
                <a:highlight>
                  <a:srgbClr val="FFFF00"/>
                </a:highlight>
                <a:latin typeface="Consolas" panose="020B0609020204030204" pitchFamily="49" charset="0"/>
              </a:rPr>
              <a:t>std</a:t>
            </a:r>
            <a:r>
              <a:rPr lang="en-US" altLang="en-US" dirty="0">
                <a:solidFill>
                  <a:srgbClr val="FF0000"/>
                </a:solidFill>
                <a:highlight>
                  <a:srgbClr val="FFFF00"/>
                </a:highlight>
                <a:latin typeface="Consolas" panose="020B0609020204030204" pitchFamily="49" charset="0"/>
              </a:rPr>
              <a:t>::</a:t>
            </a:r>
            <a:r>
              <a:rPr lang="en-US" altLang="en-US" dirty="0" err="1">
                <a:solidFill>
                  <a:srgbClr val="FF0000"/>
                </a:solidFill>
                <a:highlight>
                  <a:srgbClr val="FFFF00"/>
                </a:highlight>
                <a:latin typeface="Consolas" panose="020B0609020204030204" pitchFamily="49" charset="0"/>
              </a:rPr>
              <a:t>endl</a:t>
            </a:r>
            <a:r>
              <a:rPr lang="en-US" altLang="en-US" dirty="0">
                <a:solidFill>
                  <a:srgbClr val="FF0000"/>
                </a:solidFill>
                <a:highlight>
                  <a:srgbClr val="FFFF00"/>
                </a:highlight>
                <a:latin typeface="Consolas" panose="020B0609020204030204" pitchFamily="49" charset="0"/>
              </a:rPr>
              <a:t>;</a:t>
            </a:r>
          </a:p>
          <a:p>
            <a:pPr algn="l">
              <a:buFont typeface="Wingdings" panose="05000000000000000000" pitchFamily="2" charset="2"/>
              <a:buNone/>
            </a:pPr>
            <a:r>
              <a:rPr lang="en-US" altLang="en-US">
                <a:latin typeface="Consolas" panose="020B0609020204030204" pitchFamily="49" charset="0"/>
              </a:rPr>
              <a:t>}</a:t>
            </a:r>
            <a:endParaRPr lang="en-US" altLang="en-US" dirty="0">
              <a:latin typeface="Consolas" panose="020B0609020204030204" pitchFamily="49" charset="0"/>
            </a:endParaRPr>
          </a:p>
          <a:p>
            <a:pPr algn="l">
              <a:buFont typeface="Wingdings" panose="05000000000000000000" pitchFamily="2" charset="2"/>
              <a:buNone/>
            </a:pP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cout</a:t>
            </a:r>
            <a:r>
              <a:rPr lang="en-US" altLang="en-US" dirty="0">
                <a:latin typeface="Consolas" panose="020B0609020204030204" pitchFamily="49" charset="0"/>
              </a:rPr>
              <a:t> &lt;&lt; </a:t>
            </a:r>
            <a:r>
              <a:rPr lang="en-US" altLang="en-US" dirty="0">
                <a:solidFill>
                  <a:srgbClr val="A31515"/>
                </a:solidFill>
                <a:latin typeface="Consolas" panose="020B0609020204030204" pitchFamily="49" charset="0"/>
              </a:rPr>
              <a:t>"all done" </a:t>
            </a:r>
            <a:r>
              <a:rPr lang="en-US" altLang="en-US" dirty="0">
                <a:latin typeface="Consolas" panose="020B0609020204030204" pitchFamily="49" charset="0"/>
              </a:rPr>
              <a:t>&lt;&lt; </a:t>
            </a:r>
            <a:r>
              <a:rPr lang="en-US" altLang="en-US" dirty="0" err="1">
                <a:latin typeface="Consolas" panose="020B0609020204030204" pitchFamily="49" charset="0"/>
              </a:rPr>
              <a:t>std</a:t>
            </a:r>
            <a:r>
              <a:rPr lang="en-US" altLang="en-US" dirty="0">
                <a:latin typeface="Consolas" panose="020B0609020204030204" pitchFamily="49" charset="0"/>
              </a:rPr>
              <a:t>::</a:t>
            </a:r>
            <a:r>
              <a:rPr lang="en-US" altLang="en-US" dirty="0" err="1">
                <a:latin typeface="Consolas" panose="020B0609020204030204" pitchFamily="49" charset="0"/>
              </a:rPr>
              <a:t>endl</a:t>
            </a:r>
            <a:r>
              <a:rPr lang="en-US" altLang="en-US" dirty="0">
                <a:latin typeface="Consolas" panose="020B0609020204030204" pitchFamily="49" charset="0"/>
              </a:rPr>
              <a:t>;</a:t>
            </a:r>
          </a:p>
          <a:p>
            <a:pPr algn="l">
              <a:buFont typeface="Wingdings" panose="05000000000000000000" pitchFamily="2" charset="2"/>
              <a:buNone/>
            </a:pPr>
            <a:endParaRPr lang="en-US" altLang="en-US" dirty="0">
              <a:latin typeface="Consolas" panose="020B0609020204030204" pitchFamily="49" charset="0"/>
            </a:endParaRPr>
          </a:p>
        </p:txBody>
      </p:sp>
      <p:sp>
        <p:nvSpPr>
          <p:cNvPr id="6" name="Footer Placeholder 5"/>
          <p:cNvSpPr>
            <a:spLocks noGrp="1"/>
          </p:cNvSpPr>
          <p:nvPr>
            <p:ph type="ftr" sz="quarter" idx="11"/>
          </p:nvPr>
        </p:nvSpPr>
        <p:spPr/>
        <p:txBody>
          <a:bodyPr/>
          <a:lstStyle/>
          <a:p>
            <a:pPr eaLnBrk="0" fontAlgn="base" hangingPunct="0">
              <a:spcBef>
                <a:spcPct val="0"/>
              </a:spcBef>
              <a:spcAft>
                <a:spcPct val="0"/>
              </a:spcAft>
              <a:defRPr/>
            </a:pPr>
            <a:r>
              <a:rPr lang="vi-VN">
                <a:solidFill>
                  <a:srgbClr val="363D3D">
                    <a:tint val="75000"/>
                  </a:srgbClr>
                </a:solidFill>
                <a:latin typeface="Arial" panose="020B0604020202020204" pitchFamily="34" charset="0"/>
                <a:cs typeface="Arial" panose="020B0604020202020204" pitchFamily="34" charset="0"/>
              </a:rPr>
              <a:t>Thực hiện bởi Trường Đại học Công nghệ Thông tin, ĐHQG-HCM</a:t>
            </a:r>
            <a:endParaRPr lang="en-US" dirty="0">
              <a:solidFill>
                <a:srgbClr val="363D3D">
                  <a:tint val="75000"/>
                </a:srgbClr>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781504B6-A0FC-1F14-E393-E9114B7B288E}"/>
              </a:ext>
            </a:extLst>
          </p:cNvPr>
          <p:cNvGraphicFramePr>
            <a:graphicFrameLocks noGrp="1"/>
          </p:cNvGraphicFramePr>
          <p:nvPr>
            <p:extLst>
              <p:ext uri="{D42A27DB-BD31-4B8C-83A1-F6EECF244321}">
                <p14:modId xmlns:p14="http://schemas.microsoft.com/office/powerpoint/2010/main" val="320554931"/>
              </p:ext>
            </p:extLst>
          </p:nvPr>
        </p:nvGraphicFramePr>
        <p:xfrm>
          <a:off x="7238038" y="4351772"/>
          <a:ext cx="2071216" cy="678180"/>
        </p:xfrm>
        <a:graphic>
          <a:graphicData uri="http://schemas.openxmlformats.org/drawingml/2006/table">
            <a:tbl>
              <a:tblPr firstRow="1" bandRow="1">
                <a:tableStyleId>{5C22544A-7EE6-4342-B048-85BDC9FD1C3A}</a:tableStyleId>
              </a:tblPr>
              <a:tblGrid>
                <a:gridCol w="1035608">
                  <a:extLst>
                    <a:ext uri="{9D8B030D-6E8A-4147-A177-3AD203B41FA5}">
                      <a16:colId xmlns:a16="http://schemas.microsoft.com/office/drawing/2014/main" val="20000"/>
                    </a:ext>
                  </a:extLst>
                </a:gridCol>
                <a:gridCol w="1035608">
                  <a:extLst>
                    <a:ext uri="{9D8B030D-6E8A-4147-A177-3AD203B41FA5}">
                      <a16:colId xmlns:a16="http://schemas.microsoft.com/office/drawing/2014/main" val="20001"/>
                    </a:ext>
                  </a:extLst>
                </a:gridCol>
              </a:tblGrid>
              <a:tr h="676092">
                <a:tc>
                  <a:txBody>
                    <a:bodyPr/>
                    <a:lstStyle/>
                    <a:p>
                      <a:pPr algn="ctr"/>
                      <a:r>
                        <a:rPr lang="en-US" sz="4000" b="0">
                          <a:solidFill>
                            <a:schemeClr val="tx1">
                              <a:lumMod val="50000"/>
                            </a:schemeClr>
                          </a:solidFill>
                          <a:latin typeface="+mn-lt"/>
                        </a:rPr>
                        <a:t>   i</a:t>
                      </a:r>
                      <a:endParaRPr lang="en-US" sz="4000" b="0" dirty="0">
                        <a:solidFill>
                          <a:schemeClr val="tx1">
                            <a:lumMod val="50000"/>
                          </a:schemeClr>
                        </a:solidFill>
                        <a:latin typeface="+mn-lt"/>
                      </a:endParaRP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1" dirty="0">
                          <a:solidFill>
                            <a:schemeClr val="tx1"/>
                          </a:solidFill>
                          <a:latin typeface="+mn-lt"/>
                        </a:rPr>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0" name="Slide Number Placeholder 9">
            <a:extLst>
              <a:ext uri="{FF2B5EF4-FFF2-40B4-BE49-F238E27FC236}">
                <a16:creationId xmlns:a16="http://schemas.microsoft.com/office/drawing/2014/main" id="{191A3767-D6FC-7664-192C-402E3348BA93}"/>
              </a:ext>
            </a:extLst>
          </p:cNvPr>
          <p:cNvSpPr>
            <a:spLocks noGrp="1"/>
          </p:cNvSpPr>
          <p:nvPr>
            <p:ph type="sldNum" sz="quarter" idx="12"/>
          </p:nvPr>
        </p:nvSpPr>
        <p:spPr/>
        <p:txBody>
          <a:bodyPr/>
          <a:lstStyle/>
          <a:p>
            <a:fld id="{D8B0B3AC-44A8-D142-AAF6-9A453466E1A4}" type="slidenum">
              <a:rPr lang="en-VN" smtClean="0"/>
              <a:pPr/>
              <a:t>9</a:t>
            </a:fld>
            <a:endParaRPr lang="en-VN" dirty="0"/>
          </a:p>
        </p:txBody>
      </p:sp>
      <p:graphicFrame>
        <p:nvGraphicFramePr>
          <p:cNvPr id="14" name="Table 13">
            <a:extLst>
              <a:ext uri="{FF2B5EF4-FFF2-40B4-BE49-F238E27FC236}">
                <a16:creationId xmlns:a16="http://schemas.microsoft.com/office/drawing/2014/main" id="{9A9FDD38-EDE3-FF9D-85B6-30FA8A9A9599}"/>
              </a:ext>
            </a:extLst>
          </p:cNvPr>
          <p:cNvGraphicFramePr>
            <a:graphicFrameLocks noGrp="1"/>
          </p:cNvGraphicFramePr>
          <p:nvPr>
            <p:extLst>
              <p:ext uri="{D42A27DB-BD31-4B8C-83A1-F6EECF244321}">
                <p14:modId xmlns:p14="http://schemas.microsoft.com/office/powerpoint/2010/main" val="2281167161"/>
              </p:ext>
            </p:extLst>
          </p:nvPr>
        </p:nvGraphicFramePr>
        <p:xfrm>
          <a:off x="944697" y="4243690"/>
          <a:ext cx="4949283" cy="922020"/>
        </p:xfrm>
        <a:graphic>
          <a:graphicData uri="http://schemas.openxmlformats.org/drawingml/2006/table">
            <a:tbl>
              <a:tblPr firstRow="1" bandRow="1">
                <a:tableStyleId>{5C22544A-7EE6-4342-B048-85BDC9FD1C3A}</a:tableStyleId>
              </a:tblPr>
              <a:tblGrid>
                <a:gridCol w="4949283">
                  <a:extLst>
                    <a:ext uri="{9D8B030D-6E8A-4147-A177-3AD203B41FA5}">
                      <a16:colId xmlns:a16="http://schemas.microsoft.com/office/drawing/2014/main" val="20001"/>
                    </a:ext>
                  </a:extLst>
                </a:gridCol>
              </a:tblGrid>
              <a:tr h="676092">
                <a:tc>
                  <a:txBody>
                    <a:bodyPr/>
                    <a:lstStyle/>
                    <a:p>
                      <a:pPr algn="l">
                        <a:buNone/>
                      </a:pPr>
                      <a:r>
                        <a:rPr lang="en-US" altLang="en-US" sz="2800" b="0">
                          <a:solidFill>
                            <a:schemeClr val="tx1">
                              <a:lumMod val="50000"/>
                            </a:schemeClr>
                          </a:solidFill>
                          <a:latin typeface="Times New Roman" panose="02020603050405020304" pitchFamily="18" charset="0"/>
                          <a:cs typeface="Times New Roman" panose="02020603050405020304" pitchFamily="18" charset="0"/>
                        </a:rPr>
                        <a:t>Kết quả xuất: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800" b="0">
                          <a:solidFill>
                            <a:schemeClr val="tx1">
                              <a:lumMod val="50000"/>
                            </a:schemeClr>
                          </a:solidFill>
                          <a:latin typeface="Times New Roman" panose="02020603050405020304" pitchFamily="18" charset="0"/>
                          <a:cs typeface="Times New Roman" panose="02020603050405020304" pitchFamily="18" charset="0"/>
                        </a:rPr>
                        <a:t>i = 0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Date Placeholder 1">
            <a:extLst>
              <a:ext uri="{FF2B5EF4-FFF2-40B4-BE49-F238E27FC236}">
                <a16:creationId xmlns:a16="http://schemas.microsoft.com/office/drawing/2014/main" id="{C577A6EB-3C8C-437C-7D6B-6E0B55E181C6}"/>
              </a:ext>
            </a:extLst>
          </p:cNvPr>
          <p:cNvSpPr>
            <a:spLocks noGrp="1"/>
          </p:cNvSpPr>
          <p:nvPr>
            <p:ph type="dt" sz="half" idx="13"/>
          </p:nvPr>
        </p:nvSpPr>
        <p:spPr/>
        <p:txBody>
          <a:bodyPr/>
          <a:lstStyle/>
          <a:p>
            <a:r>
              <a:rPr lang="en-US"/>
              <a:t>June 2024</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6127</TotalTime>
  <Words>7878</Words>
  <Application>Microsoft Office PowerPoint</Application>
  <PresentationFormat>Widescreen</PresentationFormat>
  <Paragraphs>1298</Paragraphs>
  <Slides>79</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90" baseType="lpstr">
      <vt:lpstr>Aptos</vt:lpstr>
      <vt:lpstr>Arial</vt:lpstr>
      <vt:lpstr>Calibri</vt:lpstr>
      <vt:lpstr>Calibri (Body)</vt:lpstr>
      <vt:lpstr>Consolas</vt:lpstr>
      <vt:lpstr>PragmataPro Mono Liga</vt:lpstr>
      <vt:lpstr>Tahoma</vt:lpstr>
      <vt:lpstr>Times New Roman</vt:lpstr>
      <vt:lpstr>Wingdings</vt:lpstr>
      <vt:lpstr>1_Office Theme</vt:lpstr>
      <vt:lpstr>Equation</vt:lpstr>
      <vt:lpstr>PowerPoint Presentation</vt:lpstr>
      <vt:lpstr>PowerPoint Presentation</vt:lpstr>
      <vt:lpstr>PowerPoint Presentation</vt:lpstr>
      <vt:lpstr>Đặt vấn đề</vt:lpstr>
      <vt:lpstr>Cấu trúc lặp - Iteration statements (Loops) </vt:lpstr>
      <vt:lpstr>4.6 Cấu trúc vòng lặp for</vt:lpstr>
      <vt:lpstr>VD: Chạy từng bước</vt:lpstr>
      <vt:lpstr>VD: Chạy từng bước</vt:lpstr>
      <vt:lpstr>VD: Chạy từng bước</vt:lpstr>
      <vt:lpstr>VD: Chạy từng bước</vt:lpstr>
      <vt:lpstr>VD: Chạy từng bước</vt:lpstr>
      <vt:lpstr>VD: Chạy từng bước</vt:lpstr>
      <vt:lpstr>VD: Chạy từng bước</vt:lpstr>
      <vt:lpstr>VD: Chạy từng bước</vt:lpstr>
      <vt:lpstr>VD: Chạy từng bước</vt:lpstr>
      <vt:lpstr>VD: Chạy từng bước</vt:lpstr>
      <vt:lpstr>VD: Chạy từng bước</vt:lpstr>
      <vt:lpstr>VD: Chạy từng bước</vt:lpstr>
      <vt:lpstr>VD: Chạy từng bước</vt:lpstr>
      <vt:lpstr>VD: Chạy từng bước</vt:lpstr>
      <vt:lpstr>VD: Chạy từng bước</vt:lpstr>
      <vt:lpstr>Ví dụ:</vt:lpstr>
      <vt:lpstr>Một số lưu ý for</vt:lpstr>
      <vt:lpstr>Một số lưu ý for</vt:lpstr>
      <vt:lpstr>Một số lưu ý for</vt:lpstr>
      <vt:lpstr>Một số lưu ý for</vt:lpstr>
      <vt:lpstr>Một số lưu ý for</vt:lpstr>
      <vt:lpstr>Một số lưu ý for</vt:lpstr>
      <vt:lpstr>Ví dụ: Tính giai thừa của n: n!=1*2*3*..*n</vt:lpstr>
      <vt:lpstr>Ví dụ: Tính tổng giai thừa: 1!+2!+3!+…+n!</vt:lpstr>
      <vt:lpstr>PowerPoint Presentation</vt:lpstr>
      <vt:lpstr>4.7 Cấu trúc vòng lặp while</vt:lpstr>
      <vt:lpstr>Ví dụ minh hoạ:</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Chạy từng bước</vt:lpstr>
      <vt:lpstr>Một số lưu ý</vt:lpstr>
      <vt:lpstr>Một số lưu ý</vt:lpstr>
      <vt:lpstr>Một số lưu ý</vt:lpstr>
      <vt:lpstr>Một số lưu ý</vt:lpstr>
      <vt:lpstr>Ví dụ: Tính giai thừa của n: n!=1*2*3*..*n</vt:lpstr>
      <vt:lpstr>PowerPoint Presentation</vt:lpstr>
      <vt:lpstr>4.8 Cấu trúc vòng lặp while</vt:lpstr>
      <vt:lpstr>Một số lưu ý</vt:lpstr>
      <vt:lpstr>Một số lưu ý</vt:lpstr>
      <vt:lpstr>Một số lưu ý</vt:lpstr>
      <vt:lpstr>Vòng lặp cho các khoảng giá trị - Range-based for loop</vt:lpstr>
      <vt:lpstr>Ví dụ:</vt:lpstr>
      <vt:lpstr>PowerPoint Presentation</vt:lpstr>
      <vt:lpstr>Lệnh break</vt:lpstr>
      <vt:lpstr>Ví dụ: break with Nested loop</vt:lpstr>
      <vt:lpstr>Lệnh continue</vt:lpstr>
      <vt:lpstr>Lệnh continue</vt:lpstr>
      <vt:lpstr>Lệnh goto</vt:lpstr>
      <vt:lpstr>Lệnh goto</vt:lpstr>
      <vt:lpstr>Lệnh return</vt:lpstr>
      <vt:lpstr>PowerPoint Presentation</vt:lpstr>
      <vt:lpstr>4.10 Một số ví dụ minh họa</vt:lpstr>
      <vt:lpstr>PowerPoint Presentation</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192</cp:revision>
  <dcterms:created xsi:type="dcterms:W3CDTF">2023-10-24T06:45:57Z</dcterms:created>
  <dcterms:modified xsi:type="dcterms:W3CDTF">2024-09-08T07:37:05Z</dcterms:modified>
</cp:coreProperties>
</file>