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2"/>
  </p:notesMasterIdLst>
  <p:sldIdLst>
    <p:sldId id="256" r:id="rId2"/>
    <p:sldId id="258" r:id="rId3"/>
    <p:sldId id="259" r:id="rId4"/>
    <p:sldId id="296" r:id="rId5"/>
    <p:sldId id="297" r:id="rId6"/>
    <p:sldId id="298" r:id="rId7"/>
    <p:sldId id="350" r:id="rId8"/>
    <p:sldId id="299" r:id="rId9"/>
    <p:sldId id="351" r:id="rId10"/>
    <p:sldId id="329" r:id="rId11"/>
    <p:sldId id="330" r:id="rId12"/>
    <p:sldId id="302" r:id="rId13"/>
    <p:sldId id="352" r:id="rId14"/>
    <p:sldId id="349" r:id="rId15"/>
    <p:sldId id="322" r:id="rId16"/>
    <p:sldId id="363" r:id="rId17"/>
    <p:sldId id="362" r:id="rId18"/>
    <p:sldId id="354" r:id="rId19"/>
    <p:sldId id="309" r:id="rId20"/>
    <p:sldId id="348" r:id="rId21"/>
    <p:sldId id="364" r:id="rId22"/>
    <p:sldId id="320" r:id="rId23"/>
    <p:sldId id="399" r:id="rId24"/>
    <p:sldId id="400" r:id="rId25"/>
    <p:sldId id="401" r:id="rId26"/>
    <p:sldId id="402" r:id="rId27"/>
    <p:sldId id="404" r:id="rId28"/>
    <p:sldId id="405" r:id="rId29"/>
    <p:sldId id="406" r:id="rId30"/>
    <p:sldId id="407" r:id="rId31"/>
    <p:sldId id="408" r:id="rId32"/>
    <p:sldId id="409" r:id="rId33"/>
    <p:sldId id="410" r:id="rId34"/>
    <p:sldId id="342" r:id="rId35"/>
    <p:sldId id="343" r:id="rId36"/>
    <p:sldId id="353" r:id="rId37"/>
    <p:sldId id="361" r:id="rId38"/>
    <p:sldId id="372" r:id="rId39"/>
    <p:sldId id="311" r:id="rId40"/>
    <p:sldId id="373" r:id="rId41"/>
    <p:sldId id="347" r:id="rId42"/>
    <p:sldId id="328" r:id="rId43"/>
    <p:sldId id="374" r:id="rId44"/>
    <p:sldId id="371" r:id="rId45"/>
    <p:sldId id="369" r:id="rId46"/>
    <p:sldId id="388" r:id="rId47"/>
    <p:sldId id="370" r:id="rId48"/>
    <p:sldId id="315" r:id="rId49"/>
    <p:sldId id="316" r:id="rId50"/>
    <p:sldId id="375" r:id="rId51"/>
    <p:sldId id="317" r:id="rId52"/>
    <p:sldId id="383" r:id="rId53"/>
    <p:sldId id="384" r:id="rId54"/>
    <p:sldId id="318" r:id="rId55"/>
    <p:sldId id="368" r:id="rId56"/>
    <p:sldId id="367" r:id="rId57"/>
    <p:sldId id="366" r:id="rId58"/>
    <p:sldId id="390" r:id="rId59"/>
    <p:sldId id="396" r:id="rId60"/>
    <p:sldId id="391" r:id="rId61"/>
    <p:sldId id="392" r:id="rId62"/>
    <p:sldId id="393" r:id="rId63"/>
    <p:sldId id="394" r:id="rId64"/>
    <p:sldId id="397" r:id="rId65"/>
    <p:sldId id="287" r:id="rId66"/>
    <p:sldId id="376" r:id="rId67"/>
    <p:sldId id="398" r:id="rId68"/>
    <p:sldId id="378" r:id="rId69"/>
    <p:sldId id="380" r:id="rId70"/>
    <p:sldId id="382" r:id="rId71"/>
    <p:sldId id="389" r:id="rId72"/>
    <p:sldId id="381" r:id="rId73"/>
    <p:sldId id="377" r:id="rId74"/>
    <p:sldId id="355" r:id="rId75"/>
    <p:sldId id="385" r:id="rId76"/>
    <p:sldId id="387" r:id="rId77"/>
    <p:sldId id="386" r:id="rId78"/>
    <p:sldId id="379" r:id="rId79"/>
    <p:sldId id="345" r:id="rId80"/>
    <p:sldId id="356" r:id="rId81"/>
    <p:sldId id="331" r:id="rId82"/>
    <p:sldId id="327" r:id="rId83"/>
    <p:sldId id="359" r:id="rId84"/>
    <p:sldId id="346" r:id="rId85"/>
    <p:sldId id="357" r:id="rId86"/>
    <p:sldId id="338" r:id="rId87"/>
    <p:sldId id="332" r:id="rId88"/>
    <p:sldId id="340" r:id="rId89"/>
    <p:sldId id="339" r:id="rId90"/>
    <p:sldId id="411" r:id="rId91"/>
    <p:sldId id="293" r:id="rId92"/>
    <p:sldId id="358" r:id="rId93"/>
    <p:sldId id="335" r:id="rId94"/>
    <p:sldId id="336" r:id="rId95"/>
    <p:sldId id="337" r:id="rId96"/>
    <p:sldId id="360" r:id="rId97"/>
    <p:sldId id="334" r:id="rId98"/>
    <p:sldId id="294" r:id="rId99"/>
    <p:sldId id="295" r:id="rId100"/>
    <p:sldId id="277"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6925" autoAdjust="0"/>
  </p:normalViewPr>
  <p:slideViewPr>
    <p:cSldViewPr snapToGrid="0">
      <p:cViewPr varScale="1">
        <p:scale>
          <a:sx n="100" d="100"/>
          <a:sy n="100"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59C05C-D9C4-473D-8985-512DFACEDE06}" type="doc">
      <dgm:prSet loTypeId="urn:microsoft.com/office/officeart/2005/8/layout/chevron1" loCatId="process" qsTypeId="urn:microsoft.com/office/officeart/2005/8/quickstyle/simple1" qsCatId="simple" csTypeId="urn:microsoft.com/office/officeart/2005/8/colors/accent0_1" csCatId="mainScheme" phldr="1"/>
      <dgm:spPr/>
      <dgm:t>
        <a:bodyPr/>
        <a:lstStyle/>
        <a:p>
          <a:endParaRPr lang="en-US"/>
        </a:p>
      </dgm:t>
    </dgm:pt>
    <dgm:pt modelId="{DD21D182-B7D3-4D8F-A2B9-96090483A5F9}">
      <dgm:prSet phldrT="[Text]" custT="1"/>
      <dgm:spPr/>
      <dgm:t>
        <a:bodyPr/>
        <a:lstStyle/>
        <a:p>
          <a:pPr>
            <a:spcBef>
              <a:spcPts val="1200"/>
            </a:spcBef>
            <a:spcAft>
              <a:spcPts val="600"/>
            </a:spcAft>
          </a:pPr>
          <a:r>
            <a:rPr lang="vi-VN" sz="2400" dirty="0">
              <a:latin typeface="+mn-lt"/>
            </a:rPr>
            <a:t>Tên hàm</a:t>
          </a:r>
          <a:endParaRPr lang="en-US" sz="2400" dirty="0">
            <a:latin typeface="+mn-lt"/>
          </a:endParaRPr>
        </a:p>
      </dgm:t>
    </dgm:pt>
    <dgm:pt modelId="{B39D918B-758A-4587-BE92-708673BB64EE}" type="parTrans" cxnId="{84165CFE-99C8-43C0-8B2A-685C8A3D53C0}">
      <dgm:prSet/>
      <dgm:spPr/>
      <dgm:t>
        <a:bodyPr/>
        <a:lstStyle/>
        <a:p>
          <a:pPr>
            <a:spcBef>
              <a:spcPts val="1200"/>
            </a:spcBef>
            <a:spcAft>
              <a:spcPts val="600"/>
            </a:spcAft>
          </a:pPr>
          <a:endParaRPr lang="en-US" sz="2400">
            <a:latin typeface="+mn-lt"/>
          </a:endParaRPr>
        </a:p>
      </dgm:t>
    </dgm:pt>
    <dgm:pt modelId="{9509019E-0E10-4CD6-8E99-473641BE28C4}" type="sibTrans" cxnId="{84165CFE-99C8-43C0-8B2A-685C8A3D53C0}">
      <dgm:prSet/>
      <dgm:spPr/>
      <dgm:t>
        <a:bodyPr/>
        <a:lstStyle/>
        <a:p>
          <a:pPr>
            <a:spcBef>
              <a:spcPts val="1200"/>
            </a:spcBef>
            <a:spcAft>
              <a:spcPts val="600"/>
            </a:spcAft>
          </a:pPr>
          <a:endParaRPr lang="en-US" sz="2400">
            <a:latin typeface="+mn-lt"/>
          </a:endParaRPr>
        </a:p>
      </dgm:t>
    </dgm:pt>
    <dgm:pt modelId="{4ED7FB9E-0D02-4102-A77B-6E6C3D08BDEF}">
      <dgm:prSet phldrT="[Text]" custT="1"/>
      <dgm:spPr/>
      <dgm:t>
        <a:bodyPr/>
        <a:lstStyle/>
        <a:p>
          <a:pPr>
            <a:spcBef>
              <a:spcPts val="1200"/>
            </a:spcBef>
            <a:spcAft>
              <a:spcPts val="600"/>
            </a:spcAft>
          </a:pPr>
          <a:r>
            <a:rPr lang="en-US" sz="2400">
              <a:latin typeface="Arial" panose="020B0604020202020204" pitchFamily="34" charset="0"/>
              <a:cs typeface="Arial" panose="020B0604020202020204" pitchFamily="34" charset="0"/>
            </a:rPr>
            <a:t>Đặt tên hàm tương ứng với c</a:t>
          </a:r>
          <a:r>
            <a:rPr lang="vi-VN" sz="2400">
              <a:latin typeface="+mn-lt"/>
            </a:rPr>
            <a:t>hức </a:t>
          </a:r>
          <a:r>
            <a:rPr lang="vi-VN" sz="2400" dirty="0">
              <a:latin typeface="+mn-lt"/>
            </a:rPr>
            <a:t>năng của hàm</a:t>
          </a:r>
          <a:endParaRPr lang="en-US" sz="2400" dirty="0">
            <a:latin typeface="+mn-lt"/>
          </a:endParaRPr>
        </a:p>
      </dgm:t>
    </dgm:pt>
    <dgm:pt modelId="{E0AAC425-C4F7-4204-93A3-328041114B58}" type="parTrans" cxnId="{08F55E1F-DB71-480F-823E-7EB57067FCAB}">
      <dgm:prSet/>
      <dgm:spPr/>
      <dgm:t>
        <a:bodyPr/>
        <a:lstStyle/>
        <a:p>
          <a:pPr>
            <a:spcBef>
              <a:spcPts val="1200"/>
            </a:spcBef>
            <a:spcAft>
              <a:spcPts val="600"/>
            </a:spcAft>
          </a:pPr>
          <a:endParaRPr lang="en-US" sz="2400">
            <a:latin typeface="+mn-lt"/>
          </a:endParaRPr>
        </a:p>
      </dgm:t>
    </dgm:pt>
    <dgm:pt modelId="{4E691496-7DB9-4E3A-94C7-F2CC31920427}" type="sibTrans" cxnId="{08F55E1F-DB71-480F-823E-7EB57067FCAB}">
      <dgm:prSet/>
      <dgm:spPr/>
      <dgm:t>
        <a:bodyPr/>
        <a:lstStyle/>
        <a:p>
          <a:pPr>
            <a:spcBef>
              <a:spcPts val="1200"/>
            </a:spcBef>
            <a:spcAft>
              <a:spcPts val="600"/>
            </a:spcAft>
          </a:pPr>
          <a:endParaRPr lang="en-US" sz="2400">
            <a:latin typeface="+mn-lt"/>
          </a:endParaRPr>
        </a:p>
      </dgm:t>
    </dgm:pt>
    <dgm:pt modelId="{A8FD5E81-9276-406A-8630-F392EB92BF31}">
      <dgm:prSet phldrT="[Text]" custT="1"/>
      <dgm:spPr/>
      <dgm:t>
        <a:bodyPr/>
        <a:lstStyle/>
        <a:p>
          <a:pPr>
            <a:spcBef>
              <a:spcPts val="1200"/>
            </a:spcBef>
            <a:spcAft>
              <a:spcPts val="600"/>
            </a:spcAft>
          </a:pPr>
          <a:r>
            <a:rPr lang="vi-VN" sz="2400">
              <a:latin typeface="+mn-lt"/>
            </a:rPr>
            <a:t>Đầu vào</a:t>
          </a:r>
          <a:endParaRPr lang="en-US" sz="2400" dirty="0">
            <a:latin typeface="+mn-lt"/>
          </a:endParaRPr>
        </a:p>
      </dgm:t>
    </dgm:pt>
    <dgm:pt modelId="{BEBF18BC-6544-45A4-95EF-43B5BD12F6C6}" type="parTrans" cxnId="{1EC3AA8B-66B0-494E-BDC1-87440ABE1B8D}">
      <dgm:prSet/>
      <dgm:spPr/>
      <dgm:t>
        <a:bodyPr/>
        <a:lstStyle/>
        <a:p>
          <a:pPr>
            <a:spcBef>
              <a:spcPts val="1200"/>
            </a:spcBef>
            <a:spcAft>
              <a:spcPts val="600"/>
            </a:spcAft>
          </a:pPr>
          <a:endParaRPr lang="en-US" sz="2400">
            <a:latin typeface="+mn-lt"/>
          </a:endParaRPr>
        </a:p>
      </dgm:t>
    </dgm:pt>
    <dgm:pt modelId="{C429B945-283A-4E17-AA84-EE362365E090}" type="sibTrans" cxnId="{1EC3AA8B-66B0-494E-BDC1-87440ABE1B8D}">
      <dgm:prSet/>
      <dgm:spPr/>
      <dgm:t>
        <a:bodyPr/>
        <a:lstStyle/>
        <a:p>
          <a:pPr>
            <a:spcBef>
              <a:spcPts val="1200"/>
            </a:spcBef>
            <a:spcAft>
              <a:spcPts val="600"/>
            </a:spcAft>
          </a:pPr>
          <a:endParaRPr lang="en-US" sz="2400">
            <a:latin typeface="+mn-lt"/>
          </a:endParaRPr>
        </a:p>
      </dgm:t>
    </dgm:pt>
    <dgm:pt modelId="{40771D20-BBC2-4649-85D8-D50D152E1B2F}">
      <dgm:prSet phldrT="[Text]" custT="1"/>
      <dgm:spPr/>
      <dgm:t>
        <a:bodyPr/>
        <a:lstStyle/>
        <a:p>
          <a:pPr>
            <a:spcBef>
              <a:spcPts val="1200"/>
            </a:spcBef>
            <a:spcAft>
              <a:spcPts val="600"/>
            </a:spcAft>
          </a:pPr>
          <a:r>
            <a:rPr lang="en-US" sz="2400">
              <a:latin typeface="Arial" panose="020B0604020202020204" pitchFamily="34" charset="0"/>
              <a:cs typeface="Arial" panose="020B0604020202020204" pitchFamily="34" charset="0"/>
            </a:rPr>
            <a:t>Khai báo danh sách các tham biến</a:t>
          </a:r>
          <a:endParaRPr lang="en-US" sz="2400" dirty="0">
            <a:latin typeface="Arial" panose="020B0604020202020204" pitchFamily="34" charset="0"/>
            <a:cs typeface="Arial" panose="020B0604020202020204" pitchFamily="34" charset="0"/>
          </a:endParaRPr>
        </a:p>
      </dgm:t>
    </dgm:pt>
    <dgm:pt modelId="{FFA4BB06-2A88-4259-83ED-B7FEAD225646}" type="parTrans" cxnId="{D7A69880-7490-4926-A608-283FEB7B9D90}">
      <dgm:prSet/>
      <dgm:spPr/>
      <dgm:t>
        <a:bodyPr/>
        <a:lstStyle/>
        <a:p>
          <a:pPr>
            <a:spcBef>
              <a:spcPts val="1200"/>
            </a:spcBef>
            <a:spcAft>
              <a:spcPts val="600"/>
            </a:spcAft>
          </a:pPr>
          <a:endParaRPr lang="en-US" sz="2400">
            <a:latin typeface="+mn-lt"/>
          </a:endParaRPr>
        </a:p>
      </dgm:t>
    </dgm:pt>
    <dgm:pt modelId="{3A0D290A-EB18-4F94-87F8-830537C0FA0C}" type="sibTrans" cxnId="{D7A69880-7490-4926-A608-283FEB7B9D90}">
      <dgm:prSet/>
      <dgm:spPr/>
      <dgm:t>
        <a:bodyPr/>
        <a:lstStyle/>
        <a:p>
          <a:pPr>
            <a:spcBef>
              <a:spcPts val="1200"/>
            </a:spcBef>
            <a:spcAft>
              <a:spcPts val="600"/>
            </a:spcAft>
          </a:pPr>
          <a:endParaRPr lang="en-US" sz="2400">
            <a:latin typeface="+mn-lt"/>
          </a:endParaRPr>
        </a:p>
      </dgm:t>
    </dgm:pt>
    <dgm:pt modelId="{7759D4CF-61CC-4F95-B8A4-582CBB34E669}">
      <dgm:prSet phldrT="[Text]" custT="1"/>
      <dgm:spPr/>
      <dgm:t>
        <a:bodyPr/>
        <a:lstStyle/>
        <a:p>
          <a:pPr>
            <a:spcBef>
              <a:spcPts val="1200"/>
            </a:spcBef>
            <a:spcAft>
              <a:spcPts val="600"/>
            </a:spcAft>
          </a:pPr>
          <a:r>
            <a:rPr lang="vi-VN" sz="2400">
              <a:latin typeface="+mn-lt"/>
            </a:rPr>
            <a:t>Đầu ra</a:t>
          </a:r>
          <a:endParaRPr lang="en-US" sz="2400" dirty="0">
            <a:latin typeface="+mn-lt"/>
          </a:endParaRPr>
        </a:p>
      </dgm:t>
    </dgm:pt>
    <dgm:pt modelId="{A4DB5CDD-CA5B-4720-A715-B576B6AD3695}" type="parTrans" cxnId="{9C0647AB-DBE9-45D5-A30A-FB20B1873146}">
      <dgm:prSet/>
      <dgm:spPr/>
      <dgm:t>
        <a:bodyPr/>
        <a:lstStyle/>
        <a:p>
          <a:pPr>
            <a:spcBef>
              <a:spcPts val="1200"/>
            </a:spcBef>
            <a:spcAft>
              <a:spcPts val="600"/>
            </a:spcAft>
          </a:pPr>
          <a:endParaRPr lang="en-US" sz="2400">
            <a:latin typeface="+mn-lt"/>
          </a:endParaRPr>
        </a:p>
      </dgm:t>
    </dgm:pt>
    <dgm:pt modelId="{C86C506F-9FBE-43AF-BAEA-BEEA6306DBF8}" type="sibTrans" cxnId="{9C0647AB-DBE9-45D5-A30A-FB20B1873146}">
      <dgm:prSet/>
      <dgm:spPr/>
      <dgm:t>
        <a:bodyPr/>
        <a:lstStyle/>
        <a:p>
          <a:pPr>
            <a:spcBef>
              <a:spcPts val="1200"/>
            </a:spcBef>
            <a:spcAft>
              <a:spcPts val="600"/>
            </a:spcAft>
          </a:pPr>
          <a:endParaRPr lang="en-US" sz="2400">
            <a:latin typeface="+mn-lt"/>
          </a:endParaRPr>
        </a:p>
      </dgm:t>
    </dgm:pt>
    <dgm:pt modelId="{FBBEB710-9326-48A2-BCEE-5525C31BD99A}">
      <dgm:prSet phldrT="[Text]" custT="1"/>
      <dgm:spPr/>
      <dgm:t>
        <a:bodyPr/>
        <a:lstStyle/>
        <a:p>
          <a:pPr>
            <a:spcBef>
              <a:spcPts val="1200"/>
            </a:spcBef>
            <a:spcAft>
              <a:spcPts val="600"/>
            </a:spcAft>
          </a:pPr>
          <a:r>
            <a:rPr lang="en-US" sz="2400">
              <a:latin typeface="Arial" panose="020B0604020202020204" pitchFamily="34" charset="0"/>
              <a:cs typeface="Arial" panose="020B0604020202020204" pitchFamily="34" charset="0"/>
            </a:rPr>
            <a:t>Xác định </a:t>
          </a:r>
          <a:r>
            <a:rPr lang="vi-VN" sz="2400">
              <a:latin typeface="Arial" panose="020B0604020202020204" pitchFamily="34" charset="0"/>
              <a:cs typeface="Arial" panose="020B0604020202020204" pitchFamily="34" charset="0"/>
            </a:rPr>
            <a:t>Kiểu </a:t>
          </a:r>
          <a:r>
            <a:rPr lang="vi-VN" sz="2400" dirty="0">
              <a:latin typeface="Arial" panose="020B0604020202020204" pitchFamily="34" charset="0"/>
              <a:cs typeface="Arial" panose="020B0604020202020204" pitchFamily="34" charset="0"/>
            </a:rPr>
            <a:t>dữ </a:t>
          </a:r>
          <a:r>
            <a:rPr lang="vi-VN" sz="2400">
              <a:latin typeface="Arial" panose="020B0604020202020204" pitchFamily="34" charset="0"/>
              <a:cs typeface="Arial" panose="020B0604020202020204" pitchFamily="34" charset="0"/>
            </a:rPr>
            <a:t>liệu </a:t>
          </a:r>
          <a:r>
            <a:rPr lang="en-US" sz="2400">
              <a:latin typeface="Arial" panose="020B0604020202020204" pitchFamily="34" charset="0"/>
              <a:cs typeface="Arial" panose="020B0604020202020204" pitchFamily="34" charset="0"/>
            </a:rPr>
            <a:t>trả về</a:t>
          </a:r>
          <a:endParaRPr lang="en-US" sz="2400" dirty="0">
            <a:latin typeface="Arial" panose="020B0604020202020204" pitchFamily="34" charset="0"/>
            <a:cs typeface="Arial" panose="020B0604020202020204" pitchFamily="34" charset="0"/>
          </a:endParaRPr>
        </a:p>
      </dgm:t>
    </dgm:pt>
    <dgm:pt modelId="{0C39DBE5-A71D-4F7D-B25E-44637B25805E}" type="parTrans" cxnId="{208990AA-380E-42D0-A1C0-7FA4F09CB098}">
      <dgm:prSet/>
      <dgm:spPr/>
      <dgm:t>
        <a:bodyPr/>
        <a:lstStyle/>
        <a:p>
          <a:pPr>
            <a:spcBef>
              <a:spcPts val="1200"/>
            </a:spcBef>
            <a:spcAft>
              <a:spcPts val="600"/>
            </a:spcAft>
          </a:pPr>
          <a:endParaRPr lang="en-US" sz="2400">
            <a:latin typeface="+mn-lt"/>
          </a:endParaRPr>
        </a:p>
      </dgm:t>
    </dgm:pt>
    <dgm:pt modelId="{9EEEDDDB-DBE3-451C-87B1-C25EBA78165A}" type="sibTrans" cxnId="{208990AA-380E-42D0-A1C0-7FA4F09CB098}">
      <dgm:prSet/>
      <dgm:spPr/>
      <dgm:t>
        <a:bodyPr/>
        <a:lstStyle/>
        <a:p>
          <a:pPr>
            <a:spcBef>
              <a:spcPts val="1200"/>
            </a:spcBef>
            <a:spcAft>
              <a:spcPts val="600"/>
            </a:spcAft>
          </a:pPr>
          <a:endParaRPr lang="en-US" sz="2400">
            <a:latin typeface="+mn-lt"/>
          </a:endParaRPr>
        </a:p>
      </dgm:t>
    </dgm:pt>
    <dgm:pt modelId="{BCF0073B-11B2-4E46-A39C-BFDCB0B1BE4B}">
      <dgm:prSet phldrT="[Text]" custT="1"/>
      <dgm:spPr/>
      <dgm:t>
        <a:bodyPr/>
        <a:lstStyle/>
        <a:p>
          <a:pPr>
            <a:spcBef>
              <a:spcPts val="1200"/>
            </a:spcBef>
            <a:spcAft>
              <a:spcPts val="600"/>
            </a:spcAft>
          </a:pPr>
          <a:r>
            <a:rPr lang="vi-VN" sz="2400" dirty="0">
              <a:latin typeface="+mn-lt"/>
            </a:rPr>
            <a:t>Một số hàm không </a:t>
          </a:r>
          <a:r>
            <a:rPr lang="vi-VN" sz="2400">
              <a:latin typeface="+mn-lt"/>
            </a:rPr>
            <a:t>có đầu </a:t>
          </a:r>
          <a:r>
            <a:rPr lang="vi-VN" sz="2400" dirty="0">
              <a:latin typeface="+mn-lt"/>
            </a:rPr>
            <a:t>vào</a:t>
          </a:r>
          <a:endParaRPr lang="en-US" sz="2400" dirty="0">
            <a:latin typeface="+mn-lt"/>
          </a:endParaRPr>
        </a:p>
      </dgm:t>
    </dgm:pt>
    <dgm:pt modelId="{34D2F03E-A468-4782-99B5-850EA9578D11}" type="parTrans" cxnId="{9DD6A357-0055-4826-BCFF-95E14D56C811}">
      <dgm:prSet/>
      <dgm:spPr/>
      <dgm:t>
        <a:bodyPr/>
        <a:lstStyle/>
        <a:p>
          <a:pPr>
            <a:spcBef>
              <a:spcPts val="1200"/>
            </a:spcBef>
            <a:spcAft>
              <a:spcPts val="600"/>
            </a:spcAft>
          </a:pPr>
          <a:endParaRPr lang="en-US" sz="2400">
            <a:latin typeface="+mn-lt"/>
          </a:endParaRPr>
        </a:p>
      </dgm:t>
    </dgm:pt>
    <dgm:pt modelId="{64E35908-F536-4E87-8394-BB7384A03BED}" type="sibTrans" cxnId="{9DD6A357-0055-4826-BCFF-95E14D56C811}">
      <dgm:prSet/>
      <dgm:spPr/>
      <dgm:t>
        <a:bodyPr/>
        <a:lstStyle/>
        <a:p>
          <a:pPr>
            <a:spcBef>
              <a:spcPts val="1200"/>
            </a:spcBef>
            <a:spcAft>
              <a:spcPts val="600"/>
            </a:spcAft>
          </a:pPr>
          <a:endParaRPr lang="en-US" sz="2400">
            <a:latin typeface="+mn-lt"/>
          </a:endParaRPr>
        </a:p>
      </dgm:t>
    </dgm:pt>
    <dgm:pt modelId="{A38A96F9-4D88-4E9D-A84A-F59500240577}">
      <dgm:prSet phldrT="[Text]" custT="1"/>
      <dgm:spPr/>
      <dgm:t>
        <a:bodyPr/>
        <a:lstStyle/>
        <a:p>
          <a:pPr>
            <a:spcBef>
              <a:spcPts val="1200"/>
            </a:spcBef>
            <a:spcAft>
              <a:spcPts val="600"/>
            </a:spcAft>
          </a:pPr>
          <a:r>
            <a:rPr lang="vi-VN" sz="2400" dirty="0">
              <a:latin typeface="Arial" panose="020B0604020202020204" pitchFamily="34" charset="0"/>
              <a:cs typeface="Arial" panose="020B0604020202020204" pitchFamily="34" charset="0"/>
            </a:rPr>
            <a:t>Một số hàm không </a:t>
          </a:r>
          <a:r>
            <a:rPr lang="vi-VN" sz="2400">
              <a:latin typeface="Arial" panose="020B0604020202020204" pitchFamily="34" charset="0"/>
              <a:cs typeface="Arial" panose="020B0604020202020204" pitchFamily="34" charset="0"/>
            </a:rPr>
            <a:t>có </a:t>
          </a:r>
          <a:r>
            <a:rPr lang="en-US" sz="2400">
              <a:latin typeface="Arial" panose="020B0604020202020204" pitchFamily="34" charset="0"/>
              <a:cs typeface="Arial" panose="020B0604020202020204" pitchFamily="34" charset="0"/>
            </a:rPr>
            <a:t>kiểu dữ liệu trả về</a:t>
          </a:r>
          <a:r>
            <a:rPr lang="vi-VN" sz="2400">
              <a:latin typeface="Arial" panose="020B0604020202020204" pitchFamily="34" charset="0"/>
              <a:cs typeface="Arial" panose="020B0604020202020204" pitchFamily="34" charset="0"/>
            </a:rPr>
            <a:t> </a:t>
          </a:r>
          <a:r>
            <a:rPr lang="vi-VN" sz="2400" dirty="0">
              <a:latin typeface="Arial" panose="020B0604020202020204" pitchFamily="34" charset="0"/>
              <a:cs typeface="Arial" panose="020B0604020202020204" pitchFamily="34" charset="0"/>
            </a:rPr>
            <a:t>(void)</a:t>
          </a:r>
          <a:endParaRPr lang="en-US" sz="2400" dirty="0">
            <a:latin typeface="Arial" panose="020B0604020202020204" pitchFamily="34" charset="0"/>
            <a:cs typeface="Arial" panose="020B0604020202020204" pitchFamily="34" charset="0"/>
          </a:endParaRPr>
        </a:p>
      </dgm:t>
    </dgm:pt>
    <dgm:pt modelId="{3E9C8CD6-ED54-4705-A2F0-9463C3B3BBD8}" type="parTrans" cxnId="{23DAA203-A238-4EDA-A784-DB6061DE1356}">
      <dgm:prSet/>
      <dgm:spPr/>
      <dgm:t>
        <a:bodyPr/>
        <a:lstStyle/>
        <a:p>
          <a:pPr>
            <a:spcBef>
              <a:spcPts val="1200"/>
            </a:spcBef>
            <a:spcAft>
              <a:spcPts val="600"/>
            </a:spcAft>
          </a:pPr>
          <a:endParaRPr lang="en-US" sz="2400">
            <a:latin typeface="+mn-lt"/>
          </a:endParaRPr>
        </a:p>
      </dgm:t>
    </dgm:pt>
    <dgm:pt modelId="{46832E70-FF48-4072-A5D6-4CE704092F65}" type="sibTrans" cxnId="{23DAA203-A238-4EDA-A784-DB6061DE1356}">
      <dgm:prSet/>
      <dgm:spPr/>
      <dgm:t>
        <a:bodyPr/>
        <a:lstStyle/>
        <a:p>
          <a:pPr>
            <a:spcBef>
              <a:spcPts val="1200"/>
            </a:spcBef>
            <a:spcAft>
              <a:spcPts val="600"/>
            </a:spcAft>
          </a:pPr>
          <a:endParaRPr lang="en-US" sz="2400">
            <a:latin typeface="+mn-lt"/>
          </a:endParaRPr>
        </a:p>
      </dgm:t>
    </dgm:pt>
    <dgm:pt modelId="{A0A7FA3E-F33F-4A64-B8F0-0E4CB56CC312}">
      <dgm:prSet phldrT="[Text]" custT="1"/>
      <dgm:spPr/>
      <dgm:t>
        <a:bodyPr/>
        <a:lstStyle/>
        <a:p>
          <a:pPr>
            <a:spcBef>
              <a:spcPts val="1200"/>
            </a:spcBef>
            <a:spcAft>
              <a:spcPts val="600"/>
            </a:spcAft>
          </a:pPr>
          <a:r>
            <a:rPr lang="vi-VN" sz="2400" dirty="0">
              <a:latin typeface="+mn-lt"/>
            </a:rPr>
            <a:t>Nội dung của hàm</a:t>
          </a:r>
          <a:endParaRPr lang="en-US" sz="2400" dirty="0">
            <a:latin typeface="+mn-lt"/>
          </a:endParaRPr>
        </a:p>
      </dgm:t>
    </dgm:pt>
    <dgm:pt modelId="{858C1C0E-1ECD-47DB-AD43-C585AD0EDECF}" type="parTrans" cxnId="{A366F720-721F-4972-82E9-7563805DF12B}">
      <dgm:prSet/>
      <dgm:spPr/>
      <dgm:t>
        <a:bodyPr/>
        <a:lstStyle/>
        <a:p>
          <a:pPr>
            <a:spcBef>
              <a:spcPts val="1200"/>
            </a:spcBef>
            <a:spcAft>
              <a:spcPts val="600"/>
            </a:spcAft>
          </a:pPr>
          <a:endParaRPr lang="en-US" sz="2400">
            <a:latin typeface="+mn-lt"/>
          </a:endParaRPr>
        </a:p>
      </dgm:t>
    </dgm:pt>
    <dgm:pt modelId="{86A59FFE-5554-4274-9CAB-7A51A34E15D8}" type="sibTrans" cxnId="{A366F720-721F-4972-82E9-7563805DF12B}">
      <dgm:prSet/>
      <dgm:spPr/>
      <dgm:t>
        <a:bodyPr/>
        <a:lstStyle/>
        <a:p>
          <a:pPr>
            <a:spcBef>
              <a:spcPts val="1200"/>
            </a:spcBef>
            <a:spcAft>
              <a:spcPts val="600"/>
            </a:spcAft>
          </a:pPr>
          <a:endParaRPr lang="en-US" sz="2400">
            <a:latin typeface="+mn-lt"/>
          </a:endParaRPr>
        </a:p>
      </dgm:t>
    </dgm:pt>
    <dgm:pt modelId="{847AF9F6-449D-4E9F-9E37-78A2BB8DC15C}">
      <dgm:prSet phldrT="[Text]" custT="1"/>
      <dgm:spPr/>
      <dgm:t>
        <a:bodyPr/>
        <a:lstStyle/>
        <a:p>
          <a:pPr>
            <a:spcBef>
              <a:spcPts val="1200"/>
            </a:spcBef>
            <a:spcAft>
              <a:spcPts val="600"/>
            </a:spcAft>
          </a:pPr>
          <a:r>
            <a:rPr lang="vi-VN" sz="2400" dirty="0">
              <a:latin typeface="+mn-lt"/>
            </a:rPr>
            <a:t>Các lệnh cần thiết để hàm </a:t>
          </a:r>
          <a:r>
            <a:rPr lang="vi-VN" sz="2400">
              <a:latin typeface="+mn-lt"/>
            </a:rPr>
            <a:t>thực hiện</a:t>
          </a:r>
          <a:r>
            <a:rPr lang="en-US" sz="2400">
              <a:latin typeface="+mn-lt"/>
            </a:rPr>
            <a:t> </a:t>
          </a:r>
          <a:r>
            <a:rPr lang="en-US" sz="2400">
              <a:latin typeface="Arial" panose="020B0604020202020204" pitchFamily="34" charset="0"/>
              <a:cs typeface="Arial" panose="020B0604020202020204" pitchFamily="34" charset="0"/>
            </a:rPr>
            <a:t>theo chức năng của hàm</a:t>
          </a:r>
          <a:endParaRPr lang="en-US" sz="2400" dirty="0">
            <a:latin typeface="Arial" panose="020B0604020202020204" pitchFamily="34" charset="0"/>
            <a:cs typeface="Arial" panose="020B0604020202020204" pitchFamily="34" charset="0"/>
          </a:endParaRPr>
        </a:p>
      </dgm:t>
    </dgm:pt>
    <dgm:pt modelId="{A79754D1-141A-48E4-B906-5F50AC56FBDE}" type="parTrans" cxnId="{EFAF0153-0101-44F7-9DEE-B4CC050EB9AA}">
      <dgm:prSet/>
      <dgm:spPr/>
      <dgm:t>
        <a:bodyPr/>
        <a:lstStyle/>
        <a:p>
          <a:pPr>
            <a:spcBef>
              <a:spcPts val="1200"/>
            </a:spcBef>
            <a:spcAft>
              <a:spcPts val="600"/>
            </a:spcAft>
          </a:pPr>
          <a:endParaRPr lang="en-US" sz="2400">
            <a:latin typeface="+mn-lt"/>
          </a:endParaRPr>
        </a:p>
      </dgm:t>
    </dgm:pt>
    <dgm:pt modelId="{17517194-17E1-41AB-9ED5-4AAF2C0363D0}" type="sibTrans" cxnId="{EFAF0153-0101-44F7-9DEE-B4CC050EB9AA}">
      <dgm:prSet/>
      <dgm:spPr/>
      <dgm:t>
        <a:bodyPr/>
        <a:lstStyle/>
        <a:p>
          <a:pPr>
            <a:spcBef>
              <a:spcPts val="1200"/>
            </a:spcBef>
            <a:spcAft>
              <a:spcPts val="600"/>
            </a:spcAft>
          </a:pPr>
          <a:endParaRPr lang="en-US" sz="2400">
            <a:latin typeface="+mn-lt"/>
          </a:endParaRPr>
        </a:p>
      </dgm:t>
    </dgm:pt>
    <dgm:pt modelId="{0FFE7682-8D62-41A9-BA73-ACB6FEBAB07D}">
      <dgm:prSet phldrT="[Text]" custT="1"/>
      <dgm:spPr/>
      <dgm:t>
        <a:bodyPr/>
        <a:lstStyle/>
        <a:p>
          <a:pPr>
            <a:spcBef>
              <a:spcPts val="1200"/>
            </a:spcBef>
            <a:spcAft>
              <a:spcPts val="600"/>
            </a:spcAft>
          </a:pPr>
          <a:r>
            <a:rPr lang="en-US" sz="2400">
              <a:latin typeface="Arial" panose="020B0604020202020204" pitchFamily="34" charset="0"/>
              <a:cs typeface="Arial" panose="020B0604020202020204" pitchFamily="34" charset="0"/>
            </a:rPr>
            <a:t>Lưu ý kết quả trả về của hàm phải cùng kiểu với Kiểu dữ liệu trả về</a:t>
          </a:r>
          <a:endParaRPr lang="en-US" sz="2400" dirty="0">
            <a:latin typeface="Arial" panose="020B0604020202020204" pitchFamily="34" charset="0"/>
            <a:cs typeface="Arial" panose="020B0604020202020204" pitchFamily="34" charset="0"/>
          </a:endParaRPr>
        </a:p>
      </dgm:t>
    </dgm:pt>
    <dgm:pt modelId="{C22CAB56-6A8D-4AD8-8E34-B2DC18AF5235}" type="parTrans" cxnId="{67E17A48-FFCC-4794-83AF-34D6516AEFCA}">
      <dgm:prSet/>
      <dgm:spPr/>
      <dgm:t>
        <a:bodyPr/>
        <a:lstStyle/>
        <a:p>
          <a:pPr>
            <a:spcBef>
              <a:spcPts val="1200"/>
            </a:spcBef>
            <a:spcAft>
              <a:spcPts val="600"/>
            </a:spcAft>
          </a:pPr>
          <a:endParaRPr lang="en-US"/>
        </a:p>
      </dgm:t>
    </dgm:pt>
    <dgm:pt modelId="{290BC3D9-5821-47DC-9DAF-1E6E1E301922}" type="sibTrans" cxnId="{67E17A48-FFCC-4794-83AF-34D6516AEFCA}">
      <dgm:prSet/>
      <dgm:spPr/>
      <dgm:t>
        <a:bodyPr/>
        <a:lstStyle/>
        <a:p>
          <a:pPr>
            <a:spcBef>
              <a:spcPts val="1200"/>
            </a:spcBef>
            <a:spcAft>
              <a:spcPts val="600"/>
            </a:spcAft>
          </a:pPr>
          <a:endParaRPr lang="en-US"/>
        </a:p>
      </dgm:t>
    </dgm:pt>
    <dgm:pt modelId="{7C923547-76C5-4BE1-8E0C-A0D83BA20BA4}" type="pres">
      <dgm:prSet presAssocID="{E559C05C-D9C4-473D-8985-512DFACEDE06}" presName="Name0" presStyleCnt="0">
        <dgm:presLayoutVars>
          <dgm:dir/>
          <dgm:animLvl val="lvl"/>
          <dgm:resizeHandles val="exact"/>
        </dgm:presLayoutVars>
      </dgm:prSet>
      <dgm:spPr/>
    </dgm:pt>
    <dgm:pt modelId="{1AA1268F-64F4-414B-A91F-8226191C4B84}" type="pres">
      <dgm:prSet presAssocID="{DD21D182-B7D3-4D8F-A2B9-96090483A5F9}" presName="composite" presStyleCnt="0"/>
      <dgm:spPr/>
    </dgm:pt>
    <dgm:pt modelId="{7AA7466F-C659-46A8-8833-0AFA8E3A3C56}" type="pres">
      <dgm:prSet presAssocID="{DD21D182-B7D3-4D8F-A2B9-96090483A5F9}" presName="parTx" presStyleLbl="node1" presStyleIdx="0" presStyleCnt="4">
        <dgm:presLayoutVars>
          <dgm:chMax val="0"/>
          <dgm:chPref val="0"/>
          <dgm:bulletEnabled val="1"/>
        </dgm:presLayoutVars>
      </dgm:prSet>
      <dgm:spPr/>
    </dgm:pt>
    <dgm:pt modelId="{075895E1-30ED-48B4-8659-6F58D1D390B9}" type="pres">
      <dgm:prSet presAssocID="{DD21D182-B7D3-4D8F-A2B9-96090483A5F9}" presName="desTx" presStyleLbl="revTx" presStyleIdx="0" presStyleCnt="4">
        <dgm:presLayoutVars>
          <dgm:bulletEnabled val="1"/>
        </dgm:presLayoutVars>
      </dgm:prSet>
      <dgm:spPr/>
    </dgm:pt>
    <dgm:pt modelId="{6A13ECBF-A062-4C98-9026-C358E0269A0E}" type="pres">
      <dgm:prSet presAssocID="{9509019E-0E10-4CD6-8E99-473641BE28C4}" presName="space" presStyleCnt="0"/>
      <dgm:spPr/>
    </dgm:pt>
    <dgm:pt modelId="{345A5DF6-6FC1-429B-966F-FB1C8985800D}" type="pres">
      <dgm:prSet presAssocID="{A8FD5E81-9276-406A-8630-F392EB92BF31}" presName="composite" presStyleCnt="0"/>
      <dgm:spPr/>
    </dgm:pt>
    <dgm:pt modelId="{9E24DEA8-01FA-48FF-A472-63D640568108}" type="pres">
      <dgm:prSet presAssocID="{A8FD5E81-9276-406A-8630-F392EB92BF31}" presName="parTx" presStyleLbl="node1" presStyleIdx="1" presStyleCnt="4">
        <dgm:presLayoutVars>
          <dgm:chMax val="0"/>
          <dgm:chPref val="0"/>
          <dgm:bulletEnabled val="1"/>
        </dgm:presLayoutVars>
      </dgm:prSet>
      <dgm:spPr/>
    </dgm:pt>
    <dgm:pt modelId="{CE2992C0-DBB8-40E5-A62D-A712BD64E171}" type="pres">
      <dgm:prSet presAssocID="{A8FD5E81-9276-406A-8630-F392EB92BF31}" presName="desTx" presStyleLbl="revTx" presStyleIdx="1" presStyleCnt="4">
        <dgm:presLayoutVars>
          <dgm:bulletEnabled val="1"/>
        </dgm:presLayoutVars>
      </dgm:prSet>
      <dgm:spPr/>
    </dgm:pt>
    <dgm:pt modelId="{738F9637-FAA1-41CB-BCFF-EA6D4C7E4AE6}" type="pres">
      <dgm:prSet presAssocID="{C429B945-283A-4E17-AA84-EE362365E090}" presName="space" presStyleCnt="0"/>
      <dgm:spPr/>
    </dgm:pt>
    <dgm:pt modelId="{29400DAE-1CD0-44DB-9894-B3F63B649841}" type="pres">
      <dgm:prSet presAssocID="{7759D4CF-61CC-4F95-B8A4-582CBB34E669}" presName="composite" presStyleCnt="0"/>
      <dgm:spPr/>
    </dgm:pt>
    <dgm:pt modelId="{01D5108F-7CA1-4841-8DD4-491A99598C63}" type="pres">
      <dgm:prSet presAssocID="{7759D4CF-61CC-4F95-B8A4-582CBB34E669}" presName="parTx" presStyleLbl="node1" presStyleIdx="2" presStyleCnt="4">
        <dgm:presLayoutVars>
          <dgm:chMax val="0"/>
          <dgm:chPref val="0"/>
          <dgm:bulletEnabled val="1"/>
        </dgm:presLayoutVars>
      </dgm:prSet>
      <dgm:spPr/>
    </dgm:pt>
    <dgm:pt modelId="{3FB4FBF8-A166-445D-AE34-2D1B2474DB13}" type="pres">
      <dgm:prSet presAssocID="{7759D4CF-61CC-4F95-B8A4-582CBB34E669}" presName="desTx" presStyleLbl="revTx" presStyleIdx="2" presStyleCnt="4">
        <dgm:presLayoutVars>
          <dgm:bulletEnabled val="1"/>
        </dgm:presLayoutVars>
      </dgm:prSet>
      <dgm:spPr/>
    </dgm:pt>
    <dgm:pt modelId="{83FE0C30-8DDE-4D52-B0CD-962654800F4C}" type="pres">
      <dgm:prSet presAssocID="{C86C506F-9FBE-43AF-BAEA-BEEA6306DBF8}" presName="space" presStyleCnt="0"/>
      <dgm:spPr/>
    </dgm:pt>
    <dgm:pt modelId="{84EE211E-A4CE-439C-A531-26B22E99A51E}" type="pres">
      <dgm:prSet presAssocID="{A0A7FA3E-F33F-4A64-B8F0-0E4CB56CC312}" presName="composite" presStyleCnt="0"/>
      <dgm:spPr/>
    </dgm:pt>
    <dgm:pt modelId="{6B5DD0C1-734D-4495-8D8F-AF6C20F09EDA}" type="pres">
      <dgm:prSet presAssocID="{A0A7FA3E-F33F-4A64-B8F0-0E4CB56CC312}" presName="parTx" presStyleLbl="node1" presStyleIdx="3" presStyleCnt="4" custLinFactNeighborX="-11232">
        <dgm:presLayoutVars>
          <dgm:chMax val="0"/>
          <dgm:chPref val="0"/>
          <dgm:bulletEnabled val="1"/>
        </dgm:presLayoutVars>
      </dgm:prSet>
      <dgm:spPr/>
    </dgm:pt>
    <dgm:pt modelId="{76415A05-369C-4590-B6FA-04768A9CF56C}" type="pres">
      <dgm:prSet presAssocID="{A0A7FA3E-F33F-4A64-B8F0-0E4CB56CC312}" presName="desTx" presStyleLbl="revTx" presStyleIdx="3" presStyleCnt="4" custScaleX="131369">
        <dgm:presLayoutVars>
          <dgm:bulletEnabled val="1"/>
        </dgm:presLayoutVars>
      </dgm:prSet>
      <dgm:spPr/>
    </dgm:pt>
  </dgm:ptLst>
  <dgm:cxnLst>
    <dgm:cxn modelId="{23DAA203-A238-4EDA-A784-DB6061DE1356}" srcId="{7759D4CF-61CC-4F95-B8A4-582CBB34E669}" destId="{A38A96F9-4D88-4E9D-A84A-F59500240577}" srcOrd="1" destOrd="0" parTransId="{3E9C8CD6-ED54-4705-A2F0-9463C3B3BBD8}" sibTransId="{46832E70-FF48-4072-A5D6-4CE704092F65}"/>
    <dgm:cxn modelId="{C2906906-D3D3-43D3-9C24-FC19CA2BF9C7}" type="presOf" srcId="{40771D20-BBC2-4649-85D8-D50D152E1B2F}" destId="{CE2992C0-DBB8-40E5-A62D-A712BD64E171}" srcOrd="0" destOrd="0" presId="urn:microsoft.com/office/officeart/2005/8/layout/chevron1"/>
    <dgm:cxn modelId="{88906A19-A2C3-4303-9181-F1C693B4CA25}" type="presOf" srcId="{BCF0073B-11B2-4E46-A39C-BFDCB0B1BE4B}" destId="{CE2992C0-DBB8-40E5-A62D-A712BD64E171}" srcOrd="0" destOrd="1" presId="urn:microsoft.com/office/officeart/2005/8/layout/chevron1"/>
    <dgm:cxn modelId="{08F55E1F-DB71-480F-823E-7EB57067FCAB}" srcId="{DD21D182-B7D3-4D8F-A2B9-96090483A5F9}" destId="{4ED7FB9E-0D02-4102-A77B-6E6C3D08BDEF}" srcOrd="0" destOrd="0" parTransId="{E0AAC425-C4F7-4204-93A3-328041114B58}" sibTransId="{4E691496-7DB9-4E3A-94C7-F2CC31920427}"/>
    <dgm:cxn modelId="{A366F720-721F-4972-82E9-7563805DF12B}" srcId="{E559C05C-D9C4-473D-8985-512DFACEDE06}" destId="{A0A7FA3E-F33F-4A64-B8F0-0E4CB56CC312}" srcOrd="3" destOrd="0" parTransId="{858C1C0E-1ECD-47DB-AD43-C585AD0EDECF}" sibTransId="{86A59FFE-5554-4274-9CAB-7A51A34E15D8}"/>
    <dgm:cxn modelId="{2A93EF47-6797-4A90-98EB-05C78BD4B518}" type="presOf" srcId="{4ED7FB9E-0D02-4102-A77B-6E6C3D08BDEF}" destId="{075895E1-30ED-48B4-8659-6F58D1D390B9}" srcOrd="0" destOrd="0" presId="urn:microsoft.com/office/officeart/2005/8/layout/chevron1"/>
    <dgm:cxn modelId="{67E17A48-FFCC-4794-83AF-34D6516AEFCA}" srcId="{A0A7FA3E-F33F-4A64-B8F0-0E4CB56CC312}" destId="{0FFE7682-8D62-41A9-BA73-ACB6FEBAB07D}" srcOrd="1" destOrd="0" parTransId="{C22CAB56-6A8D-4AD8-8E34-B2DC18AF5235}" sibTransId="{290BC3D9-5821-47DC-9DAF-1E6E1E301922}"/>
    <dgm:cxn modelId="{EFAF0153-0101-44F7-9DEE-B4CC050EB9AA}" srcId="{A0A7FA3E-F33F-4A64-B8F0-0E4CB56CC312}" destId="{847AF9F6-449D-4E9F-9E37-78A2BB8DC15C}" srcOrd="0" destOrd="0" parTransId="{A79754D1-141A-48E4-B906-5F50AC56FBDE}" sibTransId="{17517194-17E1-41AB-9ED5-4AAF2C0363D0}"/>
    <dgm:cxn modelId="{9DD6A357-0055-4826-BCFF-95E14D56C811}" srcId="{A8FD5E81-9276-406A-8630-F392EB92BF31}" destId="{BCF0073B-11B2-4E46-A39C-BFDCB0B1BE4B}" srcOrd="1" destOrd="0" parTransId="{34D2F03E-A468-4782-99B5-850EA9578D11}" sibTransId="{64E35908-F536-4E87-8394-BB7384A03BED}"/>
    <dgm:cxn modelId="{D7A69880-7490-4926-A608-283FEB7B9D90}" srcId="{A8FD5E81-9276-406A-8630-F392EB92BF31}" destId="{40771D20-BBC2-4649-85D8-D50D152E1B2F}" srcOrd="0" destOrd="0" parTransId="{FFA4BB06-2A88-4259-83ED-B7FEAD225646}" sibTransId="{3A0D290A-EB18-4F94-87F8-830537C0FA0C}"/>
    <dgm:cxn modelId="{D138FA85-0F79-4E18-8290-9C4DB7C446CD}" type="presOf" srcId="{A38A96F9-4D88-4E9D-A84A-F59500240577}" destId="{3FB4FBF8-A166-445D-AE34-2D1B2474DB13}" srcOrd="0" destOrd="1" presId="urn:microsoft.com/office/officeart/2005/8/layout/chevron1"/>
    <dgm:cxn modelId="{1EC3AA8B-66B0-494E-BDC1-87440ABE1B8D}" srcId="{E559C05C-D9C4-473D-8985-512DFACEDE06}" destId="{A8FD5E81-9276-406A-8630-F392EB92BF31}" srcOrd="1" destOrd="0" parTransId="{BEBF18BC-6544-45A4-95EF-43B5BD12F6C6}" sibTransId="{C429B945-283A-4E17-AA84-EE362365E090}"/>
    <dgm:cxn modelId="{9388DD95-9403-4C70-A3CE-C49BD15D9F7F}" type="presOf" srcId="{E559C05C-D9C4-473D-8985-512DFACEDE06}" destId="{7C923547-76C5-4BE1-8E0C-A0D83BA20BA4}" srcOrd="0" destOrd="0" presId="urn:microsoft.com/office/officeart/2005/8/layout/chevron1"/>
    <dgm:cxn modelId="{27226999-9D7A-4FE3-8F44-F5D0B737D7CA}" type="presOf" srcId="{0FFE7682-8D62-41A9-BA73-ACB6FEBAB07D}" destId="{76415A05-369C-4590-B6FA-04768A9CF56C}" srcOrd="0" destOrd="1" presId="urn:microsoft.com/office/officeart/2005/8/layout/chevron1"/>
    <dgm:cxn modelId="{5EEC2C9B-66D7-4835-88C4-72A4C3F3139C}" type="presOf" srcId="{847AF9F6-449D-4E9F-9E37-78A2BB8DC15C}" destId="{76415A05-369C-4590-B6FA-04768A9CF56C}" srcOrd="0" destOrd="0" presId="urn:microsoft.com/office/officeart/2005/8/layout/chevron1"/>
    <dgm:cxn modelId="{208990AA-380E-42D0-A1C0-7FA4F09CB098}" srcId="{7759D4CF-61CC-4F95-B8A4-582CBB34E669}" destId="{FBBEB710-9326-48A2-BCEE-5525C31BD99A}" srcOrd="0" destOrd="0" parTransId="{0C39DBE5-A71D-4F7D-B25E-44637B25805E}" sibTransId="{9EEEDDDB-DBE3-451C-87B1-C25EBA78165A}"/>
    <dgm:cxn modelId="{9C0647AB-DBE9-45D5-A30A-FB20B1873146}" srcId="{E559C05C-D9C4-473D-8985-512DFACEDE06}" destId="{7759D4CF-61CC-4F95-B8A4-582CBB34E669}" srcOrd="2" destOrd="0" parTransId="{A4DB5CDD-CA5B-4720-A715-B576B6AD3695}" sibTransId="{C86C506F-9FBE-43AF-BAEA-BEEA6306DBF8}"/>
    <dgm:cxn modelId="{7A4B8BAC-1FB4-4BE2-961B-6F2AF3266A74}" type="presOf" srcId="{FBBEB710-9326-48A2-BCEE-5525C31BD99A}" destId="{3FB4FBF8-A166-445D-AE34-2D1B2474DB13}" srcOrd="0" destOrd="0" presId="urn:microsoft.com/office/officeart/2005/8/layout/chevron1"/>
    <dgm:cxn modelId="{F785A0C7-211A-468C-9DBF-AD382194DCCD}" type="presOf" srcId="{A0A7FA3E-F33F-4A64-B8F0-0E4CB56CC312}" destId="{6B5DD0C1-734D-4495-8D8F-AF6C20F09EDA}" srcOrd="0" destOrd="0" presId="urn:microsoft.com/office/officeart/2005/8/layout/chevron1"/>
    <dgm:cxn modelId="{2F44C5E3-D30B-4BFA-ACAA-5175B9FB3A66}" type="presOf" srcId="{A8FD5E81-9276-406A-8630-F392EB92BF31}" destId="{9E24DEA8-01FA-48FF-A472-63D640568108}" srcOrd="0" destOrd="0" presId="urn:microsoft.com/office/officeart/2005/8/layout/chevron1"/>
    <dgm:cxn modelId="{F4974EE7-FA5F-42A0-A27D-0A455DE03003}" type="presOf" srcId="{7759D4CF-61CC-4F95-B8A4-582CBB34E669}" destId="{01D5108F-7CA1-4841-8DD4-491A99598C63}" srcOrd="0" destOrd="0" presId="urn:microsoft.com/office/officeart/2005/8/layout/chevron1"/>
    <dgm:cxn modelId="{243FFCE7-FD86-421C-8B58-9A1B224A2DB9}" type="presOf" srcId="{DD21D182-B7D3-4D8F-A2B9-96090483A5F9}" destId="{7AA7466F-C659-46A8-8833-0AFA8E3A3C56}" srcOrd="0" destOrd="0" presId="urn:microsoft.com/office/officeart/2005/8/layout/chevron1"/>
    <dgm:cxn modelId="{84165CFE-99C8-43C0-8B2A-685C8A3D53C0}" srcId="{E559C05C-D9C4-473D-8985-512DFACEDE06}" destId="{DD21D182-B7D3-4D8F-A2B9-96090483A5F9}" srcOrd="0" destOrd="0" parTransId="{B39D918B-758A-4587-BE92-708673BB64EE}" sibTransId="{9509019E-0E10-4CD6-8E99-473641BE28C4}"/>
    <dgm:cxn modelId="{39F72282-C9D7-4140-AD09-96BDFCA62A2E}" type="presParOf" srcId="{7C923547-76C5-4BE1-8E0C-A0D83BA20BA4}" destId="{1AA1268F-64F4-414B-A91F-8226191C4B84}" srcOrd="0" destOrd="0" presId="urn:microsoft.com/office/officeart/2005/8/layout/chevron1"/>
    <dgm:cxn modelId="{B627227E-F81A-469A-BC37-8A97D2DE8323}" type="presParOf" srcId="{1AA1268F-64F4-414B-A91F-8226191C4B84}" destId="{7AA7466F-C659-46A8-8833-0AFA8E3A3C56}" srcOrd="0" destOrd="0" presId="urn:microsoft.com/office/officeart/2005/8/layout/chevron1"/>
    <dgm:cxn modelId="{C17EDDBB-B0E1-4601-9824-909C28D28B37}" type="presParOf" srcId="{1AA1268F-64F4-414B-A91F-8226191C4B84}" destId="{075895E1-30ED-48B4-8659-6F58D1D390B9}" srcOrd="1" destOrd="0" presId="urn:microsoft.com/office/officeart/2005/8/layout/chevron1"/>
    <dgm:cxn modelId="{37DAA52E-9B30-4853-BCA7-DA641CBD2AFA}" type="presParOf" srcId="{7C923547-76C5-4BE1-8E0C-A0D83BA20BA4}" destId="{6A13ECBF-A062-4C98-9026-C358E0269A0E}" srcOrd="1" destOrd="0" presId="urn:microsoft.com/office/officeart/2005/8/layout/chevron1"/>
    <dgm:cxn modelId="{731E7723-38FB-46E3-B410-3D4FED0C8E45}" type="presParOf" srcId="{7C923547-76C5-4BE1-8E0C-A0D83BA20BA4}" destId="{345A5DF6-6FC1-429B-966F-FB1C8985800D}" srcOrd="2" destOrd="0" presId="urn:microsoft.com/office/officeart/2005/8/layout/chevron1"/>
    <dgm:cxn modelId="{763465C0-5F80-4D57-A59B-3DC88B3A064C}" type="presParOf" srcId="{345A5DF6-6FC1-429B-966F-FB1C8985800D}" destId="{9E24DEA8-01FA-48FF-A472-63D640568108}" srcOrd="0" destOrd="0" presId="urn:microsoft.com/office/officeart/2005/8/layout/chevron1"/>
    <dgm:cxn modelId="{4F8A4F70-5510-4DC7-A755-0ABE020B1638}" type="presParOf" srcId="{345A5DF6-6FC1-429B-966F-FB1C8985800D}" destId="{CE2992C0-DBB8-40E5-A62D-A712BD64E171}" srcOrd="1" destOrd="0" presId="urn:microsoft.com/office/officeart/2005/8/layout/chevron1"/>
    <dgm:cxn modelId="{B3C52867-23CB-4C39-8C57-F57C5F1E97E9}" type="presParOf" srcId="{7C923547-76C5-4BE1-8E0C-A0D83BA20BA4}" destId="{738F9637-FAA1-41CB-BCFF-EA6D4C7E4AE6}" srcOrd="3" destOrd="0" presId="urn:microsoft.com/office/officeart/2005/8/layout/chevron1"/>
    <dgm:cxn modelId="{021FA25D-9E54-47E7-95AD-778276715E75}" type="presParOf" srcId="{7C923547-76C5-4BE1-8E0C-A0D83BA20BA4}" destId="{29400DAE-1CD0-44DB-9894-B3F63B649841}" srcOrd="4" destOrd="0" presId="urn:microsoft.com/office/officeart/2005/8/layout/chevron1"/>
    <dgm:cxn modelId="{346BDF1D-B3D7-4764-B626-0A51CE21BC4A}" type="presParOf" srcId="{29400DAE-1CD0-44DB-9894-B3F63B649841}" destId="{01D5108F-7CA1-4841-8DD4-491A99598C63}" srcOrd="0" destOrd="0" presId="urn:microsoft.com/office/officeart/2005/8/layout/chevron1"/>
    <dgm:cxn modelId="{A20D8ED7-C46F-47C9-A838-DCEFE089935B}" type="presParOf" srcId="{29400DAE-1CD0-44DB-9894-B3F63B649841}" destId="{3FB4FBF8-A166-445D-AE34-2D1B2474DB13}" srcOrd="1" destOrd="0" presId="urn:microsoft.com/office/officeart/2005/8/layout/chevron1"/>
    <dgm:cxn modelId="{82B954A4-A073-4AA6-B349-D8B0396C889A}" type="presParOf" srcId="{7C923547-76C5-4BE1-8E0C-A0D83BA20BA4}" destId="{83FE0C30-8DDE-4D52-B0CD-962654800F4C}" srcOrd="5" destOrd="0" presId="urn:microsoft.com/office/officeart/2005/8/layout/chevron1"/>
    <dgm:cxn modelId="{1444CC97-9E1F-4EF9-9398-37ED61276175}" type="presParOf" srcId="{7C923547-76C5-4BE1-8E0C-A0D83BA20BA4}" destId="{84EE211E-A4CE-439C-A531-26B22E99A51E}" srcOrd="6" destOrd="0" presId="urn:microsoft.com/office/officeart/2005/8/layout/chevron1"/>
    <dgm:cxn modelId="{3053709F-F1C6-4586-ABD6-DBD2BBCB1B72}" type="presParOf" srcId="{84EE211E-A4CE-439C-A531-26B22E99A51E}" destId="{6B5DD0C1-734D-4495-8D8F-AF6C20F09EDA}" srcOrd="0" destOrd="0" presId="urn:microsoft.com/office/officeart/2005/8/layout/chevron1"/>
    <dgm:cxn modelId="{5A18BC33-3CEA-4A98-8AA9-69B65301F942}" type="presParOf" srcId="{84EE211E-A4CE-439C-A531-26B22E99A51E}" destId="{76415A05-369C-4590-B6FA-04768A9CF56C}"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7466F-C659-46A8-8833-0AFA8E3A3C56}">
      <dsp:nvSpPr>
        <dsp:cNvPr id="0" name=""/>
        <dsp:cNvSpPr/>
      </dsp:nvSpPr>
      <dsp:spPr>
        <a:xfrm>
          <a:off x="17699" y="1182893"/>
          <a:ext cx="2711931" cy="734289"/>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ts val="600"/>
            </a:spcAft>
            <a:buNone/>
          </a:pPr>
          <a:r>
            <a:rPr lang="vi-VN" sz="2400" kern="1200" dirty="0">
              <a:latin typeface="+mn-lt"/>
            </a:rPr>
            <a:t>Tên hàm</a:t>
          </a:r>
          <a:endParaRPr lang="en-US" sz="2400" kern="1200" dirty="0">
            <a:latin typeface="+mn-lt"/>
          </a:endParaRPr>
        </a:p>
      </dsp:txBody>
      <dsp:txXfrm>
        <a:off x="384844" y="1182893"/>
        <a:ext cx="1977642" cy="734289"/>
      </dsp:txXfrm>
    </dsp:sp>
    <dsp:sp modelId="{075895E1-30ED-48B4-8659-6F58D1D390B9}">
      <dsp:nvSpPr>
        <dsp:cNvPr id="0" name=""/>
        <dsp:cNvSpPr/>
      </dsp:nvSpPr>
      <dsp:spPr>
        <a:xfrm>
          <a:off x="17699" y="2008969"/>
          <a:ext cx="2169544" cy="13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ts val="600"/>
            </a:spcAft>
            <a:buChar char="•"/>
          </a:pPr>
          <a:r>
            <a:rPr lang="en-US" sz="2400" kern="1200">
              <a:latin typeface="Arial" panose="020B0604020202020204" pitchFamily="34" charset="0"/>
              <a:cs typeface="Arial" panose="020B0604020202020204" pitchFamily="34" charset="0"/>
            </a:rPr>
            <a:t>Đặt tên hàm tương ứng với c</a:t>
          </a:r>
          <a:r>
            <a:rPr lang="vi-VN" sz="2400" kern="1200">
              <a:latin typeface="+mn-lt"/>
            </a:rPr>
            <a:t>hức </a:t>
          </a:r>
          <a:r>
            <a:rPr lang="vi-VN" sz="2400" kern="1200" dirty="0">
              <a:latin typeface="+mn-lt"/>
            </a:rPr>
            <a:t>năng của hàm</a:t>
          </a:r>
          <a:endParaRPr lang="en-US" sz="2400" kern="1200" dirty="0">
            <a:latin typeface="+mn-lt"/>
          </a:endParaRPr>
        </a:p>
      </dsp:txBody>
      <dsp:txXfrm>
        <a:off x="17699" y="2008969"/>
        <a:ext cx="2169544" cy="1366487"/>
      </dsp:txXfrm>
    </dsp:sp>
    <dsp:sp modelId="{9E24DEA8-01FA-48FF-A472-63D640568108}">
      <dsp:nvSpPr>
        <dsp:cNvPr id="0" name=""/>
        <dsp:cNvSpPr/>
      </dsp:nvSpPr>
      <dsp:spPr>
        <a:xfrm>
          <a:off x="2514052" y="1182893"/>
          <a:ext cx="2711931" cy="734289"/>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ts val="600"/>
            </a:spcAft>
            <a:buNone/>
          </a:pPr>
          <a:r>
            <a:rPr lang="vi-VN" sz="2400" kern="1200">
              <a:latin typeface="+mn-lt"/>
            </a:rPr>
            <a:t>Đầu vào</a:t>
          </a:r>
          <a:endParaRPr lang="en-US" sz="2400" kern="1200" dirty="0">
            <a:latin typeface="+mn-lt"/>
          </a:endParaRPr>
        </a:p>
      </dsp:txBody>
      <dsp:txXfrm>
        <a:off x="2881197" y="1182893"/>
        <a:ext cx="1977642" cy="734289"/>
      </dsp:txXfrm>
    </dsp:sp>
    <dsp:sp modelId="{CE2992C0-DBB8-40E5-A62D-A712BD64E171}">
      <dsp:nvSpPr>
        <dsp:cNvPr id="0" name=""/>
        <dsp:cNvSpPr/>
      </dsp:nvSpPr>
      <dsp:spPr>
        <a:xfrm>
          <a:off x="2514052" y="2008969"/>
          <a:ext cx="2169544" cy="13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ts val="600"/>
            </a:spcAft>
            <a:buChar char="•"/>
          </a:pPr>
          <a:r>
            <a:rPr lang="en-US" sz="2400" kern="1200">
              <a:latin typeface="Arial" panose="020B0604020202020204" pitchFamily="34" charset="0"/>
              <a:cs typeface="Arial" panose="020B0604020202020204" pitchFamily="34" charset="0"/>
            </a:rPr>
            <a:t>Khai báo danh sách các tham biến</a:t>
          </a:r>
          <a:endParaRPr lang="en-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ts val="600"/>
            </a:spcAft>
            <a:buChar char="•"/>
          </a:pPr>
          <a:r>
            <a:rPr lang="vi-VN" sz="2400" kern="1200" dirty="0">
              <a:latin typeface="+mn-lt"/>
            </a:rPr>
            <a:t>Một số hàm không </a:t>
          </a:r>
          <a:r>
            <a:rPr lang="vi-VN" sz="2400" kern="1200">
              <a:latin typeface="+mn-lt"/>
            </a:rPr>
            <a:t>có đầu </a:t>
          </a:r>
          <a:r>
            <a:rPr lang="vi-VN" sz="2400" kern="1200" dirty="0">
              <a:latin typeface="+mn-lt"/>
            </a:rPr>
            <a:t>vào</a:t>
          </a:r>
          <a:endParaRPr lang="en-US" sz="2400" kern="1200" dirty="0">
            <a:latin typeface="+mn-lt"/>
          </a:endParaRPr>
        </a:p>
      </dsp:txBody>
      <dsp:txXfrm>
        <a:off x="2514052" y="2008969"/>
        <a:ext cx="2169544" cy="1366487"/>
      </dsp:txXfrm>
    </dsp:sp>
    <dsp:sp modelId="{01D5108F-7CA1-4841-8DD4-491A99598C63}">
      <dsp:nvSpPr>
        <dsp:cNvPr id="0" name=""/>
        <dsp:cNvSpPr/>
      </dsp:nvSpPr>
      <dsp:spPr>
        <a:xfrm>
          <a:off x="5010405" y="1182893"/>
          <a:ext cx="2711931" cy="734289"/>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ts val="600"/>
            </a:spcAft>
            <a:buNone/>
          </a:pPr>
          <a:r>
            <a:rPr lang="vi-VN" sz="2400" kern="1200">
              <a:latin typeface="+mn-lt"/>
            </a:rPr>
            <a:t>Đầu ra</a:t>
          </a:r>
          <a:endParaRPr lang="en-US" sz="2400" kern="1200" dirty="0">
            <a:latin typeface="+mn-lt"/>
          </a:endParaRPr>
        </a:p>
      </dsp:txBody>
      <dsp:txXfrm>
        <a:off x="5377550" y="1182893"/>
        <a:ext cx="1977642" cy="734289"/>
      </dsp:txXfrm>
    </dsp:sp>
    <dsp:sp modelId="{3FB4FBF8-A166-445D-AE34-2D1B2474DB13}">
      <dsp:nvSpPr>
        <dsp:cNvPr id="0" name=""/>
        <dsp:cNvSpPr/>
      </dsp:nvSpPr>
      <dsp:spPr>
        <a:xfrm>
          <a:off x="5010405" y="2008969"/>
          <a:ext cx="2169544" cy="13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ts val="600"/>
            </a:spcAft>
            <a:buChar char="•"/>
          </a:pPr>
          <a:r>
            <a:rPr lang="en-US" sz="2400" kern="1200">
              <a:latin typeface="Arial" panose="020B0604020202020204" pitchFamily="34" charset="0"/>
              <a:cs typeface="Arial" panose="020B0604020202020204" pitchFamily="34" charset="0"/>
            </a:rPr>
            <a:t>Xác định </a:t>
          </a:r>
          <a:r>
            <a:rPr lang="vi-VN" sz="2400" kern="1200">
              <a:latin typeface="Arial" panose="020B0604020202020204" pitchFamily="34" charset="0"/>
              <a:cs typeface="Arial" panose="020B0604020202020204" pitchFamily="34" charset="0"/>
            </a:rPr>
            <a:t>Kiểu </a:t>
          </a:r>
          <a:r>
            <a:rPr lang="vi-VN" sz="2400" kern="1200" dirty="0">
              <a:latin typeface="Arial" panose="020B0604020202020204" pitchFamily="34" charset="0"/>
              <a:cs typeface="Arial" panose="020B0604020202020204" pitchFamily="34" charset="0"/>
            </a:rPr>
            <a:t>dữ </a:t>
          </a:r>
          <a:r>
            <a:rPr lang="vi-VN" sz="2400" kern="1200">
              <a:latin typeface="Arial" panose="020B0604020202020204" pitchFamily="34" charset="0"/>
              <a:cs typeface="Arial" panose="020B0604020202020204" pitchFamily="34" charset="0"/>
            </a:rPr>
            <a:t>liệu </a:t>
          </a:r>
          <a:r>
            <a:rPr lang="en-US" sz="2400" kern="1200">
              <a:latin typeface="Arial" panose="020B0604020202020204" pitchFamily="34" charset="0"/>
              <a:cs typeface="Arial" panose="020B0604020202020204" pitchFamily="34" charset="0"/>
            </a:rPr>
            <a:t>trả về</a:t>
          </a:r>
          <a:endParaRPr lang="en-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ts val="600"/>
            </a:spcAft>
            <a:buChar char="•"/>
          </a:pPr>
          <a:r>
            <a:rPr lang="vi-VN" sz="2400" kern="1200" dirty="0">
              <a:latin typeface="Arial" panose="020B0604020202020204" pitchFamily="34" charset="0"/>
              <a:cs typeface="Arial" panose="020B0604020202020204" pitchFamily="34" charset="0"/>
            </a:rPr>
            <a:t>Một số hàm không </a:t>
          </a:r>
          <a:r>
            <a:rPr lang="vi-VN" sz="2400" kern="1200">
              <a:latin typeface="Arial" panose="020B0604020202020204" pitchFamily="34" charset="0"/>
              <a:cs typeface="Arial" panose="020B0604020202020204" pitchFamily="34" charset="0"/>
            </a:rPr>
            <a:t>có </a:t>
          </a:r>
          <a:r>
            <a:rPr lang="en-US" sz="2400" kern="1200">
              <a:latin typeface="Arial" panose="020B0604020202020204" pitchFamily="34" charset="0"/>
              <a:cs typeface="Arial" panose="020B0604020202020204" pitchFamily="34" charset="0"/>
            </a:rPr>
            <a:t>kiểu dữ liệu trả về</a:t>
          </a:r>
          <a:r>
            <a:rPr lang="vi-VN" sz="2400" kern="1200">
              <a:latin typeface="Arial" panose="020B0604020202020204" pitchFamily="34" charset="0"/>
              <a:cs typeface="Arial" panose="020B0604020202020204" pitchFamily="34" charset="0"/>
            </a:rPr>
            <a:t> </a:t>
          </a:r>
          <a:r>
            <a:rPr lang="vi-VN" sz="2400" kern="1200" dirty="0">
              <a:latin typeface="Arial" panose="020B0604020202020204" pitchFamily="34" charset="0"/>
              <a:cs typeface="Arial" panose="020B0604020202020204" pitchFamily="34" charset="0"/>
            </a:rPr>
            <a:t>(void)</a:t>
          </a:r>
          <a:endParaRPr lang="en-US" sz="2400" kern="1200" dirty="0">
            <a:latin typeface="Arial" panose="020B0604020202020204" pitchFamily="34" charset="0"/>
            <a:cs typeface="Arial" panose="020B0604020202020204" pitchFamily="34" charset="0"/>
          </a:endParaRPr>
        </a:p>
      </dsp:txBody>
      <dsp:txXfrm>
        <a:off x="5010405" y="2008969"/>
        <a:ext cx="2169544" cy="1366487"/>
      </dsp:txXfrm>
    </dsp:sp>
    <dsp:sp modelId="{6B5DD0C1-734D-4495-8D8F-AF6C20F09EDA}">
      <dsp:nvSpPr>
        <dsp:cNvPr id="0" name=""/>
        <dsp:cNvSpPr/>
      </dsp:nvSpPr>
      <dsp:spPr>
        <a:xfrm>
          <a:off x="7542471" y="1182893"/>
          <a:ext cx="2714582" cy="734289"/>
        </a:xfrm>
        <a:prstGeom prst="chevron">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ts val="600"/>
            </a:spcAft>
            <a:buNone/>
          </a:pPr>
          <a:r>
            <a:rPr lang="vi-VN" sz="2400" kern="1200" dirty="0">
              <a:latin typeface="+mn-lt"/>
            </a:rPr>
            <a:t>Nội dung của hàm</a:t>
          </a:r>
          <a:endParaRPr lang="en-US" sz="2400" kern="1200" dirty="0">
            <a:latin typeface="+mn-lt"/>
          </a:endParaRPr>
        </a:p>
      </dsp:txBody>
      <dsp:txXfrm>
        <a:off x="7909616" y="1182893"/>
        <a:ext cx="1980293" cy="734289"/>
      </dsp:txXfrm>
    </dsp:sp>
    <dsp:sp modelId="{76415A05-369C-4590-B6FA-04768A9CF56C}">
      <dsp:nvSpPr>
        <dsp:cNvPr id="0" name=""/>
        <dsp:cNvSpPr/>
      </dsp:nvSpPr>
      <dsp:spPr>
        <a:xfrm>
          <a:off x="7506758" y="2008969"/>
          <a:ext cx="2852895" cy="1366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66800">
            <a:lnSpc>
              <a:spcPct val="90000"/>
            </a:lnSpc>
            <a:spcBef>
              <a:spcPct val="0"/>
            </a:spcBef>
            <a:spcAft>
              <a:spcPts val="600"/>
            </a:spcAft>
            <a:buChar char="•"/>
          </a:pPr>
          <a:r>
            <a:rPr lang="vi-VN" sz="2400" kern="1200" dirty="0">
              <a:latin typeface="+mn-lt"/>
            </a:rPr>
            <a:t>Các lệnh cần thiết để hàm </a:t>
          </a:r>
          <a:r>
            <a:rPr lang="vi-VN" sz="2400" kern="1200">
              <a:latin typeface="+mn-lt"/>
            </a:rPr>
            <a:t>thực hiện</a:t>
          </a:r>
          <a:r>
            <a:rPr lang="en-US" sz="2400" kern="1200">
              <a:latin typeface="+mn-lt"/>
            </a:rPr>
            <a:t> </a:t>
          </a:r>
          <a:r>
            <a:rPr lang="en-US" sz="2400" kern="1200">
              <a:latin typeface="Arial" panose="020B0604020202020204" pitchFamily="34" charset="0"/>
              <a:cs typeface="Arial" panose="020B0604020202020204" pitchFamily="34" charset="0"/>
            </a:rPr>
            <a:t>theo chức năng của hàm</a:t>
          </a:r>
          <a:endParaRPr lang="en-US" sz="2400" kern="1200" dirty="0">
            <a:latin typeface="Arial" panose="020B0604020202020204" pitchFamily="34" charset="0"/>
            <a:cs typeface="Arial" panose="020B0604020202020204" pitchFamily="34" charset="0"/>
          </a:endParaRPr>
        </a:p>
        <a:p>
          <a:pPr marL="228600" lvl="1" indent="-228600" algn="l" defTabSz="1066800">
            <a:lnSpc>
              <a:spcPct val="90000"/>
            </a:lnSpc>
            <a:spcBef>
              <a:spcPct val="0"/>
            </a:spcBef>
            <a:spcAft>
              <a:spcPts val="600"/>
            </a:spcAft>
            <a:buChar char="•"/>
          </a:pPr>
          <a:r>
            <a:rPr lang="en-US" sz="2400" kern="1200">
              <a:latin typeface="Arial" panose="020B0604020202020204" pitchFamily="34" charset="0"/>
              <a:cs typeface="Arial" panose="020B0604020202020204" pitchFamily="34" charset="0"/>
            </a:rPr>
            <a:t>Lưu ý kết quả trả về của hàm phải cùng kiểu với Kiểu dữ liệu trả về</a:t>
          </a:r>
          <a:endParaRPr lang="en-US" sz="2400" kern="1200" dirty="0">
            <a:latin typeface="Arial" panose="020B0604020202020204" pitchFamily="34" charset="0"/>
            <a:cs typeface="Arial" panose="020B0604020202020204" pitchFamily="34" charset="0"/>
          </a:endParaRPr>
        </a:p>
      </dsp:txBody>
      <dsp:txXfrm>
        <a:off x="7506758" y="2008969"/>
        <a:ext cx="2852895" cy="13664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8A69A-0C4D-4816-B5D7-562A9313C5CD}"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1E9CF-8C79-4579-A1E2-6D1A28ED86D0}" type="slidenum">
              <a:rPr lang="en-US" smtClean="0"/>
              <a:t>‹#›</a:t>
            </a:fld>
            <a:endParaRPr lang="en-US"/>
          </a:p>
        </p:txBody>
      </p:sp>
    </p:spTree>
    <p:extLst>
      <p:ext uri="{BB962C8B-B14F-4D97-AF65-F5344CB8AC3E}">
        <p14:creationId xmlns:p14="http://schemas.microsoft.com/office/powerpoint/2010/main" val="37697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7200">
                <a:solidFill>
                  <a:schemeClr val="tx1">
                    <a:lumMod val="50000"/>
                  </a:schemeClr>
                </a:solidFill>
              </a:rPr>
              <a:t>Tổ chức mã</a:t>
            </a:r>
            <a:r>
              <a:rPr lang="en-US" sz="7200">
                <a:solidFill>
                  <a:schemeClr val="tx1">
                    <a:lumMod val="50000"/>
                  </a:schemeClr>
                </a:solidFill>
              </a:rPr>
              <a:t> nguồn</a:t>
            </a:r>
          </a:p>
          <a:p>
            <a:r>
              <a:rPr lang="en-US" sz="7200" b="1">
                <a:solidFill>
                  <a:schemeClr val="tx1">
                    <a:lumMod val="50000"/>
                  </a:schemeClr>
                </a:solidFill>
              </a:rPr>
              <a:t>- </a:t>
            </a:r>
            <a:r>
              <a:rPr lang="vi-VN" sz="4000" b="1"/>
              <a:t>Giảm lỗi:</a:t>
            </a:r>
          </a:p>
          <a:p>
            <a:pPr>
              <a:buFont typeface="Arial" panose="020B0604020202020204" pitchFamily="34" charset="0"/>
              <a:buNone/>
            </a:pPr>
            <a:r>
              <a:rPr lang="vi-VN" sz="4000"/>
              <a:t>Chia nhỏ chương trình thành các hàm nhỏ giúp dễ dàng kiểm tra và sửa lỗi hơn.</a:t>
            </a:r>
          </a:p>
          <a:p>
            <a:r>
              <a:rPr lang="en-US" sz="4000" b="1"/>
              <a:t>- </a:t>
            </a:r>
            <a:r>
              <a:rPr lang="vi-VN" sz="4000" b="1"/>
              <a:t>Tăng tính bảo trì:</a:t>
            </a:r>
          </a:p>
          <a:p>
            <a:pPr>
              <a:buFont typeface="Arial" panose="020B0604020202020204" pitchFamily="34" charset="0"/>
              <a:buNone/>
            </a:pPr>
            <a:r>
              <a:rPr lang="vi-VN" sz="4000"/>
              <a:t>Khi cần thay đổi chức năng, bạn chỉ cần sửa đổi hàm liên quan mà không ảnh hưởng đến phần còn lại của chương trình. </a:t>
            </a:r>
          </a:p>
          <a:p>
            <a:endParaRPr lang="en-US" sz="2800" b="1"/>
          </a:p>
          <a:p>
            <a:r>
              <a:rPr lang="vi-VN" sz="2800" b="1"/>
              <a:t>6. Tăng tính chuyên môn hóa:</a:t>
            </a:r>
          </a:p>
          <a:p>
            <a:pPr>
              <a:buFont typeface="Arial" panose="020B0604020202020204" pitchFamily="34" charset="0"/>
              <a:buChar char="•"/>
            </a:pPr>
            <a:r>
              <a:rPr lang="vi-VN" sz="2800"/>
              <a:t>Việc sử dụng hàm giúp bạn tập trung vào các chức năng cụ thể, tách biệt các phần logic khác nhau, giúp cho việc viết mã chuyên nghiệp hơn.</a:t>
            </a:r>
          </a:p>
        </p:txBody>
      </p:sp>
      <p:sp>
        <p:nvSpPr>
          <p:cNvPr id="4" name="Slide Number Placeholder 3"/>
          <p:cNvSpPr>
            <a:spLocks noGrp="1"/>
          </p:cNvSpPr>
          <p:nvPr>
            <p:ph type="sldNum" sz="quarter" idx="5"/>
          </p:nvPr>
        </p:nvSpPr>
        <p:spPr/>
        <p:txBody>
          <a:bodyPr/>
          <a:lstStyle/>
          <a:p>
            <a:fld id="{0EA1E9CF-8C79-4579-A1E2-6D1A28ED86D0}" type="slidenum">
              <a:rPr lang="en-US" smtClean="0"/>
              <a:t>8</a:t>
            </a:fld>
            <a:endParaRPr lang="en-US"/>
          </a:p>
        </p:txBody>
      </p:sp>
    </p:spTree>
    <p:extLst>
      <p:ext uri="{BB962C8B-B14F-4D97-AF65-F5344CB8AC3E}">
        <p14:creationId xmlns:p14="http://schemas.microsoft.com/office/powerpoint/2010/main" val="612515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effectLst/>
                <a:highlight>
                  <a:srgbClr val="FFFFFF"/>
                </a:highlight>
                <a:latin typeface="Arial" panose="020B0604020202020204" pitchFamily="34" charset="0"/>
              </a:rPr>
              <a:t>Một khai báo hàm được yêu cầu khi bạn định nghĩa một hàm và mã nguồn và khi gọi một hàm từ một file nguồn khác. Trong trường hợp này, bạn nên khai báo hàm trước khi gọi hàm đó.</a:t>
            </a:r>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14</a:t>
            </a:fld>
            <a:endParaRPr lang="en-US"/>
          </a:p>
        </p:txBody>
      </p:sp>
    </p:spTree>
    <p:extLst>
      <p:ext uri="{BB962C8B-B14F-4D97-AF65-F5344CB8AC3E}">
        <p14:creationId xmlns:p14="http://schemas.microsoft.com/office/powerpoint/2010/main" val="3400374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269875" algn="just">
              <a:lnSpc>
                <a:spcPct val="107000"/>
              </a:lnSpc>
              <a:spcBef>
                <a:spcPts val="1200"/>
              </a:spcBef>
              <a:spcAft>
                <a:spcPts val="0"/>
              </a:spcAft>
            </a:pPr>
            <a:r>
              <a:rPr lang="en-US" sz="1300" spc="-20">
                <a:effectLst/>
                <a:latin typeface="Times New Roman" panose="02020603050405020304" pitchFamily="18" charset="0"/>
                <a:ea typeface="Proxima Nova"/>
                <a:cs typeface="Proxima Nova"/>
              </a:rPr>
              <a:t>Nguyên mẫu hàm thường được sử dụng trong các trường hợp như:</a:t>
            </a:r>
            <a:endParaRPr lang="en-US" sz="1200">
              <a:effectLst/>
              <a:latin typeface="Proxima Nova"/>
              <a:ea typeface="Proxima Nova"/>
              <a:cs typeface="Proxima Nova"/>
            </a:endParaRPr>
          </a:p>
          <a:p>
            <a:pPr marL="342900" marR="0" lvl="0" indent="-342900" algn="just">
              <a:lnSpc>
                <a:spcPct val="107000"/>
              </a:lnSpc>
              <a:spcBef>
                <a:spcPts val="600"/>
              </a:spcBef>
              <a:spcAft>
                <a:spcPts val="0"/>
              </a:spcAft>
              <a:buFont typeface="Proxima Nova"/>
              <a:buChar char="-"/>
            </a:pPr>
            <a:r>
              <a:rPr lang="en-US" sz="1300" spc="-20">
                <a:effectLst/>
                <a:latin typeface="Times New Roman" panose="02020603050405020304" pitchFamily="18" charset="0"/>
                <a:ea typeface="Proxima Nova"/>
                <a:cs typeface="Proxima Nova"/>
              </a:rPr>
              <a:t>Có lời gọi đến hàm nhưng nội dung hàm chưa được định nghĩa trước. </a:t>
            </a:r>
            <a:endParaRPr lang="en-US" sz="1200">
              <a:effectLst/>
              <a:latin typeface="Proxima Nova"/>
              <a:ea typeface="Proxima Nova"/>
              <a:cs typeface="Proxima Nova"/>
            </a:endParaRPr>
          </a:p>
          <a:p>
            <a:pPr marL="342900" marR="0" lvl="0" indent="-342900" algn="just">
              <a:lnSpc>
                <a:spcPct val="107000"/>
              </a:lnSpc>
              <a:spcBef>
                <a:spcPts val="600"/>
              </a:spcBef>
              <a:spcAft>
                <a:spcPts val="0"/>
              </a:spcAft>
              <a:buFont typeface="Proxima Nova"/>
              <a:buChar char="-"/>
            </a:pPr>
            <a:r>
              <a:rPr lang="en-US" sz="1300" spc="-20">
                <a:effectLst/>
                <a:latin typeface="Times New Roman" panose="02020603050405020304" pitchFamily="18" charset="0"/>
                <a:ea typeface="Proxima Nova"/>
                <a:cs typeface="Proxima Nova"/>
              </a:rPr>
              <a:t>Các nguyên mẫu hàm được tổ chức trong một tập tin riêng (hay còn gọi là các tập tin header, có dạng *.h hay *.hpp). Nội dung hàm được tổ chức trong một tập tin riêng biệt (hay còn gọi là các tập tin source, có dạng *.c hay *.cpp ) nhằm mục đích:</a:t>
            </a:r>
            <a:endParaRPr lang="en-US" sz="1200">
              <a:effectLst/>
              <a:latin typeface="Proxima Nova"/>
              <a:ea typeface="Proxima Nova"/>
              <a:cs typeface="Proxima Nova"/>
            </a:endParaRPr>
          </a:p>
          <a:p>
            <a:pPr marL="742950" marR="0" lvl="1" indent="-285750" algn="just">
              <a:lnSpc>
                <a:spcPct val="107000"/>
              </a:lnSpc>
              <a:spcBef>
                <a:spcPts val="600"/>
              </a:spcBef>
              <a:spcAft>
                <a:spcPts val="0"/>
              </a:spcAft>
              <a:buFont typeface="Courier New" panose="02070309020205020404" pitchFamily="49" charset="0"/>
              <a:buChar char="o"/>
            </a:pPr>
            <a:r>
              <a:rPr lang="en-US" sz="1300" spc="-20">
                <a:effectLst/>
                <a:latin typeface="Times New Roman" panose="02020603050405020304" pitchFamily="18" charset="0"/>
                <a:ea typeface="Proxima Nova"/>
                <a:cs typeface="Proxima Nova"/>
              </a:rPr>
              <a:t>Giúp lập trình viên dễ quản lý chương trình nguồn.</a:t>
            </a:r>
            <a:endParaRPr lang="en-US" sz="1200">
              <a:effectLst/>
              <a:latin typeface="Proxima Nova"/>
              <a:ea typeface="Proxima Nova"/>
              <a:cs typeface="Proxima Nova"/>
            </a:endParaRPr>
          </a:p>
          <a:p>
            <a:pPr marL="742950" marR="0" lvl="1" indent="-285750" algn="just">
              <a:lnSpc>
                <a:spcPct val="107000"/>
              </a:lnSpc>
              <a:spcBef>
                <a:spcPts val="600"/>
              </a:spcBef>
              <a:spcAft>
                <a:spcPts val="0"/>
              </a:spcAft>
              <a:buFont typeface="Courier New" panose="02070309020205020404" pitchFamily="49" charset="0"/>
              <a:buChar char="o"/>
            </a:pPr>
            <a:r>
              <a:rPr lang="en-US" sz="1300" spc="-20">
                <a:effectLst/>
                <a:latin typeface="Times New Roman" panose="02020603050405020304" pitchFamily="18" charset="0"/>
                <a:ea typeface="Proxima Nova"/>
                <a:cs typeface="Proxima Nova"/>
              </a:rPr>
              <a:t>Hoặc không cung cấp cho người dùng biết nội dung hàm sẽ thực hiện như thế nào. Khi đó các tập tin này thường được biên dịch thành mã nhị phân hay còn gọi là các thư viện (các tập tin có dạng *.lib hoặc *.dll). Các mã này sẽ được liên kết (link) vào chương trình có lời gọi đến các hàm này khi ta biên dịch (build) chương trình này.</a:t>
            </a:r>
            <a:endParaRPr lang="en-US" sz="1200">
              <a:effectLst/>
              <a:latin typeface="Proxima Nova"/>
              <a:ea typeface="Proxima Nova"/>
              <a:cs typeface="Proxima Nova"/>
            </a:endParaRPr>
          </a:p>
          <a:p>
            <a:endParaRPr lang="en-US"/>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15</a:t>
            </a:fld>
            <a:endParaRPr lang="en-US"/>
          </a:p>
        </p:txBody>
      </p:sp>
    </p:spTree>
    <p:extLst>
      <p:ext uri="{BB962C8B-B14F-4D97-AF65-F5344CB8AC3E}">
        <p14:creationId xmlns:p14="http://schemas.microsoft.com/office/powerpoint/2010/main" val="2006488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Nạp chồng hàm trong C++ là một tính năng mạnh mẽ cho phép bạn định nghĩa nhiều hàm có cùng tên nhưng khác nhau về danh sách tham số. Điều này giúp mã nguồn trở nên rõ ràng và dễ hiểu hơn khi các hàm thực hiện các nhiệm vụ tương tự nhưng với các kiểu dữ liệu hoặc số lượng tham số khác nhau.</a:t>
            </a:r>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17</a:t>
            </a:fld>
            <a:endParaRPr lang="en-US"/>
          </a:p>
        </p:txBody>
      </p:sp>
    </p:spTree>
    <p:extLst>
      <p:ext uri="{BB962C8B-B14F-4D97-AF65-F5344CB8AC3E}">
        <p14:creationId xmlns:p14="http://schemas.microsoft.com/office/powerpoint/2010/main" val="3067346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ECECEC"/>
                </a:solidFill>
                <a:effectLst/>
                <a:highlight>
                  <a:srgbClr val="212121"/>
                </a:highlight>
                <a:latin typeface="ui-sans-serif"/>
              </a:rPr>
              <a:t>Hiểu về phạm vi hoạt động của các biến trong hàm là rất quan trọng để tránh các lỗi liên quan đến biến không được khởi tạo, biến không tồn tại, hoặc tham chiếu đến các biến bị hủy. Việc sử dụng đúng loại phạm vi biến giúp mã nguồn trở nên rõ ràng và dễ bảo trì hơn.</a:t>
            </a:r>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22</a:t>
            </a:fld>
            <a:endParaRPr lang="en-US"/>
          </a:p>
        </p:txBody>
      </p:sp>
    </p:spTree>
    <p:extLst>
      <p:ext uri="{BB962C8B-B14F-4D97-AF65-F5344CB8AC3E}">
        <p14:creationId xmlns:p14="http://schemas.microsoft.com/office/powerpoint/2010/main" val="74070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ECECEC"/>
                </a:solidFill>
                <a:effectLst/>
                <a:highlight>
                  <a:srgbClr val="212121"/>
                </a:highlight>
                <a:latin typeface="ui-sans-serif"/>
              </a:rPr>
              <a:t>Trong C++, giá trị mặc định của tham số trong hàm là giá trị được gán sẵn cho tham số đó khi hàm được khai báo. Nếu không có đối số nào được cung cấp cho tham số đó khi hàm được gọi, thì giá trị mặc định sẽ được sử dụng. Điều này giúp các hàm trở nên linh hoạt hơn</a:t>
            </a:r>
            <a:r>
              <a:rPr lang="en-US" b="0" i="0">
                <a:solidFill>
                  <a:srgbClr val="ECECEC"/>
                </a:solidFill>
                <a:effectLst/>
                <a:highlight>
                  <a:srgbClr val="212121"/>
                </a:highlight>
                <a:latin typeface="ui-sans-serif"/>
              </a:rPr>
              <a:t>.</a:t>
            </a:r>
          </a:p>
          <a:p>
            <a:pPr algn="l"/>
            <a:r>
              <a:rPr lang="vi-VN" b="1" i="0">
                <a:solidFill>
                  <a:srgbClr val="ECECEC"/>
                </a:solidFill>
                <a:effectLst/>
                <a:highlight>
                  <a:srgbClr val="212121"/>
                </a:highlight>
                <a:latin typeface="ui-sans-serif"/>
              </a:rPr>
              <a:t>Cú pháp</a:t>
            </a:r>
          </a:p>
          <a:p>
            <a:pPr algn="l"/>
            <a:r>
              <a:rPr lang="vi-VN" b="0" i="0">
                <a:solidFill>
                  <a:srgbClr val="ECECEC"/>
                </a:solidFill>
                <a:effectLst/>
                <a:highlight>
                  <a:srgbClr val="212121"/>
                </a:highlight>
                <a:latin typeface="ui-sans-serif"/>
              </a:rPr>
              <a:t>Bạn có thể cung cấp giá trị mặc định cho tham số của hàm bằng cách khai báo chúng trong định nghĩa hàm. Giá trị mặc định phải được khai báo trong phần khai báo hàm (thường nằm trong file header hoặc trên đầu file nguồn) và không nên được lặp lại trong phần định nghĩa hàm.</a:t>
            </a:r>
          </a:p>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br>
              <a:rPr lang="en-US" b="0">
                <a:solidFill>
                  <a:srgbClr val="000000"/>
                </a:solidFill>
                <a:effectLst/>
                <a:highlight>
                  <a:srgbClr val="FFFFFF"/>
                </a:highlight>
                <a:latin typeface="PragmataPro Mono Liga" panose="02000509040000020004" pitchFamily="49" charset="0"/>
              </a:rPr>
            </a:br>
            <a:r>
              <a:rPr lang="en-US" b="0">
                <a:solidFill>
                  <a:srgbClr val="008000"/>
                </a:solidFill>
                <a:effectLst/>
                <a:highlight>
                  <a:srgbClr val="FFFFFF"/>
                </a:highlight>
                <a:latin typeface="PragmataPro Mono Liga" panose="02000509040000020004" pitchFamily="49" charset="0"/>
              </a:rPr>
              <a:t>// Khai báo hàm với giá trị mặc định cho các tham số</a:t>
            </a:r>
            <a:endParaRPr lang="en-US" b="0">
              <a:solidFill>
                <a:srgbClr val="000000"/>
              </a:solidFill>
              <a:effectLst/>
              <a:highlight>
                <a:srgbClr val="FFFFFF"/>
              </a:highlight>
              <a:latin typeface="PragmataPro Mono Liga" panose="02000509040000020004" pitchFamily="49" charset="0"/>
            </a:endParaRPr>
          </a:p>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printInfo</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267F99"/>
                </a:solidFill>
                <a:effectLst/>
                <a:highlight>
                  <a:srgbClr val="FFFFFF"/>
                </a:highlight>
                <a:latin typeface="PragmataPro Mono Liga" panose="02000509040000020004" pitchFamily="49" charset="0"/>
              </a:rPr>
              <a:t>string</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name</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age</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18</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267F99"/>
                </a:solidFill>
                <a:effectLst/>
                <a:highlight>
                  <a:srgbClr val="FFFFFF"/>
                </a:highlight>
                <a:latin typeface="PragmataPro Mono Liga" panose="02000509040000020004" pitchFamily="49" charset="0"/>
              </a:rPr>
              <a:t>string</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city</a:t>
            </a:r>
            <a:r>
              <a:rPr lang="en-US" b="0">
                <a:solidFill>
                  <a:srgbClr val="000000"/>
                </a:solidFill>
                <a:effectLst/>
                <a:highlight>
                  <a:srgbClr val="FFFFFF"/>
                </a:highlight>
                <a:latin typeface="PragmataPro Mono Liga" panose="02000509040000020004" pitchFamily="49" charset="0"/>
              </a:rPr>
              <a:t> = </a:t>
            </a:r>
            <a:r>
              <a:rPr lang="en-US" b="0">
                <a:solidFill>
                  <a:srgbClr val="A31515"/>
                </a:solidFill>
                <a:effectLst/>
                <a:highlight>
                  <a:srgbClr val="FFFFFF"/>
                </a:highlight>
                <a:latin typeface="PragmataPro Mono Liga" panose="02000509040000020004" pitchFamily="49" charset="0"/>
              </a:rPr>
              <a:t>"Unknown"</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8000"/>
                </a:solidFill>
                <a:effectLst/>
                <a:highlight>
                  <a:srgbClr val="FFFFFF"/>
                </a:highlight>
                <a:latin typeface="PragmataPro Mono Liga" panose="02000509040000020004" pitchFamily="49" charset="0"/>
              </a:rPr>
              <a:t>    // Gọi hàm mà không truyền tham số mặc định</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printInfo</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"Alice"</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Sử dụng age = 18 và city = "Unknown"</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p>
          <a:p>
            <a:r>
              <a:rPr lang="en-US" b="0">
                <a:solidFill>
                  <a:srgbClr val="008000"/>
                </a:solidFill>
                <a:effectLst/>
                <a:highlight>
                  <a:srgbClr val="FFFFFF"/>
                </a:highlight>
                <a:latin typeface="PragmataPro Mono Liga" panose="02000509040000020004" pitchFamily="49" charset="0"/>
              </a:rPr>
              <a:t>    // Gọi hàm với một số tham số</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printInfo</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"Bob"</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25</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Sử dụng city = "Unknown"</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p>
          <a:p>
            <a:r>
              <a:rPr lang="en-US" b="0">
                <a:solidFill>
                  <a:srgbClr val="008000"/>
                </a:solidFill>
                <a:effectLst/>
                <a:highlight>
                  <a:srgbClr val="FFFFFF"/>
                </a:highlight>
                <a:latin typeface="PragmataPro Mono Liga" panose="02000509040000020004" pitchFamily="49" charset="0"/>
              </a:rPr>
              <a:t>    // Gọi hàm với tất cả các tham số</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printInfo</a:t>
            </a:r>
            <a:r>
              <a:rPr lang="en-US" b="0">
                <a:solidFill>
                  <a:srgbClr val="000000"/>
                </a:solidFill>
                <a:effectLst/>
                <a:highlight>
                  <a:srgbClr val="FFFFFF"/>
                </a:highlight>
                <a:latin typeface="PragmataPro Mono Liga" panose="02000509040000020004" pitchFamily="49" charset="0"/>
              </a:rPr>
              <a:t>(</a:t>
            </a:r>
            <a:r>
              <a:rPr lang="en-US" b="0">
                <a:solidFill>
                  <a:srgbClr val="A31515"/>
                </a:solidFill>
                <a:effectLst/>
                <a:highlight>
                  <a:srgbClr val="FFFFFF"/>
                </a:highlight>
                <a:latin typeface="PragmataPro Mono Liga" panose="02000509040000020004" pitchFamily="49" charset="0"/>
              </a:rPr>
              <a:t>"Charlie"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30</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"New York"</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8000"/>
                </a:solidFill>
                <a:effectLst/>
                <a:highlight>
                  <a:srgbClr val="FFFFFF"/>
                </a:highlight>
                <a:latin typeface="PragmataPro Mono Liga" panose="02000509040000020004" pitchFamily="49" charset="0"/>
              </a:rPr>
              <a:t>// Định nghĩa hàm (không cần lặp lại giá trị mặc định)</a:t>
            </a:r>
            <a:endParaRPr lang="en-US" b="0">
              <a:solidFill>
                <a:srgbClr val="000000"/>
              </a:solidFill>
              <a:effectLst/>
              <a:highlight>
                <a:srgbClr val="FFFFFF"/>
              </a:highlight>
              <a:latin typeface="PragmataPro Mono Liga" panose="02000509040000020004" pitchFamily="49" charset="0"/>
            </a:endParaRPr>
          </a:p>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printInfo</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267F99"/>
                </a:solidFill>
                <a:effectLst/>
                <a:highlight>
                  <a:srgbClr val="FFFFFF"/>
                </a:highlight>
                <a:latin typeface="PragmataPro Mono Liga" panose="02000509040000020004" pitchFamily="49" charset="0"/>
              </a:rPr>
              <a:t>string</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name</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age</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r>
              <a:rPr lang="en-US" b="0">
                <a:solidFill>
                  <a:srgbClr val="267F99"/>
                </a:solidFill>
                <a:effectLst/>
                <a:highlight>
                  <a:srgbClr val="FFFFFF"/>
                </a:highlight>
                <a:latin typeface="PragmataPro Mono Liga" panose="02000509040000020004" pitchFamily="49" charset="0"/>
              </a:rPr>
              <a:t>string</a:t>
            </a:r>
            <a:r>
              <a:rPr lang="en-US" b="0">
                <a:solidFill>
                  <a:srgbClr val="0000FF"/>
                </a:solidFill>
                <a:effectLst/>
                <a:highlight>
                  <a:srgbClr val="FFFFFF"/>
                </a:highlight>
                <a:latin typeface="PragmataPro Mono Liga" panose="02000509040000020004" pitchFamily="49" charset="0"/>
              </a:rPr>
              <a: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city</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::cout &lt;&lt; </a:t>
            </a:r>
            <a:r>
              <a:rPr lang="en-US" b="0">
                <a:solidFill>
                  <a:srgbClr val="A31515"/>
                </a:solidFill>
                <a:effectLst/>
                <a:highlight>
                  <a:srgbClr val="FFFFFF"/>
                </a:highlight>
                <a:latin typeface="PragmataPro Mono Liga" panose="02000509040000020004" pitchFamily="49" charset="0"/>
              </a:rPr>
              <a:t>"Name: "</a:t>
            </a:r>
            <a:r>
              <a:rPr lang="en-US" b="0">
                <a:solidFill>
                  <a:srgbClr val="000000"/>
                </a:solidFill>
                <a:effectLst/>
                <a:highlight>
                  <a:srgbClr val="FFFFFF"/>
                </a:highlight>
                <a:latin typeface="PragmataPro Mono Liga" panose="02000509040000020004" pitchFamily="49" charset="0"/>
              </a:rPr>
              <a:t> &lt;&lt; name &lt;&lt; </a:t>
            </a:r>
            <a:r>
              <a:rPr lang="en-US" b="0">
                <a:solidFill>
                  <a:srgbClr val="A31515"/>
                </a:solidFill>
                <a:effectLst/>
                <a:highlight>
                  <a:srgbClr val="FFFFFF"/>
                </a:highlight>
                <a:latin typeface="PragmataPro Mono Liga" panose="02000509040000020004" pitchFamily="49" charset="0"/>
              </a:rPr>
              <a:t>", Age: "</a:t>
            </a:r>
            <a:r>
              <a:rPr lang="en-US" b="0">
                <a:solidFill>
                  <a:srgbClr val="000000"/>
                </a:solidFill>
                <a:effectLst/>
                <a:highlight>
                  <a:srgbClr val="FFFFFF"/>
                </a:highlight>
                <a:latin typeface="PragmataPro Mono Liga" panose="02000509040000020004" pitchFamily="49" charset="0"/>
              </a:rPr>
              <a:t> &lt;&lt; age &lt;&lt; </a:t>
            </a:r>
            <a:r>
              <a:rPr lang="en-US" b="0">
                <a:solidFill>
                  <a:srgbClr val="A31515"/>
                </a:solidFill>
                <a:effectLst/>
                <a:highlight>
                  <a:srgbClr val="FFFFFF"/>
                </a:highlight>
                <a:latin typeface="PragmataPro Mono Liga" panose="02000509040000020004" pitchFamily="49" charset="0"/>
              </a:rPr>
              <a:t>", City: "</a:t>
            </a:r>
            <a:r>
              <a:rPr lang="en-US" b="0">
                <a:solidFill>
                  <a:srgbClr val="000000"/>
                </a:solidFill>
                <a:effectLst/>
                <a:highlight>
                  <a:srgbClr val="FFFFFF"/>
                </a:highlight>
                <a:latin typeface="PragmataPro Mono Liga" panose="02000509040000020004" pitchFamily="49" charset="0"/>
              </a:rPr>
              <a:t> &lt;&lt; city &lt;&lt;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::endl;</a:t>
            </a:r>
          </a:p>
          <a:p>
            <a:r>
              <a:rPr lang="en-US" b="0">
                <a:solidFill>
                  <a:srgbClr val="000000"/>
                </a:solidFill>
                <a:effectLst/>
                <a:highlight>
                  <a:srgbClr val="FFFFFF"/>
                </a:highlight>
                <a:latin typeface="PragmataPro Mono Liga" panose="02000509040000020004" pitchFamily="49" charset="0"/>
              </a:rPr>
              <a:t>}</a:t>
            </a: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41</a:t>
            </a:fld>
            <a:endParaRPr lang="en-US"/>
          </a:p>
        </p:txBody>
      </p:sp>
    </p:spTree>
    <p:extLst>
      <p:ext uri="{BB962C8B-B14F-4D97-AF65-F5344CB8AC3E}">
        <p14:creationId xmlns:p14="http://schemas.microsoft.com/office/powerpoint/2010/main" val="2176884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vi-VN" altLang="en-US"/>
              <a:t>Phép chia có trường hợp trả về thương số nhưng cũng có trường hợp không thể chia được =&gt; Có 02 thông tin cần trả về. </a:t>
            </a:r>
          </a:p>
          <a:p>
            <a:pPr eaLnBrk="1" hangingPunct="1">
              <a:spcBef>
                <a:spcPct val="0"/>
              </a:spcBef>
            </a:pPr>
            <a:endParaRPr lang="vi-VN" altLang="en-US"/>
          </a:p>
          <a:p>
            <a:pPr eaLnBrk="1" hangingPunct="1">
              <a:spcBef>
                <a:spcPct val="0"/>
              </a:spcBef>
            </a:pPr>
            <a:r>
              <a:rPr lang="vi-VN" altLang="en-US"/>
              <a:t>Hàm </a:t>
            </a:r>
            <a:r>
              <a:rPr lang="vi-VN" altLang="en-US" i="1"/>
              <a:t>phep_chia</a:t>
            </a:r>
            <a:r>
              <a:rPr lang="vi-VN" altLang="en-US"/>
              <a:t> trả về true nếu phép chia có thể thực hiện (số bị chia khác 0) và false nếu ngược lại</a:t>
            </a:r>
          </a:p>
          <a:p>
            <a:pPr eaLnBrk="1" hangingPunct="1">
              <a:spcBef>
                <a:spcPct val="0"/>
              </a:spcBef>
            </a:pPr>
            <a:r>
              <a:rPr lang="vi-VN" altLang="en-US"/>
              <a:t>Thương số của phép chia được đưa ra khỏi hàm bằng cách thay đổi giá trị của đối số được truyền vào tham số </a:t>
            </a:r>
            <a:r>
              <a:rPr lang="vi-VN" altLang="en-US" i="1"/>
              <a:t>thuong</a:t>
            </a:r>
          </a:p>
          <a:p>
            <a:pPr eaLnBrk="1" hangingPunct="1">
              <a:spcBef>
                <a:spcPct val="0"/>
              </a:spcBef>
            </a:pPr>
            <a:endParaRPr lang="vi-VN"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0549EDE-D8B7-45AD-9655-11138C67D6AA}" type="slidenum">
              <a:rPr lang="vi-VN" altLang="en-US" sz="1800">
                <a:solidFill>
                  <a:srgbClr val="000000"/>
                </a:solidFill>
                <a:latin typeface="Arial" panose="020B0604020202020204" pitchFamily="34" charset="0"/>
              </a:rPr>
              <a:pPr/>
              <a:t>65</a:t>
            </a:fld>
            <a:endParaRPr lang="vi-VN" altLang="en-US" sz="1800">
              <a:solidFill>
                <a:srgbClr val="000000"/>
              </a:solidFill>
              <a:latin typeface="Arial" panose="020B0604020202020204" pitchFamily="34" charset="0"/>
            </a:endParaRPr>
          </a:p>
        </p:txBody>
      </p:sp>
    </p:spTree>
    <p:extLst>
      <p:ext uri="{BB962C8B-B14F-4D97-AF65-F5344CB8AC3E}">
        <p14:creationId xmlns:p14="http://schemas.microsoft.com/office/powerpoint/2010/main" val="4113465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ECECEC"/>
                </a:solidFill>
                <a:effectLst/>
                <a:highlight>
                  <a:srgbClr val="212121"/>
                </a:highlight>
                <a:latin typeface="ui-sans-serif"/>
              </a:rPr>
              <a:t>Giá trị trả về của hàm main trong C++ thường là một số nguyên, được dùng để chỉ báo kết quả của chương trình khi kết thúc. Theo quy ước, giá trị trả về này có ý nghĩa đặc biệt đối với hệ điều hành và các chương trình gọi (caller).</a:t>
            </a:r>
          </a:p>
          <a:p>
            <a:pPr algn="l"/>
            <a:r>
              <a:rPr lang="vi-VN" b="1" i="0">
                <a:solidFill>
                  <a:srgbClr val="ECECEC"/>
                </a:solidFill>
                <a:effectLst/>
                <a:highlight>
                  <a:srgbClr val="212121"/>
                </a:highlight>
                <a:latin typeface="ui-sans-serif"/>
              </a:rPr>
              <a:t>Các giá trị thường dùng</a:t>
            </a:r>
          </a:p>
          <a:p>
            <a:pPr algn="l">
              <a:buFont typeface="Arial" panose="020B0604020202020204" pitchFamily="34" charset="0"/>
              <a:buChar char="•"/>
            </a:pPr>
            <a:r>
              <a:rPr lang="vi-VN" b="1" i="0">
                <a:solidFill>
                  <a:srgbClr val="ECECEC"/>
                </a:solidFill>
                <a:effectLst/>
                <a:highlight>
                  <a:srgbClr val="212121"/>
                </a:highlight>
                <a:latin typeface="ui-sans-serif"/>
              </a:rPr>
              <a:t>0</a:t>
            </a:r>
            <a:r>
              <a:rPr lang="vi-VN" b="0" i="0">
                <a:solidFill>
                  <a:srgbClr val="ECECEC"/>
                </a:solidFill>
                <a:effectLst/>
                <a:highlight>
                  <a:srgbClr val="212121"/>
                </a:highlight>
                <a:latin typeface="ui-sans-serif"/>
              </a:rPr>
              <a:t>: Thường được sử dụng để chỉ ra rằng chương trình đã kết thúc thành công.</a:t>
            </a:r>
          </a:p>
          <a:p>
            <a:pPr algn="l">
              <a:buFont typeface="Arial" panose="020B0604020202020204" pitchFamily="34" charset="0"/>
              <a:buChar char="•"/>
            </a:pPr>
            <a:r>
              <a:rPr lang="vi-VN" b="1" i="0">
                <a:solidFill>
                  <a:srgbClr val="ECECEC"/>
                </a:solidFill>
                <a:effectLst/>
                <a:highlight>
                  <a:srgbClr val="212121"/>
                </a:highlight>
                <a:latin typeface="ui-sans-serif"/>
              </a:rPr>
              <a:t>Một số khác 0</a:t>
            </a:r>
            <a:r>
              <a:rPr lang="vi-VN" b="0" i="0">
                <a:solidFill>
                  <a:srgbClr val="ECECEC"/>
                </a:solidFill>
                <a:effectLst/>
                <a:highlight>
                  <a:srgbClr val="212121"/>
                </a:highlight>
                <a:latin typeface="ui-sans-serif"/>
              </a:rPr>
              <a:t>: Thường được sử dụng để chỉ ra rằng chương trình đã gặp lỗi hoặc không kết thúc thành công. Giá trị cụ thể có thể cung cấp thêm thông tin về loại lỗi.</a:t>
            </a:r>
          </a:p>
          <a:p>
            <a:endParaRPr lang="en-US"/>
          </a:p>
        </p:txBody>
      </p:sp>
      <p:sp>
        <p:nvSpPr>
          <p:cNvPr id="4" name="Slide Number Placeholder 3"/>
          <p:cNvSpPr>
            <a:spLocks noGrp="1"/>
          </p:cNvSpPr>
          <p:nvPr>
            <p:ph type="sldNum" sz="quarter" idx="5"/>
          </p:nvPr>
        </p:nvSpPr>
        <p:spPr/>
        <p:txBody>
          <a:bodyPr/>
          <a:lstStyle/>
          <a:p>
            <a:fld id="{0EA1E9CF-8C79-4579-A1E2-6D1A28ED86D0}" type="slidenum">
              <a:rPr lang="en-US" smtClean="0"/>
              <a:t>97</a:t>
            </a:fld>
            <a:endParaRPr lang="en-US"/>
          </a:p>
        </p:txBody>
      </p:sp>
    </p:spTree>
    <p:extLst>
      <p:ext uri="{BB962C8B-B14F-4D97-AF65-F5344CB8AC3E}">
        <p14:creationId xmlns:p14="http://schemas.microsoft.com/office/powerpoint/2010/main" val="529401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5: HÀM</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a:bodyPr>
          <a:lstStyle/>
          <a:p>
            <a:r>
              <a:rPr lang="vi-VN"/>
              <a:t>Hàm số (hay hàm, function) đóng một vai trò rất quan trọng trong lập trình, nhất là lập trình theo hướng thủ tục, chúng vừa giúp chương trình chính tinh gọn và dễ hiểu hơn, vừa tiết kiệm chi phí cài đặt và bảo trì.Chương này sẽ trình bày về hàm số, cách xây dựng và sử dụng hàm trong lập trình.</a:t>
            </a:r>
          </a:p>
        </p:txBody>
      </p:sp>
      <p:sp>
        <p:nvSpPr>
          <p:cNvPr id="10" name="Date Placeholder 9">
            <a:extLst>
              <a:ext uri="{FF2B5EF4-FFF2-40B4-BE49-F238E27FC236}">
                <a16:creationId xmlns:a16="http://schemas.microsoft.com/office/drawing/2014/main" id="{282716DA-A0D4-E70F-9266-93D56DA4CABC}"/>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8263308A-941F-6273-118A-FD28894D47D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0AAF3B09-26F1-6F21-17C6-00800C56939D}"/>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ABE7-F216-6625-D939-8CC37353747A}"/>
              </a:ext>
            </a:extLst>
          </p:cNvPr>
          <p:cNvSpPr>
            <a:spLocks noGrp="1"/>
          </p:cNvSpPr>
          <p:nvPr>
            <p:ph type="title"/>
          </p:nvPr>
        </p:nvSpPr>
        <p:spPr/>
        <p:txBody>
          <a:bodyPr>
            <a:normAutofit fontScale="90000"/>
          </a:bodyPr>
          <a:lstStyle/>
          <a:p>
            <a:r>
              <a:rPr lang="en-US"/>
              <a:t>5.3 Định nghĩa hàm (Function definition)</a:t>
            </a:r>
          </a:p>
        </p:txBody>
      </p:sp>
      <p:sp>
        <p:nvSpPr>
          <p:cNvPr id="9" name="Content Placeholder 8">
            <a:extLst>
              <a:ext uri="{FF2B5EF4-FFF2-40B4-BE49-F238E27FC236}">
                <a16:creationId xmlns:a16="http://schemas.microsoft.com/office/drawing/2014/main" id="{577FB04A-CAC3-FEC9-FD60-78F987D5F103}"/>
              </a:ext>
            </a:extLst>
          </p:cNvPr>
          <p:cNvSpPr>
            <a:spLocks noGrp="1"/>
          </p:cNvSpPr>
          <p:nvPr>
            <p:ph idx="1"/>
          </p:nvPr>
        </p:nvSpPr>
        <p:spPr/>
        <p:txBody>
          <a:bodyPr>
            <a:noAutofit/>
          </a:bodyPr>
          <a:lstStyle/>
          <a:p>
            <a:pPr>
              <a:lnSpc>
                <a:spcPct val="100000"/>
              </a:lnSpc>
            </a:pPr>
            <a:r>
              <a:rPr lang="en-US" sz="2400">
                <a:solidFill>
                  <a:schemeClr val="tx1">
                    <a:lumMod val="50000"/>
                  </a:schemeClr>
                </a:solidFill>
              </a:rPr>
              <a:t>Cú pháp:</a:t>
            </a:r>
          </a:p>
          <a:p>
            <a:pPr>
              <a:lnSpc>
                <a:spcPct val="100000"/>
              </a:lnSpc>
            </a:pPr>
            <a:endParaRPr lang="en-US" sz="2400">
              <a:solidFill>
                <a:schemeClr val="tx1">
                  <a:lumMod val="50000"/>
                </a:schemeClr>
              </a:solidFill>
            </a:endParaRPr>
          </a:p>
          <a:p>
            <a:pPr>
              <a:lnSpc>
                <a:spcPct val="100000"/>
              </a:lnSpc>
            </a:pPr>
            <a:endParaRPr lang="en-US" sz="2400">
              <a:solidFill>
                <a:schemeClr val="tx1">
                  <a:lumMod val="50000"/>
                </a:schemeClr>
              </a:solidFill>
            </a:endParaRPr>
          </a:p>
          <a:p>
            <a:pPr>
              <a:lnSpc>
                <a:spcPct val="100000"/>
              </a:lnSpc>
            </a:pPr>
            <a:endParaRPr lang="en-US" sz="2400">
              <a:solidFill>
                <a:schemeClr val="tx1">
                  <a:lumMod val="50000"/>
                </a:schemeClr>
              </a:solidFill>
            </a:endParaRPr>
          </a:p>
          <a:p>
            <a:pPr lvl="0">
              <a:lnSpc>
                <a:spcPct val="100000"/>
              </a:lnSpc>
            </a:pPr>
            <a:r>
              <a:rPr lang="en-US" sz="2400">
                <a:solidFill>
                  <a:schemeClr val="tx1">
                    <a:lumMod val="50000"/>
                  </a:schemeClr>
                </a:solidFill>
              </a:rPr>
              <a:t>Trong đó:</a:t>
            </a:r>
          </a:p>
          <a:p>
            <a:pPr lvl="1">
              <a:lnSpc>
                <a:spcPct val="100000"/>
              </a:lnSpc>
            </a:pPr>
            <a:r>
              <a:rPr lang="en-US" b="1">
                <a:solidFill>
                  <a:schemeClr val="tx1">
                    <a:lumMod val="50000"/>
                  </a:schemeClr>
                </a:solidFill>
                <a:effectLst/>
                <a:highlight>
                  <a:srgbClr val="FFFFFF"/>
                </a:highlight>
                <a:latin typeface="PragmataPro Mono Liga" panose="02000509040000020004" pitchFamily="49" charset="0"/>
              </a:rPr>
              <a:t>&lt;kiểu_trả_về&gt;</a:t>
            </a:r>
            <a:r>
              <a:rPr lang="en-US" b="1">
                <a:solidFill>
                  <a:schemeClr val="tx1">
                    <a:lumMod val="50000"/>
                  </a:schemeClr>
                </a:solidFill>
              </a:rPr>
              <a:t>: </a:t>
            </a:r>
            <a:r>
              <a:rPr lang="en-US">
                <a:solidFill>
                  <a:schemeClr val="tx1">
                    <a:lumMod val="50000"/>
                  </a:schemeClr>
                </a:solidFill>
              </a:rPr>
              <a:t>K</a:t>
            </a:r>
            <a:r>
              <a:rPr lang="vi-VN">
                <a:solidFill>
                  <a:schemeClr val="tx1">
                    <a:lumMod val="50000"/>
                  </a:schemeClr>
                </a:solidFill>
              </a:rPr>
              <a:t>iểu </a:t>
            </a:r>
            <a:r>
              <a:rPr lang="en-US">
                <a:solidFill>
                  <a:schemeClr val="tx1">
                    <a:lumMod val="50000"/>
                  </a:schemeClr>
                </a:solidFill>
              </a:rPr>
              <a:t>dữ liệu </a:t>
            </a:r>
            <a:r>
              <a:rPr lang="vi-VN">
                <a:solidFill>
                  <a:schemeClr val="tx1">
                    <a:lumMod val="50000"/>
                  </a:schemeClr>
                </a:solidFill>
              </a:rPr>
              <a:t>C/C++ </a:t>
            </a:r>
            <a:r>
              <a:rPr lang="en-US">
                <a:solidFill>
                  <a:schemeClr val="tx1">
                    <a:lumMod val="50000"/>
                  </a:schemeClr>
                </a:solidFill>
              </a:rPr>
              <a:t>(</a:t>
            </a:r>
            <a:r>
              <a:rPr lang="vi-VN">
                <a:solidFill>
                  <a:schemeClr val="tx1">
                    <a:lumMod val="50000"/>
                  </a:schemeClr>
                </a:solidFill>
              </a:rPr>
              <a:t>không trả về thì kiểu là </a:t>
            </a:r>
            <a:r>
              <a:rPr lang="vi-VN" b="1">
                <a:solidFill>
                  <a:schemeClr val="tx1">
                    <a:lumMod val="50000"/>
                  </a:schemeClr>
                </a:solidFill>
              </a:rPr>
              <a:t>void</a:t>
            </a:r>
            <a:r>
              <a:rPr lang="en-US">
                <a:solidFill>
                  <a:schemeClr val="tx1">
                    <a:lumMod val="50000"/>
                  </a:schemeClr>
                </a:solidFill>
              </a:rPr>
              <a:t>)</a:t>
            </a:r>
          </a:p>
          <a:p>
            <a:pPr lvl="1">
              <a:lnSpc>
                <a:spcPct val="100000"/>
              </a:lnSpc>
            </a:pPr>
            <a:r>
              <a:rPr lang="en-US" b="1">
                <a:solidFill>
                  <a:schemeClr val="tx1">
                    <a:lumMod val="50000"/>
                  </a:schemeClr>
                </a:solidFill>
                <a:highlight>
                  <a:srgbClr val="FFFFFF"/>
                </a:highlight>
                <a:latin typeface="PragmataPro Mono Liga" panose="02000509040000020004" pitchFamily="49" charset="0"/>
              </a:rPr>
              <a:t>&lt;tên_hàm&gt;</a:t>
            </a:r>
            <a:r>
              <a:rPr lang="en-US" b="1">
                <a:solidFill>
                  <a:schemeClr val="tx1">
                    <a:lumMod val="50000"/>
                  </a:schemeClr>
                </a:solidFill>
              </a:rPr>
              <a:t>: </a:t>
            </a:r>
            <a:r>
              <a:rPr lang="vi-VN">
                <a:solidFill>
                  <a:schemeClr val="tx1">
                    <a:lumMod val="50000"/>
                  </a:schemeClr>
                </a:solidFill>
                <a:latin typeface="+mn-lt"/>
              </a:rPr>
              <a:t>Như quy tắc đặt </a:t>
            </a:r>
            <a:r>
              <a:rPr lang="en-US">
                <a:solidFill>
                  <a:schemeClr val="tx1">
                    <a:lumMod val="50000"/>
                  </a:schemeClr>
                </a:solidFill>
              </a:rPr>
              <a:t>tên định danh</a:t>
            </a:r>
          </a:p>
          <a:p>
            <a:pPr lvl="1">
              <a:lnSpc>
                <a:spcPct val="100000"/>
              </a:lnSpc>
            </a:pPr>
            <a:r>
              <a:rPr lang="en-US" b="1">
                <a:solidFill>
                  <a:schemeClr val="tx1">
                    <a:lumMod val="50000"/>
                  </a:schemeClr>
                </a:solidFill>
                <a:highlight>
                  <a:srgbClr val="FFFFFF"/>
                </a:highlight>
                <a:latin typeface="PragmataPro Mono Liga" panose="02000509040000020004" pitchFamily="49" charset="0"/>
              </a:rPr>
              <a:t>&lt;[danh_sách_tham_số]&gt;: </a:t>
            </a:r>
            <a:r>
              <a:rPr lang="en-US">
                <a:solidFill>
                  <a:schemeClr val="tx1">
                    <a:lumMod val="50000"/>
                  </a:schemeClr>
                </a:solidFill>
              </a:rPr>
              <a:t>N</a:t>
            </a:r>
            <a:r>
              <a:rPr lang="vi-VN">
                <a:solidFill>
                  <a:schemeClr val="tx1">
                    <a:lumMod val="50000"/>
                  </a:schemeClr>
                </a:solidFill>
                <a:latin typeface="+mn-lt"/>
              </a:rPr>
              <a:t>hư khi khai báo </a:t>
            </a:r>
            <a:r>
              <a:rPr lang="en-US">
                <a:solidFill>
                  <a:schemeClr val="tx1">
                    <a:lumMod val="50000"/>
                  </a:schemeClr>
                </a:solidFill>
              </a:rPr>
              <a:t>các</a:t>
            </a:r>
            <a:r>
              <a:rPr lang="en-US">
                <a:solidFill>
                  <a:schemeClr val="tx1">
                    <a:lumMod val="50000"/>
                  </a:schemeClr>
                </a:solidFill>
                <a:latin typeface="+mn-lt"/>
              </a:rPr>
              <a:t> </a:t>
            </a:r>
            <a:r>
              <a:rPr lang="vi-VN">
                <a:solidFill>
                  <a:schemeClr val="tx1">
                    <a:lumMod val="50000"/>
                  </a:schemeClr>
                </a:solidFill>
                <a:latin typeface="+mn-lt"/>
              </a:rPr>
              <a:t>biến trên một dòng, cách nhau bằng dấu </a:t>
            </a:r>
            <a:r>
              <a:rPr lang="en-US">
                <a:solidFill>
                  <a:schemeClr val="tx1">
                    <a:lumMod val="50000"/>
                  </a:schemeClr>
                </a:solidFill>
                <a:latin typeface="+mn-lt"/>
              </a:rPr>
              <a:t>`</a:t>
            </a:r>
            <a:r>
              <a:rPr lang="vi-VN" b="1">
                <a:solidFill>
                  <a:schemeClr val="tx1">
                    <a:lumMod val="50000"/>
                  </a:schemeClr>
                </a:solidFill>
                <a:latin typeface="+mn-lt"/>
              </a:rPr>
              <a:t>,</a:t>
            </a:r>
            <a:r>
              <a:rPr lang="en-US" b="1">
                <a:solidFill>
                  <a:schemeClr val="tx1">
                    <a:lumMod val="50000"/>
                  </a:schemeClr>
                </a:solidFill>
                <a:latin typeface="+mn-lt"/>
              </a:rPr>
              <a:t>`</a:t>
            </a:r>
          </a:p>
          <a:p>
            <a:pPr lvl="1">
              <a:lnSpc>
                <a:spcPct val="100000"/>
              </a:lnSpc>
            </a:pPr>
            <a:r>
              <a:rPr lang="en-US">
                <a:solidFill>
                  <a:schemeClr val="tx1">
                    <a:lumMod val="50000"/>
                  </a:schemeClr>
                </a:solidFill>
                <a:highlight>
                  <a:srgbClr val="FFFFFF"/>
                </a:highlight>
                <a:latin typeface="PragmataPro Mono Liga" panose="02000509040000020004" pitchFamily="49" charset="0"/>
              </a:rPr>
              <a:t>&lt;</a:t>
            </a:r>
            <a:r>
              <a:rPr lang="en-US" b="1">
                <a:solidFill>
                  <a:schemeClr val="tx1">
                    <a:lumMod val="50000"/>
                  </a:schemeClr>
                </a:solidFill>
                <a:highlight>
                  <a:srgbClr val="FFFFFF"/>
                </a:highlight>
                <a:latin typeface="PragmataPro Mono Liga" panose="02000509040000020004" pitchFamily="49" charset="0"/>
              </a:rPr>
              <a:t>giá_trị_trả_về&gt;</a:t>
            </a:r>
            <a:r>
              <a:rPr lang="en-US">
                <a:solidFill>
                  <a:schemeClr val="tx1">
                    <a:lumMod val="50000"/>
                  </a:schemeClr>
                </a:solidFill>
                <a:highlight>
                  <a:srgbClr val="FFFFFF"/>
                </a:highlight>
                <a:latin typeface="PragmataPro Mono Liga" panose="02000509040000020004" pitchFamily="49" charset="0"/>
              </a:rPr>
              <a:t>: </a:t>
            </a:r>
            <a:r>
              <a:rPr lang="en-US">
                <a:solidFill>
                  <a:schemeClr val="tx1">
                    <a:lumMod val="50000"/>
                  </a:schemeClr>
                </a:solidFill>
              </a:rPr>
              <a:t>Kết </a:t>
            </a:r>
            <a:r>
              <a:rPr lang="vi-VN">
                <a:solidFill>
                  <a:schemeClr val="tx1">
                    <a:lumMod val="50000"/>
                  </a:schemeClr>
                </a:solidFill>
              </a:rPr>
              <a:t>quả </a:t>
            </a:r>
            <a:r>
              <a:rPr lang="en-US">
                <a:solidFill>
                  <a:schemeClr val="tx1">
                    <a:lumMod val="50000"/>
                  </a:schemeClr>
                </a:solidFill>
              </a:rPr>
              <a:t>trả</a:t>
            </a:r>
            <a:r>
              <a:rPr lang="vi-VN">
                <a:solidFill>
                  <a:schemeClr val="tx1">
                    <a:lumMod val="50000"/>
                  </a:schemeClr>
                </a:solidFill>
              </a:rPr>
              <a:t> </a:t>
            </a:r>
            <a:r>
              <a:rPr lang="en-US">
                <a:solidFill>
                  <a:schemeClr val="tx1">
                    <a:lumMod val="50000"/>
                  </a:schemeClr>
                </a:solidFill>
              </a:rPr>
              <a:t>về </a:t>
            </a:r>
            <a:r>
              <a:rPr lang="vi-VN">
                <a:solidFill>
                  <a:schemeClr val="tx1">
                    <a:lumMod val="50000"/>
                  </a:schemeClr>
                </a:solidFill>
              </a:rPr>
              <a:t>của hàm</a:t>
            </a:r>
            <a:r>
              <a:rPr lang="en-US">
                <a:solidFill>
                  <a:schemeClr val="tx1">
                    <a:lumMod val="50000"/>
                  </a:schemeClr>
                </a:solidFill>
              </a:rPr>
              <a:t> (</a:t>
            </a:r>
            <a:r>
              <a:rPr lang="vi-VN">
                <a:solidFill>
                  <a:schemeClr val="tx1">
                    <a:lumMod val="50000"/>
                  </a:schemeClr>
                </a:solidFill>
              </a:rPr>
              <a:t>phải cùng kiểu với </a:t>
            </a:r>
            <a:r>
              <a:rPr lang="en-US">
                <a:solidFill>
                  <a:schemeClr val="tx1">
                    <a:lumMod val="50000"/>
                  </a:schemeClr>
                </a:solidFill>
              </a:rPr>
              <a:t>&lt;k</a:t>
            </a:r>
            <a:r>
              <a:rPr lang="vi-VN">
                <a:solidFill>
                  <a:schemeClr val="tx1">
                    <a:lumMod val="50000"/>
                  </a:schemeClr>
                </a:solidFill>
              </a:rPr>
              <a:t>iểu_trả_về</a:t>
            </a:r>
            <a:r>
              <a:rPr lang="en-US">
                <a:solidFill>
                  <a:schemeClr val="tx1">
                    <a:lumMod val="50000"/>
                  </a:schemeClr>
                </a:solidFill>
              </a:rPr>
              <a:t>&gt;)</a:t>
            </a:r>
            <a:endParaRPr lang="vi-VN">
              <a:solidFill>
                <a:schemeClr val="tx1">
                  <a:lumMod val="50000"/>
                </a:schemeClr>
              </a:solidFill>
            </a:endParaRPr>
          </a:p>
        </p:txBody>
      </p:sp>
      <p:sp>
        <p:nvSpPr>
          <p:cNvPr id="8" name="TextBox 7">
            <a:extLst>
              <a:ext uri="{FF2B5EF4-FFF2-40B4-BE49-F238E27FC236}">
                <a16:creationId xmlns:a16="http://schemas.microsoft.com/office/drawing/2014/main" id="{3C84BE4F-62DB-9EE6-78B1-5C96D7242772}"/>
              </a:ext>
            </a:extLst>
          </p:cNvPr>
          <p:cNvSpPr txBox="1"/>
          <p:nvPr/>
        </p:nvSpPr>
        <p:spPr>
          <a:xfrm>
            <a:off x="2756619" y="1308517"/>
            <a:ext cx="7822044" cy="1569660"/>
          </a:xfrm>
          <a:prstGeom prst="rect">
            <a:avLst/>
          </a:prstGeom>
          <a:noFill/>
          <a:ln>
            <a:solidFill>
              <a:schemeClr val="tx1">
                <a:lumMod val="50000"/>
              </a:schemeClr>
            </a:solidFill>
          </a:ln>
        </p:spPr>
        <p:txBody>
          <a:bodyPr wrap="square">
            <a:spAutoFit/>
          </a:bodyPr>
          <a:lstStyle/>
          <a:p>
            <a:r>
              <a:rPr lang="en-US" sz="2400" b="0">
                <a:solidFill>
                  <a:srgbClr val="000000"/>
                </a:solidFill>
                <a:effectLst/>
                <a:highlight>
                  <a:srgbClr val="FFFFFF"/>
                </a:highlight>
                <a:latin typeface="PragmataPro Mono Liga" panose="02000509040000020004" pitchFamily="49" charset="0"/>
              </a:rPr>
              <a:t>&lt;kiểu_trả_về&gt; &lt;tên</a:t>
            </a:r>
            <a:r>
              <a:rPr lang="en-US" sz="2400">
                <a:solidFill>
                  <a:srgbClr val="000000"/>
                </a:solidFill>
                <a:highlight>
                  <a:srgbClr val="FFFFFF"/>
                </a:highlight>
                <a:latin typeface="PragmataPro Mono Liga" panose="02000509040000020004" pitchFamily="49" charset="0"/>
              </a:rPr>
              <a:t>_hàm&gt; </a:t>
            </a:r>
            <a:r>
              <a:rPr lang="en-US" sz="2400" b="0">
                <a:solidFill>
                  <a:srgbClr val="000000"/>
                </a:solidFill>
                <a:effectLst/>
                <a:highlight>
                  <a:srgbClr val="FFFFFF"/>
                </a:highlight>
                <a:latin typeface="PragmataPro Mono Liga" panose="02000509040000020004" pitchFamily="49" charset="0"/>
              </a:rPr>
              <a:t>(&lt;[danh_sách_tham_số]&gt;){</a:t>
            </a:r>
          </a:p>
          <a:p>
            <a:r>
              <a:rPr lang="en-US" sz="2400" b="0">
                <a:solidFill>
                  <a:srgbClr val="000000"/>
                </a:solidFill>
                <a:effectLst/>
                <a:highlight>
                  <a:srgbClr val="FFFFFF"/>
                </a:highlight>
                <a:latin typeface="PragmataPro Mono Liga" panose="02000509040000020004" pitchFamily="49" charset="0"/>
              </a:rPr>
              <a:t>    &lt;Các_câu_lệnh&gt;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&lt;giá_trị_trả_về&gt;;</a:t>
            </a:r>
          </a:p>
          <a:p>
            <a:r>
              <a:rPr lang="en-US" sz="2400" b="0">
                <a:solidFill>
                  <a:srgbClr val="000000"/>
                </a:solidFill>
                <a:effectLst/>
                <a:highlight>
                  <a:srgbClr val="FFFFFF"/>
                </a:highlight>
                <a:latin typeface="PragmataPro Mono Liga" panose="02000509040000020004" pitchFamily="49" charset="0"/>
              </a:rPr>
              <a:t>}</a:t>
            </a:r>
          </a:p>
        </p:txBody>
      </p:sp>
      <p:sp>
        <p:nvSpPr>
          <p:cNvPr id="10" name="Date Placeholder 9">
            <a:extLst>
              <a:ext uri="{FF2B5EF4-FFF2-40B4-BE49-F238E27FC236}">
                <a16:creationId xmlns:a16="http://schemas.microsoft.com/office/drawing/2014/main" id="{1A1DC90B-F8D5-C1F9-84B1-409D62BD9F92}"/>
              </a:ext>
            </a:extLst>
          </p:cNvPr>
          <p:cNvSpPr>
            <a:spLocks noGrp="1"/>
          </p:cNvSpPr>
          <p:nvPr>
            <p:ph type="dt" sz="half" idx="13"/>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2C0FF68C-C81D-C2AB-C0BA-B3C50B7C5CE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3C0D9D8D-9319-D79B-643F-EDC2529866DA}"/>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4106952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8" name="Date Placeholder 7">
            <a:extLst>
              <a:ext uri="{FF2B5EF4-FFF2-40B4-BE49-F238E27FC236}">
                <a16:creationId xmlns:a16="http://schemas.microsoft.com/office/drawing/2014/main" id="{2116C7C6-AEBD-C39A-774F-037D9A5F99B1}"/>
              </a:ext>
            </a:extLst>
          </p:cNvPr>
          <p:cNvSpPr>
            <a:spLocks noGrp="1"/>
          </p:cNvSpPr>
          <p:nvPr>
            <p:ph type="dt" sz="half" idx="13"/>
          </p:nvPr>
        </p:nvSpPr>
        <p:spPr/>
        <p:txBody>
          <a:bodyPr/>
          <a:lstStyle/>
          <a:p>
            <a:r>
              <a:rPr lang="en-US"/>
              <a:t>June 2024</a:t>
            </a:r>
            <a:endParaRPr lang="en-US" dirty="0"/>
          </a:p>
        </p:txBody>
      </p:sp>
      <p:sp>
        <p:nvSpPr>
          <p:cNvPr id="10" name="Footer Placeholder 9">
            <a:extLst>
              <a:ext uri="{FF2B5EF4-FFF2-40B4-BE49-F238E27FC236}">
                <a16:creationId xmlns:a16="http://schemas.microsoft.com/office/drawing/2014/main" id="{611C0835-1303-72A3-5457-EBCC183C7CB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Slide Number Placeholder 1">
            <a:extLst>
              <a:ext uri="{FF2B5EF4-FFF2-40B4-BE49-F238E27FC236}">
                <a16:creationId xmlns:a16="http://schemas.microsoft.com/office/drawing/2014/main" id="{3397B1D7-4287-AF3A-2E91-745A1AB9C521}"/>
              </a:ext>
            </a:extLst>
          </p:cNvPr>
          <p:cNvSpPr>
            <a:spLocks noGrp="1"/>
          </p:cNvSpPr>
          <p:nvPr>
            <p:ph type="sldNum" sz="quarter" idx="12"/>
          </p:nvPr>
        </p:nvSpPr>
        <p:spPr/>
        <p:txBody>
          <a:bodyPr/>
          <a:lstStyle/>
          <a:p>
            <a:fld id="{D8B0B3AC-44A8-D142-AAF6-9A453466E1A4}" type="slidenum">
              <a:rPr lang="en-VN" smtClean="0"/>
              <a:pPr/>
              <a:t>100</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EDF15-D2C4-688B-8ADF-F89B664A0464}"/>
              </a:ext>
            </a:extLst>
          </p:cNvPr>
          <p:cNvSpPr>
            <a:spLocks noGrp="1"/>
          </p:cNvSpPr>
          <p:nvPr>
            <p:ph type="title"/>
          </p:nvPr>
        </p:nvSpPr>
        <p:spPr/>
        <p:txBody>
          <a:bodyPr>
            <a:normAutofit fontScale="90000"/>
          </a:bodyPr>
          <a:lstStyle/>
          <a:p>
            <a:r>
              <a:rPr lang="en-US"/>
              <a:t>5.3 Định nghĩa hàm (</a:t>
            </a:r>
            <a:r>
              <a:rPr lang="vi-VN" sz="4400">
                <a:ln w="0"/>
              </a:rPr>
              <a:t>Function definition</a:t>
            </a:r>
            <a:r>
              <a:rPr lang="en-US"/>
              <a:t>)</a:t>
            </a:r>
          </a:p>
        </p:txBody>
      </p:sp>
      <p:sp>
        <p:nvSpPr>
          <p:cNvPr id="3" name="Content Placeholder 2">
            <a:extLst>
              <a:ext uri="{FF2B5EF4-FFF2-40B4-BE49-F238E27FC236}">
                <a16:creationId xmlns:a16="http://schemas.microsoft.com/office/drawing/2014/main" id="{A30E789B-5AB9-6814-8D17-573B7AD9F7C8}"/>
              </a:ext>
            </a:extLst>
          </p:cNvPr>
          <p:cNvSpPr>
            <a:spLocks noGrp="1"/>
          </p:cNvSpPr>
          <p:nvPr>
            <p:ph idx="1"/>
          </p:nvPr>
        </p:nvSpPr>
        <p:spPr/>
        <p:txBody>
          <a:bodyPr/>
          <a:lstStyle/>
          <a:p>
            <a:r>
              <a:rPr lang="en-US"/>
              <a:t>Ví dụ hàm: </a:t>
            </a:r>
          </a:p>
        </p:txBody>
      </p:sp>
      <p:sp>
        <p:nvSpPr>
          <p:cNvPr id="8" name="TextBox 7">
            <a:extLst>
              <a:ext uri="{FF2B5EF4-FFF2-40B4-BE49-F238E27FC236}">
                <a16:creationId xmlns:a16="http://schemas.microsoft.com/office/drawing/2014/main" id="{34CB5F17-533E-85C0-4AC3-D3D9C82EAB93}"/>
              </a:ext>
            </a:extLst>
          </p:cNvPr>
          <p:cNvSpPr txBox="1"/>
          <p:nvPr/>
        </p:nvSpPr>
        <p:spPr>
          <a:xfrm>
            <a:off x="1099525" y="3427216"/>
            <a:ext cx="6190385" cy="2554545"/>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bool</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kiemTraSNT</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(n &lt;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i =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i &lt;= </a:t>
            </a:r>
            <a:r>
              <a:rPr lang="en-US" sz="2000" b="0">
                <a:solidFill>
                  <a:srgbClr val="795E26"/>
                </a:solidFill>
                <a:effectLst/>
                <a:highlight>
                  <a:srgbClr val="FFFFFF"/>
                </a:highlight>
                <a:latin typeface="PragmataPro Mono Liga" panose="02000509040000020004" pitchFamily="49" charset="0"/>
              </a:rPr>
              <a:t>sqrt</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(n)); i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(n%i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774A6EAE-BF70-7FB4-7580-F2249713C1AA}"/>
              </a:ext>
            </a:extLst>
          </p:cNvPr>
          <p:cNvSpPr txBox="1"/>
          <p:nvPr/>
        </p:nvSpPr>
        <p:spPr>
          <a:xfrm>
            <a:off x="1099525" y="1908575"/>
            <a:ext cx="4468985" cy="1323439"/>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 = (a &gt; b ? a : b);</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max;</a:t>
            </a:r>
          </a:p>
          <a:p>
            <a:r>
              <a:rPr lang="en-US" sz="2000" b="0">
                <a:solidFill>
                  <a:srgbClr val="000000"/>
                </a:solidFill>
                <a:effectLst/>
                <a:highlight>
                  <a:srgbClr val="FFFFFF"/>
                </a:highlight>
                <a:latin typeface="PragmataPro Mono Liga" panose="02000509040000020004" pitchFamily="49" charset="0"/>
              </a:rPr>
              <a:t>}</a:t>
            </a:r>
            <a:endParaRPr lang="vi-VN" sz="2000" dirty="0">
              <a:ln w="0"/>
              <a:latin typeface="+mn-lt"/>
              <a:cs typeface="Calibri" panose="020F0502020204030204" pitchFamily="34" charset="0"/>
            </a:endParaRPr>
          </a:p>
        </p:txBody>
      </p:sp>
      <p:sp>
        <p:nvSpPr>
          <p:cNvPr id="11" name="Date Placeholder 10">
            <a:extLst>
              <a:ext uri="{FF2B5EF4-FFF2-40B4-BE49-F238E27FC236}">
                <a16:creationId xmlns:a16="http://schemas.microsoft.com/office/drawing/2014/main" id="{101E8861-A7F5-1697-97E9-CC4517AE485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9C3907CB-DDBB-2C60-FE42-EB3431EAD2C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5ED376E6-F6A3-D75D-DFD8-B293894DFBC0}"/>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33099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Các</a:t>
            </a:r>
            <a:r>
              <a:rPr lang="en-US" dirty="0"/>
              <a:t> </a:t>
            </a:r>
            <a:r>
              <a:rPr lang="en-US" dirty="0" err="1"/>
              <a:t>bước</a:t>
            </a:r>
            <a:r>
              <a:rPr lang="en-US" dirty="0"/>
              <a:t> </a:t>
            </a:r>
            <a:r>
              <a:rPr lang="en-US" dirty="0" err="1"/>
              <a:t>viết</a:t>
            </a:r>
            <a:r>
              <a:rPr lang="en-US" dirty="0"/>
              <a:t> </a:t>
            </a:r>
            <a:r>
              <a:rPr lang="en-US" dirty="0" err="1"/>
              <a:t>hàm</a:t>
            </a:r>
            <a:endParaRPr lang="en-US" dirty="0"/>
          </a:p>
        </p:txBody>
      </p:sp>
      <p:graphicFrame>
        <p:nvGraphicFramePr>
          <p:cNvPr id="7" name="Content Placeholder 4"/>
          <p:cNvGraphicFramePr>
            <a:graphicFrameLocks/>
          </p:cNvGraphicFramePr>
          <p:nvPr>
            <p:extLst>
              <p:ext uri="{D42A27DB-BD31-4B8C-83A1-F6EECF244321}">
                <p14:modId xmlns:p14="http://schemas.microsoft.com/office/powerpoint/2010/main" val="2527767619"/>
              </p:ext>
            </p:extLst>
          </p:nvPr>
        </p:nvGraphicFramePr>
        <p:xfrm>
          <a:off x="838200" y="616912"/>
          <a:ext cx="10579655" cy="45583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CC81473E-F822-6D08-E46B-F19A755BBA9E}"/>
              </a:ext>
            </a:extLst>
          </p:cNvPr>
          <p:cNvSpPr>
            <a:spLocks noGrp="1"/>
          </p:cNvSpPr>
          <p:nvPr>
            <p:ph type="dt" sz="half" idx="13"/>
          </p:nvPr>
        </p:nvSpPr>
        <p:spPr/>
        <p:txBody>
          <a:bodyPr/>
          <a:lstStyle/>
          <a:p>
            <a:r>
              <a:rPr lang="en-US"/>
              <a:t>June 2024</a:t>
            </a:r>
            <a:endParaRPr lang="en-US" dirty="0"/>
          </a:p>
        </p:txBody>
      </p:sp>
      <p:sp>
        <p:nvSpPr>
          <p:cNvPr id="10" name="Footer Placeholder 9">
            <a:extLst>
              <a:ext uri="{FF2B5EF4-FFF2-40B4-BE49-F238E27FC236}">
                <a16:creationId xmlns:a16="http://schemas.microsoft.com/office/drawing/2014/main" id="{12FD5B4F-7508-2DFB-2074-180E523D63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B64FA432-1610-E0F2-95C6-F51380A8385D}"/>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421441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92500"/>
          </a:bodyPr>
          <a:lstStyle/>
          <a:p>
            <a:r>
              <a:rPr lang="en-US"/>
              <a:t>5.4 Khai báo hàm, nguyên mẫu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72558383-B8ED-6328-81C6-A4FFBD6F644B}"/>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90481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55AB-2E72-2858-C86D-C2903C7A3E3A}"/>
              </a:ext>
            </a:extLst>
          </p:cNvPr>
          <p:cNvSpPr>
            <a:spLocks noGrp="1"/>
          </p:cNvSpPr>
          <p:nvPr>
            <p:ph type="title"/>
          </p:nvPr>
        </p:nvSpPr>
        <p:spPr/>
        <p:txBody>
          <a:bodyPr>
            <a:normAutofit fontScale="90000"/>
          </a:bodyPr>
          <a:lstStyle/>
          <a:p>
            <a:r>
              <a:rPr lang="en-US"/>
              <a:t>5.4 Khai báo hàm, nguyên mẫu hàm</a:t>
            </a:r>
          </a:p>
        </p:txBody>
      </p:sp>
      <p:sp>
        <p:nvSpPr>
          <p:cNvPr id="3" name="Content Placeholder 2">
            <a:extLst>
              <a:ext uri="{FF2B5EF4-FFF2-40B4-BE49-F238E27FC236}">
                <a16:creationId xmlns:a16="http://schemas.microsoft.com/office/drawing/2014/main" id="{772E2A17-FC5F-A67F-5BC1-6E54D1DC9EDB}"/>
              </a:ext>
            </a:extLst>
          </p:cNvPr>
          <p:cNvSpPr>
            <a:spLocks noGrp="1"/>
          </p:cNvSpPr>
          <p:nvPr>
            <p:ph idx="1"/>
          </p:nvPr>
        </p:nvSpPr>
        <p:spPr/>
        <p:txBody>
          <a:bodyPr>
            <a:normAutofit/>
          </a:bodyPr>
          <a:lstStyle/>
          <a:p>
            <a:r>
              <a:rPr lang="en-US" sz="2400">
                <a:ln w="0"/>
              </a:rPr>
              <a:t>Khai báo hàm: </a:t>
            </a:r>
            <a:r>
              <a:rPr lang="en-US" sz="2400" b="0" i="0">
                <a:effectLst/>
                <a:highlight>
                  <a:srgbClr val="FFFFFF"/>
                </a:highlight>
                <a:latin typeface="Arial" panose="020B0604020202020204" pitchFamily="34" charset="0"/>
              </a:rPr>
              <a:t>Một </a:t>
            </a:r>
            <a:r>
              <a:rPr lang="en-US" sz="2400" b="1" i="0">
                <a:effectLst/>
                <a:highlight>
                  <a:srgbClr val="FFFFFF"/>
                </a:highlight>
                <a:latin typeface="Arial" panose="020B0604020202020204" pitchFamily="34" charset="0"/>
              </a:rPr>
              <a:t>khai báo</a:t>
            </a:r>
            <a:r>
              <a:rPr lang="en-US" sz="2400" b="0" i="0">
                <a:effectLst/>
                <a:highlight>
                  <a:srgbClr val="FFFFFF"/>
                </a:highlight>
                <a:latin typeface="Arial" panose="020B0604020202020204" pitchFamily="34" charset="0"/>
              </a:rPr>
              <a:t> hàm thông báo cho trình biên dịch về tên hàm và cách gọi của hàm. Phần thân hàm có thể định nghĩa sau.</a:t>
            </a:r>
          </a:p>
          <a:p>
            <a:pPr lvl="1"/>
            <a:r>
              <a:rPr lang="en-US">
                <a:ln w="0"/>
              </a:rPr>
              <a:t>Cú pháp:</a:t>
            </a:r>
          </a:p>
          <a:p>
            <a:pPr lvl="1"/>
            <a:r>
              <a:rPr lang="en-US">
                <a:ln w="0"/>
              </a:rPr>
              <a:t>Ví dụ: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so_lon</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endParaRPr lang="en-US">
              <a:ln w="0"/>
            </a:endParaRPr>
          </a:p>
          <a:p>
            <a:r>
              <a:rPr lang="en-US" sz="2400">
                <a:ln w="0"/>
              </a:rPr>
              <a:t>Nguyên mẫu hàm (</a:t>
            </a:r>
            <a:r>
              <a:rPr lang="en-US" sz="2400" b="1">
                <a:ln w="0"/>
              </a:rPr>
              <a:t>F</a:t>
            </a:r>
            <a:r>
              <a:rPr lang="vi-VN" sz="2400" b="1">
                <a:ln w="0"/>
              </a:rPr>
              <a:t>unction prototype</a:t>
            </a:r>
            <a:r>
              <a:rPr lang="en-US" sz="2400">
                <a:ln w="0"/>
              </a:rPr>
              <a:t>)</a:t>
            </a:r>
            <a:r>
              <a:rPr lang="en-US" sz="2400">
                <a:ln w="0"/>
                <a:latin typeface="+mn-lt"/>
                <a:cs typeface="Calibri" panose="020F0502020204030204" pitchFamily="34" charset="0"/>
              </a:rPr>
              <a:t>: </a:t>
            </a:r>
            <a:r>
              <a:rPr lang="en-US" sz="2400">
                <a:ln w="0"/>
              </a:rPr>
              <a:t>Là </a:t>
            </a:r>
            <a:r>
              <a:rPr lang="en-US" sz="2400">
                <a:ln w="0"/>
                <a:latin typeface="+mn-lt"/>
                <a:cs typeface="Calibri" panose="020F0502020204030204" pitchFamily="34" charset="0"/>
              </a:rPr>
              <a:t>k</a:t>
            </a:r>
            <a:r>
              <a:rPr lang="vi-VN" sz="2400">
                <a:ln w="0"/>
                <a:latin typeface="+mn-lt"/>
                <a:cs typeface="Calibri" panose="020F0502020204030204" pitchFamily="34" charset="0"/>
              </a:rPr>
              <a:t>hai báo hàm nhưng không ghi tên tham số, chỉ ghi kiểu dữ liệu tham số</a:t>
            </a:r>
            <a:r>
              <a:rPr lang="en-US" sz="2400">
                <a:ln w="0"/>
                <a:latin typeface="+mn-lt"/>
                <a:cs typeface="Calibri" panose="020F0502020204030204" pitchFamily="34" charset="0"/>
              </a:rPr>
              <a:t>.</a:t>
            </a:r>
          </a:p>
          <a:p>
            <a:pPr marL="0" indent="0">
              <a:buNone/>
            </a:pPr>
            <a:r>
              <a:rPr lang="en-US" sz="2400">
                <a:ln w="0"/>
                <a:latin typeface="+mn-lt"/>
                <a:cs typeface="Calibri" panose="020F0502020204030204" pitchFamily="34" charset="0"/>
              </a:rPr>
              <a:t>   </a:t>
            </a:r>
            <a:r>
              <a:rPr lang="en-US" sz="2400">
                <a:ln w="0"/>
              </a:rPr>
              <a:t>Ví dụ: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so_lon</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endParaRPr lang="en-US" sz="2400">
              <a:ln w="0"/>
              <a:latin typeface="+mn-lt"/>
              <a:cs typeface="Calibri" panose="020F0502020204030204" pitchFamily="34" charset="0"/>
            </a:endParaRPr>
          </a:p>
          <a:p>
            <a:endParaRPr lang="en-US" sz="2400"/>
          </a:p>
        </p:txBody>
      </p:sp>
      <p:sp>
        <p:nvSpPr>
          <p:cNvPr id="4" name="Footer Placeholder 3">
            <a:extLst>
              <a:ext uri="{FF2B5EF4-FFF2-40B4-BE49-F238E27FC236}">
                <a16:creationId xmlns:a16="http://schemas.microsoft.com/office/drawing/2014/main" id="{5E47DE7D-AD85-B8ED-05AA-1425A0367F1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D06BD98-8AF9-2E82-65C8-A5147595797D}"/>
              </a:ext>
            </a:extLst>
          </p:cNvPr>
          <p:cNvSpPr>
            <a:spLocks noGrp="1"/>
          </p:cNvSpPr>
          <p:nvPr>
            <p:ph type="dt" sz="half" idx="13"/>
          </p:nvPr>
        </p:nvSpPr>
        <p:spPr/>
        <p:txBody>
          <a:bodyPr/>
          <a:lstStyle/>
          <a:p>
            <a:r>
              <a:rPr lang="en-US"/>
              <a:t>June 2024</a:t>
            </a:r>
            <a:endParaRPr lang="en-US" dirty="0"/>
          </a:p>
        </p:txBody>
      </p:sp>
      <p:sp>
        <p:nvSpPr>
          <p:cNvPr id="7" name="TextBox 6">
            <a:extLst>
              <a:ext uri="{FF2B5EF4-FFF2-40B4-BE49-F238E27FC236}">
                <a16:creationId xmlns:a16="http://schemas.microsoft.com/office/drawing/2014/main" id="{FB617607-AAA2-53A3-A19A-A00AFC1ECD13}"/>
              </a:ext>
            </a:extLst>
          </p:cNvPr>
          <p:cNvSpPr txBox="1"/>
          <p:nvPr/>
        </p:nvSpPr>
        <p:spPr>
          <a:xfrm>
            <a:off x="2930040" y="2271144"/>
            <a:ext cx="7803769" cy="461665"/>
          </a:xfrm>
          <a:prstGeom prst="rect">
            <a:avLst/>
          </a:prstGeom>
          <a:noFill/>
          <a:ln>
            <a:solidFill>
              <a:schemeClr val="tx1">
                <a:lumMod val="50000"/>
              </a:schemeClr>
            </a:solidFill>
          </a:ln>
        </p:spPr>
        <p:txBody>
          <a:bodyPr wrap="square">
            <a:spAutoFit/>
          </a:bodyPr>
          <a:lstStyle/>
          <a:p>
            <a:r>
              <a:rPr lang="en-US" sz="2400" b="0">
                <a:solidFill>
                  <a:srgbClr val="000000"/>
                </a:solidFill>
                <a:effectLst/>
                <a:highlight>
                  <a:srgbClr val="FFFFFF"/>
                </a:highlight>
                <a:latin typeface="PragmataPro Mono Liga" panose="02000509040000020004" pitchFamily="49" charset="0"/>
              </a:rPr>
              <a:t>&lt;kiểu_trả_về&gt; &lt;tên</a:t>
            </a:r>
            <a:r>
              <a:rPr lang="en-US" sz="2400">
                <a:solidFill>
                  <a:srgbClr val="000000"/>
                </a:solidFill>
                <a:highlight>
                  <a:srgbClr val="FFFFFF"/>
                </a:highlight>
                <a:latin typeface="PragmataPro Mono Liga" panose="02000509040000020004" pitchFamily="49" charset="0"/>
              </a:rPr>
              <a:t>_hàm&gt; </a:t>
            </a:r>
            <a:r>
              <a:rPr lang="en-US" sz="2400" b="0">
                <a:solidFill>
                  <a:srgbClr val="000000"/>
                </a:solidFill>
                <a:effectLst/>
                <a:highlight>
                  <a:srgbClr val="FFFFFF"/>
                </a:highlight>
                <a:latin typeface="PragmataPro Mono Liga" panose="02000509040000020004" pitchFamily="49" charset="0"/>
              </a:rPr>
              <a:t>(&lt;[danh sách tham số]&gt;);</a:t>
            </a:r>
          </a:p>
        </p:txBody>
      </p:sp>
      <p:sp>
        <p:nvSpPr>
          <p:cNvPr id="8" name="Slide Number Placeholder 7">
            <a:extLst>
              <a:ext uri="{FF2B5EF4-FFF2-40B4-BE49-F238E27FC236}">
                <a16:creationId xmlns:a16="http://schemas.microsoft.com/office/drawing/2014/main" id="{3B8D8860-FA1E-D583-6A9E-52DDB2FC86D2}"/>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169374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endParaRPr lang="en-US" dirty="0"/>
          </a:p>
        </p:txBody>
      </p:sp>
      <p:sp>
        <p:nvSpPr>
          <p:cNvPr id="8" name="TextBox 7"/>
          <p:cNvSpPr txBox="1"/>
          <p:nvPr/>
        </p:nvSpPr>
        <p:spPr bwMode="auto">
          <a:xfrm>
            <a:off x="6172682" y="681037"/>
            <a:ext cx="5724644" cy="5632311"/>
          </a:xfrm>
          <a:prstGeom prst="rect">
            <a:avLst/>
          </a:prstGeom>
          <a:noFill/>
          <a:ln>
            <a:solidFill>
              <a:schemeClr val="tx1">
                <a:lumMod val="50000"/>
              </a:schemeClr>
            </a:solidFill>
          </a:ln>
        </p:spPr>
        <p:txBody>
          <a:bodyPr wrap="none">
            <a:spAutoFit/>
          </a:bodyPr>
          <a:lstStyle/>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le</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x</a:t>
            </a:r>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chan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i;</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do</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"Nhap 1 so (Nhap 0 de thoat):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cin &gt;&gt; i;</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le</a:t>
            </a:r>
            <a:r>
              <a:rPr lang="en-US" b="0">
                <a:solidFill>
                  <a:srgbClr val="000000"/>
                </a:solidFill>
                <a:effectLst/>
                <a:highlight>
                  <a:srgbClr val="FFFFFF"/>
                </a:highlight>
                <a:latin typeface="PragmataPro Mono Liga" panose="02000509040000020004" pitchFamily="49" charset="0"/>
              </a:rPr>
              <a:t> (i);</a:t>
            </a:r>
          </a:p>
          <a:p>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while</a:t>
            </a:r>
            <a:r>
              <a:rPr lang="en-US" b="0">
                <a:solidFill>
                  <a:srgbClr val="000000"/>
                </a:solidFill>
                <a:effectLst/>
                <a:highlight>
                  <a:srgbClr val="FFFFFF"/>
                </a:highlight>
                <a:latin typeface="PragmataPro Mono Liga" panose="02000509040000020004" pitchFamily="49" charset="0"/>
              </a:rPr>
              <a:t> (i!=</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le</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x</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 ((x%</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"So le.</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else</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chan</a:t>
            </a:r>
            <a:r>
              <a:rPr lang="en-US" b="0">
                <a:solidFill>
                  <a:srgbClr val="000000"/>
                </a:solidFill>
                <a:effectLst/>
                <a:highlight>
                  <a:srgbClr val="FFFFFF"/>
                </a:highlight>
                <a:latin typeface="PragmataPro Mono Liga" panose="02000509040000020004" pitchFamily="49" charset="0"/>
              </a:rPr>
              <a:t> (x);</a:t>
            </a:r>
          </a:p>
          <a:p>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chan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x</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 ((x%</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"So chan.</a:t>
            </a:r>
            <a:r>
              <a:rPr lang="en-US" b="0">
                <a:solidFill>
                  <a:srgbClr val="EE0000"/>
                </a:solidFill>
                <a:effectLst/>
                <a:highlight>
                  <a:srgbClr val="FFFFFF"/>
                </a:highlight>
                <a:latin typeface="PragmataPro Mono Liga" panose="02000509040000020004" pitchFamily="49" charset="0"/>
              </a:rPr>
              <a:t>\n</a:t>
            </a:r>
            <a:r>
              <a:rPr lang="en-US" b="0">
                <a:solidFill>
                  <a:srgbClr val="A31515"/>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else</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le</a:t>
            </a:r>
            <a:r>
              <a:rPr lang="en-US" b="0">
                <a:solidFill>
                  <a:srgbClr val="000000"/>
                </a:solidFill>
                <a:effectLst/>
                <a:highlight>
                  <a:srgbClr val="FFFFFF"/>
                </a:highlight>
                <a:latin typeface="PragmataPro Mono Liga" panose="02000509040000020004" pitchFamily="49" charset="0"/>
              </a:rPr>
              <a:t> (x);</a:t>
            </a:r>
          </a:p>
          <a:p>
            <a:r>
              <a:rPr lang="en-US" b="0">
                <a:solidFill>
                  <a:srgbClr val="000000"/>
                </a:solidFill>
                <a:effectLst/>
                <a:highlight>
                  <a:srgbClr val="FFFFFF"/>
                </a:highlight>
                <a:latin typeface="PragmataPro Mono Liga" panose="02000509040000020004" pitchFamily="49" charset="0"/>
              </a:rPr>
              <a:t>}</a:t>
            </a:r>
          </a:p>
        </p:txBody>
      </p:sp>
      <p:sp>
        <p:nvSpPr>
          <p:cNvPr id="10" name="Rectangle 9"/>
          <p:cNvSpPr/>
          <p:nvPr/>
        </p:nvSpPr>
        <p:spPr>
          <a:xfrm>
            <a:off x="774145" y="1009860"/>
            <a:ext cx="5245174" cy="5018682"/>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vi-VN" altLang="en-US" sz="2400" dirty="0">
                <a:cs typeface="Calibri" panose="020F0502020204030204" pitchFamily="34" charset="0"/>
              </a:rPr>
              <a:t>Hàm cần phải được khai báo trước khi gọi</a:t>
            </a:r>
            <a:r>
              <a:rPr lang="en-US" altLang="en-US" sz="2400" dirty="0">
                <a:cs typeface="Calibri" panose="020F0502020204030204" pitchFamily="34" charset="0"/>
              </a:rPr>
              <a:t>.</a:t>
            </a:r>
          </a:p>
          <a:p>
            <a:pPr marL="342900" indent="-342900" algn="just">
              <a:lnSpc>
                <a:spcPct val="150000"/>
              </a:lnSpc>
              <a:buFont typeface="Arial" panose="020B0604020202020204" pitchFamily="34" charset="0"/>
              <a:buChar char="•"/>
            </a:pPr>
            <a:r>
              <a:rPr lang="vi-VN" altLang="en-US" sz="2400" dirty="0">
                <a:cs typeface="Calibri" panose="020F0502020204030204" pitchFamily="34" charset="0"/>
              </a:rPr>
              <a:t>Có thể khai báo hàm trước và định nghĩa hàm sau</a:t>
            </a:r>
            <a:r>
              <a:rPr lang="en-US" altLang="en-US" sz="2400" dirty="0">
                <a:cs typeface="Calibri" panose="020F0502020204030204" pitchFamily="34" charset="0"/>
              </a:rPr>
              <a:t>.</a:t>
            </a:r>
          </a:p>
          <a:p>
            <a:pPr marL="342900" indent="-342900" algn="just">
              <a:lnSpc>
                <a:spcPct val="150000"/>
              </a:lnSpc>
              <a:buFont typeface="Arial" panose="020B0604020202020204" pitchFamily="34" charset="0"/>
              <a:buChar char="•"/>
            </a:pPr>
            <a:r>
              <a:rPr lang="vi-VN" altLang="en-US" sz="2400" dirty="0">
                <a:cs typeface="Calibri" panose="020F0502020204030204" pitchFamily="34" charset="0"/>
              </a:rPr>
              <a:t>Khi khai báo hàm có thể dùng </a:t>
            </a:r>
            <a:r>
              <a:rPr lang="vi-VN" altLang="en-US" sz="2400" b="1" dirty="0">
                <a:cs typeface="Calibri" panose="020F0502020204030204" pitchFamily="34" charset="0"/>
              </a:rPr>
              <a:t>prototype</a:t>
            </a:r>
            <a:r>
              <a:rPr lang="vi-VN" altLang="en-US" sz="2400" dirty="0">
                <a:cs typeface="Calibri" panose="020F0502020204030204" pitchFamily="34" charset="0"/>
              </a:rPr>
              <a:t> thay cho lời khai báo (declaration), nếu dùng lời khai báo thì tên tham số phải khớp với khi định nghĩa</a:t>
            </a:r>
            <a:r>
              <a:rPr lang="en-US" altLang="en-US" sz="2400" dirty="0">
                <a:cs typeface="Calibri" panose="020F0502020204030204" pitchFamily="34" charset="0"/>
              </a:rPr>
              <a:t>.</a:t>
            </a:r>
            <a:endParaRPr lang="vi-VN" altLang="en-US" sz="2400" dirty="0">
              <a:cs typeface="Calibri" panose="020F0502020204030204" pitchFamily="34" charset="0"/>
            </a:endParaRPr>
          </a:p>
        </p:txBody>
      </p:sp>
      <p:sp>
        <p:nvSpPr>
          <p:cNvPr id="12" name="Date Placeholder 11">
            <a:extLst>
              <a:ext uri="{FF2B5EF4-FFF2-40B4-BE49-F238E27FC236}">
                <a16:creationId xmlns:a16="http://schemas.microsoft.com/office/drawing/2014/main" id="{E73C8A16-93D3-0163-EA6A-21D0AD3304A1}"/>
              </a:ext>
            </a:extLst>
          </p:cNvPr>
          <p:cNvSpPr>
            <a:spLocks noGrp="1"/>
          </p:cNvSpPr>
          <p:nvPr>
            <p:ph type="dt" sz="half" idx="13"/>
          </p:nvPr>
        </p:nvSpPr>
        <p:spPr/>
        <p:txBody>
          <a:bodyPr/>
          <a:lstStyle/>
          <a:p>
            <a:r>
              <a:rPr lang="en-US"/>
              <a:t>June 2024</a:t>
            </a:r>
            <a:endParaRPr lang="en-US" dirty="0"/>
          </a:p>
        </p:txBody>
      </p:sp>
      <p:sp>
        <p:nvSpPr>
          <p:cNvPr id="13" name="Footer Placeholder 12">
            <a:extLst>
              <a:ext uri="{FF2B5EF4-FFF2-40B4-BE49-F238E27FC236}">
                <a16:creationId xmlns:a16="http://schemas.microsoft.com/office/drawing/2014/main" id="{D759307D-A7BE-2A1E-D5CB-F89FE57CDD6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10C708D9-2220-E024-0CC0-9C3B83A8FF07}"/>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207685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5.5 Khai báo hàm trùng tên (</a:t>
            </a:r>
            <a:r>
              <a:rPr lang="vi-VN" sz="4400">
                <a:ea typeface="Times New Roman" panose="02020603050405020304" pitchFamily="18" charset="0"/>
              </a:rPr>
              <a:t>function overloading</a:t>
            </a:r>
            <a:r>
              <a:rPr lang="en-US" sz="4400">
                <a:ea typeface="Times New Roman" panose="02020603050405020304" pitchFamily="18" charset="0"/>
              </a:rPr>
              <a:t>)</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C371134C-BBCC-5112-B56F-43B45DE13F04}"/>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3249398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FC00D68-0339-1D1E-F813-DA0DE92CC6C7}"/>
              </a:ext>
            </a:extLst>
          </p:cNvPr>
          <p:cNvSpPr>
            <a:spLocks noGrp="1"/>
          </p:cNvSpPr>
          <p:nvPr>
            <p:ph type="title"/>
          </p:nvPr>
        </p:nvSpPr>
        <p:spPr>
          <a:xfrm>
            <a:off x="493590" y="296700"/>
            <a:ext cx="11417855" cy="785896"/>
          </a:xfrm>
        </p:spPr>
        <p:txBody>
          <a:bodyPr>
            <a:normAutofit fontScale="90000"/>
          </a:bodyPr>
          <a:lstStyle/>
          <a:p>
            <a:r>
              <a:rPr lang="en-US"/>
              <a:t>5.5 Khai báo hàm trùng tên (</a:t>
            </a:r>
            <a:r>
              <a:rPr lang="vi-VN" sz="4400">
                <a:ea typeface="Times New Roman" panose="02020603050405020304" pitchFamily="18" charset="0"/>
              </a:rPr>
              <a:t>function overloading</a:t>
            </a:r>
            <a:r>
              <a:rPr lang="en-US" sz="4400">
                <a:ea typeface="Times New Roman" panose="02020603050405020304" pitchFamily="18" charset="0"/>
              </a:rPr>
              <a:t>)</a:t>
            </a:r>
            <a:endParaRPr lang="en-US"/>
          </a:p>
        </p:txBody>
      </p:sp>
      <p:sp>
        <p:nvSpPr>
          <p:cNvPr id="8" name="Content Placeholder 7">
            <a:extLst>
              <a:ext uri="{FF2B5EF4-FFF2-40B4-BE49-F238E27FC236}">
                <a16:creationId xmlns:a16="http://schemas.microsoft.com/office/drawing/2014/main" id="{80F54C8E-4F7D-1442-E1D4-D1020B935A6C}"/>
              </a:ext>
            </a:extLst>
          </p:cNvPr>
          <p:cNvSpPr>
            <a:spLocks noGrp="1"/>
          </p:cNvSpPr>
          <p:nvPr>
            <p:ph idx="1"/>
          </p:nvPr>
        </p:nvSpPr>
        <p:spPr>
          <a:xfrm>
            <a:off x="774145" y="1233824"/>
            <a:ext cx="10579654" cy="5241796"/>
          </a:xfrm>
        </p:spPr>
        <p:txBody>
          <a:bodyPr>
            <a:noAutofit/>
          </a:bodyPr>
          <a:lstStyle/>
          <a:p>
            <a:pPr marL="0" marR="0" indent="360045" algn="just">
              <a:lnSpc>
                <a:spcPct val="100000"/>
              </a:lnSpc>
              <a:spcBef>
                <a:spcPts val="600"/>
              </a:spcBef>
              <a:spcAft>
                <a:spcPts val="600"/>
              </a:spcAft>
            </a:pPr>
            <a:r>
              <a:rPr lang="vi-VN" sz="2400">
                <a:ea typeface="Times New Roman" panose="02020603050405020304" pitchFamily="18" charset="0"/>
              </a:rPr>
              <a:t>Nạp chồng hàm (function overloading) trong C++ là một tính năng cho phép định nghĩa nhiều </a:t>
            </a:r>
            <a:r>
              <a:rPr lang="vi-VN" sz="2400" b="1">
                <a:ea typeface="Times New Roman" panose="02020603050405020304" pitchFamily="18" charset="0"/>
              </a:rPr>
              <a:t>hàm có cùng tên</a:t>
            </a:r>
            <a:r>
              <a:rPr lang="en-US" sz="2400" b="1">
                <a:ea typeface="Times New Roman" panose="02020603050405020304" pitchFamily="18" charset="0"/>
              </a:rPr>
              <a:t> </a:t>
            </a:r>
            <a:r>
              <a:rPr lang="en-US" sz="2400">
                <a:ea typeface="Times New Roman" panose="02020603050405020304" pitchFamily="18" charset="0"/>
              </a:rPr>
              <a:t>nếu  thỏa 2 điều kiện sau:</a:t>
            </a:r>
          </a:p>
          <a:p>
            <a:pPr marL="457200" lvl="1" indent="360045">
              <a:lnSpc>
                <a:spcPct val="100000"/>
              </a:lnSpc>
              <a:spcBef>
                <a:spcPts val="600"/>
              </a:spcBef>
              <a:spcAft>
                <a:spcPts val="600"/>
              </a:spcAft>
            </a:pPr>
            <a:r>
              <a:rPr lang="en-US" b="1">
                <a:effectLst/>
                <a:ea typeface="Times New Roman" panose="02020603050405020304" pitchFamily="18" charset="0"/>
              </a:rPr>
              <a:t>Số lượng các tham số</a:t>
            </a:r>
            <a:r>
              <a:rPr lang="en-US">
                <a:effectLst/>
                <a:ea typeface="Times New Roman" panose="02020603050405020304" pitchFamily="18" charset="0"/>
              </a:rPr>
              <a:t> trong hàm là khác nhau </a:t>
            </a:r>
          </a:p>
          <a:p>
            <a:pPr marL="800100" lvl="1" indent="-342900">
              <a:lnSpc>
                <a:spcPct val="100000"/>
              </a:lnSpc>
              <a:spcBef>
                <a:spcPts val="600"/>
              </a:spcBef>
              <a:spcAft>
                <a:spcPts val="600"/>
              </a:spcAft>
              <a:buFont typeface="Symbol" panose="05050102010706020507" pitchFamily="18" charset="2"/>
              <a:buChar char=""/>
              <a:tabLst>
                <a:tab pos="588645" algn="l"/>
              </a:tabLst>
            </a:pPr>
            <a:r>
              <a:rPr lang="en-US">
                <a:effectLst/>
                <a:ea typeface="Times New Roman" panose="02020603050405020304" pitchFamily="18" charset="0"/>
              </a:rPr>
              <a:t>Hoặc</a:t>
            </a:r>
            <a:r>
              <a:rPr lang="en-US" b="1">
                <a:effectLst/>
                <a:ea typeface="Times New Roman" panose="02020603050405020304" pitchFamily="18" charset="0"/>
              </a:rPr>
              <a:t>: Kiểu của tham số </a:t>
            </a:r>
            <a:r>
              <a:rPr lang="en-US">
                <a:effectLst/>
                <a:ea typeface="Times New Roman" panose="02020603050405020304" pitchFamily="18" charset="0"/>
              </a:rPr>
              <a:t>trong hàm là khác nhau</a:t>
            </a:r>
          </a:p>
          <a:p>
            <a:pPr>
              <a:lnSpc>
                <a:spcPct val="100000"/>
              </a:lnSpc>
              <a:spcBef>
                <a:spcPts val="600"/>
              </a:spcBef>
              <a:spcAft>
                <a:spcPts val="0"/>
              </a:spcAft>
              <a:tabLst>
                <a:tab pos="588645" algn="l"/>
              </a:tabLst>
            </a:pPr>
            <a:r>
              <a:rPr lang="en-US" sz="2400">
                <a:effectLst/>
                <a:ea typeface="Times New Roman" panose="02020603050405020304" pitchFamily="18" charset="0"/>
              </a:rPr>
              <a:t>Ví dụ: Các hàm sau đây hợp lệ khi cùng khai báo trong 1 chương trình.</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maximun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               </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float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maximun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float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float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             </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char</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maximun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char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 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char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long</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maximun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long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long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maximun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double</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&gt;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 ; }</a:t>
            </a:r>
          </a:p>
          <a:p>
            <a:pPr marL="0" indent="0">
              <a:lnSpc>
                <a:spcPct val="100000"/>
              </a:lnSpc>
              <a:spcBef>
                <a:spcPts val="0"/>
              </a:spcBef>
              <a:spcAft>
                <a:spcPts val="0"/>
              </a:spcAft>
              <a:buNone/>
            </a:pPr>
            <a:r>
              <a:rPr lang="vi-VN" sz="2000" b="0">
                <a:solidFill>
                  <a:srgbClr val="0000FF"/>
                </a:solidFill>
                <a:effectLst/>
                <a:highlight>
                  <a:srgbClr val="FFFFFF"/>
                </a:highlight>
                <a:latin typeface="PragmataPro Mono Liga" panose="02000509040000020004" pitchFamily="49" charset="0"/>
              </a:rPr>
              <a:t>void</a:t>
            </a:r>
            <a:r>
              <a:rPr lang="vi-VN" sz="2000" b="0">
                <a:solidFill>
                  <a:srgbClr val="000000"/>
                </a:solidFill>
                <a:effectLst/>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d</a:t>
            </a:r>
            <a:r>
              <a:rPr lang="en-US" sz="2000" b="0">
                <a:solidFill>
                  <a:srgbClr val="795E26"/>
                </a:solidFill>
                <a:effectLst/>
                <a:highlight>
                  <a:srgbClr val="FFFFFF"/>
                </a:highlight>
                <a:latin typeface="PragmataPro Mono Liga" panose="02000509040000020004" pitchFamily="49" charset="0"/>
              </a:rPr>
              <a:t>raw</a:t>
            </a:r>
            <a:r>
              <a:rPr lang="vi-VN" sz="2000" b="0">
                <a:solidFill>
                  <a:srgbClr val="000000"/>
                </a:solidFill>
                <a:effectLst/>
                <a:highlight>
                  <a:srgbClr val="FFFFFF"/>
                </a:highlight>
                <a:latin typeface="PragmataPro Mono Liga" panose="02000509040000020004" pitchFamily="49" charset="0"/>
              </a:rPr>
              <a:t>(</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 ;</a:t>
            </a:r>
            <a:r>
              <a:rPr lang="vi-VN" sz="2000" b="0">
                <a:solidFill>
                  <a:srgbClr val="008000"/>
                </a:solidFill>
                <a:effectLst/>
                <a:highlight>
                  <a:srgbClr val="FFFFFF"/>
                </a:highlight>
                <a:latin typeface="PragmataPro Mono Liga" panose="02000509040000020004" pitchFamily="49" charset="0"/>
              </a:rPr>
              <a:t>                 </a:t>
            </a:r>
            <a:endParaRPr lang="en-US" sz="2000" b="0">
              <a:solidFill>
                <a:srgbClr val="008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vi-VN" sz="2000" b="0">
                <a:solidFill>
                  <a:srgbClr val="0000FF"/>
                </a:solidFill>
                <a:effectLst/>
                <a:highlight>
                  <a:srgbClr val="FFFFFF"/>
                </a:highlight>
                <a:latin typeface="PragmataPro Mono Liga" panose="02000509040000020004" pitchFamily="49" charset="0"/>
              </a:rPr>
              <a:t>void</a:t>
            </a:r>
            <a:r>
              <a:rPr lang="vi-VN" sz="2000" b="0">
                <a:solidFill>
                  <a:srgbClr val="000000"/>
                </a:solidFill>
                <a:effectLst/>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d</a:t>
            </a:r>
            <a:r>
              <a:rPr lang="en-US" sz="2000" b="0">
                <a:solidFill>
                  <a:srgbClr val="795E26"/>
                </a:solidFill>
                <a:effectLst/>
                <a:highlight>
                  <a:srgbClr val="FFFFFF"/>
                </a:highlight>
                <a:latin typeface="PragmataPro Mono Liga" panose="02000509040000020004" pitchFamily="49" charset="0"/>
              </a:rPr>
              <a:t>raw</a:t>
            </a:r>
            <a:r>
              <a:rPr lang="vi-VN" sz="2000" b="0">
                <a:solidFill>
                  <a:srgbClr val="000000"/>
                </a:solidFill>
                <a:effectLst/>
                <a:highlight>
                  <a:srgbClr val="FFFFFF"/>
                </a:highlight>
                <a:latin typeface="PragmataPro Mono Liga" panose="02000509040000020004" pitchFamily="49" charset="0"/>
              </a:rPr>
              <a:t>(</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a:t>
            </a:r>
            <a:r>
              <a:rPr lang="vi-VN" sz="2000" b="0">
                <a:solidFill>
                  <a:srgbClr val="000000"/>
                </a:solidFill>
                <a:effectLst/>
                <a:highlight>
                  <a:srgbClr val="FFFFFF"/>
                </a:highlight>
                <a:latin typeface="PragmataPro Mono Liga" panose="02000509040000020004" pitchFamily="49" charset="0"/>
              </a:rPr>
              <a:t>) ;</a:t>
            </a:r>
            <a:r>
              <a:rPr lang="vi-VN" sz="2000" b="0">
                <a:solidFill>
                  <a:srgbClr val="008000"/>
                </a:solidFill>
                <a:effectLst/>
                <a:highlight>
                  <a:srgbClr val="FFFFFF"/>
                </a:highlight>
                <a:latin typeface="PragmataPro Mono Liga" panose="02000509040000020004" pitchFamily="49" charset="0"/>
              </a:rPr>
              <a:t>          </a:t>
            </a:r>
            <a:endParaRPr lang="vi-VN" sz="20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vi-VN" sz="2000" b="0">
                <a:solidFill>
                  <a:srgbClr val="0000FF"/>
                </a:solidFill>
                <a:effectLst/>
                <a:highlight>
                  <a:srgbClr val="FFFFFF"/>
                </a:highlight>
                <a:latin typeface="PragmataPro Mono Liga" panose="02000509040000020004" pitchFamily="49" charset="0"/>
              </a:rPr>
              <a:t>void</a:t>
            </a:r>
            <a:r>
              <a:rPr lang="vi-VN" sz="2000" b="0">
                <a:solidFill>
                  <a:srgbClr val="000000"/>
                </a:solidFill>
                <a:effectLst/>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d</a:t>
            </a:r>
            <a:r>
              <a:rPr lang="en-US" sz="2000" b="0">
                <a:solidFill>
                  <a:srgbClr val="795E26"/>
                </a:solidFill>
                <a:effectLst/>
                <a:highlight>
                  <a:srgbClr val="FFFFFF"/>
                </a:highlight>
                <a:latin typeface="PragmataPro Mono Liga" panose="02000509040000020004" pitchFamily="49" charset="0"/>
              </a:rPr>
              <a:t>raw</a:t>
            </a:r>
            <a:r>
              <a:rPr lang="vi-VN" sz="2000" b="0">
                <a:solidFill>
                  <a:srgbClr val="000000"/>
                </a:solidFill>
                <a:effectLst/>
                <a:highlight>
                  <a:srgbClr val="FFFFFF"/>
                </a:highlight>
                <a:latin typeface="PragmataPro Mono Liga" panose="02000509040000020004" pitchFamily="49" charset="0"/>
              </a:rPr>
              <a:t>(</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B</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Diem</a:t>
            </a: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D</a:t>
            </a:r>
            <a:r>
              <a:rPr lang="vi-VN" sz="2000" b="0">
                <a:solidFill>
                  <a:srgbClr val="000000"/>
                </a:solidFill>
                <a:effectLst/>
                <a:highlight>
                  <a:srgbClr val="FFFFFF"/>
                </a:highlight>
                <a:latin typeface="PragmataPro Mono Liga" panose="02000509040000020004" pitchFamily="49" charset="0"/>
              </a:rPr>
              <a:t>) ;</a:t>
            </a:r>
            <a:r>
              <a:rPr lang="vi-VN" sz="2000" b="0">
                <a:solidFill>
                  <a:srgbClr val="008000"/>
                </a:solidFill>
                <a:effectLst/>
                <a:highlight>
                  <a:srgbClr val="FFFFFF"/>
                </a:highlight>
                <a:latin typeface="PragmataPro Mono Liga" panose="02000509040000020004" pitchFamily="49" charset="0"/>
              </a:rPr>
              <a:t>  </a:t>
            </a:r>
            <a:endParaRPr lang="en-US" sz="2400" b="0">
              <a:solidFill>
                <a:srgbClr val="000000"/>
              </a:solidFill>
              <a:effectLst/>
              <a:highlight>
                <a:srgbClr val="FFFFFF"/>
              </a:highlight>
              <a:latin typeface="PragmataPro Mono Liga" panose="02000509040000020004" pitchFamily="49" charset="0"/>
            </a:endParaRPr>
          </a:p>
          <a:p>
            <a:pPr marL="0" indent="0">
              <a:lnSpc>
                <a:spcPct val="100000"/>
              </a:lnSpc>
              <a:buNone/>
            </a:pPr>
            <a:endParaRPr lang="en-US" sz="2400" b="0">
              <a:solidFill>
                <a:srgbClr val="000000"/>
              </a:solidFill>
              <a:effectLst/>
              <a:highlight>
                <a:srgbClr val="FFFFFF"/>
              </a:highlight>
              <a:latin typeface="PragmataPro Mono Liga" panose="02000509040000020004" pitchFamily="49" charset="0"/>
            </a:endParaRPr>
          </a:p>
          <a:p>
            <a:pPr marL="457200" lvl="1" indent="0">
              <a:lnSpc>
                <a:spcPct val="100000"/>
              </a:lnSpc>
              <a:spcBef>
                <a:spcPts val="600"/>
              </a:spcBef>
              <a:spcAft>
                <a:spcPts val="0"/>
              </a:spcAft>
              <a:buNone/>
              <a:tabLst>
                <a:tab pos="588645" algn="l"/>
              </a:tabLst>
            </a:pPr>
            <a:endParaRPr lang="en-US">
              <a:effectLst/>
              <a:ea typeface="Times New Roman" panose="02020603050405020304" pitchFamily="18" charset="0"/>
            </a:endParaRPr>
          </a:p>
          <a:p>
            <a:pPr>
              <a:lnSpc>
                <a:spcPct val="100000"/>
              </a:lnSpc>
            </a:pPr>
            <a:endParaRPr lang="en-US" sz="2400"/>
          </a:p>
        </p:txBody>
      </p:sp>
      <p:sp>
        <p:nvSpPr>
          <p:cNvPr id="3" name="Footer Placeholder 2">
            <a:extLst>
              <a:ext uri="{FF2B5EF4-FFF2-40B4-BE49-F238E27FC236}">
                <a16:creationId xmlns:a16="http://schemas.microsoft.com/office/drawing/2014/main" id="{55519B17-5FF6-359B-8A31-79D6E8CE22F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Date Placeholder 3">
            <a:extLst>
              <a:ext uri="{FF2B5EF4-FFF2-40B4-BE49-F238E27FC236}">
                <a16:creationId xmlns:a16="http://schemas.microsoft.com/office/drawing/2014/main" id="{57921030-A1A3-A88B-E88A-FA4212855D67}"/>
              </a:ext>
            </a:extLst>
          </p:cNvPr>
          <p:cNvSpPr>
            <a:spLocks noGrp="1"/>
          </p:cNvSpPr>
          <p:nvPr>
            <p:ph type="dt" sz="half" idx="13"/>
          </p:nvPr>
        </p:nvSpPr>
        <p:spPr/>
        <p:txBody>
          <a:bodyPr/>
          <a:lstStyle/>
          <a:p>
            <a:r>
              <a:rPr lang="en-US"/>
              <a:t>June 2024</a:t>
            </a:r>
            <a:endParaRPr lang="en-US" dirty="0"/>
          </a:p>
        </p:txBody>
      </p:sp>
      <p:sp>
        <p:nvSpPr>
          <p:cNvPr id="2" name="Slide Number Placeholder 1">
            <a:extLst>
              <a:ext uri="{FF2B5EF4-FFF2-40B4-BE49-F238E27FC236}">
                <a16:creationId xmlns:a16="http://schemas.microsoft.com/office/drawing/2014/main" id="{F857171C-6022-6D87-9EDD-683F8EC12172}"/>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631665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5.6 Lời gọi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1F0FEAF6-94D9-3251-456B-FD1FBF991431}"/>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149918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5.6 Lời gọi </a:t>
            </a:r>
            <a:r>
              <a:rPr lang="en-US" dirty="0" err="1"/>
              <a:t>hàm</a:t>
            </a:r>
            <a:endParaRPr lang="en-US" dirty="0"/>
          </a:p>
        </p:txBody>
      </p:sp>
      <p:sp>
        <p:nvSpPr>
          <p:cNvPr id="3" name="Content Placeholder 2"/>
          <p:cNvSpPr>
            <a:spLocks noGrp="1"/>
          </p:cNvSpPr>
          <p:nvPr>
            <p:ph idx="1"/>
          </p:nvPr>
        </p:nvSpPr>
        <p:spPr/>
        <p:txBody>
          <a:bodyPr>
            <a:normAutofit/>
          </a:bodyPr>
          <a:lstStyle/>
          <a:p>
            <a:pPr>
              <a:lnSpc>
                <a:spcPct val="150000"/>
              </a:lnSpc>
            </a:pPr>
            <a:r>
              <a:rPr lang="vi-VN" altLang="en-US" sz="2400" dirty="0">
                <a:latin typeface="+mn-lt"/>
                <a:cs typeface="Calibri" panose="020F0502020204030204" pitchFamily="34" charset="0"/>
              </a:rPr>
              <a:t>Gọi </a:t>
            </a:r>
            <a:r>
              <a:rPr lang="vi-VN" altLang="en-US" sz="2400">
                <a:latin typeface="+mn-lt"/>
                <a:cs typeface="Calibri" panose="020F0502020204030204" pitchFamily="34" charset="0"/>
              </a:rPr>
              <a:t>hàm </a:t>
            </a:r>
            <a:r>
              <a:rPr lang="en-US" altLang="en-US" sz="2400">
                <a:latin typeface="+mn-lt"/>
                <a:cs typeface="Calibri" panose="020F0502020204030204" pitchFamily="34" charset="0"/>
              </a:rPr>
              <a:t>-</a:t>
            </a:r>
            <a:r>
              <a:rPr lang="vi-VN" altLang="en-US" sz="2400">
                <a:latin typeface="+mn-lt"/>
                <a:cs typeface="Calibri" panose="020F0502020204030204" pitchFamily="34" charset="0"/>
              </a:rPr>
              <a:t> </a:t>
            </a:r>
            <a:r>
              <a:rPr lang="vi-VN" altLang="en-US" sz="2400" b="1" i="1" dirty="0">
                <a:latin typeface="+mn-lt"/>
                <a:cs typeface="Calibri" panose="020F0502020204030204" pitchFamily="34" charset="0"/>
              </a:rPr>
              <a:t>to call (a) function</a:t>
            </a:r>
            <a:r>
              <a:rPr lang="vi-VN" altLang="en-US" sz="2400" dirty="0">
                <a:latin typeface="+mn-lt"/>
                <a:cs typeface="Calibri" panose="020F0502020204030204" pitchFamily="34" charset="0"/>
              </a:rPr>
              <a:t> - là hành động yêu cầu hệ thống thực hiện các công việc của hàm</a:t>
            </a:r>
            <a:r>
              <a:rPr lang="en-US" altLang="en-US" sz="2400" dirty="0">
                <a:latin typeface="+mn-lt"/>
                <a:cs typeface="Calibri" panose="020F0502020204030204" pitchFamily="34" charset="0"/>
              </a:rPr>
              <a:t>.</a:t>
            </a:r>
            <a:endParaRPr lang="vi-VN" altLang="en-US" sz="2400" dirty="0">
              <a:latin typeface="+mn-lt"/>
              <a:cs typeface="Calibri" panose="020F0502020204030204" pitchFamily="34" charset="0"/>
            </a:endParaRPr>
          </a:p>
          <a:p>
            <a:pPr>
              <a:lnSpc>
                <a:spcPct val="150000"/>
              </a:lnSpc>
            </a:pPr>
            <a:r>
              <a:rPr lang="vi-VN" altLang="en-US" sz="2400" dirty="0">
                <a:latin typeface="+mn-lt"/>
                <a:cs typeface="Calibri" panose="020F0502020204030204" pitchFamily="34" charset="0"/>
              </a:rPr>
              <a:t>Lời gọi hàm </a:t>
            </a:r>
            <a:r>
              <a:rPr lang="en-US" altLang="en-US" sz="2400" dirty="0">
                <a:latin typeface="+mn-lt"/>
                <a:cs typeface="Calibri" panose="020F0502020204030204" pitchFamily="34" charset="0"/>
              </a:rPr>
              <a:t>-</a:t>
            </a:r>
            <a:r>
              <a:rPr lang="vi-VN" altLang="en-US" sz="2400" dirty="0">
                <a:latin typeface="+mn-lt"/>
                <a:cs typeface="Calibri" panose="020F0502020204030204" pitchFamily="34" charset="0"/>
              </a:rPr>
              <a:t> </a:t>
            </a:r>
            <a:r>
              <a:rPr lang="vi-VN" altLang="en-US" sz="2400" b="1" i="1" dirty="0">
                <a:latin typeface="+mn-lt"/>
                <a:cs typeface="Calibri" panose="020F0502020204030204" pitchFamily="34" charset="0"/>
              </a:rPr>
              <a:t>funtion call</a:t>
            </a:r>
            <a:r>
              <a:rPr lang="vi-VN" altLang="en-US" sz="2400" b="1" dirty="0">
                <a:latin typeface="+mn-lt"/>
                <a:cs typeface="Calibri" panose="020F0502020204030204" pitchFamily="34" charset="0"/>
              </a:rPr>
              <a:t> </a:t>
            </a:r>
            <a:r>
              <a:rPr lang="en-US" altLang="en-US" sz="2400" dirty="0">
                <a:latin typeface="+mn-lt"/>
                <a:cs typeface="Calibri" panose="020F0502020204030204" pitchFamily="34" charset="0"/>
              </a:rPr>
              <a:t>-</a:t>
            </a:r>
            <a:r>
              <a:rPr lang="vi-VN" altLang="en-US" sz="2400" dirty="0">
                <a:latin typeface="+mn-lt"/>
                <a:cs typeface="Calibri" panose="020F0502020204030204" pitchFamily="34" charset="0"/>
              </a:rPr>
              <a:t> phải có tên hàm và danh sách các thông số sẽ được đưa vào cho hàm trong cặp </a:t>
            </a:r>
            <a:r>
              <a:rPr lang="vi-VN" altLang="en-US" sz="2400" i="1" dirty="0">
                <a:latin typeface="+mn-lt"/>
                <a:cs typeface="Calibri" panose="020F0502020204030204" pitchFamily="34" charset="0"/>
              </a:rPr>
              <a:t>ngoặc đơn</a:t>
            </a:r>
            <a:r>
              <a:rPr lang="en-US" altLang="en-US" sz="2400" i="1" dirty="0">
                <a:latin typeface="+mn-lt"/>
                <a:cs typeface="Calibri" panose="020F0502020204030204" pitchFamily="34" charset="0"/>
              </a:rPr>
              <a:t>.</a:t>
            </a:r>
            <a:endParaRPr lang="vi-VN" altLang="en-US" sz="2400" i="1" dirty="0">
              <a:latin typeface="+mn-lt"/>
              <a:cs typeface="Calibri" panose="020F0502020204030204" pitchFamily="34" charset="0"/>
            </a:endParaRPr>
          </a:p>
          <a:p>
            <a:pPr>
              <a:lnSpc>
                <a:spcPct val="150000"/>
              </a:lnSpc>
            </a:pPr>
            <a:r>
              <a:rPr lang="vi-VN" altLang="en-US" sz="2400" dirty="0">
                <a:latin typeface="+mn-lt"/>
                <a:cs typeface="Calibri" panose="020F0502020204030204" pitchFamily="34" charset="0"/>
              </a:rPr>
              <a:t>Lời gọi hàm có thể tính ra giá trị, chính là giá trị trả về của </a:t>
            </a:r>
            <a:r>
              <a:rPr lang="vi-VN" altLang="en-US" sz="2400">
                <a:latin typeface="+mn-lt"/>
                <a:cs typeface="Calibri" panose="020F0502020204030204" pitchFamily="34" charset="0"/>
              </a:rPr>
              <a:t>hàm.</a:t>
            </a:r>
            <a:endParaRPr lang="en-US" altLang="en-US" sz="2400">
              <a:latin typeface="+mn-lt"/>
              <a:cs typeface="Calibri" panose="020F0502020204030204" pitchFamily="34" charset="0"/>
            </a:endParaRPr>
          </a:p>
          <a:p>
            <a:pPr>
              <a:lnSpc>
                <a:spcPct val="150000"/>
              </a:lnSpc>
            </a:pPr>
            <a:r>
              <a:rPr lang="en-US" altLang="en-US" sz="2400"/>
              <a:t>Cú pháp:</a:t>
            </a:r>
          </a:p>
          <a:p>
            <a:pPr>
              <a:lnSpc>
                <a:spcPct val="150000"/>
              </a:lnSpc>
            </a:pPr>
            <a:endParaRPr lang="vi-VN" altLang="en-US" sz="2400" dirty="0">
              <a:latin typeface="+mn-lt"/>
              <a:cs typeface="Calibri" panose="020F0502020204030204" pitchFamily="34" charset="0"/>
            </a:endParaRPr>
          </a:p>
          <a:p>
            <a:pPr>
              <a:lnSpc>
                <a:spcPct val="150000"/>
              </a:lnSpc>
              <a:buNone/>
            </a:pPr>
            <a:endParaRPr lang="vi-VN" altLang="en-US" sz="2400" dirty="0">
              <a:latin typeface="+mn-lt"/>
              <a:cs typeface="Calibri" panose="020F0502020204030204" pitchFamily="34" charset="0"/>
            </a:endParaRPr>
          </a:p>
          <a:p>
            <a:pPr>
              <a:lnSpc>
                <a:spcPct val="150000"/>
              </a:lnSpc>
            </a:pPr>
            <a:endParaRPr lang="en-US" sz="2400" dirty="0">
              <a:latin typeface="+mn-lt"/>
              <a:cs typeface="Calibri" panose="020F0502020204030204" pitchFamily="34" charset="0"/>
            </a:endParaRPr>
          </a:p>
        </p:txBody>
      </p:sp>
      <p:sp>
        <p:nvSpPr>
          <p:cNvPr id="11" name="Date Placeholder 10">
            <a:extLst>
              <a:ext uri="{FF2B5EF4-FFF2-40B4-BE49-F238E27FC236}">
                <a16:creationId xmlns:a16="http://schemas.microsoft.com/office/drawing/2014/main" id="{48841BC6-FC64-226C-EFAE-8CB966BEF02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2D3620CB-E592-03EC-E35E-D332852491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6" name="TextBox 15">
            <a:extLst>
              <a:ext uri="{FF2B5EF4-FFF2-40B4-BE49-F238E27FC236}">
                <a16:creationId xmlns:a16="http://schemas.microsoft.com/office/drawing/2014/main" id="{DC4DF86D-2177-65B8-8F35-1F99B67C8E69}"/>
              </a:ext>
            </a:extLst>
          </p:cNvPr>
          <p:cNvSpPr txBox="1"/>
          <p:nvPr/>
        </p:nvSpPr>
        <p:spPr>
          <a:xfrm>
            <a:off x="2489199" y="4805710"/>
            <a:ext cx="8115301" cy="461665"/>
          </a:xfrm>
          <a:prstGeom prst="rect">
            <a:avLst/>
          </a:prstGeom>
          <a:noFill/>
          <a:ln>
            <a:solidFill>
              <a:schemeClr val="tx1">
                <a:lumMod val="50000"/>
              </a:schemeClr>
            </a:solidFill>
          </a:ln>
        </p:spPr>
        <p:txBody>
          <a:bodyPr wrap="square">
            <a:spAutoFit/>
          </a:bodyPr>
          <a:lstStyle/>
          <a:p>
            <a:r>
              <a:rPr lang="en-US" sz="2400" b="0">
                <a:solidFill>
                  <a:srgbClr val="795E26"/>
                </a:solidFill>
                <a:effectLst/>
                <a:highlight>
                  <a:srgbClr val="FFFFFF"/>
                </a:highlight>
                <a:latin typeface="PragmataPro Mono Liga" panose="02000509040000020004" pitchFamily="49" charset="0"/>
              </a:rPr>
              <a:t>&lt;Tên_hàm&gt; </a:t>
            </a:r>
            <a:r>
              <a:rPr lang="en-US" sz="2400" b="0">
                <a:solidFill>
                  <a:srgbClr val="000000"/>
                </a:solidFill>
                <a:effectLst/>
                <a:highlight>
                  <a:srgbClr val="FFFFFF"/>
                </a:highlight>
                <a:latin typeface="PragmataPro Mono Liga" panose="02000509040000020004" pitchFamily="49" charset="0"/>
              </a:rPr>
              <a:t>(&lt;Đối_số_1&gt;, &lt;Đối_số_2&gt;, &lt;Đối_số_3&gt;, …);</a:t>
            </a:r>
          </a:p>
        </p:txBody>
      </p:sp>
      <p:sp>
        <p:nvSpPr>
          <p:cNvPr id="4" name="Slide Number Placeholder 3">
            <a:extLst>
              <a:ext uri="{FF2B5EF4-FFF2-40B4-BE49-F238E27FC236}">
                <a16:creationId xmlns:a16="http://schemas.microsoft.com/office/drawing/2014/main" id="{43F52665-BE87-0561-ACAF-919B9A4E1344}"/>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extLst>
      <p:ext uri="{BB962C8B-B14F-4D97-AF65-F5344CB8AC3E}">
        <p14:creationId xmlns:p14="http://schemas.microsoft.com/office/powerpoint/2010/main" val="19067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fontScale="70000" lnSpcReduction="20000"/>
          </a:bodyPr>
          <a:lstStyle/>
          <a:p>
            <a:pPr marL="34290" indent="0">
              <a:buNone/>
            </a:pPr>
            <a:r>
              <a:rPr lang="en-US"/>
              <a:t>5.1 Đặt vấn đề</a:t>
            </a:r>
          </a:p>
          <a:p>
            <a:pPr marL="34290" indent="0">
              <a:buNone/>
            </a:pPr>
            <a:r>
              <a:rPr lang="en-US"/>
              <a:t>5.2 Khái niệm hàm và lợi ích của việc sử dụng hàm</a:t>
            </a:r>
          </a:p>
          <a:p>
            <a:pPr marL="34290" indent="0">
              <a:buNone/>
            </a:pPr>
            <a:r>
              <a:rPr lang="en-US"/>
              <a:t>5.3 Định nghĩa hàm</a:t>
            </a:r>
          </a:p>
          <a:p>
            <a:pPr marL="34290" indent="0">
              <a:buNone/>
            </a:pPr>
            <a:r>
              <a:rPr lang="en-US"/>
              <a:t>5.4 Khai báo hàm, nguyên mẫu hàm</a:t>
            </a:r>
          </a:p>
          <a:p>
            <a:pPr marL="34290" indent="0">
              <a:buNone/>
            </a:pPr>
            <a:r>
              <a:rPr lang="en-US"/>
              <a:t>5.5 Khai báo hàm trùng tên</a:t>
            </a:r>
          </a:p>
          <a:p>
            <a:pPr marL="34290" indent="0">
              <a:buNone/>
            </a:pPr>
            <a:r>
              <a:rPr lang="en-US"/>
              <a:t>5.6 Lời gọi hàm</a:t>
            </a:r>
          </a:p>
          <a:p>
            <a:pPr marL="34290" indent="0">
              <a:buNone/>
            </a:pPr>
            <a:r>
              <a:rPr lang="en-US"/>
              <a:t>5.7 Phạm vi hoạt động của biến trong hàm</a:t>
            </a:r>
          </a:p>
          <a:p>
            <a:pPr marL="34290" indent="0">
              <a:buNone/>
            </a:pPr>
            <a:r>
              <a:rPr lang="en-US"/>
              <a:t>5.8 Tham số, đối số của hàm </a:t>
            </a:r>
          </a:p>
          <a:p>
            <a:pPr marL="34290" indent="0">
              <a:buNone/>
            </a:pPr>
            <a:r>
              <a:rPr lang="en-US"/>
              <a:t>5.9 Giá trị trả về của hàm</a:t>
            </a:r>
          </a:p>
          <a:p>
            <a:pPr marL="34290" indent="0">
              <a:buNone/>
            </a:pPr>
            <a:r>
              <a:rPr lang="en-US"/>
              <a:t>Bài tập</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8" name="Date Placeholder 7">
            <a:extLst>
              <a:ext uri="{FF2B5EF4-FFF2-40B4-BE49-F238E27FC236}">
                <a16:creationId xmlns:a16="http://schemas.microsoft.com/office/drawing/2014/main" id="{AD073A37-7366-4485-1EC0-749E90B578E3}"/>
              </a:ext>
            </a:extLst>
          </p:cNvPr>
          <p:cNvSpPr>
            <a:spLocks noGrp="1"/>
          </p:cNvSpPr>
          <p:nvPr>
            <p:ph type="dt" sz="half" idx="14"/>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9EBB11CF-18D9-2432-26B2-45FB81B33E8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75973189-6C08-DC1A-6512-46E000EA764E}"/>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5BE89-3AE0-C4CF-BE92-EF2163EA8FEC}"/>
              </a:ext>
            </a:extLst>
          </p:cNvPr>
          <p:cNvSpPr>
            <a:spLocks noGrp="1"/>
          </p:cNvSpPr>
          <p:nvPr>
            <p:ph idx="1"/>
          </p:nvPr>
        </p:nvSpPr>
        <p:spPr/>
        <p:txBody>
          <a:bodyPr>
            <a:normAutofit/>
          </a:bodyPr>
          <a:lstStyle/>
          <a:p>
            <a:r>
              <a:rPr lang="en-US" sz="2400"/>
              <a:t>Ví dụ 1: Gọi hàm có đối số</a:t>
            </a:r>
          </a:p>
        </p:txBody>
      </p:sp>
      <p:sp>
        <p:nvSpPr>
          <p:cNvPr id="4" name="Footer Placeholder 3">
            <a:extLst>
              <a:ext uri="{FF2B5EF4-FFF2-40B4-BE49-F238E27FC236}">
                <a16:creationId xmlns:a16="http://schemas.microsoft.com/office/drawing/2014/main" id="{77AA6E32-8E1C-BED0-D9BB-08D25212DAF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C3DF6F3-74FB-01A0-0F28-827D87BDE6DE}"/>
              </a:ext>
            </a:extLst>
          </p:cNvPr>
          <p:cNvSpPr>
            <a:spLocks noGrp="1"/>
          </p:cNvSpPr>
          <p:nvPr>
            <p:ph type="dt" sz="half" idx="13"/>
          </p:nvPr>
        </p:nvSpPr>
        <p:spPr/>
        <p:txBody>
          <a:bodyPr/>
          <a:lstStyle/>
          <a:p>
            <a:r>
              <a:rPr lang="en-US"/>
              <a:t>June 2024</a:t>
            </a:r>
            <a:endParaRPr lang="en-US" dirty="0"/>
          </a:p>
        </p:txBody>
      </p:sp>
      <p:sp>
        <p:nvSpPr>
          <p:cNvPr id="10" name="Content Placeholder 9">
            <a:extLst>
              <a:ext uri="{FF2B5EF4-FFF2-40B4-BE49-F238E27FC236}">
                <a16:creationId xmlns:a16="http://schemas.microsoft.com/office/drawing/2014/main" id="{2AE2C2A4-F4C3-3C7A-F430-3438044353CA}"/>
              </a:ext>
            </a:extLst>
          </p:cNvPr>
          <p:cNvSpPr>
            <a:spLocks noGrp="1"/>
          </p:cNvSpPr>
          <p:nvPr>
            <p:ph idx="15"/>
          </p:nvPr>
        </p:nvSpPr>
        <p:spPr/>
        <p:txBody>
          <a:bodyPr>
            <a:normAutofit/>
          </a:bodyPr>
          <a:lstStyle/>
          <a:p>
            <a:r>
              <a:rPr lang="en-US" sz="2400"/>
              <a:t>Ví dụ 2: Gọi hàm không đối số</a:t>
            </a:r>
          </a:p>
          <a:p>
            <a:endParaRPr lang="en-US" sz="2400"/>
          </a:p>
        </p:txBody>
      </p:sp>
      <p:sp>
        <p:nvSpPr>
          <p:cNvPr id="2" name="Title 1">
            <a:extLst>
              <a:ext uri="{FF2B5EF4-FFF2-40B4-BE49-F238E27FC236}">
                <a16:creationId xmlns:a16="http://schemas.microsoft.com/office/drawing/2014/main" id="{57C7C637-528B-45C2-4D60-EC6A00EC953D}"/>
              </a:ext>
            </a:extLst>
          </p:cNvPr>
          <p:cNvSpPr>
            <a:spLocks noGrp="1"/>
          </p:cNvSpPr>
          <p:nvPr>
            <p:ph type="title"/>
          </p:nvPr>
        </p:nvSpPr>
        <p:spPr/>
        <p:txBody>
          <a:bodyPr>
            <a:normAutofit fontScale="90000"/>
          </a:bodyPr>
          <a:lstStyle/>
          <a:p>
            <a:r>
              <a:rPr lang="en-US"/>
              <a:t>Ví dụ</a:t>
            </a:r>
          </a:p>
        </p:txBody>
      </p:sp>
      <p:sp>
        <p:nvSpPr>
          <p:cNvPr id="7" name="TextBox 6">
            <a:extLst>
              <a:ext uri="{FF2B5EF4-FFF2-40B4-BE49-F238E27FC236}">
                <a16:creationId xmlns:a16="http://schemas.microsoft.com/office/drawing/2014/main" id="{C0D351CF-316C-7006-07A4-494D3FADA60C}"/>
              </a:ext>
            </a:extLst>
          </p:cNvPr>
          <p:cNvSpPr txBox="1"/>
          <p:nvPr/>
        </p:nvSpPr>
        <p:spPr bwMode="auto">
          <a:xfrm>
            <a:off x="583678" y="1758637"/>
            <a:ext cx="5202000" cy="4708981"/>
          </a:xfrm>
          <a:prstGeom prst="rect">
            <a:avLst/>
          </a:prstGeom>
          <a:noFill/>
          <a:ln>
            <a:solidFill>
              <a:schemeClr val="tx1">
                <a:lumMod val="50000"/>
              </a:schemeClr>
            </a:solidFill>
          </a:ln>
        </p:spPr>
        <p:txBody>
          <a:bodyPr wrap="square">
            <a:spAutoFit/>
          </a:bodyPr>
          <a:lstStyle/>
          <a:p>
            <a:pPr marL="457200" indent="-457200">
              <a:buFont typeface="+mj-lt"/>
              <a:buAutoNum type="arabicPeriod"/>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p>
          <a:p>
            <a:pPr marL="457200" indent="-457200">
              <a:buFont typeface="+mj-lt"/>
              <a:buAutoNum type="arabicPeriod"/>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so_nho</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 &gt; n ? m : n;</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b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795E26"/>
                </a:solidFill>
                <a:effectLst/>
                <a:highlight>
                  <a:srgbClr val="FFFFFF"/>
                </a:highlight>
                <a:latin typeface="PragmataPro Mono Liga" panose="02000509040000020004" pitchFamily="49" charset="0"/>
              </a:rPr>
              <a:t>so_nho</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so_nho</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n &gt; m ? m : n;</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9" name="TextBox 8">
            <a:extLst>
              <a:ext uri="{FF2B5EF4-FFF2-40B4-BE49-F238E27FC236}">
                <a16:creationId xmlns:a16="http://schemas.microsoft.com/office/drawing/2014/main" id="{E9CE72ED-B749-9EC5-169C-5F67786142CA}"/>
              </a:ext>
            </a:extLst>
          </p:cNvPr>
          <p:cNvSpPr txBox="1"/>
          <p:nvPr/>
        </p:nvSpPr>
        <p:spPr>
          <a:xfrm>
            <a:off x="6151801" y="1758637"/>
            <a:ext cx="5049600" cy="2862322"/>
          </a:xfrm>
          <a:prstGeom prst="rect">
            <a:avLst/>
          </a:prstGeom>
          <a:noFill/>
          <a:ln>
            <a:solidFill>
              <a:schemeClr val="tx1">
                <a:lumMod val="50000"/>
              </a:schemeClr>
            </a:solidFill>
          </a:ln>
        </p:spPr>
        <p:txBody>
          <a:bodyPr wrap="square">
            <a:spAutoFit/>
          </a:bodyPr>
          <a:lstStyle/>
          <a:p>
            <a:pPr marL="571500" indent="-571500">
              <a:buFont typeface="+mj-lt"/>
              <a:buAutoNum type="arabicPeriod"/>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571500" indent="-5715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sayHello</a:t>
            </a:r>
            <a:r>
              <a:rPr lang="en-US" sz="2000" b="0">
                <a:solidFill>
                  <a:srgbClr val="000000"/>
                </a:solidFill>
                <a:effectLst/>
                <a:highlight>
                  <a:srgbClr val="FFFFFF"/>
                </a:highlight>
                <a:latin typeface="PragmataPro Mono Liga" panose="02000509040000020004" pitchFamily="49" charset="0"/>
              </a:rPr>
              <a:t>();</a:t>
            </a:r>
          </a:p>
          <a:p>
            <a:pPr marL="571500" indent="-5715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571500" indent="-5715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sayHello</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a:t>
            </a:r>
            <a:endParaRPr lang="en-US" sz="2000" b="0">
              <a:solidFill>
                <a:srgbClr val="000000"/>
              </a:solidFill>
              <a:effectLst/>
              <a:highlight>
                <a:srgbClr val="FFFFFF"/>
              </a:highlight>
              <a:latin typeface="PragmataPro Mono Liga" panose="02000509040000020004" pitchFamily="49" charset="0"/>
            </a:endParaRPr>
          </a:p>
          <a:p>
            <a:pPr marL="571500" indent="-5715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571500" indent="-5715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571500" indent="-5715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sayHello</a:t>
            </a:r>
            <a:r>
              <a:rPr lang="en-US" sz="2000" b="0">
                <a:solidFill>
                  <a:srgbClr val="000000"/>
                </a:solidFill>
                <a:effectLst/>
                <a:highlight>
                  <a:srgbClr val="FFFFFF"/>
                </a:highlight>
                <a:latin typeface="PragmataPro Mono Liga" panose="02000509040000020004" pitchFamily="49" charset="0"/>
              </a:rPr>
              <a:t>() {</a:t>
            </a:r>
          </a:p>
          <a:p>
            <a:pPr marL="571500" indent="-5715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"Hello world!"</a:t>
            </a:r>
            <a:r>
              <a:rPr lang="en-US" sz="2000" b="0">
                <a:solidFill>
                  <a:srgbClr val="000000"/>
                </a:solidFill>
                <a:effectLst/>
                <a:highlight>
                  <a:srgbClr val="FFFFFF"/>
                </a:highlight>
                <a:latin typeface="PragmataPro Mono Liga" panose="02000509040000020004" pitchFamily="49" charset="0"/>
              </a:rPr>
              <a:t>;</a:t>
            </a:r>
          </a:p>
          <a:p>
            <a:pPr marL="571500" indent="-5715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8" name="Slide Number Placeholder 7">
            <a:extLst>
              <a:ext uri="{FF2B5EF4-FFF2-40B4-BE49-F238E27FC236}">
                <a16:creationId xmlns:a16="http://schemas.microsoft.com/office/drawing/2014/main" id="{26A27D6E-715B-108E-9F39-A20BF8360277}"/>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227451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5.7 Phạm vi hoạt động của biến trong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C65AC346-7888-DF0E-C04C-D490B8811E00}"/>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3774968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34290" indent="0">
              <a:buNone/>
            </a:pPr>
            <a:r>
              <a:rPr lang="en-US"/>
              <a:t>5.7 Phạm vi hoạt động của biến trong hàm</a:t>
            </a:r>
          </a:p>
        </p:txBody>
      </p:sp>
      <p:sp>
        <p:nvSpPr>
          <p:cNvPr id="3" name="Content Placeholder 2"/>
          <p:cNvSpPr>
            <a:spLocks noGrp="1"/>
          </p:cNvSpPr>
          <p:nvPr>
            <p:ph idx="1"/>
          </p:nvPr>
        </p:nvSpPr>
        <p:spPr/>
        <p:txBody>
          <a:bodyPr>
            <a:noAutofit/>
          </a:bodyPr>
          <a:lstStyle/>
          <a:p>
            <a:pPr>
              <a:lnSpc>
                <a:spcPct val="150000"/>
              </a:lnSpc>
              <a:spcBef>
                <a:spcPts val="0"/>
              </a:spcBef>
              <a:spcAft>
                <a:spcPts val="600"/>
              </a:spcAft>
            </a:pPr>
            <a:r>
              <a:rPr lang="vi-VN" altLang="en-US" sz="2400"/>
              <a:t>Trong C++, các biến có phạm vi hoạt động khác nhau </a:t>
            </a:r>
            <a:r>
              <a:rPr lang="vi-VN" altLang="en-US" sz="2400" b="1"/>
              <a:t>tùy thuộc vào </a:t>
            </a:r>
            <a:r>
              <a:rPr lang="en-US" altLang="en-US" sz="2400" b="1"/>
              <a:t>vị trí</a:t>
            </a:r>
            <a:r>
              <a:rPr lang="vi-VN" altLang="en-US" sz="2400" b="1"/>
              <a:t> và cách </a:t>
            </a:r>
            <a:r>
              <a:rPr lang="en-US" altLang="en-US" sz="2400" b="1"/>
              <a:t>biến</a:t>
            </a:r>
            <a:r>
              <a:rPr lang="vi-VN" altLang="en-US" sz="2400" b="1"/>
              <a:t> được khai báo</a:t>
            </a:r>
            <a:r>
              <a:rPr lang="vi-VN" altLang="en-US" sz="2400"/>
              <a:t>. Dưới đây là các loại phạm vi biến trong hàm:</a:t>
            </a:r>
            <a:endParaRPr lang="en-US" altLang="en-US" sz="2400"/>
          </a:p>
          <a:p>
            <a:pPr lvl="1">
              <a:lnSpc>
                <a:spcPct val="150000"/>
              </a:lnSpc>
              <a:spcBef>
                <a:spcPts val="0"/>
              </a:spcBef>
              <a:spcAft>
                <a:spcPts val="600"/>
              </a:spcAft>
            </a:pPr>
            <a:r>
              <a:rPr lang="en-US" altLang="en-US"/>
              <a:t>B</a:t>
            </a:r>
            <a:r>
              <a:rPr lang="vi-VN" altLang="en-US"/>
              <a:t>iến cục bộ</a:t>
            </a:r>
            <a:r>
              <a:rPr lang="en-US" altLang="en-US"/>
              <a:t> (</a:t>
            </a:r>
            <a:r>
              <a:rPr lang="vi-VN" altLang="en-US"/>
              <a:t>Local variable</a:t>
            </a:r>
            <a:r>
              <a:rPr lang="en-US" altLang="en-US"/>
              <a:t>)</a:t>
            </a:r>
          </a:p>
          <a:p>
            <a:pPr lvl="1">
              <a:lnSpc>
                <a:spcPct val="150000"/>
              </a:lnSpc>
              <a:spcBef>
                <a:spcPts val="0"/>
              </a:spcBef>
              <a:spcAft>
                <a:spcPts val="600"/>
              </a:spcAft>
            </a:pPr>
            <a:r>
              <a:rPr lang="vi-VN"/>
              <a:t>Biến tĩnh cục bộ (</a:t>
            </a:r>
            <a:r>
              <a:rPr lang="en-US"/>
              <a:t>S</a:t>
            </a:r>
            <a:r>
              <a:rPr lang="vi-VN"/>
              <a:t>tatic </a:t>
            </a:r>
            <a:r>
              <a:rPr lang="en-US"/>
              <a:t>l</a:t>
            </a:r>
            <a:r>
              <a:rPr lang="vi-VN"/>
              <a:t>ocal </a:t>
            </a:r>
            <a:r>
              <a:rPr lang="en-US"/>
              <a:t>v</a:t>
            </a:r>
            <a:r>
              <a:rPr lang="vi-VN"/>
              <a:t>ariable)</a:t>
            </a:r>
            <a:endParaRPr lang="en-US"/>
          </a:p>
          <a:p>
            <a:pPr lvl="1">
              <a:lnSpc>
                <a:spcPct val="150000"/>
              </a:lnSpc>
              <a:spcBef>
                <a:spcPts val="0"/>
              </a:spcBef>
              <a:spcAft>
                <a:spcPts val="600"/>
              </a:spcAft>
            </a:pPr>
            <a:r>
              <a:rPr lang="en-US" altLang="en-US"/>
              <a:t>B</a:t>
            </a:r>
            <a:r>
              <a:rPr lang="vi-VN" altLang="en-US"/>
              <a:t>iến toàn cục</a:t>
            </a:r>
            <a:r>
              <a:rPr lang="en-US" altLang="en-US"/>
              <a:t> (</a:t>
            </a:r>
            <a:r>
              <a:rPr lang="vi-VN" altLang="en-US"/>
              <a:t>Global variable</a:t>
            </a:r>
            <a:r>
              <a:rPr lang="en-US" altLang="en-US"/>
              <a:t>)</a:t>
            </a:r>
          </a:p>
          <a:p>
            <a:pPr lvl="1">
              <a:lnSpc>
                <a:spcPct val="150000"/>
              </a:lnSpc>
              <a:spcBef>
                <a:spcPts val="0"/>
              </a:spcBef>
              <a:spcAft>
                <a:spcPts val="600"/>
              </a:spcAft>
            </a:pPr>
            <a:r>
              <a:rPr lang="en-US" altLang="en-US"/>
              <a:t>Tham số (Sẽ trình bày ở các mục sau)</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C6962341-9395-2012-E119-E2004C107AE6}"/>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308764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a:solidFill>
                  <a:srgbClr val="098658"/>
                </a:solidFill>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Biến cục bộ</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183C4047-5607-C7E3-3B93-C43E9D003911}"/>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423991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a:solidFill>
                  <a:srgbClr val="098658"/>
                </a:solidFill>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Biến cục bộ</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a:t>
            </a:r>
            <a:r>
              <a:rPr lang="en-US" sz="2000" b="0">
                <a:solidFill>
                  <a:srgbClr val="098658"/>
                </a:solidFill>
                <a:effectLst/>
                <a:highlight>
                  <a:srgbClr val="FFFF00"/>
                </a:highlight>
                <a:latin typeface="PragmataPro Mono Liga" panose="02000509040000020004" pitchFamily="49" charset="0"/>
              </a:rPr>
              <a:t>5</a:t>
            </a:r>
            <a:r>
              <a:rPr lang="en-US" sz="2000" b="0">
                <a:solidFill>
                  <a:srgbClr val="000000"/>
                </a:solidFill>
                <a:effectLst/>
                <a:highlight>
                  <a:srgbClr val="FFFF00"/>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96991" y="2677566"/>
              <a:ext cx="4256808" cy="2924159"/>
              <a:chOff x="6278996" y="3476768"/>
              <a:chExt cx="4256808" cy="2924159"/>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8AE4E31E-0DE9-7E3A-C19F-603A316B5618}"/>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2069157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a:solidFill>
                  <a:srgbClr val="098658"/>
                </a:solidFill>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Biến cục bộ</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func</a:t>
            </a:r>
            <a:r>
              <a:rPr lang="en-US" sz="2000" b="0">
                <a:solidFill>
                  <a:srgbClr val="000000"/>
                </a:solidFill>
                <a:effectLst/>
                <a:highlight>
                  <a:srgbClr val="FFFF00"/>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33361" y="1809061"/>
              <a:ext cx="4320438" cy="3792664"/>
              <a:chOff x="6215366" y="2608263"/>
              <a:chExt cx="4320438" cy="3792664"/>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6D9647DA-0355-99D9-EAF6-74CBA5C01213}"/>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3" name="Rectangle: Rounded Corners 14">
                <a:extLst>
                  <a:ext uri="{FF2B5EF4-FFF2-40B4-BE49-F238E27FC236}">
                    <a16:creationId xmlns:a16="http://schemas.microsoft.com/office/drawing/2014/main" id="{B4A4C81C-B0CD-2700-5EE4-9613E44C3770}"/>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endParaRPr lang="vi-VN" sz="2000" b="1"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660774D8-3922-2308-3248-D77866F1BD53}"/>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extLst>
      <p:ext uri="{BB962C8B-B14F-4D97-AF65-F5344CB8AC3E}">
        <p14:creationId xmlns:p14="http://schemas.microsoft.com/office/powerpoint/2010/main" val="373777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a:t>
            </a:r>
            <a:r>
              <a:rPr lang="en-US" sz="2000">
                <a:solidFill>
                  <a:srgbClr val="098658"/>
                </a:solidFill>
                <a:highlight>
                  <a:srgbClr val="FFFF00"/>
                </a:highlight>
                <a:latin typeface="PragmataPro Mono Liga" panose="02000509040000020004" pitchFamily="49" charset="0"/>
              </a:rPr>
              <a:t>10</a:t>
            </a:r>
            <a:r>
              <a:rPr lang="en-US" sz="2000" b="0">
                <a:solidFill>
                  <a:srgbClr val="000000"/>
                </a:solidFill>
                <a:effectLst/>
                <a:highlight>
                  <a:srgbClr val="FFFF00"/>
                </a:highlight>
                <a:latin typeface="PragmataPro Mono Liga" panose="02000509040000020004" pitchFamily="49" charset="0"/>
              </a:rPr>
              <a:t>; </a:t>
            </a:r>
            <a:r>
              <a:rPr lang="en-US" sz="2000" b="0">
                <a:solidFill>
                  <a:srgbClr val="008000"/>
                </a:solidFill>
                <a:effectLst/>
                <a:highlight>
                  <a:srgbClr val="FFFF00"/>
                </a:highlight>
                <a:latin typeface="PragmataPro Mono Liga" panose="02000509040000020004" pitchFamily="49" charset="0"/>
              </a:rPr>
              <a:t>// Biến cục bộ</a:t>
            </a:r>
            <a:endParaRPr lang="en-US" sz="2000" b="0">
              <a:solidFill>
                <a:srgbClr val="000000"/>
              </a:solidFill>
              <a:effectLst/>
              <a:highlight>
                <a:srgbClr val="FFFF00"/>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33361" y="1809061"/>
              <a:ext cx="4320438" cy="3792664"/>
              <a:chOff x="6215366" y="2608263"/>
              <a:chExt cx="4320438" cy="3792664"/>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6D9647DA-0355-99D9-EAF6-74CBA5C01213}"/>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3" name="Rectangle: Rounded Corners 14">
                <a:extLst>
                  <a:ext uri="{FF2B5EF4-FFF2-40B4-BE49-F238E27FC236}">
                    <a16:creationId xmlns:a16="http://schemas.microsoft.com/office/drawing/2014/main" id="{B4A4C81C-B0CD-2700-5EE4-9613E44C3770}"/>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4" name="Rectangle 13">
                <a:extLst>
                  <a:ext uri="{FF2B5EF4-FFF2-40B4-BE49-F238E27FC236}">
                    <a16:creationId xmlns:a16="http://schemas.microsoft.com/office/drawing/2014/main" id="{A96C62E0-F854-FD0C-7B68-9BB85F91B676}"/>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grpSp>
      </p:grpSp>
      <p:sp>
        <p:nvSpPr>
          <p:cNvPr id="4" name="Slide Number Placeholder 3">
            <a:extLst>
              <a:ext uri="{FF2B5EF4-FFF2-40B4-BE49-F238E27FC236}">
                <a16:creationId xmlns:a16="http://schemas.microsoft.com/office/drawing/2014/main" id="{BF9E433E-A864-D008-C257-9CE9E6952257}"/>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78210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a:t>
            </a:r>
            <a:r>
              <a:rPr lang="en-US" sz="2000">
                <a:solidFill>
                  <a:srgbClr val="098658"/>
                </a:solidFill>
                <a:latin typeface="PragmataPro Mono Liga" panose="02000509040000020004" pitchFamily="49" charset="0"/>
              </a:rPr>
              <a:t>10</a:t>
            </a:r>
            <a:r>
              <a:rPr lang="en-US" sz="2000" b="0">
                <a:solidFill>
                  <a:srgbClr val="000000"/>
                </a:solidFill>
                <a:effectLst/>
                <a:latin typeface="PragmataPro Mono Liga" panose="02000509040000020004" pitchFamily="49" charset="0"/>
              </a:rPr>
              <a:t>; </a:t>
            </a:r>
            <a:r>
              <a:rPr lang="en-US" sz="2000" b="0">
                <a:solidFill>
                  <a:srgbClr val="008000"/>
                </a:solidFill>
                <a:effectLst/>
                <a:latin typeface="PragmataPro Mono Liga" panose="02000509040000020004" pitchFamily="49" charset="0"/>
              </a:rPr>
              <a:t>// Biến cục bộ</a:t>
            </a:r>
            <a:endParaRPr lang="en-US" sz="2000" b="0">
              <a:solidFill>
                <a:srgbClr val="000000"/>
              </a:solidFill>
              <a:effectLs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33361" y="1809061"/>
              <a:ext cx="4320438" cy="3792664"/>
              <a:chOff x="6215366" y="2608263"/>
              <a:chExt cx="4320438" cy="3792664"/>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6D9647DA-0355-99D9-EAF6-74CBA5C01213}"/>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3" name="Rectangle: Rounded Corners 14">
                <a:extLst>
                  <a:ext uri="{FF2B5EF4-FFF2-40B4-BE49-F238E27FC236}">
                    <a16:creationId xmlns:a16="http://schemas.microsoft.com/office/drawing/2014/main" id="{B4A4C81C-B0CD-2700-5EE4-9613E44C3770}"/>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11</a:t>
                </a:r>
                <a:endParaRPr lang="vi-VN" sz="2000" kern="0" dirty="0">
                  <a:solidFill>
                    <a:sysClr val="windowText" lastClr="000000"/>
                  </a:solidFill>
                  <a:highlight>
                    <a:srgbClr val="FFFF00"/>
                  </a:highlight>
                  <a:latin typeface="Consolas" panose="020B0609020204030204" pitchFamily="49" charset="0"/>
                </a:endParaRPr>
              </a:p>
            </p:txBody>
          </p:sp>
          <p:sp>
            <p:nvSpPr>
              <p:cNvPr id="14" name="Rectangle 13">
                <a:extLst>
                  <a:ext uri="{FF2B5EF4-FFF2-40B4-BE49-F238E27FC236}">
                    <a16:creationId xmlns:a16="http://schemas.microsoft.com/office/drawing/2014/main" id="{A96C62E0-F854-FD0C-7B68-9BB85F91B676}"/>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grpSp>
      </p:grpSp>
      <p:sp>
        <p:nvSpPr>
          <p:cNvPr id="4" name="Slide Number Placeholder 3">
            <a:extLst>
              <a:ext uri="{FF2B5EF4-FFF2-40B4-BE49-F238E27FC236}">
                <a16:creationId xmlns:a16="http://schemas.microsoft.com/office/drawing/2014/main" id="{7E0E5209-B750-9C1F-9BA0-98CE7613D3A5}"/>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333497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a:t>
            </a:r>
            <a:r>
              <a:rPr lang="en-US" sz="2000">
                <a:solidFill>
                  <a:srgbClr val="098658"/>
                </a:solidFill>
                <a:latin typeface="PragmataPro Mono Liga" panose="02000509040000020004" pitchFamily="49" charset="0"/>
              </a:rPr>
              <a:t>10</a:t>
            </a:r>
            <a:r>
              <a:rPr lang="en-US" sz="2000" b="0">
                <a:solidFill>
                  <a:srgbClr val="000000"/>
                </a:solidFill>
                <a:effectLst/>
                <a:latin typeface="PragmataPro Mono Liga" panose="02000509040000020004" pitchFamily="49" charset="0"/>
              </a:rPr>
              <a:t>; </a:t>
            </a:r>
            <a:r>
              <a:rPr lang="en-US" sz="2000" b="0">
                <a:solidFill>
                  <a:srgbClr val="008000"/>
                </a:solidFill>
                <a:effectLst/>
                <a:latin typeface="PragmataPro Mono Liga" panose="02000509040000020004" pitchFamily="49" charset="0"/>
              </a:rPr>
              <a:t>// Biến cục bộ</a:t>
            </a:r>
            <a:endParaRPr lang="en-US" sz="2000" b="0">
              <a:solidFill>
                <a:srgbClr val="000000"/>
              </a:solidFill>
              <a:effectLs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267F99"/>
                </a:solidFill>
                <a:effectLst/>
                <a:highlight>
                  <a:srgbClr val="FFFF00"/>
                </a:highlight>
                <a:latin typeface="PragmataPro Mono Liga" panose="02000509040000020004" pitchFamily="49" charset="0"/>
              </a:rPr>
              <a:t>std</a:t>
            </a:r>
            <a:r>
              <a:rPr lang="en-US" sz="2000" b="0">
                <a:solidFill>
                  <a:srgbClr val="000000"/>
                </a:solidFill>
                <a:effectLst/>
                <a:highlight>
                  <a:srgbClr val="FFFF00"/>
                </a:highlight>
                <a:latin typeface="PragmataPro Mono Liga" panose="02000509040000020004" pitchFamily="49" charset="0"/>
              </a:rPr>
              <a:t>::cout &lt;&lt; a &lt;&lt; </a:t>
            </a:r>
            <a:r>
              <a:rPr lang="en-US" sz="2000" b="0">
                <a:solidFill>
                  <a:srgbClr val="267F99"/>
                </a:solidFill>
                <a:effectLst/>
                <a:highlight>
                  <a:srgbClr val="FFFF00"/>
                </a:highlight>
                <a:latin typeface="PragmataPro Mono Liga" panose="02000509040000020004" pitchFamily="49" charset="0"/>
              </a:rPr>
              <a:t>std</a:t>
            </a:r>
            <a:r>
              <a:rPr lang="en-US" sz="2000" b="0">
                <a:solidFill>
                  <a:srgbClr val="000000"/>
                </a:solidFill>
                <a:effectLst/>
                <a:highlight>
                  <a:srgbClr val="FFFF00"/>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33361" y="1809061"/>
              <a:ext cx="4320438" cy="3792664"/>
              <a:chOff x="6215366" y="2608263"/>
              <a:chExt cx="4320438" cy="3792664"/>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6D9647DA-0355-99D9-EAF6-74CBA5C01213}"/>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3" name="Rectangle: Rounded Corners 14">
                <a:extLst>
                  <a:ext uri="{FF2B5EF4-FFF2-40B4-BE49-F238E27FC236}">
                    <a16:creationId xmlns:a16="http://schemas.microsoft.com/office/drawing/2014/main" id="{B4A4C81C-B0CD-2700-5EE4-9613E44C3770}"/>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11</a:t>
                </a:r>
                <a:endParaRPr lang="vi-VN" sz="2000" kern="0" dirty="0">
                  <a:solidFill>
                    <a:sysClr val="windowText" lastClr="000000"/>
                  </a:solidFill>
                  <a:highlight>
                    <a:srgbClr val="FFFF00"/>
                  </a:highlight>
                  <a:latin typeface="Consolas" panose="020B0609020204030204" pitchFamily="49" charset="0"/>
                </a:endParaRPr>
              </a:p>
            </p:txBody>
          </p:sp>
          <p:sp>
            <p:nvSpPr>
              <p:cNvPr id="14" name="Rectangle 13">
                <a:extLst>
                  <a:ext uri="{FF2B5EF4-FFF2-40B4-BE49-F238E27FC236}">
                    <a16:creationId xmlns:a16="http://schemas.microsoft.com/office/drawing/2014/main" id="{A96C62E0-F854-FD0C-7B68-9BB85F91B676}"/>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grpSp>
      </p:grpSp>
      <p:sp>
        <p:nvSpPr>
          <p:cNvPr id="4" name="TextBox 3">
            <a:extLst>
              <a:ext uri="{FF2B5EF4-FFF2-40B4-BE49-F238E27FC236}">
                <a16:creationId xmlns:a16="http://schemas.microsoft.com/office/drawing/2014/main" id="{99E8B30F-5872-6CDA-2B52-B1B9AC5951FF}"/>
              </a:ext>
            </a:extLst>
          </p:cNvPr>
          <p:cNvSpPr txBox="1"/>
          <p:nvPr/>
        </p:nvSpPr>
        <p:spPr>
          <a:xfrm>
            <a:off x="3369826" y="4708256"/>
            <a:ext cx="2988654" cy="1446550"/>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064F8374-DBB1-40BF-7445-F0D49D5D63BF}"/>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402131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a:solidFill>
                  <a:srgbClr val="098658"/>
                </a:solidFill>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 Biến cục bộ</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latin typeface="PragmataPro Mono Liga" panose="02000509040000020004" pitchFamily="49" charset="0"/>
              </a:rPr>
              <a:t>    </a:t>
            </a:r>
            <a:r>
              <a:rPr lang="en-US" sz="2000" b="0">
                <a:solidFill>
                  <a:srgbClr val="795E26"/>
                </a:solidFill>
                <a:effectLst/>
                <a:latin typeface="PragmataPro Mono Liga" panose="02000509040000020004" pitchFamily="49" charset="0"/>
              </a:rPr>
              <a:t>func</a:t>
            </a:r>
            <a:r>
              <a:rPr lang="en-US" sz="2000" b="0">
                <a:solidFill>
                  <a:srgbClr val="000000"/>
                </a:solidFill>
                <a:effectLs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func</a:t>
            </a:r>
            <a:r>
              <a:rPr lang="en-US" sz="2000" b="0">
                <a:solidFill>
                  <a:srgbClr val="000000"/>
                </a:solidFill>
                <a:effectLst/>
                <a:highlight>
                  <a:srgbClr val="FFFF00"/>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6909955" y="1912971"/>
              <a:ext cx="4443844" cy="3688754"/>
              <a:chOff x="6091960" y="2712173"/>
              <a:chExt cx="4443844" cy="3688754"/>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6D9647DA-0355-99D9-EAF6-74CBA5C01213}"/>
                  </a:ext>
                </a:extLst>
              </p:cNvPr>
              <p:cNvSpPr/>
              <p:nvPr/>
            </p:nvSpPr>
            <p:spPr>
              <a:xfrm>
                <a:off x="6278996" y="2712173"/>
                <a:ext cx="4256808" cy="1143729"/>
              </a:xfrm>
              <a:prstGeom prst="rect">
                <a:avLst/>
              </a:prstGeom>
              <a:noFill/>
              <a:ln w="28575">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3" name="Rectangle: Rounded Corners 14">
                <a:extLst>
                  <a:ext uri="{FF2B5EF4-FFF2-40B4-BE49-F238E27FC236}">
                    <a16:creationId xmlns:a16="http://schemas.microsoft.com/office/drawing/2014/main" id="{B4A4C81C-B0CD-2700-5EE4-9613E44C3770}"/>
                  </a:ext>
                </a:extLst>
              </p:cNvPr>
              <p:cNvSpPr/>
              <p:nvPr/>
            </p:nvSpPr>
            <p:spPr>
              <a:xfrm>
                <a:off x="6091960" y="2735300"/>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endParaRPr lang="vi-VN" sz="2000" b="1"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7030AFFA-B71E-97D1-7E0B-D9B44DD72784}"/>
              </a:ext>
            </a:extLst>
          </p:cNvPr>
          <p:cNvSpPr txBox="1"/>
          <p:nvPr/>
        </p:nvSpPr>
        <p:spPr>
          <a:xfrm>
            <a:off x="3369826" y="4708256"/>
            <a:ext cx="2988654" cy="1446550"/>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E7DDCAB2-3CB7-9205-FBA8-DC0D934FAF66}"/>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64132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ltLang="vi-VN"/>
              <a:t>5.1 Đặt vấn đề</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72976C85-94EB-DBDF-890E-77E0F1D90672}"/>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16E45116-97F2-BFC0-AF33-783BCDE6EDAB}"/>
              </a:ext>
            </a:extLst>
          </p:cNvPr>
          <p:cNvSpPr/>
          <p:nvPr/>
        </p:nvSpPr>
        <p:spPr>
          <a:xfrm>
            <a:off x="6658655" y="2412308"/>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endParaRPr lang="vi-VN" sz="2000" b="1" kern="0" dirty="0">
              <a:solidFill>
                <a:sysClr val="windowText" lastClr="000000"/>
              </a:solidFill>
              <a:latin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a:t>
            </a:r>
            <a:r>
              <a:rPr lang="en-US" sz="2000">
                <a:solidFill>
                  <a:srgbClr val="098658"/>
                </a:solidFill>
                <a:highlight>
                  <a:srgbClr val="FFFF00"/>
                </a:highlight>
                <a:latin typeface="PragmataPro Mono Liga" panose="02000509040000020004" pitchFamily="49" charset="0"/>
              </a:rPr>
              <a:t>10</a:t>
            </a:r>
            <a:r>
              <a:rPr lang="en-US" sz="2000" b="0">
                <a:solidFill>
                  <a:srgbClr val="000000"/>
                </a:solidFill>
                <a:effectLst/>
                <a:highlight>
                  <a:srgbClr val="FFFF00"/>
                </a:highlight>
                <a:latin typeface="PragmataPro Mono Liga" panose="02000509040000020004" pitchFamily="49" charset="0"/>
              </a:rPr>
              <a:t>; </a:t>
            </a:r>
            <a:r>
              <a:rPr lang="en-US" sz="2000" b="0">
                <a:solidFill>
                  <a:srgbClr val="008000"/>
                </a:solidFill>
                <a:effectLst/>
                <a:highlight>
                  <a:srgbClr val="FFFF00"/>
                </a:highlight>
                <a:latin typeface="PragmataPro Mono Liga" panose="02000509040000020004" pitchFamily="49" charset="0"/>
              </a:rPr>
              <a:t>// Biến cục bộ</a:t>
            </a:r>
            <a:endParaRPr lang="en-US" sz="2000" b="0">
              <a:solidFill>
                <a:srgbClr val="000000"/>
              </a:solidFill>
              <a:effectLst/>
              <a:highlight>
                <a:srgbClr val="FFFF00"/>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96991" y="2677566"/>
              <a:ext cx="4256808" cy="2924159"/>
              <a:chOff x="6278996" y="3476768"/>
              <a:chExt cx="4256808" cy="2924159"/>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4" name="Rectangle 13">
                <a:extLst>
                  <a:ext uri="{FF2B5EF4-FFF2-40B4-BE49-F238E27FC236}">
                    <a16:creationId xmlns:a16="http://schemas.microsoft.com/office/drawing/2014/main" id="{A96C62E0-F854-FD0C-7B68-9BB85F91B676}"/>
                  </a:ext>
                </a:extLst>
              </p:cNvPr>
              <p:cNvSpPr/>
              <p:nvPr/>
            </p:nvSpPr>
            <p:spPr>
              <a:xfrm>
                <a:off x="8874937" y="2648443"/>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grpSp>
      </p:grpSp>
      <p:sp>
        <p:nvSpPr>
          <p:cNvPr id="4" name="TextBox 3">
            <a:extLst>
              <a:ext uri="{FF2B5EF4-FFF2-40B4-BE49-F238E27FC236}">
                <a16:creationId xmlns:a16="http://schemas.microsoft.com/office/drawing/2014/main" id="{2630D519-1B2D-82B8-D080-61DC697EA938}"/>
              </a:ext>
            </a:extLst>
          </p:cNvPr>
          <p:cNvSpPr txBox="1"/>
          <p:nvPr/>
        </p:nvSpPr>
        <p:spPr>
          <a:xfrm>
            <a:off x="3369826" y="4708256"/>
            <a:ext cx="2988654" cy="1446550"/>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1A82B533-8B2F-777C-D560-D48FFE9AA1BF}"/>
              </a:ext>
            </a:extLst>
          </p:cNvPr>
          <p:cNvSpPr/>
          <p:nvPr/>
        </p:nvSpPr>
        <p:spPr>
          <a:xfrm>
            <a:off x="6845691" y="2389181"/>
            <a:ext cx="4256808" cy="1143729"/>
          </a:xfrm>
          <a:prstGeom prst="rect">
            <a:avLst/>
          </a:prstGeom>
          <a:noFill/>
          <a:ln w="28575">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Slide Number Placeholder 18">
            <a:extLst>
              <a:ext uri="{FF2B5EF4-FFF2-40B4-BE49-F238E27FC236}">
                <a16:creationId xmlns:a16="http://schemas.microsoft.com/office/drawing/2014/main" id="{7CAD822A-9B5E-A007-C9D6-C29BBA79BC5F}"/>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3048462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A67992CA-E459-9669-FF23-4DDE2CB6796F}"/>
              </a:ext>
            </a:extLst>
          </p:cNvPr>
          <p:cNvSpPr/>
          <p:nvPr/>
        </p:nvSpPr>
        <p:spPr>
          <a:xfrm>
            <a:off x="6658655" y="2412308"/>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endParaRPr lang="vi-VN" sz="2000" b="1" kern="0" dirty="0">
              <a:solidFill>
                <a:sysClr val="windowText" lastClr="000000"/>
              </a:solidFill>
              <a:latin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a:t>
            </a:r>
            <a:r>
              <a:rPr lang="en-US" sz="2000">
                <a:solidFill>
                  <a:srgbClr val="098658"/>
                </a:solidFill>
                <a:latin typeface="PragmataPro Mono Liga" panose="02000509040000020004" pitchFamily="49" charset="0"/>
              </a:rPr>
              <a:t>10</a:t>
            </a:r>
            <a:r>
              <a:rPr lang="en-US" sz="2000" b="0">
                <a:solidFill>
                  <a:srgbClr val="000000"/>
                </a:solidFill>
                <a:effectLst/>
                <a:latin typeface="PragmataPro Mono Liga" panose="02000509040000020004" pitchFamily="49" charset="0"/>
              </a:rPr>
              <a:t>; </a:t>
            </a:r>
            <a:r>
              <a:rPr lang="en-US" sz="2000" b="0">
                <a:solidFill>
                  <a:srgbClr val="008000"/>
                </a:solidFill>
                <a:effectLst/>
                <a:latin typeface="PragmataPro Mono Liga" panose="02000509040000020004" pitchFamily="49" charset="0"/>
              </a:rPr>
              <a:t>// Biến cục bộ</a:t>
            </a:r>
            <a:endParaRPr lang="en-US" sz="2000" b="0">
              <a:solidFill>
                <a:srgbClr val="000000"/>
              </a:solidFill>
              <a:effectLs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96991" y="2677566"/>
              <a:ext cx="4256808" cy="2924159"/>
              <a:chOff x="6278996" y="3476768"/>
              <a:chExt cx="4256808" cy="2924159"/>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11</a:t>
                </a:r>
                <a:endParaRPr lang="vi-VN" sz="2000" kern="0" dirty="0">
                  <a:solidFill>
                    <a:sysClr val="windowText" lastClr="000000"/>
                  </a:solidFill>
                  <a:highlight>
                    <a:srgbClr val="FFFF00"/>
                  </a:highlight>
                  <a:latin typeface="Consolas" panose="020B0609020204030204" pitchFamily="49" charset="0"/>
                </a:endParaRPr>
              </a:p>
            </p:txBody>
          </p:sp>
        </p:grpSp>
      </p:grpSp>
      <p:sp>
        <p:nvSpPr>
          <p:cNvPr id="4" name="TextBox 3">
            <a:extLst>
              <a:ext uri="{FF2B5EF4-FFF2-40B4-BE49-F238E27FC236}">
                <a16:creationId xmlns:a16="http://schemas.microsoft.com/office/drawing/2014/main" id="{31FAF4A1-1494-5CC9-FB7D-061EDD57E5BA}"/>
              </a:ext>
            </a:extLst>
          </p:cNvPr>
          <p:cNvSpPr txBox="1"/>
          <p:nvPr/>
        </p:nvSpPr>
        <p:spPr>
          <a:xfrm>
            <a:off x="3369826" y="4708256"/>
            <a:ext cx="2988654" cy="1446550"/>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805578DC-DABD-716D-8DDC-B413D21CCCD8}"/>
              </a:ext>
            </a:extLst>
          </p:cNvPr>
          <p:cNvSpPr/>
          <p:nvPr/>
        </p:nvSpPr>
        <p:spPr>
          <a:xfrm>
            <a:off x="6845691" y="2389181"/>
            <a:ext cx="4256808" cy="1143729"/>
          </a:xfrm>
          <a:prstGeom prst="rect">
            <a:avLst/>
          </a:prstGeom>
          <a:noFill/>
          <a:ln w="28575">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18">
            <a:extLst>
              <a:ext uri="{FF2B5EF4-FFF2-40B4-BE49-F238E27FC236}">
                <a16:creationId xmlns:a16="http://schemas.microsoft.com/office/drawing/2014/main" id="{CD4D5BC1-0E56-E6CD-61C6-4D5D5EEA8076}"/>
              </a:ext>
            </a:extLst>
          </p:cNvPr>
          <p:cNvSpPr/>
          <p:nvPr/>
        </p:nvSpPr>
        <p:spPr>
          <a:xfrm>
            <a:off x="8623637" y="3124653"/>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sp>
        <p:nvSpPr>
          <p:cNvPr id="14" name="Slide Number Placeholder 13">
            <a:extLst>
              <a:ext uri="{FF2B5EF4-FFF2-40B4-BE49-F238E27FC236}">
                <a16:creationId xmlns:a16="http://schemas.microsoft.com/office/drawing/2014/main" id="{0A21DF19-ECF9-F147-B990-AC89FA61E4E3}"/>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287513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D352FD51-47C6-01EB-383C-7A121654E7AF}"/>
              </a:ext>
            </a:extLst>
          </p:cNvPr>
          <p:cNvSpPr/>
          <p:nvPr/>
        </p:nvSpPr>
        <p:spPr>
          <a:xfrm>
            <a:off x="6658655" y="2412308"/>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func()</a:t>
            </a:r>
            <a:endParaRPr lang="vi-VN" sz="2000" b="1" kern="0" dirty="0">
              <a:solidFill>
                <a:sysClr val="windowText" lastClr="000000"/>
              </a:solidFill>
              <a:latin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3" name="Content Placeholder 2"/>
          <p:cNvSpPr>
            <a:spLocks noGrp="1"/>
          </p:cNvSpPr>
          <p:nvPr>
            <p:ph idx="1"/>
          </p:nvPr>
        </p:nvSpPr>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a:t>
            </a:r>
            <a:r>
              <a:rPr lang="en-US" sz="2000">
                <a:solidFill>
                  <a:srgbClr val="098658"/>
                </a:solidFill>
                <a:latin typeface="PragmataPro Mono Liga" panose="02000509040000020004" pitchFamily="49" charset="0"/>
              </a:rPr>
              <a:t>10</a:t>
            </a:r>
            <a:r>
              <a:rPr lang="en-US" sz="2000" b="0">
                <a:solidFill>
                  <a:srgbClr val="000000"/>
                </a:solidFill>
                <a:effectLst/>
                <a:latin typeface="PragmataPro Mono Liga" panose="02000509040000020004" pitchFamily="49" charset="0"/>
              </a:rPr>
              <a:t>; </a:t>
            </a:r>
            <a:r>
              <a:rPr lang="en-US" sz="2000" b="0">
                <a:solidFill>
                  <a:srgbClr val="008000"/>
                </a:solidFill>
                <a:effectLst/>
                <a:latin typeface="PragmataPro Mono Liga" panose="02000509040000020004" pitchFamily="49" charset="0"/>
              </a:rPr>
              <a:t>// Biến cục bộ</a:t>
            </a:r>
            <a:endParaRPr lang="en-US" sz="2000" b="0">
              <a:solidFill>
                <a:srgbClr val="000000"/>
              </a:solidFill>
              <a:effectLs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267F99"/>
                </a:solidFill>
                <a:effectLst/>
                <a:highlight>
                  <a:srgbClr val="FFFF00"/>
                </a:highlight>
                <a:latin typeface="PragmataPro Mono Liga" panose="02000509040000020004" pitchFamily="49" charset="0"/>
              </a:rPr>
              <a:t>std</a:t>
            </a:r>
            <a:r>
              <a:rPr lang="en-US" sz="2000" b="0">
                <a:solidFill>
                  <a:srgbClr val="000000"/>
                </a:solidFill>
                <a:effectLst/>
                <a:highlight>
                  <a:srgbClr val="FFFF00"/>
                </a:highlight>
                <a:latin typeface="PragmataPro Mono Liga" panose="02000509040000020004" pitchFamily="49" charset="0"/>
              </a:rPr>
              <a:t>::cout &lt;&lt; a &lt;&lt; </a:t>
            </a:r>
            <a:r>
              <a:rPr lang="en-US" sz="2000" b="0">
                <a:solidFill>
                  <a:srgbClr val="267F99"/>
                </a:solidFill>
                <a:effectLst/>
                <a:highlight>
                  <a:srgbClr val="FFFF00"/>
                </a:highlight>
                <a:latin typeface="PragmataPro Mono Liga" panose="02000509040000020004" pitchFamily="49" charset="0"/>
              </a:rPr>
              <a:t>std</a:t>
            </a:r>
            <a:r>
              <a:rPr lang="en-US" sz="2000" b="0">
                <a:solidFill>
                  <a:srgbClr val="000000"/>
                </a:solidFill>
                <a:effectLst/>
                <a:highlight>
                  <a:srgbClr val="FFFF00"/>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96991" y="2677566"/>
              <a:ext cx="4256808" cy="2924159"/>
              <a:chOff x="6278996" y="3476768"/>
              <a:chExt cx="4256808" cy="2924159"/>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4" name="TextBox 23">
                <a:extLst>
                  <a:ext uri="{FF2B5EF4-FFF2-40B4-BE49-F238E27FC236}">
                    <a16:creationId xmlns:a16="http://schemas.microsoft.com/office/drawing/2014/main" id="{445F3BA5-4E01-A293-F290-FFF90CA2E496}"/>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2E65561D-1BF4-CA37-8F77-F7DE64EEE392}"/>
                </a:ext>
              </a:extLst>
            </p:cNvPr>
            <p:cNvGrpSpPr/>
            <p:nvPr/>
          </p:nvGrpSpPr>
          <p:grpSpPr>
            <a:xfrm>
              <a:off x="6909955" y="1671767"/>
              <a:ext cx="4759200" cy="4178315"/>
              <a:chOff x="6909955" y="1671767"/>
              <a:chExt cx="4759200" cy="4178315"/>
            </a:xfrm>
          </p:grpSpPr>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C0B1A3AB-BC48-CCC0-0BD7-FB74169CDE1D}"/>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11</a:t>
                </a:r>
                <a:endParaRPr lang="vi-VN" sz="2000" kern="0" dirty="0">
                  <a:solidFill>
                    <a:sysClr val="windowText" lastClr="000000"/>
                  </a:solidFill>
                  <a:highlight>
                    <a:srgbClr val="FFFF00"/>
                  </a:highlight>
                  <a:latin typeface="Consolas" panose="020B0609020204030204" pitchFamily="49" charset="0"/>
                </a:endParaRPr>
              </a:p>
            </p:txBody>
          </p:sp>
        </p:grpSp>
      </p:grpSp>
      <p:sp>
        <p:nvSpPr>
          <p:cNvPr id="4" name="TextBox 3">
            <a:extLst>
              <a:ext uri="{FF2B5EF4-FFF2-40B4-BE49-F238E27FC236}">
                <a16:creationId xmlns:a16="http://schemas.microsoft.com/office/drawing/2014/main" id="{99E8B30F-5872-6CDA-2B52-B1B9AC5951FF}"/>
              </a:ext>
            </a:extLst>
          </p:cNvPr>
          <p:cNvSpPr txBox="1"/>
          <p:nvPr/>
        </p:nvSpPr>
        <p:spPr>
          <a:xfrm>
            <a:off x="3369826" y="4711559"/>
            <a:ext cx="2988654" cy="1785104"/>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FEDF58E-43B1-3527-A1A2-4950EC265FD3}"/>
              </a:ext>
            </a:extLst>
          </p:cNvPr>
          <p:cNvSpPr/>
          <p:nvPr/>
        </p:nvSpPr>
        <p:spPr>
          <a:xfrm>
            <a:off x="6845691" y="2389181"/>
            <a:ext cx="4256808" cy="1143729"/>
          </a:xfrm>
          <a:prstGeom prst="rect">
            <a:avLst/>
          </a:prstGeom>
          <a:noFill/>
          <a:ln w="28575">
            <a:solidFill>
              <a:schemeClr val="accent5">
                <a:lumMod val="60000"/>
                <a:lumOff val="4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18">
            <a:extLst>
              <a:ext uri="{FF2B5EF4-FFF2-40B4-BE49-F238E27FC236}">
                <a16:creationId xmlns:a16="http://schemas.microsoft.com/office/drawing/2014/main" id="{B8EDB06E-CB9D-6518-F502-5FE5096E3B24}"/>
              </a:ext>
            </a:extLst>
          </p:cNvPr>
          <p:cNvSpPr/>
          <p:nvPr/>
        </p:nvSpPr>
        <p:spPr>
          <a:xfrm>
            <a:off x="8623637" y="3124653"/>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a</a:t>
            </a:r>
            <a:endParaRPr lang="vi-VN" sz="2000" kern="0" dirty="0">
              <a:solidFill>
                <a:srgbClr val="FF0000"/>
              </a:solidFill>
              <a:latin typeface="Consolas" panose="020B0609020204030204" pitchFamily="49" charset="0"/>
            </a:endParaRPr>
          </a:p>
        </p:txBody>
      </p:sp>
      <p:sp>
        <p:nvSpPr>
          <p:cNvPr id="14" name="Slide Number Placeholder 13">
            <a:extLst>
              <a:ext uri="{FF2B5EF4-FFF2-40B4-BE49-F238E27FC236}">
                <a16:creationId xmlns:a16="http://schemas.microsoft.com/office/drawing/2014/main" id="{2E943DEB-F53D-4B5E-C900-22056BFFC8D3}"/>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374916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4145" y="1233852"/>
            <a:ext cx="10579654" cy="4943139"/>
          </a:xfrm>
        </p:spPr>
        <p:txBody>
          <a:bodyPr>
            <a:noAutofit/>
          </a:bodyPr>
          <a:lstStyle/>
          <a:p>
            <a:pPr>
              <a:lnSpc>
                <a:spcPct val="100000"/>
              </a:lnSpc>
              <a:spcBef>
                <a:spcPts val="0"/>
              </a:spcBef>
              <a:spcAft>
                <a:spcPts val="600"/>
              </a:spcAft>
            </a:pPr>
            <a:r>
              <a:rPr lang="en-US" altLang="en-US" sz="2400"/>
              <a:t>B</a:t>
            </a:r>
            <a:r>
              <a:rPr lang="vi-VN" altLang="en-US" sz="2400">
                <a:latin typeface="+mn-lt"/>
                <a:cs typeface="Calibri" panose="020F0502020204030204" pitchFamily="34" charset="0"/>
              </a:rPr>
              <a:t>iến cục bộ</a:t>
            </a:r>
            <a:r>
              <a:rPr lang="en-US" altLang="en-US" sz="2400">
                <a:latin typeface="+mn-lt"/>
                <a:cs typeface="Calibri" panose="020F0502020204030204" pitchFamily="34" charset="0"/>
              </a:rPr>
              <a:t> (</a:t>
            </a:r>
            <a:r>
              <a:rPr lang="vi-VN" altLang="en-US" sz="2400" b="1">
                <a:latin typeface="+mn-lt"/>
                <a:cs typeface="Calibri" panose="020F0502020204030204" pitchFamily="34" charset="0"/>
              </a:rPr>
              <a:t>Local variable</a:t>
            </a:r>
            <a:r>
              <a:rPr lang="en-US" altLang="en-US" sz="2400">
                <a:latin typeface="+mn-lt"/>
                <a:cs typeface="Calibri" panose="020F0502020204030204" pitchFamily="34" charset="0"/>
              </a:rPr>
              <a:t>)</a:t>
            </a:r>
            <a:r>
              <a:rPr lang="vi-VN" altLang="en-US" sz="2400">
                <a:latin typeface="+mn-lt"/>
                <a:cs typeface="Calibri" panose="020F0502020204030204" pitchFamily="34" charset="0"/>
              </a:rPr>
              <a:t> được khai báo trong một khối ngoặc nhọn </a:t>
            </a:r>
            <a:r>
              <a:rPr lang="vi-VN" altLang="en-US" sz="2400" b="1">
                <a:solidFill>
                  <a:srgbClr val="C00000"/>
                </a:solidFill>
                <a:latin typeface="+mn-lt"/>
                <a:cs typeface="Calibri" panose="020F0502020204030204" pitchFamily="34" charset="0"/>
              </a:rPr>
              <a:t>{ }</a:t>
            </a:r>
            <a:r>
              <a:rPr lang="vi-VN" altLang="en-US" sz="2400">
                <a:latin typeface="+mn-lt"/>
                <a:cs typeface="Calibri" panose="020F0502020204030204" pitchFamily="34" charset="0"/>
              </a:rPr>
              <a:t>. Biến chỉ có tác dụng trong khối ngoặc nhọn đó và sẽ bị xóa khỏi bộ nhớ khi chương trình chạy ra khỏi khối.</a:t>
            </a:r>
            <a:endParaRPr lang="en-US" altLang="en-US" sz="2400" dirty="0">
              <a:latin typeface="+mn-lt"/>
              <a:cs typeface="Calibri" panose="020F0502020204030204" pitchFamily="34" charset="0"/>
            </a:endParaRPr>
          </a:p>
          <a:p>
            <a:pPr>
              <a:lnSpc>
                <a:spcPct val="100000"/>
              </a:lnSpc>
              <a:spcBef>
                <a:spcPts val="0"/>
              </a:spcBef>
              <a:spcAft>
                <a:spcPts val="600"/>
              </a:spcAft>
            </a:pPr>
            <a:r>
              <a:rPr lang="en-US" altLang="en-US" sz="2400"/>
              <a:t>Ví dụ:</a:t>
            </a:r>
            <a:endParaRPr lang="en-US" altLang="en-US" sz="2400" dirty="0"/>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a:t>
            </a:r>
            <a:r>
              <a:rPr lang="en-US" sz="2000">
                <a:solidFill>
                  <a:srgbClr val="098658"/>
                </a:solidFill>
                <a:latin typeface="PragmataPro Mono Liga" panose="02000509040000020004" pitchFamily="49" charset="0"/>
              </a:rPr>
              <a:t>10</a:t>
            </a:r>
            <a:r>
              <a:rPr lang="en-US" sz="2000" b="0">
                <a:solidFill>
                  <a:srgbClr val="000000"/>
                </a:solidFill>
                <a:effectLst/>
                <a:latin typeface="PragmataPro Mono Liga" panose="02000509040000020004" pitchFamily="49" charset="0"/>
              </a:rPr>
              <a:t>; </a:t>
            </a:r>
            <a:r>
              <a:rPr lang="en-US" sz="2000" b="0">
                <a:solidFill>
                  <a:srgbClr val="008000"/>
                </a:solidFill>
                <a:effectLst/>
                <a:latin typeface="PragmataPro Mono Liga" panose="02000509040000020004" pitchFamily="49" charset="0"/>
              </a:rPr>
              <a:t>// Biến cục bộ</a:t>
            </a:r>
            <a:endParaRPr lang="en-US" sz="2000" b="0">
              <a:solidFill>
                <a:srgbClr val="000000"/>
              </a:solidFill>
              <a:effectLs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latin typeface="PragmataPro Mono Liga" panose="02000509040000020004" pitchFamily="49" charset="0"/>
              </a:rPr>
              <a:t>    </a:t>
            </a:r>
            <a:r>
              <a:rPr lang="en-US" sz="2000" b="0">
                <a:solidFill>
                  <a:srgbClr val="267F99"/>
                </a:solidFill>
                <a:effectLst/>
                <a:latin typeface="PragmataPro Mono Liga" panose="02000509040000020004" pitchFamily="49" charset="0"/>
              </a:rPr>
              <a:t>std</a:t>
            </a:r>
            <a:r>
              <a:rPr lang="en-US" sz="2000" b="0">
                <a:solidFill>
                  <a:srgbClr val="000000"/>
                </a:solidFill>
                <a:effectLst/>
                <a:latin typeface="PragmataPro Mono Liga" panose="02000509040000020004" pitchFamily="49" charset="0"/>
              </a:rPr>
              <a:t>::cout &lt;&lt; a &lt;&lt; </a:t>
            </a:r>
            <a:r>
              <a:rPr lang="en-US" sz="2000" b="0">
                <a:solidFill>
                  <a:srgbClr val="267F99"/>
                </a:solidFill>
                <a:effectLst/>
                <a:latin typeface="PragmataPro Mono Liga" panose="02000509040000020004" pitchFamily="49" charset="0"/>
              </a:rPr>
              <a:t>std</a:t>
            </a:r>
            <a:r>
              <a:rPr lang="en-US" sz="2000" b="0">
                <a:solidFill>
                  <a:srgbClr val="000000"/>
                </a:solidFill>
                <a:effectLs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00"/>
                </a:highlight>
                <a:latin typeface="PragmataPro Mono Liga" panose="02000509040000020004" pitchFamily="49" charset="0"/>
              </a:rPr>
              <a:t>    </a:t>
            </a:r>
            <a:r>
              <a:rPr lang="en-US" sz="2000" b="0">
                <a:solidFill>
                  <a:srgbClr val="AF00DB"/>
                </a:solidFill>
                <a:effectLst/>
                <a:highlight>
                  <a:srgbClr val="FFFF00"/>
                </a:highlight>
                <a:latin typeface="PragmataPro Mono Liga" panose="02000509040000020004" pitchFamily="49" charset="0"/>
              </a:rPr>
              <a:t>return</a:t>
            </a:r>
            <a:r>
              <a:rPr lang="en-US" sz="2000" b="0">
                <a:solidFill>
                  <a:srgbClr val="000000"/>
                </a:solidFill>
                <a:effectLst/>
                <a:highlight>
                  <a:srgbClr val="FFFF00"/>
                </a:highlight>
                <a:latin typeface="PragmataPro Mono Liga" panose="02000509040000020004" pitchFamily="49" charset="0"/>
              </a:rPr>
              <a:t> </a:t>
            </a:r>
            <a:r>
              <a:rPr lang="en-US" sz="2000" b="0">
                <a:solidFill>
                  <a:srgbClr val="098658"/>
                </a:solidFill>
                <a:effectLst/>
                <a:highlight>
                  <a:srgbClr val="FFFF00"/>
                </a:highlight>
                <a:latin typeface="PragmataPro Mono Liga" panose="02000509040000020004" pitchFamily="49" charset="0"/>
              </a:rPr>
              <a:t>0</a:t>
            </a:r>
            <a:r>
              <a:rPr lang="en-US" sz="2000" b="0">
                <a:solidFill>
                  <a:srgbClr val="000000"/>
                </a:solidFill>
                <a:effectLst/>
                <a:highlight>
                  <a:srgbClr val="FFFF00"/>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2" name="Title 1"/>
          <p:cNvSpPr>
            <a:spLocks noGrp="1"/>
          </p:cNvSpPr>
          <p:nvPr>
            <p:ph type="title"/>
          </p:nvPr>
        </p:nvSpPr>
        <p:spPr/>
        <p:txBody>
          <a:bodyPr>
            <a:normAutofit fontScale="90000"/>
          </a:bodyPr>
          <a:lstStyle/>
          <a:p>
            <a:r>
              <a:rPr lang="vi-VN" altLang="en-US" sz="4400" b="1">
                <a:latin typeface="+mj-lt"/>
                <a:cs typeface="Calibri" panose="020F0502020204030204" pitchFamily="34" charset="0"/>
              </a:rPr>
              <a:t>Biến cục bộ (Local variable) </a:t>
            </a:r>
            <a:endParaRPr lang="en-US" dirty="0">
              <a:latin typeface="+mj-lt"/>
            </a:endParaRPr>
          </a:p>
        </p:txBody>
      </p:sp>
      <p:sp>
        <p:nvSpPr>
          <p:cNvPr id="8" name="Date Placeholder 7">
            <a:extLst>
              <a:ext uri="{FF2B5EF4-FFF2-40B4-BE49-F238E27FC236}">
                <a16:creationId xmlns:a16="http://schemas.microsoft.com/office/drawing/2014/main" id="{874BCC1C-D876-9F50-C83D-3DBBC78473E6}"/>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17E22BC-029C-0262-F04D-2C31218CE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TextBox 3">
            <a:extLst>
              <a:ext uri="{FF2B5EF4-FFF2-40B4-BE49-F238E27FC236}">
                <a16:creationId xmlns:a16="http://schemas.microsoft.com/office/drawing/2014/main" id="{99E8B30F-5872-6CDA-2B52-B1B9AC5951FF}"/>
              </a:ext>
            </a:extLst>
          </p:cNvPr>
          <p:cNvSpPr txBox="1"/>
          <p:nvPr/>
        </p:nvSpPr>
        <p:spPr>
          <a:xfrm>
            <a:off x="3369826" y="4711559"/>
            <a:ext cx="2988654" cy="1785104"/>
          </a:xfrm>
          <a:prstGeom prst="rect">
            <a:avLst/>
          </a:prstGeom>
          <a:noFill/>
          <a:ln>
            <a:solidFill>
              <a:schemeClr val="tx1">
                <a:lumMod val="50000"/>
              </a:schemeClr>
            </a:solidFill>
          </a:ln>
        </p:spPr>
        <p:txBody>
          <a:bodyPr wrap="square">
            <a:spAutoFit/>
          </a:bodyPr>
          <a:lstStyle/>
          <a:p>
            <a:r>
              <a:rPr lang="en-US" sz="2200" b="1">
                <a:latin typeface="Arial" panose="020B0604020202020204" pitchFamily="34" charset="0"/>
                <a:cs typeface="Arial" panose="020B0604020202020204" pitchFamily="34" charset="0"/>
              </a:rPr>
              <a:t>Kết quả thực thi:</a:t>
            </a:r>
          </a:p>
          <a:p>
            <a:endParaRPr lang="en-US" sz="2200">
              <a:latin typeface="Arial" panose="020B0604020202020204" pitchFamily="34" charset="0"/>
              <a:cs typeface="Arial" panose="020B0604020202020204" pitchFamily="34" charset="0"/>
            </a:endParaRPr>
          </a:p>
          <a:p>
            <a:r>
              <a:rPr lang="en-US" sz="2200">
                <a:latin typeface="Arial" panose="020B0604020202020204" pitchFamily="34" charset="0"/>
                <a:cs typeface="Arial" panose="020B0604020202020204" pitchFamily="34" charset="0"/>
              </a:rPr>
              <a:t>11</a:t>
            </a:r>
          </a:p>
          <a:p>
            <a:r>
              <a:rPr lang="en-US" sz="2200">
                <a:latin typeface="Arial" panose="020B0604020202020204" pitchFamily="34" charset="0"/>
                <a:cs typeface="Arial" panose="020B0604020202020204" pitchFamily="34" charset="0"/>
              </a:rPr>
              <a:t>11</a:t>
            </a:r>
          </a:p>
          <a:p>
            <a:endParaRPr lang="en-US" sz="220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1825E028-97AE-7856-43A5-9B2068940358}"/>
              </a:ext>
            </a:extLst>
          </p:cNvPr>
          <p:cNvGrpSpPr/>
          <p:nvPr/>
        </p:nvGrpSpPr>
        <p:grpSpPr>
          <a:xfrm>
            <a:off x="6658655" y="2147977"/>
            <a:ext cx="4759200" cy="4178315"/>
            <a:chOff x="6909955" y="1671767"/>
            <a:chExt cx="4759200" cy="4178315"/>
          </a:xfrm>
        </p:grpSpPr>
        <p:grpSp>
          <p:nvGrpSpPr>
            <p:cNvPr id="7" name="Group 6">
              <a:extLst>
                <a:ext uri="{FF2B5EF4-FFF2-40B4-BE49-F238E27FC236}">
                  <a16:creationId xmlns:a16="http://schemas.microsoft.com/office/drawing/2014/main" id="{E575CF95-2526-BE41-768E-C643E918BEA3}"/>
                </a:ext>
              </a:extLst>
            </p:cNvPr>
            <p:cNvGrpSpPr/>
            <p:nvPr/>
          </p:nvGrpSpPr>
          <p:grpSpPr>
            <a:xfrm>
              <a:off x="7096991" y="3771536"/>
              <a:ext cx="4256808" cy="1830189"/>
              <a:chOff x="6278996" y="4570738"/>
              <a:chExt cx="4256808" cy="1830189"/>
            </a:xfrm>
          </p:grpSpPr>
          <p:sp>
            <p:nvSpPr>
              <p:cNvPr id="16" name="Rectangle 15">
                <a:extLst>
                  <a:ext uri="{FF2B5EF4-FFF2-40B4-BE49-F238E27FC236}">
                    <a16:creationId xmlns:a16="http://schemas.microsoft.com/office/drawing/2014/main" id="{894DF3D8-6F1C-D2FB-574C-E9F9FD62D97E}"/>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7" name="Rectangle: Rounded Corners 8">
                <a:extLst>
                  <a:ext uri="{FF2B5EF4-FFF2-40B4-BE49-F238E27FC236}">
                    <a16:creationId xmlns:a16="http://schemas.microsoft.com/office/drawing/2014/main" id="{EA7D68A5-AEAA-EA11-500E-A577A80762DC}"/>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8" name="TextBox 17">
                <a:extLst>
                  <a:ext uri="{FF2B5EF4-FFF2-40B4-BE49-F238E27FC236}">
                    <a16:creationId xmlns:a16="http://schemas.microsoft.com/office/drawing/2014/main" id="{C4DD795F-D28F-B4AD-1F49-DC4E0BD5B5B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Rectangle 19">
                <a:extLst>
                  <a:ext uri="{FF2B5EF4-FFF2-40B4-BE49-F238E27FC236}">
                    <a16:creationId xmlns:a16="http://schemas.microsoft.com/office/drawing/2014/main" id="{34B6B6D4-C18D-7E0A-1316-205CDF3AAA32}"/>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5</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54A99B2B-F1A2-AB7A-6217-8537C3B2CEAB}"/>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1" name="Rectangle 10">
              <a:extLst>
                <a:ext uri="{FF2B5EF4-FFF2-40B4-BE49-F238E27FC236}">
                  <a16:creationId xmlns:a16="http://schemas.microsoft.com/office/drawing/2014/main" id="{0DE822DA-0B3E-E615-5A32-72586A5ADAE0}"/>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0" name="Slide Number Placeholder 9">
            <a:extLst>
              <a:ext uri="{FF2B5EF4-FFF2-40B4-BE49-F238E27FC236}">
                <a16:creationId xmlns:a16="http://schemas.microsoft.com/office/drawing/2014/main" id="{584D96E8-820A-7C26-A303-CC9840EF2B0A}"/>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17775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7401-8728-541F-DAEE-54A30F2690F9}"/>
              </a:ext>
            </a:extLst>
          </p:cNvPr>
          <p:cNvSpPr>
            <a:spLocks noGrp="1"/>
          </p:cNvSpPr>
          <p:nvPr>
            <p:ph type="title"/>
          </p:nvPr>
        </p:nvSpPr>
        <p:spPr/>
        <p:txBody>
          <a:bodyPr>
            <a:normAutofit fontScale="90000"/>
          </a:bodyPr>
          <a:lstStyle/>
          <a:p>
            <a:r>
              <a:rPr lang="vi-VN" sz="4400" b="1"/>
              <a:t>Biến tĩnh cục bộ </a:t>
            </a:r>
            <a:r>
              <a:rPr lang="vi-VN" sz="4400"/>
              <a:t>(</a:t>
            </a:r>
            <a:r>
              <a:rPr lang="en-US" sz="4400"/>
              <a:t>S</a:t>
            </a:r>
            <a:r>
              <a:rPr lang="vi-VN" sz="4400"/>
              <a:t>tatic </a:t>
            </a:r>
            <a:r>
              <a:rPr lang="en-US" sz="4400"/>
              <a:t>l</a:t>
            </a:r>
            <a:r>
              <a:rPr lang="vi-VN" sz="4400"/>
              <a:t>ocal </a:t>
            </a:r>
            <a:r>
              <a:rPr lang="en-US" sz="4400"/>
              <a:t>v</a:t>
            </a:r>
            <a:r>
              <a:rPr lang="vi-VN" sz="4400"/>
              <a:t>ariable)</a:t>
            </a:r>
            <a:endParaRPr lang="en-US"/>
          </a:p>
        </p:txBody>
      </p:sp>
      <p:sp>
        <p:nvSpPr>
          <p:cNvPr id="3" name="Content Placeholder 2">
            <a:extLst>
              <a:ext uri="{FF2B5EF4-FFF2-40B4-BE49-F238E27FC236}">
                <a16:creationId xmlns:a16="http://schemas.microsoft.com/office/drawing/2014/main" id="{13A9D435-57BD-7084-BE59-1778731DDDF5}"/>
              </a:ext>
            </a:extLst>
          </p:cNvPr>
          <p:cNvSpPr>
            <a:spLocks noGrp="1"/>
          </p:cNvSpPr>
          <p:nvPr>
            <p:ph idx="1"/>
          </p:nvPr>
        </p:nvSpPr>
        <p:spPr/>
        <p:txBody>
          <a:bodyPr>
            <a:noAutofit/>
          </a:bodyPr>
          <a:lstStyle/>
          <a:p>
            <a:pPr algn="l">
              <a:lnSpc>
                <a:spcPct val="120000"/>
              </a:lnSpc>
              <a:spcBef>
                <a:spcPts val="0"/>
              </a:spcBef>
              <a:spcAft>
                <a:spcPts val="0"/>
              </a:spcAft>
            </a:pPr>
            <a:r>
              <a:rPr lang="vi-VN" sz="2200" b="1"/>
              <a:t>Biến tĩnh cục bộ </a:t>
            </a:r>
            <a:r>
              <a:rPr lang="vi-VN" sz="2200"/>
              <a:t>(</a:t>
            </a:r>
            <a:r>
              <a:rPr lang="en-US" sz="2200"/>
              <a:t>s</a:t>
            </a:r>
            <a:r>
              <a:rPr lang="vi-VN" sz="2200"/>
              <a:t>tatic </a:t>
            </a:r>
            <a:r>
              <a:rPr lang="en-US" sz="2200"/>
              <a:t>l</a:t>
            </a:r>
            <a:r>
              <a:rPr lang="vi-VN" sz="2200"/>
              <a:t>ocal </a:t>
            </a:r>
            <a:r>
              <a:rPr lang="en-US" sz="2200"/>
              <a:t>v</a:t>
            </a:r>
            <a:r>
              <a:rPr lang="vi-VN" sz="2200"/>
              <a:t>ariable)</a:t>
            </a:r>
            <a:r>
              <a:rPr lang="en-US" sz="2200"/>
              <a:t>: </a:t>
            </a:r>
            <a:r>
              <a:rPr lang="vi-VN" sz="2200"/>
              <a:t>Khác với biến cục bộ thông thường, biến tĩnh cục bộ không bị hủy khi hàm kết thúc mà tồn tại suốt thời gian chạy của chương trình. Giá trị của biến tĩnh cục bộ được bảo lưu giữa các lần gọi hàm.</a:t>
            </a:r>
            <a:endParaRPr lang="en-US" sz="2200"/>
          </a:p>
          <a:p>
            <a:pPr algn="l">
              <a:lnSpc>
                <a:spcPct val="120000"/>
              </a:lnSpc>
              <a:spcBef>
                <a:spcPts val="0"/>
              </a:spcBef>
              <a:spcAft>
                <a:spcPts val="0"/>
              </a:spcAft>
            </a:pPr>
            <a:r>
              <a:rPr lang="en-US" sz="2200"/>
              <a:t>Ví dụ:</a:t>
            </a:r>
          </a:p>
          <a:p>
            <a:pPr marL="0" indent="0" algn="l">
              <a:lnSpc>
                <a:spcPct val="12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static</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Biến tĩnh cục bộ</a:t>
            </a:r>
            <a:endParaRPr lang="en-US" sz="20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In ra 7</a:t>
            </a:r>
            <a:endParaRPr lang="en-US" sz="20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21DAD21-993C-C8F3-9D3C-CFB8187DE3D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7660F1D-ED6C-914E-5DDA-20420F4CC1F5}"/>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E5C2ADB7-2B12-CD17-C23A-83443597344B}"/>
              </a:ext>
            </a:extLst>
          </p:cNvPr>
          <p:cNvSpPr txBox="1"/>
          <p:nvPr/>
        </p:nvSpPr>
        <p:spPr>
          <a:xfrm>
            <a:off x="6447446" y="4042627"/>
            <a:ext cx="2988654" cy="1569660"/>
          </a:xfrm>
          <a:prstGeom prst="rect">
            <a:avLst/>
          </a:prstGeom>
          <a:noFill/>
          <a:ln>
            <a:solidFill>
              <a:schemeClr val="tx1">
                <a:lumMod val="50000"/>
              </a:schemeClr>
            </a:solidFill>
          </a:ln>
        </p:spPr>
        <p:txBody>
          <a:bodyPr wrap="square">
            <a:spAutoFit/>
          </a:bodyPr>
          <a:lstStyle/>
          <a:p>
            <a:r>
              <a:rPr lang="en-US" sz="2400" b="1">
                <a:latin typeface="Arial" panose="020B0604020202020204" pitchFamily="34" charset="0"/>
                <a:cs typeface="Arial" panose="020B0604020202020204" pitchFamily="34" charset="0"/>
              </a:rPr>
              <a:t>Kết quả thực thi:</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6</a:t>
            </a:r>
          </a:p>
          <a:p>
            <a:r>
              <a:rPr lang="en-US" sz="2400">
                <a:latin typeface="Arial" panose="020B0604020202020204" pitchFamily="34" charset="0"/>
                <a:cs typeface="Arial" panose="020B0604020202020204" pitchFamily="34" charset="0"/>
              </a:rPr>
              <a:t>7</a:t>
            </a:r>
          </a:p>
        </p:txBody>
      </p:sp>
      <p:sp>
        <p:nvSpPr>
          <p:cNvPr id="7" name="Slide Number Placeholder 6">
            <a:extLst>
              <a:ext uri="{FF2B5EF4-FFF2-40B4-BE49-F238E27FC236}">
                <a16:creationId xmlns:a16="http://schemas.microsoft.com/office/drawing/2014/main" id="{A3C5A939-A3E2-43D2-999F-E14792208994}"/>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extLst>
      <p:ext uri="{BB962C8B-B14F-4D97-AF65-F5344CB8AC3E}">
        <p14:creationId xmlns:p14="http://schemas.microsoft.com/office/powerpoint/2010/main" val="394246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7401-8728-541F-DAEE-54A30F2690F9}"/>
              </a:ext>
            </a:extLst>
          </p:cNvPr>
          <p:cNvSpPr>
            <a:spLocks noGrp="1"/>
          </p:cNvSpPr>
          <p:nvPr>
            <p:ph type="title"/>
          </p:nvPr>
        </p:nvSpPr>
        <p:spPr/>
        <p:txBody>
          <a:bodyPr>
            <a:normAutofit fontScale="90000"/>
          </a:bodyPr>
          <a:lstStyle/>
          <a:p>
            <a:r>
              <a:rPr lang="en-US" altLang="en-US" sz="4400">
                <a:ea typeface="Tahoma" panose="020B0604030504040204" pitchFamily="34" charset="0"/>
              </a:rPr>
              <a:t>B</a:t>
            </a:r>
            <a:r>
              <a:rPr lang="vi-VN" altLang="en-US" sz="4400">
                <a:ea typeface="Tahoma" panose="020B0604030504040204" pitchFamily="34" charset="0"/>
              </a:rPr>
              <a:t>iến toàn cục</a:t>
            </a:r>
            <a:r>
              <a:rPr lang="en-US" altLang="en-US" sz="4400">
                <a:ea typeface="Tahoma" panose="020B0604030504040204" pitchFamily="34" charset="0"/>
              </a:rPr>
              <a:t> (</a:t>
            </a:r>
            <a:r>
              <a:rPr lang="vi-VN" altLang="en-US" sz="4400" b="1">
                <a:ea typeface="Tahoma" panose="020B0604030504040204" pitchFamily="34" charset="0"/>
              </a:rPr>
              <a:t>Global variable</a:t>
            </a:r>
            <a:r>
              <a:rPr lang="en-US" altLang="en-US" sz="4400">
                <a:ea typeface="Tahoma" panose="020B0604030504040204" pitchFamily="34" charset="0"/>
              </a:rPr>
              <a:t>)</a:t>
            </a:r>
            <a:endParaRPr lang="en-US">
              <a:ea typeface="Tahoma" panose="020B0604030504040204" pitchFamily="34" charset="0"/>
            </a:endParaRPr>
          </a:p>
        </p:txBody>
      </p:sp>
      <p:sp>
        <p:nvSpPr>
          <p:cNvPr id="3" name="Content Placeholder 2">
            <a:extLst>
              <a:ext uri="{FF2B5EF4-FFF2-40B4-BE49-F238E27FC236}">
                <a16:creationId xmlns:a16="http://schemas.microsoft.com/office/drawing/2014/main" id="{13A9D435-57BD-7084-BE59-1778731DDDF5}"/>
              </a:ext>
            </a:extLst>
          </p:cNvPr>
          <p:cNvSpPr>
            <a:spLocks noGrp="1"/>
          </p:cNvSpPr>
          <p:nvPr>
            <p:ph idx="1"/>
          </p:nvPr>
        </p:nvSpPr>
        <p:spPr/>
        <p:txBody>
          <a:bodyPr>
            <a:noAutofit/>
          </a:bodyPr>
          <a:lstStyle/>
          <a:p>
            <a:pPr>
              <a:lnSpc>
                <a:spcPct val="100000"/>
              </a:lnSpc>
              <a:spcBef>
                <a:spcPts val="0"/>
              </a:spcBef>
              <a:spcAft>
                <a:spcPts val="600"/>
              </a:spcAft>
            </a:pPr>
            <a:r>
              <a:rPr lang="en-US" altLang="en-US" sz="2200"/>
              <a:t>B</a:t>
            </a:r>
            <a:r>
              <a:rPr lang="vi-VN" altLang="en-US" sz="2200">
                <a:latin typeface="+mn-lt"/>
                <a:cs typeface="Calibri" panose="020F0502020204030204" pitchFamily="34" charset="0"/>
              </a:rPr>
              <a:t>iến toàn cục</a:t>
            </a:r>
            <a:r>
              <a:rPr lang="en-US" altLang="en-US" sz="2200">
                <a:latin typeface="+mn-lt"/>
                <a:cs typeface="Calibri" panose="020F0502020204030204" pitchFamily="34" charset="0"/>
              </a:rPr>
              <a:t> (</a:t>
            </a:r>
            <a:r>
              <a:rPr lang="vi-VN" altLang="en-US" sz="2200" b="1">
                <a:latin typeface="+mn-lt"/>
                <a:cs typeface="Calibri" panose="020F0502020204030204" pitchFamily="34" charset="0"/>
              </a:rPr>
              <a:t>Global variable</a:t>
            </a:r>
            <a:r>
              <a:rPr lang="en-US" altLang="en-US" sz="2200">
                <a:latin typeface="+mn-lt"/>
                <a:cs typeface="Calibri" panose="020F0502020204030204" pitchFamily="34" charset="0"/>
              </a:rPr>
              <a:t>): </a:t>
            </a:r>
            <a:r>
              <a:rPr lang="vi-VN" altLang="en-US" sz="2200">
                <a:latin typeface="+mn-lt"/>
                <a:cs typeface="Calibri" panose="020F0502020204030204" pitchFamily="34" charset="0"/>
              </a:rPr>
              <a:t>Biến toàn cục chỉ bị xóa khi chương trình kết thúc </a:t>
            </a:r>
            <a:r>
              <a:rPr lang="en-US" altLang="en-US" sz="2200">
                <a:latin typeface="+mn-lt"/>
                <a:cs typeface="Calibri" panose="020F0502020204030204" pitchFamily="34" charset="0"/>
                <a:sym typeface="Wingdings" panose="05000000000000000000" pitchFamily="2" charset="2"/>
              </a:rPr>
              <a:t></a:t>
            </a:r>
            <a:r>
              <a:rPr lang="vi-VN" altLang="en-US" sz="2200">
                <a:latin typeface="+mn-lt"/>
                <a:cs typeface="Calibri" panose="020F0502020204030204" pitchFamily="34" charset="0"/>
              </a:rPr>
              <a:t> tốn bộn nhớ nếu lạm dụng</a:t>
            </a:r>
            <a:endParaRPr lang="en-US" altLang="en-US" sz="2200">
              <a:latin typeface="+mn-lt"/>
              <a:cs typeface="Calibri" panose="020F0502020204030204" pitchFamily="34" charset="0"/>
            </a:endParaRPr>
          </a:p>
          <a:p>
            <a:pPr>
              <a:lnSpc>
                <a:spcPct val="100000"/>
              </a:lnSpc>
              <a:spcBef>
                <a:spcPts val="0"/>
              </a:spcBef>
              <a:spcAft>
                <a:spcPts val="600"/>
              </a:spcAft>
            </a:pPr>
            <a:r>
              <a:rPr lang="vi-VN" altLang="en-US" sz="2200">
                <a:latin typeface="+mn-lt"/>
                <a:cs typeface="Calibri" panose="020F0502020204030204" pitchFamily="34" charset="0"/>
              </a:rPr>
              <a:t>Biến toàn cục có thể được/bị thay đổi bởi bất kỳ hàm nào </a:t>
            </a:r>
            <a:r>
              <a:rPr lang="en-US" altLang="en-US" sz="2200">
                <a:latin typeface="+mn-lt"/>
                <a:cs typeface="Calibri" panose="020F0502020204030204" pitchFamily="34" charset="0"/>
                <a:sym typeface="Wingdings" panose="05000000000000000000" pitchFamily="2" charset="2"/>
              </a:rPr>
              <a:t></a:t>
            </a:r>
            <a:r>
              <a:rPr lang="vi-VN" altLang="en-US" sz="2200">
                <a:latin typeface="+mn-lt"/>
                <a:cs typeface="Calibri" panose="020F0502020204030204" pitchFamily="34" charset="0"/>
              </a:rPr>
              <a:t> Dễ gây lỗi logic nếu dùng bất cẩn</a:t>
            </a:r>
            <a:r>
              <a:rPr lang="en-US" altLang="en-US" sz="2200">
                <a:latin typeface="+mn-lt"/>
                <a:cs typeface="Calibri" panose="020F0502020204030204" pitchFamily="34" charset="0"/>
              </a:rPr>
              <a:t> </a:t>
            </a:r>
            <a:r>
              <a:rPr lang="en-US" altLang="en-US" sz="2200">
                <a:latin typeface="+mn-lt"/>
                <a:cs typeface="Calibri" panose="020F0502020204030204" pitchFamily="34" charset="0"/>
                <a:sym typeface="Wingdings" panose="05000000000000000000" pitchFamily="2" charset="2"/>
              </a:rPr>
              <a:t></a:t>
            </a:r>
            <a:r>
              <a:rPr lang="en-US" altLang="en-US" sz="2200">
                <a:latin typeface="+mn-lt"/>
                <a:cs typeface="Calibri" panose="020F0502020204030204" pitchFamily="34" charset="0"/>
              </a:rPr>
              <a:t> </a:t>
            </a:r>
            <a:r>
              <a:rPr lang="vi-VN" altLang="en-US" sz="2200">
                <a:latin typeface="+mn-lt"/>
                <a:cs typeface="Calibri" panose="020F0502020204030204" pitchFamily="34" charset="0"/>
              </a:rPr>
              <a:t>Khi dùng hàm nên </a:t>
            </a:r>
            <a:r>
              <a:rPr lang="vi-VN" altLang="en-US" sz="2200" b="1">
                <a:latin typeface="+mn-lt"/>
                <a:cs typeface="Calibri" panose="020F0502020204030204" pitchFamily="34" charset="0"/>
              </a:rPr>
              <a:t>hạn chế dùng biến toàn cục</a:t>
            </a:r>
          </a:p>
          <a:p>
            <a:pPr algn="l">
              <a:lnSpc>
                <a:spcPct val="120000"/>
              </a:lnSpc>
              <a:spcBef>
                <a:spcPts val="0"/>
              </a:spcBef>
              <a:spcAft>
                <a:spcPts val="0"/>
              </a:spcAft>
            </a:pPr>
            <a:r>
              <a:rPr lang="en-US" sz="2200"/>
              <a:t>Ví dụ:</a:t>
            </a:r>
          </a:p>
          <a:p>
            <a:pPr marL="0" indent="0" algn="l">
              <a:lnSpc>
                <a:spcPct val="10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Biến toàn cục</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2200" b="0">
                <a:solidFill>
                  <a:srgbClr val="000000"/>
                </a:solidFill>
                <a:effectLst/>
                <a:highlight>
                  <a:srgbClr val="FFFFFF"/>
                </a:highlight>
                <a:latin typeface="PragmataPro Mono Liga" panose="02000509040000020004" pitchFamily="49" charset="0"/>
              </a:rPr>
            </a:br>
            <a:endParaRPr lang="en-US" sz="22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endParaRPr lang="en-US" sz="22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021DAD21-993C-C8F3-9D3C-CFB8187DE3D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7660F1D-ED6C-914E-5DDA-20420F4CC1F5}"/>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E5C2ADB7-2B12-CD17-C23A-83443597344B}"/>
              </a:ext>
            </a:extLst>
          </p:cNvPr>
          <p:cNvSpPr txBox="1"/>
          <p:nvPr/>
        </p:nvSpPr>
        <p:spPr>
          <a:xfrm>
            <a:off x="6447446" y="3971802"/>
            <a:ext cx="3263345" cy="1569660"/>
          </a:xfrm>
          <a:prstGeom prst="rect">
            <a:avLst/>
          </a:prstGeom>
          <a:noFill/>
          <a:ln>
            <a:solidFill>
              <a:schemeClr val="tx1">
                <a:lumMod val="50000"/>
              </a:schemeClr>
            </a:solidFill>
          </a:ln>
        </p:spPr>
        <p:txBody>
          <a:bodyPr wrap="square">
            <a:spAutoFit/>
          </a:bodyPr>
          <a:lstStyle/>
          <a:p>
            <a:r>
              <a:rPr lang="en-US" sz="2400" b="1">
                <a:latin typeface="Arial" panose="020B0604020202020204" pitchFamily="34" charset="0"/>
                <a:cs typeface="Arial" panose="020B0604020202020204" pitchFamily="34" charset="0"/>
              </a:rPr>
              <a:t>Kết quả thực thi:</a:t>
            </a:r>
          </a:p>
          <a:p>
            <a:endParaRPr lang="en-US" sz="2400">
              <a:latin typeface="Arial" panose="020B0604020202020204" pitchFamily="34" charset="0"/>
              <a:cs typeface="Arial" panose="020B0604020202020204" pitchFamily="34" charset="0"/>
            </a:endParaRPr>
          </a:p>
          <a:p>
            <a:r>
              <a:rPr lang="en-US" sz="2400">
                <a:latin typeface="Arial" panose="020B0604020202020204" pitchFamily="34" charset="0"/>
                <a:cs typeface="Arial" panose="020B0604020202020204" pitchFamily="34" charset="0"/>
              </a:rPr>
              <a:t>6</a:t>
            </a:r>
          </a:p>
          <a:p>
            <a:r>
              <a:rPr lang="en-US" sz="2400">
                <a:latin typeface="Arial" panose="020B0604020202020204" pitchFamily="34" charset="0"/>
                <a:cs typeface="Arial" panose="020B0604020202020204" pitchFamily="34" charset="0"/>
              </a:rPr>
              <a:t>7</a:t>
            </a:r>
          </a:p>
        </p:txBody>
      </p:sp>
      <p:sp>
        <p:nvSpPr>
          <p:cNvPr id="7" name="Slide Number Placeholder 6">
            <a:extLst>
              <a:ext uri="{FF2B5EF4-FFF2-40B4-BE49-F238E27FC236}">
                <a16:creationId xmlns:a16="http://schemas.microsoft.com/office/drawing/2014/main" id="{686F2AE6-5A3B-86A9-7235-BC11B43EE8D6}"/>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129982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8D510198-0776-5C8E-2DB4-6B0B962208C9}"/>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33849394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5.8 Tham </a:t>
            </a:r>
            <a:r>
              <a:rPr lang="en-US" dirty="0" err="1"/>
              <a:t>số</a:t>
            </a:r>
            <a:r>
              <a:rPr lang="en-US" dirty="0"/>
              <a:t> </a:t>
            </a:r>
            <a:r>
              <a:rPr lang="en-US" dirty="0" err="1"/>
              <a:t>và</a:t>
            </a:r>
            <a:r>
              <a:rPr lang="en-US" dirty="0"/>
              <a:t> </a:t>
            </a:r>
            <a:r>
              <a:rPr lang="en-US" dirty="0" err="1"/>
              <a:t>đối</a:t>
            </a:r>
            <a:r>
              <a:rPr lang="en-US" dirty="0"/>
              <a:t> </a:t>
            </a:r>
            <a:r>
              <a:rPr lang="en-US" dirty="0" err="1"/>
              <a:t>số</a:t>
            </a:r>
            <a:endParaRPr lang="en-US" dirty="0"/>
          </a:p>
        </p:txBody>
      </p:sp>
      <p:sp>
        <p:nvSpPr>
          <p:cNvPr id="3" name="Content Placeholder 2"/>
          <p:cNvSpPr>
            <a:spLocks noGrp="1"/>
          </p:cNvSpPr>
          <p:nvPr>
            <p:ph idx="1"/>
          </p:nvPr>
        </p:nvSpPr>
        <p:spPr/>
        <p:txBody>
          <a:bodyPr>
            <a:normAutofit/>
          </a:bodyPr>
          <a:lstStyle/>
          <a:p>
            <a:pPr marL="0" indent="0">
              <a:buNone/>
            </a:pPr>
            <a:r>
              <a:rPr lang="en-US" altLang="en-US" sz="2400"/>
              <a:t>5.8.1 Khái niệm Tham số, Đối số</a:t>
            </a:r>
          </a:p>
          <a:p>
            <a:pPr marL="0" indent="0">
              <a:buNone/>
            </a:pPr>
            <a:r>
              <a:rPr lang="en-US" altLang="en-US" sz="2400"/>
              <a:t>5.8.2 Tham số mặc định (Default Parameter)</a:t>
            </a:r>
          </a:p>
          <a:p>
            <a:pPr marL="0" indent="0">
              <a:buNone/>
            </a:pPr>
            <a:r>
              <a:rPr lang="en-US" altLang="en-US" sz="2400"/>
              <a:t>5.8.3 Truyền đối số theo giá trị (Pass by Value)</a:t>
            </a:r>
          </a:p>
          <a:p>
            <a:pPr marL="0" indent="0">
              <a:buNone/>
            </a:pPr>
            <a:r>
              <a:rPr lang="en-US" altLang="en-US" sz="2400"/>
              <a:t>5.8.4 Truyền đối số theo tham chiếu (Pass by Reference)</a:t>
            </a:r>
          </a:p>
          <a:p>
            <a:pPr marL="0" indent="0">
              <a:buNone/>
            </a:pPr>
            <a:r>
              <a:rPr lang="en-US" altLang="en-US" sz="2400"/>
              <a:t>5.8.5 Truyền đối số theo con trỏ (Pass by Pointer) </a:t>
            </a:r>
          </a:p>
          <a:p>
            <a:pPr marL="0" indent="0">
              <a:buNone/>
            </a:pPr>
            <a:r>
              <a:rPr lang="en-US" altLang="en-US" sz="2400"/>
              <a:t>5.8.6 Truyền đối số hằng theo tham chiếu (Pass by Const Reference)</a:t>
            </a:r>
            <a:endParaRPr lang="vi-VN" altLang="en-US" sz="2400" dirty="0"/>
          </a:p>
        </p:txBody>
      </p:sp>
      <p:sp>
        <p:nvSpPr>
          <p:cNvPr id="9" name="Footer Placeholder 8">
            <a:extLst>
              <a:ext uri="{FF2B5EF4-FFF2-40B4-BE49-F238E27FC236}">
                <a16:creationId xmlns:a16="http://schemas.microsoft.com/office/drawing/2014/main" id="{C938592C-D7D3-035F-8EAE-8A392562F8C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Date Placeholder 7">
            <a:extLst>
              <a:ext uri="{FF2B5EF4-FFF2-40B4-BE49-F238E27FC236}">
                <a16:creationId xmlns:a16="http://schemas.microsoft.com/office/drawing/2014/main" id="{C62B502E-7092-BEC3-03E4-978048309D69}"/>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6D0B2451-7B05-5E2A-C7E6-8B8B500EAC55}"/>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200577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5.8.1 Khái niệm Tham số và đối số</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0D1EE76B-DF3F-41C6-92B2-E3C109A2A8C0}"/>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905524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5.8.1 Khái niệm Tham </a:t>
            </a:r>
            <a:r>
              <a:rPr lang="en-US" dirty="0" err="1"/>
              <a:t>số</a:t>
            </a:r>
            <a:r>
              <a:rPr lang="en-US" dirty="0"/>
              <a:t> </a:t>
            </a:r>
            <a:r>
              <a:rPr lang="en-US" dirty="0" err="1"/>
              <a:t>và</a:t>
            </a:r>
            <a:r>
              <a:rPr lang="en-US" dirty="0"/>
              <a:t> </a:t>
            </a:r>
            <a:r>
              <a:rPr lang="en-US" dirty="0" err="1"/>
              <a:t>đối</a:t>
            </a:r>
            <a:r>
              <a:rPr lang="en-US" dirty="0"/>
              <a:t> </a:t>
            </a:r>
            <a:r>
              <a:rPr lang="en-US" dirty="0" err="1"/>
              <a:t>số</a:t>
            </a:r>
            <a:endParaRPr lang="en-US" dirty="0"/>
          </a:p>
        </p:txBody>
      </p:sp>
      <p:sp>
        <p:nvSpPr>
          <p:cNvPr id="3" name="Content Placeholder 2"/>
          <p:cNvSpPr>
            <a:spLocks noGrp="1"/>
          </p:cNvSpPr>
          <p:nvPr>
            <p:ph idx="1"/>
          </p:nvPr>
        </p:nvSpPr>
        <p:spPr/>
        <p:txBody>
          <a:bodyPr>
            <a:normAutofit fontScale="85000" lnSpcReduction="20000"/>
          </a:bodyPr>
          <a:lstStyle/>
          <a:p>
            <a:r>
              <a:rPr lang="vi-VN" altLang="en-US" sz="2400" b="1">
                <a:latin typeface="+mn-lt"/>
                <a:cs typeface="Calibri" panose="020F0502020204030204" pitchFamily="34" charset="0"/>
              </a:rPr>
              <a:t>Parameter</a:t>
            </a:r>
            <a:r>
              <a:rPr lang="en-US" altLang="en-US" sz="2400" b="1">
                <a:latin typeface="+mn-lt"/>
                <a:cs typeface="Calibri" panose="020F0502020204030204" pitchFamily="34" charset="0"/>
              </a:rPr>
              <a:t>:</a:t>
            </a:r>
            <a:endParaRPr lang="vi-VN" altLang="en-US" sz="2400" b="1" dirty="0">
              <a:latin typeface="+mn-lt"/>
              <a:cs typeface="Calibri" panose="020F0502020204030204" pitchFamily="34" charset="0"/>
            </a:endParaRPr>
          </a:p>
          <a:p>
            <a:pPr lvl="1"/>
            <a:r>
              <a:rPr lang="en-US" altLang="en-US"/>
              <a:t>T</a:t>
            </a:r>
            <a:r>
              <a:rPr lang="vi-VN" altLang="en-US"/>
              <a:t>ạm </a:t>
            </a:r>
            <a:r>
              <a:rPr lang="vi-VN" altLang="en-US" dirty="0"/>
              <a:t>dịch: </a:t>
            </a:r>
            <a:r>
              <a:rPr lang="vi-VN" altLang="en-US" i="1" dirty="0"/>
              <a:t>Tham số </a:t>
            </a:r>
            <a:r>
              <a:rPr lang="vi-VN" altLang="en-US" dirty="0"/>
              <a:t>hoặc </a:t>
            </a:r>
            <a:r>
              <a:rPr lang="vi-VN" altLang="en-US" i="1" dirty="0"/>
              <a:t>tham số hình thức </a:t>
            </a:r>
          </a:p>
          <a:p>
            <a:pPr lvl="1"/>
            <a:r>
              <a:rPr lang="vi-VN" altLang="en-US" dirty="0"/>
              <a:t>Là các thông số mà </a:t>
            </a:r>
            <a:r>
              <a:rPr lang="vi-VN" altLang="en-US" b="1" dirty="0"/>
              <a:t>hàm nhận vào</a:t>
            </a:r>
          </a:p>
          <a:p>
            <a:pPr lvl="1"/>
            <a:r>
              <a:rPr lang="vi-VN" altLang="en-US" dirty="0"/>
              <a:t>Xác định khi khai </a:t>
            </a:r>
            <a:r>
              <a:rPr lang="vi-VN" altLang="en-US"/>
              <a:t>báo hàm</a:t>
            </a:r>
            <a:endParaRPr lang="en-US" altLang="en-US"/>
          </a:p>
          <a:p>
            <a:pPr lvl="1"/>
            <a:r>
              <a:rPr lang="en-US" altLang="en-US"/>
              <a:t>Ví dụ </a:t>
            </a:r>
            <a:r>
              <a:rPr lang="en-US">
                <a:solidFill>
                  <a:srgbClr val="0000FF"/>
                </a:solidFill>
                <a:highlight>
                  <a:srgbClr val="FFFFFF"/>
                </a:highlight>
              </a:rPr>
              <a:t>: </a:t>
            </a: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func</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x</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y</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x và y là các tham số hình thức</a:t>
            </a:r>
            <a:endParaRPr lang="en-US" b="0">
              <a:solidFill>
                <a:srgbClr val="000000"/>
              </a:solidFill>
              <a:effectLst/>
              <a:highlight>
                <a:srgbClr val="FFFFFF"/>
              </a:highlight>
              <a:latin typeface="PragmataPro Mono Liga" panose="02000509040000020004" pitchFamily="49" charset="0"/>
            </a:endParaRPr>
          </a:p>
          <a:p>
            <a:pPr marL="457200" lvl="1" indent="0">
              <a:buNone/>
            </a:pPr>
            <a:endParaRPr lang="vi-VN" altLang="en-US" dirty="0">
              <a:latin typeface="+mn-lt"/>
              <a:cs typeface="Calibri" panose="020F0502020204030204" pitchFamily="34" charset="0"/>
            </a:endParaRPr>
          </a:p>
          <a:p>
            <a:r>
              <a:rPr lang="vi-VN" altLang="en-US" sz="2400" b="1">
                <a:latin typeface="+mn-lt"/>
                <a:cs typeface="Calibri" panose="020F0502020204030204" pitchFamily="34" charset="0"/>
              </a:rPr>
              <a:t>Argument</a:t>
            </a:r>
            <a:r>
              <a:rPr lang="en-US" altLang="en-US" sz="2400" b="1">
                <a:latin typeface="+mn-lt"/>
                <a:cs typeface="Calibri" panose="020F0502020204030204" pitchFamily="34" charset="0"/>
              </a:rPr>
              <a:t>:</a:t>
            </a:r>
            <a:endParaRPr lang="vi-VN" altLang="en-US" sz="2400" b="1" dirty="0">
              <a:latin typeface="+mn-lt"/>
              <a:cs typeface="Calibri" panose="020F0502020204030204" pitchFamily="34" charset="0"/>
            </a:endParaRPr>
          </a:p>
          <a:p>
            <a:pPr lvl="1"/>
            <a:r>
              <a:rPr lang="vi-VN" altLang="en-US" dirty="0">
                <a:latin typeface="+mn-lt"/>
                <a:cs typeface="Calibri" panose="020F0502020204030204" pitchFamily="34" charset="0"/>
              </a:rPr>
              <a:t>Tạm dịch: </a:t>
            </a:r>
            <a:r>
              <a:rPr lang="vi-VN" altLang="en-US" i="1" dirty="0">
                <a:latin typeface="+mn-lt"/>
                <a:cs typeface="Calibri" panose="020F0502020204030204" pitchFamily="34" charset="0"/>
              </a:rPr>
              <a:t>Đối số </a:t>
            </a:r>
            <a:r>
              <a:rPr lang="vi-VN" altLang="en-US" dirty="0">
                <a:latin typeface="+mn-lt"/>
                <a:cs typeface="Calibri" panose="020F0502020204030204" pitchFamily="34" charset="0"/>
              </a:rPr>
              <a:t>hoặc </a:t>
            </a:r>
            <a:r>
              <a:rPr lang="vi-VN" altLang="en-US" i="1" dirty="0">
                <a:latin typeface="+mn-lt"/>
                <a:cs typeface="Calibri" panose="020F0502020204030204" pitchFamily="34" charset="0"/>
              </a:rPr>
              <a:t>Tham số thực sự</a:t>
            </a:r>
          </a:p>
          <a:p>
            <a:pPr lvl="1"/>
            <a:r>
              <a:rPr lang="vi-VN" altLang="en-US" dirty="0">
                <a:latin typeface="+mn-lt"/>
                <a:cs typeface="Calibri" panose="020F0502020204030204" pitchFamily="34" charset="0"/>
              </a:rPr>
              <a:t>Là các thông số được </a:t>
            </a:r>
            <a:r>
              <a:rPr lang="vi-VN" altLang="en-US" b="1" dirty="0">
                <a:latin typeface="+mn-lt"/>
                <a:cs typeface="Calibri" panose="020F0502020204030204" pitchFamily="34" charset="0"/>
              </a:rPr>
              <a:t>đưa vào hàm</a:t>
            </a:r>
            <a:r>
              <a:rPr lang="vi-VN" altLang="en-US" dirty="0">
                <a:latin typeface="+mn-lt"/>
                <a:cs typeface="Calibri" panose="020F0502020204030204" pitchFamily="34" charset="0"/>
              </a:rPr>
              <a:t> khi tiến hành </a:t>
            </a:r>
            <a:r>
              <a:rPr lang="vi-VN" altLang="en-US">
                <a:latin typeface="+mn-lt"/>
                <a:cs typeface="Calibri" panose="020F0502020204030204" pitchFamily="34" charset="0"/>
              </a:rPr>
              <a:t>gọi hàm</a:t>
            </a:r>
            <a:endParaRPr lang="en-US" altLang="en-US">
              <a:latin typeface="+mn-lt"/>
              <a:cs typeface="Calibri" panose="020F0502020204030204" pitchFamily="34" charset="0"/>
            </a:endParaRPr>
          </a:p>
          <a:p>
            <a:pPr lvl="1"/>
            <a:r>
              <a:rPr lang="en-US" altLang="en-US"/>
              <a:t>Ví dụ: </a:t>
            </a:r>
            <a:r>
              <a:rPr lang="en-US" b="0">
                <a:solidFill>
                  <a:srgbClr val="001080"/>
                </a:solidFill>
                <a:effectLst/>
                <a:highlight>
                  <a:srgbClr val="FFFFFF"/>
                </a:highlight>
                <a:latin typeface="PragmataPro Mono Liga" panose="02000509040000020004" pitchFamily="49" charset="0"/>
              </a:rPr>
              <a:t>func</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r>
              <a:rPr lang="en-US" b="0">
                <a:solidFill>
                  <a:srgbClr val="008000"/>
                </a:solidFill>
                <a:effectLst/>
                <a:highlight>
                  <a:srgbClr val="FFFFFF"/>
                </a:highlight>
                <a:latin typeface="PragmataPro Mono Liga" panose="02000509040000020004" pitchFamily="49" charset="0"/>
              </a:rPr>
              <a:t> // 10 và 20 là các đối số thực tế</a:t>
            </a:r>
            <a:endParaRPr lang="en-US" b="0">
              <a:solidFill>
                <a:srgbClr val="000000"/>
              </a:solidFill>
              <a:effectLst/>
              <a:highlight>
                <a:srgbClr val="FFFFFF"/>
              </a:highlight>
              <a:latin typeface="PragmataPro Mono Liga" panose="02000509040000020004" pitchFamily="49" charset="0"/>
            </a:endParaRPr>
          </a:p>
          <a:p>
            <a:pPr lvl="1"/>
            <a:endParaRPr lang="vi-VN" altLang="en-US" dirty="0">
              <a:latin typeface="+mn-lt"/>
              <a:cs typeface="Calibri" panose="020F0502020204030204" pitchFamily="34" charset="0"/>
            </a:endParaRPr>
          </a:p>
          <a:p>
            <a:r>
              <a:rPr lang="vi-VN" altLang="en-US" sz="2400" dirty="0">
                <a:latin typeface="+mn-lt"/>
                <a:cs typeface="Calibri" panose="020F0502020204030204" pitchFamily="34" charset="0"/>
              </a:rPr>
              <a:t>Hai thuật ngữ này đôi khi dùng lẫn lộn và gọi chung là </a:t>
            </a:r>
            <a:r>
              <a:rPr lang="vi-VN" altLang="en-US" sz="2400" i="1">
                <a:latin typeface="+mn-lt"/>
                <a:cs typeface="Calibri" panose="020F0502020204030204" pitchFamily="34" charset="0"/>
              </a:rPr>
              <a:t>Tham số</a:t>
            </a:r>
            <a:endParaRPr lang="vi-VN" altLang="en-US" sz="2400" i="1" dirty="0">
              <a:latin typeface="+mn-lt"/>
              <a:cs typeface="Calibri" panose="020F0502020204030204" pitchFamily="34" charset="0"/>
            </a:endParaRPr>
          </a:p>
        </p:txBody>
      </p:sp>
      <p:sp>
        <p:nvSpPr>
          <p:cNvPr id="8" name="Date Placeholder 7">
            <a:extLst>
              <a:ext uri="{FF2B5EF4-FFF2-40B4-BE49-F238E27FC236}">
                <a16:creationId xmlns:a16="http://schemas.microsoft.com/office/drawing/2014/main" id="{C62B502E-7092-BEC3-03E4-978048309D69}"/>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C938592C-D7D3-035F-8EAE-8A392562F8C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83E707E0-7E47-31FA-4F20-F26475546D0C}"/>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2243689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vi-VN"/>
              <a:t>5.1 </a:t>
            </a:r>
            <a:r>
              <a:rPr lang="en-US" altLang="vi-VN" dirty="0" err="1"/>
              <a:t>Đặt</a:t>
            </a:r>
            <a:r>
              <a:rPr lang="en-US" altLang="vi-VN" dirty="0"/>
              <a:t> </a:t>
            </a:r>
            <a:r>
              <a:rPr lang="en-US" altLang="vi-VN" dirty="0" err="1"/>
              <a:t>vấn</a:t>
            </a:r>
            <a:r>
              <a:rPr lang="en-US" altLang="vi-VN" dirty="0"/>
              <a:t> </a:t>
            </a:r>
            <a:r>
              <a:rPr lang="en-US" altLang="vi-VN" dirty="0" err="1"/>
              <a:t>đề</a:t>
            </a:r>
            <a:endParaRPr lang="en-US" dirty="0"/>
          </a:p>
        </p:txBody>
      </p:sp>
      <p:sp>
        <p:nvSpPr>
          <p:cNvPr id="3" name="Content Placeholder 2"/>
          <p:cNvSpPr>
            <a:spLocks noGrp="1"/>
          </p:cNvSpPr>
          <p:nvPr>
            <p:ph idx="1"/>
          </p:nvPr>
        </p:nvSpPr>
        <p:spPr>
          <a:xfrm>
            <a:off x="774145" y="1233824"/>
            <a:ext cx="5150405" cy="4943139"/>
          </a:xfrm>
        </p:spPr>
        <p:txBody>
          <a:bodyPr>
            <a:noAutofit/>
          </a:bodyPr>
          <a:lstStyle/>
          <a:p>
            <a:pPr>
              <a:lnSpc>
                <a:spcPts val="3000"/>
              </a:lnSpc>
              <a:spcBef>
                <a:spcPts val="600"/>
              </a:spcBef>
              <a:spcAft>
                <a:spcPts val="600"/>
              </a:spcAft>
            </a:pPr>
            <a:r>
              <a:rPr lang="en-US" altLang="vi-VN" sz="2400"/>
              <a:t>Ví dụ: Viết chương trình nhập  vào 04 </a:t>
            </a:r>
            <a:r>
              <a:rPr lang="en-US" altLang="vi-VN" sz="2400" dirty="0" err="1"/>
              <a:t>số</a:t>
            </a:r>
            <a:r>
              <a:rPr lang="en-US" altLang="vi-VN" sz="2400" dirty="0"/>
              <a:t> </a:t>
            </a:r>
            <a:r>
              <a:rPr lang="en-US" altLang="vi-VN" sz="2400" dirty="0" err="1"/>
              <a:t>nguyên</a:t>
            </a:r>
            <a:r>
              <a:rPr lang="en-US" altLang="vi-VN" sz="2400" dirty="0"/>
              <a:t> </a:t>
            </a:r>
            <a:r>
              <a:rPr lang="en-US" altLang="vi-VN" sz="2400" dirty="0" err="1"/>
              <a:t>dương</a:t>
            </a:r>
            <a:r>
              <a:rPr lang="en-US" altLang="vi-VN" sz="2400" dirty="0"/>
              <a:t> a, b, c, d</a:t>
            </a:r>
            <a:r>
              <a:rPr lang="en-US" altLang="vi-VN" sz="2400"/>
              <a:t>. Tìm </a:t>
            </a:r>
            <a:r>
              <a:rPr lang="en-US" altLang="vi-VN" sz="2400" dirty="0" err="1"/>
              <a:t>số</a:t>
            </a:r>
            <a:r>
              <a:rPr lang="en-US" altLang="vi-VN" sz="2400" dirty="0"/>
              <a:t> </a:t>
            </a:r>
            <a:r>
              <a:rPr lang="en-US" altLang="vi-VN" sz="2400" dirty="0" err="1"/>
              <a:t>lớn</a:t>
            </a:r>
            <a:r>
              <a:rPr lang="en-US" altLang="vi-VN" sz="2400" dirty="0"/>
              <a:t> </a:t>
            </a:r>
            <a:r>
              <a:rPr lang="en-US" altLang="vi-VN" sz="2400" dirty="0" err="1"/>
              <a:t>nhất</a:t>
            </a:r>
            <a:r>
              <a:rPr lang="en-US" altLang="vi-VN" sz="2400" dirty="0"/>
              <a:t>  </a:t>
            </a:r>
            <a:r>
              <a:rPr lang="en-US" altLang="vi-VN" sz="2400" dirty="0" err="1"/>
              <a:t>trong</a:t>
            </a:r>
            <a:r>
              <a:rPr lang="en-US" altLang="vi-VN" sz="2400" dirty="0"/>
              <a:t> 04 </a:t>
            </a:r>
            <a:r>
              <a:rPr lang="en-US" altLang="vi-VN" sz="2400" dirty="0" err="1"/>
              <a:t>số</a:t>
            </a:r>
            <a:r>
              <a:rPr lang="en-US" altLang="vi-VN" sz="2400" dirty="0"/>
              <a:t> </a:t>
            </a:r>
            <a:r>
              <a:rPr lang="en-US" altLang="vi-VN" sz="2400" dirty="0" err="1"/>
              <a:t>này</a:t>
            </a:r>
            <a:r>
              <a:rPr lang="en-US" altLang="vi-VN" sz="2400" dirty="0"/>
              <a:t>.</a:t>
            </a:r>
            <a:endParaRPr lang="vi-VN" altLang="vi-VN" sz="2400" dirty="0">
              <a:latin typeface="Calibri" panose="020F0502020204030204" pitchFamily="34" charset="0"/>
            </a:endParaRPr>
          </a:p>
          <a:p>
            <a:pPr lvl="1">
              <a:lnSpc>
                <a:spcPts val="3000"/>
              </a:lnSpc>
              <a:spcBef>
                <a:spcPts val="600"/>
              </a:spcBef>
              <a:spcAft>
                <a:spcPts val="600"/>
              </a:spcAft>
            </a:pPr>
            <a:r>
              <a:rPr lang="en-US" b="1">
                <a:latin typeface="Consolas" panose="020B0609020204030204" pitchFamily="49" charset="0"/>
              </a:rPr>
              <a:t>Input</a:t>
            </a:r>
            <a:r>
              <a:rPr lang="en-US">
                <a:latin typeface="Consolas" panose="020B0609020204030204" pitchFamily="49" charset="0"/>
              </a:rPr>
              <a:t>: Nhập vào 4 số nguyên a, b, c, d (Có kiểm tra điều kiện nhập đảm bảo đúng)</a:t>
            </a:r>
          </a:p>
          <a:p>
            <a:pPr lvl="1">
              <a:lnSpc>
                <a:spcPts val="3000"/>
              </a:lnSpc>
              <a:spcBef>
                <a:spcPts val="600"/>
              </a:spcBef>
              <a:spcAft>
                <a:spcPts val="600"/>
              </a:spcAft>
            </a:pPr>
            <a:r>
              <a:rPr lang="en-US" b="1">
                <a:latin typeface="Consolas" panose="020B0609020204030204" pitchFamily="49" charset="0"/>
              </a:rPr>
              <a:t>Output</a:t>
            </a:r>
            <a:r>
              <a:rPr lang="en-US">
                <a:latin typeface="Consolas" panose="020B0609020204030204" pitchFamily="49" charset="0"/>
              </a:rPr>
              <a:t>: Xuất số lớn nhất trong 4 số</a:t>
            </a:r>
          </a:p>
          <a:p>
            <a:pPr>
              <a:lnSpc>
                <a:spcPts val="3000"/>
              </a:lnSpc>
              <a:spcBef>
                <a:spcPts val="600"/>
              </a:spcBef>
              <a:spcAft>
                <a:spcPts val="600"/>
              </a:spcAft>
            </a:pPr>
            <a:r>
              <a:rPr lang="en-US" sz="2400"/>
              <a:t>Sơ đồ các bước giải như sau:</a:t>
            </a:r>
            <a:endParaRPr lang="en-US" sz="2400" dirty="0"/>
          </a:p>
        </p:txBody>
      </p:sp>
      <p:grpSp>
        <p:nvGrpSpPr>
          <p:cNvPr id="177" name="Group 176">
            <a:extLst>
              <a:ext uri="{FF2B5EF4-FFF2-40B4-BE49-F238E27FC236}">
                <a16:creationId xmlns:a16="http://schemas.microsoft.com/office/drawing/2014/main" id="{F8CECAF1-79B1-9D20-478F-2E45B24F0617}"/>
              </a:ext>
            </a:extLst>
          </p:cNvPr>
          <p:cNvGrpSpPr/>
          <p:nvPr/>
        </p:nvGrpSpPr>
        <p:grpSpPr>
          <a:xfrm>
            <a:off x="6096000" y="1125976"/>
            <a:ext cx="5743576" cy="5136601"/>
            <a:chOff x="6096000" y="1125976"/>
            <a:chExt cx="5743576" cy="5136601"/>
          </a:xfrm>
        </p:grpSpPr>
        <p:sp>
          <p:nvSpPr>
            <p:cNvPr id="9" name="Rectangle 8">
              <a:extLst>
                <a:ext uri="{FF2B5EF4-FFF2-40B4-BE49-F238E27FC236}">
                  <a16:creationId xmlns:a16="http://schemas.microsoft.com/office/drawing/2014/main" id="{339FD044-E2A9-8C8E-AEF2-BE7D48C730A0}"/>
                </a:ext>
              </a:extLst>
            </p:cNvPr>
            <p:cNvSpPr/>
            <p:nvPr/>
          </p:nvSpPr>
          <p:spPr>
            <a:xfrm>
              <a:off x="6096000" y="1376683"/>
              <a:ext cx="2125389" cy="785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en-US" sz="1800" b="1">
                  <a:solidFill>
                    <a:schemeClr val="tx1">
                      <a:lumMod val="50000"/>
                    </a:schemeClr>
                  </a:solidFill>
                  <a:latin typeface="Arial" panose="020B0604020202020204" pitchFamily="34" charset="0"/>
                  <a:cs typeface="Arial" panose="020B0604020202020204" pitchFamily="34" charset="0"/>
                </a:rPr>
                <a:t>Bước 1</a:t>
              </a:r>
              <a:r>
                <a:rPr lang="en-US" sz="1800">
                  <a:solidFill>
                    <a:schemeClr val="tx1">
                      <a:lumMod val="50000"/>
                    </a:schemeClr>
                  </a:solidFill>
                  <a:latin typeface="Arial" panose="020B0604020202020204" pitchFamily="34" charset="0"/>
                  <a:cs typeface="Arial" panose="020B0604020202020204" pitchFamily="34" charset="0"/>
                </a:rPr>
                <a:t>:</a:t>
              </a:r>
            </a:p>
            <a:p>
              <a:pPr lvl="0" algn="ctr">
                <a:lnSpc>
                  <a:spcPct val="100000"/>
                </a:lnSpc>
                <a:spcAft>
                  <a:spcPts val="0"/>
                </a:spcAft>
              </a:pPr>
              <a:r>
                <a:rPr lang="en-US" sz="1800">
                  <a:solidFill>
                    <a:schemeClr val="tx1">
                      <a:lumMod val="50000"/>
                    </a:schemeClr>
                  </a:solidFill>
                  <a:latin typeface="Arial" panose="020B0604020202020204" pitchFamily="34" charset="0"/>
                  <a:cs typeface="Arial" panose="020B0604020202020204" pitchFamily="34" charset="0"/>
                </a:rPr>
                <a:t>Nhập a, b, c, d</a:t>
              </a:r>
            </a:p>
          </p:txBody>
        </p:sp>
        <p:sp>
          <p:nvSpPr>
            <p:cNvPr id="10" name="Rectangle 9">
              <a:extLst>
                <a:ext uri="{FF2B5EF4-FFF2-40B4-BE49-F238E27FC236}">
                  <a16:creationId xmlns:a16="http://schemas.microsoft.com/office/drawing/2014/main" id="{329CEC5F-0128-E636-F928-BF78ECE7A2FE}"/>
                </a:ext>
              </a:extLst>
            </p:cNvPr>
            <p:cNvSpPr/>
            <p:nvPr/>
          </p:nvSpPr>
          <p:spPr>
            <a:xfrm>
              <a:off x="6096000" y="3160821"/>
              <a:ext cx="2125391" cy="119780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en-US" sz="1800" b="1">
                  <a:solidFill>
                    <a:schemeClr val="tx1">
                      <a:lumMod val="50000"/>
                    </a:schemeClr>
                  </a:solidFill>
                  <a:latin typeface="Arial" panose="020B0604020202020204" pitchFamily="34" charset="0"/>
                  <a:cs typeface="Arial" panose="020B0604020202020204" pitchFamily="34" charset="0"/>
                </a:rPr>
                <a:t>Bước 2</a:t>
              </a:r>
              <a:r>
                <a:rPr lang="en-US" sz="1800">
                  <a:solidFill>
                    <a:schemeClr val="tx1">
                      <a:lumMod val="50000"/>
                    </a:schemeClr>
                  </a:solidFill>
                  <a:latin typeface="Arial" panose="020B0604020202020204" pitchFamily="34" charset="0"/>
                  <a:cs typeface="Arial" panose="020B0604020202020204" pitchFamily="34" charset="0"/>
                </a:rPr>
                <a:t>: </a:t>
              </a:r>
            </a:p>
            <a:p>
              <a:pPr lvl="0" algn="ctr">
                <a:lnSpc>
                  <a:spcPct val="100000"/>
                </a:lnSpc>
                <a:spcAft>
                  <a:spcPts val="0"/>
                </a:spcAft>
              </a:pPr>
              <a:r>
                <a:rPr lang="en-US" sz="1800">
                  <a:solidFill>
                    <a:schemeClr val="tx1">
                      <a:lumMod val="50000"/>
                    </a:schemeClr>
                  </a:solidFill>
                  <a:latin typeface="Arial" panose="020B0604020202020204" pitchFamily="34" charset="0"/>
                  <a:cs typeface="Arial" panose="020B0604020202020204" pitchFamily="34" charset="0"/>
                </a:rPr>
                <a:t>Tìm số lớn nhất trong a, b, c, d gán vào max</a:t>
              </a:r>
            </a:p>
          </p:txBody>
        </p:sp>
        <p:sp>
          <p:nvSpPr>
            <p:cNvPr id="11" name="Rectangle 10">
              <a:extLst>
                <a:ext uri="{FF2B5EF4-FFF2-40B4-BE49-F238E27FC236}">
                  <a16:creationId xmlns:a16="http://schemas.microsoft.com/office/drawing/2014/main" id="{FB7B18DB-0CBC-6A84-4E4F-430B31953E2D}"/>
                </a:ext>
              </a:extLst>
            </p:cNvPr>
            <p:cNvSpPr/>
            <p:nvPr/>
          </p:nvSpPr>
          <p:spPr>
            <a:xfrm>
              <a:off x="6096000" y="5446067"/>
              <a:ext cx="2125389" cy="733865"/>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pPr>
              <a:r>
                <a:rPr lang="en-US" sz="1800" b="1">
                  <a:solidFill>
                    <a:schemeClr val="tx1">
                      <a:lumMod val="50000"/>
                    </a:schemeClr>
                  </a:solidFill>
                  <a:latin typeface="Arial" panose="020B0604020202020204" pitchFamily="34" charset="0"/>
                  <a:cs typeface="Arial" panose="020B0604020202020204" pitchFamily="34" charset="0"/>
                </a:rPr>
                <a:t>Bước 3</a:t>
              </a:r>
              <a:r>
                <a:rPr lang="en-US" sz="1800">
                  <a:solidFill>
                    <a:schemeClr val="tx1">
                      <a:lumMod val="50000"/>
                    </a:schemeClr>
                  </a:solidFill>
                  <a:latin typeface="Arial" panose="020B0604020202020204" pitchFamily="34" charset="0"/>
                  <a:cs typeface="Arial" panose="020B0604020202020204" pitchFamily="34" charset="0"/>
                </a:rPr>
                <a:t>:</a:t>
              </a:r>
            </a:p>
            <a:p>
              <a:pPr lvl="0" algn="ctr">
                <a:lnSpc>
                  <a:spcPct val="100000"/>
                </a:lnSpc>
              </a:pPr>
              <a:r>
                <a:rPr lang="en-US" sz="1800">
                  <a:solidFill>
                    <a:schemeClr val="tx1">
                      <a:lumMod val="50000"/>
                    </a:schemeClr>
                  </a:solidFill>
                  <a:latin typeface="Arial" panose="020B0604020202020204" pitchFamily="34" charset="0"/>
                  <a:cs typeface="Arial" panose="020B0604020202020204" pitchFamily="34" charset="0"/>
                </a:rPr>
                <a:t>Xuất kết quả max</a:t>
              </a:r>
            </a:p>
          </p:txBody>
        </p:sp>
        <p:cxnSp>
          <p:nvCxnSpPr>
            <p:cNvPr id="15" name="Connector: Elbow 14">
              <a:extLst>
                <a:ext uri="{FF2B5EF4-FFF2-40B4-BE49-F238E27FC236}">
                  <a16:creationId xmlns:a16="http://schemas.microsoft.com/office/drawing/2014/main" id="{BDA0C0AC-C261-68AE-47C3-38D86AF6CB79}"/>
                </a:ext>
              </a:extLst>
            </p:cNvPr>
            <p:cNvCxnSpPr>
              <a:cxnSpLocks/>
              <a:stCxn id="10" idx="2"/>
              <a:endCxn id="11" idx="0"/>
            </p:cNvCxnSpPr>
            <p:nvPr/>
          </p:nvCxnSpPr>
          <p:spPr>
            <a:xfrm rot="5400000">
              <a:off x="6614978" y="4902348"/>
              <a:ext cx="1087437" cy="1"/>
            </a:xfrm>
            <a:prstGeom prst="bentConnector3">
              <a:avLst>
                <a:gd name="adj1" fmla="val 5000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3F71C33-57F5-D86E-0D9A-39100DF59913}"/>
                </a:ext>
              </a:extLst>
            </p:cNvPr>
            <p:cNvCxnSpPr>
              <a:cxnSpLocks/>
              <a:stCxn id="9" idx="2"/>
              <a:endCxn id="10" idx="0"/>
            </p:cNvCxnSpPr>
            <p:nvPr/>
          </p:nvCxnSpPr>
          <p:spPr>
            <a:xfrm rot="16200000" flipH="1">
              <a:off x="6659574" y="2661699"/>
              <a:ext cx="998242" cy="1"/>
            </a:xfrm>
            <a:prstGeom prst="bentConnector3">
              <a:avLst>
                <a:gd name="adj1" fmla="val 5000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86551D4-04BF-7AB8-2242-67CB97A9C47B}"/>
                </a:ext>
              </a:extLst>
            </p:cNvPr>
            <p:cNvSpPr/>
            <p:nvPr/>
          </p:nvSpPr>
          <p:spPr>
            <a:xfrm>
              <a:off x="8854140" y="1125976"/>
              <a:ext cx="2985430" cy="596981"/>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it-IT" sz="1800">
                  <a:solidFill>
                    <a:schemeClr val="tx1">
                      <a:lumMod val="50000"/>
                    </a:schemeClr>
                  </a:solidFill>
                  <a:latin typeface="Arial" panose="020B0604020202020204" pitchFamily="34" charset="0"/>
                  <a:cs typeface="Arial" panose="020B0604020202020204" pitchFamily="34" charset="0"/>
                </a:rPr>
                <a:t>Nhập a</a:t>
              </a:r>
            </a:p>
            <a:p>
              <a:pPr lvl="0" algn="ctr">
                <a:lnSpc>
                  <a:spcPct val="100000"/>
                </a:lnSpc>
                <a:spcAft>
                  <a:spcPts val="0"/>
                </a:spcAft>
              </a:pPr>
              <a:r>
                <a:rPr lang="it-IT" sz="1800">
                  <a:solidFill>
                    <a:schemeClr val="tx1">
                      <a:lumMod val="50000"/>
                    </a:schemeClr>
                  </a:solidFill>
                  <a:latin typeface="Arial" panose="020B0604020202020204" pitchFamily="34" charset="0"/>
                  <a:cs typeface="Arial" panose="020B0604020202020204" pitchFamily="34" charset="0"/>
                </a:rPr>
                <a:t>Trong khi a </a:t>
              </a:r>
              <a:r>
                <a:rPr lang="en-US" b="0" i="0">
                  <a:solidFill>
                    <a:srgbClr val="333333"/>
                  </a:solidFill>
                  <a:effectLst/>
                  <a:latin typeface="Helvetica Neue"/>
                </a:rPr>
                <a:t>≤</a:t>
              </a:r>
              <a:r>
                <a:rPr lang="it-IT" sz="1800">
                  <a:solidFill>
                    <a:schemeClr val="tx1">
                      <a:lumMod val="50000"/>
                    </a:schemeClr>
                  </a:solidFill>
                  <a:latin typeface="Arial" panose="020B0604020202020204" pitchFamily="34" charset="0"/>
                  <a:cs typeface="Arial" panose="020B0604020202020204" pitchFamily="34" charset="0"/>
                </a:rPr>
                <a:t> 0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a:t>
              </a:r>
              <a:r>
                <a:rPr lang="it-IT" sz="1800">
                  <a:solidFill>
                    <a:schemeClr val="tx1">
                      <a:lumMod val="50000"/>
                    </a:schemeClr>
                  </a:solidFill>
                  <a:latin typeface="Arial" panose="020B0604020202020204" pitchFamily="34" charset="0"/>
                  <a:cs typeface="Arial" panose="020B0604020202020204" pitchFamily="34" charset="0"/>
                </a:rPr>
                <a:t> Nhập lại</a:t>
              </a:r>
            </a:p>
          </p:txBody>
        </p:sp>
        <p:sp>
          <p:nvSpPr>
            <p:cNvPr id="23" name="Rectangle 22">
              <a:extLst>
                <a:ext uri="{FF2B5EF4-FFF2-40B4-BE49-F238E27FC236}">
                  <a16:creationId xmlns:a16="http://schemas.microsoft.com/office/drawing/2014/main" id="{ECB71613-25FB-691C-FB6B-3A188811260C}"/>
                </a:ext>
              </a:extLst>
            </p:cNvPr>
            <p:cNvSpPr/>
            <p:nvPr/>
          </p:nvSpPr>
          <p:spPr>
            <a:xfrm>
              <a:off x="8854140" y="1827199"/>
              <a:ext cx="2985430" cy="596981"/>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it-IT" sz="1800">
                  <a:solidFill>
                    <a:schemeClr val="tx1">
                      <a:lumMod val="50000"/>
                    </a:schemeClr>
                  </a:solidFill>
                  <a:latin typeface="Arial" panose="020B0604020202020204" pitchFamily="34" charset="0"/>
                  <a:cs typeface="Arial" panose="020B0604020202020204" pitchFamily="34" charset="0"/>
                </a:rPr>
                <a:t>Nhập b</a:t>
              </a:r>
            </a:p>
            <a:p>
              <a:pPr algn="ctr"/>
              <a:r>
                <a:rPr lang="it-IT" sz="1800">
                  <a:solidFill>
                    <a:schemeClr val="tx1">
                      <a:lumMod val="50000"/>
                    </a:schemeClr>
                  </a:solidFill>
                  <a:latin typeface="Arial" panose="020B0604020202020204" pitchFamily="34" charset="0"/>
                  <a:cs typeface="Arial" panose="020B0604020202020204" pitchFamily="34" charset="0"/>
                </a:rPr>
                <a:t>Trong khi b </a:t>
              </a:r>
              <a:r>
                <a:rPr lang="en-US" b="0" i="0">
                  <a:solidFill>
                    <a:srgbClr val="333333"/>
                  </a:solidFill>
                  <a:effectLst/>
                  <a:latin typeface="Helvetica Neue"/>
                </a:rPr>
                <a:t>≤</a:t>
              </a:r>
              <a:r>
                <a:rPr lang="it-IT" sz="1800">
                  <a:solidFill>
                    <a:schemeClr val="tx1">
                      <a:lumMod val="50000"/>
                    </a:schemeClr>
                  </a:solidFill>
                  <a:latin typeface="Arial" panose="020B0604020202020204" pitchFamily="34" charset="0"/>
                  <a:cs typeface="Arial" panose="020B0604020202020204" pitchFamily="34" charset="0"/>
                </a:rPr>
                <a:t> 0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it-IT">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N</a:t>
              </a:r>
              <a:r>
                <a:rPr lang="it-IT" sz="1800">
                  <a:solidFill>
                    <a:schemeClr val="tx1">
                      <a:lumMod val="50000"/>
                    </a:schemeClr>
                  </a:solidFill>
                  <a:latin typeface="Arial" panose="020B0604020202020204" pitchFamily="34" charset="0"/>
                  <a:cs typeface="Arial" panose="020B0604020202020204" pitchFamily="34" charset="0"/>
                </a:rPr>
                <a:t>hập lại</a:t>
              </a:r>
            </a:p>
          </p:txBody>
        </p:sp>
        <p:sp>
          <p:nvSpPr>
            <p:cNvPr id="24" name="Rectangle 23">
              <a:extLst>
                <a:ext uri="{FF2B5EF4-FFF2-40B4-BE49-F238E27FC236}">
                  <a16:creationId xmlns:a16="http://schemas.microsoft.com/office/drawing/2014/main" id="{97F08BC8-1480-05B8-90D7-7D3817B8329A}"/>
                </a:ext>
              </a:extLst>
            </p:cNvPr>
            <p:cNvSpPr/>
            <p:nvPr/>
          </p:nvSpPr>
          <p:spPr>
            <a:xfrm>
              <a:off x="8854140" y="2554542"/>
              <a:ext cx="2985430" cy="57167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it-IT" sz="1800">
                  <a:solidFill>
                    <a:schemeClr val="tx1">
                      <a:lumMod val="50000"/>
                    </a:schemeClr>
                  </a:solidFill>
                  <a:latin typeface="Arial" panose="020B0604020202020204" pitchFamily="34" charset="0"/>
                  <a:cs typeface="Arial" panose="020B0604020202020204" pitchFamily="34" charset="0"/>
                </a:rPr>
                <a:t>Nhập c</a:t>
              </a:r>
            </a:p>
            <a:p>
              <a:pPr algn="ctr"/>
              <a:r>
                <a:rPr lang="it-IT" sz="1800">
                  <a:solidFill>
                    <a:schemeClr val="tx1">
                      <a:lumMod val="50000"/>
                    </a:schemeClr>
                  </a:solidFill>
                  <a:latin typeface="Arial" panose="020B0604020202020204" pitchFamily="34" charset="0"/>
                  <a:cs typeface="Arial" panose="020B0604020202020204" pitchFamily="34" charset="0"/>
                </a:rPr>
                <a:t>Trong khi c </a:t>
              </a:r>
              <a:r>
                <a:rPr lang="en-US" b="0" i="0">
                  <a:solidFill>
                    <a:srgbClr val="333333"/>
                  </a:solidFill>
                  <a:effectLst/>
                  <a:latin typeface="Helvetica Neue"/>
                </a:rPr>
                <a:t>≤</a:t>
              </a:r>
              <a:r>
                <a:rPr lang="it-IT" sz="1800">
                  <a:solidFill>
                    <a:schemeClr val="tx1">
                      <a:lumMod val="50000"/>
                    </a:schemeClr>
                  </a:solidFill>
                  <a:latin typeface="Arial" panose="020B0604020202020204" pitchFamily="34" charset="0"/>
                  <a:cs typeface="Arial" panose="020B0604020202020204" pitchFamily="34" charset="0"/>
                </a:rPr>
                <a:t> 0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a:t>
              </a:r>
              <a:r>
                <a:rPr lang="it-IT" sz="1800">
                  <a:solidFill>
                    <a:schemeClr val="tx1">
                      <a:lumMod val="50000"/>
                    </a:schemeClr>
                  </a:solidFill>
                  <a:latin typeface="Arial" panose="020B0604020202020204" pitchFamily="34" charset="0"/>
                  <a:cs typeface="Arial" panose="020B0604020202020204" pitchFamily="34" charset="0"/>
                </a:rPr>
                <a:t> Nhập lại</a:t>
              </a:r>
            </a:p>
          </p:txBody>
        </p:sp>
        <p:sp>
          <p:nvSpPr>
            <p:cNvPr id="25" name="Rectangle 24">
              <a:extLst>
                <a:ext uri="{FF2B5EF4-FFF2-40B4-BE49-F238E27FC236}">
                  <a16:creationId xmlns:a16="http://schemas.microsoft.com/office/drawing/2014/main" id="{92877512-2A2A-F2B3-415E-5322FE4F8A15}"/>
                </a:ext>
              </a:extLst>
            </p:cNvPr>
            <p:cNvSpPr/>
            <p:nvPr/>
          </p:nvSpPr>
          <p:spPr>
            <a:xfrm>
              <a:off x="8854143" y="4166725"/>
              <a:ext cx="2985433" cy="6097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vi-VN" sz="1800">
                  <a:solidFill>
                    <a:schemeClr val="tx1">
                      <a:lumMod val="50000"/>
                    </a:schemeClr>
                  </a:solidFill>
                  <a:latin typeface="Arial" panose="020B0604020202020204" pitchFamily="34" charset="0"/>
                  <a:cs typeface="Arial" panose="020B0604020202020204" pitchFamily="34" charset="0"/>
                </a:rPr>
                <a:t>Nếu a &gt; b</a:t>
              </a:r>
              <a:r>
                <a:rPr lang="en-US" sz="1800">
                  <a:solidFill>
                    <a:schemeClr val="tx1">
                      <a:lumMod val="50000"/>
                    </a:schemeClr>
                  </a:solidFill>
                  <a:latin typeface="Arial" panose="020B0604020202020204" pitchFamily="34" charset="0"/>
                  <a:cs typeface="Arial" panose="020B0604020202020204" pitchFamily="34" charset="0"/>
                </a:rPr>
                <a:t>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a:t>
              </a:r>
              <a:r>
                <a:rPr lang="vi-VN" sz="1800">
                  <a:solidFill>
                    <a:schemeClr val="tx1">
                      <a:lumMod val="50000"/>
                    </a:schemeClr>
                  </a:solidFill>
                  <a:latin typeface="Arial" panose="020B0604020202020204" pitchFamily="34" charset="0"/>
                  <a:cs typeface="Arial" panose="020B0604020202020204" pitchFamily="34" charset="0"/>
                </a:rPr>
                <a:t> </a:t>
              </a:r>
              <a:r>
                <a:rPr lang="en-US" sz="1800">
                  <a:solidFill>
                    <a:schemeClr val="tx1">
                      <a:lumMod val="50000"/>
                    </a:schemeClr>
                  </a:solidFill>
                  <a:latin typeface="Arial" panose="020B0604020202020204" pitchFamily="34" charset="0"/>
                  <a:cs typeface="Arial" panose="020B0604020202020204" pitchFamily="34" charset="0"/>
                </a:rPr>
                <a:t>max</a:t>
              </a:r>
              <a:r>
                <a:rPr lang="vi-VN" sz="1800">
                  <a:solidFill>
                    <a:schemeClr val="tx1">
                      <a:lumMod val="50000"/>
                    </a:schemeClr>
                  </a:solidFill>
                  <a:latin typeface="Arial" panose="020B0604020202020204" pitchFamily="34" charset="0"/>
                  <a:cs typeface="Arial" panose="020B0604020202020204" pitchFamily="34" charset="0"/>
                </a:rPr>
                <a:t> = a </a:t>
              </a:r>
              <a:endParaRPr lang="en-US" sz="1800">
                <a:solidFill>
                  <a:schemeClr val="tx1">
                    <a:lumMod val="50000"/>
                  </a:schemeClr>
                </a:solidFill>
                <a:latin typeface="Arial" panose="020B0604020202020204" pitchFamily="34" charset="0"/>
                <a:cs typeface="Arial" panose="020B0604020202020204" pitchFamily="34" charset="0"/>
              </a:endParaRPr>
            </a:p>
            <a:p>
              <a:pPr lvl="0" algn="ctr">
                <a:lnSpc>
                  <a:spcPct val="100000"/>
                </a:lnSpc>
                <a:spcAft>
                  <a:spcPts val="0"/>
                </a:spcAft>
              </a:pPr>
              <a:r>
                <a:rPr lang="en-US" sz="1800">
                  <a:solidFill>
                    <a:schemeClr val="tx1">
                      <a:lumMod val="50000"/>
                    </a:schemeClr>
                  </a:solidFill>
                  <a:latin typeface="Arial" panose="020B0604020202020204" pitchFamily="34" charset="0"/>
                  <a:cs typeface="Arial" panose="020B0604020202020204" pitchFamily="34" charset="0"/>
                </a:rPr>
                <a:t>N</a:t>
              </a:r>
              <a:r>
                <a:rPr lang="vi-VN" sz="1800">
                  <a:solidFill>
                    <a:schemeClr val="tx1">
                      <a:lumMod val="50000"/>
                    </a:schemeClr>
                  </a:solidFill>
                  <a:latin typeface="Arial" panose="020B0604020202020204" pitchFamily="34" charset="0"/>
                  <a:cs typeface="Arial" panose="020B0604020202020204" pitchFamily="34" charset="0"/>
                </a:rPr>
                <a:t>gược lại</a:t>
              </a:r>
              <a:r>
                <a:rPr lang="en-US" sz="1800">
                  <a:solidFill>
                    <a:schemeClr val="tx1">
                      <a:lumMod val="50000"/>
                    </a:schemeClr>
                  </a:solidFill>
                  <a:latin typeface="Arial" panose="020B0604020202020204" pitchFamily="34" charset="0"/>
                  <a:cs typeface="Arial" panose="020B0604020202020204" pitchFamily="34" charset="0"/>
                </a:rPr>
                <a:t> </a:t>
              </a:r>
              <a:r>
                <a:rPr lang="en-US">
                  <a:solidFill>
                    <a:schemeClr val="tx1">
                      <a:lumMod val="50000"/>
                    </a:schemeClr>
                  </a:solidFill>
                  <a:latin typeface="Arial" panose="020B0604020202020204" pitchFamily="34" charset="0"/>
                  <a:cs typeface="Arial" panose="020B0604020202020204" pitchFamily="34" charset="0"/>
                </a:rPr>
                <a:t>max</a:t>
              </a:r>
              <a:r>
                <a:rPr lang="vi-VN" sz="1800">
                  <a:solidFill>
                    <a:schemeClr val="tx1">
                      <a:lumMod val="50000"/>
                    </a:schemeClr>
                  </a:solidFill>
                  <a:latin typeface="Arial" panose="020B0604020202020204" pitchFamily="34" charset="0"/>
                  <a:cs typeface="Arial" panose="020B0604020202020204" pitchFamily="34" charset="0"/>
                </a:rPr>
                <a:t> = b</a:t>
              </a:r>
            </a:p>
          </p:txBody>
        </p:sp>
        <p:sp>
          <p:nvSpPr>
            <p:cNvPr id="49" name="Rectangle 48">
              <a:extLst>
                <a:ext uri="{FF2B5EF4-FFF2-40B4-BE49-F238E27FC236}">
                  <a16:creationId xmlns:a16="http://schemas.microsoft.com/office/drawing/2014/main" id="{ABC09B8F-BA43-72F1-3DD7-3C98BD5691BF}"/>
                </a:ext>
              </a:extLst>
            </p:cNvPr>
            <p:cNvSpPr/>
            <p:nvPr/>
          </p:nvSpPr>
          <p:spPr>
            <a:xfrm>
              <a:off x="8854141" y="4909799"/>
              <a:ext cx="2985433" cy="6097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pPr>
              <a:r>
                <a:rPr lang="en-US">
                  <a:solidFill>
                    <a:schemeClr val="tx1">
                      <a:lumMod val="50000"/>
                    </a:schemeClr>
                  </a:solidFill>
                  <a:latin typeface="Arial" panose="020B0604020202020204" pitchFamily="34" charset="0"/>
                  <a:cs typeface="Arial" panose="020B0604020202020204" pitchFamily="34" charset="0"/>
                </a:rPr>
                <a:t>Nếu c &gt; max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max</a:t>
              </a:r>
              <a:r>
                <a:rPr lang="en-US">
                  <a:solidFill>
                    <a:schemeClr val="tx1">
                      <a:lumMod val="50000"/>
                    </a:schemeClr>
                  </a:solidFill>
                  <a:latin typeface="Arial" panose="020B0604020202020204" pitchFamily="34" charset="0"/>
                  <a:cs typeface="Arial" panose="020B0604020202020204" pitchFamily="34" charset="0"/>
                </a:rPr>
                <a:t> = c</a:t>
              </a:r>
            </a:p>
          </p:txBody>
        </p:sp>
        <p:sp>
          <p:nvSpPr>
            <p:cNvPr id="50" name="Rectangle 49">
              <a:extLst>
                <a:ext uri="{FF2B5EF4-FFF2-40B4-BE49-F238E27FC236}">
                  <a16:creationId xmlns:a16="http://schemas.microsoft.com/office/drawing/2014/main" id="{A7793600-A310-E6CC-09DE-BE9A77898AC2}"/>
                </a:ext>
              </a:extLst>
            </p:cNvPr>
            <p:cNvSpPr/>
            <p:nvPr/>
          </p:nvSpPr>
          <p:spPr>
            <a:xfrm>
              <a:off x="8854140" y="5652873"/>
              <a:ext cx="2985433" cy="609704"/>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pPr>
              <a:r>
                <a:rPr lang="en-US">
                  <a:solidFill>
                    <a:schemeClr val="tx1">
                      <a:lumMod val="50000"/>
                    </a:schemeClr>
                  </a:solidFill>
                  <a:latin typeface="Arial" panose="020B0604020202020204" pitchFamily="34" charset="0"/>
                  <a:cs typeface="Arial" panose="020B0604020202020204" pitchFamily="34" charset="0"/>
                </a:rPr>
                <a:t>Nếu d &gt; max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max</a:t>
              </a:r>
              <a:r>
                <a:rPr lang="en-US">
                  <a:solidFill>
                    <a:schemeClr val="tx1">
                      <a:lumMod val="50000"/>
                    </a:schemeClr>
                  </a:solidFill>
                  <a:latin typeface="Arial" panose="020B0604020202020204" pitchFamily="34" charset="0"/>
                  <a:cs typeface="Arial" panose="020B0604020202020204" pitchFamily="34" charset="0"/>
                </a:rPr>
                <a:t> = d</a:t>
              </a:r>
              <a:endParaRPr lang="en-US" dirty="0">
                <a:solidFill>
                  <a:schemeClr val="tx1">
                    <a:lumMod val="50000"/>
                  </a:schemeClr>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ECE2399F-B7E1-64F8-481C-66BC84B77A5C}"/>
                </a:ext>
              </a:extLst>
            </p:cNvPr>
            <p:cNvSpPr/>
            <p:nvPr/>
          </p:nvSpPr>
          <p:spPr>
            <a:xfrm>
              <a:off x="8854140" y="3257364"/>
              <a:ext cx="2985430" cy="57167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00000"/>
                </a:lnSpc>
                <a:spcAft>
                  <a:spcPts val="0"/>
                </a:spcAft>
              </a:pPr>
              <a:r>
                <a:rPr lang="it-IT" sz="1800">
                  <a:solidFill>
                    <a:schemeClr val="tx1">
                      <a:lumMod val="50000"/>
                    </a:schemeClr>
                  </a:solidFill>
                  <a:latin typeface="Arial" panose="020B0604020202020204" pitchFamily="34" charset="0"/>
                  <a:cs typeface="Arial" panose="020B0604020202020204" pitchFamily="34" charset="0"/>
                </a:rPr>
                <a:t>Nhập d</a:t>
              </a:r>
            </a:p>
            <a:p>
              <a:pPr algn="ctr"/>
              <a:r>
                <a:rPr lang="it-IT" sz="1800">
                  <a:solidFill>
                    <a:schemeClr val="tx1">
                      <a:lumMod val="50000"/>
                    </a:schemeClr>
                  </a:solidFill>
                  <a:latin typeface="Arial" panose="020B0604020202020204" pitchFamily="34" charset="0"/>
                  <a:cs typeface="Arial" panose="020B0604020202020204" pitchFamily="34" charset="0"/>
                </a:rPr>
                <a:t>Trong khi d </a:t>
              </a:r>
              <a:r>
                <a:rPr lang="en-US" b="0" i="0">
                  <a:solidFill>
                    <a:srgbClr val="333333"/>
                  </a:solidFill>
                  <a:effectLst/>
                  <a:latin typeface="Helvetica Neue"/>
                </a:rPr>
                <a:t>≤</a:t>
              </a:r>
              <a:r>
                <a:rPr lang="it-IT" sz="1800">
                  <a:solidFill>
                    <a:schemeClr val="tx1">
                      <a:lumMod val="50000"/>
                    </a:schemeClr>
                  </a:solidFill>
                  <a:latin typeface="Arial" panose="020B0604020202020204" pitchFamily="34" charset="0"/>
                  <a:cs typeface="Arial" panose="020B0604020202020204" pitchFamily="34" charset="0"/>
                </a:rPr>
                <a:t> 0 </a:t>
              </a:r>
              <a:r>
                <a:rPr lang="it-IT" sz="1800">
                  <a:solidFill>
                    <a:schemeClr val="tx1">
                      <a:lumMod val="50000"/>
                    </a:schemeClr>
                  </a:solidFill>
                  <a:latin typeface="Arial" panose="020B0604020202020204" pitchFamily="34" charset="0"/>
                  <a:cs typeface="Arial" panose="020B0604020202020204" pitchFamily="34" charset="0"/>
                  <a:sym typeface="Wingdings" panose="05000000000000000000" pitchFamily="2" charset="2"/>
                </a:rPr>
                <a:t></a:t>
              </a:r>
              <a:r>
                <a:rPr lang="it-IT" sz="1800">
                  <a:solidFill>
                    <a:schemeClr val="tx1">
                      <a:lumMod val="50000"/>
                    </a:schemeClr>
                  </a:solidFill>
                  <a:latin typeface="Arial" panose="020B0604020202020204" pitchFamily="34" charset="0"/>
                  <a:cs typeface="Arial" panose="020B0604020202020204" pitchFamily="34" charset="0"/>
                </a:rPr>
                <a:t> Nhập lại</a:t>
              </a:r>
            </a:p>
          </p:txBody>
        </p:sp>
        <p:cxnSp>
          <p:nvCxnSpPr>
            <p:cNvPr id="59" name="Connector: Elbow 58">
              <a:extLst>
                <a:ext uri="{FF2B5EF4-FFF2-40B4-BE49-F238E27FC236}">
                  <a16:creationId xmlns:a16="http://schemas.microsoft.com/office/drawing/2014/main" id="{3D15CEDD-B488-3363-CB86-6B92FC21635D}"/>
                </a:ext>
              </a:extLst>
            </p:cNvPr>
            <p:cNvCxnSpPr>
              <a:cxnSpLocks/>
              <a:stCxn id="9" idx="3"/>
              <a:endCxn id="22" idx="1"/>
            </p:cNvCxnSpPr>
            <p:nvPr/>
          </p:nvCxnSpPr>
          <p:spPr>
            <a:xfrm flipV="1">
              <a:off x="8221389" y="1424467"/>
              <a:ext cx="632751" cy="345164"/>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AA2A6497-FAB0-D80E-7C22-DF329ADC7119}"/>
                </a:ext>
              </a:extLst>
            </p:cNvPr>
            <p:cNvCxnSpPr>
              <a:cxnSpLocks/>
              <a:stCxn id="9" idx="3"/>
              <a:endCxn id="23" idx="1"/>
            </p:cNvCxnSpPr>
            <p:nvPr/>
          </p:nvCxnSpPr>
          <p:spPr>
            <a:xfrm>
              <a:off x="8221389" y="1769631"/>
              <a:ext cx="632751" cy="356059"/>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16568A8-AB3A-FD96-F894-55BFF8990AD0}"/>
                </a:ext>
              </a:extLst>
            </p:cNvPr>
            <p:cNvCxnSpPr>
              <a:cxnSpLocks/>
              <a:stCxn id="9" idx="3"/>
              <a:endCxn id="24" idx="1"/>
            </p:cNvCxnSpPr>
            <p:nvPr/>
          </p:nvCxnSpPr>
          <p:spPr>
            <a:xfrm>
              <a:off x="8221389" y="1769631"/>
              <a:ext cx="632751" cy="1070746"/>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874AACF2-B07E-D251-4E2C-A7BB523AC942}"/>
                </a:ext>
              </a:extLst>
            </p:cNvPr>
            <p:cNvCxnSpPr>
              <a:cxnSpLocks/>
              <a:stCxn id="9" idx="3"/>
              <a:endCxn id="57" idx="1"/>
            </p:cNvCxnSpPr>
            <p:nvPr/>
          </p:nvCxnSpPr>
          <p:spPr>
            <a:xfrm>
              <a:off x="8221389" y="1769631"/>
              <a:ext cx="632751" cy="177356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C046A756-5284-3EDD-DC27-B8F54444D297}"/>
                </a:ext>
              </a:extLst>
            </p:cNvPr>
            <p:cNvCxnSpPr>
              <a:cxnSpLocks/>
              <a:stCxn id="10" idx="3"/>
              <a:endCxn id="25" idx="1"/>
            </p:cNvCxnSpPr>
            <p:nvPr/>
          </p:nvCxnSpPr>
          <p:spPr>
            <a:xfrm>
              <a:off x="8221391" y="3759726"/>
              <a:ext cx="632752" cy="711851"/>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3B2F534A-48D4-5CD6-15E9-C9EF5D6EC57F}"/>
                </a:ext>
              </a:extLst>
            </p:cNvPr>
            <p:cNvCxnSpPr>
              <a:cxnSpLocks/>
              <a:stCxn id="10" idx="3"/>
              <a:endCxn id="49" idx="1"/>
            </p:cNvCxnSpPr>
            <p:nvPr/>
          </p:nvCxnSpPr>
          <p:spPr>
            <a:xfrm>
              <a:off x="8221391" y="3759726"/>
              <a:ext cx="632750" cy="1454925"/>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F59CAA9F-3F02-F855-0B03-7A84BE200E66}"/>
                </a:ext>
              </a:extLst>
            </p:cNvPr>
            <p:cNvCxnSpPr>
              <a:cxnSpLocks/>
              <a:stCxn id="10" idx="3"/>
              <a:endCxn id="50" idx="1"/>
            </p:cNvCxnSpPr>
            <p:nvPr/>
          </p:nvCxnSpPr>
          <p:spPr>
            <a:xfrm>
              <a:off x="8221391" y="3759726"/>
              <a:ext cx="632749" cy="2197999"/>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97" name="Date Placeholder 196">
            <a:extLst>
              <a:ext uri="{FF2B5EF4-FFF2-40B4-BE49-F238E27FC236}">
                <a16:creationId xmlns:a16="http://schemas.microsoft.com/office/drawing/2014/main" id="{543E82DE-A19A-533E-F11A-7E4F679F36B9}"/>
              </a:ext>
            </a:extLst>
          </p:cNvPr>
          <p:cNvSpPr>
            <a:spLocks noGrp="1"/>
          </p:cNvSpPr>
          <p:nvPr>
            <p:ph type="dt" sz="half" idx="13"/>
          </p:nvPr>
        </p:nvSpPr>
        <p:spPr/>
        <p:txBody>
          <a:bodyPr/>
          <a:lstStyle/>
          <a:p>
            <a:r>
              <a:rPr lang="en-US"/>
              <a:t>June 2024</a:t>
            </a:r>
            <a:endParaRPr lang="en-US" dirty="0"/>
          </a:p>
        </p:txBody>
      </p:sp>
      <p:sp>
        <p:nvSpPr>
          <p:cNvPr id="198" name="Footer Placeholder 197">
            <a:extLst>
              <a:ext uri="{FF2B5EF4-FFF2-40B4-BE49-F238E27FC236}">
                <a16:creationId xmlns:a16="http://schemas.microsoft.com/office/drawing/2014/main" id="{C67E2F20-78B1-13F4-9038-0AEB65F18EA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F7CA2009-E024-EC98-F145-920ED90354DB}"/>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254070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ltLang="en-US" sz="2800"/>
              <a:t>5.8.2 Tham số mặc định (Default Parameter)</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E227B342-BD37-9B22-053B-C4A415CA81A6}"/>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890544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0033-AFEA-F4DD-C6F6-884379F539FB}"/>
              </a:ext>
            </a:extLst>
          </p:cNvPr>
          <p:cNvSpPr>
            <a:spLocks noGrp="1"/>
          </p:cNvSpPr>
          <p:nvPr>
            <p:ph type="title"/>
          </p:nvPr>
        </p:nvSpPr>
        <p:spPr/>
        <p:txBody>
          <a:bodyPr>
            <a:normAutofit fontScale="90000"/>
          </a:bodyPr>
          <a:lstStyle/>
          <a:p>
            <a:pPr marL="0" indent="0">
              <a:buNone/>
            </a:pPr>
            <a:r>
              <a:rPr lang="en-US" altLang="en-US" sz="4400"/>
              <a:t>5.8.2 Tham số mặc định (Default Parameter)</a:t>
            </a:r>
          </a:p>
        </p:txBody>
      </p:sp>
      <p:sp>
        <p:nvSpPr>
          <p:cNvPr id="3" name="Content Placeholder 2">
            <a:extLst>
              <a:ext uri="{FF2B5EF4-FFF2-40B4-BE49-F238E27FC236}">
                <a16:creationId xmlns:a16="http://schemas.microsoft.com/office/drawing/2014/main" id="{FED44BD7-3BAD-340F-7825-6B91671994C4}"/>
              </a:ext>
            </a:extLst>
          </p:cNvPr>
          <p:cNvSpPr>
            <a:spLocks noGrp="1"/>
          </p:cNvSpPr>
          <p:nvPr>
            <p:ph idx="1"/>
          </p:nvPr>
        </p:nvSpPr>
        <p:spPr>
          <a:xfrm>
            <a:off x="774145" y="1106824"/>
            <a:ext cx="10579654" cy="4943139"/>
          </a:xfrm>
        </p:spPr>
        <p:txBody>
          <a:bodyPr>
            <a:noAutofit/>
          </a:bodyPr>
          <a:lstStyle/>
          <a:p>
            <a:pPr algn="l">
              <a:spcBef>
                <a:spcPts val="0"/>
              </a:spcBef>
              <a:spcAft>
                <a:spcPts val="600"/>
              </a:spcAft>
            </a:pPr>
            <a:r>
              <a:rPr lang="en-US" sz="2400">
                <a:solidFill>
                  <a:schemeClr val="tx1">
                    <a:lumMod val="50000"/>
                  </a:schemeClr>
                </a:solidFill>
                <a:highlight>
                  <a:srgbClr val="FFFFFF"/>
                </a:highlight>
              </a:rPr>
              <a:t>G</a:t>
            </a:r>
            <a:r>
              <a:rPr lang="vi-VN" sz="2400" b="0">
                <a:solidFill>
                  <a:schemeClr val="tx1">
                    <a:lumMod val="50000"/>
                  </a:schemeClr>
                </a:solidFill>
                <a:effectLst/>
                <a:highlight>
                  <a:srgbClr val="FFFFFF"/>
                </a:highlight>
              </a:rPr>
              <a:t>iá trị mặc định của tham số trong hàm là giá trị được gán sẵn cho tham số đó khi </a:t>
            </a:r>
            <a:r>
              <a:rPr lang="vi-VN" sz="2400" b="1">
                <a:solidFill>
                  <a:schemeClr val="tx1">
                    <a:lumMod val="50000"/>
                  </a:schemeClr>
                </a:solidFill>
                <a:effectLst/>
                <a:highlight>
                  <a:srgbClr val="FFFFFF"/>
                </a:highlight>
              </a:rPr>
              <a:t>hàm được khai báo</a:t>
            </a:r>
            <a:r>
              <a:rPr lang="vi-VN" sz="2400" b="0">
                <a:solidFill>
                  <a:schemeClr val="tx1">
                    <a:lumMod val="50000"/>
                  </a:schemeClr>
                </a:solidFill>
                <a:effectLst/>
                <a:highlight>
                  <a:srgbClr val="FFFFFF"/>
                </a:highlight>
              </a:rPr>
              <a:t>.</a:t>
            </a:r>
            <a:endParaRPr lang="en-US" sz="2400" b="0">
              <a:solidFill>
                <a:schemeClr val="tx1">
                  <a:lumMod val="50000"/>
                </a:schemeClr>
              </a:solidFill>
              <a:effectLst/>
              <a:highlight>
                <a:srgbClr val="FFFFFF"/>
              </a:highlight>
            </a:endParaRPr>
          </a:p>
          <a:p>
            <a:pPr algn="l">
              <a:spcBef>
                <a:spcPts val="0"/>
              </a:spcBef>
              <a:spcAft>
                <a:spcPts val="600"/>
              </a:spcAft>
            </a:pPr>
            <a:r>
              <a:rPr lang="en-US" sz="2400" b="0">
                <a:solidFill>
                  <a:schemeClr val="tx1">
                    <a:lumMod val="50000"/>
                  </a:schemeClr>
                </a:solidFill>
                <a:effectLst/>
                <a:highlight>
                  <a:srgbClr val="FFFFFF"/>
                </a:highlight>
              </a:rPr>
              <a:t>Giá </a:t>
            </a:r>
            <a:r>
              <a:rPr lang="vi-VN" sz="2400" b="0">
                <a:solidFill>
                  <a:schemeClr val="tx1">
                    <a:lumMod val="50000"/>
                  </a:schemeClr>
                </a:solidFill>
                <a:effectLst/>
                <a:highlight>
                  <a:srgbClr val="FFFFFF"/>
                </a:highlight>
              </a:rPr>
              <a:t>trị mặc định sẽ </a:t>
            </a:r>
            <a:r>
              <a:rPr lang="vi-VN" sz="2400" b="1">
                <a:solidFill>
                  <a:schemeClr val="tx1">
                    <a:lumMod val="50000"/>
                  </a:schemeClr>
                </a:solidFill>
                <a:effectLst/>
                <a:highlight>
                  <a:srgbClr val="FFFFFF"/>
                </a:highlight>
              </a:rPr>
              <a:t>được sử dụng</a:t>
            </a:r>
            <a:r>
              <a:rPr lang="en-US" sz="2400" b="1">
                <a:solidFill>
                  <a:schemeClr val="tx1">
                    <a:lumMod val="50000"/>
                  </a:schemeClr>
                </a:solidFill>
                <a:effectLst/>
                <a:highlight>
                  <a:srgbClr val="FFFFFF"/>
                </a:highlight>
              </a:rPr>
              <a:t> khi gọi hàm nếu</a:t>
            </a:r>
            <a:r>
              <a:rPr lang="en-US" sz="2400" b="0">
                <a:solidFill>
                  <a:schemeClr val="tx1">
                    <a:lumMod val="50000"/>
                  </a:schemeClr>
                </a:solidFill>
                <a:effectLst/>
                <a:highlight>
                  <a:srgbClr val="FFFFFF"/>
                </a:highlight>
              </a:rPr>
              <a:t> </a:t>
            </a:r>
            <a:r>
              <a:rPr lang="en-US" sz="2400" b="1">
                <a:solidFill>
                  <a:schemeClr val="tx1">
                    <a:lumMod val="50000"/>
                  </a:schemeClr>
                </a:solidFill>
                <a:effectLst/>
                <a:highlight>
                  <a:srgbClr val="FFFFFF"/>
                </a:highlight>
              </a:rPr>
              <a:t>không cung cấp đối số cho tham số</a:t>
            </a:r>
            <a:r>
              <a:rPr lang="en-US" sz="2400" b="0">
                <a:solidFill>
                  <a:schemeClr val="tx1">
                    <a:lumMod val="50000"/>
                  </a:schemeClr>
                </a:solidFill>
                <a:effectLst/>
                <a:highlight>
                  <a:srgbClr val="FFFFFF"/>
                </a:highlight>
              </a:rPr>
              <a:t> có giá trị mặc định.</a:t>
            </a:r>
          </a:p>
          <a:p>
            <a:pPr algn="l">
              <a:spcBef>
                <a:spcPts val="0"/>
              </a:spcBef>
              <a:spcAft>
                <a:spcPts val="600"/>
              </a:spcAft>
            </a:pPr>
            <a:r>
              <a:rPr lang="vi-VN" sz="2400" b="0">
                <a:solidFill>
                  <a:schemeClr val="tx1">
                    <a:lumMod val="50000"/>
                  </a:schemeClr>
                </a:solidFill>
                <a:effectLst/>
                <a:highlight>
                  <a:srgbClr val="FFFFFF"/>
                </a:highlight>
              </a:rPr>
              <a:t>Vị trí của tham số mặc định: Các tham s</a:t>
            </a:r>
            <a:r>
              <a:rPr lang="en-US" sz="2400" b="0">
                <a:solidFill>
                  <a:schemeClr val="tx1">
                    <a:lumMod val="50000"/>
                  </a:schemeClr>
                </a:solidFill>
                <a:effectLst/>
                <a:highlight>
                  <a:srgbClr val="FFFFFF"/>
                </a:highlight>
              </a:rPr>
              <a:t>ố</a:t>
            </a:r>
            <a:r>
              <a:rPr lang="vi-VN" sz="2400" b="0">
                <a:solidFill>
                  <a:schemeClr val="tx1">
                    <a:lumMod val="50000"/>
                  </a:schemeClr>
                </a:solidFill>
                <a:effectLst/>
                <a:highlight>
                  <a:srgbClr val="FFFFFF"/>
                </a:highlight>
              </a:rPr>
              <a:t> mặc định</a:t>
            </a:r>
            <a:r>
              <a:rPr lang="en-US" sz="2400" b="0">
                <a:solidFill>
                  <a:schemeClr val="tx1">
                    <a:lumMod val="50000"/>
                  </a:schemeClr>
                </a:solidFill>
                <a:effectLst/>
                <a:highlight>
                  <a:srgbClr val="FFFFFF"/>
                </a:highlight>
              </a:rPr>
              <a:t> phải được </a:t>
            </a:r>
            <a:r>
              <a:rPr lang="vi-VN" sz="2400" b="0">
                <a:solidFill>
                  <a:schemeClr val="tx1">
                    <a:lumMod val="50000"/>
                  </a:schemeClr>
                </a:solidFill>
                <a:effectLst/>
                <a:highlight>
                  <a:srgbClr val="FFFFFF"/>
                </a:highlight>
              </a:rPr>
              <a:t>đặt sau các tham số không có giá trị mặc định. </a:t>
            </a:r>
            <a:r>
              <a:rPr lang="en-US" sz="2400" b="0">
                <a:solidFill>
                  <a:schemeClr val="tx1">
                    <a:lumMod val="50000"/>
                  </a:schemeClr>
                </a:solidFill>
                <a:effectLst/>
                <a:highlight>
                  <a:srgbClr val="FFFFFF"/>
                </a:highlight>
              </a:rPr>
              <a:t>Ví dụ:</a:t>
            </a:r>
          </a:p>
          <a:p>
            <a:pPr marL="457200" indent="0" algn="l">
              <a:lnSpc>
                <a:spcPct val="100000"/>
              </a:lnSpc>
              <a:spcBef>
                <a:spcPts val="0"/>
              </a:spcBef>
              <a:spcAft>
                <a:spcPts val="600"/>
              </a:spcAft>
              <a:buNone/>
            </a:pPr>
            <a:r>
              <a:rPr lang="vi-VN" sz="2200" b="0">
                <a:solidFill>
                  <a:srgbClr val="008000"/>
                </a:solidFill>
                <a:effectLst/>
                <a:highlight>
                  <a:srgbClr val="FFFFFF"/>
                </a:highlight>
                <a:latin typeface="PragmataPro Mono Liga" panose="02000509040000020004" pitchFamily="49" charset="0"/>
              </a:rPr>
              <a:t>// Đúng: Tham số mặc định được </a:t>
            </a:r>
            <a:r>
              <a:rPr lang="vi-VN" sz="2200" b="1">
                <a:solidFill>
                  <a:srgbClr val="008000"/>
                </a:solidFill>
                <a:effectLst/>
                <a:highlight>
                  <a:srgbClr val="FFFFFF"/>
                </a:highlight>
                <a:latin typeface="PragmataPro Mono Liga" panose="02000509040000020004" pitchFamily="49" charset="0"/>
              </a:rPr>
              <a:t>đặt sau tham số không mặc định</a:t>
            </a:r>
            <a:endParaRPr lang="en-US" sz="2200" b="1">
              <a:solidFill>
                <a:srgbClr val="000000"/>
              </a:solidFill>
              <a:highlight>
                <a:srgbClr val="FFFFFF"/>
              </a:highlight>
              <a:latin typeface="PragmataPro Mono Liga" panose="02000509040000020004" pitchFamily="49" charset="0"/>
            </a:endParaRPr>
          </a:p>
          <a:p>
            <a:pPr marL="457200" indent="0" algn="l">
              <a:lnSpc>
                <a:spcPct val="100000"/>
              </a:lnSpc>
              <a:spcBef>
                <a:spcPts val="0"/>
              </a:spcBef>
              <a:spcAft>
                <a:spcPts val="600"/>
              </a:spcAft>
              <a:buNone/>
            </a:pPr>
            <a:r>
              <a:rPr lang="vi-VN" sz="2200" b="0">
                <a:solidFill>
                  <a:srgbClr val="0000FF"/>
                </a:solidFill>
                <a:effectLst/>
                <a:highlight>
                  <a:srgbClr val="FFFFFF"/>
                </a:highlight>
                <a:latin typeface="PragmataPro Mono Liga" panose="02000509040000020004" pitchFamily="49" charset="0"/>
              </a:rPr>
              <a:t>void</a:t>
            </a:r>
            <a:r>
              <a:rPr lang="vi-VN"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vi-VN" sz="2200" b="0">
                <a:solidFill>
                  <a:srgbClr val="000000"/>
                </a:solidFill>
                <a:effectLst/>
                <a:highlight>
                  <a:srgbClr val="FFFFFF"/>
                </a:highlight>
                <a:latin typeface="PragmataPro Mono Liga" panose="02000509040000020004" pitchFamily="49" charset="0"/>
              </a:rPr>
              <a:t>(</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x</a:t>
            </a:r>
            <a:r>
              <a:rPr lang="vi-VN" sz="2200" b="0">
                <a:solidFill>
                  <a:srgbClr val="000000"/>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y</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en-US" sz="2200" b="0">
                <a:solidFill>
                  <a:srgbClr val="098658"/>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z</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en-US" sz="2200" b="0">
                <a:solidFill>
                  <a:srgbClr val="098658"/>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t</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vi-VN" sz="2200" b="0">
                <a:solidFill>
                  <a:srgbClr val="000000"/>
                </a:solidFill>
                <a:effectLst/>
                <a:highlight>
                  <a:srgbClr val="FFFFFF"/>
                </a:highlight>
                <a:latin typeface="PragmataPro Mono Liga" panose="02000509040000020004" pitchFamily="49" charset="0"/>
              </a:rPr>
              <a:t>);</a:t>
            </a:r>
            <a:r>
              <a:rPr lang="vi-VN" sz="2200" b="0">
                <a:solidFill>
                  <a:srgbClr val="008000"/>
                </a:solidFill>
                <a:effectLst/>
                <a:highlight>
                  <a:srgbClr val="FFFFFF"/>
                </a:highlight>
                <a:latin typeface="PragmataPro Mono Liga" panose="02000509040000020004" pitchFamily="49" charset="0"/>
              </a:rPr>
              <a:t> // </a:t>
            </a:r>
            <a:r>
              <a:rPr lang="en-US" sz="2200">
                <a:solidFill>
                  <a:srgbClr val="008000"/>
                </a:solidFill>
                <a:highlight>
                  <a:srgbClr val="FFFFFF"/>
                </a:highlight>
                <a:latin typeface="PragmataPro Mono Liga" panose="02000509040000020004" pitchFamily="49" charset="0"/>
              </a:rPr>
              <a:t>ĐÚNG</a:t>
            </a:r>
          </a:p>
          <a:p>
            <a:pPr marL="457200" indent="0" algn="l">
              <a:lnSpc>
                <a:spcPct val="100000"/>
              </a:lnSpc>
              <a:spcBef>
                <a:spcPts val="0"/>
              </a:spcBef>
              <a:spcAft>
                <a:spcPts val="600"/>
              </a:spcAft>
              <a:buNone/>
            </a:pPr>
            <a:r>
              <a:rPr lang="en-US" sz="2200" b="0">
                <a:solidFill>
                  <a:srgbClr val="008000"/>
                </a:solidFill>
                <a:effectLst/>
                <a:highlight>
                  <a:srgbClr val="FFFFFF"/>
                </a:highlight>
                <a:latin typeface="PragmataPro Mono Liga" panose="02000509040000020004" pitchFamily="49" charset="0"/>
              </a:rPr>
              <a:t>// Sai: </a:t>
            </a:r>
            <a:r>
              <a:rPr lang="vi-VN" sz="2200" b="0">
                <a:solidFill>
                  <a:srgbClr val="008000"/>
                </a:solidFill>
                <a:effectLst/>
                <a:highlight>
                  <a:srgbClr val="FFFFFF"/>
                </a:highlight>
                <a:latin typeface="PragmataPro Mono Liga" panose="02000509040000020004" pitchFamily="49" charset="0"/>
              </a:rPr>
              <a:t>Tham số mặc định </a:t>
            </a:r>
            <a:r>
              <a:rPr lang="vi-VN" sz="2200" b="1">
                <a:solidFill>
                  <a:srgbClr val="008000"/>
                </a:solidFill>
                <a:effectLst/>
                <a:highlight>
                  <a:srgbClr val="FFFFFF"/>
                </a:highlight>
                <a:latin typeface="PragmataPro Mono Liga" panose="02000509040000020004" pitchFamily="49" charset="0"/>
              </a:rPr>
              <a:t>không được đặt trước tham số không mặc định</a:t>
            </a:r>
            <a:endParaRPr lang="en-US" sz="2200" b="1">
              <a:solidFill>
                <a:srgbClr val="008000"/>
              </a:solidFill>
              <a:effectLst/>
              <a:highlight>
                <a:srgbClr val="FFFFFF"/>
              </a:highlight>
              <a:latin typeface="PragmataPro Mono Liga" panose="02000509040000020004" pitchFamily="49" charset="0"/>
            </a:endParaRPr>
          </a:p>
          <a:p>
            <a:pPr marL="457200" indent="0" algn="l">
              <a:lnSpc>
                <a:spcPct val="100000"/>
              </a:lnSpc>
              <a:spcBef>
                <a:spcPts val="0"/>
              </a:spcBef>
              <a:spcAft>
                <a:spcPts val="600"/>
              </a:spcAft>
              <a:buNone/>
            </a:pPr>
            <a:r>
              <a:rPr lang="vi-VN" sz="2200" b="0">
                <a:solidFill>
                  <a:srgbClr val="0000FF"/>
                </a:solidFill>
                <a:effectLst/>
                <a:highlight>
                  <a:srgbClr val="FFFFFF"/>
                </a:highlight>
                <a:latin typeface="PragmataPro Mono Liga" panose="02000509040000020004" pitchFamily="49" charset="0"/>
              </a:rPr>
              <a:t>void</a:t>
            </a:r>
            <a:r>
              <a:rPr lang="vi-VN"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vi-VN" sz="2200" b="0">
                <a:solidFill>
                  <a:srgbClr val="000000"/>
                </a:solidFill>
                <a:effectLst/>
                <a:highlight>
                  <a:srgbClr val="FFFFFF"/>
                </a:highlight>
                <a:latin typeface="PragmataPro Mono Liga" panose="02000509040000020004" pitchFamily="49" charset="0"/>
              </a:rPr>
              <a:t>(</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x</a:t>
            </a:r>
            <a:r>
              <a:rPr lang="en-US" sz="2200" b="0">
                <a:solidFill>
                  <a:srgbClr val="00108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vi-VN" sz="2200" b="0">
                <a:solidFill>
                  <a:srgbClr val="000000"/>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y</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en-US" sz="2200" b="0">
                <a:solidFill>
                  <a:srgbClr val="098658"/>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z</a:t>
            </a:r>
            <a:r>
              <a:rPr lang="vi-VN" sz="2200" b="0">
                <a:solidFill>
                  <a:srgbClr val="000000"/>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t</a:t>
            </a:r>
            <a:r>
              <a:rPr lang="vi-VN" sz="2200" b="0">
                <a:solidFill>
                  <a:srgbClr val="000000"/>
                </a:solidFill>
                <a:effectLst/>
                <a:highlight>
                  <a:srgbClr val="FFFFFF"/>
                </a:highlight>
                <a:latin typeface="PragmataPro Mono Liga" panose="02000509040000020004" pitchFamily="49" charset="0"/>
              </a:rPr>
              <a:t>);</a:t>
            </a:r>
            <a:r>
              <a:rPr lang="vi-VN" sz="2200" b="0">
                <a:solidFill>
                  <a:srgbClr val="008000"/>
                </a:solidFill>
                <a:effectLst/>
                <a:highlight>
                  <a:srgbClr val="FFFFFF"/>
                </a:highlight>
                <a:latin typeface="PragmataPro Mono Liga" panose="02000509040000020004" pitchFamily="49" charset="0"/>
              </a:rPr>
              <a:t> // </a:t>
            </a:r>
            <a:r>
              <a:rPr lang="en-US" sz="2200">
                <a:solidFill>
                  <a:srgbClr val="008000"/>
                </a:solidFill>
                <a:highlight>
                  <a:srgbClr val="FFFFFF"/>
                </a:highlight>
                <a:latin typeface="PragmataPro Mono Liga" panose="02000509040000020004" pitchFamily="49" charset="0"/>
              </a:rPr>
              <a:t>Lỗi biên dịch</a:t>
            </a:r>
          </a:p>
          <a:p>
            <a:pPr marL="457200" indent="0" algn="l">
              <a:lnSpc>
                <a:spcPct val="100000"/>
              </a:lnSpc>
              <a:spcBef>
                <a:spcPts val="0"/>
              </a:spcBef>
              <a:spcAft>
                <a:spcPts val="600"/>
              </a:spcAft>
              <a:buNone/>
            </a:pPr>
            <a:r>
              <a:rPr lang="vi-VN" sz="2200" b="0">
                <a:solidFill>
                  <a:srgbClr val="0000FF"/>
                </a:solidFill>
                <a:effectLst/>
                <a:highlight>
                  <a:srgbClr val="FFFFFF"/>
                </a:highlight>
                <a:latin typeface="PragmataPro Mono Liga" panose="02000509040000020004" pitchFamily="49" charset="0"/>
              </a:rPr>
              <a:t>void</a:t>
            </a:r>
            <a:r>
              <a:rPr lang="vi-VN"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func</a:t>
            </a:r>
            <a:r>
              <a:rPr lang="vi-VN" sz="2200" b="0">
                <a:solidFill>
                  <a:srgbClr val="000000"/>
                </a:solidFill>
                <a:effectLst/>
                <a:highlight>
                  <a:srgbClr val="FFFFFF"/>
                </a:highlight>
                <a:latin typeface="PragmataPro Mono Liga" panose="02000509040000020004" pitchFamily="49" charset="0"/>
              </a:rPr>
              <a:t>(</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x</a:t>
            </a:r>
            <a:r>
              <a:rPr lang="vi-VN" sz="2200" b="0">
                <a:solidFill>
                  <a:srgbClr val="000000"/>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y</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en-US" sz="2200" b="0">
                <a:solidFill>
                  <a:srgbClr val="098658"/>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z</a:t>
            </a:r>
            <a:r>
              <a:rPr lang="vi-VN"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 </a:t>
            </a: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t</a:t>
            </a: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10</a:t>
            </a:r>
            <a:r>
              <a:rPr lang="vi-VN" sz="2200" b="0">
                <a:solidFill>
                  <a:srgbClr val="000000"/>
                </a:solidFill>
                <a:effectLst/>
                <a:highlight>
                  <a:srgbClr val="FFFFFF"/>
                </a:highlight>
                <a:latin typeface="PragmataPro Mono Liga" panose="02000509040000020004" pitchFamily="49" charset="0"/>
              </a:rPr>
              <a:t>);</a:t>
            </a:r>
            <a:r>
              <a:rPr lang="vi-VN" sz="2200" b="0">
                <a:solidFill>
                  <a:srgbClr val="008000"/>
                </a:solidFill>
                <a:effectLst/>
                <a:highlight>
                  <a:srgbClr val="FFFFFF"/>
                </a:highlight>
                <a:latin typeface="PragmataPro Mono Liga" panose="02000509040000020004" pitchFamily="49" charset="0"/>
              </a:rPr>
              <a:t> // </a:t>
            </a:r>
            <a:r>
              <a:rPr lang="en-US" sz="2200">
                <a:solidFill>
                  <a:srgbClr val="008000"/>
                </a:solidFill>
                <a:highlight>
                  <a:srgbClr val="FFFFFF"/>
                </a:highlight>
                <a:latin typeface="PragmataPro Mono Liga" panose="02000509040000020004" pitchFamily="49" charset="0"/>
              </a:rPr>
              <a:t>Lỗi biên dịch</a:t>
            </a:r>
          </a:p>
          <a:p>
            <a:pPr marL="457200" indent="0" algn="l">
              <a:lnSpc>
                <a:spcPct val="100000"/>
              </a:lnSpc>
              <a:spcBef>
                <a:spcPts val="0"/>
              </a:spcBef>
              <a:spcAft>
                <a:spcPts val="600"/>
              </a:spcAft>
              <a:buNone/>
            </a:pPr>
            <a:endParaRPr lang="en-US" sz="2800">
              <a:solidFill>
                <a:srgbClr val="008000"/>
              </a:solidFill>
              <a:highlight>
                <a:srgbClr val="FFFFFF"/>
              </a:highlight>
              <a:latin typeface="PragmataPro Mono Liga" panose="02000509040000020004" pitchFamily="49" charset="0"/>
            </a:endParaRPr>
          </a:p>
          <a:p>
            <a:pPr marL="457200" indent="0" algn="l">
              <a:lnSpc>
                <a:spcPct val="100000"/>
              </a:lnSpc>
              <a:spcBef>
                <a:spcPts val="0"/>
              </a:spcBef>
              <a:spcAft>
                <a:spcPts val="600"/>
              </a:spcAft>
              <a:buNone/>
            </a:pPr>
            <a:endParaRPr lang="en-US" sz="2200" b="1">
              <a:solidFill>
                <a:srgbClr val="000000"/>
              </a:solidFill>
              <a:highlight>
                <a:srgbClr val="FFFFFF"/>
              </a:highlight>
              <a:latin typeface="PragmataPro Mono Liga" panose="02000509040000020004" pitchFamily="49" charset="0"/>
            </a:endParaRPr>
          </a:p>
          <a:p>
            <a:pPr marL="457200" indent="0" algn="l">
              <a:lnSpc>
                <a:spcPct val="100000"/>
              </a:lnSpc>
              <a:spcBef>
                <a:spcPts val="0"/>
              </a:spcBef>
              <a:spcAft>
                <a:spcPts val="600"/>
              </a:spcAft>
              <a:buNone/>
            </a:pPr>
            <a:endParaRPr lang="vi-VN" sz="24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E7DD45DA-98CA-FBC8-D31E-A6453C6768B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A7F9C0F5-9485-2DAC-777A-12080285AE41}"/>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D4E71D24-D5F0-1BA9-0C5F-183EDBD852B1}"/>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9578628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sz="4400"/>
              <a:t>5.8.2 Tham số mặc định (Default Parameter)</a:t>
            </a:r>
            <a:endParaRPr lang="en-US" dirty="0"/>
          </a:p>
        </p:txBody>
      </p:sp>
      <p:sp>
        <p:nvSpPr>
          <p:cNvPr id="3" name="Content Placeholder 2"/>
          <p:cNvSpPr>
            <a:spLocks noGrp="1"/>
          </p:cNvSpPr>
          <p:nvPr>
            <p:ph idx="1"/>
          </p:nvPr>
        </p:nvSpPr>
        <p:spPr>
          <a:xfrm>
            <a:off x="680626" y="1233824"/>
            <a:ext cx="5321855" cy="5272329"/>
          </a:xfrm>
          <a:ln>
            <a:solidFill>
              <a:schemeClr val="tx1"/>
            </a:solidFill>
          </a:ln>
        </p:spPr>
        <p:txBody>
          <a:bodyPr>
            <a:noAutofit/>
          </a:bodyPr>
          <a:lstStyle/>
          <a:p>
            <a:pPr algn="l">
              <a:lnSpc>
                <a:spcPct val="100000"/>
              </a:lnSpc>
            </a:pPr>
            <a:r>
              <a:rPr lang="en-US" sz="2400" b="0">
                <a:solidFill>
                  <a:schemeClr val="tx1">
                    <a:lumMod val="50000"/>
                  </a:schemeClr>
                </a:solidFill>
                <a:effectLst/>
                <a:highlight>
                  <a:srgbClr val="FFFFFF"/>
                </a:highlight>
              </a:rPr>
              <a:t>Ví dụ: </a:t>
            </a:r>
          </a:p>
          <a:p>
            <a:pPr marL="0" indent="0" algn="l">
              <a:lnSpc>
                <a:spcPct val="100000"/>
              </a:lnSpc>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FF0000"/>
                </a:solidFill>
                <a:effectLst/>
                <a:highlight>
                  <a:srgbClr val="FFFFFF"/>
                </a:highlight>
                <a:latin typeface="PragmataPro Mono Liga" panose="02000509040000020004" pitchFamily="49" charset="0"/>
              </a:rPr>
              <a:t>float divide (int a, int b=2) </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float</a:t>
            </a:r>
            <a:r>
              <a:rPr lang="en-US" sz="2200" b="0">
                <a:solidFill>
                  <a:srgbClr val="000000"/>
                </a:solidFill>
                <a:effectLst/>
                <a:highlight>
                  <a:srgbClr val="FFFFFF"/>
                </a:highlight>
                <a:latin typeface="PragmataPro Mono Liga" panose="02000509040000020004" pitchFamily="49" charset="0"/>
              </a:rPr>
              <a:t>(a)/b;</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795E26"/>
                </a:solidFill>
                <a:effectLst/>
                <a:highlight>
                  <a:srgbClr val="FFFFFF"/>
                </a:highlight>
                <a:latin typeface="PragmataPro Mono Liga" panose="02000509040000020004" pitchFamily="49" charset="0"/>
              </a:rPr>
              <a:t>divide</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12</a:t>
            </a:r>
            <a:r>
              <a:rPr lang="en-US" sz="2200" b="0">
                <a:solidFill>
                  <a:srgbClr val="000000"/>
                </a:solidFill>
                <a:effectLst/>
                <a:highlight>
                  <a:srgbClr val="FFFFFF"/>
                </a:highlight>
                <a:latin typeface="PragmataPro Mono Liga" panose="02000509040000020004" pitchFamily="49" charset="0"/>
              </a:rPr>
              <a:t>) &lt;&lt; </a:t>
            </a:r>
            <a:r>
              <a:rPr lang="en-US" sz="2200">
                <a:solidFill>
                  <a:srgbClr val="000000"/>
                </a:solidFill>
                <a:highlight>
                  <a:srgbClr val="FFFFFF"/>
                </a:highlight>
                <a:latin typeface="PragmataPro Mono Liga" panose="02000509040000020004" pitchFamily="49" charset="0"/>
              </a:rPr>
              <a:t>'\n';</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795E26"/>
                </a:solidFill>
                <a:effectLst/>
                <a:highlight>
                  <a:srgbClr val="FFFFFF"/>
                </a:highlight>
                <a:latin typeface="PragmataPro Mono Liga" panose="02000509040000020004" pitchFamily="49" charset="0"/>
              </a:rPr>
              <a:t>divide</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&lt;&lt; </a:t>
            </a:r>
            <a:r>
              <a:rPr lang="en-US" sz="2200">
                <a:solidFill>
                  <a:srgbClr val="000000"/>
                </a:solidFill>
                <a:highlight>
                  <a:srgbClr val="FFFFFF"/>
                </a:highlight>
                <a:latin typeface="PragmataPro Mono Liga" panose="02000509040000020004" pitchFamily="49" charset="0"/>
              </a:rPr>
              <a:t>'\n';</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10" name="Footer Placeholder 9">
            <a:extLst>
              <a:ext uri="{FF2B5EF4-FFF2-40B4-BE49-F238E27FC236}">
                <a16:creationId xmlns:a16="http://schemas.microsoft.com/office/drawing/2014/main" id="{23CF6ADC-BA71-72CF-8561-C000E011C55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Date Placeholder 8">
            <a:extLst>
              <a:ext uri="{FF2B5EF4-FFF2-40B4-BE49-F238E27FC236}">
                <a16:creationId xmlns:a16="http://schemas.microsoft.com/office/drawing/2014/main" id="{AB95287A-40A0-AC49-D8E9-669C9524DADE}"/>
              </a:ext>
            </a:extLst>
          </p:cNvPr>
          <p:cNvSpPr>
            <a:spLocks noGrp="1"/>
          </p:cNvSpPr>
          <p:nvPr>
            <p:ph type="dt" sz="half" idx="13"/>
          </p:nvPr>
        </p:nvSpPr>
        <p:spPr/>
        <p:txBody>
          <a:bodyPr/>
          <a:lstStyle/>
          <a:p>
            <a:r>
              <a:rPr lang="en-US"/>
              <a:t>June 2024</a:t>
            </a:r>
            <a:endParaRPr lang="en-US" dirty="0"/>
          </a:p>
        </p:txBody>
      </p:sp>
      <p:sp>
        <p:nvSpPr>
          <p:cNvPr id="4" name="Content Placeholder 2">
            <a:extLst>
              <a:ext uri="{FF2B5EF4-FFF2-40B4-BE49-F238E27FC236}">
                <a16:creationId xmlns:a16="http://schemas.microsoft.com/office/drawing/2014/main" id="{4F9F5F8C-1915-2F13-830B-6776CFEA9F84}"/>
              </a:ext>
            </a:extLst>
          </p:cNvPr>
          <p:cNvSpPr txBox="1">
            <a:spLocks/>
          </p:cNvSpPr>
          <p:nvPr/>
        </p:nvSpPr>
        <p:spPr>
          <a:xfrm>
            <a:off x="6096000" y="1236029"/>
            <a:ext cx="5321855" cy="5272329"/>
          </a:xfrm>
          <a:prstGeom prst="rect">
            <a:avLst/>
          </a:prstGeom>
          <a:ln>
            <a:solidFill>
              <a:schemeClr val="tx1"/>
            </a:solidFill>
          </a:ln>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buClrTx/>
              <a:buSzTx/>
              <a:buFont typeface="Arial" panose="020B0604020202020204" pitchFamily="34" charset="0"/>
              <a:buChar char="•"/>
              <a:tabLst/>
              <a:defRPr/>
            </a:pPr>
            <a:r>
              <a:rPr lang="en-US" sz="2400">
                <a:solidFill>
                  <a:schemeClr val="tx1">
                    <a:lumMod val="50000"/>
                  </a:schemeClr>
                </a:solidFill>
                <a:highlight>
                  <a:srgbClr val="FFFFFF"/>
                </a:highlight>
              </a:rPr>
              <a:t>Ví dụ: (Trong định nghĩa hàm không khai báo lại tham số mặc định)</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AF00DB"/>
                </a:solidFill>
                <a:effectLst/>
                <a:uLnTx/>
                <a:uFillTx/>
                <a:latin typeface="PragmataPro Mono Liga" panose="02000509040000020004" pitchFamily="49" charset="0"/>
                <a:ea typeface="+mn-ea"/>
                <a:cs typeface="+mn-cs"/>
              </a:rPr>
              <a:t>#include</a:t>
            </a:r>
            <a:r>
              <a:rPr kumimoji="0" lang="en-US" sz="2200" b="0" i="0" u="none" strike="noStrike" kern="1200" cap="none" spc="0" normalizeH="0" baseline="0" noProof="0">
                <a:ln>
                  <a:noFill/>
                </a:ln>
                <a:solidFill>
                  <a:srgbClr val="0000FF"/>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A31515"/>
                </a:solidFill>
                <a:effectLst/>
                <a:uLnTx/>
                <a:uFillTx/>
                <a:latin typeface="PragmataPro Mono Liga" panose="02000509040000020004" pitchFamily="49" charset="0"/>
                <a:ea typeface="+mn-ea"/>
                <a:cs typeface="+mn-cs"/>
              </a:rPr>
              <a:t>&lt;iostream&gt;</a:t>
            </a:r>
            <a:endPar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endParaRP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AF00DB"/>
                </a:solidFill>
                <a:effectLst/>
                <a:uLnTx/>
                <a:uFillTx/>
                <a:latin typeface="PragmataPro Mono Liga" panose="02000509040000020004" pitchFamily="49" charset="0"/>
                <a:ea typeface="+mn-ea"/>
                <a:cs typeface="+mn-cs"/>
              </a:rPr>
              <a:t>using</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000FF"/>
                </a:solidFill>
                <a:effectLst/>
                <a:uLnTx/>
                <a:uFillTx/>
                <a:latin typeface="PragmataPro Mono Liga" panose="02000509040000020004" pitchFamily="49" charset="0"/>
                <a:ea typeface="+mn-ea"/>
                <a:cs typeface="+mn-cs"/>
              </a:rPr>
              <a:t>namespace</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267F99"/>
                </a:solidFill>
                <a:effectLst/>
                <a:uLnTx/>
                <a:uFillTx/>
                <a:latin typeface="PragmataPro Mono Liga" panose="02000509040000020004" pitchFamily="49" charset="0"/>
                <a:ea typeface="+mn-ea"/>
                <a:cs typeface="+mn-cs"/>
              </a:rPr>
              <a:t>std</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FF0000"/>
                </a:solidFill>
                <a:effectLst/>
                <a:uLnTx/>
                <a:uFillTx/>
                <a:latin typeface="PragmataPro Mono Liga" panose="02000509040000020004" pitchFamily="49" charset="0"/>
                <a:ea typeface="+mn-ea"/>
                <a:cs typeface="+mn-cs"/>
              </a:rPr>
              <a:t>float divide (int a, int b=2);</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FF"/>
                </a:solidFill>
                <a:effectLst/>
                <a:uLnTx/>
                <a:uFillTx/>
                <a:latin typeface="PragmataPro Mono Liga" panose="02000509040000020004" pitchFamily="49" charset="0"/>
                <a:ea typeface="+mn-ea"/>
                <a:cs typeface="+mn-cs"/>
              </a:rPr>
              <a:t>int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main</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 {</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01080"/>
                </a:solidFill>
                <a:effectLst/>
                <a:uLnTx/>
                <a:uFillTx/>
                <a:latin typeface="PragmataPro Mono Liga" panose="02000509040000020004" pitchFamily="49" charset="0"/>
                <a:ea typeface="+mn-ea"/>
                <a:cs typeface="+mn-cs"/>
              </a:rPr>
              <a:t>cout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&lt;&lt;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divide</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98658"/>
                </a:solidFill>
                <a:effectLst/>
                <a:uLnTx/>
                <a:uFillTx/>
                <a:latin typeface="PragmataPro Mono Liga" panose="02000509040000020004" pitchFamily="49" charset="0"/>
                <a:ea typeface="+mn-ea"/>
                <a:cs typeface="+mn-cs"/>
              </a:rPr>
              <a:t>12</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&lt;&lt;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lang="en-US" sz="2200">
                <a:solidFill>
                  <a:srgbClr val="000000"/>
                </a:solidFill>
                <a:highlight>
                  <a:srgbClr val="FFFFFF"/>
                </a:highlight>
                <a:latin typeface="PragmataPro Mono Liga" panose="02000509040000020004" pitchFamily="49" charset="0"/>
              </a:rPr>
              <a:t>'\n';</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01080"/>
                </a:solidFill>
                <a:effectLst/>
                <a:uLnTx/>
                <a:uFillTx/>
                <a:latin typeface="PragmataPro Mono Liga" panose="02000509040000020004" pitchFamily="49" charset="0"/>
                <a:ea typeface="+mn-ea"/>
                <a:cs typeface="+mn-cs"/>
              </a:rPr>
              <a:t>cout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&lt;&lt;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divide</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98658"/>
                </a:solidFill>
                <a:effectLst/>
                <a:uLnTx/>
                <a:uFillTx/>
                <a:latin typeface="PragmataPro Mono Liga" panose="02000509040000020004" pitchFamily="49" charset="0"/>
                <a:ea typeface="+mn-ea"/>
                <a:cs typeface="+mn-cs"/>
              </a:rPr>
              <a:t>21</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98658"/>
                </a:solidFill>
                <a:effectLst/>
                <a:uLnTx/>
                <a:uFillTx/>
                <a:latin typeface="PragmataPro Mono Liga" panose="02000509040000020004" pitchFamily="49" charset="0"/>
                <a:ea typeface="+mn-ea"/>
                <a:cs typeface="+mn-cs"/>
              </a:rPr>
              <a:t>4</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795E26"/>
                </a:solidFill>
                <a:effectLst/>
                <a:uLnTx/>
                <a:uFillTx/>
                <a:latin typeface="PragmataPro Mono Liga" panose="02000509040000020004" pitchFamily="49" charset="0"/>
                <a:ea typeface="+mn-ea"/>
                <a:cs typeface="+mn-cs"/>
              </a:rPr>
              <a:t>&lt;&lt;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chemeClr val="tx1">
                    <a:lumMod val="50000"/>
                  </a:schemeClr>
                </a:solidFill>
                <a:effectLst/>
                <a:uLnTx/>
                <a:uFillTx/>
                <a:latin typeface="PragmataPro Mono Liga" panose="02000509040000020004" pitchFamily="49" charset="0"/>
                <a:ea typeface="+mn-ea"/>
                <a:cs typeface="+mn-cs"/>
              </a:rPr>
              <a:t>'</a:t>
            </a:r>
            <a:r>
              <a:rPr lang="en-US" sz="2200">
                <a:solidFill>
                  <a:schemeClr val="tx1">
                    <a:lumMod val="50000"/>
                  </a:schemeClr>
                </a:solidFill>
                <a:highlight>
                  <a:srgbClr val="FFFFFF"/>
                </a:highlight>
                <a:latin typeface="PragmataPro Mono Liga" panose="02000509040000020004" pitchFamily="49" charset="0"/>
              </a:rPr>
              <a:t>\</a:t>
            </a:r>
            <a:r>
              <a:rPr lang="en-US" sz="2200">
                <a:solidFill>
                  <a:srgbClr val="000000"/>
                </a:solidFill>
                <a:highlight>
                  <a:srgbClr val="FFFFFF"/>
                </a:highlight>
                <a:latin typeface="PragmataPro Mono Liga" panose="02000509040000020004" pitchFamily="49" charset="0"/>
              </a:rPr>
              <a:t>n';</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FF0000"/>
                </a:solidFill>
                <a:effectLst/>
                <a:uLnTx/>
                <a:uFillTx/>
                <a:latin typeface="PragmataPro Mono Liga" panose="02000509040000020004" pitchFamily="49" charset="0"/>
                <a:ea typeface="+mn-ea"/>
                <a:cs typeface="+mn-cs"/>
              </a:rPr>
              <a:t>float divide (int a, int b) </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AF00DB"/>
                </a:solidFill>
                <a:effectLst/>
                <a:uLnTx/>
                <a:uFillTx/>
                <a:latin typeface="PragmataPro Mono Liga" panose="02000509040000020004" pitchFamily="49" charset="0"/>
                <a:ea typeface="+mn-ea"/>
                <a:cs typeface="+mn-cs"/>
              </a:rPr>
              <a:t>return</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 </a:t>
            </a:r>
            <a:r>
              <a:rPr kumimoji="0" lang="en-US" sz="2200" b="0" i="0" u="none" strike="noStrike" kern="1200" cap="none" spc="0" normalizeH="0" baseline="0" noProof="0">
                <a:ln>
                  <a:noFill/>
                </a:ln>
                <a:solidFill>
                  <a:srgbClr val="0000FF"/>
                </a:solidFill>
                <a:effectLst/>
                <a:uLnTx/>
                <a:uFillTx/>
                <a:latin typeface="PragmataPro Mono Liga" panose="02000509040000020004" pitchFamily="49" charset="0"/>
                <a:ea typeface="+mn-ea"/>
                <a:cs typeface="+mn-cs"/>
              </a:rPr>
              <a:t>float</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r>
              <a:rPr kumimoji="0" lang="en-US" sz="2200" b="0" i="0" u="none" strike="noStrike" kern="1200" cap="none" spc="0" normalizeH="0" baseline="0" noProof="0">
                <a:ln>
                  <a:noFill/>
                </a:ln>
                <a:solidFill>
                  <a:srgbClr val="001080"/>
                </a:solidFill>
                <a:effectLst/>
                <a:uLnTx/>
                <a:uFillTx/>
                <a:latin typeface="PragmataPro Mono Liga" panose="02000509040000020004" pitchFamily="49" charset="0"/>
                <a:ea typeface="+mn-ea"/>
                <a:cs typeface="+mn-cs"/>
              </a:rPr>
              <a:t>a</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r>
              <a:rPr kumimoji="0" lang="en-US" sz="2200" b="0" i="0" u="none" strike="noStrike" kern="1200" cap="none" spc="0" normalizeH="0" baseline="0" noProof="0">
                <a:ln>
                  <a:noFill/>
                </a:ln>
                <a:solidFill>
                  <a:srgbClr val="001080"/>
                </a:solidFill>
                <a:effectLst/>
                <a:uLnTx/>
                <a:uFillTx/>
                <a:latin typeface="PragmataPro Mono Liga" panose="02000509040000020004" pitchFamily="49" charset="0"/>
                <a:ea typeface="+mn-ea"/>
                <a:cs typeface="+mn-cs"/>
              </a:rPr>
              <a:t>b</a:t>
            </a: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p>
          <a:p>
            <a:pPr marL="34290" marR="0" lvl="0" indent="0" algn="l" defTabSz="914400" rtl="0" eaLnBrk="1" fontAlgn="auto" latinLnBrk="0" hangingPunct="1">
              <a:lnSpc>
                <a:spcPct val="100000"/>
              </a:lnSpc>
              <a:buClrTx/>
              <a:buSzTx/>
              <a:buFontTx/>
              <a:buNone/>
              <a:tabLst/>
              <a:defRPr/>
            </a:pPr>
            <a:r>
              <a:rPr kumimoji="0" lang="en-US" sz="2200" b="0" i="0" u="none" strike="noStrike" kern="1200" cap="none" spc="0" normalizeH="0" baseline="0" noProof="0">
                <a:ln>
                  <a:noFill/>
                </a:ln>
                <a:solidFill>
                  <a:srgbClr val="000000"/>
                </a:solidFill>
                <a:effectLst/>
                <a:uLnTx/>
                <a:uFillTx/>
                <a:latin typeface="PragmataPro Mono Liga" panose="02000509040000020004" pitchFamily="49" charset="0"/>
                <a:ea typeface="+mn-ea"/>
                <a:cs typeface="+mn-cs"/>
              </a:rPr>
              <a:t>}</a:t>
            </a:r>
          </a:p>
        </p:txBody>
      </p:sp>
      <p:sp>
        <p:nvSpPr>
          <p:cNvPr id="5" name="Slide Number Placeholder 4">
            <a:extLst>
              <a:ext uri="{FF2B5EF4-FFF2-40B4-BE49-F238E27FC236}">
                <a16:creationId xmlns:a16="http://schemas.microsoft.com/office/drawing/2014/main" id="{464097D0-F5BC-BE22-5EDC-6019737891AD}"/>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120488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5.8.3 Truyền đối số theo giá trị (Pass by Value)</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58AF37C5-DBC0-1AE5-7BD4-A5E5453AFB43}"/>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extLst>
      <p:ext uri="{BB962C8B-B14F-4D97-AF65-F5344CB8AC3E}">
        <p14:creationId xmlns:p14="http://schemas.microsoft.com/office/powerpoint/2010/main" val="3492996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altLang="en-US" sz="2400">
                <a:latin typeface="+mn-lt"/>
                <a:cs typeface="Calibri" panose="020F0502020204030204" pitchFamily="34" charset="0"/>
              </a:rPr>
              <a:t>Là cách mặc định của C/C++</a:t>
            </a:r>
            <a:r>
              <a:rPr lang="en-US" altLang="en-US" sz="2400">
                <a:latin typeface="+mn-lt"/>
                <a:cs typeface="Calibri" panose="020F0502020204030204" pitchFamily="34" charset="0"/>
              </a:rPr>
              <a:t>.</a:t>
            </a:r>
            <a:endParaRPr lang="vi-VN" altLang="en-US" sz="2400">
              <a:latin typeface="+mn-lt"/>
              <a:cs typeface="Calibri" panose="020F0502020204030204" pitchFamily="34" charset="0"/>
            </a:endParaRPr>
          </a:p>
          <a:p>
            <a:r>
              <a:rPr lang="vi-VN" altLang="en-US" sz="2400">
                <a:latin typeface="+mn-lt"/>
                <a:cs typeface="Calibri" panose="020F0502020204030204" pitchFamily="34" charset="0"/>
              </a:rPr>
              <a:t>Tham số </a:t>
            </a:r>
            <a:r>
              <a:rPr lang="vi-VN" altLang="en-US" sz="2400" b="1">
                <a:latin typeface="+mn-lt"/>
                <a:cs typeface="Calibri" panose="020F0502020204030204" pitchFamily="34" charset="0"/>
              </a:rPr>
              <a:t>chứa bản sao </a:t>
            </a:r>
            <a:r>
              <a:rPr lang="vi-VN" altLang="en-US" sz="2400">
                <a:latin typeface="+mn-lt"/>
                <a:cs typeface="Calibri" panose="020F0502020204030204" pitchFamily="34" charset="0"/>
              </a:rPr>
              <a:t>giá trị của đối số. Thay đổi tham số không ảnh hưởng đến đối số.</a:t>
            </a:r>
            <a:endParaRPr lang="en-US" altLang="en-US" sz="2400">
              <a:latin typeface="+mn-lt"/>
              <a:cs typeface="Calibri" panose="020F0502020204030204" pitchFamily="34" charset="0"/>
            </a:endParaRPr>
          </a:p>
          <a:p>
            <a:r>
              <a:rPr lang="en-US" altLang="en-US" sz="2400"/>
              <a:t>Ví dụ:</a:t>
            </a:r>
            <a:endParaRPr lang="vi-VN" altLang="en-US" sz="2400" dirty="0"/>
          </a:p>
        </p:txBody>
      </p:sp>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11" name="Date Placeholder 10">
            <a:extLst>
              <a:ext uri="{FF2B5EF4-FFF2-40B4-BE49-F238E27FC236}">
                <a16:creationId xmlns:a16="http://schemas.microsoft.com/office/drawing/2014/main" id="{4565D7A5-3B89-A1F5-E489-C8BBFFA68EC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B4089EA9-517B-D1F6-BC5A-D065541FAA7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7" name="TextBox 36">
            <a:extLst>
              <a:ext uri="{FF2B5EF4-FFF2-40B4-BE49-F238E27FC236}">
                <a16:creationId xmlns:a16="http://schemas.microsoft.com/office/drawing/2014/main" id="{12802284-17F1-F20F-2142-8E6FA8E75248}"/>
              </a:ext>
            </a:extLst>
          </p:cNvPr>
          <p:cNvSpPr txBox="1"/>
          <p:nvPr/>
        </p:nvSpPr>
        <p:spPr bwMode="auto">
          <a:xfrm>
            <a:off x="1130504" y="3345129"/>
            <a:ext cx="3775393" cy="2554545"/>
          </a:xfrm>
          <a:prstGeom prst="rect">
            <a:avLst/>
          </a:prstGeom>
          <a:noFill/>
          <a:ln>
            <a:solidFill>
              <a:schemeClr val="tx1">
                <a:lumMod val="50000"/>
              </a:schemeClr>
            </a:solidFill>
          </a:ln>
        </p:spPr>
        <p:txBody>
          <a:bodyPr wrap="non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 &gt; n ? m :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 = </a:t>
            </a:r>
            <a:r>
              <a:rPr lang="en-US" sz="2000" b="0">
                <a:solidFill>
                  <a:srgbClr val="098658"/>
                </a:solidFill>
                <a:effectLst/>
                <a:latin typeface="PragmataPro Mono Liga" panose="02000509040000020004" pitchFamily="49" charset="0"/>
              </a:rPr>
              <a:t>10</a:t>
            </a:r>
            <a:r>
              <a:rPr lang="en-US" sz="2000" b="0">
                <a:solidFill>
                  <a:srgbClr val="000000"/>
                </a:solidFill>
                <a:effectLst/>
                <a:latin typeface="PragmataPro Mono Liga" panose="02000509040000020004" pitchFamily="49" charset="0"/>
              </a:rPr>
              <a:t>, b = </a:t>
            </a:r>
            <a:r>
              <a:rPr lang="en-US" sz="2000" b="0">
                <a:solidFill>
                  <a:srgbClr val="098658"/>
                </a:solidFill>
                <a:effectLst/>
                <a:latin typeface="PragmataPro Mono Liga" panose="02000509040000020004" pitchFamily="49" charset="0"/>
              </a:rPr>
              <a:t>20</a:t>
            </a:r>
            <a:r>
              <a:rPr lang="en-US" sz="2000" b="0">
                <a:solidFill>
                  <a:srgbClr val="000000"/>
                </a:solidFill>
                <a:effectLst/>
                <a:latin typeface="PragmataPro Mono Liga" panose="02000509040000020004" pitchFamily="49" charset="0"/>
              </a:rPr>
              <a:t>;</a:t>
            </a:r>
          </a:p>
          <a:p>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max = </a:t>
            </a:r>
            <a:r>
              <a:rPr lang="en-US" sz="2000" b="0">
                <a:solidFill>
                  <a:srgbClr val="795E26"/>
                </a:solidFill>
                <a:effectLst/>
                <a:highlight>
                  <a:srgbClr val="FFFF00"/>
                </a:highlight>
                <a:latin typeface="PragmataPro Mono Liga" panose="02000509040000020004" pitchFamily="49" charset="0"/>
              </a:rPr>
              <a:t>so_lon</a:t>
            </a:r>
            <a:r>
              <a:rPr lang="en-US" sz="2000" b="0">
                <a:solidFill>
                  <a:srgbClr val="000000"/>
                </a:solidFill>
                <a:effectLst/>
                <a:highlight>
                  <a:srgbClr val="FFFF00"/>
                </a:highlight>
                <a:latin typeface="PragmataPro Mono Liga" panose="02000509040000020004" pitchFamily="49" charset="0"/>
              </a:rPr>
              <a:t>(a, b);</a:t>
            </a:r>
          </a:p>
          <a:p>
            <a:r>
              <a:rPr lang="en-US" sz="2000" b="0">
                <a:solidFill>
                  <a:srgbClr val="000000"/>
                </a:solidFill>
                <a:effectLst/>
                <a:highlight>
                  <a:srgbClr val="FFFFFF"/>
                </a:highlight>
                <a:latin typeface="PragmataPro Mono Liga" panose="02000509040000020004" pitchFamily="49" charset="0"/>
              </a:rPr>
              <a:t>    cout &lt;&lt; max;</a:t>
            </a:r>
          </a:p>
          <a:p>
            <a:r>
              <a:rPr lang="en-US" sz="2000" b="0">
                <a:solidFill>
                  <a:srgbClr val="000000"/>
                </a:solidFill>
                <a:effectLst/>
                <a:highlight>
                  <a:srgbClr val="FFFFFF"/>
                </a:highlight>
                <a:latin typeface="PragmataPro Mono Liga" panose="02000509040000020004" pitchFamily="49" charset="0"/>
              </a:rPr>
              <a:t>}</a:t>
            </a:r>
          </a:p>
        </p:txBody>
      </p:sp>
      <p:grpSp>
        <p:nvGrpSpPr>
          <p:cNvPr id="39" name="Group 38">
            <a:extLst>
              <a:ext uri="{FF2B5EF4-FFF2-40B4-BE49-F238E27FC236}">
                <a16:creationId xmlns:a16="http://schemas.microsoft.com/office/drawing/2014/main" id="{F60C8BDD-7547-D180-17AB-EA5357CFAA86}"/>
              </a:ext>
            </a:extLst>
          </p:cNvPr>
          <p:cNvGrpSpPr/>
          <p:nvPr/>
        </p:nvGrpSpPr>
        <p:grpSpPr>
          <a:xfrm>
            <a:off x="6622227" y="2427951"/>
            <a:ext cx="4647087" cy="3972976"/>
            <a:chOff x="6309033" y="2427951"/>
            <a:chExt cx="4647087" cy="3972976"/>
          </a:xfrm>
        </p:grpSpPr>
        <p:grpSp>
          <p:nvGrpSpPr>
            <p:cNvPr id="36" name="Group 35">
              <a:extLst>
                <a:ext uri="{FF2B5EF4-FFF2-40B4-BE49-F238E27FC236}">
                  <a16:creationId xmlns:a16="http://schemas.microsoft.com/office/drawing/2014/main" id="{9F78038F-3E23-3751-DFAE-3353D4524C31}"/>
                </a:ext>
              </a:extLst>
            </p:cNvPr>
            <p:cNvGrpSpPr/>
            <p:nvPr/>
          </p:nvGrpSpPr>
          <p:grpSpPr>
            <a:xfrm>
              <a:off x="6729350" y="4570738"/>
              <a:ext cx="3806454" cy="1830189"/>
              <a:chOff x="6729350" y="4570738"/>
              <a:chExt cx="3806454" cy="1830189"/>
            </a:xfrm>
          </p:grpSpPr>
          <p:sp>
            <p:nvSpPr>
              <p:cNvPr id="13" name="Rectangle 12">
                <a:extLst>
                  <a:ext uri="{FF2B5EF4-FFF2-40B4-BE49-F238E27FC236}">
                    <a16:creationId xmlns:a16="http://schemas.microsoft.com/office/drawing/2014/main" id="{807B9F7A-C4DC-003C-9586-67099CF35066}"/>
                  </a:ext>
                </a:extLst>
              </p:cNvPr>
              <p:cNvSpPr/>
              <p:nvPr/>
            </p:nvSpPr>
            <p:spPr>
              <a:xfrm>
                <a:off x="6729350" y="4570738"/>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4" name="Rectangle: Rounded Corners 8">
                <a:extLst>
                  <a:ext uri="{FF2B5EF4-FFF2-40B4-BE49-F238E27FC236}">
                    <a16:creationId xmlns:a16="http://schemas.microsoft.com/office/drawing/2014/main" id="{11D3E04E-A4BF-B939-ADFE-3DD591089E3A}"/>
                  </a:ext>
                </a:extLst>
              </p:cNvPr>
              <p:cNvSpPr/>
              <p:nvPr/>
            </p:nvSpPr>
            <p:spPr>
              <a:xfrm>
                <a:off x="6802580" y="4585731"/>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5" name="TextBox 14">
                <a:extLst>
                  <a:ext uri="{FF2B5EF4-FFF2-40B4-BE49-F238E27FC236}">
                    <a16:creationId xmlns:a16="http://schemas.microsoft.com/office/drawing/2014/main" id="{B2942615-EDD5-26DA-2B3A-965D26257FA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16" name="TextBox 15">
                <a:extLst>
                  <a:ext uri="{FF2B5EF4-FFF2-40B4-BE49-F238E27FC236}">
                    <a16:creationId xmlns:a16="http://schemas.microsoft.com/office/drawing/2014/main" id="{3AC81953-D7AF-A626-EA34-E015E29750B2}"/>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17" name="Rectangle 16">
                <a:extLst>
                  <a:ext uri="{FF2B5EF4-FFF2-40B4-BE49-F238E27FC236}">
                    <a16:creationId xmlns:a16="http://schemas.microsoft.com/office/drawing/2014/main" id="{41E8ABCA-CFFB-C6D2-CEEA-89AD3DF821E0}"/>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8" name="Rectangle 17">
                <a:extLst>
                  <a:ext uri="{FF2B5EF4-FFF2-40B4-BE49-F238E27FC236}">
                    <a16:creationId xmlns:a16="http://schemas.microsoft.com/office/drawing/2014/main" id="{35BBAB78-9668-0B77-5FBA-BE583262AC56}"/>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35" name="Rectangle 34">
                <a:extLst>
                  <a:ext uri="{FF2B5EF4-FFF2-40B4-BE49-F238E27FC236}">
                    <a16:creationId xmlns:a16="http://schemas.microsoft.com/office/drawing/2014/main" id="{B448867A-1561-0A23-9940-671082BDEDA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38" name="Rectangle 37">
              <a:extLst>
                <a:ext uri="{FF2B5EF4-FFF2-40B4-BE49-F238E27FC236}">
                  <a16:creationId xmlns:a16="http://schemas.microsoft.com/office/drawing/2014/main" id="{D5970A68-6A64-6ACA-5DE0-F2DC568140AF}"/>
                </a:ext>
              </a:extLst>
            </p:cNvPr>
            <p:cNvSpPr/>
            <p:nvPr/>
          </p:nvSpPr>
          <p:spPr>
            <a:xfrm>
              <a:off x="6309033" y="2427951"/>
              <a:ext cx="4647087" cy="3972976"/>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D6D5D653-CC1C-A3C0-09FF-B46AF2C069CB}"/>
              </a:ext>
            </a:extLst>
          </p:cNvPr>
          <p:cNvSpPr txBox="1"/>
          <p:nvPr/>
        </p:nvSpPr>
        <p:spPr>
          <a:xfrm>
            <a:off x="7379688" y="5566545"/>
            <a:ext cx="709079"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max</a:t>
            </a:r>
            <a:endParaRPr lang="vi-VN" sz="2000" kern="0" dirty="0">
              <a:solidFill>
                <a:sysClr val="windowText" lastClr="000000"/>
              </a:solidFill>
              <a:latin typeface="Consolas" panose="020B0609020204030204" pitchFamily="49" charset="0"/>
            </a:endParaRPr>
          </a:p>
        </p:txBody>
      </p:sp>
      <p:sp>
        <p:nvSpPr>
          <p:cNvPr id="5" name="Rectangle 4">
            <a:extLst>
              <a:ext uri="{FF2B5EF4-FFF2-40B4-BE49-F238E27FC236}">
                <a16:creationId xmlns:a16="http://schemas.microsoft.com/office/drawing/2014/main" id="{D0E65178-E526-4F98-54C5-D773A35EAFCA}"/>
              </a:ext>
            </a:extLst>
          </p:cNvPr>
          <p:cNvSpPr/>
          <p:nvPr/>
        </p:nvSpPr>
        <p:spPr>
          <a:xfrm>
            <a:off x="7379688" y="52473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7" name="Slide Number Placeholder 6">
            <a:extLst>
              <a:ext uri="{FF2B5EF4-FFF2-40B4-BE49-F238E27FC236}">
                <a16:creationId xmlns:a16="http://schemas.microsoft.com/office/drawing/2014/main" id="{B0AC271A-0CCB-2FD4-2FF7-C23BE6983C02}"/>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extLst>
      <p:ext uri="{BB962C8B-B14F-4D97-AF65-F5344CB8AC3E}">
        <p14:creationId xmlns:p14="http://schemas.microsoft.com/office/powerpoint/2010/main" val="371351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altLang="en-US" sz="2400">
                <a:latin typeface="+mn-lt"/>
                <a:cs typeface="Calibri" panose="020F0502020204030204" pitchFamily="34" charset="0"/>
              </a:rPr>
              <a:t>Là cách mặc định của C/C++</a:t>
            </a:r>
            <a:r>
              <a:rPr lang="en-US" altLang="en-US" sz="2400">
                <a:latin typeface="+mn-lt"/>
                <a:cs typeface="Calibri" panose="020F0502020204030204" pitchFamily="34" charset="0"/>
              </a:rPr>
              <a:t>.</a:t>
            </a:r>
            <a:endParaRPr lang="vi-VN" altLang="en-US" sz="2400">
              <a:latin typeface="+mn-lt"/>
              <a:cs typeface="Calibri" panose="020F0502020204030204" pitchFamily="34" charset="0"/>
            </a:endParaRPr>
          </a:p>
          <a:p>
            <a:r>
              <a:rPr lang="vi-VN" altLang="en-US" sz="2400">
                <a:latin typeface="+mn-lt"/>
                <a:cs typeface="Calibri" panose="020F0502020204030204" pitchFamily="34" charset="0"/>
              </a:rPr>
              <a:t>Tham số </a:t>
            </a:r>
            <a:r>
              <a:rPr lang="vi-VN" altLang="en-US" sz="2400" b="1">
                <a:latin typeface="+mn-lt"/>
                <a:cs typeface="Calibri" panose="020F0502020204030204" pitchFamily="34" charset="0"/>
              </a:rPr>
              <a:t>chứa bản sao </a:t>
            </a:r>
            <a:r>
              <a:rPr lang="vi-VN" altLang="en-US" sz="2400">
                <a:latin typeface="+mn-lt"/>
                <a:cs typeface="Calibri" panose="020F0502020204030204" pitchFamily="34" charset="0"/>
              </a:rPr>
              <a:t>giá trị của đối số. Thay đổi tham số không ảnh hưởng đến đối số.</a:t>
            </a:r>
            <a:endParaRPr lang="en-US" altLang="en-US" sz="2400">
              <a:latin typeface="+mn-lt"/>
              <a:cs typeface="Calibri" panose="020F0502020204030204" pitchFamily="34" charset="0"/>
            </a:endParaRPr>
          </a:p>
          <a:p>
            <a:r>
              <a:rPr lang="en-US" altLang="en-US" sz="2400"/>
              <a:t>Ví dụ:</a:t>
            </a:r>
            <a:endParaRPr lang="vi-VN" altLang="en-US" sz="2400" dirty="0"/>
          </a:p>
        </p:txBody>
      </p:sp>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11" name="Date Placeholder 10">
            <a:extLst>
              <a:ext uri="{FF2B5EF4-FFF2-40B4-BE49-F238E27FC236}">
                <a16:creationId xmlns:a16="http://schemas.microsoft.com/office/drawing/2014/main" id="{4565D7A5-3B89-A1F5-E489-C8BBFFA68EC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B4089EA9-517B-D1F6-BC5A-D065541FAA7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7" name="TextBox 36">
            <a:extLst>
              <a:ext uri="{FF2B5EF4-FFF2-40B4-BE49-F238E27FC236}">
                <a16:creationId xmlns:a16="http://schemas.microsoft.com/office/drawing/2014/main" id="{12802284-17F1-F20F-2142-8E6FA8E75248}"/>
              </a:ext>
            </a:extLst>
          </p:cNvPr>
          <p:cNvSpPr txBox="1"/>
          <p:nvPr/>
        </p:nvSpPr>
        <p:spPr bwMode="auto">
          <a:xfrm>
            <a:off x="1130504" y="3345129"/>
            <a:ext cx="3775393" cy="2554545"/>
          </a:xfrm>
          <a:prstGeom prst="rect">
            <a:avLst/>
          </a:prstGeom>
          <a:noFill/>
          <a:ln>
            <a:solidFill>
              <a:schemeClr val="tx1">
                <a:lumMod val="50000"/>
              </a:schemeClr>
            </a:solidFill>
          </a:ln>
        </p:spPr>
        <p:txBody>
          <a:bodyPr wrap="none">
            <a:spAutoFit/>
          </a:bodyPr>
          <a:lstStyle/>
          <a:p>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so_lon</a:t>
            </a:r>
            <a:r>
              <a:rPr lang="en-US" sz="2000" b="0">
                <a:solidFill>
                  <a:srgbClr val="000000"/>
                </a:solidFill>
                <a:effectLst/>
                <a:highlight>
                  <a:srgbClr val="FFFF00"/>
                </a:highlight>
                <a:latin typeface="PragmataPro Mono Liga" panose="02000509040000020004" pitchFamily="49" charset="0"/>
              </a:rPr>
              <a:t>(</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m</a:t>
            </a: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b="0">
                <a:solidFill>
                  <a:srgbClr val="001080"/>
                </a:solidFill>
                <a:effectLst/>
                <a:highlight>
                  <a:srgbClr val="FFFF00"/>
                </a:highlight>
                <a:latin typeface="PragmataPro Mono Liga" panose="02000509040000020004" pitchFamily="49" charset="0"/>
              </a:rPr>
              <a:t>n</a:t>
            </a:r>
            <a:r>
              <a:rPr lang="en-US" sz="2000" b="0">
                <a:solidFill>
                  <a:srgbClr val="000000"/>
                </a:solidFill>
                <a:effectLst/>
                <a:highlight>
                  <a:srgbClr val="FFFF00"/>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 &gt; n ? m :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b = </a:t>
            </a:r>
            <a:r>
              <a:rPr lang="en-US" sz="2000" b="0">
                <a:solidFill>
                  <a:srgbClr val="098658"/>
                </a:solidFill>
                <a:effectLst/>
                <a:highlight>
                  <a:srgbClr val="FFFFFF"/>
                </a:highlight>
                <a:latin typeface="PragmataPro Mono Liga" panose="02000509040000020004" pitchFamily="49" charset="0"/>
              </a:rPr>
              <a:t>20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 =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 b);</a:t>
            </a:r>
          </a:p>
          <a:p>
            <a:r>
              <a:rPr lang="en-US" sz="2000" b="0">
                <a:solidFill>
                  <a:srgbClr val="000000"/>
                </a:solidFill>
                <a:effectLst/>
                <a:highlight>
                  <a:srgbClr val="FFFFFF"/>
                </a:highlight>
                <a:latin typeface="PragmataPro Mono Liga" panose="02000509040000020004" pitchFamily="49" charset="0"/>
              </a:rPr>
              <a:t>    cout &lt;&lt; max;</a:t>
            </a:r>
          </a:p>
          <a:p>
            <a:r>
              <a:rPr lang="en-US" sz="2000" b="0">
                <a:solidFill>
                  <a:srgbClr val="000000"/>
                </a:solidFill>
                <a:effectLst/>
                <a:highlight>
                  <a:srgbClr val="FFFFFF"/>
                </a:highlight>
                <a:latin typeface="PragmataPro Mono Liga" panose="02000509040000020004" pitchFamily="49" charset="0"/>
              </a:rPr>
              <a:t>}</a:t>
            </a:r>
          </a:p>
        </p:txBody>
      </p:sp>
      <p:grpSp>
        <p:nvGrpSpPr>
          <p:cNvPr id="26" name="Group 25">
            <a:extLst>
              <a:ext uri="{FF2B5EF4-FFF2-40B4-BE49-F238E27FC236}">
                <a16:creationId xmlns:a16="http://schemas.microsoft.com/office/drawing/2014/main" id="{421BBDCC-64A4-1C78-1119-D607CA34D85D}"/>
              </a:ext>
            </a:extLst>
          </p:cNvPr>
          <p:cNvGrpSpPr/>
          <p:nvPr/>
        </p:nvGrpSpPr>
        <p:grpSpPr>
          <a:xfrm>
            <a:off x="6622227" y="2427951"/>
            <a:ext cx="4647087" cy="3972976"/>
            <a:chOff x="6414409" y="2412839"/>
            <a:chExt cx="4647087" cy="3972976"/>
          </a:xfrm>
        </p:grpSpPr>
        <p:sp>
          <p:nvSpPr>
            <p:cNvPr id="4" name="TextBox 3">
              <a:extLst>
                <a:ext uri="{FF2B5EF4-FFF2-40B4-BE49-F238E27FC236}">
                  <a16:creationId xmlns:a16="http://schemas.microsoft.com/office/drawing/2014/main" id="{D21BF6B7-C8EF-9679-DB3C-982858946220}"/>
                </a:ext>
              </a:extLst>
            </p:cNvPr>
            <p:cNvSpPr txBox="1"/>
            <p:nvPr/>
          </p:nvSpPr>
          <p:spPr>
            <a:xfrm>
              <a:off x="7820065" y="3982507"/>
              <a:ext cx="1440447"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m=a</a:t>
              </a:r>
              <a:endParaRPr lang="en-US" sz="2000">
                <a:solidFill>
                  <a:srgbClr val="FF0000"/>
                </a:solidFill>
                <a:highlight>
                  <a:srgbClr val="FFFF00"/>
                </a:highlight>
              </a:endParaRPr>
            </a:p>
          </p:txBody>
        </p:sp>
        <p:sp>
          <p:nvSpPr>
            <p:cNvPr id="5" name="TextBox 4">
              <a:extLst>
                <a:ext uri="{FF2B5EF4-FFF2-40B4-BE49-F238E27FC236}">
                  <a16:creationId xmlns:a16="http://schemas.microsoft.com/office/drawing/2014/main" id="{1C16BC2F-A262-1250-205D-8F0D7138D1EF}"/>
                </a:ext>
              </a:extLst>
            </p:cNvPr>
            <p:cNvSpPr txBox="1"/>
            <p:nvPr/>
          </p:nvSpPr>
          <p:spPr>
            <a:xfrm>
              <a:off x="9229428" y="3999217"/>
              <a:ext cx="1391398"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n=b</a:t>
              </a:r>
              <a:endParaRPr lang="en-US" sz="2000">
                <a:solidFill>
                  <a:srgbClr val="FF0000"/>
                </a:solidFill>
                <a:highlight>
                  <a:srgbClr val="FFFF00"/>
                </a:highlight>
              </a:endParaRPr>
            </a:p>
          </p:txBody>
        </p:sp>
        <p:grpSp>
          <p:nvGrpSpPr>
            <p:cNvPr id="39" name="Group 38">
              <a:extLst>
                <a:ext uri="{FF2B5EF4-FFF2-40B4-BE49-F238E27FC236}">
                  <a16:creationId xmlns:a16="http://schemas.microsoft.com/office/drawing/2014/main" id="{F60C8BDD-7547-D180-17AB-EA5357CFAA86}"/>
                </a:ext>
              </a:extLst>
            </p:cNvPr>
            <p:cNvGrpSpPr/>
            <p:nvPr/>
          </p:nvGrpSpPr>
          <p:grpSpPr>
            <a:xfrm>
              <a:off x="6414409" y="2412839"/>
              <a:ext cx="4647087" cy="3972976"/>
              <a:chOff x="6309033" y="2427951"/>
              <a:chExt cx="4647087" cy="3972976"/>
            </a:xfrm>
          </p:grpSpPr>
          <p:grpSp>
            <p:nvGrpSpPr>
              <p:cNvPr id="36" name="Group 35">
                <a:extLst>
                  <a:ext uri="{FF2B5EF4-FFF2-40B4-BE49-F238E27FC236}">
                    <a16:creationId xmlns:a16="http://schemas.microsoft.com/office/drawing/2014/main" id="{9F78038F-3E23-3751-DFAE-3353D4524C31}"/>
                  </a:ext>
                </a:extLst>
              </p:cNvPr>
              <p:cNvGrpSpPr/>
              <p:nvPr/>
            </p:nvGrpSpPr>
            <p:grpSpPr>
              <a:xfrm>
                <a:off x="6622814" y="2608263"/>
                <a:ext cx="3912990" cy="3792664"/>
                <a:chOff x="6622814" y="2608263"/>
                <a:chExt cx="3912990" cy="3792664"/>
              </a:xfrm>
            </p:grpSpPr>
            <p:sp>
              <p:nvSpPr>
                <p:cNvPr id="13" name="Rectangle 12">
                  <a:extLst>
                    <a:ext uri="{FF2B5EF4-FFF2-40B4-BE49-F238E27FC236}">
                      <a16:creationId xmlns:a16="http://schemas.microsoft.com/office/drawing/2014/main" id="{807B9F7A-C4DC-003C-9586-67099CF35066}"/>
                    </a:ext>
                  </a:extLst>
                </p:cNvPr>
                <p:cNvSpPr/>
                <p:nvPr/>
              </p:nvSpPr>
              <p:spPr>
                <a:xfrm>
                  <a:off x="6729350" y="4570738"/>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4" name="Rectangle: Rounded Corners 8">
                  <a:extLst>
                    <a:ext uri="{FF2B5EF4-FFF2-40B4-BE49-F238E27FC236}">
                      <a16:creationId xmlns:a16="http://schemas.microsoft.com/office/drawing/2014/main" id="{11D3E04E-A4BF-B939-ADFE-3DD591089E3A}"/>
                    </a:ext>
                  </a:extLst>
                </p:cNvPr>
                <p:cNvSpPr/>
                <p:nvPr/>
              </p:nvSpPr>
              <p:spPr>
                <a:xfrm>
                  <a:off x="6802580" y="4585731"/>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5" name="TextBox 14">
                  <a:extLst>
                    <a:ext uri="{FF2B5EF4-FFF2-40B4-BE49-F238E27FC236}">
                      <a16:creationId xmlns:a16="http://schemas.microsoft.com/office/drawing/2014/main" id="{B2942615-EDD5-26DA-2B3A-965D26257FA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16" name="TextBox 15">
                  <a:extLst>
                    <a:ext uri="{FF2B5EF4-FFF2-40B4-BE49-F238E27FC236}">
                      <a16:creationId xmlns:a16="http://schemas.microsoft.com/office/drawing/2014/main" id="{3AC81953-D7AF-A626-EA34-E015E29750B2}"/>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17" name="Rectangle 16">
                  <a:extLst>
                    <a:ext uri="{FF2B5EF4-FFF2-40B4-BE49-F238E27FC236}">
                      <a16:creationId xmlns:a16="http://schemas.microsoft.com/office/drawing/2014/main" id="{41E8ABCA-CFFB-C6D2-CEEA-89AD3DF821E0}"/>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8" name="Rectangle 17">
                  <a:extLst>
                    <a:ext uri="{FF2B5EF4-FFF2-40B4-BE49-F238E27FC236}">
                      <a16:creationId xmlns:a16="http://schemas.microsoft.com/office/drawing/2014/main" id="{35BBAB78-9668-0B77-5FBA-BE583262AC56}"/>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19" name="Rectangle 18">
                  <a:extLst>
                    <a:ext uri="{FF2B5EF4-FFF2-40B4-BE49-F238E27FC236}">
                      <a16:creationId xmlns:a16="http://schemas.microsoft.com/office/drawing/2014/main" id="{1152B76C-154E-DBA9-F37B-06E0BDB15C13}"/>
                    </a:ext>
                  </a:extLst>
                </p:cNvPr>
                <p:cNvSpPr/>
                <p:nvPr/>
              </p:nvSpPr>
              <p:spPr>
                <a:xfrm>
                  <a:off x="6729350" y="2608263"/>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0" name="Rectangle: Rounded Corners 14">
                  <a:extLst>
                    <a:ext uri="{FF2B5EF4-FFF2-40B4-BE49-F238E27FC236}">
                      <a16:creationId xmlns:a16="http://schemas.microsoft.com/office/drawing/2014/main" id="{151A5DD1-0F47-BEFB-1BCB-E3C92ADC470E}"/>
                    </a:ext>
                  </a:extLst>
                </p:cNvPr>
                <p:cNvSpPr/>
                <p:nvPr/>
              </p:nvSpPr>
              <p:spPr>
                <a:xfrm>
                  <a:off x="6622814" y="3708188"/>
                  <a:ext cx="3912990"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so_</a:t>
                  </a:r>
                  <a:r>
                    <a:rPr lang="vi-VN" sz="2000" b="1" kern="0">
                      <a:solidFill>
                        <a:sysClr val="windowText" lastClr="000000"/>
                      </a:solidFill>
                      <a:latin typeface="Consolas" panose="020B0609020204030204" pitchFamily="49" charset="0"/>
                    </a:rPr>
                    <a:t>lon(</a:t>
                  </a:r>
                  <a:r>
                    <a:rPr lang="en-US" sz="2000" b="1" kern="0">
                      <a:solidFill>
                        <a:sysClr val="windowText" lastClr="000000"/>
                      </a:solidFill>
                      <a:latin typeface="Consolas" panose="020B0609020204030204" pitchFamily="49" charset="0"/>
                    </a:rPr>
                    <a:t>int m</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t>
                  </a:r>
                  <a:r>
                    <a:rPr lang="vi-VN" sz="2000" b="1" kern="0">
                      <a:solidFill>
                        <a:sysClr val="windowText" lastClr="000000"/>
                      </a:solidFill>
                      <a:latin typeface="Consolas" panose="020B0609020204030204" pitchFamily="49" charset="0"/>
                    </a:rPr>
                    <a:t>n</a:t>
                  </a:r>
                  <a:r>
                    <a:rPr lang="vi-VN" sz="2000" b="1" kern="0" dirty="0">
                      <a:solidFill>
                        <a:sysClr val="windowText" lastClr="000000"/>
                      </a:solidFill>
                      <a:latin typeface="Consolas" panose="020B0609020204030204" pitchFamily="49" charset="0"/>
                    </a:rPr>
                    <a:t>)</a:t>
                  </a:r>
                </a:p>
              </p:txBody>
            </p:sp>
            <p:sp>
              <p:nvSpPr>
                <p:cNvPr id="21" name="TextBox 20">
                  <a:extLst>
                    <a:ext uri="{FF2B5EF4-FFF2-40B4-BE49-F238E27FC236}">
                      <a16:creationId xmlns:a16="http://schemas.microsoft.com/office/drawing/2014/main" id="{279540DC-BFC6-3C6E-45E9-A1BF1D57C81E}"/>
                    </a:ext>
                  </a:extLst>
                </p:cNvPr>
                <p:cNvSpPr txBox="1"/>
                <p:nvPr/>
              </p:nvSpPr>
              <p:spPr>
                <a:xfrm>
                  <a:off x="8435397" y="3044537"/>
                  <a:ext cx="388376" cy="400110"/>
                </a:xfrm>
                <a:prstGeom prst="rect">
                  <a:avLst/>
                </a:prstGeom>
                <a:noFill/>
              </p:spPr>
              <p:txBody>
                <a:bodyPr wrap="square">
                  <a:spAutoFit/>
                </a:bodyPr>
                <a:lstStyle/>
                <a:p>
                  <a:pPr>
                    <a:defRPr/>
                  </a:pPr>
                  <a:r>
                    <a:rPr lang="vi-VN" sz="2000" kern="0" dirty="0">
                      <a:solidFill>
                        <a:sysClr val="windowText" lastClr="000000"/>
                      </a:solidFill>
                      <a:latin typeface="Consolas" panose="020B0609020204030204" pitchFamily="49" charset="0"/>
                    </a:rPr>
                    <a:t>m</a:t>
                  </a:r>
                </a:p>
              </p:txBody>
            </p:sp>
            <p:sp>
              <p:nvSpPr>
                <p:cNvPr id="22" name="TextBox 21">
                  <a:extLst>
                    <a:ext uri="{FF2B5EF4-FFF2-40B4-BE49-F238E27FC236}">
                      <a16:creationId xmlns:a16="http://schemas.microsoft.com/office/drawing/2014/main" id="{4FADFDE6-2725-F8DD-0D71-32C1081EE1F4}"/>
                    </a:ext>
                  </a:extLst>
                </p:cNvPr>
                <p:cNvSpPr txBox="1"/>
                <p:nvPr/>
              </p:nvSpPr>
              <p:spPr>
                <a:xfrm>
                  <a:off x="9540419" y="3015673"/>
                  <a:ext cx="390289" cy="400110"/>
                </a:xfrm>
                <a:prstGeom prst="rect">
                  <a:avLst/>
                </a:prstGeom>
                <a:noFill/>
              </p:spPr>
              <p:txBody>
                <a:bodyPr wrap="square">
                  <a:spAutoFit/>
                </a:bodyPr>
                <a:lstStyle/>
                <a:p>
                  <a:pPr>
                    <a:defRPr/>
                  </a:pPr>
                  <a:r>
                    <a:rPr lang="vi-VN" sz="2000" kern="0">
                      <a:solidFill>
                        <a:sysClr val="windowText" lastClr="000000"/>
                      </a:solidFill>
                      <a:latin typeface="Consolas" panose="020B0609020204030204" pitchFamily="49" charset="0"/>
                    </a:rPr>
                    <a:t>n</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DBECF711-2651-355A-387A-842A4B28F8D0}"/>
                    </a:ext>
                  </a:extLst>
                </p:cNvPr>
                <p:cNvSpPr/>
                <p:nvPr/>
              </p:nvSpPr>
              <p:spPr>
                <a:xfrm>
                  <a:off x="825548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24" name="Rectangle 23">
                  <a:extLst>
                    <a:ext uri="{FF2B5EF4-FFF2-40B4-BE49-F238E27FC236}">
                      <a16:creationId xmlns:a16="http://schemas.microsoft.com/office/drawing/2014/main" id="{58F4C581-8FE3-60C9-7437-CE6B1F1040B0}"/>
                    </a:ext>
                  </a:extLst>
                </p:cNvPr>
                <p:cNvSpPr/>
                <p:nvPr/>
              </p:nvSpPr>
              <p:spPr>
                <a:xfrm>
                  <a:off x="937510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35" name="Rectangle 34">
                  <a:extLst>
                    <a:ext uri="{FF2B5EF4-FFF2-40B4-BE49-F238E27FC236}">
                      <a16:creationId xmlns:a16="http://schemas.microsoft.com/office/drawing/2014/main" id="{B448867A-1561-0A23-9940-671082BDEDA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38" name="Rectangle 37">
                <a:extLst>
                  <a:ext uri="{FF2B5EF4-FFF2-40B4-BE49-F238E27FC236}">
                    <a16:creationId xmlns:a16="http://schemas.microsoft.com/office/drawing/2014/main" id="{D5970A68-6A64-6ACA-5DE0-F2DC568140AF}"/>
                  </a:ext>
                </a:extLst>
              </p:cNvPr>
              <p:cNvSpPr/>
              <p:nvPr/>
            </p:nvSpPr>
            <p:spPr>
              <a:xfrm>
                <a:off x="6309033" y="2427951"/>
                <a:ext cx="4647087" cy="3972976"/>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grpSp>
      <p:sp>
        <p:nvSpPr>
          <p:cNvPr id="7" name="TextBox 6">
            <a:extLst>
              <a:ext uri="{FF2B5EF4-FFF2-40B4-BE49-F238E27FC236}">
                <a16:creationId xmlns:a16="http://schemas.microsoft.com/office/drawing/2014/main" id="{D6907B82-0739-F1D9-E973-08077CD08140}"/>
              </a:ext>
            </a:extLst>
          </p:cNvPr>
          <p:cNvSpPr txBox="1"/>
          <p:nvPr/>
        </p:nvSpPr>
        <p:spPr>
          <a:xfrm>
            <a:off x="7379688" y="5566545"/>
            <a:ext cx="709079"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max</a:t>
            </a:r>
            <a:endParaRPr lang="vi-VN" sz="2000" kern="0" dirty="0">
              <a:solidFill>
                <a:sysClr val="windowText" lastClr="000000"/>
              </a:solidFill>
              <a:latin typeface="Consolas" panose="020B0609020204030204" pitchFamily="49" charset="0"/>
            </a:endParaRPr>
          </a:p>
        </p:txBody>
      </p:sp>
      <p:sp>
        <p:nvSpPr>
          <p:cNvPr id="8" name="Rectangle 7">
            <a:extLst>
              <a:ext uri="{FF2B5EF4-FFF2-40B4-BE49-F238E27FC236}">
                <a16:creationId xmlns:a16="http://schemas.microsoft.com/office/drawing/2014/main" id="{EA5BE8E0-F030-8910-2071-A5E4CAE149D8}"/>
              </a:ext>
            </a:extLst>
          </p:cNvPr>
          <p:cNvSpPr/>
          <p:nvPr/>
        </p:nvSpPr>
        <p:spPr>
          <a:xfrm>
            <a:off x="7379688" y="52473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9" name="Slide Number Placeholder 8">
            <a:extLst>
              <a:ext uri="{FF2B5EF4-FFF2-40B4-BE49-F238E27FC236}">
                <a16:creationId xmlns:a16="http://schemas.microsoft.com/office/drawing/2014/main" id="{A9C6EDB7-1C9E-7251-EE5D-DA518DD30663}"/>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2164056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altLang="en-US" sz="2400">
                <a:latin typeface="+mn-lt"/>
                <a:cs typeface="Calibri" panose="020F0502020204030204" pitchFamily="34" charset="0"/>
              </a:rPr>
              <a:t>Là cách mặc định của C/C++</a:t>
            </a:r>
            <a:r>
              <a:rPr lang="en-US" altLang="en-US" sz="2400">
                <a:latin typeface="+mn-lt"/>
                <a:cs typeface="Calibri" panose="020F0502020204030204" pitchFamily="34" charset="0"/>
              </a:rPr>
              <a:t>.</a:t>
            </a:r>
            <a:endParaRPr lang="vi-VN" altLang="en-US" sz="2400">
              <a:latin typeface="+mn-lt"/>
              <a:cs typeface="Calibri" panose="020F0502020204030204" pitchFamily="34" charset="0"/>
            </a:endParaRPr>
          </a:p>
          <a:p>
            <a:r>
              <a:rPr lang="vi-VN" altLang="en-US" sz="2400">
                <a:latin typeface="+mn-lt"/>
                <a:cs typeface="Calibri" panose="020F0502020204030204" pitchFamily="34" charset="0"/>
              </a:rPr>
              <a:t>Tham số </a:t>
            </a:r>
            <a:r>
              <a:rPr lang="vi-VN" altLang="en-US" sz="2400" b="1">
                <a:latin typeface="+mn-lt"/>
                <a:cs typeface="Calibri" panose="020F0502020204030204" pitchFamily="34" charset="0"/>
              </a:rPr>
              <a:t>chứa bản sao </a:t>
            </a:r>
            <a:r>
              <a:rPr lang="vi-VN" altLang="en-US" sz="2400">
                <a:latin typeface="+mn-lt"/>
                <a:cs typeface="Calibri" panose="020F0502020204030204" pitchFamily="34" charset="0"/>
              </a:rPr>
              <a:t>giá trị của đối số. Thay đổi tham số không ảnh hưởng đến đối số.</a:t>
            </a:r>
            <a:endParaRPr lang="en-US" altLang="en-US" sz="2400">
              <a:latin typeface="+mn-lt"/>
              <a:cs typeface="Calibri" panose="020F0502020204030204" pitchFamily="34" charset="0"/>
            </a:endParaRPr>
          </a:p>
          <a:p>
            <a:r>
              <a:rPr lang="en-US" altLang="en-US" sz="2400"/>
              <a:t>Ví dụ:</a:t>
            </a:r>
            <a:endParaRPr lang="vi-VN" altLang="en-US" sz="2400" dirty="0"/>
          </a:p>
        </p:txBody>
      </p:sp>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11" name="Date Placeholder 10">
            <a:extLst>
              <a:ext uri="{FF2B5EF4-FFF2-40B4-BE49-F238E27FC236}">
                <a16:creationId xmlns:a16="http://schemas.microsoft.com/office/drawing/2014/main" id="{4565D7A5-3B89-A1F5-E489-C8BBFFA68EC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B4089EA9-517B-D1F6-BC5A-D065541FAA7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7" name="TextBox 36">
            <a:extLst>
              <a:ext uri="{FF2B5EF4-FFF2-40B4-BE49-F238E27FC236}">
                <a16:creationId xmlns:a16="http://schemas.microsoft.com/office/drawing/2014/main" id="{12802284-17F1-F20F-2142-8E6FA8E75248}"/>
              </a:ext>
            </a:extLst>
          </p:cNvPr>
          <p:cNvSpPr txBox="1"/>
          <p:nvPr/>
        </p:nvSpPr>
        <p:spPr bwMode="auto">
          <a:xfrm>
            <a:off x="1130504" y="3345129"/>
            <a:ext cx="3775393" cy="2554545"/>
          </a:xfrm>
          <a:prstGeom prst="rect">
            <a:avLst/>
          </a:prstGeom>
          <a:noFill/>
          <a:ln>
            <a:solidFill>
              <a:schemeClr val="tx1">
                <a:lumMod val="50000"/>
              </a:schemeClr>
            </a:solidFill>
          </a:ln>
        </p:spPr>
        <p:txBody>
          <a:bodyPr wrap="none">
            <a:spAutoFit/>
          </a:bodyPr>
          <a:lstStyle/>
          <a:p>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795E26"/>
                </a:solidFill>
                <a:effectLst/>
                <a:latin typeface="PragmataPro Mono Liga" panose="02000509040000020004" pitchFamily="49" charset="0"/>
              </a:rPr>
              <a:t>so_lon</a:t>
            </a:r>
            <a:r>
              <a:rPr lang="en-US" sz="2000" b="0">
                <a:solidFill>
                  <a:srgbClr val="000000"/>
                </a:solidFill>
                <a:effectLst/>
                <a:latin typeface="PragmataPro Mono Liga" panose="02000509040000020004" pitchFamily="49" charset="0"/>
              </a:rPr>
              <a:t>(</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m</a:t>
            </a: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t>
            </a:r>
            <a:r>
              <a:rPr lang="en-US" sz="2000" b="0">
                <a:solidFill>
                  <a:srgbClr val="001080"/>
                </a:solidFill>
                <a:effectLst/>
                <a:latin typeface="PragmataPro Mono Liga" panose="02000509040000020004" pitchFamily="49" charset="0"/>
              </a:rPr>
              <a:t>n</a:t>
            </a:r>
            <a:r>
              <a:rPr lang="en-US" sz="2000" b="0">
                <a:solidFill>
                  <a:srgbClr val="000000"/>
                </a:solidFill>
                <a:effectLst/>
                <a:latin typeface="PragmataPro Mono Liga" panose="02000509040000020004" pitchFamily="49" charset="0"/>
              </a:rPr>
              <a:t>){</a:t>
            </a:r>
          </a:p>
          <a:p>
            <a:r>
              <a:rPr lang="en-US" sz="2000" b="0">
                <a:solidFill>
                  <a:srgbClr val="000000"/>
                </a:solidFill>
                <a:effectLst/>
                <a:highlight>
                  <a:srgbClr val="FFFF00"/>
                </a:highlight>
                <a:latin typeface="PragmataPro Mono Liga" panose="02000509040000020004" pitchFamily="49" charset="0"/>
              </a:rPr>
              <a:t>    </a:t>
            </a:r>
            <a:r>
              <a:rPr lang="en-US" sz="2000" b="0">
                <a:solidFill>
                  <a:srgbClr val="AF00DB"/>
                </a:solidFill>
                <a:effectLst/>
                <a:highlight>
                  <a:srgbClr val="FFFF00"/>
                </a:highlight>
                <a:latin typeface="PragmataPro Mono Liga" panose="02000509040000020004" pitchFamily="49" charset="0"/>
              </a:rPr>
              <a:t>return</a:t>
            </a:r>
            <a:r>
              <a:rPr lang="en-US" sz="2000" b="0">
                <a:solidFill>
                  <a:srgbClr val="000000"/>
                </a:solidFill>
                <a:effectLst/>
                <a:highlight>
                  <a:srgbClr val="FFFF00"/>
                </a:highlight>
                <a:latin typeface="PragmataPro Mono Liga" panose="02000509040000020004" pitchFamily="49" charset="0"/>
              </a:rPr>
              <a:t> m &gt; n ? m :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b = </a:t>
            </a:r>
            <a:r>
              <a:rPr lang="en-US" sz="2000" b="0">
                <a:solidFill>
                  <a:srgbClr val="098658"/>
                </a:solidFill>
                <a:effectLst/>
                <a:highlight>
                  <a:srgbClr val="FFFFFF"/>
                </a:highlight>
                <a:latin typeface="PragmataPro Mono Liga" panose="02000509040000020004" pitchFamily="49" charset="0"/>
              </a:rPr>
              <a:t>20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 =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 b);</a:t>
            </a:r>
          </a:p>
          <a:p>
            <a:r>
              <a:rPr lang="en-US" sz="2000" b="0">
                <a:solidFill>
                  <a:srgbClr val="000000"/>
                </a:solidFill>
                <a:effectLst/>
                <a:highlight>
                  <a:srgbClr val="FFFFFF"/>
                </a:highlight>
                <a:latin typeface="PragmataPro Mono Liga" panose="02000509040000020004" pitchFamily="49" charset="0"/>
              </a:rPr>
              <a:t>    cout &lt;&lt; max;</a:t>
            </a:r>
          </a:p>
          <a:p>
            <a:r>
              <a:rPr lang="en-US" sz="2000" b="0">
                <a:solidFill>
                  <a:srgbClr val="000000"/>
                </a:solidFill>
                <a:effectLst/>
                <a:highlight>
                  <a:srgbClr val="FFFFFF"/>
                </a:highlight>
                <a:latin typeface="PragmataPro Mono Liga" panose="02000509040000020004" pitchFamily="49" charset="0"/>
              </a:rPr>
              <a:t>}</a:t>
            </a:r>
          </a:p>
        </p:txBody>
      </p:sp>
      <p:grpSp>
        <p:nvGrpSpPr>
          <p:cNvPr id="39" name="Group 38">
            <a:extLst>
              <a:ext uri="{FF2B5EF4-FFF2-40B4-BE49-F238E27FC236}">
                <a16:creationId xmlns:a16="http://schemas.microsoft.com/office/drawing/2014/main" id="{F60C8BDD-7547-D180-17AB-EA5357CFAA86}"/>
              </a:ext>
            </a:extLst>
          </p:cNvPr>
          <p:cNvGrpSpPr/>
          <p:nvPr/>
        </p:nvGrpSpPr>
        <p:grpSpPr>
          <a:xfrm>
            <a:off x="6622227" y="2427951"/>
            <a:ext cx="4647087" cy="3972976"/>
            <a:chOff x="6309033" y="2427951"/>
            <a:chExt cx="4647087" cy="3972976"/>
          </a:xfrm>
        </p:grpSpPr>
        <p:grpSp>
          <p:nvGrpSpPr>
            <p:cNvPr id="36" name="Group 35">
              <a:extLst>
                <a:ext uri="{FF2B5EF4-FFF2-40B4-BE49-F238E27FC236}">
                  <a16:creationId xmlns:a16="http://schemas.microsoft.com/office/drawing/2014/main" id="{9F78038F-3E23-3751-DFAE-3353D4524C31}"/>
                </a:ext>
              </a:extLst>
            </p:cNvPr>
            <p:cNvGrpSpPr/>
            <p:nvPr/>
          </p:nvGrpSpPr>
          <p:grpSpPr>
            <a:xfrm>
              <a:off x="6622814" y="2608263"/>
              <a:ext cx="3912990" cy="3792664"/>
              <a:chOff x="6622814" y="2608263"/>
              <a:chExt cx="3912990" cy="3792664"/>
            </a:xfrm>
          </p:grpSpPr>
          <p:sp>
            <p:nvSpPr>
              <p:cNvPr id="13" name="Rectangle 12">
                <a:extLst>
                  <a:ext uri="{FF2B5EF4-FFF2-40B4-BE49-F238E27FC236}">
                    <a16:creationId xmlns:a16="http://schemas.microsoft.com/office/drawing/2014/main" id="{807B9F7A-C4DC-003C-9586-67099CF35066}"/>
                  </a:ext>
                </a:extLst>
              </p:cNvPr>
              <p:cNvSpPr/>
              <p:nvPr/>
            </p:nvSpPr>
            <p:spPr>
              <a:xfrm>
                <a:off x="6729350" y="4570738"/>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4" name="Rectangle: Rounded Corners 8">
                <a:extLst>
                  <a:ext uri="{FF2B5EF4-FFF2-40B4-BE49-F238E27FC236}">
                    <a16:creationId xmlns:a16="http://schemas.microsoft.com/office/drawing/2014/main" id="{11D3E04E-A4BF-B939-ADFE-3DD591089E3A}"/>
                  </a:ext>
                </a:extLst>
              </p:cNvPr>
              <p:cNvSpPr/>
              <p:nvPr/>
            </p:nvSpPr>
            <p:spPr>
              <a:xfrm>
                <a:off x="6802580" y="4585731"/>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5" name="TextBox 14">
                <a:extLst>
                  <a:ext uri="{FF2B5EF4-FFF2-40B4-BE49-F238E27FC236}">
                    <a16:creationId xmlns:a16="http://schemas.microsoft.com/office/drawing/2014/main" id="{B2942615-EDD5-26DA-2B3A-965D26257FA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16" name="TextBox 15">
                <a:extLst>
                  <a:ext uri="{FF2B5EF4-FFF2-40B4-BE49-F238E27FC236}">
                    <a16:creationId xmlns:a16="http://schemas.microsoft.com/office/drawing/2014/main" id="{3AC81953-D7AF-A626-EA34-E015E29750B2}"/>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17" name="Rectangle 16">
                <a:extLst>
                  <a:ext uri="{FF2B5EF4-FFF2-40B4-BE49-F238E27FC236}">
                    <a16:creationId xmlns:a16="http://schemas.microsoft.com/office/drawing/2014/main" id="{41E8ABCA-CFFB-C6D2-CEEA-89AD3DF821E0}"/>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8" name="Rectangle 17">
                <a:extLst>
                  <a:ext uri="{FF2B5EF4-FFF2-40B4-BE49-F238E27FC236}">
                    <a16:creationId xmlns:a16="http://schemas.microsoft.com/office/drawing/2014/main" id="{35BBAB78-9668-0B77-5FBA-BE583262AC56}"/>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19" name="Rectangle 18">
                <a:extLst>
                  <a:ext uri="{FF2B5EF4-FFF2-40B4-BE49-F238E27FC236}">
                    <a16:creationId xmlns:a16="http://schemas.microsoft.com/office/drawing/2014/main" id="{1152B76C-154E-DBA9-F37B-06E0BDB15C13}"/>
                  </a:ext>
                </a:extLst>
              </p:cNvPr>
              <p:cNvSpPr/>
              <p:nvPr/>
            </p:nvSpPr>
            <p:spPr>
              <a:xfrm>
                <a:off x="6729350" y="2608263"/>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0" name="Rectangle: Rounded Corners 14">
                <a:extLst>
                  <a:ext uri="{FF2B5EF4-FFF2-40B4-BE49-F238E27FC236}">
                    <a16:creationId xmlns:a16="http://schemas.microsoft.com/office/drawing/2014/main" id="{151A5DD1-0F47-BEFB-1BCB-E3C92ADC470E}"/>
                  </a:ext>
                </a:extLst>
              </p:cNvPr>
              <p:cNvSpPr/>
              <p:nvPr/>
            </p:nvSpPr>
            <p:spPr>
              <a:xfrm>
                <a:off x="6622814" y="3708188"/>
                <a:ext cx="3912990"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so_</a:t>
                </a:r>
                <a:r>
                  <a:rPr lang="vi-VN" sz="2000" b="1" kern="0">
                    <a:solidFill>
                      <a:sysClr val="windowText" lastClr="000000"/>
                    </a:solidFill>
                    <a:latin typeface="Consolas" panose="020B0609020204030204" pitchFamily="49" charset="0"/>
                  </a:rPr>
                  <a:t>lon(</a:t>
                </a:r>
                <a:r>
                  <a:rPr lang="en-US" sz="2000" b="1" kern="0">
                    <a:solidFill>
                      <a:sysClr val="windowText" lastClr="000000"/>
                    </a:solidFill>
                    <a:latin typeface="Consolas" panose="020B0609020204030204" pitchFamily="49" charset="0"/>
                  </a:rPr>
                  <a:t>int m</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t>
                </a:r>
                <a:r>
                  <a:rPr lang="vi-VN" sz="2000" b="1" kern="0">
                    <a:solidFill>
                      <a:sysClr val="windowText" lastClr="000000"/>
                    </a:solidFill>
                    <a:latin typeface="Consolas" panose="020B0609020204030204" pitchFamily="49" charset="0"/>
                  </a:rPr>
                  <a:t>n</a:t>
                </a:r>
                <a:r>
                  <a:rPr lang="vi-VN" sz="2000" b="1" kern="0" dirty="0">
                    <a:solidFill>
                      <a:sysClr val="windowText" lastClr="000000"/>
                    </a:solidFill>
                    <a:latin typeface="Consolas" panose="020B0609020204030204" pitchFamily="49" charset="0"/>
                  </a:rPr>
                  <a:t>)</a:t>
                </a:r>
              </a:p>
            </p:txBody>
          </p:sp>
          <p:sp>
            <p:nvSpPr>
              <p:cNvPr id="21" name="TextBox 20">
                <a:extLst>
                  <a:ext uri="{FF2B5EF4-FFF2-40B4-BE49-F238E27FC236}">
                    <a16:creationId xmlns:a16="http://schemas.microsoft.com/office/drawing/2014/main" id="{279540DC-BFC6-3C6E-45E9-A1BF1D57C81E}"/>
                  </a:ext>
                </a:extLst>
              </p:cNvPr>
              <p:cNvSpPr txBox="1"/>
              <p:nvPr/>
            </p:nvSpPr>
            <p:spPr>
              <a:xfrm>
                <a:off x="8435397" y="3044537"/>
                <a:ext cx="388376" cy="400110"/>
              </a:xfrm>
              <a:prstGeom prst="rect">
                <a:avLst/>
              </a:prstGeom>
              <a:noFill/>
            </p:spPr>
            <p:txBody>
              <a:bodyPr wrap="square">
                <a:spAutoFit/>
              </a:bodyPr>
              <a:lstStyle/>
              <a:p>
                <a:pPr>
                  <a:defRPr/>
                </a:pPr>
                <a:r>
                  <a:rPr lang="vi-VN" sz="2000" kern="0" dirty="0">
                    <a:solidFill>
                      <a:sysClr val="windowText" lastClr="000000"/>
                    </a:solidFill>
                    <a:latin typeface="Consolas" panose="020B0609020204030204" pitchFamily="49" charset="0"/>
                  </a:rPr>
                  <a:t>m</a:t>
                </a:r>
              </a:p>
            </p:txBody>
          </p:sp>
          <p:sp>
            <p:nvSpPr>
              <p:cNvPr id="22" name="TextBox 21">
                <a:extLst>
                  <a:ext uri="{FF2B5EF4-FFF2-40B4-BE49-F238E27FC236}">
                    <a16:creationId xmlns:a16="http://schemas.microsoft.com/office/drawing/2014/main" id="{4FADFDE6-2725-F8DD-0D71-32C1081EE1F4}"/>
                  </a:ext>
                </a:extLst>
              </p:cNvPr>
              <p:cNvSpPr txBox="1"/>
              <p:nvPr/>
            </p:nvSpPr>
            <p:spPr>
              <a:xfrm>
                <a:off x="9540419" y="3015673"/>
                <a:ext cx="390289" cy="400110"/>
              </a:xfrm>
              <a:prstGeom prst="rect">
                <a:avLst/>
              </a:prstGeom>
              <a:noFill/>
            </p:spPr>
            <p:txBody>
              <a:bodyPr wrap="square">
                <a:spAutoFit/>
              </a:bodyPr>
              <a:lstStyle/>
              <a:p>
                <a:pPr>
                  <a:defRPr/>
                </a:pPr>
                <a:r>
                  <a:rPr lang="vi-VN" sz="2000" kern="0">
                    <a:solidFill>
                      <a:sysClr val="windowText" lastClr="000000"/>
                    </a:solidFill>
                    <a:latin typeface="Consolas" panose="020B0609020204030204" pitchFamily="49" charset="0"/>
                  </a:rPr>
                  <a:t>n</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DBECF711-2651-355A-387A-842A4B28F8D0}"/>
                  </a:ext>
                </a:extLst>
              </p:cNvPr>
              <p:cNvSpPr/>
              <p:nvPr/>
            </p:nvSpPr>
            <p:spPr>
              <a:xfrm>
                <a:off x="825548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24" name="Rectangle 23">
                <a:extLst>
                  <a:ext uri="{FF2B5EF4-FFF2-40B4-BE49-F238E27FC236}">
                    <a16:creationId xmlns:a16="http://schemas.microsoft.com/office/drawing/2014/main" id="{58F4C581-8FE3-60C9-7437-CE6B1F1040B0}"/>
                  </a:ext>
                </a:extLst>
              </p:cNvPr>
              <p:cNvSpPr/>
              <p:nvPr/>
            </p:nvSpPr>
            <p:spPr>
              <a:xfrm>
                <a:off x="937510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20</a:t>
                </a:r>
                <a:endParaRPr lang="vi-VN" sz="2000" kern="0" dirty="0">
                  <a:solidFill>
                    <a:sysClr val="windowText" lastClr="000000"/>
                  </a:solidFill>
                  <a:highlight>
                    <a:srgbClr val="FFFF00"/>
                  </a:highlight>
                  <a:latin typeface="Consolas" panose="020B0609020204030204" pitchFamily="49" charset="0"/>
                </a:endParaRPr>
              </a:p>
            </p:txBody>
          </p:sp>
          <p:sp>
            <p:nvSpPr>
              <p:cNvPr id="35" name="Rectangle 34">
                <a:extLst>
                  <a:ext uri="{FF2B5EF4-FFF2-40B4-BE49-F238E27FC236}">
                    <a16:creationId xmlns:a16="http://schemas.microsoft.com/office/drawing/2014/main" id="{B448867A-1561-0A23-9940-671082BDEDA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38" name="Rectangle 37">
              <a:extLst>
                <a:ext uri="{FF2B5EF4-FFF2-40B4-BE49-F238E27FC236}">
                  <a16:creationId xmlns:a16="http://schemas.microsoft.com/office/drawing/2014/main" id="{D5970A68-6A64-6ACA-5DE0-F2DC568140AF}"/>
                </a:ext>
              </a:extLst>
            </p:cNvPr>
            <p:cNvSpPr/>
            <p:nvPr/>
          </p:nvSpPr>
          <p:spPr>
            <a:xfrm>
              <a:off x="6309033" y="2427951"/>
              <a:ext cx="4647087" cy="3972976"/>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7" name="TextBox 6">
            <a:extLst>
              <a:ext uri="{FF2B5EF4-FFF2-40B4-BE49-F238E27FC236}">
                <a16:creationId xmlns:a16="http://schemas.microsoft.com/office/drawing/2014/main" id="{D6907B82-0739-F1D9-E973-08077CD08140}"/>
              </a:ext>
            </a:extLst>
          </p:cNvPr>
          <p:cNvSpPr txBox="1"/>
          <p:nvPr/>
        </p:nvSpPr>
        <p:spPr>
          <a:xfrm>
            <a:off x="7379688" y="5566545"/>
            <a:ext cx="709079"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max</a:t>
            </a:r>
            <a:endParaRPr lang="vi-VN" sz="2000" kern="0" dirty="0">
              <a:solidFill>
                <a:sysClr val="windowText" lastClr="000000"/>
              </a:solidFill>
              <a:latin typeface="Consolas" panose="020B0609020204030204" pitchFamily="49" charset="0"/>
            </a:endParaRPr>
          </a:p>
        </p:txBody>
      </p:sp>
      <p:sp>
        <p:nvSpPr>
          <p:cNvPr id="8" name="Rectangle 7">
            <a:extLst>
              <a:ext uri="{FF2B5EF4-FFF2-40B4-BE49-F238E27FC236}">
                <a16:creationId xmlns:a16="http://schemas.microsoft.com/office/drawing/2014/main" id="{EA5BE8E0-F030-8910-2071-A5E4CAE149D8}"/>
              </a:ext>
            </a:extLst>
          </p:cNvPr>
          <p:cNvSpPr/>
          <p:nvPr/>
        </p:nvSpPr>
        <p:spPr>
          <a:xfrm>
            <a:off x="7379688" y="52473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9440D161-32F2-FF2A-A5C3-932BDE37AA63}"/>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753097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vi-VN" altLang="en-US" sz="2400">
                <a:latin typeface="+mn-lt"/>
                <a:cs typeface="Calibri" panose="020F0502020204030204" pitchFamily="34" charset="0"/>
              </a:rPr>
              <a:t>Là cách mặc định của C/C++</a:t>
            </a:r>
            <a:r>
              <a:rPr lang="en-US" altLang="en-US" sz="2400">
                <a:latin typeface="+mn-lt"/>
                <a:cs typeface="Calibri" panose="020F0502020204030204" pitchFamily="34" charset="0"/>
              </a:rPr>
              <a:t>.</a:t>
            </a:r>
            <a:endParaRPr lang="vi-VN" altLang="en-US" sz="2400">
              <a:latin typeface="+mn-lt"/>
              <a:cs typeface="Calibri" panose="020F0502020204030204" pitchFamily="34" charset="0"/>
            </a:endParaRPr>
          </a:p>
          <a:p>
            <a:r>
              <a:rPr lang="vi-VN" altLang="en-US" sz="2400">
                <a:latin typeface="+mn-lt"/>
                <a:cs typeface="Calibri" panose="020F0502020204030204" pitchFamily="34" charset="0"/>
              </a:rPr>
              <a:t>Tham số </a:t>
            </a:r>
            <a:r>
              <a:rPr lang="vi-VN" altLang="en-US" sz="2400" b="1">
                <a:latin typeface="+mn-lt"/>
                <a:cs typeface="Calibri" panose="020F0502020204030204" pitchFamily="34" charset="0"/>
              </a:rPr>
              <a:t>chứa bản sao </a:t>
            </a:r>
            <a:r>
              <a:rPr lang="vi-VN" altLang="en-US" sz="2400">
                <a:latin typeface="+mn-lt"/>
                <a:cs typeface="Calibri" panose="020F0502020204030204" pitchFamily="34" charset="0"/>
              </a:rPr>
              <a:t>giá trị của đối số. Thay đổi tham số không ảnh hưởng đến đối số.</a:t>
            </a:r>
            <a:endParaRPr lang="en-US" altLang="en-US" sz="2400">
              <a:latin typeface="+mn-lt"/>
              <a:cs typeface="Calibri" panose="020F0502020204030204" pitchFamily="34" charset="0"/>
            </a:endParaRPr>
          </a:p>
          <a:p>
            <a:r>
              <a:rPr lang="en-US" altLang="en-US" sz="2400"/>
              <a:t>Ví dụ:</a:t>
            </a:r>
            <a:endParaRPr lang="vi-VN" altLang="en-US" sz="2400" dirty="0"/>
          </a:p>
        </p:txBody>
      </p:sp>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11" name="Date Placeholder 10">
            <a:extLst>
              <a:ext uri="{FF2B5EF4-FFF2-40B4-BE49-F238E27FC236}">
                <a16:creationId xmlns:a16="http://schemas.microsoft.com/office/drawing/2014/main" id="{4565D7A5-3B89-A1F5-E489-C8BBFFA68ECE}"/>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B4089EA9-517B-D1F6-BC5A-D065541FAA7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7" name="TextBox 36">
            <a:extLst>
              <a:ext uri="{FF2B5EF4-FFF2-40B4-BE49-F238E27FC236}">
                <a16:creationId xmlns:a16="http://schemas.microsoft.com/office/drawing/2014/main" id="{12802284-17F1-F20F-2142-8E6FA8E75248}"/>
              </a:ext>
            </a:extLst>
          </p:cNvPr>
          <p:cNvSpPr txBox="1"/>
          <p:nvPr/>
        </p:nvSpPr>
        <p:spPr bwMode="auto">
          <a:xfrm>
            <a:off x="1130504" y="3345129"/>
            <a:ext cx="3775393" cy="2554545"/>
          </a:xfrm>
          <a:prstGeom prst="rect">
            <a:avLst/>
          </a:prstGeom>
          <a:noFill/>
          <a:ln>
            <a:solidFill>
              <a:schemeClr val="tx1">
                <a:lumMod val="50000"/>
              </a:schemeClr>
            </a:solidFill>
          </a:ln>
        </p:spPr>
        <p:txBody>
          <a:bodyPr wrap="non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 &gt; n ? m :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b = </a:t>
            </a:r>
            <a:r>
              <a:rPr lang="en-US" sz="2000" b="0">
                <a:solidFill>
                  <a:srgbClr val="098658"/>
                </a:solidFill>
                <a:effectLst/>
                <a:highlight>
                  <a:srgbClr val="FFFFFF"/>
                </a:highlight>
                <a:latin typeface="PragmataPro Mono Liga" panose="02000509040000020004" pitchFamily="49" charset="0"/>
              </a:rPr>
              <a:t>20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max =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 b);</a:t>
            </a:r>
          </a:p>
          <a:p>
            <a:r>
              <a:rPr lang="en-US" sz="2000" b="0">
                <a:solidFill>
                  <a:srgbClr val="000000"/>
                </a:solidFill>
                <a:effectLst/>
                <a:highlight>
                  <a:srgbClr val="FFFF00"/>
                </a:highlight>
                <a:latin typeface="PragmataPro Mono Liga" panose="02000509040000020004" pitchFamily="49" charset="0"/>
              </a:rPr>
              <a:t>    cout &lt;&lt; max;</a:t>
            </a:r>
          </a:p>
          <a:p>
            <a:r>
              <a:rPr lang="en-US" sz="2000" b="0">
                <a:solidFill>
                  <a:srgbClr val="000000"/>
                </a:solidFill>
                <a:effectLst/>
                <a:highlight>
                  <a:srgbClr val="FFFFFF"/>
                </a:highlight>
                <a:latin typeface="PragmataPro Mono Liga" panose="02000509040000020004" pitchFamily="49" charset="0"/>
              </a:rPr>
              <a:t>}</a:t>
            </a:r>
          </a:p>
        </p:txBody>
      </p:sp>
      <p:grpSp>
        <p:nvGrpSpPr>
          <p:cNvPr id="39" name="Group 38">
            <a:extLst>
              <a:ext uri="{FF2B5EF4-FFF2-40B4-BE49-F238E27FC236}">
                <a16:creationId xmlns:a16="http://schemas.microsoft.com/office/drawing/2014/main" id="{F60C8BDD-7547-D180-17AB-EA5357CFAA86}"/>
              </a:ext>
            </a:extLst>
          </p:cNvPr>
          <p:cNvGrpSpPr/>
          <p:nvPr/>
        </p:nvGrpSpPr>
        <p:grpSpPr>
          <a:xfrm>
            <a:off x="6622227" y="2427951"/>
            <a:ext cx="4647087" cy="3972976"/>
            <a:chOff x="6309033" y="2427951"/>
            <a:chExt cx="4647087" cy="3972976"/>
          </a:xfrm>
        </p:grpSpPr>
        <p:grpSp>
          <p:nvGrpSpPr>
            <p:cNvPr id="36" name="Group 35">
              <a:extLst>
                <a:ext uri="{FF2B5EF4-FFF2-40B4-BE49-F238E27FC236}">
                  <a16:creationId xmlns:a16="http://schemas.microsoft.com/office/drawing/2014/main" id="{9F78038F-3E23-3751-DFAE-3353D4524C31}"/>
                </a:ext>
              </a:extLst>
            </p:cNvPr>
            <p:cNvGrpSpPr/>
            <p:nvPr/>
          </p:nvGrpSpPr>
          <p:grpSpPr>
            <a:xfrm>
              <a:off x="6622814" y="2608263"/>
              <a:ext cx="3912990" cy="3792664"/>
              <a:chOff x="6622814" y="2608263"/>
              <a:chExt cx="3912990" cy="3792664"/>
            </a:xfrm>
          </p:grpSpPr>
          <p:sp>
            <p:nvSpPr>
              <p:cNvPr id="13" name="Rectangle 12">
                <a:extLst>
                  <a:ext uri="{FF2B5EF4-FFF2-40B4-BE49-F238E27FC236}">
                    <a16:creationId xmlns:a16="http://schemas.microsoft.com/office/drawing/2014/main" id="{807B9F7A-C4DC-003C-9586-67099CF35066}"/>
                  </a:ext>
                </a:extLst>
              </p:cNvPr>
              <p:cNvSpPr/>
              <p:nvPr/>
            </p:nvSpPr>
            <p:spPr>
              <a:xfrm>
                <a:off x="6729350" y="4570738"/>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4" name="Rectangle: Rounded Corners 8">
                <a:extLst>
                  <a:ext uri="{FF2B5EF4-FFF2-40B4-BE49-F238E27FC236}">
                    <a16:creationId xmlns:a16="http://schemas.microsoft.com/office/drawing/2014/main" id="{11D3E04E-A4BF-B939-ADFE-3DD591089E3A}"/>
                  </a:ext>
                </a:extLst>
              </p:cNvPr>
              <p:cNvSpPr/>
              <p:nvPr/>
            </p:nvSpPr>
            <p:spPr>
              <a:xfrm>
                <a:off x="6802580" y="4585731"/>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5" name="TextBox 14">
                <a:extLst>
                  <a:ext uri="{FF2B5EF4-FFF2-40B4-BE49-F238E27FC236}">
                    <a16:creationId xmlns:a16="http://schemas.microsoft.com/office/drawing/2014/main" id="{B2942615-EDD5-26DA-2B3A-965D26257FA4}"/>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16" name="TextBox 15">
                <a:extLst>
                  <a:ext uri="{FF2B5EF4-FFF2-40B4-BE49-F238E27FC236}">
                    <a16:creationId xmlns:a16="http://schemas.microsoft.com/office/drawing/2014/main" id="{3AC81953-D7AF-A626-EA34-E015E29750B2}"/>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17" name="Rectangle 16">
                <a:extLst>
                  <a:ext uri="{FF2B5EF4-FFF2-40B4-BE49-F238E27FC236}">
                    <a16:creationId xmlns:a16="http://schemas.microsoft.com/office/drawing/2014/main" id="{41E8ABCA-CFFB-C6D2-CEEA-89AD3DF821E0}"/>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18" name="Rectangle 17">
                <a:extLst>
                  <a:ext uri="{FF2B5EF4-FFF2-40B4-BE49-F238E27FC236}">
                    <a16:creationId xmlns:a16="http://schemas.microsoft.com/office/drawing/2014/main" id="{35BBAB78-9668-0B77-5FBA-BE583262AC56}"/>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19" name="Rectangle 18">
                <a:extLst>
                  <a:ext uri="{FF2B5EF4-FFF2-40B4-BE49-F238E27FC236}">
                    <a16:creationId xmlns:a16="http://schemas.microsoft.com/office/drawing/2014/main" id="{1152B76C-154E-DBA9-F37B-06E0BDB15C13}"/>
                  </a:ext>
                </a:extLst>
              </p:cNvPr>
              <p:cNvSpPr/>
              <p:nvPr/>
            </p:nvSpPr>
            <p:spPr>
              <a:xfrm>
                <a:off x="6729350" y="2608263"/>
                <a:ext cx="3806454"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0" name="Rectangle: Rounded Corners 14">
                <a:extLst>
                  <a:ext uri="{FF2B5EF4-FFF2-40B4-BE49-F238E27FC236}">
                    <a16:creationId xmlns:a16="http://schemas.microsoft.com/office/drawing/2014/main" id="{151A5DD1-0F47-BEFB-1BCB-E3C92ADC470E}"/>
                  </a:ext>
                </a:extLst>
              </p:cNvPr>
              <p:cNvSpPr/>
              <p:nvPr/>
            </p:nvSpPr>
            <p:spPr>
              <a:xfrm>
                <a:off x="6622814" y="3708188"/>
                <a:ext cx="3912990"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so_</a:t>
                </a:r>
                <a:r>
                  <a:rPr lang="vi-VN" sz="2000" b="1" kern="0">
                    <a:solidFill>
                      <a:sysClr val="windowText" lastClr="000000"/>
                    </a:solidFill>
                    <a:latin typeface="Consolas" panose="020B0609020204030204" pitchFamily="49" charset="0"/>
                  </a:rPr>
                  <a:t>lon(</a:t>
                </a:r>
                <a:r>
                  <a:rPr lang="en-US" sz="2000" b="1" kern="0">
                    <a:solidFill>
                      <a:sysClr val="windowText" lastClr="000000"/>
                    </a:solidFill>
                    <a:latin typeface="Consolas" panose="020B0609020204030204" pitchFamily="49" charset="0"/>
                  </a:rPr>
                  <a:t>int m</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t>
                </a:r>
                <a:r>
                  <a:rPr lang="vi-VN" sz="2000" b="1" kern="0">
                    <a:solidFill>
                      <a:sysClr val="windowText" lastClr="000000"/>
                    </a:solidFill>
                    <a:latin typeface="Consolas" panose="020B0609020204030204" pitchFamily="49" charset="0"/>
                  </a:rPr>
                  <a:t>n</a:t>
                </a:r>
                <a:r>
                  <a:rPr lang="vi-VN" sz="2000" b="1" kern="0" dirty="0">
                    <a:solidFill>
                      <a:sysClr val="windowText" lastClr="000000"/>
                    </a:solidFill>
                    <a:latin typeface="Consolas" panose="020B0609020204030204" pitchFamily="49" charset="0"/>
                  </a:rPr>
                  <a:t>)</a:t>
                </a:r>
              </a:p>
            </p:txBody>
          </p:sp>
          <p:sp>
            <p:nvSpPr>
              <p:cNvPr id="21" name="TextBox 20">
                <a:extLst>
                  <a:ext uri="{FF2B5EF4-FFF2-40B4-BE49-F238E27FC236}">
                    <a16:creationId xmlns:a16="http://schemas.microsoft.com/office/drawing/2014/main" id="{279540DC-BFC6-3C6E-45E9-A1BF1D57C81E}"/>
                  </a:ext>
                </a:extLst>
              </p:cNvPr>
              <p:cNvSpPr txBox="1"/>
              <p:nvPr/>
            </p:nvSpPr>
            <p:spPr>
              <a:xfrm>
                <a:off x="8435397" y="3044537"/>
                <a:ext cx="388376" cy="400110"/>
              </a:xfrm>
              <a:prstGeom prst="rect">
                <a:avLst/>
              </a:prstGeom>
              <a:noFill/>
            </p:spPr>
            <p:txBody>
              <a:bodyPr wrap="square">
                <a:spAutoFit/>
              </a:bodyPr>
              <a:lstStyle/>
              <a:p>
                <a:pPr>
                  <a:defRPr/>
                </a:pPr>
                <a:r>
                  <a:rPr lang="vi-VN" sz="2000" kern="0" dirty="0">
                    <a:solidFill>
                      <a:sysClr val="windowText" lastClr="000000"/>
                    </a:solidFill>
                    <a:latin typeface="Consolas" panose="020B0609020204030204" pitchFamily="49" charset="0"/>
                  </a:rPr>
                  <a:t>m</a:t>
                </a:r>
              </a:p>
            </p:txBody>
          </p:sp>
          <p:sp>
            <p:nvSpPr>
              <p:cNvPr id="22" name="TextBox 21">
                <a:extLst>
                  <a:ext uri="{FF2B5EF4-FFF2-40B4-BE49-F238E27FC236}">
                    <a16:creationId xmlns:a16="http://schemas.microsoft.com/office/drawing/2014/main" id="{4FADFDE6-2725-F8DD-0D71-32C1081EE1F4}"/>
                  </a:ext>
                </a:extLst>
              </p:cNvPr>
              <p:cNvSpPr txBox="1"/>
              <p:nvPr/>
            </p:nvSpPr>
            <p:spPr>
              <a:xfrm>
                <a:off x="9540419" y="3015673"/>
                <a:ext cx="390289" cy="400110"/>
              </a:xfrm>
              <a:prstGeom prst="rect">
                <a:avLst/>
              </a:prstGeom>
              <a:noFill/>
            </p:spPr>
            <p:txBody>
              <a:bodyPr wrap="square">
                <a:spAutoFit/>
              </a:bodyPr>
              <a:lstStyle/>
              <a:p>
                <a:pPr>
                  <a:defRPr/>
                </a:pPr>
                <a:r>
                  <a:rPr lang="vi-VN" sz="2000" kern="0">
                    <a:solidFill>
                      <a:sysClr val="windowText" lastClr="000000"/>
                    </a:solidFill>
                    <a:latin typeface="Consolas" panose="020B0609020204030204" pitchFamily="49" charset="0"/>
                  </a:rPr>
                  <a:t>n</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DBECF711-2651-355A-387A-842A4B28F8D0}"/>
                  </a:ext>
                </a:extLst>
              </p:cNvPr>
              <p:cNvSpPr/>
              <p:nvPr/>
            </p:nvSpPr>
            <p:spPr>
              <a:xfrm>
                <a:off x="825548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24" name="Rectangle 23">
                <a:extLst>
                  <a:ext uri="{FF2B5EF4-FFF2-40B4-BE49-F238E27FC236}">
                    <a16:creationId xmlns:a16="http://schemas.microsoft.com/office/drawing/2014/main" id="{58F4C581-8FE3-60C9-7437-CE6B1F1040B0}"/>
                  </a:ext>
                </a:extLst>
              </p:cNvPr>
              <p:cNvSpPr/>
              <p:nvPr/>
            </p:nvSpPr>
            <p:spPr>
              <a:xfrm>
                <a:off x="9375109" y="2753888"/>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35" name="Rectangle 34">
                <a:extLst>
                  <a:ext uri="{FF2B5EF4-FFF2-40B4-BE49-F238E27FC236}">
                    <a16:creationId xmlns:a16="http://schemas.microsoft.com/office/drawing/2014/main" id="{B448867A-1561-0A23-9940-671082BDEDA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38" name="Rectangle 37">
              <a:extLst>
                <a:ext uri="{FF2B5EF4-FFF2-40B4-BE49-F238E27FC236}">
                  <a16:creationId xmlns:a16="http://schemas.microsoft.com/office/drawing/2014/main" id="{D5970A68-6A64-6ACA-5DE0-F2DC568140AF}"/>
                </a:ext>
              </a:extLst>
            </p:cNvPr>
            <p:cNvSpPr/>
            <p:nvPr/>
          </p:nvSpPr>
          <p:spPr>
            <a:xfrm>
              <a:off x="6309033" y="2427951"/>
              <a:ext cx="4647087" cy="3972976"/>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cxnSp>
        <p:nvCxnSpPr>
          <p:cNvPr id="7" name="Straight Connector 6">
            <a:extLst>
              <a:ext uri="{FF2B5EF4-FFF2-40B4-BE49-F238E27FC236}">
                <a16:creationId xmlns:a16="http://schemas.microsoft.com/office/drawing/2014/main" id="{432454DF-B5E0-1D56-3BB3-65F456568170}"/>
              </a:ext>
            </a:extLst>
          </p:cNvPr>
          <p:cNvCxnSpPr>
            <a:cxnSpLocks/>
          </p:cNvCxnSpPr>
          <p:nvPr/>
        </p:nvCxnSpPr>
        <p:spPr>
          <a:xfrm flipH="1" flipV="1">
            <a:off x="6622814" y="2535382"/>
            <a:ext cx="4110995" cy="15394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F5C86E1-88C0-A227-C9D9-E182A61691F3}"/>
              </a:ext>
            </a:extLst>
          </p:cNvPr>
          <p:cNvCxnSpPr>
            <a:cxnSpLocks/>
          </p:cNvCxnSpPr>
          <p:nvPr/>
        </p:nvCxnSpPr>
        <p:spPr>
          <a:xfrm flipH="1">
            <a:off x="6622814" y="2535382"/>
            <a:ext cx="4110995" cy="1714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10F3B6-AAA0-2392-3E4D-8BE24F225B46}"/>
              </a:ext>
            </a:extLst>
          </p:cNvPr>
          <p:cNvSpPr txBox="1"/>
          <p:nvPr/>
        </p:nvSpPr>
        <p:spPr>
          <a:xfrm>
            <a:off x="7379688" y="5566545"/>
            <a:ext cx="709079"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max</a:t>
            </a:r>
            <a:endParaRPr lang="vi-VN" sz="2000" kern="0" dirty="0">
              <a:solidFill>
                <a:sysClr val="windowText" lastClr="000000"/>
              </a:solidFill>
              <a:latin typeface="Consolas" panose="020B0609020204030204" pitchFamily="49" charset="0"/>
            </a:endParaRPr>
          </a:p>
        </p:txBody>
      </p:sp>
      <p:sp>
        <p:nvSpPr>
          <p:cNvPr id="10" name="Rectangle 9">
            <a:extLst>
              <a:ext uri="{FF2B5EF4-FFF2-40B4-BE49-F238E27FC236}">
                <a16:creationId xmlns:a16="http://schemas.microsoft.com/office/drawing/2014/main" id="{F81FBA09-E8F4-5A8C-ABCC-0E280DCF1686}"/>
              </a:ext>
            </a:extLst>
          </p:cNvPr>
          <p:cNvSpPr/>
          <p:nvPr/>
        </p:nvSpPr>
        <p:spPr>
          <a:xfrm>
            <a:off x="7379688" y="52473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7" name="TextBox 26">
            <a:extLst>
              <a:ext uri="{FF2B5EF4-FFF2-40B4-BE49-F238E27FC236}">
                <a16:creationId xmlns:a16="http://schemas.microsoft.com/office/drawing/2014/main" id="{9E7C6AE2-84D9-3D32-3132-55B71B1F68FC}"/>
              </a:ext>
            </a:extLst>
          </p:cNvPr>
          <p:cNvSpPr txBox="1"/>
          <p:nvPr/>
        </p:nvSpPr>
        <p:spPr>
          <a:xfrm>
            <a:off x="4613380" y="2528032"/>
            <a:ext cx="1849539" cy="646331"/>
          </a:xfrm>
          <a:prstGeom prst="rect">
            <a:avLst/>
          </a:prstGeom>
          <a:noFill/>
          <a:ln>
            <a:solidFill>
              <a:schemeClr val="tx1">
                <a:lumMod val="50000"/>
              </a:schemeClr>
            </a:solidFill>
          </a:ln>
        </p:spPr>
        <p:txBody>
          <a:bodyPr wrap="square">
            <a:spAutoFit/>
          </a:bodyPr>
          <a:lstStyle/>
          <a:p>
            <a:r>
              <a:rPr lang="en-US" b="1"/>
              <a:t>Kết quả thực thi:</a:t>
            </a:r>
          </a:p>
          <a:p>
            <a:r>
              <a:rPr lang="en-US" b="1"/>
              <a:t>20</a:t>
            </a:r>
          </a:p>
        </p:txBody>
      </p:sp>
      <p:sp>
        <p:nvSpPr>
          <p:cNvPr id="4" name="Slide Number Placeholder 3">
            <a:extLst>
              <a:ext uri="{FF2B5EF4-FFF2-40B4-BE49-F238E27FC236}">
                <a16:creationId xmlns:a16="http://schemas.microsoft.com/office/drawing/2014/main" id="{1DC03FAF-1E1C-794B-3A23-1399CD567F70}"/>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164773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3" name="Content Placeholder 2"/>
          <p:cNvSpPr>
            <a:spLocks noGrp="1"/>
          </p:cNvSpPr>
          <p:nvPr>
            <p:ph idx="1"/>
          </p:nvPr>
        </p:nvSpPr>
        <p:spPr/>
        <p:txBody>
          <a:bodyPr>
            <a:normAutofit/>
          </a:bodyPr>
          <a:lstStyle/>
          <a:p>
            <a:r>
              <a:rPr lang="vi-VN" altLang="en-US" sz="2400" b="1" dirty="0">
                <a:latin typeface="+mn-lt"/>
                <a:cs typeface="Calibri" panose="020F0502020204030204" pitchFamily="34" charset="0"/>
              </a:rPr>
              <a:t>Có thể truyền đối số là bất cứ cú pháp nào </a:t>
            </a:r>
            <a:r>
              <a:rPr lang="vi-VN" altLang="en-US" sz="2400" dirty="0">
                <a:latin typeface="+mn-lt"/>
                <a:cs typeface="Calibri" panose="020F0502020204030204" pitchFamily="34" charset="0"/>
              </a:rPr>
              <a:t>tính được thành giá trị (hằng, biến, biểu thức, lời gọi, v.</a:t>
            </a:r>
            <a:r>
              <a:rPr lang="vi-VN" altLang="en-US" sz="2400">
                <a:latin typeface="+mn-lt"/>
                <a:cs typeface="Calibri" panose="020F0502020204030204" pitchFamily="34" charset="0"/>
              </a:rPr>
              <a:t>v...)</a:t>
            </a:r>
            <a:endParaRPr lang="en-US" altLang="en-US" sz="2400">
              <a:latin typeface="+mn-lt"/>
              <a:cs typeface="Calibri" panose="020F0502020204030204" pitchFamily="34" charset="0"/>
            </a:endParaRPr>
          </a:p>
          <a:p>
            <a:r>
              <a:rPr lang="en-US" altLang="en-US" sz="2400"/>
              <a:t>Ví dụ:</a:t>
            </a:r>
            <a:endParaRPr lang="vi-VN" altLang="en-US" sz="2400" dirty="0"/>
          </a:p>
          <a:p>
            <a:endParaRPr lang="en-US" sz="2400" dirty="0">
              <a:latin typeface="+mn-lt"/>
              <a:cs typeface="Calibri" panose="020F0502020204030204" pitchFamily="34" charset="0"/>
            </a:endParaRPr>
          </a:p>
        </p:txBody>
      </p:sp>
      <p:sp>
        <p:nvSpPr>
          <p:cNvPr id="8" name="TextBox 7"/>
          <p:cNvSpPr txBox="1"/>
          <p:nvPr/>
        </p:nvSpPr>
        <p:spPr bwMode="auto">
          <a:xfrm>
            <a:off x="2205141" y="2424455"/>
            <a:ext cx="8007320" cy="3785652"/>
          </a:xfrm>
          <a:prstGeom prst="rect">
            <a:avLst/>
          </a:prstGeom>
          <a:noFill/>
          <a:ln>
            <a:solidFill>
              <a:schemeClr val="tx1">
                <a:lumMod val="50000"/>
              </a:schemeClr>
            </a:solidFill>
          </a:ln>
        </p:spPr>
        <p:txBody>
          <a:bodyPr wrap="non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m &gt; n ? m : n; }</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 "</a:t>
            </a:r>
            <a:r>
              <a:rPr lang="en-US" sz="2000" b="0">
                <a:solidFill>
                  <a:srgbClr val="000000"/>
                </a:solidFill>
                <a:effectLst/>
                <a:highlight>
                  <a:srgbClr val="FFFFFF"/>
                </a:highlight>
                <a:latin typeface="PragmataPro Mono Liga" panose="02000509040000020004" pitchFamily="49" charset="0"/>
              </a:rPr>
              <a:t>; cin &gt;&gt; n;</a:t>
            </a:r>
          </a:p>
          <a:p>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(n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"So lon hon la "</a:t>
            </a:r>
            <a:r>
              <a:rPr lang="en-US" sz="2000" b="0">
                <a:solidFill>
                  <a:srgbClr val="000000"/>
                </a:solidFill>
                <a:effectLst/>
                <a:highlight>
                  <a:srgbClr val="FFFFFF"/>
                </a:highlight>
                <a:latin typeface="PragmataPro Mono Liga" panose="02000509040000020004" pitchFamily="49" charset="0"/>
              </a:rPr>
              <a:t> &lt;&lt; </a:t>
            </a:r>
            <a:r>
              <a:rPr lang="en-US" sz="2000" b="0">
                <a:solidFill>
                  <a:srgbClr val="795E26"/>
                </a:solidFill>
                <a:effectLst/>
                <a:highlight>
                  <a:srgbClr val="FFFFFF"/>
                </a:highlight>
                <a:latin typeface="PragmataPro Mono Liga" panose="02000509040000020004" pitchFamily="49" charset="0"/>
              </a:rPr>
              <a:t>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9</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4</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11" name="Date Placeholder 10">
            <a:extLst>
              <a:ext uri="{FF2B5EF4-FFF2-40B4-BE49-F238E27FC236}">
                <a16:creationId xmlns:a16="http://schemas.microsoft.com/office/drawing/2014/main" id="{89C962AE-AC3C-07E0-1111-13544C5CCC3D}"/>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082B7E14-30DC-439F-042F-125A5C57C67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D1F9CBBF-F314-12CB-8D17-B7A07C2F30C8}"/>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376225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5.8.3 Truyền đối số theo giá trị (Pass by Value)</a:t>
            </a:r>
            <a:endParaRPr lang="en-US" dirty="0"/>
          </a:p>
        </p:txBody>
      </p:sp>
      <p:sp>
        <p:nvSpPr>
          <p:cNvPr id="3" name="Content Placeholder 2"/>
          <p:cNvSpPr>
            <a:spLocks noGrp="1"/>
          </p:cNvSpPr>
          <p:nvPr>
            <p:ph idx="1"/>
          </p:nvPr>
        </p:nvSpPr>
        <p:spPr/>
        <p:txBody>
          <a:bodyPr/>
          <a:lstStyle/>
          <a:p>
            <a:endParaRPr lang="en-US" dirty="0"/>
          </a:p>
          <a:p>
            <a:endParaRPr lang="en-US" dirty="0"/>
          </a:p>
        </p:txBody>
      </p:sp>
      <p:sp>
        <p:nvSpPr>
          <p:cNvPr id="10" name="Content Placeholder 2"/>
          <p:cNvSpPr txBox="1">
            <a:spLocks/>
          </p:cNvSpPr>
          <p:nvPr/>
        </p:nvSpPr>
        <p:spPr>
          <a:xfrm>
            <a:off x="1017556" y="6308725"/>
            <a:ext cx="5662613" cy="549275"/>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pPr marL="34290" indent="0">
              <a:lnSpc>
                <a:spcPct val="70000"/>
              </a:lnSpc>
              <a:buNone/>
            </a:pPr>
            <a:endParaRPr lang="vi-VN" altLang="en-US"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484B454D-2D96-8B51-0B98-D10FE93212DF}"/>
              </a:ext>
            </a:extLst>
          </p:cNvPr>
          <p:cNvSpPr txBox="1"/>
          <p:nvPr/>
        </p:nvSpPr>
        <p:spPr>
          <a:xfrm>
            <a:off x="838201" y="1180152"/>
            <a:ext cx="9096374" cy="5262979"/>
          </a:xfrm>
          <a:prstGeom prst="rect">
            <a:avLst/>
          </a:prstGeom>
          <a:noFill/>
        </p:spPr>
        <p:txBody>
          <a:bodyPr wrap="square">
            <a:spAutoFit/>
          </a:bodyPr>
          <a:lstStyle/>
          <a:p>
            <a:pPr marL="285750" indent="-285750">
              <a:buFont typeface="Arial" panose="020B0604020202020204" pitchFamily="34" charset="0"/>
              <a:buChar char="•"/>
              <a:defRPr/>
            </a:pPr>
            <a:r>
              <a:rPr lang="en-US" sz="2400" kern="0">
                <a:solidFill>
                  <a:schemeClr val="tx1">
                    <a:lumMod val="50000"/>
                  </a:schemeClr>
                </a:solidFill>
                <a:latin typeface="Arial" panose="020B0604020202020204" pitchFamily="34" charset="0"/>
                <a:ea typeface="Arial" panose="020B0604020202020204" pitchFamily="34" charset="0"/>
                <a:cs typeface="Arial" panose="020B0604020202020204" pitchFamily="34" charset="0"/>
              </a:rPr>
              <a:t>Vậy bài toán ở mục “Đặt vấn đề” có thể viết lại như sau:</a:t>
            </a:r>
          </a:p>
          <a:p>
            <a:pPr marL="285750" indent="-285750">
              <a:buFont typeface="Arial" panose="020B0604020202020204" pitchFamily="34" charset="0"/>
              <a:buChar char="•"/>
              <a:defRPr/>
            </a:pPr>
            <a:endParaRPr lang="en-US" sz="2400" kern="0">
              <a:solidFill>
                <a:schemeClr val="tx1">
                  <a:lumMod val="50000"/>
                </a:schemeClr>
              </a:solidFill>
              <a:latin typeface="Arial" panose="020B0604020202020204" pitchFamily="34" charset="0"/>
              <a:ea typeface="Arial" panose="020B0604020202020204" pitchFamily="34" charset="0"/>
              <a:cs typeface="Arial" panose="020B0604020202020204" pitchFamily="34" charset="0"/>
            </a:endParaRPr>
          </a:p>
          <a:p>
            <a:pPr marL="342900" indent="-342900">
              <a:buClr>
                <a:schemeClr val="tx1">
                  <a:lumMod val="50000"/>
                </a:schemeClr>
              </a:buClr>
              <a:buFont typeface="+mj-lt"/>
              <a:buAutoNum type="arabicPeriod"/>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so_lon</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m</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a:t>
            </a: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m &gt; n ? m : n; }</a:t>
            </a:r>
          </a:p>
          <a:p>
            <a:pPr marL="342900" indent="-342900">
              <a:buClr>
                <a:schemeClr val="tx1">
                  <a:lumMod val="50000"/>
                </a:schemeClr>
              </a:buClr>
              <a:buFont typeface="+mj-lt"/>
              <a:buAutoNum type="arabicPeriod"/>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nhap_so_duong</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n;</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do</a:t>
            </a:r>
            <a:r>
              <a:rPr lang="en-US" b="0">
                <a:solidFill>
                  <a:srgbClr val="000000"/>
                </a:solidFill>
                <a:effectLst/>
                <a:highlight>
                  <a:srgbClr val="FFFFFF"/>
                </a:highlight>
                <a:latin typeface="PragmataPro Mono Liga" panose="02000509040000020004" pitchFamily="49" charset="0"/>
              </a:rPr>
              <a:t> {</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"Nhap mot so nguyen duong: "</a:t>
            </a:r>
            <a:r>
              <a:rPr lang="en-US" b="0">
                <a:solidFill>
                  <a:srgbClr val="000000"/>
                </a:solidFill>
                <a:effectLst/>
                <a:highlight>
                  <a:srgbClr val="FFFFFF"/>
                </a:highlight>
                <a:latin typeface="PragmataPro Mono Liga" panose="02000509040000020004" pitchFamily="49" charset="0"/>
              </a:rPr>
              <a:t>; cin &gt;&gt; n;</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 </a:t>
            </a:r>
            <a:r>
              <a:rPr lang="en-US" b="0">
                <a:solidFill>
                  <a:srgbClr val="AF00DB"/>
                </a:solidFill>
                <a:effectLst/>
                <a:highlight>
                  <a:srgbClr val="FFFFFF"/>
                </a:highlight>
                <a:latin typeface="PragmataPro Mono Liga" panose="02000509040000020004" pitchFamily="49" charset="0"/>
              </a:rPr>
              <a:t>while</a:t>
            </a:r>
            <a:r>
              <a:rPr lang="en-US" b="0">
                <a:solidFill>
                  <a:srgbClr val="000000"/>
                </a:solidFill>
                <a:effectLst/>
                <a:highlight>
                  <a:srgbClr val="FFFFFF"/>
                </a:highlight>
                <a:latin typeface="PragmataPro Mono Liga" panose="02000509040000020004" pitchFamily="49" charset="0"/>
              </a:rPr>
              <a:t> (n &lt;=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n;</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"So lon nhat trong 04 so la "</a:t>
            </a:r>
            <a:endParaRPr lang="en-US" b="0">
              <a:solidFill>
                <a:srgbClr val="000000"/>
              </a:solidFill>
              <a:effectLst/>
              <a:highlight>
                <a:srgbClr val="FFFFFF"/>
              </a:highlight>
              <a:latin typeface="PragmataPro Mono Liga" panose="02000509040000020004" pitchFamily="49" charset="0"/>
            </a:endParaRP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&lt;&lt; </a:t>
            </a:r>
            <a:r>
              <a:rPr lang="en-US" b="0">
                <a:solidFill>
                  <a:srgbClr val="795E26"/>
                </a:solidFill>
                <a:effectLst/>
                <a:highlight>
                  <a:srgbClr val="FFFFFF"/>
                </a:highlight>
                <a:latin typeface="PragmataPro Mono Liga" panose="02000509040000020004" pitchFamily="49" charset="0"/>
              </a:rPr>
              <a:t>so_lon</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so_lon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nhap_so_duong</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nhap_so_duong</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 </a:t>
            </a:r>
            <a:r>
              <a:rPr lang="en-US" b="0">
                <a:solidFill>
                  <a:srgbClr val="795E26"/>
                </a:solidFill>
                <a:effectLst/>
                <a:highlight>
                  <a:srgbClr val="FFFFFF"/>
                </a:highlight>
                <a:latin typeface="PragmataPro Mono Liga" panose="02000509040000020004" pitchFamily="49" charset="0"/>
              </a:rPr>
              <a:t>so_lon</a:t>
            </a:r>
            <a:r>
              <a:rPr lang="en-US" b="0">
                <a:solidFill>
                  <a:srgbClr val="000000"/>
                </a:solidFill>
                <a:effectLst/>
                <a:highlight>
                  <a:srgbClr val="FFFFFF"/>
                </a:highlight>
                <a:latin typeface="PragmataPro Mono Liga" panose="02000509040000020004" pitchFamily="49" charset="0"/>
              </a:rPr>
              <a:t>(</a:t>
            </a:r>
            <a:r>
              <a:rPr lang="en-US" b="0">
                <a:solidFill>
                  <a:srgbClr val="795E26"/>
                </a:solidFill>
                <a:effectLst/>
                <a:highlight>
                  <a:srgbClr val="FFFFFF"/>
                </a:highlight>
                <a:latin typeface="PragmataPro Mono Liga" panose="02000509040000020004" pitchFamily="49" charset="0"/>
              </a:rPr>
              <a:t>nhap_so_duong</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nhap_so_duong</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pPr marL="342900" indent="-342900">
              <a:buClr>
                <a:schemeClr val="tx1">
                  <a:lumMod val="50000"/>
                </a:schemeClr>
              </a:buClr>
              <a:buFont typeface="+mj-lt"/>
              <a:buAutoNum type="arabicPeriod"/>
            </a:pPr>
            <a:r>
              <a:rPr lang="en-US" b="0">
                <a:solidFill>
                  <a:srgbClr val="000000"/>
                </a:solidFill>
                <a:effectLst/>
                <a:highlight>
                  <a:srgbClr val="FFFFFF"/>
                </a:highlight>
                <a:latin typeface="PragmataPro Mono Liga" panose="02000509040000020004" pitchFamily="49" charset="0"/>
              </a:rPr>
              <a:t>}</a:t>
            </a:r>
          </a:p>
        </p:txBody>
      </p:sp>
      <p:sp>
        <p:nvSpPr>
          <p:cNvPr id="15" name="Date Placeholder 14">
            <a:extLst>
              <a:ext uri="{FF2B5EF4-FFF2-40B4-BE49-F238E27FC236}">
                <a16:creationId xmlns:a16="http://schemas.microsoft.com/office/drawing/2014/main" id="{9D02AE5B-C4F0-B1AC-5EF9-F263B7D4D900}"/>
              </a:ext>
            </a:extLst>
          </p:cNvPr>
          <p:cNvSpPr>
            <a:spLocks noGrp="1"/>
          </p:cNvSpPr>
          <p:nvPr>
            <p:ph type="dt" sz="half" idx="13"/>
          </p:nvPr>
        </p:nvSpPr>
        <p:spPr/>
        <p:txBody>
          <a:bodyPr/>
          <a:lstStyle/>
          <a:p>
            <a:r>
              <a:rPr lang="en-US"/>
              <a:t>June 2024</a:t>
            </a:r>
            <a:endParaRPr lang="en-US" dirty="0"/>
          </a:p>
        </p:txBody>
      </p:sp>
      <p:sp>
        <p:nvSpPr>
          <p:cNvPr id="16" name="Footer Placeholder 15">
            <a:extLst>
              <a:ext uri="{FF2B5EF4-FFF2-40B4-BE49-F238E27FC236}">
                <a16:creationId xmlns:a16="http://schemas.microsoft.com/office/drawing/2014/main" id="{4AB6FEB7-B383-57F0-BB32-61DA1FD216B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AB557360-96ED-C0D3-E7DD-35732156F555}"/>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233268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vi-VN"/>
              <a:t>5.1 Đặt vấn đề</a:t>
            </a:r>
            <a:endParaRPr lang="en-US" dirty="0"/>
          </a:p>
        </p:txBody>
      </p:sp>
      <p:sp>
        <p:nvSpPr>
          <p:cNvPr id="3" name="Content Placeholder 2"/>
          <p:cNvSpPr>
            <a:spLocks noGrp="1"/>
          </p:cNvSpPr>
          <p:nvPr>
            <p:ph idx="1"/>
          </p:nvPr>
        </p:nvSpPr>
        <p:spPr/>
        <p:txBody>
          <a:bodyPr>
            <a:normAutofit/>
          </a:bodyPr>
          <a:lstStyle/>
          <a:p>
            <a:r>
              <a:rPr lang="en-US" altLang="en-US" sz="2400"/>
              <a:t>Ta có 4 </a:t>
            </a:r>
            <a:r>
              <a:rPr lang="en-US" altLang="en-US" sz="2400" err="1"/>
              <a:t>đoạn</a:t>
            </a:r>
            <a:r>
              <a:rPr lang="en-US" altLang="en-US" sz="2400"/>
              <a:t> lệnh</a:t>
            </a:r>
            <a:r>
              <a:rPr lang="en-US" altLang="en-US" sz="2400">
                <a:latin typeface="Consolas" panose="020B0609020204030204" pitchFamily="49" charset="0"/>
              </a:rPr>
              <a:t> </a:t>
            </a:r>
            <a:r>
              <a:rPr lang="en-US" sz="2400" b="0">
                <a:solidFill>
                  <a:srgbClr val="AF00DB"/>
                </a:solidFill>
                <a:effectLst/>
                <a:highlight>
                  <a:srgbClr val="FFFFFF"/>
                </a:highlight>
                <a:latin typeface="PragmataPro Mono Liga" panose="02000509040000020004" pitchFamily="49" charset="0"/>
              </a:rPr>
              <a:t>do-while</a:t>
            </a:r>
            <a:r>
              <a:rPr lang="en-US" altLang="en-US" sz="2400"/>
              <a:t> </a:t>
            </a:r>
            <a:r>
              <a:rPr lang="en-US" altLang="en-US" sz="2400" dirty="0" err="1"/>
              <a:t>nhập</a:t>
            </a:r>
            <a:r>
              <a:rPr lang="en-US" altLang="en-US" sz="2400" dirty="0"/>
              <a:t> a, b, c</a:t>
            </a:r>
            <a:r>
              <a:rPr lang="en-US" altLang="en-US" sz="2400"/>
              <a:t>, d như sau:</a:t>
            </a:r>
            <a:endParaRPr lang="vi-VN" altLang="en-US" sz="2400" dirty="0"/>
          </a:p>
          <a:p>
            <a:endParaRPr lang="en-US" sz="2400" dirty="0"/>
          </a:p>
        </p:txBody>
      </p:sp>
      <p:sp>
        <p:nvSpPr>
          <p:cNvPr id="7" name="Content Placeholder 2"/>
          <p:cNvSpPr txBox="1">
            <a:spLocks/>
          </p:cNvSpPr>
          <p:nvPr/>
        </p:nvSpPr>
        <p:spPr>
          <a:xfrm>
            <a:off x="1975757" y="939801"/>
            <a:ext cx="5721350" cy="587375"/>
          </a:xfrm>
          <a:prstGeom prst="rect">
            <a:avLst/>
          </a:prstGeom>
        </p:spPr>
        <p:txBody>
          <a:bodyPr vert="horz" lIns="91440" tIns="45720" rIns="91440" bIns="45720" rtlCol="0">
            <a:norm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9" name="TextBox 8"/>
          <p:cNvSpPr txBox="1"/>
          <p:nvPr/>
        </p:nvSpPr>
        <p:spPr bwMode="auto">
          <a:xfrm>
            <a:off x="2061482" y="1939810"/>
            <a:ext cx="7025368" cy="4093428"/>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b, c, d;</a:t>
            </a:r>
          </a:p>
          <a:p>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 "</a:t>
            </a:r>
            <a:r>
              <a:rPr lang="en-US" sz="2000" b="0">
                <a:solidFill>
                  <a:srgbClr val="000000"/>
                </a:solidFill>
                <a:effectLst/>
                <a:highlight>
                  <a:srgbClr val="FFFFFF"/>
                </a:highlight>
                <a:latin typeface="PragmataPro Mono Liga" panose="02000509040000020004" pitchFamily="49" charset="0"/>
              </a:rPr>
              <a:t>; cin &gt;&gt; a;</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(a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 "</a:t>
            </a:r>
            <a:r>
              <a:rPr lang="en-US" sz="2000" b="0">
                <a:solidFill>
                  <a:srgbClr val="000000"/>
                </a:solidFill>
                <a:effectLst/>
                <a:highlight>
                  <a:srgbClr val="FFFFFF"/>
                </a:highlight>
                <a:latin typeface="PragmataPro Mono Liga" panose="02000509040000020004" pitchFamily="49" charset="0"/>
              </a:rPr>
              <a:t>; cin &gt;&gt; b;</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(b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 "</a:t>
            </a:r>
            <a:r>
              <a:rPr lang="en-US" sz="2000" b="0">
                <a:solidFill>
                  <a:srgbClr val="000000"/>
                </a:solidFill>
                <a:effectLst/>
                <a:highlight>
                  <a:srgbClr val="FFFFFF"/>
                </a:highlight>
                <a:latin typeface="PragmataPro Mono Liga" panose="02000509040000020004" pitchFamily="49" charset="0"/>
              </a:rPr>
              <a:t>; cin &gt;&gt; c;</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(c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 "</a:t>
            </a:r>
            <a:r>
              <a:rPr lang="en-US" sz="2000" b="0">
                <a:solidFill>
                  <a:srgbClr val="000000"/>
                </a:solidFill>
                <a:effectLst/>
                <a:highlight>
                  <a:srgbClr val="FFFFFF"/>
                </a:highlight>
                <a:latin typeface="PragmataPro Mono Liga" panose="02000509040000020004" pitchFamily="49" charset="0"/>
              </a:rPr>
              <a:t>; cin &gt;&gt; d;</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(d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p:txBody>
      </p:sp>
      <p:sp>
        <p:nvSpPr>
          <p:cNvPr id="12" name="Date Placeholder 11">
            <a:extLst>
              <a:ext uri="{FF2B5EF4-FFF2-40B4-BE49-F238E27FC236}">
                <a16:creationId xmlns:a16="http://schemas.microsoft.com/office/drawing/2014/main" id="{47324D8C-6EFB-21C9-501E-7366A68A9E1B}"/>
              </a:ext>
            </a:extLst>
          </p:cNvPr>
          <p:cNvSpPr>
            <a:spLocks noGrp="1"/>
          </p:cNvSpPr>
          <p:nvPr>
            <p:ph type="dt" sz="half" idx="13"/>
          </p:nvPr>
        </p:nvSpPr>
        <p:spPr/>
        <p:txBody>
          <a:bodyPr/>
          <a:lstStyle/>
          <a:p>
            <a:r>
              <a:rPr lang="en-US"/>
              <a:t>June 2024</a:t>
            </a:r>
            <a:endParaRPr lang="en-US" dirty="0"/>
          </a:p>
        </p:txBody>
      </p:sp>
      <p:sp>
        <p:nvSpPr>
          <p:cNvPr id="13" name="Footer Placeholder 12">
            <a:extLst>
              <a:ext uri="{FF2B5EF4-FFF2-40B4-BE49-F238E27FC236}">
                <a16:creationId xmlns:a16="http://schemas.microsoft.com/office/drawing/2014/main" id="{431E0C5D-81D6-E759-524B-34137F32206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8D90FC77-0A6A-52C8-10DD-75349D1AF718}"/>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343521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ltLang="en-US" sz="2800"/>
              <a:t>5.8.4 Truyền đối số theo tham chiếu (Pass by Reference)</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632FEBFF-7AE3-CE48-061D-FB861F9334D4}"/>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13752680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22" y="288089"/>
            <a:ext cx="11061100" cy="785896"/>
          </a:xfrm>
        </p:spPr>
        <p:txBody>
          <a:bodyPr>
            <a:normAutofit/>
          </a:bodyPr>
          <a:lstStyle/>
          <a:p>
            <a:r>
              <a:rPr lang="en-US" altLang="en-US" sz="3500"/>
              <a:t>5.8.4 Truyền đối số theo tham chiếu (Pass by Reference)</a:t>
            </a:r>
            <a:endParaRPr lang="en-US" sz="3500" dirty="0"/>
          </a:p>
        </p:txBody>
      </p:sp>
      <p:sp>
        <p:nvSpPr>
          <p:cNvPr id="3" name="Content Placeholder 2"/>
          <p:cNvSpPr>
            <a:spLocks noGrp="1"/>
          </p:cNvSpPr>
          <p:nvPr>
            <p:ph idx="1"/>
          </p:nvPr>
        </p:nvSpPr>
        <p:spPr/>
        <p:txBody>
          <a:bodyPr>
            <a:normAutofit/>
          </a:bodyPr>
          <a:lstStyle/>
          <a:p>
            <a:r>
              <a:rPr lang="vi-VN" altLang="en-US" sz="2400" dirty="0">
                <a:latin typeface="+mn-lt"/>
                <a:cs typeface="Calibri" panose="020F0502020204030204" pitchFamily="34" charset="0"/>
              </a:rPr>
              <a:t>Áp dụng cho các tham số khi khai  báo có dấu </a:t>
            </a:r>
            <a:r>
              <a:rPr lang="vi-VN" altLang="en-US" sz="2400" b="1" dirty="0">
                <a:solidFill>
                  <a:srgbClr val="C00000"/>
                </a:solidFill>
                <a:latin typeface="+mn-lt"/>
                <a:cs typeface="Calibri" panose="020F0502020204030204" pitchFamily="34" charset="0"/>
              </a:rPr>
              <a:t>&amp;</a:t>
            </a:r>
            <a:r>
              <a:rPr lang="vi-VN" altLang="en-US" sz="2400" dirty="0">
                <a:latin typeface="+mn-lt"/>
                <a:cs typeface="Calibri" panose="020F0502020204030204" pitchFamily="34" charset="0"/>
              </a:rPr>
              <a:t> phía sau kiểu dữ liệu.</a:t>
            </a:r>
          </a:p>
          <a:p>
            <a:r>
              <a:rPr lang="vi-VN" altLang="en-US" sz="2400" b="1" dirty="0">
                <a:latin typeface="+mn-lt"/>
                <a:cs typeface="Calibri" panose="020F0502020204030204" pitchFamily="34" charset="0"/>
              </a:rPr>
              <a:t>Chỉ có thể truyền các đối số là biến </a:t>
            </a:r>
            <a:r>
              <a:rPr lang="vi-VN" altLang="en-US" sz="2400" dirty="0">
                <a:latin typeface="+mn-lt"/>
                <a:cs typeface="Calibri" panose="020F0502020204030204" pitchFamily="34" charset="0"/>
              </a:rPr>
              <a:t>(hoặc hằng nếu tham số khai báo là </a:t>
            </a:r>
            <a:r>
              <a:rPr lang="vi-VN" altLang="en-US" sz="2400" i="1" dirty="0">
                <a:latin typeface="+mn-lt"/>
                <a:cs typeface="Calibri" panose="020F0502020204030204" pitchFamily="34" charset="0"/>
              </a:rPr>
              <a:t>const</a:t>
            </a:r>
            <a:r>
              <a:rPr lang="vi-VN" altLang="en-US" sz="2400" dirty="0">
                <a:latin typeface="+mn-lt"/>
                <a:cs typeface="Calibri" panose="020F0502020204030204" pitchFamily="34" charset="0"/>
              </a:rPr>
              <a:t>)</a:t>
            </a:r>
          </a:p>
          <a:p>
            <a:r>
              <a:rPr lang="vi-VN" altLang="en-US" sz="2400" dirty="0">
                <a:latin typeface="+mn-lt"/>
                <a:cs typeface="Calibri" panose="020F0502020204030204" pitchFamily="34" charset="0"/>
              </a:rPr>
              <a:t>Các tham số là tham chiếu không được cấp phát </a:t>
            </a:r>
            <a:r>
              <a:rPr lang="vi-VN" altLang="en-US" sz="2400">
                <a:latin typeface="+mn-lt"/>
                <a:cs typeface="Calibri" panose="020F0502020204030204" pitchFamily="34" charset="0"/>
              </a:rPr>
              <a:t>vùng nhớ</a:t>
            </a:r>
            <a:r>
              <a:rPr lang="en-US" altLang="en-US" sz="2400">
                <a:latin typeface="+mn-lt"/>
                <a:cs typeface="Calibri" panose="020F0502020204030204" pitchFamily="34" charset="0"/>
              </a:rPr>
              <a:t>:</a:t>
            </a:r>
            <a:endParaRPr lang="vi-VN" altLang="en-US" sz="2400" dirty="0">
              <a:latin typeface="+mn-lt"/>
              <a:cs typeface="Calibri" panose="020F0502020204030204" pitchFamily="34" charset="0"/>
            </a:endParaRPr>
          </a:p>
          <a:p>
            <a:pPr lvl="1"/>
            <a:r>
              <a:rPr lang="vi-VN" altLang="en-US" dirty="0">
                <a:latin typeface="+mn-lt"/>
                <a:cs typeface="Calibri" panose="020F0502020204030204" pitchFamily="34" charset="0"/>
              </a:rPr>
              <a:t>Tham số được truyền tham chiếu sẽ trỏ đến cùng địa chỉ vùng nhớ của đối số truyền cho nó</a:t>
            </a:r>
          </a:p>
          <a:p>
            <a:pPr lvl="1"/>
            <a:r>
              <a:rPr lang="vi-VN" altLang="en-US" dirty="0">
                <a:latin typeface="+mn-lt"/>
                <a:cs typeface="Calibri" panose="020F0502020204030204" pitchFamily="34" charset="0"/>
              </a:rPr>
              <a:t>Tham số sẽ trở thành một ánh xạ đến đối số. </a:t>
            </a:r>
            <a:r>
              <a:rPr lang="vi-VN" altLang="en-US" b="1" dirty="0">
                <a:latin typeface="+mn-lt"/>
                <a:cs typeface="Calibri" panose="020F0502020204030204" pitchFamily="34" charset="0"/>
              </a:rPr>
              <a:t>Mọi thay đổi lên tham số sẽ thay đổi luôn đối số</a:t>
            </a:r>
            <a:r>
              <a:rPr lang="vi-VN" altLang="en-US" dirty="0">
                <a:latin typeface="+mn-lt"/>
                <a:cs typeface="Calibri" panose="020F0502020204030204" pitchFamily="34" charset="0"/>
              </a:rPr>
              <a:t>.</a:t>
            </a:r>
          </a:p>
          <a:p>
            <a:endParaRPr lang="en-US" sz="2400" dirty="0">
              <a:latin typeface="+mn-lt"/>
              <a:cs typeface="Calibri" panose="020F0502020204030204" pitchFamily="34" charset="0"/>
            </a:endParaRPr>
          </a:p>
        </p:txBody>
      </p:sp>
      <p:sp>
        <p:nvSpPr>
          <p:cNvPr id="8" name="Date Placeholder 7">
            <a:extLst>
              <a:ext uri="{FF2B5EF4-FFF2-40B4-BE49-F238E27FC236}">
                <a16:creationId xmlns:a16="http://schemas.microsoft.com/office/drawing/2014/main" id="{CFCEFBBF-7A44-2FB3-09B0-E21B98F452DC}"/>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595A67F4-DF57-6857-90D1-5FBE8C29CF7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8CF99D4B-ABBC-A34F-47B5-D1F558F57004}"/>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4155292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1: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c = x;</a:t>
            </a:r>
          </a:p>
          <a:p>
            <a:pPr marL="457200" indent="-457200">
              <a:buFont typeface="+mj-lt"/>
              <a:buAutoNum type="arabicPeriod"/>
            </a:pPr>
            <a:r>
              <a:rPr lang="en-US" sz="2000" b="0">
                <a:solidFill>
                  <a:srgbClr val="000000"/>
                </a:solidFill>
                <a:effectLs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cout &lt;&lt; a &lt;&lt; </a:t>
            </a:r>
            <a:r>
              <a:rPr lang="en-US" sz="2000" b="0">
                <a:solidFill>
                  <a:srgbClr val="A31515"/>
                </a:solidFill>
                <a:effectLst/>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7" name="Group 66">
            <a:extLst>
              <a:ext uri="{FF2B5EF4-FFF2-40B4-BE49-F238E27FC236}">
                <a16:creationId xmlns:a16="http://schemas.microsoft.com/office/drawing/2014/main" id="{2A78A704-91AC-8A36-6186-5B02D7ABF9C3}"/>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96991" y="2677566"/>
              <a:ext cx="4256808" cy="2924159"/>
              <a:chOff x="6278996" y="3476768"/>
              <a:chExt cx="4256808" cy="2924159"/>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EA9228F2-ABBC-1575-E685-815F6E86583C}"/>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174631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00"/>
                </a:highlight>
                <a:latin typeface="PragmataPro Mono Liga" panose="02000509040000020004" pitchFamily="49" charset="0"/>
              </a:rPr>
              <a:t>void</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hoan_vi</a:t>
            </a:r>
            <a:r>
              <a:rPr lang="en-US" sz="2000" b="0">
                <a:solidFill>
                  <a:srgbClr val="000000"/>
                </a:solidFill>
                <a:effectLst/>
                <a:highlight>
                  <a:srgbClr val="FFFF00"/>
                </a:highlight>
                <a:latin typeface="PragmataPro Mono Liga" panose="02000509040000020004" pitchFamily="49" charset="0"/>
              </a:rPr>
              <a:t>(</a:t>
            </a:r>
            <a:r>
              <a:rPr lang="en-US" sz="2000" b="0">
                <a:solidFill>
                  <a:srgbClr val="0000FF"/>
                </a:solidFill>
                <a:effectLst/>
                <a:highlight>
                  <a:srgbClr val="FFFF00"/>
                </a:highlight>
                <a:latin typeface="PragmataPro Mono Liga" panose="02000509040000020004" pitchFamily="49" charset="0"/>
              </a:rPr>
              <a:t>int&amp;</a:t>
            </a:r>
            <a:r>
              <a:rPr lang="en-US" sz="2000" b="0">
                <a:solidFill>
                  <a:srgbClr val="000000"/>
                </a:solidFill>
                <a:effectLst/>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int&amp;</a:t>
            </a:r>
            <a:r>
              <a:rPr lang="en-US" sz="2000" b="0">
                <a:solidFill>
                  <a:srgbClr val="000000"/>
                </a:solidFill>
                <a:effectLst/>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7" name="Group 66">
            <a:extLst>
              <a:ext uri="{FF2B5EF4-FFF2-40B4-BE49-F238E27FC236}">
                <a16:creationId xmlns:a16="http://schemas.microsoft.com/office/drawing/2014/main" id="{2A78A704-91AC-8A36-6186-5B02D7ABF9C3}"/>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34" name="Rectangle 33">
              <a:extLst>
                <a:ext uri="{FF2B5EF4-FFF2-40B4-BE49-F238E27FC236}">
                  <a16:creationId xmlns:a16="http://schemas.microsoft.com/office/drawing/2014/main" id="{CCDBAC82-73D4-BC2D-E440-9B1364E54681}"/>
                </a:ext>
              </a:extLst>
            </p:cNvPr>
            <p:cNvSpPr/>
            <p:nvPr/>
          </p:nvSpPr>
          <p:spPr>
            <a:xfrm>
              <a:off x="8840050" y="4097338"/>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35" name="Rectangle 34">
              <a:extLst>
                <a:ext uri="{FF2B5EF4-FFF2-40B4-BE49-F238E27FC236}">
                  <a16:creationId xmlns:a16="http://schemas.microsoft.com/office/drawing/2014/main" id="{74FF1245-6655-EDFA-4F5D-9C348F72CF90}"/>
                </a:ext>
              </a:extLst>
            </p:cNvPr>
            <p:cNvSpPr/>
            <p:nvPr/>
          </p:nvSpPr>
          <p:spPr>
            <a:xfrm>
              <a:off x="10077596" y="4086472"/>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sp>
          <p:nvSpPr>
            <p:cNvPr id="45" name="TextBox 44">
              <a:extLst>
                <a:ext uri="{FF2B5EF4-FFF2-40B4-BE49-F238E27FC236}">
                  <a16:creationId xmlns:a16="http://schemas.microsoft.com/office/drawing/2014/main" id="{70D61CA9-7522-BE80-F367-4733D7412E00}"/>
                </a:ext>
              </a:extLst>
            </p:cNvPr>
            <p:cNvSpPr txBox="1"/>
            <p:nvPr/>
          </p:nvSpPr>
          <p:spPr>
            <a:xfrm>
              <a:off x="8616668" y="3264928"/>
              <a:ext cx="1440447"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&amp;x=a</a:t>
              </a:r>
              <a:endParaRPr lang="en-US" sz="2000">
                <a:solidFill>
                  <a:srgbClr val="FF0000"/>
                </a:solidFill>
                <a:highlight>
                  <a:srgbClr val="FFFF00"/>
                </a:highlight>
              </a:endParaRPr>
            </a:p>
          </p:txBody>
        </p:sp>
        <p:sp>
          <p:nvSpPr>
            <p:cNvPr id="46" name="TextBox 45">
              <a:extLst>
                <a:ext uri="{FF2B5EF4-FFF2-40B4-BE49-F238E27FC236}">
                  <a16:creationId xmlns:a16="http://schemas.microsoft.com/office/drawing/2014/main" id="{3C68D52C-96BE-821D-D39F-4DE1B8BF5FB8}"/>
                </a:ext>
              </a:extLst>
            </p:cNvPr>
            <p:cNvSpPr txBox="1"/>
            <p:nvPr/>
          </p:nvSpPr>
          <p:spPr>
            <a:xfrm>
              <a:off x="10026031" y="3281638"/>
              <a:ext cx="1391398"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&amp;y=b</a:t>
              </a:r>
              <a:endParaRPr lang="en-US" sz="2000">
                <a:solidFill>
                  <a:srgbClr val="FF0000"/>
                </a:solidFill>
                <a:highlight>
                  <a:srgbClr val="FFFF00"/>
                </a:highlight>
              </a:endParaRPr>
            </a:p>
          </p:txBody>
        </p:sp>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0CD20C3D-A274-E98B-F3D0-545BCC7C139C}"/>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176975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7" name="Group 66">
            <a:extLst>
              <a:ext uri="{FF2B5EF4-FFF2-40B4-BE49-F238E27FC236}">
                <a16:creationId xmlns:a16="http://schemas.microsoft.com/office/drawing/2014/main" id="{2A78A704-91AC-8A36-6186-5B02D7ABF9C3}"/>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7300E47E-3AD4-5FA2-CE04-2D79022A2A4A}"/>
                  </a:ext>
                </a:extLst>
              </p:cNvPr>
              <p:cNvSpPr txBox="1"/>
              <p:nvPr/>
            </p:nvSpPr>
            <p:spPr>
              <a:xfrm>
                <a:off x="8379391" y="3256965"/>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221D04E9-C548-1D05-4058-BE92E9A7B0A0}"/>
                  </a:ext>
                </a:extLst>
              </p:cNvPr>
              <p:cNvSpPr/>
              <p:nvPr/>
            </p:nvSpPr>
            <p:spPr>
              <a:xfrm>
                <a:off x="8251130" y="29450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a:t>
                </a:r>
                <a:r>
                  <a:rPr lang="en-US" sz="2000" kern="0" dirty="0">
                    <a:solidFill>
                      <a:sysClr val="windowText" lastClr="000000"/>
                    </a:solidFill>
                    <a:highlight>
                      <a:srgbClr val="FFFF00"/>
                    </a:highlight>
                    <a:latin typeface="Consolas" panose="020B0609020204030204" pitchFamily="49" charset="0"/>
                  </a:rPr>
                  <a:t>0</a:t>
                </a:r>
                <a:endParaRPr lang="vi-VN" sz="2000" kern="0" dirty="0">
                  <a:solidFill>
                    <a:sysClr val="windowText" lastClr="000000"/>
                  </a:solidFill>
                  <a:highlight>
                    <a:srgbClr val="FFFF00"/>
                  </a:highlight>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68" name="Rectangle 67">
            <a:extLst>
              <a:ext uri="{FF2B5EF4-FFF2-40B4-BE49-F238E27FC236}">
                <a16:creationId xmlns:a16="http://schemas.microsoft.com/office/drawing/2014/main" id="{CEDDC22C-EC7C-CF66-25AB-1AE169FEE588}"/>
              </a:ext>
            </a:extLst>
          </p:cNvPr>
          <p:cNvSpPr/>
          <p:nvPr/>
        </p:nvSpPr>
        <p:spPr>
          <a:xfrm>
            <a:off x="8840050" y="4097338"/>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69" name="Rectangle 68">
            <a:extLst>
              <a:ext uri="{FF2B5EF4-FFF2-40B4-BE49-F238E27FC236}">
                <a16:creationId xmlns:a16="http://schemas.microsoft.com/office/drawing/2014/main" id="{1B716E66-57CE-C65C-F49A-B961ECE9738E}"/>
              </a:ext>
            </a:extLst>
          </p:cNvPr>
          <p:cNvSpPr/>
          <p:nvPr/>
        </p:nvSpPr>
        <p:spPr>
          <a:xfrm>
            <a:off x="10077596" y="4086472"/>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1FD8AD79-65CC-610F-0709-DA0BC7C0DEF1}"/>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62637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7A983179-0F1C-6384-E841-0FC8534A1841}"/>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20</a:t>
                </a:r>
                <a:endParaRPr lang="vi-VN" sz="2000" kern="0" dirty="0">
                  <a:solidFill>
                    <a:sysClr val="windowText" lastClr="000000"/>
                  </a:solidFill>
                  <a:highlight>
                    <a:srgbClr val="FFFF00"/>
                  </a:highlight>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7300E47E-3AD4-5FA2-CE04-2D79022A2A4A}"/>
                  </a:ext>
                </a:extLst>
              </p:cNvPr>
              <p:cNvSpPr txBox="1"/>
              <p:nvPr/>
            </p:nvSpPr>
            <p:spPr>
              <a:xfrm>
                <a:off x="8379391" y="3256965"/>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221D04E9-C548-1D05-4058-BE92E9A7B0A0}"/>
                  </a:ext>
                </a:extLst>
              </p:cNvPr>
              <p:cNvSpPr/>
              <p:nvPr/>
            </p:nvSpPr>
            <p:spPr>
              <a:xfrm>
                <a:off x="8251130" y="29450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4" name="Rectangle 3">
              <a:extLst>
                <a:ext uri="{FF2B5EF4-FFF2-40B4-BE49-F238E27FC236}">
                  <a16:creationId xmlns:a16="http://schemas.microsoft.com/office/drawing/2014/main" id="{8C7BA547-6B83-8633-BA86-CF8C3C188C99}"/>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A3245936-A723-70D4-59A1-4CAD96A13375}"/>
              </a:ext>
            </a:extLst>
          </p:cNvPr>
          <p:cNvSpPr/>
          <p:nvPr/>
        </p:nvSpPr>
        <p:spPr>
          <a:xfrm>
            <a:off x="8840050" y="4097338"/>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9" name="Rectangle 8">
            <a:extLst>
              <a:ext uri="{FF2B5EF4-FFF2-40B4-BE49-F238E27FC236}">
                <a16:creationId xmlns:a16="http://schemas.microsoft.com/office/drawing/2014/main" id="{88B78E22-D97F-9DE7-9555-EDA7C9083C96}"/>
              </a:ext>
            </a:extLst>
          </p:cNvPr>
          <p:cNvSpPr/>
          <p:nvPr/>
        </p:nvSpPr>
        <p:spPr>
          <a:xfrm>
            <a:off x="10077596" y="4086472"/>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sp>
        <p:nvSpPr>
          <p:cNvPr id="10" name="Slide Number Placeholder 9">
            <a:extLst>
              <a:ext uri="{FF2B5EF4-FFF2-40B4-BE49-F238E27FC236}">
                <a16:creationId xmlns:a16="http://schemas.microsoft.com/office/drawing/2014/main" id="{B4C32143-FAB4-BB21-7C14-94A26C31FFAA}"/>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extLst>
      <p:ext uri="{BB962C8B-B14F-4D97-AF65-F5344CB8AC3E}">
        <p14:creationId xmlns:p14="http://schemas.microsoft.com/office/powerpoint/2010/main" val="331852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 name="Group 4">
            <a:extLst>
              <a:ext uri="{FF2B5EF4-FFF2-40B4-BE49-F238E27FC236}">
                <a16:creationId xmlns:a16="http://schemas.microsoft.com/office/drawing/2014/main" id="{E3EED8C8-C148-7A9F-280C-4B6BF2FB9C7E}"/>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10</a:t>
                </a:r>
                <a:endParaRPr lang="vi-VN" sz="2000" kern="0" dirty="0">
                  <a:solidFill>
                    <a:sysClr val="windowText" lastClr="000000"/>
                  </a:solidFill>
                  <a:highlight>
                    <a:srgbClr val="FFFF00"/>
                  </a:highlight>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7300E47E-3AD4-5FA2-CE04-2D79022A2A4A}"/>
                  </a:ext>
                </a:extLst>
              </p:cNvPr>
              <p:cNvSpPr txBox="1"/>
              <p:nvPr/>
            </p:nvSpPr>
            <p:spPr>
              <a:xfrm>
                <a:off x="8379391" y="3256965"/>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221D04E9-C548-1D05-4058-BE92E9A7B0A0}"/>
                  </a:ext>
                </a:extLst>
              </p:cNvPr>
              <p:cNvSpPr/>
              <p:nvPr/>
            </p:nvSpPr>
            <p:spPr>
              <a:xfrm>
                <a:off x="8251130" y="29450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4" name="Rectangle 3">
              <a:extLst>
                <a:ext uri="{FF2B5EF4-FFF2-40B4-BE49-F238E27FC236}">
                  <a16:creationId xmlns:a16="http://schemas.microsoft.com/office/drawing/2014/main" id="{E7E2DAA0-5F54-D4EA-7A76-8BFC3A8A528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7" name="Rectangle 6">
            <a:extLst>
              <a:ext uri="{FF2B5EF4-FFF2-40B4-BE49-F238E27FC236}">
                <a16:creationId xmlns:a16="http://schemas.microsoft.com/office/drawing/2014/main" id="{CC6886B8-382E-CEA0-B8C6-43CE054D6290}"/>
              </a:ext>
            </a:extLst>
          </p:cNvPr>
          <p:cNvSpPr/>
          <p:nvPr/>
        </p:nvSpPr>
        <p:spPr>
          <a:xfrm>
            <a:off x="8840050" y="4097338"/>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9" name="Rectangle 8">
            <a:extLst>
              <a:ext uri="{FF2B5EF4-FFF2-40B4-BE49-F238E27FC236}">
                <a16:creationId xmlns:a16="http://schemas.microsoft.com/office/drawing/2014/main" id="{3ECDD3C9-B2EF-0091-BEB8-EA187C553A75}"/>
              </a:ext>
            </a:extLst>
          </p:cNvPr>
          <p:cNvSpPr/>
          <p:nvPr/>
        </p:nvSpPr>
        <p:spPr>
          <a:xfrm>
            <a:off x="10077596" y="4086472"/>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sp>
        <p:nvSpPr>
          <p:cNvPr id="10" name="Slide Number Placeholder 9">
            <a:extLst>
              <a:ext uri="{FF2B5EF4-FFF2-40B4-BE49-F238E27FC236}">
                <a16:creationId xmlns:a16="http://schemas.microsoft.com/office/drawing/2014/main" id="{2EEA1D7F-B365-4C25-32AF-FFE5A0671AE1}"/>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extLst>
      <p:ext uri="{BB962C8B-B14F-4D97-AF65-F5344CB8AC3E}">
        <p14:creationId xmlns:p14="http://schemas.microsoft.com/office/powerpoint/2010/main" val="2857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cout &lt;&lt; a &lt;&lt; </a:t>
            </a:r>
            <a:r>
              <a:rPr lang="en-US" sz="2000" b="0">
                <a:solidFill>
                  <a:srgbClr val="A31515"/>
                </a:solidFill>
                <a:effectLst/>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1015663"/>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a:p>
            <a:r>
              <a:rPr lang="en-US" sz="2000">
                <a:solidFill>
                  <a:schemeClr val="tx1">
                    <a:lumMod val="50000"/>
                  </a:schemeClr>
                </a:solidFill>
                <a:highlight>
                  <a:srgbClr val="FFFFFF"/>
                </a:highlight>
                <a:latin typeface="PragmataPro Mono Liga" panose="02000509040000020004" pitchFamily="49" charset="0"/>
              </a:rPr>
              <a:t>20 10</a:t>
            </a:r>
            <a:endParaRPr lang="en-US" sz="2000" b="0">
              <a:solidFill>
                <a:schemeClr val="tx1">
                  <a:lumMod val="50000"/>
                </a:schemeClr>
              </a:solidFill>
              <a:effectLst/>
              <a:highlight>
                <a:srgbClr val="FFFFFF"/>
              </a:highlight>
              <a:latin typeface="PragmataPro Mono Liga" panose="02000509040000020004" pitchFamily="49" charset="0"/>
            </a:endParaRP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44" name="Group 43">
            <a:extLst>
              <a:ext uri="{FF2B5EF4-FFF2-40B4-BE49-F238E27FC236}">
                <a16:creationId xmlns:a16="http://schemas.microsoft.com/office/drawing/2014/main" id="{D9B4DF41-7EA2-9DC5-0E91-9D3FEB3FD621}"/>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7300E47E-3AD4-5FA2-CE04-2D79022A2A4A}"/>
                  </a:ext>
                </a:extLst>
              </p:cNvPr>
              <p:cNvSpPr txBox="1"/>
              <p:nvPr/>
            </p:nvSpPr>
            <p:spPr>
              <a:xfrm>
                <a:off x="8379391" y="3256965"/>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221D04E9-C548-1D05-4058-BE92E9A7B0A0}"/>
                  </a:ext>
                </a:extLst>
              </p:cNvPr>
              <p:cNvSpPr/>
              <p:nvPr/>
            </p:nvSpPr>
            <p:spPr>
              <a:xfrm>
                <a:off x="8251130" y="2945082"/>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cxnSp>
          <p:nvCxnSpPr>
            <p:cNvPr id="7" name="Straight Connector 6">
              <a:extLst>
                <a:ext uri="{FF2B5EF4-FFF2-40B4-BE49-F238E27FC236}">
                  <a16:creationId xmlns:a16="http://schemas.microsoft.com/office/drawing/2014/main" id="{3E1A70E1-AB69-E6F9-A961-EB48C25DEBC5}"/>
                </a:ext>
              </a:extLst>
            </p:cNvPr>
            <p:cNvCxnSpPr>
              <a:cxnSpLocks/>
            </p:cNvCxnSpPr>
            <p:nvPr/>
          </p:nvCxnSpPr>
          <p:spPr>
            <a:xfrm flipH="1" flipV="1">
              <a:off x="7242804" y="1787310"/>
              <a:ext cx="4110995" cy="15394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A2C6721-38FD-ED68-9A11-8A95CA60298A}"/>
                </a:ext>
              </a:extLst>
            </p:cNvPr>
            <p:cNvCxnSpPr>
              <a:cxnSpLocks/>
            </p:cNvCxnSpPr>
            <p:nvPr/>
          </p:nvCxnSpPr>
          <p:spPr>
            <a:xfrm flipH="1">
              <a:off x="7242804" y="1787310"/>
              <a:ext cx="4110995" cy="1714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261BEEE0-2574-6AD4-60EC-492675DA66AE}"/>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7" name="Rectangle 46">
            <a:extLst>
              <a:ext uri="{FF2B5EF4-FFF2-40B4-BE49-F238E27FC236}">
                <a16:creationId xmlns:a16="http://schemas.microsoft.com/office/drawing/2014/main" id="{7A464640-9404-6C7E-DFFA-EC6B33AAB0C4}"/>
              </a:ext>
            </a:extLst>
          </p:cNvPr>
          <p:cNvSpPr/>
          <p:nvPr/>
        </p:nvSpPr>
        <p:spPr>
          <a:xfrm>
            <a:off x="8840050" y="4097338"/>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strike="sngStrike" kern="0">
                <a:solidFill>
                  <a:srgbClr val="FF0000"/>
                </a:solidFill>
                <a:latin typeface="Consolas" panose="020B0609020204030204" pitchFamily="49" charset="0"/>
              </a:rPr>
              <a:t>x</a:t>
            </a:r>
            <a:endParaRPr lang="vi-VN" sz="2000" strike="sngStrike" kern="0" dirty="0">
              <a:solidFill>
                <a:srgbClr val="FF0000"/>
              </a:solidFill>
              <a:latin typeface="Consolas" panose="020B0609020204030204" pitchFamily="49" charset="0"/>
            </a:endParaRPr>
          </a:p>
        </p:txBody>
      </p:sp>
      <p:sp>
        <p:nvSpPr>
          <p:cNvPr id="48" name="Rectangle 47">
            <a:extLst>
              <a:ext uri="{FF2B5EF4-FFF2-40B4-BE49-F238E27FC236}">
                <a16:creationId xmlns:a16="http://schemas.microsoft.com/office/drawing/2014/main" id="{D999A5DC-BDCD-9E67-F842-708E5DCC3E37}"/>
              </a:ext>
            </a:extLst>
          </p:cNvPr>
          <p:cNvSpPr/>
          <p:nvPr/>
        </p:nvSpPr>
        <p:spPr>
          <a:xfrm>
            <a:off x="10077596" y="4086472"/>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strike="sngStrike" kern="0">
                <a:solidFill>
                  <a:srgbClr val="FF0000"/>
                </a:solidFill>
                <a:latin typeface="Consolas" panose="020B0609020204030204" pitchFamily="49" charset="0"/>
              </a:rPr>
              <a:t>y</a:t>
            </a:r>
            <a:endParaRPr lang="vi-VN" sz="2000" strike="sngStrike" kern="0" dirty="0">
              <a:solidFill>
                <a:srgbClr val="FF0000"/>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18071DF0-4E9E-73A4-307F-82A37FD5AC55}"/>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extLst>
      <p:ext uri="{BB962C8B-B14F-4D97-AF65-F5344CB8AC3E}">
        <p14:creationId xmlns:p14="http://schemas.microsoft.com/office/powerpoint/2010/main" val="252692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b="1">
                <a:solidFill>
                  <a:srgbClr val="FF0000"/>
                </a:solidFill>
              </a:rPr>
              <a:t>Ví dụ 2: Hỏi hàm hoán vị sau có hoạt động đúng theo yêu cầu không?</a:t>
            </a:r>
            <a:endParaRPr lang="vi-VN" altLang="en-US" sz="2400" b="1">
              <a:solidFill>
                <a:srgbClr val="FF0000"/>
              </a:solidFill>
            </a:endParaRPr>
          </a:p>
          <a:p>
            <a:pPr>
              <a:lnSpc>
                <a:spcPct val="100000"/>
              </a:lnSpc>
              <a:spcBef>
                <a:spcPts val="600"/>
              </a:spcBef>
              <a:spcAft>
                <a:spcPts val="600"/>
              </a:spcAft>
            </a:pPr>
            <a:endParaRPr lang="vi-VN" altLang="en-US" sz="2400" b="1" dirty="0">
              <a:solidFill>
                <a:srgbClr val="FF0000"/>
              </a:solidFill>
            </a:endParaRPr>
          </a:p>
          <a:p>
            <a:pPr>
              <a:lnSpc>
                <a:spcPct val="100000"/>
              </a:lnSpc>
              <a:spcBef>
                <a:spcPts val="600"/>
              </a:spcBef>
              <a:spcAft>
                <a:spcPts val="600"/>
              </a:spcAft>
            </a:pPr>
            <a:endParaRPr lang="en-US" sz="2400" b="1" dirty="0">
              <a:solidFill>
                <a:srgbClr val="FF0000"/>
              </a:solidFill>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c = x;</a:t>
            </a:r>
          </a:p>
          <a:p>
            <a:pPr marL="457200" indent="-457200">
              <a:buFont typeface="+mj-lt"/>
              <a:buAutoNum type="arabicPeriod"/>
            </a:pPr>
            <a:r>
              <a:rPr lang="en-US" sz="2000" b="0">
                <a:solidFill>
                  <a:srgbClr val="000000"/>
                </a:solidFill>
                <a:effectLs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cout &lt;&lt; a &lt;&lt; </a:t>
            </a:r>
            <a:r>
              <a:rPr lang="en-US" sz="2000" b="0">
                <a:solidFill>
                  <a:srgbClr val="A31515"/>
                </a:solidFill>
                <a:effectLst/>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F429D88C-37DD-6F18-A0CD-F9C768F17EF4}"/>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extLst>
      <p:ext uri="{BB962C8B-B14F-4D97-AF65-F5344CB8AC3E}">
        <p14:creationId xmlns:p14="http://schemas.microsoft.com/office/powerpoint/2010/main" val="3919402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b="1">
                <a:solidFill>
                  <a:srgbClr val="FF0000"/>
                </a:solidFill>
              </a:rPr>
              <a:t>Ví dụ 2: Hỏi hàm hoán vị sau có hoạt động đúng theo yêu cầu không?</a:t>
            </a:r>
            <a:endParaRPr lang="vi-VN" altLang="en-US" sz="2400" b="1">
              <a:solidFill>
                <a:srgbClr val="FF0000"/>
              </a:solidFill>
            </a:endParaRPr>
          </a:p>
          <a:p>
            <a:pPr>
              <a:lnSpc>
                <a:spcPct val="100000"/>
              </a:lnSpc>
              <a:spcBef>
                <a:spcPts val="600"/>
              </a:spcBef>
              <a:spcAft>
                <a:spcPts val="600"/>
              </a:spcAft>
            </a:pPr>
            <a:endParaRPr lang="vi-VN" altLang="en-US" sz="2400" b="1" dirty="0">
              <a:solidFill>
                <a:srgbClr val="FF0000"/>
              </a:solidFill>
            </a:endParaRPr>
          </a:p>
          <a:p>
            <a:pPr>
              <a:lnSpc>
                <a:spcPct val="100000"/>
              </a:lnSpc>
              <a:spcBef>
                <a:spcPts val="600"/>
              </a:spcBef>
              <a:spcAft>
                <a:spcPts val="600"/>
              </a:spcAft>
            </a:pPr>
            <a:endParaRPr lang="en-US" sz="2400" b="1" dirty="0">
              <a:solidFill>
                <a:srgbClr val="FF0000"/>
              </a:solidFill>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c = x;</a:t>
            </a:r>
          </a:p>
          <a:p>
            <a:pPr marL="457200" indent="-457200">
              <a:buFont typeface="+mj-lt"/>
              <a:buAutoNum type="arabicPeriod"/>
            </a:pPr>
            <a:r>
              <a:rPr lang="en-US" sz="2000" b="0">
                <a:solidFill>
                  <a:srgbClr val="000000"/>
                </a:solidFill>
                <a:effectLs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cout &lt;&lt; a &lt;&lt; </a:t>
            </a:r>
            <a:r>
              <a:rPr lang="en-US" sz="2000" b="0">
                <a:solidFill>
                  <a:srgbClr val="A31515"/>
                </a:solidFill>
                <a:effectLst/>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7" name="Group 66">
            <a:extLst>
              <a:ext uri="{FF2B5EF4-FFF2-40B4-BE49-F238E27FC236}">
                <a16:creationId xmlns:a16="http://schemas.microsoft.com/office/drawing/2014/main" id="{2A78A704-91AC-8A36-6186-5B02D7ABF9C3}"/>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96991" y="2677566"/>
              <a:ext cx="4256808" cy="2924159"/>
              <a:chOff x="6278996" y="3476768"/>
              <a:chExt cx="4256808" cy="2924159"/>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Slide Number Placeholder 3">
            <a:extLst>
              <a:ext uri="{FF2B5EF4-FFF2-40B4-BE49-F238E27FC236}">
                <a16:creationId xmlns:a16="http://schemas.microsoft.com/office/drawing/2014/main" id="{535D9B74-34AC-5F79-6D00-93273453FF5E}"/>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extLst>
      <p:ext uri="{BB962C8B-B14F-4D97-AF65-F5344CB8AC3E}">
        <p14:creationId xmlns:p14="http://schemas.microsoft.com/office/powerpoint/2010/main" val="2763612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vi-VN"/>
              <a:t>5.1 Đặt vấn đề</a:t>
            </a: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Đ</a:t>
            </a:r>
            <a:r>
              <a:rPr lang="vi-VN" altLang="en-US"/>
              <a:t>oạn </a:t>
            </a:r>
            <a:r>
              <a:rPr lang="en-US" altLang="en-US"/>
              <a:t>mã</a:t>
            </a:r>
            <a:r>
              <a:rPr lang="vi-VN" altLang="en-US"/>
              <a:t> tính </a:t>
            </a:r>
            <a:r>
              <a:rPr lang="en-US" altLang="en-US"/>
              <a:t>giá trị lớn nhất </a:t>
            </a:r>
            <a:r>
              <a:rPr lang="en-US" sz="28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en-US" altLang="en-US"/>
              <a:t>:</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vi-VN" altLang="en-US" dirty="0"/>
              <a:t>Đoạn lệnh nhập và kiểm tra một số lớn hơn 0 </a:t>
            </a:r>
            <a:r>
              <a:rPr lang="vi-VN" altLang="en-US" b="1" dirty="0"/>
              <a:t>lặp lại 04 lần</a:t>
            </a:r>
            <a:r>
              <a:rPr lang="vi-VN" altLang="en-US" dirty="0"/>
              <a:t>.</a:t>
            </a:r>
          </a:p>
          <a:p>
            <a:r>
              <a:rPr lang="vi-VN" altLang="en-US" dirty="0"/>
              <a:t>Đoạn lệnh </a:t>
            </a:r>
            <a:r>
              <a:rPr lang="vi-VN" altLang="en-US"/>
              <a:t>tính </a:t>
            </a:r>
            <a:r>
              <a:rPr lang="en-US" altLang="en-US"/>
              <a:t>max</a:t>
            </a:r>
            <a:r>
              <a:rPr lang="vi-VN" altLang="en-US"/>
              <a:t> </a:t>
            </a:r>
            <a:r>
              <a:rPr lang="vi-VN" altLang="en-US" dirty="0"/>
              <a:t>có </a:t>
            </a:r>
            <a:r>
              <a:rPr lang="vi-VN" altLang="en-US" b="1" dirty="0"/>
              <a:t>03 lệnh if tương tự</a:t>
            </a:r>
            <a:r>
              <a:rPr lang="vi-VN" altLang="en-US" dirty="0"/>
              <a:t> nhau lặp lại.</a:t>
            </a:r>
          </a:p>
          <a:p>
            <a:r>
              <a:rPr lang="vi-VN" altLang="en-US" dirty="0"/>
              <a:t>Cần giải pháp </a:t>
            </a:r>
            <a:r>
              <a:rPr lang="vi-VN" altLang="en-US" b="1" dirty="0"/>
              <a:t>viết 01 lần </a:t>
            </a:r>
            <a:r>
              <a:rPr lang="vi-VN" altLang="en-US" dirty="0"/>
              <a:t>và nhưng có thể </a:t>
            </a:r>
            <a:r>
              <a:rPr lang="vi-VN" altLang="en-US" b="1" dirty="0"/>
              <a:t>dùng nhiều lần</a:t>
            </a:r>
            <a:r>
              <a:rPr lang="en-US" altLang="en-US" b="1" dirty="0"/>
              <a:t>.</a:t>
            </a:r>
            <a:endParaRPr lang="vi-VN" altLang="en-US" b="1" dirty="0"/>
          </a:p>
        </p:txBody>
      </p:sp>
      <p:sp>
        <p:nvSpPr>
          <p:cNvPr id="8" name="TextBox 7"/>
          <p:cNvSpPr txBox="1"/>
          <p:nvPr/>
        </p:nvSpPr>
        <p:spPr bwMode="auto">
          <a:xfrm>
            <a:off x="2678859" y="1860906"/>
            <a:ext cx="3768588" cy="2608535"/>
          </a:xfrm>
          <a:prstGeom prst="rect">
            <a:avLst/>
          </a:prstGeom>
          <a:noFill/>
          <a:ln>
            <a:solidFill>
              <a:schemeClr val="tx1">
                <a:lumMod val="50000"/>
              </a:schemeClr>
            </a:solidFill>
          </a:ln>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b="1" kern="0">
                <a:solidFill>
                  <a:srgbClr val="800000"/>
                </a:solidFill>
                <a:latin typeface="Consolas" panose="020B0609020204030204" pitchFamily="49" charset="0"/>
                <a:ea typeface="Times New Roman" panose="02020603050405020304" pitchFamily="18" charset="0"/>
                <a:cs typeface="Courier New" panose="02070309020205020404" pitchFamily="49" charset="0"/>
              </a:rPr>
              <a:t>int</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b="1" kern="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if</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a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&gt;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b</a:t>
            </a:r>
            <a:r>
              <a:rPr lang="vi-VN" sz="2200" kern="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a:t>
            </a:r>
            <a:r>
              <a:rPr lang="vi-VN" sz="2200" kern="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b="1" kern="0">
                <a:solidFill>
                  <a:srgbClr val="800000"/>
                </a:solidFill>
                <a:latin typeface="Consolas" panose="020B0609020204030204" pitchFamily="49" charset="0"/>
                <a:ea typeface="Times New Roman" panose="02020603050405020304" pitchFamily="18" charset="0"/>
                <a:cs typeface="Courier New" panose="02070309020205020404" pitchFamily="49" charset="0"/>
              </a:rPr>
              <a:t>else</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b</a:t>
            </a:r>
            <a:r>
              <a:rPr lang="vi-VN" sz="2200" kern="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b="1" kern="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if</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c </a:t>
            </a:r>
            <a:r>
              <a:rPr lang="vi-VN" sz="2200" kern="0">
                <a:solidFill>
                  <a:srgbClr val="808030"/>
                </a:solidFill>
                <a:latin typeface="Consolas" panose="020B0609020204030204" pitchFamily="49" charset="0"/>
                <a:ea typeface="Times New Roman" panose="02020603050405020304" pitchFamily="18" charset="0"/>
                <a:cs typeface="Courier New" panose="02070309020205020404" pitchFamily="49" charset="0"/>
              </a:rPr>
              <a:t>&gt;</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c</a:t>
            </a:r>
            <a:r>
              <a:rPr lang="vi-VN" sz="2200" kern="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defRPr/>
            </a:pPr>
            <a:r>
              <a:rPr lang="vi-VN" sz="2200" b="1" kern="0" dirty="0">
                <a:solidFill>
                  <a:srgbClr val="800000"/>
                </a:solidFill>
                <a:latin typeface="Consolas" panose="020B0609020204030204" pitchFamily="49" charset="0"/>
                <a:ea typeface="Times New Roman" panose="02020603050405020304" pitchFamily="18" charset="0"/>
                <a:cs typeface="Courier New" panose="02070309020205020404" pitchFamily="49" charset="0"/>
              </a:rPr>
              <a:t>if</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d </a:t>
            </a:r>
            <a:r>
              <a:rPr lang="vi-VN" sz="2200" kern="0">
                <a:solidFill>
                  <a:srgbClr val="808030"/>
                </a:solidFill>
                <a:latin typeface="Consolas" panose="020B0609020204030204" pitchFamily="49" charset="0"/>
                <a:ea typeface="Times New Roman" panose="02020603050405020304" pitchFamily="18" charset="0"/>
                <a:cs typeface="Courier New" panose="02070309020205020404" pitchFamily="49" charset="0"/>
              </a:rPr>
              <a:t>&gt;</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max</a:t>
            </a:r>
            <a:r>
              <a:rPr lang="vi-VN" sz="2200" kern="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en-US"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max</a:t>
            </a:r>
            <a:r>
              <a:rPr lang="vi-VN" sz="2200" kern="0">
                <a:solidFill>
                  <a:srgbClr val="000000"/>
                </a:solidFill>
                <a:latin typeface="Consolas" panose="020B0609020204030204" pitchFamily="49" charset="0"/>
                <a:ea typeface="Times New Roman" panose="02020603050405020304" pitchFamily="18" charset="0"/>
                <a:cs typeface="Courier New" panose="02070309020205020404" pitchFamily="49" charset="0"/>
              </a:rPr>
              <a:t>  </a:t>
            </a:r>
            <a:r>
              <a:rPr lang="vi-VN" sz="2200" kern="0" dirty="0">
                <a:solidFill>
                  <a:srgbClr val="808030"/>
                </a:solidFill>
                <a:latin typeface="Consolas" panose="020B0609020204030204" pitchFamily="49" charset="0"/>
                <a:ea typeface="Times New Roman" panose="02020603050405020304" pitchFamily="18" charset="0"/>
                <a:cs typeface="Courier New" panose="02070309020205020404" pitchFamily="49" charset="0"/>
              </a:rPr>
              <a:t>=</a:t>
            </a:r>
            <a:r>
              <a:rPr lang="vi-VN" sz="2200" kern="0" dirty="0">
                <a:solidFill>
                  <a:srgbClr val="000000"/>
                </a:solidFill>
                <a:latin typeface="Consolas" panose="020B0609020204030204" pitchFamily="49" charset="0"/>
                <a:ea typeface="Times New Roman" panose="02020603050405020304" pitchFamily="18" charset="0"/>
                <a:cs typeface="Courier New" panose="02070309020205020404" pitchFamily="49" charset="0"/>
              </a:rPr>
              <a:t> d</a:t>
            </a:r>
            <a:r>
              <a:rPr lang="vi-VN" sz="2200" kern="0" dirty="0">
                <a:solidFill>
                  <a:srgbClr val="800080"/>
                </a:solidFill>
                <a:latin typeface="Consolas" panose="020B0609020204030204" pitchFamily="49" charset="0"/>
                <a:ea typeface="Times New Roman" panose="02020603050405020304" pitchFamily="18" charset="0"/>
                <a:cs typeface="Courier New" panose="02070309020205020404" pitchFamily="49" charset="0"/>
              </a:rPr>
              <a:t>;</a:t>
            </a: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p:txBody>
      </p:sp>
      <p:sp>
        <p:nvSpPr>
          <p:cNvPr id="11" name="Date Placeholder 10">
            <a:extLst>
              <a:ext uri="{FF2B5EF4-FFF2-40B4-BE49-F238E27FC236}">
                <a16:creationId xmlns:a16="http://schemas.microsoft.com/office/drawing/2014/main" id="{62B251BB-64A5-EDC4-B442-5B42A0CA0471}"/>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2509D026-6CEA-3F7A-412D-426C615FEB3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A3391329-64D0-D63F-8321-F5E771DE210D}"/>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2078663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00"/>
                </a:highlight>
                <a:latin typeface="PragmataPro Mono Liga" panose="02000509040000020004" pitchFamily="49" charset="0"/>
              </a:rPr>
              <a:t>void</a:t>
            </a:r>
            <a:r>
              <a:rPr lang="en-US" sz="2000" b="0">
                <a:solidFill>
                  <a:srgbClr val="000000"/>
                </a:solidFill>
                <a:effectLst/>
                <a:highlight>
                  <a:srgbClr val="FFFF00"/>
                </a:highlight>
                <a:latin typeface="PragmataPro Mono Liga" panose="02000509040000020004" pitchFamily="49" charset="0"/>
              </a:rPr>
              <a:t> </a:t>
            </a:r>
            <a:r>
              <a:rPr lang="en-US" sz="2000" b="0">
                <a:solidFill>
                  <a:srgbClr val="795E26"/>
                </a:solidFill>
                <a:effectLst/>
                <a:highlight>
                  <a:srgbClr val="FFFF00"/>
                </a:highlight>
                <a:latin typeface="PragmataPro Mono Liga" panose="02000509040000020004" pitchFamily="49" charset="0"/>
              </a:rPr>
              <a:t>hoan_vi</a:t>
            </a:r>
            <a:r>
              <a:rPr lang="en-US" sz="2000" b="0">
                <a:solidFill>
                  <a:srgbClr val="000000"/>
                </a:solidFill>
                <a:effectLst/>
                <a:highlight>
                  <a:srgbClr val="FFFF00"/>
                </a:highlight>
                <a:latin typeface="PragmataPro Mono Liga" panose="02000509040000020004" pitchFamily="49" charset="0"/>
              </a:rPr>
              <a:t>(</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x</a:t>
            </a: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a:t>
            </a:r>
            <a:r>
              <a:rPr lang="en-US" sz="2000">
                <a:solidFill>
                  <a:srgbClr val="001080"/>
                </a:solidFill>
                <a:highlight>
                  <a:srgbClr val="FFFF00"/>
                </a:highlight>
                <a:latin typeface="PragmataPro Mono Liga" panose="02000509040000020004" pitchFamily="49" charset="0"/>
              </a:rPr>
              <a:t>y</a:t>
            </a:r>
            <a:r>
              <a:rPr lang="en-US" sz="2000" b="0">
                <a:solidFill>
                  <a:srgbClr val="000000"/>
                </a:solidFill>
                <a:effectLst/>
                <a:highlight>
                  <a:srgbClr val="FFFF00"/>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latin typeface="PragmataPro Mono Liga" panose="02000509040000020004" pitchFamily="49" charset="0"/>
              </a:rPr>
              <a:t>    </a:t>
            </a:r>
            <a:r>
              <a:rPr lang="en-US" sz="2000" b="0">
                <a:solidFill>
                  <a:srgbClr val="0000FF"/>
                </a:solidFill>
                <a:effectLst/>
                <a:latin typeface="PragmataPro Mono Liga" panose="02000509040000020004" pitchFamily="49" charset="0"/>
              </a:rPr>
              <a:t>int</a:t>
            </a:r>
            <a:r>
              <a:rPr lang="en-US" sz="2000" b="0">
                <a:solidFill>
                  <a:srgbClr val="000000"/>
                </a:solidFill>
                <a:effectLs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67" name="Group 66">
            <a:extLst>
              <a:ext uri="{FF2B5EF4-FFF2-40B4-BE49-F238E27FC236}">
                <a16:creationId xmlns:a16="http://schemas.microsoft.com/office/drawing/2014/main" id="{2A78A704-91AC-8A36-6186-5B02D7ABF9C3}"/>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45" name="TextBox 44">
              <a:extLst>
                <a:ext uri="{FF2B5EF4-FFF2-40B4-BE49-F238E27FC236}">
                  <a16:creationId xmlns:a16="http://schemas.microsoft.com/office/drawing/2014/main" id="{70D61CA9-7522-BE80-F367-4733D7412E00}"/>
                </a:ext>
              </a:extLst>
            </p:cNvPr>
            <p:cNvSpPr txBox="1"/>
            <p:nvPr/>
          </p:nvSpPr>
          <p:spPr>
            <a:xfrm>
              <a:off x="8616668" y="3264928"/>
              <a:ext cx="1440447"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x=a</a:t>
              </a:r>
              <a:endParaRPr lang="en-US" sz="2000">
                <a:solidFill>
                  <a:srgbClr val="FF0000"/>
                </a:solidFill>
                <a:highlight>
                  <a:srgbClr val="FFFF00"/>
                </a:highlight>
              </a:endParaRPr>
            </a:p>
          </p:txBody>
        </p:sp>
        <p:sp>
          <p:nvSpPr>
            <p:cNvPr id="46" name="TextBox 45">
              <a:extLst>
                <a:ext uri="{FF2B5EF4-FFF2-40B4-BE49-F238E27FC236}">
                  <a16:creationId xmlns:a16="http://schemas.microsoft.com/office/drawing/2014/main" id="{3C68D52C-96BE-821D-D39F-4DE1B8BF5FB8}"/>
                </a:ext>
              </a:extLst>
            </p:cNvPr>
            <p:cNvSpPr txBox="1"/>
            <p:nvPr/>
          </p:nvSpPr>
          <p:spPr>
            <a:xfrm>
              <a:off x="10026031" y="3281638"/>
              <a:ext cx="1391398"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y=b</a:t>
              </a:r>
              <a:endParaRPr lang="en-US" sz="2000">
                <a:solidFill>
                  <a:srgbClr val="FF0000"/>
                </a:solidFill>
                <a:highlight>
                  <a:srgbClr val="FFFF00"/>
                </a:highlight>
              </a:endParaRPr>
            </a:p>
          </p:txBody>
        </p:sp>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Rectangle 3">
            <a:extLst>
              <a:ext uri="{FF2B5EF4-FFF2-40B4-BE49-F238E27FC236}">
                <a16:creationId xmlns:a16="http://schemas.microsoft.com/office/drawing/2014/main" id="{4765034F-CDBA-0875-7178-B2538BB1218F}"/>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5" name="Rectangle 4">
            <a:extLst>
              <a:ext uri="{FF2B5EF4-FFF2-40B4-BE49-F238E27FC236}">
                <a16:creationId xmlns:a16="http://schemas.microsoft.com/office/drawing/2014/main" id="{FEA66DCE-2864-807A-0838-9622F7C62072}"/>
              </a:ext>
            </a:extLst>
          </p:cNvPr>
          <p:cNvSpPr/>
          <p:nvPr/>
        </p:nvSpPr>
        <p:spPr>
          <a:xfrm>
            <a:off x="10036634"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7" name="Rectangle 6">
            <a:extLst>
              <a:ext uri="{FF2B5EF4-FFF2-40B4-BE49-F238E27FC236}">
                <a16:creationId xmlns:a16="http://schemas.microsoft.com/office/drawing/2014/main" id="{F91C62EC-FBB6-D2C0-BB7A-17D2AEDAC2DC}"/>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9" name="Rectangle 8">
            <a:extLst>
              <a:ext uri="{FF2B5EF4-FFF2-40B4-BE49-F238E27FC236}">
                <a16:creationId xmlns:a16="http://schemas.microsoft.com/office/drawing/2014/main" id="{FAC679E7-CA1A-C522-8C43-C1E9A5715CE9}"/>
              </a:ext>
            </a:extLst>
          </p:cNvPr>
          <p:cNvSpPr/>
          <p:nvPr/>
        </p:nvSpPr>
        <p:spPr>
          <a:xfrm>
            <a:off x="10057115" y="1942674"/>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sp>
        <p:nvSpPr>
          <p:cNvPr id="10" name="Slide Number Placeholder 9">
            <a:extLst>
              <a:ext uri="{FF2B5EF4-FFF2-40B4-BE49-F238E27FC236}">
                <a16:creationId xmlns:a16="http://schemas.microsoft.com/office/drawing/2014/main" id="{24B8B952-A55C-86FE-2D49-023533BCB49B}"/>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extLst>
      <p:ext uri="{BB962C8B-B14F-4D97-AF65-F5344CB8AC3E}">
        <p14:creationId xmlns:p14="http://schemas.microsoft.com/office/powerpoint/2010/main" val="176323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a:t>
            </a:r>
            <a:r>
              <a:rPr lang="en-US" sz="2000" b="0">
                <a:solidFill>
                  <a:srgbClr val="0000FF"/>
                </a:solidFill>
                <a:effectLst/>
                <a:highlight>
                  <a:srgbClr val="FFFF00"/>
                </a:highlight>
                <a:latin typeface="PragmataPro Mono Liga" panose="02000509040000020004" pitchFamily="49" charset="0"/>
              </a:rPr>
              <a:t>int</a:t>
            </a:r>
            <a:r>
              <a:rPr lang="en-US" sz="2000" b="0">
                <a:solidFill>
                  <a:srgbClr val="000000"/>
                </a:solidFill>
                <a:effectLst/>
                <a:highlight>
                  <a:srgbClr val="FFFF00"/>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13" name="Group 12">
            <a:extLst>
              <a:ext uri="{FF2B5EF4-FFF2-40B4-BE49-F238E27FC236}">
                <a16:creationId xmlns:a16="http://schemas.microsoft.com/office/drawing/2014/main" id="{18FA7979-A687-069C-6162-3F25D6FEE6E0}"/>
              </a:ext>
            </a:extLst>
          </p:cNvPr>
          <p:cNvGrpSpPr/>
          <p:nvPr/>
        </p:nvGrpSpPr>
        <p:grpSpPr>
          <a:xfrm>
            <a:off x="6909955" y="1671767"/>
            <a:ext cx="4759200" cy="4178315"/>
            <a:chOff x="6909955" y="1671767"/>
            <a:chExt cx="4759200" cy="4178315"/>
          </a:xfrm>
        </p:grpSpPr>
        <p:grpSp>
          <p:nvGrpSpPr>
            <p:cNvPr id="16" name="Group 15">
              <a:extLst>
                <a:ext uri="{FF2B5EF4-FFF2-40B4-BE49-F238E27FC236}">
                  <a16:creationId xmlns:a16="http://schemas.microsoft.com/office/drawing/2014/main" id="{FE58CBE5-B272-FD7D-C120-C2C251C3595E}"/>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DCE86AC4-A70D-7429-4EF3-DF9D5F765678}"/>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C2120938-FAF0-792B-D5FF-05DA152423D3}"/>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0FFB6269-2CD1-E8BA-47B5-77F64EEC8FD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0" name="TextBox 19">
                <a:extLst>
                  <a:ext uri="{FF2B5EF4-FFF2-40B4-BE49-F238E27FC236}">
                    <a16:creationId xmlns:a16="http://schemas.microsoft.com/office/drawing/2014/main" id="{885D5BFE-3C1B-484E-2E63-232B0DEDB7CF}"/>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8F9DD5AA-E05C-4757-65D7-A05D9A657CF3}"/>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75C3102E-351F-D4F4-CED5-023099260C6D}"/>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4D03B1E7-DCF0-0E96-5168-5CA17A115A16}"/>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C7443F91-BB48-8808-F7AF-EEF7D0CC973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9B7855C8-70F5-2813-0F4C-65C395D4041B}"/>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7300E47E-3AD4-5FA2-CE04-2D79022A2A4A}"/>
                  </a:ext>
                </a:extLst>
              </p:cNvPr>
              <p:cNvSpPr txBox="1"/>
              <p:nvPr/>
            </p:nvSpPr>
            <p:spPr>
              <a:xfrm>
                <a:off x="7198738" y="2758898"/>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27" name="Rectangle 26">
                <a:extLst>
                  <a:ext uri="{FF2B5EF4-FFF2-40B4-BE49-F238E27FC236}">
                    <a16:creationId xmlns:a16="http://schemas.microsoft.com/office/drawing/2014/main" id="{221D04E9-C548-1D05-4058-BE92E9A7B0A0}"/>
                  </a:ext>
                </a:extLst>
              </p:cNvPr>
              <p:cNvSpPr/>
              <p:nvPr/>
            </p:nvSpPr>
            <p:spPr>
              <a:xfrm>
                <a:off x="7007852" y="3134761"/>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a:t>
                </a:r>
                <a:r>
                  <a:rPr lang="en-US" sz="2000" kern="0" dirty="0">
                    <a:solidFill>
                      <a:sysClr val="windowText" lastClr="000000"/>
                    </a:solidFill>
                    <a:highlight>
                      <a:srgbClr val="FFFF00"/>
                    </a:highlight>
                    <a:latin typeface="Consolas" panose="020B0609020204030204" pitchFamily="49" charset="0"/>
                  </a:rPr>
                  <a:t>0</a:t>
                </a:r>
                <a:endParaRPr lang="vi-VN" sz="2000" kern="0" dirty="0">
                  <a:solidFill>
                    <a:sysClr val="windowText" lastClr="000000"/>
                  </a:solidFill>
                  <a:highlight>
                    <a:srgbClr val="FFFF00"/>
                  </a:highlight>
                  <a:latin typeface="Consolas" panose="020B0609020204030204" pitchFamily="49" charset="0"/>
                </a:endParaRPr>
              </a:p>
            </p:txBody>
          </p:sp>
          <p:sp>
            <p:nvSpPr>
              <p:cNvPr id="31" name="Rectangle 30">
                <a:extLst>
                  <a:ext uri="{FF2B5EF4-FFF2-40B4-BE49-F238E27FC236}">
                    <a16:creationId xmlns:a16="http://schemas.microsoft.com/office/drawing/2014/main" id="{0A386B9A-57CB-F73D-EA8A-3716E63D1CD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10" name="Group 9">
              <a:extLst>
                <a:ext uri="{FF2B5EF4-FFF2-40B4-BE49-F238E27FC236}">
                  <a16:creationId xmlns:a16="http://schemas.microsoft.com/office/drawing/2014/main" id="{534D437A-90E8-6B07-166F-7E4CECCAD5CF}"/>
                </a:ext>
              </a:extLst>
            </p:cNvPr>
            <p:cNvGrpSpPr/>
            <p:nvPr/>
          </p:nvGrpSpPr>
          <p:grpSpPr>
            <a:xfrm>
              <a:off x="6909955" y="1671767"/>
              <a:ext cx="4759200" cy="4178315"/>
              <a:chOff x="6909955" y="1671767"/>
              <a:chExt cx="4759200" cy="4178315"/>
            </a:xfrm>
          </p:grpSpPr>
          <p:sp>
            <p:nvSpPr>
              <p:cNvPr id="66" name="Rectangle 65">
                <a:extLst>
                  <a:ext uri="{FF2B5EF4-FFF2-40B4-BE49-F238E27FC236}">
                    <a16:creationId xmlns:a16="http://schemas.microsoft.com/office/drawing/2014/main" id="{A4195C5E-2DA0-076F-0816-CBF715FA85D2}"/>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DDAC452-CCED-0CC8-BD61-423125A0CCB7}"/>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5" name="Rectangle 4">
                <a:extLst>
                  <a:ext uri="{FF2B5EF4-FFF2-40B4-BE49-F238E27FC236}">
                    <a16:creationId xmlns:a16="http://schemas.microsoft.com/office/drawing/2014/main" id="{A2B72D51-4C40-7E9E-011F-524194670E68}"/>
                  </a:ext>
                </a:extLst>
              </p:cNvPr>
              <p:cNvSpPr/>
              <p:nvPr/>
            </p:nvSpPr>
            <p:spPr>
              <a:xfrm>
                <a:off x="10036634"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7" name="Rectangle 6">
                <a:extLst>
                  <a:ext uri="{FF2B5EF4-FFF2-40B4-BE49-F238E27FC236}">
                    <a16:creationId xmlns:a16="http://schemas.microsoft.com/office/drawing/2014/main" id="{2189CC73-562E-9FD9-A2F4-0ADD9517AFA1}"/>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9" name="Rectangle 8">
                <a:extLst>
                  <a:ext uri="{FF2B5EF4-FFF2-40B4-BE49-F238E27FC236}">
                    <a16:creationId xmlns:a16="http://schemas.microsoft.com/office/drawing/2014/main" id="{DE44EEBF-C5DF-EC5A-A025-18EF0CD7CD1C}"/>
                  </a:ext>
                </a:extLst>
              </p:cNvPr>
              <p:cNvSpPr/>
              <p:nvPr/>
            </p:nvSpPr>
            <p:spPr>
              <a:xfrm>
                <a:off x="10057115" y="1942674"/>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grpSp>
      </p:grpSp>
      <p:sp>
        <p:nvSpPr>
          <p:cNvPr id="28" name="Slide Number Placeholder 27">
            <a:extLst>
              <a:ext uri="{FF2B5EF4-FFF2-40B4-BE49-F238E27FC236}">
                <a16:creationId xmlns:a16="http://schemas.microsoft.com/office/drawing/2014/main" id="{32B4C8DA-31EB-B121-3C22-B6CFC1DA225D}"/>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extLst>
      <p:ext uri="{BB962C8B-B14F-4D97-AF65-F5344CB8AC3E}">
        <p14:creationId xmlns:p14="http://schemas.microsoft.com/office/powerpoint/2010/main" val="2465424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000" kern="0" dirty="0">
              <a:solidFill>
                <a:sysClr val="windowText" lastClr="000000"/>
              </a:solidFill>
              <a:latin typeface="Consolas" panose="020B0609020204030204" pitchFamily="49" charset="0"/>
              <a:cs typeface="+mn-cs"/>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50" name="Group 49">
            <a:extLst>
              <a:ext uri="{FF2B5EF4-FFF2-40B4-BE49-F238E27FC236}">
                <a16:creationId xmlns:a16="http://schemas.microsoft.com/office/drawing/2014/main" id="{B4CF449C-009F-8B33-8FB9-8BD13D9B07B7}"/>
              </a:ext>
            </a:extLst>
          </p:cNvPr>
          <p:cNvGrpSpPr/>
          <p:nvPr/>
        </p:nvGrpSpPr>
        <p:grpSpPr>
          <a:xfrm>
            <a:off x="6909955" y="1671767"/>
            <a:ext cx="4759200" cy="4178315"/>
            <a:chOff x="6909955" y="1671767"/>
            <a:chExt cx="4759200" cy="4178315"/>
          </a:xfrm>
        </p:grpSpPr>
        <p:grpSp>
          <p:nvGrpSpPr>
            <p:cNvPr id="51" name="Group 50">
              <a:extLst>
                <a:ext uri="{FF2B5EF4-FFF2-40B4-BE49-F238E27FC236}">
                  <a16:creationId xmlns:a16="http://schemas.microsoft.com/office/drawing/2014/main" id="{36959721-F289-B492-26D0-5A818DFF781B}"/>
                </a:ext>
              </a:extLst>
            </p:cNvPr>
            <p:cNvGrpSpPr/>
            <p:nvPr/>
          </p:nvGrpSpPr>
          <p:grpSpPr>
            <a:xfrm>
              <a:off x="7033361" y="1809061"/>
              <a:ext cx="4320438" cy="3792664"/>
              <a:chOff x="6215366" y="2608263"/>
              <a:chExt cx="4320438" cy="3792664"/>
            </a:xfrm>
          </p:grpSpPr>
          <p:sp>
            <p:nvSpPr>
              <p:cNvPr id="58" name="Rectangle 57">
                <a:extLst>
                  <a:ext uri="{FF2B5EF4-FFF2-40B4-BE49-F238E27FC236}">
                    <a16:creationId xmlns:a16="http://schemas.microsoft.com/office/drawing/2014/main" id="{371813D9-9C62-8707-A657-7B578532E9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59" name="Rectangle: Rounded Corners 8">
                <a:extLst>
                  <a:ext uri="{FF2B5EF4-FFF2-40B4-BE49-F238E27FC236}">
                    <a16:creationId xmlns:a16="http://schemas.microsoft.com/office/drawing/2014/main" id="{55ABE91F-A743-E603-C1E0-4100B78980A8}"/>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60" name="TextBox 59">
                <a:extLst>
                  <a:ext uri="{FF2B5EF4-FFF2-40B4-BE49-F238E27FC236}">
                    <a16:creationId xmlns:a16="http://schemas.microsoft.com/office/drawing/2014/main" id="{79A1AEA6-2488-E5AC-7B07-DE4C736CCFF8}"/>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61" name="TextBox 60">
                <a:extLst>
                  <a:ext uri="{FF2B5EF4-FFF2-40B4-BE49-F238E27FC236}">
                    <a16:creationId xmlns:a16="http://schemas.microsoft.com/office/drawing/2014/main" id="{750FD378-F09C-9641-6521-A89AD72518C4}"/>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62" name="Rectangle 61">
                <a:extLst>
                  <a:ext uri="{FF2B5EF4-FFF2-40B4-BE49-F238E27FC236}">
                    <a16:creationId xmlns:a16="http://schemas.microsoft.com/office/drawing/2014/main" id="{106174ED-C140-C5F1-8759-ECC8378AD0CD}"/>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63" name="Rectangle 62">
                <a:extLst>
                  <a:ext uri="{FF2B5EF4-FFF2-40B4-BE49-F238E27FC236}">
                    <a16:creationId xmlns:a16="http://schemas.microsoft.com/office/drawing/2014/main" id="{C68B0EF3-ECA5-9A05-7513-36C9460423B1}"/>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64" name="Rectangle 63">
                <a:extLst>
                  <a:ext uri="{FF2B5EF4-FFF2-40B4-BE49-F238E27FC236}">
                    <a16:creationId xmlns:a16="http://schemas.microsoft.com/office/drawing/2014/main" id="{FF6BEF3D-537D-726F-2AC5-2745DB06951F}"/>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65" name="Rectangle: Rounded Corners 14">
                <a:extLst>
                  <a:ext uri="{FF2B5EF4-FFF2-40B4-BE49-F238E27FC236}">
                    <a16:creationId xmlns:a16="http://schemas.microsoft.com/office/drawing/2014/main" id="{CA4A1145-2145-9E4E-793B-B21DCF62A8F5}"/>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66" name="TextBox 65">
                <a:extLst>
                  <a:ext uri="{FF2B5EF4-FFF2-40B4-BE49-F238E27FC236}">
                    <a16:creationId xmlns:a16="http://schemas.microsoft.com/office/drawing/2014/main" id="{9BEB676F-3B17-2BAF-826D-ADADC88E8BF1}"/>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67" name="TextBox 66">
                <a:extLst>
                  <a:ext uri="{FF2B5EF4-FFF2-40B4-BE49-F238E27FC236}">
                    <a16:creationId xmlns:a16="http://schemas.microsoft.com/office/drawing/2014/main" id="{08F6064B-328A-C27A-FC4A-52C3CEA43F6D}"/>
                  </a:ext>
                </a:extLst>
              </p:cNvPr>
              <p:cNvSpPr txBox="1"/>
              <p:nvPr/>
            </p:nvSpPr>
            <p:spPr>
              <a:xfrm>
                <a:off x="7198738" y="2758898"/>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68" name="Rectangle 67">
                <a:extLst>
                  <a:ext uri="{FF2B5EF4-FFF2-40B4-BE49-F238E27FC236}">
                    <a16:creationId xmlns:a16="http://schemas.microsoft.com/office/drawing/2014/main" id="{3801AC64-4903-C7DC-088F-C69454A3915D}"/>
                  </a:ext>
                </a:extLst>
              </p:cNvPr>
              <p:cNvSpPr/>
              <p:nvPr/>
            </p:nvSpPr>
            <p:spPr>
              <a:xfrm>
                <a:off x="7007852" y="3134761"/>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69" name="Rectangle 68">
                <a:extLst>
                  <a:ext uri="{FF2B5EF4-FFF2-40B4-BE49-F238E27FC236}">
                    <a16:creationId xmlns:a16="http://schemas.microsoft.com/office/drawing/2014/main" id="{52C2ACF6-1779-6DCF-D470-F935DBD3F80F}"/>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52" name="Group 51">
              <a:extLst>
                <a:ext uri="{FF2B5EF4-FFF2-40B4-BE49-F238E27FC236}">
                  <a16:creationId xmlns:a16="http://schemas.microsoft.com/office/drawing/2014/main" id="{864643DE-E2C5-3CB2-D690-AB60793D70AC}"/>
                </a:ext>
              </a:extLst>
            </p:cNvPr>
            <p:cNvGrpSpPr/>
            <p:nvPr/>
          </p:nvGrpSpPr>
          <p:grpSpPr>
            <a:xfrm>
              <a:off x="6909955" y="1671767"/>
              <a:ext cx="4759200" cy="4178315"/>
              <a:chOff x="6909955" y="1671767"/>
              <a:chExt cx="4759200" cy="4178315"/>
            </a:xfrm>
          </p:grpSpPr>
          <p:sp>
            <p:nvSpPr>
              <p:cNvPr id="53" name="Rectangle 52">
                <a:extLst>
                  <a:ext uri="{FF2B5EF4-FFF2-40B4-BE49-F238E27FC236}">
                    <a16:creationId xmlns:a16="http://schemas.microsoft.com/office/drawing/2014/main" id="{5998FEA5-91A4-56E5-74B4-B47EAE282765}"/>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BCCB700D-985E-C711-A7DC-1DC539F07E94}"/>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20</a:t>
                </a:r>
                <a:endParaRPr lang="vi-VN" sz="2000" kern="0" dirty="0">
                  <a:solidFill>
                    <a:sysClr val="windowText" lastClr="000000"/>
                  </a:solidFill>
                  <a:highlight>
                    <a:srgbClr val="FFFF00"/>
                  </a:highlight>
                  <a:latin typeface="Consolas" panose="020B0609020204030204" pitchFamily="49" charset="0"/>
                </a:endParaRPr>
              </a:p>
            </p:txBody>
          </p:sp>
          <p:sp>
            <p:nvSpPr>
              <p:cNvPr id="55" name="Rectangle 54">
                <a:extLst>
                  <a:ext uri="{FF2B5EF4-FFF2-40B4-BE49-F238E27FC236}">
                    <a16:creationId xmlns:a16="http://schemas.microsoft.com/office/drawing/2014/main" id="{E76BC418-1156-11D4-28B8-39673AFA10A3}"/>
                  </a:ext>
                </a:extLst>
              </p:cNvPr>
              <p:cNvSpPr/>
              <p:nvPr/>
            </p:nvSpPr>
            <p:spPr>
              <a:xfrm>
                <a:off x="10036634"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56" name="Rectangle 55">
                <a:extLst>
                  <a:ext uri="{FF2B5EF4-FFF2-40B4-BE49-F238E27FC236}">
                    <a16:creationId xmlns:a16="http://schemas.microsoft.com/office/drawing/2014/main" id="{B95C33E7-39F0-7800-7272-EC1EAAB52E3A}"/>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57" name="Rectangle 56">
                <a:extLst>
                  <a:ext uri="{FF2B5EF4-FFF2-40B4-BE49-F238E27FC236}">
                    <a16:creationId xmlns:a16="http://schemas.microsoft.com/office/drawing/2014/main" id="{A2CD2946-A06B-5953-B9BC-E1FD661F941B}"/>
                  </a:ext>
                </a:extLst>
              </p:cNvPr>
              <p:cNvSpPr/>
              <p:nvPr/>
            </p:nvSpPr>
            <p:spPr>
              <a:xfrm>
                <a:off x="10057115" y="1942674"/>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grpSp>
      </p:grpSp>
      <p:sp>
        <p:nvSpPr>
          <p:cNvPr id="4" name="Slide Number Placeholder 3">
            <a:extLst>
              <a:ext uri="{FF2B5EF4-FFF2-40B4-BE49-F238E27FC236}">
                <a16:creationId xmlns:a16="http://schemas.microsoft.com/office/drawing/2014/main" id="{CB6BE254-2E85-95D6-297F-B204495CD791}"/>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extLst>
      <p:ext uri="{BB962C8B-B14F-4D97-AF65-F5344CB8AC3E}">
        <p14:creationId xmlns:p14="http://schemas.microsoft.com/office/powerpoint/2010/main" val="142734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707886"/>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10" name="Group 9">
            <a:extLst>
              <a:ext uri="{FF2B5EF4-FFF2-40B4-BE49-F238E27FC236}">
                <a16:creationId xmlns:a16="http://schemas.microsoft.com/office/drawing/2014/main" id="{D2207F89-1A92-9C80-FF21-ABB011CBDC7F}"/>
              </a:ext>
            </a:extLst>
          </p:cNvPr>
          <p:cNvGrpSpPr/>
          <p:nvPr/>
        </p:nvGrpSpPr>
        <p:grpSpPr>
          <a:xfrm>
            <a:off x="6909955" y="1671767"/>
            <a:ext cx="4759200" cy="4178315"/>
            <a:chOff x="6909955" y="1671767"/>
            <a:chExt cx="4759200" cy="4178315"/>
          </a:xfrm>
        </p:grpSpPr>
        <p:grpSp>
          <p:nvGrpSpPr>
            <p:cNvPr id="13" name="Group 12">
              <a:extLst>
                <a:ext uri="{FF2B5EF4-FFF2-40B4-BE49-F238E27FC236}">
                  <a16:creationId xmlns:a16="http://schemas.microsoft.com/office/drawing/2014/main" id="{954DEA73-7011-BBA8-D94C-030C1AB59BDD}"/>
                </a:ext>
              </a:extLst>
            </p:cNvPr>
            <p:cNvGrpSpPr/>
            <p:nvPr/>
          </p:nvGrpSpPr>
          <p:grpSpPr>
            <a:xfrm>
              <a:off x="7033361" y="1809061"/>
              <a:ext cx="4320438" cy="3792664"/>
              <a:chOff x="6215366" y="2608263"/>
              <a:chExt cx="4320438" cy="3792664"/>
            </a:xfrm>
          </p:grpSpPr>
          <p:sp>
            <p:nvSpPr>
              <p:cNvPr id="35" name="Rectangle 34">
                <a:extLst>
                  <a:ext uri="{FF2B5EF4-FFF2-40B4-BE49-F238E27FC236}">
                    <a16:creationId xmlns:a16="http://schemas.microsoft.com/office/drawing/2014/main" id="{01A1525B-CE75-FC45-76A7-583315FE407C}"/>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36" name="Rectangle: Rounded Corners 8">
                <a:extLst>
                  <a:ext uri="{FF2B5EF4-FFF2-40B4-BE49-F238E27FC236}">
                    <a16:creationId xmlns:a16="http://schemas.microsoft.com/office/drawing/2014/main" id="{21761912-D3C1-4F46-203C-7841C0B38095}"/>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37" name="TextBox 36">
                <a:extLst>
                  <a:ext uri="{FF2B5EF4-FFF2-40B4-BE49-F238E27FC236}">
                    <a16:creationId xmlns:a16="http://schemas.microsoft.com/office/drawing/2014/main" id="{B5BB8FFF-9BA9-CFFB-709D-D73FF4CDA3BF}"/>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38" name="TextBox 37">
                <a:extLst>
                  <a:ext uri="{FF2B5EF4-FFF2-40B4-BE49-F238E27FC236}">
                    <a16:creationId xmlns:a16="http://schemas.microsoft.com/office/drawing/2014/main" id="{A2051CC1-44BF-DF53-D8D3-9ED194AABB6B}"/>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39" name="Rectangle 38">
                <a:extLst>
                  <a:ext uri="{FF2B5EF4-FFF2-40B4-BE49-F238E27FC236}">
                    <a16:creationId xmlns:a16="http://schemas.microsoft.com/office/drawing/2014/main" id="{F1D3D744-2C8A-D2E9-A822-7AF5446EC8C9}"/>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40" name="Rectangle 39">
                <a:extLst>
                  <a:ext uri="{FF2B5EF4-FFF2-40B4-BE49-F238E27FC236}">
                    <a16:creationId xmlns:a16="http://schemas.microsoft.com/office/drawing/2014/main" id="{D1261B13-EA1D-2ADD-2E1F-61F677ECB9BC}"/>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41" name="Rectangle 40">
                <a:extLst>
                  <a:ext uri="{FF2B5EF4-FFF2-40B4-BE49-F238E27FC236}">
                    <a16:creationId xmlns:a16="http://schemas.microsoft.com/office/drawing/2014/main" id="{D9B7FEBA-F989-7E4B-40E4-FD57A4A30FDE}"/>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42" name="Rectangle: Rounded Corners 14">
                <a:extLst>
                  <a:ext uri="{FF2B5EF4-FFF2-40B4-BE49-F238E27FC236}">
                    <a16:creationId xmlns:a16="http://schemas.microsoft.com/office/drawing/2014/main" id="{FC1C3927-C170-124E-A0BB-652C1C9E84D1}"/>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43" name="TextBox 42">
                <a:extLst>
                  <a:ext uri="{FF2B5EF4-FFF2-40B4-BE49-F238E27FC236}">
                    <a16:creationId xmlns:a16="http://schemas.microsoft.com/office/drawing/2014/main" id="{A7ECC5B4-0A05-B6CA-A9D6-D27C9F16ACBA}"/>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44" name="TextBox 43">
                <a:extLst>
                  <a:ext uri="{FF2B5EF4-FFF2-40B4-BE49-F238E27FC236}">
                    <a16:creationId xmlns:a16="http://schemas.microsoft.com/office/drawing/2014/main" id="{402DFD1A-D01E-A8CD-FA8B-E6542EFE0852}"/>
                  </a:ext>
                </a:extLst>
              </p:cNvPr>
              <p:cNvSpPr txBox="1"/>
              <p:nvPr/>
            </p:nvSpPr>
            <p:spPr>
              <a:xfrm>
                <a:off x="7198738" y="2758898"/>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45" name="Rectangle 44">
                <a:extLst>
                  <a:ext uri="{FF2B5EF4-FFF2-40B4-BE49-F238E27FC236}">
                    <a16:creationId xmlns:a16="http://schemas.microsoft.com/office/drawing/2014/main" id="{1616FB66-0E81-AF29-FC7A-246ACEFB88F2}"/>
                  </a:ext>
                </a:extLst>
              </p:cNvPr>
              <p:cNvSpPr/>
              <p:nvPr/>
            </p:nvSpPr>
            <p:spPr>
              <a:xfrm>
                <a:off x="7007852" y="3134761"/>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46" name="Rectangle 45">
                <a:extLst>
                  <a:ext uri="{FF2B5EF4-FFF2-40B4-BE49-F238E27FC236}">
                    <a16:creationId xmlns:a16="http://schemas.microsoft.com/office/drawing/2014/main" id="{D595BB96-00DD-BBA3-5071-8DA7C8C6D71C}"/>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28" name="Group 27">
              <a:extLst>
                <a:ext uri="{FF2B5EF4-FFF2-40B4-BE49-F238E27FC236}">
                  <a16:creationId xmlns:a16="http://schemas.microsoft.com/office/drawing/2014/main" id="{FB1688F3-3DDF-DC04-A011-C3BE0952B571}"/>
                </a:ext>
              </a:extLst>
            </p:cNvPr>
            <p:cNvGrpSpPr/>
            <p:nvPr/>
          </p:nvGrpSpPr>
          <p:grpSpPr>
            <a:xfrm>
              <a:off x="6909955" y="1671767"/>
              <a:ext cx="4759200" cy="4178315"/>
              <a:chOff x="6909955" y="1671767"/>
              <a:chExt cx="4759200" cy="4178315"/>
            </a:xfrm>
          </p:grpSpPr>
          <p:sp>
            <p:nvSpPr>
              <p:cNvPr id="29" name="Rectangle 28">
                <a:extLst>
                  <a:ext uri="{FF2B5EF4-FFF2-40B4-BE49-F238E27FC236}">
                    <a16:creationId xmlns:a16="http://schemas.microsoft.com/office/drawing/2014/main" id="{2773DD04-FBE0-B394-C981-0F07819AF89C}"/>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9F573E9-2645-AC56-2781-6928F614BFF9}"/>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32" name="Rectangle 31">
                <a:extLst>
                  <a:ext uri="{FF2B5EF4-FFF2-40B4-BE49-F238E27FC236}">
                    <a16:creationId xmlns:a16="http://schemas.microsoft.com/office/drawing/2014/main" id="{D12FD49C-2C09-CEA8-4D7C-957E6CA707C3}"/>
                  </a:ext>
                </a:extLst>
              </p:cNvPr>
              <p:cNvSpPr/>
              <p:nvPr/>
            </p:nvSpPr>
            <p:spPr>
              <a:xfrm>
                <a:off x="10036634"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10</a:t>
                </a:r>
                <a:endParaRPr lang="vi-VN" sz="2000" kern="0" dirty="0">
                  <a:solidFill>
                    <a:sysClr val="windowText" lastClr="000000"/>
                  </a:solidFill>
                  <a:highlight>
                    <a:srgbClr val="FFFF00"/>
                  </a:highlight>
                  <a:latin typeface="Consolas" panose="020B0609020204030204" pitchFamily="49" charset="0"/>
                </a:endParaRPr>
              </a:p>
            </p:txBody>
          </p:sp>
          <p:sp>
            <p:nvSpPr>
              <p:cNvPr id="33" name="Rectangle 32">
                <a:extLst>
                  <a:ext uri="{FF2B5EF4-FFF2-40B4-BE49-F238E27FC236}">
                    <a16:creationId xmlns:a16="http://schemas.microsoft.com/office/drawing/2014/main" id="{B1448376-56BA-29DD-FF84-CF293B8148C6}"/>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34" name="Rectangle 33">
                <a:extLst>
                  <a:ext uri="{FF2B5EF4-FFF2-40B4-BE49-F238E27FC236}">
                    <a16:creationId xmlns:a16="http://schemas.microsoft.com/office/drawing/2014/main" id="{ACB30864-53AE-3EAF-221E-BB374F3B3D0E}"/>
                  </a:ext>
                </a:extLst>
              </p:cNvPr>
              <p:cNvSpPr/>
              <p:nvPr/>
            </p:nvSpPr>
            <p:spPr>
              <a:xfrm>
                <a:off x="10057115" y="1942674"/>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grpSp>
      </p:grpSp>
      <p:sp>
        <p:nvSpPr>
          <p:cNvPr id="4" name="Slide Number Placeholder 3">
            <a:extLst>
              <a:ext uri="{FF2B5EF4-FFF2-40B4-BE49-F238E27FC236}">
                <a16:creationId xmlns:a16="http://schemas.microsoft.com/office/drawing/2014/main" id="{A089055E-5996-6FD1-8A24-257650993A35}"/>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355396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en-US" dirty="0"/>
          </a:p>
        </p:txBody>
      </p:sp>
      <p:sp>
        <p:nvSpPr>
          <p:cNvPr id="3" name="Content Placeholder 2"/>
          <p:cNvSpPr>
            <a:spLocks noGrp="1"/>
          </p:cNvSpPr>
          <p:nvPr>
            <p:ph idx="1"/>
          </p:nvPr>
        </p:nvSpPr>
        <p:spPr/>
        <p:txBody>
          <a:bodyPr>
            <a:normAutofit/>
          </a:bodyPr>
          <a:lstStyle/>
          <a:p>
            <a:pPr>
              <a:lnSpc>
                <a:spcPct val="100000"/>
              </a:lnSpc>
              <a:spcBef>
                <a:spcPts val="600"/>
              </a:spcBef>
              <a:spcAft>
                <a:spcPts val="600"/>
              </a:spcAft>
            </a:pPr>
            <a:r>
              <a:rPr lang="en-US" altLang="en-US" sz="2400"/>
              <a:t>Ví dụ: Viết c</a:t>
            </a:r>
            <a:r>
              <a:rPr lang="vi-VN" altLang="en-US" sz="2400"/>
              <a:t>hương trình </a:t>
            </a:r>
            <a:r>
              <a:rPr lang="en-US" altLang="en-US" sz="2400"/>
              <a:t>hoán vị 2 số nguyên.</a:t>
            </a:r>
            <a:endParaRPr lang="vi-VN" altLang="en-US" sz="2400"/>
          </a:p>
          <a:p>
            <a:pPr>
              <a:lnSpc>
                <a:spcPct val="100000"/>
              </a:lnSpc>
              <a:spcBef>
                <a:spcPts val="600"/>
              </a:spcBef>
              <a:spcAft>
                <a:spcPts val="600"/>
              </a:spcAft>
            </a:pPr>
            <a:endParaRPr lang="vi-VN" altLang="en-US" sz="2400" dirty="0"/>
          </a:p>
          <a:p>
            <a:pPr>
              <a:lnSpc>
                <a:spcPct val="100000"/>
              </a:lnSpc>
              <a:spcBef>
                <a:spcPts val="600"/>
              </a:spcBef>
              <a:spcAft>
                <a:spcPts val="600"/>
              </a:spcAft>
            </a:pPr>
            <a:endParaRPr lang="en-US" sz="2400" dirty="0">
              <a:latin typeface="+mn-lt"/>
              <a:cs typeface="Calibri" panose="020F0502020204030204" pitchFamily="34" charset="0"/>
            </a:endParaRPr>
          </a:p>
        </p:txBody>
      </p:sp>
      <p:sp>
        <p:nvSpPr>
          <p:cNvPr id="8" name="TextBox 7"/>
          <p:cNvSpPr txBox="1"/>
          <p:nvPr/>
        </p:nvSpPr>
        <p:spPr bwMode="auto">
          <a:xfrm>
            <a:off x="1089501" y="1671767"/>
            <a:ext cx="5006499" cy="3785652"/>
          </a:xfrm>
          <a:prstGeom prst="rect">
            <a:avLst/>
          </a:prstGeom>
          <a:noFill/>
          <a:ln>
            <a:solidFill>
              <a:schemeClr val="tx1">
                <a:lumMod val="50000"/>
              </a:schemeClr>
            </a:solidFill>
          </a:ln>
        </p:spPr>
        <p:txBody>
          <a:bodyPr wrap="none">
            <a:spAutoFit/>
          </a:bodyPr>
          <a:lstStyle/>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x</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a:solidFill>
                  <a:srgbClr val="001080"/>
                </a:solidFill>
                <a:highlight>
                  <a:srgbClr val="FFFFFF"/>
                </a:highlight>
                <a:latin typeface="PragmataPro Mono Liga" panose="02000509040000020004" pitchFamily="49" charset="0"/>
              </a:rPr>
              <a:t>y</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c = x;</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x = y; </a:t>
            </a:r>
          </a:p>
          <a:p>
            <a:pPr marL="457200" indent="-457200">
              <a:buFont typeface="+mj-lt"/>
              <a:buAutoNum type="arabicPeriod"/>
            </a:pPr>
            <a:r>
              <a:rPr lang="en-US" sz="2000" b="0">
                <a:solidFill>
                  <a:srgbClr val="000000"/>
                </a:solidFill>
                <a:effectLst/>
                <a:latin typeface="PragmataPro Mono Liga" panose="02000509040000020004" pitchFamily="49" charset="0"/>
              </a:rPr>
              <a:t>    y = c;</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a=10, b=20;</a:t>
            </a:r>
          </a:p>
          <a:p>
            <a:pPr marL="457200" indent="-457200">
              <a:buFont typeface="+mj-lt"/>
              <a:buAutoNum type="arabicPeriod"/>
            </a:pPr>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cout &lt;&lt; a &lt;&lt; </a:t>
            </a:r>
            <a:r>
              <a:rPr lang="en-US" sz="2000" b="0">
                <a:solidFill>
                  <a:srgbClr val="A31515"/>
                </a:solidFill>
                <a:effectLst/>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&lt;&lt; b &lt;&lt; endl;</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hoan_vi</a:t>
            </a:r>
            <a:r>
              <a:rPr lang="en-US" sz="2000" b="0">
                <a:solidFill>
                  <a:srgbClr val="000000"/>
                </a:solidFill>
                <a:effectLst/>
                <a:highlight>
                  <a:srgbClr val="FFFFFF"/>
                </a:highlight>
                <a:latin typeface="PragmataPro Mono Liga" panose="02000509040000020004" pitchFamily="49" charset="0"/>
              </a:rPr>
              <a:t>(a, b);</a:t>
            </a:r>
          </a:p>
          <a:p>
            <a:pPr marL="457200" indent="-457200">
              <a:buFont typeface="+mj-lt"/>
              <a:buAutoNum type="arabicPeriod"/>
            </a:pPr>
            <a:r>
              <a:rPr lang="en-US" sz="2000" b="0">
                <a:solidFill>
                  <a:srgbClr val="000000"/>
                </a:solidFill>
                <a:effectLst/>
                <a:highlight>
                  <a:srgbClr val="FFFF00"/>
                </a:highlight>
                <a:latin typeface="PragmataPro Mono Liga" panose="02000509040000020004" pitchFamily="49" charset="0"/>
              </a:rPr>
              <a:t>    cout &lt;&lt; a &lt;&lt; </a:t>
            </a:r>
            <a:r>
              <a:rPr lang="en-US" sz="2000" b="0">
                <a:solidFill>
                  <a:srgbClr val="A31515"/>
                </a:solidFill>
                <a:effectLst/>
                <a:highlight>
                  <a:srgbClr val="FFFF00"/>
                </a:highlight>
                <a:latin typeface="PragmataPro Mono Liga" panose="02000509040000020004" pitchFamily="49" charset="0"/>
              </a:rPr>
              <a:t>" "</a:t>
            </a:r>
            <a:r>
              <a:rPr lang="en-US" sz="2000" b="0">
                <a:solidFill>
                  <a:srgbClr val="000000"/>
                </a:solidFill>
                <a:effectLst/>
                <a:highlight>
                  <a:srgbClr val="FFFF00"/>
                </a:highlight>
                <a:latin typeface="PragmataPro Mono Liga" panose="02000509040000020004" pitchFamily="49" charset="0"/>
              </a:rPr>
              <a:t> &lt;&lt; b;</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457200" indent="-457200">
              <a:buFont typeface="+mj-lt"/>
              <a:buAutoNum type="arabicPeriod"/>
            </a:pPr>
            <a:r>
              <a:rPr lang="en-US" sz="2000" b="0">
                <a:solidFill>
                  <a:srgbClr val="000000"/>
                </a:solidFill>
                <a:effectLst/>
                <a:highlight>
                  <a:srgbClr val="FFFFFF"/>
                </a:highlight>
                <a:latin typeface="PragmataPro Mono Liga" panose="02000509040000020004" pitchFamily="49" charset="0"/>
              </a:rPr>
              <a:t>}</a:t>
            </a:r>
          </a:p>
        </p:txBody>
      </p:sp>
      <p:sp>
        <p:nvSpPr>
          <p:cNvPr id="11" name="TextBox 10"/>
          <p:cNvSpPr txBox="1"/>
          <p:nvPr/>
        </p:nvSpPr>
        <p:spPr>
          <a:xfrm>
            <a:off x="1089502" y="5513779"/>
            <a:ext cx="2848654" cy="1015663"/>
          </a:xfrm>
          <a:prstGeom prst="rect">
            <a:avLst/>
          </a:prstGeom>
          <a:noFill/>
          <a:ln>
            <a:solidFill>
              <a:schemeClr val="tx1">
                <a:lumMod val="50000"/>
              </a:schemeClr>
            </a:solidFill>
          </a:ln>
        </p:spPr>
        <p:txBody>
          <a:bodyPr wrap="square">
            <a:spAutoFit/>
          </a:bodyPr>
          <a:lstStyle/>
          <a:p>
            <a:pPr>
              <a:defRPr/>
            </a:pPr>
            <a:r>
              <a:rPr lang="en-US" sz="2000" b="1" kern="0">
                <a:solidFill>
                  <a:schemeClr val="tx1">
                    <a:lumMod val="50000"/>
                  </a:schemeClr>
                </a:solidFill>
                <a:latin typeface="Arial" panose="020B0604020202020204" pitchFamily="34" charset="0"/>
                <a:cs typeface="Arial" panose="020B0604020202020204" pitchFamily="34" charset="0"/>
              </a:rPr>
              <a:t>Kết quả thực thi:</a:t>
            </a:r>
          </a:p>
          <a:p>
            <a:r>
              <a:rPr lang="en-US" sz="2000">
                <a:solidFill>
                  <a:schemeClr val="tx1">
                    <a:lumMod val="50000"/>
                  </a:schemeClr>
                </a:solidFill>
                <a:highlight>
                  <a:srgbClr val="FFFFFF"/>
                </a:highlight>
                <a:latin typeface="PragmataPro Mono Liga" panose="02000509040000020004" pitchFamily="49" charset="0"/>
              </a:rPr>
              <a:t>10</a:t>
            </a:r>
            <a:r>
              <a:rPr lang="en-US" sz="2000" b="0">
                <a:solidFill>
                  <a:schemeClr val="tx1">
                    <a:lumMod val="50000"/>
                  </a:schemeClr>
                </a:solidFill>
                <a:effectLst/>
                <a:highlight>
                  <a:srgbClr val="FFFFFF"/>
                </a:highlight>
                <a:latin typeface="PragmataPro Mono Liga" panose="02000509040000020004" pitchFamily="49" charset="0"/>
              </a:rPr>
              <a:t> 20</a:t>
            </a:r>
          </a:p>
          <a:p>
            <a:r>
              <a:rPr lang="en-US" sz="2000">
                <a:solidFill>
                  <a:schemeClr val="tx1">
                    <a:lumMod val="50000"/>
                  </a:schemeClr>
                </a:solidFill>
                <a:highlight>
                  <a:srgbClr val="FFFFFF"/>
                </a:highlight>
                <a:latin typeface="PragmataPro Mono Liga" panose="02000509040000020004" pitchFamily="49" charset="0"/>
              </a:rPr>
              <a:t>10 20</a:t>
            </a:r>
            <a:endParaRPr lang="en-US" sz="2000" b="0">
              <a:solidFill>
                <a:schemeClr val="tx1">
                  <a:lumMod val="50000"/>
                </a:schemeClr>
              </a:solidFill>
              <a:effectLst/>
              <a:highlight>
                <a:srgbClr val="FFFFFF"/>
              </a:highlight>
              <a:latin typeface="PragmataPro Mono Liga" panose="02000509040000020004" pitchFamily="49" charset="0"/>
            </a:endParaRPr>
          </a:p>
        </p:txBody>
      </p:sp>
      <p:sp>
        <p:nvSpPr>
          <p:cNvPr id="12" name="Content Placeholder 2"/>
          <p:cNvSpPr txBox="1">
            <a:spLocks/>
          </p:cNvSpPr>
          <p:nvPr/>
        </p:nvSpPr>
        <p:spPr>
          <a:xfrm>
            <a:off x="4230693" y="4522793"/>
            <a:ext cx="5716587" cy="2079625"/>
          </a:xfrm>
          <a:prstGeom prst="rect">
            <a:avLst/>
          </a:prstGeom>
        </p:spPr>
        <p:txBody>
          <a:bodyPr vert="horz" lIns="91440" tIns="45720" rIns="91440" bIns="45720" rtlCol="0">
            <a:noAutofit/>
          </a:bodyPr>
          <a:lstStyle>
            <a:lvl1pPr marL="205740" indent="-171450" algn="l" defTabSz="685800" rtl="0" eaLnBrk="1" latinLnBrk="0" hangingPunct="1">
              <a:lnSpc>
                <a:spcPct val="90000"/>
              </a:lnSpc>
              <a:spcBef>
                <a:spcPts val="1350"/>
              </a:spcBef>
              <a:buSzPct val="80000"/>
              <a:buFont typeface="Arial" pitchFamily="34" charset="0"/>
              <a:buChar char="•"/>
              <a:defRPr sz="24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220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a:lstStyle>
          <a:p>
            <a:endParaRPr lang="vi-VN" altLang="en-US" dirty="0"/>
          </a:p>
        </p:txBody>
      </p:sp>
      <p:sp>
        <p:nvSpPr>
          <p:cNvPr id="14" name="Date Placeholder 13">
            <a:extLst>
              <a:ext uri="{FF2B5EF4-FFF2-40B4-BE49-F238E27FC236}">
                <a16:creationId xmlns:a16="http://schemas.microsoft.com/office/drawing/2014/main" id="{BFD941FB-4345-0C96-43EA-DF7A2C731048}"/>
              </a:ext>
            </a:extLst>
          </p:cNvPr>
          <p:cNvSpPr>
            <a:spLocks noGrp="1"/>
          </p:cNvSpPr>
          <p:nvPr>
            <p:ph type="dt" sz="half" idx="13"/>
          </p:nvPr>
        </p:nvSpPr>
        <p:spPr/>
        <p:txBody>
          <a:bodyPr/>
          <a:lstStyle/>
          <a:p>
            <a:r>
              <a:rPr lang="en-US"/>
              <a:t>June 2024</a:t>
            </a:r>
            <a:endParaRPr lang="en-US" dirty="0"/>
          </a:p>
        </p:txBody>
      </p:sp>
      <p:sp>
        <p:nvSpPr>
          <p:cNvPr id="15" name="Footer Placeholder 14">
            <a:extLst>
              <a:ext uri="{FF2B5EF4-FFF2-40B4-BE49-F238E27FC236}">
                <a16:creationId xmlns:a16="http://schemas.microsoft.com/office/drawing/2014/main" id="{FE8ED5A8-EF46-EBE9-F175-F54BF2D9AC7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10" name="Group 9">
            <a:extLst>
              <a:ext uri="{FF2B5EF4-FFF2-40B4-BE49-F238E27FC236}">
                <a16:creationId xmlns:a16="http://schemas.microsoft.com/office/drawing/2014/main" id="{D2207F89-1A92-9C80-FF21-ABB011CBDC7F}"/>
              </a:ext>
            </a:extLst>
          </p:cNvPr>
          <p:cNvGrpSpPr/>
          <p:nvPr/>
        </p:nvGrpSpPr>
        <p:grpSpPr>
          <a:xfrm>
            <a:off x="6909955" y="1671767"/>
            <a:ext cx="4759200" cy="4178315"/>
            <a:chOff x="6909955" y="1671767"/>
            <a:chExt cx="4759200" cy="4178315"/>
          </a:xfrm>
        </p:grpSpPr>
        <p:grpSp>
          <p:nvGrpSpPr>
            <p:cNvPr id="13" name="Group 12">
              <a:extLst>
                <a:ext uri="{FF2B5EF4-FFF2-40B4-BE49-F238E27FC236}">
                  <a16:creationId xmlns:a16="http://schemas.microsoft.com/office/drawing/2014/main" id="{954DEA73-7011-BBA8-D94C-030C1AB59BDD}"/>
                </a:ext>
              </a:extLst>
            </p:cNvPr>
            <p:cNvGrpSpPr/>
            <p:nvPr/>
          </p:nvGrpSpPr>
          <p:grpSpPr>
            <a:xfrm>
              <a:off x="7033361" y="1809061"/>
              <a:ext cx="4320438" cy="3792664"/>
              <a:chOff x="6215366" y="2608263"/>
              <a:chExt cx="4320438" cy="3792664"/>
            </a:xfrm>
          </p:grpSpPr>
          <p:sp>
            <p:nvSpPr>
              <p:cNvPr id="35" name="Rectangle 34">
                <a:extLst>
                  <a:ext uri="{FF2B5EF4-FFF2-40B4-BE49-F238E27FC236}">
                    <a16:creationId xmlns:a16="http://schemas.microsoft.com/office/drawing/2014/main" id="{01A1525B-CE75-FC45-76A7-583315FE407C}"/>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36" name="Rectangle: Rounded Corners 8">
                <a:extLst>
                  <a:ext uri="{FF2B5EF4-FFF2-40B4-BE49-F238E27FC236}">
                    <a16:creationId xmlns:a16="http://schemas.microsoft.com/office/drawing/2014/main" id="{21761912-D3C1-4F46-203C-7841C0B38095}"/>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37" name="TextBox 36">
                <a:extLst>
                  <a:ext uri="{FF2B5EF4-FFF2-40B4-BE49-F238E27FC236}">
                    <a16:creationId xmlns:a16="http://schemas.microsoft.com/office/drawing/2014/main" id="{B5BB8FFF-9BA9-CFFB-709D-D73FF4CDA3BF}"/>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38" name="TextBox 37">
                <a:extLst>
                  <a:ext uri="{FF2B5EF4-FFF2-40B4-BE49-F238E27FC236}">
                    <a16:creationId xmlns:a16="http://schemas.microsoft.com/office/drawing/2014/main" id="{A2051CC1-44BF-DF53-D8D3-9ED194AABB6B}"/>
                  </a:ext>
                </a:extLst>
              </p:cNvPr>
              <p:cNvSpPr txBox="1"/>
              <p:nvPr/>
            </p:nvSpPr>
            <p:spPr>
              <a:xfrm>
                <a:off x="9467477" y="56021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b</a:t>
                </a:r>
                <a:endParaRPr lang="vi-VN" sz="2000" kern="0" dirty="0">
                  <a:solidFill>
                    <a:sysClr val="windowText" lastClr="000000"/>
                  </a:solidFill>
                  <a:latin typeface="Consolas" panose="020B0609020204030204" pitchFamily="49" charset="0"/>
                </a:endParaRPr>
              </a:p>
            </p:txBody>
          </p:sp>
          <p:sp>
            <p:nvSpPr>
              <p:cNvPr id="39" name="Rectangle 38">
                <a:extLst>
                  <a:ext uri="{FF2B5EF4-FFF2-40B4-BE49-F238E27FC236}">
                    <a16:creationId xmlns:a16="http://schemas.microsoft.com/office/drawing/2014/main" id="{F1D3D744-2C8A-D2E9-A822-7AF5446EC8C9}"/>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40" name="Rectangle 39">
                <a:extLst>
                  <a:ext uri="{FF2B5EF4-FFF2-40B4-BE49-F238E27FC236}">
                    <a16:creationId xmlns:a16="http://schemas.microsoft.com/office/drawing/2014/main" id="{D1261B13-EA1D-2ADD-2E1F-61F677ECB9BC}"/>
                  </a:ext>
                </a:extLst>
              </p:cNvPr>
              <p:cNvSpPr/>
              <p:nvPr/>
            </p:nvSpPr>
            <p:spPr>
              <a:xfrm>
                <a:off x="9239120"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41" name="Rectangle 40">
                <a:extLst>
                  <a:ext uri="{FF2B5EF4-FFF2-40B4-BE49-F238E27FC236}">
                    <a16:creationId xmlns:a16="http://schemas.microsoft.com/office/drawing/2014/main" id="{D9B7FEBA-F989-7E4B-40E4-FD57A4A30FDE}"/>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42" name="Rectangle: Rounded Corners 14">
                <a:extLst>
                  <a:ext uri="{FF2B5EF4-FFF2-40B4-BE49-F238E27FC236}">
                    <a16:creationId xmlns:a16="http://schemas.microsoft.com/office/drawing/2014/main" id="{FC1C3927-C170-124E-A0BB-652C1C9E84D1}"/>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hoan_vi</a:t>
                </a:r>
                <a:r>
                  <a:rPr lang="vi-VN" sz="2000" b="1" kern="0">
                    <a:solidFill>
                      <a:sysClr val="windowText" lastClr="000000"/>
                    </a:solidFill>
                    <a:latin typeface="Consolas" panose="020B0609020204030204" pitchFamily="49" charset="0"/>
                  </a:rPr>
                  <a:t>(</a:t>
                </a:r>
                <a:r>
                  <a:rPr lang="en-US" sz="2000" b="1" kern="0">
                    <a:solidFill>
                      <a:sysClr val="windowText" lastClr="000000"/>
                    </a:solidFill>
                    <a:latin typeface="Consolas" panose="020B0609020204030204" pitchFamily="49" charset="0"/>
                  </a:rPr>
                  <a:t>int &amp;x</a:t>
                </a:r>
                <a:r>
                  <a:rPr lang="vi-VN" sz="2000" b="1" kern="0">
                    <a:solidFill>
                      <a:sysClr val="windowText" lastClr="000000"/>
                    </a:solidFill>
                    <a:latin typeface="Consolas" panose="020B0609020204030204" pitchFamily="49" charset="0"/>
                  </a:rPr>
                  <a:t>, </a:t>
                </a:r>
                <a:r>
                  <a:rPr lang="en-US" sz="2000" b="1" kern="0">
                    <a:solidFill>
                      <a:sysClr val="windowText" lastClr="000000"/>
                    </a:solidFill>
                    <a:latin typeface="Consolas" panose="020B0609020204030204" pitchFamily="49" charset="0"/>
                  </a:rPr>
                  <a:t>int &amp;y</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43" name="TextBox 42">
                <a:extLst>
                  <a:ext uri="{FF2B5EF4-FFF2-40B4-BE49-F238E27FC236}">
                    <a16:creationId xmlns:a16="http://schemas.microsoft.com/office/drawing/2014/main" id="{A7ECC5B4-0A05-B6CA-A9D6-D27C9F16ACBA}"/>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44" name="TextBox 43">
                <a:extLst>
                  <a:ext uri="{FF2B5EF4-FFF2-40B4-BE49-F238E27FC236}">
                    <a16:creationId xmlns:a16="http://schemas.microsoft.com/office/drawing/2014/main" id="{402DFD1A-D01E-A8CD-FA8B-E6542EFE0852}"/>
                  </a:ext>
                </a:extLst>
              </p:cNvPr>
              <p:cNvSpPr txBox="1"/>
              <p:nvPr/>
            </p:nvSpPr>
            <p:spPr>
              <a:xfrm>
                <a:off x="7198738" y="2758898"/>
                <a:ext cx="390289" cy="400110"/>
              </a:xfrm>
              <a:prstGeom prst="rect">
                <a:avLst/>
              </a:prstGeom>
              <a:noFill/>
            </p:spPr>
            <p:txBody>
              <a:bodyPr wrap="square">
                <a:spAutoFit/>
              </a:bodyPr>
              <a:lstStyle/>
              <a:p>
                <a:pPr>
                  <a:defRPr/>
                </a:pPr>
                <a:r>
                  <a:rPr lang="en-US" sz="2000" kern="0" dirty="0">
                    <a:solidFill>
                      <a:sysClr val="windowText" lastClr="000000"/>
                    </a:solidFill>
                    <a:latin typeface="Consolas" panose="020B0609020204030204" pitchFamily="49" charset="0"/>
                  </a:rPr>
                  <a:t>c</a:t>
                </a:r>
                <a:endParaRPr lang="vi-VN" sz="2000" kern="0" dirty="0">
                  <a:solidFill>
                    <a:sysClr val="windowText" lastClr="000000"/>
                  </a:solidFill>
                  <a:latin typeface="Consolas" panose="020B0609020204030204" pitchFamily="49" charset="0"/>
                </a:endParaRPr>
              </a:p>
            </p:txBody>
          </p:sp>
          <p:sp>
            <p:nvSpPr>
              <p:cNvPr id="45" name="Rectangle 44">
                <a:extLst>
                  <a:ext uri="{FF2B5EF4-FFF2-40B4-BE49-F238E27FC236}">
                    <a16:creationId xmlns:a16="http://schemas.microsoft.com/office/drawing/2014/main" id="{1616FB66-0E81-AF29-FC7A-246ACEFB88F2}"/>
                  </a:ext>
                </a:extLst>
              </p:cNvPr>
              <p:cNvSpPr/>
              <p:nvPr/>
            </p:nvSpPr>
            <p:spPr>
              <a:xfrm>
                <a:off x="7007852" y="3134761"/>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a:t>
                </a:r>
                <a:r>
                  <a:rPr lang="en-US" sz="2000" kern="0" dirty="0">
                    <a:solidFill>
                      <a:sysClr val="windowText" lastClr="000000"/>
                    </a:solidFill>
                    <a:latin typeface="Consolas" panose="020B0609020204030204" pitchFamily="49" charset="0"/>
                  </a:rPr>
                  <a:t>0</a:t>
                </a:r>
                <a:endParaRPr lang="vi-VN" sz="2000" kern="0" dirty="0">
                  <a:solidFill>
                    <a:sysClr val="windowText" lastClr="000000"/>
                  </a:solidFill>
                  <a:latin typeface="Consolas" panose="020B0609020204030204" pitchFamily="49" charset="0"/>
                </a:endParaRPr>
              </a:p>
            </p:txBody>
          </p:sp>
          <p:sp>
            <p:nvSpPr>
              <p:cNvPr id="46" name="Rectangle 45">
                <a:extLst>
                  <a:ext uri="{FF2B5EF4-FFF2-40B4-BE49-F238E27FC236}">
                    <a16:creationId xmlns:a16="http://schemas.microsoft.com/office/drawing/2014/main" id="{D595BB96-00DD-BBA3-5071-8DA7C8C6D71C}"/>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grpSp>
          <p:nvGrpSpPr>
            <p:cNvPr id="28" name="Group 27">
              <a:extLst>
                <a:ext uri="{FF2B5EF4-FFF2-40B4-BE49-F238E27FC236}">
                  <a16:creationId xmlns:a16="http://schemas.microsoft.com/office/drawing/2014/main" id="{FB1688F3-3DDF-DC04-A011-C3BE0952B571}"/>
                </a:ext>
              </a:extLst>
            </p:cNvPr>
            <p:cNvGrpSpPr/>
            <p:nvPr/>
          </p:nvGrpSpPr>
          <p:grpSpPr>
            <a:xfrm>
              <a:off x="6909955" y="1671767"/>
              <a:ext cx="4759200" cy="4178315"/>
              <a:chOff x="6909955" y="1671767"/>
              <a:chExt cx="4759200" cy="4178315"/>
            </a:xfrm>
          </p:grpSpPr>
          <p:sp>
            <p:nvSpPr>
              <p:cNvPr id="29" name="Rectangle 28">
                <a:extLst>
                  <a:ext uri="{FF2B5EF4-FFF2-40B4-BE49-F238E27FC236}">
                    <a16:creationId xmlns:a16="http://schemas.microsoft.com/office/drawing/2014/main" id="{2773DD04-FBE0-B394-C981-0F07819AF89C}"/>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9F573E9-2645-AC56-2781-6928F614BFF9}"/>
                  </a:ext>
                </a:extLst>
              </p:cNvPr>
              <p:cNvSpPr/>
              <p:nvPr/>
            </p:nvSpPr>
            <p:spPr>
              <a:xfrm>
                <a:off x="8865059"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32" name="Rectangle 31">
                <a:extLst>
                  <a:ext uri="{FF2B5EF4-FFF2-40B4-BE49-F238E27FC236}">
                    <a16:creationId xmlns:a16="http://schemas.microsoft.com/office/drawing/2014/main" id="{D12FD49C-2C09-CEA8-4D7C-957E6CA707C3}"/>
                  </a:ext>
                </a:extLst>
              </p:cNvPr>
              <p:cNvSpPr/>
              <p:nvPr/>
            </p:nvSpPr>
            <p:spPr>
              <a:xfrm>
                <a:off x="10036634" y="2327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10</a:t>
                </a:r>
                <a:endParaRPr lang="vi-VN" sz="2000" kern="0" dirty="0">
                  <a:solidFill>
                    <a:sysClr val="windowText" lastClr="000000"/>
                  </a:solidFill>
                  <a:latin typeface="Consolas" panose="020B0609020204030204" pitchFamily="49" charset="0"/>
                </a:endParaRPr>
              </a:p>
            </p:txBody>
          </p:sp>
          <p:sp>
            <p:nvSpPr>
              <p:cNvPr id="33" name="Rectangle 32">
                <a:extLst>
                  <a:ext uri="{FF2B5EF4-FFF2-40B4-BE49-F238E27FC236}">
                    <a16:creationId xmlns:a16="http://schemas.microsoft.com/office/drawing/2014/main" id="{B1448376-56BA-29DD-FF84-CF293B8148C6}"/>
                  </a:ext>
                </a:extLst>
              </p:cNvPr>
              <p:cNvSpPr/>
              <p:nvPr/>
            </p:nvSpPr>
            <p:spPr>
              <a:xfrm>
                <a:off x="8819569" y="1953540"/>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x</a:t>
                </a:r>
                <a:endParaRPr lang="vi-VN" sz="2000" kern="0" dirty="0">
                  <a:solidFill>
                    <a:srgbClr val="FF0000"/>
                  </a:solidFill>
                  <a:latin typeface="Consolas" panose="020B0609020204030204" pitchFamily="49" charset="0"/>
                </a:endParaRPr>
              </a:p>
            </p:txBody>
          </p:sp>
          <p:sp>
            <p:nvSpPr>
              <p:cNvPr id="34" name="Rectangle 33">
                <a:extLst>
                  <a:ext uri="{FF2B5EF4-FFF2-40B4-BE49-F238E27FC236}">
                    <a16:creationId xmlns:a16="http://schemas.microsoft.com/office/drawing/2014/main" id="{ACB30864-53AE-3EAF-221E-BB374F3B3D0E}"/>
                  </a:ext>
                </a:extLst>
              </p:cNvPr>
              <p:cNvSpPr/>
              <p:nvPr/>
            </p:nvSpPr>
            <p:spPr>
              <a:xfrm>
                <a:off x="10057115" y="1942674"/>
                <a:ext cx="666271"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rgbClr val="FF0000"/>
                    </a:solidFill>
                    <a:latin typeface="Consolas" panose="020B0609020204030204" pitchFamily="49" charset="0"/>
                  </a:rPr>
                  <a:t>y</a:t>
                </a:r>
                <a:endParaRPr lang="vi-VN" sz="2000" kern="0" dirty="0">
                  <a:solidFill>
                    <a:srgbClr val="FF0000"/>
                  </a:solidFill>
                  <a:latin typeface="Consolas" panose="020B0609020204030204" pitchFamily="49" charset="0"/>
                </a:endParaRPr>
              </a:p>
            </p:txBody>
          </p:sp>
        </p:grpSp>
      </p:grpSp>
      <p:cxnSp>
        <p:nvCxnSpPr>
          <p:cNvPr id="4" name="Straight Connector 3">
            <a:extLst>
              <a:ext uri="{FF2B5EF4-FFF2-40B4-BE49-F238E27FC236}">
                <a16:creationId xmlns:a16="http://schemas.microsoft.com/office/drawing/2014/main" id="{76C13011-4984-DC49-EF28-32529B5B2A95}"/>
              </a:ext>
            </a:extLst>
          </p:cNvPr>
          <p:cNvCxnSpPr>
            <a:cxnSpLocks/>
          </p:cNvCxnSpPr>
          <p:nvPr/>
        </p:nvCxnSpPr>
        <p:spPr>
          <a:xfrm flipH="1" flipV="1">
            <a:off x="7242804" y="1787310"/>
            <a:ext cx="4110995" cy="15394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D3E5E3-03C3-3E8B-F40F-BB2E9AB98B21}"/>
              </a:ext>
            </a:extLst>
          </p:cNvPr>
          <p:cNvCxnSpPr>
            <a:cxnSpLocks/>
          </p:cNvCxnSpPr>
          <p:nvPr/>
        </p:nvCxnSpPr>
        <p:spPr>
          <a:xfrm flipH="1">
            <a:off x="7242804" y="1787310"/>
            <a:ext cx="4110995" cy="1714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C4098812-27C8-A451-4025-898329F57F2C}"/>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Tree>
    <p:extLst>
      <p:ext uri="{BB962C8B-B14F-4D97-AF65-F5344CB8AC3E}">
        <p14:creationId xmlns:p14="http://schemas.microsoft.com/office/powerpoint/2010/main" val="2025759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5.8.4 Truyền đối số theo tham chiếu</a:t>
            </a:r>
            <a:endParaRPr lang="vi-VN" altLang="en-US"/>
          </a:p>
        </p:txBody>
      </p:sp>
      <p:sp>
        <p:nvSpPr>
          <p:cNvPr id="3" name="Content Placeholder 2"/>
          <p:cNvSpPr>
            <a:spLocks noGrp="1"/>
          </p:cNvSpPr>
          <p:nvPr>
            <p:ph idx="1"/>
          </p:nvPr>
        </p:nvSpPr>
        <p:spPr/>
        <p:txBody>
          <a:bodyPr>
            <a:noAutofit/>
          </a:bodyPr>
          <a:lstStyle/>
          <a:p>
            <a:r>
              <a:rPr lang="vi-VN" altLang="en-US" sz="2400" dirty="0">
                <a:latin typeface="+mn-lt"/>
                <a:cs typeface="Calibri" panose="020F0502020204030204" pitchFamily="34" charset="0"/>
              </a:rPr>
              <a:t>Dùng truyền </a:t>
            </a:r>
            <a:r>
              <a:rPr lang="vi-VN" altLang="en-US" sz="2400" b="1" dirty="0">
                <a:latin typeface="+mn-lt"/>
                <a:cs typeface="Calibri" panose="020F0502020204030204" pitchFamily="34" charset="0"/>
              </a:rPr>
              <a:t>tham chiếu như một cách trả về kết </a:t>
            </a:r>
            <a:r>
              <a:rPr lang="vi-VN" altLang="en-US" sz="2400" b="1">
                <a:latin typeface="+mn-lt"/>
                <a:cs typeface="Calibri" panose="020F0502020204030204" pitchFamily="34" charset="0"/>
              </a:rPr>
              <a:t>quả</a:t>
            </a:r>
            <a:r>
              <a:rPr lang="en-US" altLang="en-US" sz="2400">
                <a:latin typeface="+mn-lt"/>
                <a:cs typeface="Calibri" panose="020F0502020204030204" pitchFamily="34" charset="0"/>
              </a:rPr>
              <a:t>.</a:t>
            </a:r>
          </a:p>
          <a:p>
            <a:r>
              <a:rPr lang="en-US" altLang="en-US" sz="2400"/>
              <a:t>Ví dụ 3:</a:t>
            </a:r>
            <a:endParaRPr lang="vi-VN" altLang="en-US" sz="2400" dirty="0"/>
          </a:p>
        </p:txBody>
      </p:sp>
      <p:sp>
        <p:nvSpPr>
          <p:cNvPr id="5" name="TextBox 4"/>
          <p:cNvSpPr txBox="1"/>
          <p:nvPr/>
        </p:nvSpPr>
        <p:spPr bwMode="auto">
          <a:xfrm>
            <a:off x="2799900" y="1876612"/>
            <a:ext cx="5378395" cy="4524315"/>
          </a:xfrm>
          <a:prstGeom prst="rect">
            <a:avLst/>
          </a:prstGeom>
          <a:noFill/>
          <a:ln>
            <a:solidFill>
              <a:schemeClr val="tx1">
                <a:lumMod val="50000"/>
              </a:schemeClr>
            </a:solidFill>
          </a:ln>
        </p:spPr>
        <p:txBody>
          <a:bodyPr wrap="none">
            <a:spAutoFit/>
          </a:bodyPr>
          <a:lstStyle/>
          <a:p>
            <a:r>
              <a:rPr lang="en-US" b="0">
                <a:solidFill>
                  <a:srgbClr val="0000FF"/>
                </a:solidFill>
                <a:effectLst/>
                <a:highlight>
                  <a:srgbClr val="FFFFFF"/>
                </a:highlight>
                <a:latin typeface="PragmataPro Mono Liga" panose="02000509040000020004" pitchFamily="49" charset="0"/>
              </a:rPr>
              <a:t>bool</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phep_chia</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x</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y</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00"/>
                </a:highlight>
                <a:latin typeface="PragmataPro Mono Liga" panose="02000509040000020004" pitchFamily="49" charset="0"/>
              </a:rPr>
              <a:t>double&amp;</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thuong</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 (y !=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thuong = </a:t>
            </a:r>
            <a:r>
              <a:rPr lang="en-US" b="0">
                <a:solidFill>
                  <a:srgbClr val="0000FF"/>
                </a:solidFill>
                <a:effectLst/>
                <a:highlight>
                  <a:srgbClr val="FFFFFF"/>
                </a:highlight>
                <a:latin typeface="PragmataPro Mono Liga" panose="02000509040000020004" pitchFamily="49" charset="0"/>
              </a:rPr>
              <a:t>double</a:t>
            </a:r>
            <a:r>
              <a:rPr lang="en-US" b="0">
                <a:solidFill>
                  <a:srgbClr val="000000"/>
                </a:solidFill>
                <a:effectLst/>
                <a:highlight>
                  <a:srgbClr val="FFFFFF"/>
                </a:highlight>
                <a:latin typeface="PragmataPro Mono Liga" panose="02000509040000020004" pitchFamily="49" charset="0"/>
              </a:rPr>
              <a:t>(x)/y;</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true</a:t>
            </a:r>
            <a:r>
              <a:rPr lang="en-US" b="0">
                <a:solidFill>
                  <a:srgbClr val="000000"/>
                </a:solidFill>
                <a:effectLst/>
                <a:highlight>
                  <a:srgbClr val="FFFFFF"/>
                </a:highlight>
                <a:latin typeface="PragmataPro Mono Liga" panose="02000509040000020004" pitchFamily="49" charset="0"/>
              </a:rPr>
              <a:t>;</a:t>
            </a:r>
          </a:p>
          <a:p>
            <a:r>
              <a:rPr lang="en-US">
                <a:solidFill>
                  <a:srgbClr val="000000"/>
                </a:solidFill>
                <a:highlight>
                  <a:srgbClr val="FFFFFF"/>
                </a:highlight>
                <a:latin typeface="PragmataPro Mono Liga" panose="02000509040000020004" pitchFamily="49" charset="0"/>
              </a:rPr>
              <a:t>    }</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false</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 b; </a:t>
            </a:r>
          </a:p>
          <a:p>
            <a:r>
              <a:rPr lang="en-US" b="0">
                <a:solidFill>
                  <a:srgbClr val="000000"/>
                </a:solidFill>
                <a:effectLst/>
                <a:highlight>
                  <a:srgbClr val="FFFFFF"/>
                </a:highlight>
                <a:latin typeface="PragmataPro Mono Liga" panose="02000509040000020004" pitchFamily="49" charset="0"/>
              </a:rPr>
              <a:t>    cin &gt;&gt; a &gt;&gt; b;</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double</a:t>
            </a:r>
            <a:r>
              <a:rPr lang="en-US" b="0">
                <a:solidFill>
                  <a:srgbClr val="000000"/>
                </a:solidFill>
                <a:effectLst/>
                <a:highlight>
                  <a:srgbClr val="FFFFFF"/>
                </a:highlight>
                <a:latin typeface="PragmataPro Mono Liga" panose="02000509040000020004" pitchFamily="49" charset="0"/>
              </a:rPr>
              <a:t> thuong;</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phep_chia</a:t>
            </a:r>
            <a:r>
              <a:rPr lang="en-US" b="0">
                <a:solidFill>
                  <a:srgbClr val="000000"/>
                </a:solidFill>
                <a:effectLst/>
                <a:highlight>
                  <a:srgbClr val="FFFFFF"/>
                </a:highlight>
                <a:latin typeface="PragmataPro Mono Liga" panose="02000509040000020004" pitchFamily="49" charset="0"/>
              </a:rPr>
              <a:t>(a, b, thuong))</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"Thuong so la "</a:t>
            </a:r>
            <a:r>
              <a:rPr lang="en-US" b="0">
                <a:solidFill>
                  <a:srgbClr val="000000"/>
                </a:solidFill>
                <a:effectLst/>
                <a:highlight>
                  <a:srgbClr val="FFFFFF"/>
                </a:highlight>
                <a:latin typeface="PragmataPro Mono Liga" panose="02000509040000020004" pitchFamily="49" charset="0"/>
              </a:rPr>
              <a:t> &lt;&lt; thuong;</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else </a:t>
            </a:r>
            <a:r>
              <a:rPr lang="en-US" b="0">
                <a:solidFill>
                  <a:srgbClr val="000000"/>
                </a:solidFill>
                <a:effectLst/>
                <a:highlight>
                  <a:srgbClr val="FFFFFF"/>
                </a:highlight>
                <a:latin typeface="PragmataPro Mono Liga" panose="02000509040000020004" pitchFamily="49" charset="0"/>
              </a:rPr>
              <a:t>cout &lt;&lt; </a:t>
            </a:r>
            <a:r>
              <a:rPr lang="en-US" b="0">
                <a:solidFill>
                  <a:srgbClr val="A31515"/>
                </a:solidFill>
                <a:effectLst/>
                <a:highlight>
                  <a:srgbClr val="FFFFFF"/>
                </a:highlight>
                <a:latin typeface="PragmataPro Mono Liga" panose="02000509040000020004" pitchFamily="49" charset="0"/>
              </a:rPr>
              <a:t>"Khong the chia duoc.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a:solidFill>
                  <a:srgbClr val="0000FF"/>
                </a:solidFill>
                <a:highlight>
                  <a:srgbClr val="FFFFFF"/>
                </a:highlight>
                <a:latin typeface="PragmataPro Mono Liga" panose="02000509040000020004" pitchFamily="49" charset="0"/>
              </a:rPr>
              <a:t>0;</a:t>
            </a:r>
            <a:endParaRPr lang="en-US" b="0">
              <a:solidFill>
                <a:srgbClr val="000000"/>
              </a:solidFill>
              <a:effectLst/>
              <a:highlight>
                <a:srgbClr val="FFFFFF"/>
              </a:highlight>
              <a:latin typeface="PragmataPro Mono Liga" panose="02000509040000020004" pitchFamily="49" charset="0"/>
            </a:endParaRPr>
          </a:p>
          <a:p>
            <a:r>
              <a:rPr lang="en-US" b="0">
                <a:solidFill>
                  <a:srgbClr val="000000"/>
                </a:solidFill>
                <a:effectLst/>
                <a:highlight>
                  <a:srgbClr val="FFFFFF"/>
                </a:highlight>
                <a:latin typeface="PragmataPro Mono Liga" panose="02000509040000020004" pitchFamily="49" charset="0"/>
              </a:rPr>
              <a:t>}</a:t>
            </a:r>
          </a:p>
        </p:txBody>
      </p:sp>
      <p:sp>
        <p:nvSpPr>
          <p:cNvPr id="10" name="Date Placeholder 9">
            <a:extLst>
              <a:ext uri="{FF2B5EF4-FFF2-40B4-BE49-F238E27FC236}">
                <a16:creationId xmlns:a16="http://schemas.microsoft.com/office/drawing/2014/main" id="{FBE9725F-3841-3379-AF91-F315A0912D36}"/>
              </a:ext>
            </a:extLst>
          </p:cNvPr>
          <p:cNvSpPr>
            <a:spLocks noGrp="1"/>
          </p:cNvSpPr>
          <p:nvPr>
            <p:ph type="dt" sz="half" idx="13"/>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68981252-3B23-BF38-1043-3E72A838CF6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9B9F0FD6-DAA0-21FF-13C0-14B76C41797C}"/>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Tree>
    <p:extLst>
      <p:ext uri="{BB962C8B-B14F-4D97-AF65-F5344CB8AC3E}">
        <p14:creationId xmlns:p14="http://schemas.microsoft.com/office/powerpoint/2010/main" val="226540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normAutofit/>
          </a:bodyPr>
          <a:lstStyle/>
          <a:p>
            <a:pPr marL="0" indent="0">
              <a:buNone/>
            </a:pPr>
            <a:r>
              <a:rPr lang="en-US" altLang="en-US" sz="2800"/>
              <a:t>5.8.5 Truyền đối số theo con trỏ (Pass by Pointer) </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423DEE81-AEFC-E799-57D3-09E31E01DB75}"/>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Tree>
    <p:extLst>
      <p:ext uri="{BB962C8B-B14F-4D97-AF65-F5344CB8AC3E}">
        <p14:creationId xmlns:p14="http://schemas.microsoft.com/office/powerpoint/2010/main" val="3346661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 </a:t>
            </a:r>
            <a:r>
              <a:rPr lang="en-US" sz="2400" b="1"/>
              <a:t>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endParaRPr lang="en-US" b="0">
              <a:solidFill>
                <a:srgbClr val="000000"/>
              </a:solidFill>
              <a:effectLst/>
              <a:latin typeface="PragmataPro Mono Liga" panose="02000509040000020004" pitchFamily="49" charset="0"/>
            </a:endParaRPr>
          </a:p>
          <a:p>
            <a:r>
              <a:rPr lang="en-US" b="0">
                <a:solidFill>
                  <a:srgbClr val="001080"/>
                </a:solidFill>
                <a:effectLst/>
                <a:latin typeface="PragmataPro Mono Liga" panose="02000509040000020004" pitchFamily="49" charset="0"/>
              </a:rPr>
              <a:t>    cout</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latin typeface="PragmataPro Mono Liga" panose="02000509040000020004" pitchFamily="49" charset="0"/>
              </a:rPr>
              <a:t> </a:t>
            </a:r>
            <a:r>
              <a:rPr lang="en-US" b="0">
                <a:solidFill>
                  <a:srgbClr val="A31515"/>
                </a:solidFill>
                <a:effectLst/>
                <a:latin typeface="PragmataPro Mono Liga" panose="02000509040000020004" pitchFamily="49" charset="0"/>
              </a:rPr>
              <a:t>“Truoc khi goi ham: "</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latin typeface="PragmataPro Mono Liga" panose="02000509040000020004" pitchFamily="49" charset="0"/>
              </a:rPr>
              <a:t> </a:t>
            </a:r>
            <a:r>
              <a:rPr lang="en-US" b="0">
                <a:solidFill>
                  <a:srgbClr val="001080"/>
                </a:solidFill>
                <a:effectLst/>
                <a:latin typeface="PragmataPro Mono Liga" panose="02000509040000020004" pitchFamily="49" charset="0"/>
              </a:rPr>
              <a:t>a</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endl</a:t>
            </a:r>
            <a:r>
              <a:rPr lang="en-US" b="0">
                <a:solidFill>
                  <a:srgbClr val="000000"/>
                </a:solidFill>
                <a:effectLst/>
                <a:latin typeface="PragmataPro Mono Liga" panose="02000509040000020004" pitchFamily="49" charset="0"/>
              </a:rPr>
              <a:t>;</a:t>
            </a:r>
          </a:p>
          <a:p>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increment</a:t>
            </a:r>
            <a:r>
              <a:rPr lang="en-US" b="0">
                <a:solidFill>
                  <a:srgbClr val="000000"/>
                </a:solidFill>
                <a:effectLst/>
                <a:latin typeface="PragmataPro Mono Liga" panose="02000509040000020004" pitchFamily="49" charset="0"/>
              </a:rPr>
              <a:t>(&amp;</a:t>
            </a:r>
            <a:r>
              <a:rPr lang="en-US" b="0">
                <a:solidFill>
                  <a:srgbClr val="001080"/>
                </a:solidFill>
                <a:effectLst/>
                <a:latin typeface="PragmataPro Mono Liga" panose="02000509040000020004" pitchFamily="49" charset="0"/>
              </a:rPr>
              <a:t>a</a:t>
            </a:r>
            <a:r>
              <a:rPr lang="en-US" b="0">
                <a:solidFill>
                  <a:srgbClr val="000000"/>
                </a:solidFill>
                <a:effectLst/>
                <a:latin typeface="PragmataPro Mono Liga" panose="02000509040000020004" pitchFamily="49" charset="0"/>
              </a:rPr>
              <a:t>);</a:t>
            </a:r>
          </a:p>
          <a:p>
            <a:r>
              <a:rPr lang="en-US" b="0">
                <a:solidFill>
                  <a:srgbClr val="000000"/>
                </a:solidFill>
                <a:effectLst/>
                <a:latin typeface="PragmataPro Mono Liga" panose="02000509040000020004" pitchFamily="49" charset="0"/>
              </a:rPr>
              <a:t>    </a:t>
            </a:r>
            <a:r>
              <a:rPr lang="en-US" b="0">
                <a:solidFill>
                  <a:srgbClr val="001080"/>
                </a:solidFill>
                <a:effectLst/>
                <a:latin typeface="PragmataPro Mono Liga" panose="02000509040000020004" pitchFamily="49" charset="0"/>
              </a:rPr>
              <a:t>cout</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latin typeface="PragmataPro Mono Liga" panose="02000509040000020004" pitchFamily="49" charset="0"/>
              </a:rPr>
              <a:t> </a:t>
            </a:r>
            <a:r>
              <a:rPr lang="en-US" b="0">
                <a:solidFill>
                  <a:srgbClr val="A31515"/>
                </a:solidFill>
                <a:effectLst/>
                <a:latin typeface="PragmataPro Mono Liga" panose="02000509040000020004" pitchFamily="49" charset="0"/>
              </a:rPr>
              <a:t>“</a:t>
            </a:r>
            <a:r>
              <a:rPr lang="en-US">
                <a:solidFill>
                  <a:srgbClr val="A31515"/>
                </a:solidFill>
                <a:latin typeface="PragmataPro Mono Liga" panose="02000509040000020004" pitchFamily="49" charset="0"/>
              </a:rPr>
              <a:t>Sau khi goi</a:t>
            </a:r>
            <a:r>
              <a:rPr lang="en-US" b="0">
                <a:solidFill>
                  <a:srgbClr val="A31515"/>
                </a:solidFill>
                <a:effectLst/>
                <a:latin typeface="PragmataPro Mono Liga" panose="02000509040000020004" pitchFamily="49" charset="0"/>
              </a:rPr>
              <a:t> ham: "</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latin typeface="PragmataPro Mono Liga" panose="02000509040000020004" pitchFamily="49" charset="0"/>
              </a:rPr>
              <a:t> </a:t>
            </a:r>
            <a:r>
              <a:rPr lang="en-US" b="0">
                <a:solidFill>
                  <a:srgbClr val="001080"/>
                </a:solidFill>
                <a:effectLst/>
                <a:latin typeface="PragmataPro Mono Liga" panose="02000509040000020004" pitchFamily="49" charset="0"/>
              </a:rPr>
              <a:t>a</a:t>
            </a:r>
            <a:r>
              <a:rPr lang="en-US" b="0">
                <a:solidFill>
                  <a:srgbClr val="000000"/>
                </a:solidFill>
                <a:effectLst/>
                <a:latin typeface="PragmataPro Mono Liga" panose="02000509040000020004" pitchFamily="49" charset="0"/>
              </a:rPr>
              <a:t> </a:t>
            </a:r>
            <a:r>
              <a:rPr lang="en-US" b="0">
                <a:solidFill>
                  <a:srgbClr val="795E26"/>
                </a:solidFill>
                <a:effectLs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sp>
        <p:nvSpPr>
          <p:cNvPr id="2" name="Slide Number Placeholder 1">
            <a:extLst>
              <a:ext uri="{FF2B5EF4-FFF2-40B4-BE49-F238E27FC236}">
                <a16:creationId xmlns:a16="http://schemas.microsoft.com/office/drawing/2014/main" id="{6F4B8D36-7555-8772-44CE-A13367F18AF1}"/>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Tree>
    <p:extLst>
      <p:ext uri="{BB962C8B-B14F-4D97-AF65-F5344CB8AC3E}">
        <p14:creationId xmlns:p14="http://schemas.microsoft.com/office/powerpoint/2010/main" val="9742538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 </a:t>
            </a:r>
            <a:r>
              <a:rPr lang="en-US" sz="2400" b="1"/>
              <a:t>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p>
          <a:p>
            <a:r>
              <a:rPr lang="en-US" b="0">
                <a:solidFill>
                  <a:srgbClr val="001080"/>
                </a:solidFill>
                <a:effectLst/>
                <a:highlight>
                  <a:srgbClr val="FFFF00"/>
                </a:highlight>
                <a:latin typeface="PragmataPro Mono Liga" panose="02000509040000020004" pitchFamily="49" charset="0"/>
              </a:rPr>
              <a:t>    cout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A31515"/>
                </a:solidFill>
                <a:effectLst/>
                <a:highlight>
                  <a:srgbClr val="FFFF00"/>
                </a:highlight>
                <a:latin typeface="PragmataPro Mono Liga" panose="02000509040000020004" pitchFamily="49" charset="0"/>
              </a:rPr>
              <a:t>“Truoc khi goi ham: "</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a</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endl</a:t>
            </a:r>
            <a:r>
              <a:rPr lang="en-US" b="0">
                <a:solidFill>
                  <a:srgbClr val="000000"/>
                </a:solidFill>
                <a:effectLst/>
                <a:highlight>
                  <a:srgbClr val="FFFF00"/>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(&amp;</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a:solidFill>
                  <a:srgbClr val="A31515"/>
                </a:solidFill>
                <a:highlight>
                  <a:srgbClr val="FFFFFF"/>
                </a:highlight>
                <a:latin typeface="PragmataPro Mono Liga" panose="02000509040000020004" pitchFamily="49" charset="0"/>
              </a:rPr>
              <a:t>Sau khi goi</a:t>
            </a:r>
            <a:r>
              <a:rPr lang="en-US" b="0">
                <a:solidFill>
                  <a:srgbClr val="A31515"/>
                </a:solidFill>
                <a:effectLst/>
                <a:highlight>
                  <a:srgbClr val="FFFFFF"/>
                </a:highlight>
                <a:latin typeface="PragmataPro Mono Liga" panose="02000509040000020004" pitchFamily="49" charset="0"/>
              </a:rPr>
              <a:t>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DFE34EB2-3BF0-F5AF-AF44-8079D76BFCCB}"/>
              </a:ext>
            </a:extLst>
          </p:cNvPr>
          <p:cNvGrpSpPr/>
          <p:nvPr/>
        </p:nvGrpSpPr>
        <p:grpSpPr>
          <a:xfrm>
            <a:off x="6987616" y="2250874"/>
            <a:ext cx="4759200" cy="4178315"/>
            <a:chOff x="6909955" y="1671767"/>
            <a:chExt cx="4759200" cy="4178315"/>
          </a:xfrm>
        </p:grpSpPr>
        <p:grpSp>
          <p:nvGrpSpPr>
            <p:cNvPr id="14" name="Group 13">
              <a:extLst>
                <a:ext uri="{FF2B5EF4-FFF2-40B4-BE49-F238E27FC236}">
                  <a16:creationId xmlns:a16="http://schemas.microsoft.com/office/drawing/2014/main" id="{2AF3621C-1B5C-A605-F897-AEF65CFBD757}"/>
                </a:ext>
              </a:extLst>
            </p:cNvPr>
            <p:cNvGrpSpPr/>
            <p:nvPr/>
          </p:nvGrpSpPr>
          <p:grpSpPr>
            <a:xfrm>
              <a:off x="7096991" y="2677566"/>
              <a:ext cx="4256808" cy="2924159"/>
              <a:chOff x="6278996" y="3476768"/>
              <a:chExt cx="4256808" cy="2924159"/>
            </a:xfrm>
          </p:grpSpPr>
          <p:sp>
            <p:nvSpPr>
              <p:cNvPr id="18" name="Rectangle 17">
                <a:extLst>
                  <a:ext uri="{FF2B5EF4-FFF2-40B4-BE49-F238E27FC236}">
                    <a16:creationId xmlns:a16="http://schemas.microsoft.com/office/drawing/2014/main" id="{AF42A56E-0B88-6BA2-191D-8E7A126EB7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Rounded Corners 8">
                <a:extLst>
                  <a:ext uri="{FF2B5EF4-FFF2-40B4-BE49-F238E27FC236}">
                    <a16:creationId xmlns:a16="http://schemas.microsoft.com/office/drawing/2014/main" id="{8547BFB0-5BD8-FBA2-5962-B50C3009279E}"/>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20" name="TextBox 19">
                <a:extLst>
                  <a:ext uri="{FF2B5EF4-FFF2-40B4-BE49-F238E27FC236}">
                    <a16:creationId xmlns:a16="http://schemas.microsoft.com/office/drawing/2014/main" id="{3624B3DA-5C1A-B4D3-36DA-DA2C5664AF17}"/>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CF09670D-A9FC-8297-1E9F-24BB0FD9B41F}"/>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4CF243A2-B52E-8505-1A81-47282E0497C8}"/>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9" name="Rectangle 28">
                <a:extLst>
                  <a:ext uri="{FF2B5EF4-FFF2-40B4-BE49-F238E27FC236}">
                    <a16:creationId xmlns:a16="http://schemas.microsoft.com/office/drawing/2014/main" id="{A53D2C8E-E746-1F14-6D75-85AF643D546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7" name="Rectangle 16">
              <a:extLst>
                <a:ext uri="{FF2B5EF4-FFF2-40B4-BE49-F238E27FC236}">
                  <a16:creationId xmlns:a16="http://schemas.microsoft.com/office/drawing/2014/main" id="{B99ED378-B416-F0C8-FDA5-E5105CBF7913}"/>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4" name="TextBox 33">
            <a:extLst>
              <a:ext uri="{FF2B5EF4-FFF2-40B4-BE49-F238E27FC236}">
                <a16:creationId xmlns:a16="http://schemas.microsoft.com/office/drawing/2014/main" id="{CAF505C7-3CC1-1CA5-B6CE-EB8C329A16CE}"/>
              </a:ext>
            </a:extLst>
          </p:cNvPr>
          <p:cNvSpPr txBox="1"/>
          <p:nvPr/>
        </p:nvSpPr>
        <p:spPr>
          <a:xfrm>
            <a:off x="8836054" y="4670461"/>
            <a:ext cx="1191173" cy="400110"/>
          </a:xfrm>
          <a:prstGeom prst="rect">
            <a:avLst/>
          </a:prstGeom>
          <a:noFill/>
        </p:spPr>
        <p:txBody>
          <a:bodyPr wrap="square">
            <a:spAutoFit/>
          </a:bodyPr>
          <a:lstStyle/>
          <a:p>
            <a:r>
              <a:rPr lang="en-US" sz="2000">
                <a:solidFill>
                  <a:schemeClr val="tx1">
                    <a:lumMod val="50000"/>
                  </a:schemeClr>
                </a:solidFill>
              </a:rPr>
              <a:t>0x61fe1c</a:t>
            </a:r>
          </a:p>
        </p:txBody>
      </p:sp>
      <p:sp>
        <p:nvSpPr>
          <p:cNvPr id="2" name="TextBox 1">
            <a:extLst>
              <a:ext uri="{FF2B5EF4-FFF2-40B4-BE49-F238E27FC236}">
                <a16:creationId xmlns:a16="http://schemas.microsoft.com/office/drawing/2014/main" id="{6ABD099F-7104-592E-B865-0BD858639717}"/>
              </a:ext>
            </a:extLst>
          </p:cNvPr>
          <p:cNvSpPr txBox="1"/>
          <p:nvPr/>
        </p:nvSpPr>
        <p:spPr>
          <a:xfrm>
            <a:off x="4416136" y="2365586"/>
            <a:ext cx="2384167" cy="646331"/>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p:txBody>
      </p:sp>
      <p:sp>
        <p:nvSpPr>
          <p:cNvPr id="3" name="Slide Number Placeholder 2">
            <a:extLst>
              <a:ext uri="{FF2B5EF4-FFF2-40B4-BE49-F238E27FC236}">
                <a16:creationId xmlns:a16="http://schemas.microsoft.com/office/drawing/2014/main" id="{C0B599D5-9C3A-90EE-89BF-88A79CEA6919}"/>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Tree>
    <p:extLst>
      <p:ext uri="{BB962C8B-B14F-4D97-AF65-F5344CB8AC3E}">
        <p14:creationId xmlns:p14="http://schemas.microsoft.com/office/powerpoint/2010/main" val="263068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a:t>
            </a:r>
            <a:r>
              <a:rPr lang="en-US" sz="2400" b="1"/>
              <a:t> 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00"/>
                </a:highlight>
                <a:latin typeface="PragmataPro Mono Liga" panose="02000509040000020004" pitchFamily="49" charset="0"/>
              </a:rPr>
              <a:t>void</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increment</a:t>
            </a:r>
            <a:r>
              <a:rPr lang="en-US" b="0">
                <a:solidFill>
                  <a:srgbClr val="000000"/>
                </a:solidFill>
                <a:effectLst/>
                <a:highlight>
                  <a:srgbClr val="FFFF00"/>
                </a:highlight>
                <a:latin typeface="PragmataPro Mono Liga" panose="02000509040000020004" pitchFamily="49" charset="0"/>
              </a:rPr>
              <a:t>(</a:t>
            </a:r>
            <a:r>
              <a:rPr lang="en-US" b="0">
                <a:solidFill>
                  <a:srgbClr val="0000FF"/>
                </a:solidFill>
                <a:effectLst/>
                <a:highlight>
                  <a:srgbClr val="FFFF00"/>
                </a:highlight>
                <a:latin typeface="PragmataPro Mono Liga" panose="02000509040000020004" pitchFamily="49" charset="0"/>
              </a:rPr>
              <a:t>int*</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num</a:t>
            </a:r>
            <a:r>
              <a:rPr lang="en-US" b="0">
                <a:solidFill>
                  <a:srgbClr val="000000"/>
                </a:solidFill>
                <a:effectLst/>
                <a:highlight>
                  <a:srgbClr val="FFFF00"/>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p>
          <a:p>
            <a:r>
              <a:rPr lang="en-US" b="0">
                <a:solidFill>
                  <a:srgbClr val="001080"/>
                </a:solidFill>
                <a:effectLst/>
                <a:highlight>
                  <a:srgbClr val="FFFFFF"/>
                </a:highlight>
                <a:latin typeface="PragmataPro Mono Liga" panose="02000509040000020004" pitchFamily="49" charset="0"/>
              </a:rPr>
              <a:t>    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(&amp;</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a:solidFill>
                  <a:srgbClr val="A31515"/>
                </a:solidFill>
                <a:highlight>
                  <a:srgbClr val="FFFFFF"/>
                </a:highlight>
                <a:latin typeface="PragmataPro Mono Liga" panose="02000509040000020004" pitchFamily="49" charset="0"/>
              </a:rPr>
              <a:t>Sau khi goi</a:t>
            </a:r>
            <a:r>
              <a:rPr lang="en-US" b="0">
                <a:solidFill>
                  <a:srgbClr val="A31515"/>
                </a:solidFill>
                <a:effectLst/>
                <a:highlight>
                  <a:srgbClr val="FFFFFF"/>
                </a:highlight>
                <a:latin typeface="PragmataPro Mono Liga" panose="02000509040000020004" pitchFamily="49" charset="0"/>
              </a:rPr>
              <a:t>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DFE34EB2-3BF0-F5AF-AF44-8079D76BFCCB}"/>
              </a:ext>
            </a:extLst>
          </p:cNvPr>
          <p:cNvGrpSpPr/>
          <p:nvPr/>
        </p:nvGrpSpPr>
        <p:grpSpPr>
          <a:xfrm>
            <a:off x="6987616" y="2250874"/>
            <a:ext cx="4759200" cy="4178315"/>
            <a:chOff x="6909955" y="1671767"/>
            <a:chExt cx="4759200" cy="4178315"/>
          </a:xfrm>
        </p:grpSpPr>
        <p:grpSp>
          <p:nvGrpSpPr>
            <p:cNvPr id="14" name="Group 13">
              <a:extLst>
                <a:ext uri="{FF2B5EF4-FFF2-40B4-BE49-F238E27FC236}">
                  <a16:creationId xmlns:a16="http://schemas.microsoft.com/office/drawing/2014/main" id="{2AF3621C-1B5C-A605-F897-AEF65CFBD757}"/>
                </a:ext>
              </a:extLst>
            </p:cNvPr>
            <p:cNvGrpSpPr/>
            <p:nvPr/>
          </p:nvGrpSpPr>
          <p:grpSpPr>
            <a:xfrm>
              <a:off x="7065319" y="1809061"/>
              <a:ext cx="4288480" cy="3792664"/>
              <a:chOff x="6247324" y="2608263"/>
              <a:chExt cx="4288480" cy="3792664"/>
            </a:xfrm>
          </p:grpSpPr>
          <p:sp>
            <p:nvSpPr>
              <p:cNvPr id="18" name="Rectangle 17">
                <a:extLst>
                  <a:ext uri="{FF2B5EF4-FFF2-40B4-BE49-F238E27FC236}">
                    <a16:creationId xmlns:a16="http://schemas.microsoft.com/office/drawing/2014/main" id="{AF42A56E-0B88-6BA2-191D-8E7A126EB7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Rounded Corners 8">
                <a:extLst>
                  <a:ext uri="{FF2B5EF4-FFF2-40B4-BE49-F238E27FC236}">
                    <a16:creationId xmlns:a16="http://schemas.microsoft.com/office/drawing/2014/main" id="{8547BFB0-5BD8-FBA2-5962-B50C3009279E}"/>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20" name="TextBox 19">
                <a:extLst>
                  <a:ext uri="{FF2B5EF4-FFF2-40B4-BE49-F238E27FC236}">
                    <a16:creationId xmlns:a16="http://schemas.microsoft.com/office/drawing/2014/main" id="{3624B3DA-5C1A-B4D3-36DA-DA2C5664AF17}"/>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CF09670D-A9FC-8297-1E9F-24BB0FD9B41F}"/>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4" name="Rectangle 23">
                <a:extLst>
                  <a:ext uri="{FF2B5EF4-FFF2-40B4-BE49-F238E27FC236}">
                    <a16:creationId xmlns:a16="http://schemas.microsoft.com/office/drawing/2014/main" id="{13F77CBB-41F9-A9D2-CF40-EBEB93461650}"/>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5" name="Rectangle: Rounded Corners 14">
                <a:extLst>
                  <a:ext uri="{FF2B5EF4-FFF2-40B4-BE49-F238E27FC236}">
                    <a16:creationId xmlns:a16="http://schemas.microsoft.com/office/drawing/2014/main" id="{572E51D6-EBE7-3FE6-AC39-29271F58D94E}"/>
                  </a:ext>
                </a:extLst>
              </p:cNvPr>
              <p:cNvSpPr/>
              <p:nvPr/>
            </p:nvSpPr>
            <p:spPr>
              <a:xfrm>
                <a:off x="6247324" y="3732780"/>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void increment(int* num) </a:t>
                </a:r>
                <a:endParaRPr lang="vi-VN" sz="2000" b="1"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4CF243A2-B52E-8505-1A81-47282E0497C8}"/>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TextBox 26">
                <a:extLst>
                  <a:ext uri="{FF2B5EF4-FFF2-40B4-BE49-F238E27FC236}">
                    <a16:creationId xmlns:a16="http://schemas.microsoft.com/office/drawing/2014/main" id="{088EC304-2AFA-62B7-7AA5-4139F17ACD95}"/>
                  </a:ext>
                </a:extLst>
              </p:cNvPr>
              <p:cNvSpPr txBox="1"/>
              <p:nvPr/>
            </p:nvSpPr>
            <p:spPr>
              <a:xfrm>
                <a:off x="8300298" y="3257320"/>
                <a:ext cx="666270"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num</a:t>
                </a: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397AE99B-779A-103D-D97E-F179FD5FAFA8}"/>
                  </a:ext>
                </a:extLst>
              </p:cNvPr>
              <p:cNvSpPr/>
              <p:nvPr/>
            </p:nvSpPr>
            <p:spPr>
              <a:xfrm>
                <a:off x="8251130" y="2945082"/>
                <a:ext cx="1458616"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vi-VN" sz="2000" kern="0">
                    <a:solidFill>
                      <a:sysClr val="windowText" lastClr="000000"/>
                    </a:solidFill>
                    <a:latin typeface="Consolas" panose="020B0609020204030204" pitchFamily="49" charset="0"/>
                  </a:rPr>
                  <a:t>0x61fe1c</a:t>
                </a:r>
                <a:endParaRPr lang="vi-VN" sz="2000" kern="0" dirty="0">
                  <a:solidFill>
                    <a:sysClr val="windowText" lastClr="000000"/>
                  </a:solidFill>
                  <a:latin typeface="Consolas" panose="020B0609020204030204" pitchFamily="49" charset="0"/>
                </a:endParaRPr>
              </a:p>
            </p:txBody>
          </p:sp>
          <p:sp>
            <p:nvSpPr>
              <p:cNvPr id="29" name="Rectangle 28">
                <a:extLst>
                  <a:ext uri="{FF2B5EF4-FFF2-40B4-BE49-F238E27FC236}">
                    <a16:creationId xmlns:a16="http://schemas.microsoft.com/office/drawing/2014/main" id="{A53D2C8E-E746-1F14-6D75-85AF643D546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7" name="Rectangle 16">
              <a:extLst>
                <a:ext uri="{FF2B5EF4-FFF2-40B4-BE49-F238E27FC236}">
                  <a16:creationId xmlns:a16="http://schemas.microsoft.com/office/drawing/2014/main" id="{B99ED378-B416-F0C8-FDA5-E5105CBF7913}"/>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0" name="TextBox 29">
            <a:extLst>
              <a:ext uri="{FF2B5EF4-FFF2-40B4-BE49-F238E27FC236}">
                <a16:creationId xmlns:a16="http://schemas.microsoft.com/office/drawing/2014/main" id="{8268F22A-2D07-A556-BD47-09076E9C2263}"/>
              </a:ext>
            </a:extLst>
          </p:cNvPr>
          <p:cNvSpPr txBox="1"/>
          <p:nvPr/>
        </p:nvSpPr>
        <p:spPr>
          <a:xfrm>
            <a:off x="9364549" y="3817023"/>
            <a:ext cx="1888806" cy="400110"/>
          </a:xfrm>
          <a:prstGeom prst="rect">
            <a:avLst/>
          </a:prstGeom>
          <a:noFill/>
        </p:spPr>
        <p:txBody>
          <a:bodyPr wrap="square">
            <a:spAutoFit/>
          </a:bodyPr>
          <a:lstStyle/>
          <a:p>
            <a:r>
              <a:rPr lang="en-US" sz="2000" b="1" kern="0">
                <a:solidFill>
                  <a:srgbClr val="FF0000"/>
                </a:solidFill>
                <a:highlight>
                  <a:srgbClr val="FFFF00"/>
                </a:highlight>
                <a:latin typeface="Consolas" panose="020B0609020204030204" pitchFamily="49" charset="0"/>
              </a:rPr>
              <a:t>int *num=&amp;a</a:t>
            </a:r>
            <a:endParaRPr lang="en-US" sz="2000">
              <a:solidFill>
                <a:srgbClr val="FF0000"/>
              </a:solidFill>
              <a:highlight>
                <a:srgbClr val="FFFF00"/>
              </a:highlight>
            </a:endParaRPr>
          </a:p>
        </p:txBody>
      </p:sp>
      <p:sp>
        <p:nvSpPr>
          <p:cNvPr id="33" name="TextBox 32">
            <a:extLst>
              <a:ext uri="{FF2B5EF4-FFF2-40B4-BE49-F238E27FC236}">
                <a16:creationId xmlns:a16="http://schemas.microsoft.com/office/drawing/2014/main" id="{4B8E429D-890E-C05D-5FB5-2DB00664991B}"/>
              </a:ext>
            </a:extLst>
          </p:cNvPr>
          <p:cNvSpPr txBox="1"/>
          <p:nvPr/>
        </p:nvSpPr>
        <p:spPr>
          <a:xfrm>
            <a:off x="9329917" y="2391804"/>
            <a:ext cx="1233921" cy="400110"/>
          </a:xfrm>
          <a:prstGeom prst="rect">
            <a:avLst/>
          </a:prstGeom>
          <a:noFill/>
        </p:spPr>
        <p:txBody>
          <a:bodyPr wrap="square">
            <a:spAutoFit/>
          </a:bodyPr>
          <a:lstStyle/>
          <a:p>
            <a:r>
              <a:rPr lang="en-US" sz="2000">
                <a:solidFill>
                  <a:schemeClr val="tx1">
                    <a:lumMod val="50000"/>
                  </a:schemeClr>
                </a:solidFill>
              </a:rPr>
              <a:t>0x61fdf0</a:t>
            </a:r>
          </a:p>
        </p:txBody>
      </p:sp>
      <p:sp>
        <p:nvSpPr>
          <p:cNvPr id="34" name="TextBox 33">
            <a:extLst>
              <a:ext uri="{FF2B5EF4-FFF2-40B4-BE49-F238E27FC236}">
                <a16:creationId xmlns:a16="http://schemas.microsoft.com/office/drawing/2014/main" id="{CAF505C7-3CC1-1CA5-B6CE-EB8C329A16CE}"/>
              </a:ext>
            </a:extLst>
          </p:cNvPr>
          <p:cNvSpPr txBox="1"/>
          <p:nvPr/>
        </p:nvSpPr>
        <p:spPr>
          <a:xfrm>
            <a:off x="8912128" y="4670461"/>
            <a:ext cx="1115099" cy="400110"/>
          </a:xfrm>
          <a:prstGeom prst="rect">
            <a:avLst/>
          </a:prstGeom>
          <a:noFill/>
        </p:spPr>
        <p:txBody>
          <a:bodyPr wrap="square">
            <a:spAutoFit/>
          </a:bodyPr>
          <a:lstStyle/>
          <a:p>
            <a:r>
              <a:rPr lang="en-US" sz="2000">
                <a:solidFill>
                  <a:schemeClr val="tx1">
                    <a:lumMod val="50000"/>
                  </a:schemeClr>
                </a:solidFill>
              </a:rPr>
              <a:t>0x61fe1c</a:t>
            </a:r>
          </a:p>
        </p:txBody>
      </p:sp>
      <p:cxnSp>
        <p:nvCxnSpPr>
          <p:cNvPr id="38" name="Connector: Curved 37">
            <a:extLst>
              <a:ext uri="{FF2B5EF4-FFF2-40B4-BE49-F238E27FC236}">
                <a16:creationId xmlns:a16="http://schemas.microsoft.com/office/drawing/2014/main" id="{A7DF559A-58CD-94A9-9C2F-FD64BD0644C1}"/>
              </a:ext>
            </a:extLst>
          </p:cNvPr>
          <p:cNvCxnSpPr>
            <a:cxnSpLocks/>
            <a:stCxn id="28" idx="3"/>
            <a:endCxn id="34" idx="3"/>
          </p:cNvCxnSpPr>
          <p:nvPr/>
        </p:nvCxnSpPr>
        <p:spPr>
          <a:xfrm flipH="1">
            <a:off x="10027227" y="2917841"/>
            <a:ext cx="578175" cy="1952675"/>
          </a:xfrm>
          <a:prstGeom prst="curvedConnector3">
            <a:avLst>
              <a:gd name="adj1" fmla="val -11502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B6DF108-6DAA-2516-C6B7-82FB6C628780}"/>
              </a:ext>
            </a:extLst>
          </p:cNvPr>
          <p:cNvSpPr txBox="1"/>
          <p:nvPr/>
        </p:nvSpPr>
        <p:spPr>
          <a:xfrm>
            <a:off x="4416136" y="2365586"/>
            <a:ext cx="2384167" cy="646331"/>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p:txBody>
      </p:sp>
      <p:sp>
        <p:nvSpPr>
          <p:cNvPr id="3" name="Slide Number Placeholder 2">
            <a:extLst>
              <a:ext uri="{FF2B5EF4-FFF2-40B4-BE49-F238E27FC236}">
                <a16:creationId xmlns:a16="http://schemas.microsoft.com/office/drawing/2014/main" id="{A8CD3535-12EB-6CC5-78D7-6846A83627D2}"/>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Tree>
    <p:extLst>
      <p:ext uri="{BB962C8B-B14F-4D97-AF65-F5344CB8AC3E}">
        <p14:creationId xmlns:p14="http://schemas.microsoft.com/office/powerpoint/2010/main" val="288679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ltLang="vi-VN"/>
              <a:t>5.2 </a:t>
            </a:r>
            <a:r>
              <a:rPr lang="en-US"/>
              <a:t>Khái niệm hàm và lợi ích của việc sử dụng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E6BAEC5D-5EB8-DEE3-5BB9-8DF9769E4247}"/>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36640426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 </a:t>
            </a:r>
            <a:r>
              <a:rPr lang="en-US" sz="2400" b="1"/>
              <a:t>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num</a:t>
            </a:r>
            <a:r>
              <a:rPr lang="en-US" b="0">
                <a:solidFill>
                  <a:srgbClr val="000000"/>
                </a:solidFill>
                <a:effectLst/>
                <a:highlight>
                  <a:srgbClr val="FFFF00"/>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p>
          <a:p>
            <a:r>
              <a:rPr lang="en-US" b="0">
                <a:solidFill>
                  <a:srgbClr val="001080"/>
                </a:solidFill>
                <a:effectLst/>
                <a:highlight>
                  <a:srgbClr val="FFFFFF"/>
                </a:highlight>
                <a:latin typeface="PragmataPro Mono Liga" panose="02000509040000020004" pitchFamily="49" charset="0"/>
              </a:rPr>
              <a:t>    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(&amp;</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a:solidFill>
                  <a:srgbClr val="A31515"/>
                </a:solidFill>
                <a:highlight>
                  <a:srgbClr val="FFFFFF"/>
                </a:highlight>
                <a:latin typeface="PragmataPro Mono Liga" panose="02000509040000020004" pitchFamily="49" charset="0"/>
              </a:rPr>
              <a:t>Sau khi goi</a:t>
            </a:r>
            <a:r>
              <a:rPr lang="en-US" b="0">
                <a:solidFill>
                  <a:srgbClr val="A31515"/>
                </a:solidFill>
                <a:effectLst/>
                <a:highlight>
                  <a:srgbClr val="FFFFFF"/>
                </a:highlight>
                <a:latin typeface="PragmataPro Mono Liga" panose="02000509040000020004" pitchFamily="49" charset="0"/>
              </a:rPr>
              <a:t>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DFE34EB2-3BF0-F5AF-AF44-8079D76BFCCB}"/>
              </a:ext>
            </a:extLst>
          </p:cNvPr>
          <p:cNvGrpSpPr/>
          <p:nvPr/>
        </p:nvGrpSpPr>
        <p:grpSpPr>
          <a:xfrm>
            <a:off x="6987616" y="2250874"/>
            <a:ext cx="4759200" cy="4178315"/>
            <a:chOff x="6909955" y="1671767"/>
            <a:chExt cx="4759200" cy="4178315"/>
          </a:xfrm>
        </p:grpSpPr>
        <p:grpSp>
          <p:nvGrpSpPr>
            <p:cNvPr id="14" name="Group 13">
              <a:extLst>
                <a:ext uri="{FF2B5EF4-FFF2-40B4-BE49-F238E27FC236}">
                  <a16:creationId xmlns:a16="http://schemas.microsoft.com/office/drawing/2014/main" id="{2AF3621C-1B5C-A605-F897-AEF65CFBD757}"/>
                </a:ext>
              </a:extLst>
            </p:cNvPr>
            <p:cNvGrpSpPr/>
            <p:nvPr/>
          </p:nvGrpSpPr>
          <p:grpSpPr>
            <a:xfrm>
              <a:off x="7065319" y="1809061"/>
              <a:ext cx="4288480" cy="3792664"/>
              <a:chOff x="6247324" y="2608263"/>
              <a:chExt cx="4288480" cy="3792664"/>
            </a:xfrm>
          </p:grpSpPr>
          <p:sp>
            <p:nvSpPr>
              <p:cNvPr id="18" name="Rectangle 17">
                <a:extLst>
                  <a:ext uri="{FF2B5EF4-FFF2-40B4-BE49-F238E27FC236}">
                    <a16:creationId xmlns:a16="http://schemas.microsoft.com/office/drawing/2014/main" id="{AF42A56E-0B88-6BA2-191D-8E7A126EB7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Rounded Corners 8">
                <a:extLst>
                  <a:ext uri="{FF2B5EF4-FFF2-40B4-BE49-F238E27FC236}">
                    <a16:creationId xmlns:a16="http://schemas.microsoft.com/office/drawing/2014/main" id="{8547BFB0-5BD8-FBA2-5962-B50C3009279E}"/>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20" name="TextBox 19">
                <a:extLst>
                  <a:ext uri="{FF2B5EF4-FFF2-40B4-BE49-F238E27FC236}">
                    <a16:creationId xmlns:a16="http://schemas.microsoft.com/office/drawing/2014/main" id="{3624B3DA-5C1A-B4D3-36DA-DA2C5664AF17}"/>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CF09670D-A9FC-8297-1E9F-24BB0FD9B41F}"/>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21</a:t>
                </a:r>
                <a:endParaRPr lang="vi-VN" sz="2000" kern="0" dirty="0">
                  <a:solidFill>
                    <a:sysClr val="windowText" lastClr="000000"/>
                  </a:solidFill>
                  <a:highlight>
                    <a:srgbClr val="FFFF00"/>
                  </a:highlight>
                  <a:latin typeface="Consolas" panose="020B0609020204030204" pitchFamily="49" charset="0"/>
                </a:endParaRPr>
              </a:p>
            </p:txBody>
          </p:sp>
          <p:sp>
            <p:nvSpPr>
              <p:cNvPr id="24" name="Rectangle 23">
                <a:extLst>
                  <a:ext uri="{FF2B5EF4-FFF2-40B4-BE49-F238E27FC236}">
                    <a16:creationId xmlns:a16="http://schemas.microsoft.com/office/drawing/2014/main" id="{13F77CBB-41F9-A9D2-CF40-EBEB93461650}"/>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5" name="Rectangle: Rounded Corners 14">
                <a:extLst>
                  <a:ext uri="{FF2B5EF4-FFF2-40B4-BE49-F238E27FC236}">
                    <a16:creationId xmlns:a16="http://schemas.microsoft.com/office/drawing/2014/main" id="{572E51D6-EBE7-3FE6-AC39-29271F58D94E}"/>
                  </a:ext>
                </a:extLst>
              </p:cNvPr>
              <p:cNvSpPr/>
              <p:nvPr/>
            </p:nvSpPr>
            <p:spPr>
              <a:xfrm>
                <a:off x="6247324" y="3732780"/>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void increment(int* num) </a:t>
                </a:r>
                <a:endParaRPr lang="vi-VN" sz="2000" b="1"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4CF243A2-B52E-8505-1A81-47282E0497C8}"/>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TextBox 26">
                <a:extLst>
                  <a:ext uri="{FF2B5EF4-FFF2-40B4-BE49-F238E27FC236}">
                    <a16:creationId xmlns:a16="http://schemas.microsoft.com/office/drawing/2014/main" id="{088EC304-2AFA-62B7-7AA5-4139F17ACD95}"/>
                  </a:ext>
                </a:extLst>
              </p:cNvPr>
              <p:cNvSpPr txBox="1"/>
              <p:nvPr/>
            </p:nvSpPr>
            <p:spPr>
              <a:xfrm>
                <a:off x="8300298" y="3257320"/>
                <a:ext cx="666270"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num</a:t>
                </a: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397AE99B-779A-103D-D97E-F179FD5FAFA8}"/>
                  </a:ext>
                </a:extLst>
              </p:cNvPr>
              <p:cNvSpPr/>
              <p:nvPr/>
            </p:nvSpPr>
            <p:spPr>
              <a:xfrm>
                <a:off x="8251130" y="2945082"/>
                <a:ext cx="1458616"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vi-VN" sz="2000" kern="0">
                    <a:solidFill>
                      <a:sysClr val="windowText" lastClr="000000"/>
                    </a:solidFill>
                    <a:latin typeface="Consolas" panose="020B0609020204030204" pitchFamily="49" charset="0"/>
                  </a:rPr>
                  <a:t>0x61fe1c</a:t>
                </a:r>
                <a:endParaRPr lang="vi-VN" sz="2000" kern="0" dirty="0">
                  <a:solidFill>
                    <a:sysClr val="windowText" lastClr="000000"/>
                  </a:solidFill>
                  <a:latin typeface="Consolas" panose="020B0609020204030204" pitchFamily="49" charset="0"/>
                </a:endParaRPr>
              </a:p>
            </p:txBody>
          </p:sp>
          <p:sp>
            <p:nvSpPr>
              <p:cNvPr id="29" name="Rectangle 28">
                <a:extLst>
                  <a:ext uri="{FF2B5EF4-FFF2-40B4-BE49-F238E27FC236}">
                    <a16:creationId xmlns:a16="http://schemas.microsoft.com/office/drawing/2014/main" id="{A53D2C8E-E746-1F14-6D75-85AF643D546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7" name="Rectangle 16">
              <a:extLst>
                <a:ext uri="{FF2B5EF4-FFF2-40B4-BE49-F238E27FC236}">
                  <a16:creationId xmlns:a16="http://schemas.microsoft.com/office/drawing/2014/main" id="{B99ED378-B416-F0C8-FDA5-E5105CBF7913}"/>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4B8E429D-890E-C05D-5FB5-2DB00664991B}"/>
              </a:ext>
            </a:extLst>
          </p:cNvPr>
          <p:cNvSpPr txBox="1"/>
          <p:nvPr/>
        </p:nvSpPr>
        <p:spPr>
          <a:xfrm>
            <a:off x="9012510" y="2381884"/>
            <a:ext cx="1233921" cy="400110"/>
          </a:xfrm>
          <a:prstGeom prst="rect">
            <a:avLst/>
          </a:prstGeom>
          <a:noFill/>
        </p:spPr>
        <p:txBody>
          <a:bodyPr wrap="square">
            <a:spAutoFit/>
          </a:bodyPr>
          <a:lstStyle/>
          <a:p>
            <a:r>
              <a:rPr lang="en-US" sz="2000">
                <a:solidFill>
                  <a:schemeClr val="tx1">
                    <a:lumMod val="50000"/>
                  </a:schemeClr>
                </a:solidFill>
              </a:rPr>
              <a:t>0x61fdf0</a:t>
            </a:r>
          </a:p>
        </p:txBody>
      </p:sp>
      <p:sp>
        <p:nvSpPr>
          <p:cNvPr id="34" name="TextBox 33">
            <a:extLst>
              <a:ext uri="{FF2B5EF4-FFF2-40B4-BE49-F238E27FC236}">
                <a16:creationId xmlns:a16="http://schemas.microsoft.com/office/drawing/2014/main" id="{CAF505C7-3CC1-1CA5-B6CE-EB8C329A16CE}"/>
              </a:ext>
            </a:extLst>
          </p:cNvPr>
          <p:cNvSpPr txBox="1"/>
          <p:nvPr/>
        </p:nvSpPr>
        <p:spPr>
          <a:xfrm>
            <a:off x="8912128" y="4670461"/>
            <a:ext cx="1115099" cy="400110"/>
          </a:xfrm>
          <a:prstGeom prst="rect">
            <a:avLst/>
          </a:prstGeom>
          <a:noFill/>
        </p:spPr>
        <p:txBody>
          <a:bodyPr wrap="square">
            <a:spAutoFit/>
          </a:bodyPr>
          <a:lstStyle/>
          <a:p>
            <a:r>
              <a:rPr lang="en-US" sz="2000">
                <a:solidFill>
                  <a:schemeClr val="tx1">
                    <a:lumMod val="50000"/>
                  </a:schemeClr>
                </a:solidFill>
              </a:rPr>
              <a:t>0x61fe1c</a:t>
            </a:r>
          </a:p>
        </p:txBody>
      </p:sp>
      <p:cxnSp>
        <p:nvCxnSpPr>
          <p:cNvPr id="38" name="Connector: Curved 37">
            <a:extLst>
              <a:ext uri="{FF2B5EF4-FFF2-40B4-BE49-F238E27FC236}">
                <a16:creationId xmlns:a16="http://schemas.microsoft.com/office/drawing/2014/main" id="{A7DF559A-58CD-94A9-9C2F-FD64BD0644C1}"/>
              </a:ext>
            </a:extLst>
          </p:cNvPr>
          <p:cNvCxnSpPr>
            <a:cxnSpLocks/>
            <a:stCxn id="28" idx="3"/>
            <a:endCxn id="34" idx="3"/>
          </p:cNvCxnSpPr>
          <p:nvPr/>
        </p:nvCxnSpPr>
        <p:spPr>
          <a:xfrm flipH="1">
            <a:off x="10027227" y="2917841"/>
            <a:ext cx="578175" cy="1952675"/>
          </a:xfrm>
          <a:prstGeom prst="curvedConnector3">
            <a:avLst>
              <a:gd name="adj1" fmla="val -11502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882054-9361-C006-D15C-503470636F93}"/>
              </a:ext>
            </a:extLst>
          </p:cNvPr>
          <p:cNvSpPr txBox="1"/>
          <p:nvPr/>
        </p:nvSpPr>
        <p:spPr>
          <a:xfrm>
            <a:off x="4416136" y="2365586"/>
            <a:ext cx="2384167" cy="646331"/>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p:txBody>
      </p:sp>
      <p:sp>
        <p:nvSpPr>
          <p:cNvPr id="3" name="Slide Number Placeholder 2">
            <a:extLst>
              <a:ext uri="{FF2B5EF4-FFF2-40B4-BE49-F238E27FC236}">
                <a16:creationId xmlns:a16="http://schemas.microsoft.com/office/drawing/2014/main" id="{21E2C2D3-1F46-B736-07FD-978F786AEBF1}"/>
              </a:ext>
            </a:extLst>
          </p:cNvPr>
          <p:cNvSpPr>
            <a:spLocks noGrp="1"/>
          </p:cNvSpPr>
          <p:nvPr>
            <p:ph type="sldNum" sz="quarter" idx="12"/>
          </p:nvPr>
        </p:nvSpPr>
        <p:spPr/>
        <p:txBody>
          <a:bodyPr/>
          <a:lstStyle/>
          <a:p>
            <a:fld id="{D8B0B3AC-44A8-D142-AAF6-9A453466E1A4}" type="slidenum">
              <a:rPr lang="en-VN" smtClean="0"/>
              <a:pPr/>
              <a:t>70</a:t>
            </a:fld>
            <a:endParaRPr lang="en-VN" dirty="0"/>
          </a:p>
        </p:txBody>
      </p:sp>
    </p:spTree>
    <p:extLst>
      <p:ext uri="{BB962C8B-B14F-4D97-AF65-F5344CB8AC3E}">
        <p14:creationId xmlns:p14="http://schemas.microsoft.com/office/powerpoint/2010/main" val="277761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 </a:t>
            </a:r>
            <a:r>
              <a:rPr lang="en-US" sz="2400" b="1"/>
              <a:t>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latin typeface="PragmataPro Mono Liga" panose="02000509040000020004" pitchFamily="49" charset="0"/>
              </a:rPr>
              <a:t>    (*</a:t>
            </a:r>
            <a:r>
              <a:rPr lang="en-US" b="0">
                <a:solidFill>
                  <a:srgbClr val="001080"/>
                </a:solidFill>
                <a:effectLst/>
                <a:latin typeface="PragmataPro Mono Liga" panose="02000509040000020004" pitchFamily="49" charset="0"/>
              </a:rPr>
              <a:t>num</a:t>
            </a:r>
            <a:r>
              <a:rPr lang="en-US" b="0">
                <a:solidFill>
                  <a:srgbClr val="000000"/>
                </a:solidFill>
                <a:effectLst/>
                <a:latin typeface="PragmataPro Mono Liga" panose="02000509040000020004" pitchFamily="49" charset="0"/>
              </a:rPr>
              <a:t>)++;</a:t>
            </a:r>
          </a:p>
          <a:p>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cout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A31515"/>
                </a:solidFill>
                <a:effectLst/>
                <a:highlight>
                  <a:srgbClr val="FFFF00"/>
                </a:highlight>
                <a:latin typeface="PragmataPro Mono Liga" panose="02000509040000020004" pitchFamily="49" charset="0"/>
              </a:rPr>
              <a:t>"Trong ham: "</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num</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endl</a:t>
            </a:r>
            <a:r>
              <a:rPr lang="en-US" b="0">
                <a:solidFill>
                  <a:srgbClr val="000000"/>
                </a:solidFill>
                <a:effectLst/>
                <a:highlight>
                  <a:srgbClr val="FFFF00"/>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p>
          <a:p>
            <a:r>
              <a:rPr lang="en-US" b="0">
                <a:solidFill>
                  <a:srgbClr val="001080"/>
                </a:solidFill>
                <a:effectLst/>
                <a:highlight>
                  <a:srgbClr val="FFFFFF"/>
                </a:highlight>
                <a:latin typeface="PragmataPro Mono Liga" panose="02000509040000020004" pitchFamily="49" charset="0"/>
              </a:rPr>
              <a:t>    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(&amp;</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a:t>
            </a:r>
            <a:r>
              <a:rPr lang="en-US">
                <a:solidFill>
                  <a:srgbClr val="A31515"/>
                </a:solidFill>
                <a:highlight>
                  <a:srgbClr val="FFFFFF"/>
                </a:highlight>
                <a:latin typeface="PragmataPro Mono Liga" panose="02000509040000020004" pitchFamily="49" charset="0"/>
              </a:rPr>
              <a:t>Sau khi goi</a:t>
            </a:r>
            <a:r>
              <a:rPr lang="en-US" b="0">
                <a:solidFill>
                  <a:srgbClr val="A31515"/>
                </a:solidFill>
                <a:effectLst/>
                <a:highlight>
                  <a:srgbClr val="FFFFFF"/>
                </a:highlight>
                <a:latin typeface="PragmataPro Mono Liga" panose="02000509040000020004" pitchFamily="49" charset="0"/>
              </a:rPr>
              <a:t>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DFE34EB2-3BF0-F5AF-AF44-8079D76BFCCB}"/>
              </a:ext>
            </a:extLst>
          </p:cNvPr>
          <p:cNvGrpSpPr/>
          <p:nvPr/>
        </p:nvGrpSpPr>
        <p:grpSpPr>
          <a:xfrm>
            <a:off x="6987616" y="2250874"/>
            <a:ext cx="4759200" cy="4178315"/>
            <a:chOff x="6909955" y="1671767"/>
            <a:chExt cx="4759200" cy="4178315"/>
          </a:xfrm>
        </p:grpSpPr>
        <p:grpSp>
          <p:nvGrpSpPr>
            <p:cNvPr id="14" name="Group 13">
              <a:extLst>
                <a:ext uri="{FF2B5EF4-FFF2-40B4-BE49-F238E27FC236}">
                  <a16:creationId xmlns:a16="http://schemas.microsoft.com/office/drawing/2014/main" id="{2AF3621C-1B5C-A605-F897-AEF65CFBD757}"/>
                </a:ext>
              </a:extLst>
            </p:cNvPr>
            <p:cNvGrpSpPr/>
            <p:nvPr/>
          </p:nvGrpSpPr>
          <p:grpSpPr>
            <a:xfrm>
              <a:off x="7065319" y="1809061"/>
              <a:ext cx="4288480" cy="3792664"/>
              <a:chOff x="6247324" y="2608263"/>
              <a:chExt cx="4288480" cy="3792664"/>
            </a:xfrm>
          </p:grpSpPr>
          <p:sp>
            <p:nvSpPr>
              <p:cNvPr id="18" name="Rectangle 17">
                <a:extLst>
                  <a:ext uri="{FF2B5EF4-FFF2-40B4-BE49-F238E27FC236}">
                    <a16:creationId xmlns:a16="http://schemas.microsoft.com/office/drawing/2014/main" id="{AF42A56E-0B88-6BA2-191D-8E7A126EB7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Rounded Corners 8">
                <a:extLst>
                  <a:ext uri="{FF2B5EF4-FFF2-40B4-BE49-F238E27FC236}">
                    <a16:creationId xmlns:a16="http://schemas.microsoft.com/office/drawing/2014/main" id="{8547BFB0-5BD8-FBA2-5962-B50C3009279E}"/>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20" name="TextBox 19">
                <a:extLst>
                  <a:ext uri="{FF2B5EF4-FFF2-40B4-BE49-F238E27FC236}">
                    <a16:creationId xmlns:a16="http://schemas.microsoft.com/office/drawing/2014/main" id="{3624B3DA-5C1A-B4D3-36DA-DA2C5664AF17}"/>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CF09670D-A9FC-8297-1E9F-24BB0FD9B41F}"/>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highlight>
                      <a:srgbClr val="FFFF00"/>
                    </a:highlight>
                    <a:latin typeface="Consolas" panose="020B0609020204030204" pitchFamily="49" charset="0"/>
                  </a:rPr>
                  <a:t>21</a:t>
                </a:r>
                <a:endParaRPr lang="vi-VN" sz="2000" kern="0" dirty="0">
                  <a:solidFill>
                    <a:sysClr val="windowText" lastClr="000000"/>
                  </a:solidFill>
                  <a:highlight>
                    <a:srgbClr val="FFFF00"/>
                  </a:highlight>
                  <a:latin typeface="Consolas" panose="020B0609020204030204" pitchFamily="49" charset="0"/>
                </a:endParaRPr>
              </a:p>
            </p:txBody>
          </p:sp>
          <p:sp>
            <p:nvSpPr>
              <p:cNvPr id="24" name="Rectangle 23">
                <a:extLst>
                  <a:ext uri="{FF2B5EF4-FFF2-40B4-BE49-F238E27FC236}">
                    <a16:creationId xmlns:a16="http://schemas.microsoft.com/office/drawing/2014/main" id="{13F77CBB-41F9-A9D2-CF40-EBEB93461650}"/>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5" name="Rectangle: Rounded Corners 14">
                <a:extLst>
                  <a:ext uri="{FF2B5EF4-FFF2-40B4-BE49-F238E27FC236}">
                    <a16:creationId xmlns:a16="http://schemas.microsoft.com/office/drawing/2014/main" id="{572E51D6-EBE7-3FE6-AC39-29271F58D94E}"/>
                  </a:ext>
                </a:extLst>
              </p:cNvPr>
              <p:cNvSpPr/>
              <p:nvPr/>
            </p:nvSpPr>
            <p:spPr>
              <a:xfrm>
                <a:off x="6247324" y="3732780"/>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void increment(int* num) </a:t>
                </a:r>
                <a:endParaRPr lang="vi-VN" sz="2000" b="1"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4CF243A2-B52E-8505-1A81-47282E0497C8}"/>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TextBox 26">
                <a:extLst>
                  <a:ext uri="{FF2B5EF4-FFF2-40B4-BE49-F238E27FC236}">
                    <a16:creationId xmlns:a16="http://schemas.microsoft.com/office/drawing/2014/main" id="{088EC304-2AFA-62B7-7AA5-4139F17ACD95}"/>
                  </a:ext>
                </a:extLst>
              </p:cNvPr>
              <p:cNvSpPr txBox="1"/>
              <p:nvPr/>
            </p:nvSpPr>
            <p:spPr>
              <a:xfrm>
                <a:off x="8300298" y="3257320"/>
                <a:ext cx="666270"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num</a:t>
                </a: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397AE99B-779A-103D-D97E-F179FD5FAFA8}"/>
                  </a:ext>
                </a:extLst>
              </p:cNvPr>
              <p:cNvSpPr/>
              <p:nvPr/>
            </p:nvSpPr>
            <p:spPr>
              <a:xfrm>
                <a:off x="8251130" y="2945082"/>
                <a:ext cx="1458616"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vi-VN" sz="2000" kern="0">
                    <a:solidFill>
                      <a:sysClr val="windowText" lastClr="000000"/>
                    </a:solidFill>
                    <a:latin typeface="Consolas" panose="020B0609020204030204" pitchFamily="49" charset="0"/>
                  </a:rPr>
                  <a:t>0x61fe1c</a:t>
                </a:r>
                <a:endParaRPr lang="vi-VN" sz="2000" kern="0" dirty="0">
                  <a:solidFill>
                    <a:sysClr val="windowText" lastClr="000000"/>
                  </a:solidFill>
                  <a:latin typeface="Consolas" panose="020B0609020204030204" pitchFamily="49" charset="0"/>
                </a:endParaRPr>
              </a:p>
            </p:txBody>
          </p:sp>
          <p:sp>
            <p:nvSpPr>
              <p:cNvPr id="29" name="Rectangle 28">
                <a:extLst>
                  <a:ext uri="{FF2B5EF4-FFF2-40B4-BE49-F238E27FC236}">
                    <a16:creationId xmlns:a16="http://schemas.microsoft.com/office/drawing/2014/main" id="{A53D2C8E-E746-1F14-6D75-85AF643D546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7" name="Rectangle 16">
              <a:extLst>
                <a:ext uri="{FF2B5EF4-FFF2-40B4-BE49-F238E27FC236}">
                  <a16:creationId xmlns:a16="http://schemas.microsoft.com/office/drawing/2014/main" id="{B99ED378-B416-F0C8-FDA5-E5105CBF7913}"/>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4B8E429D-890E-C05D-5FB5-2DB00664991B}"/>
              </a:ext>
            </a:extLst>
          </p:cNvPr>
          <p:cNvSpPr txBox="1"/>
          <p:nvPr/>
        </p:nvSpPr>
        <p:spPr>
          <a:xfrm>
            <a:off x="9012510" y="2381884"/>
            <a:ext cx="1233921" cy="400110"/>
          </a:xfrm>
          <a:prstGeom prst="rect">
            <a:avLst/>
          </a:prstGeom>
          <a:noFill/>
        </p:spPr>
        <p:txBody>
          <a:bodyPr wrap="square">
            <a:spAutoFit/>
          </a:bodyPr>
          <a:lstStyle/>
          <a:p>
            <a:r>
              <a:rPr lang="en-US" sz="2000">
                <a:solidFill>
                  <a:schemeClr val="tx1">
                    <a:lumMod val="50000"/>
                  </a:schemeClr>
                </a:solidFill>
              </a:rPr>
              <a:t>0x61fdf0</a:t>
            </a:r>
          </a:p>
        </p:txBody>
      </p:sp>
      <p:sp>
        <p:nvSpPr>
          <p:cNvPr id="34" name="TextBox 33">
            <a:extLst>
              <a:ext uri="{FF2B5EF4-FFF2-40B4-BE49-F238E27FC236}">
                <a16:creationId xmlns:a16="http://schemas.microsoft.com/office/drawing/2014/main" id="{CAF505C7-3CC1-1CA5-B6CE-EB8C329A16CE}"/>
              </a:ext>
            </a:extLst>
          </p:cNvPr>
          <p:cNvSpPr txBox="1"/>
          <p:nvPr/>
        </p:nvSpPr>
        <p:spPr>
          <a:xfrm>
            <a:off x="8912128" y="4670461"/>
            <a:ext cx="1115099" cy="400110"/>
          </a:xfrm>
          <a:prstGeom prst="rect">
            <a:avLst/>
          </a:prstGeom>
          <a:noFill/>
        </p:spPr>
        <p:txBody>
          <a:bodyPr wrap="square">
            <a:spAutoFit/>
          </a:bodyPr>
          <a:lstStyle/>
          <a:p>
            <a:r>
              <a:rPr lang="en-US" sz="2000">
                <a:solidFill>
                  <a:schemeClr val="tx1">
                    <a:lumMod val="50000"/>
                  </a:schemeClr>
                </a:solidFill>
              </a:rPr>
              <a:t>0x61fe1c</a:t>
            </a:r>
          </a:p>
        </p:txBody>
      </p:sp>
      <p:cxnSp>
        <p:nvCxnSpPr>
          <p:cNvPr id="38" name="Connector: Curved 37">
            <a:extLst>
              <a:ext uri="{FF2B5EF4-FFF2-40B4-BE49-F238E27FC236}">
                <a16:creationId xmlns:a16="http://schemas.microsoft.com/office/drawing/2014/main" id="{A7DF559A-58CD-94A9-9C2F-FD64BD0644C1}"/>
              </a:ext>
            </a:extLst>
          </p:cNvPr>
          <p:cNvCxnSpPr>
            <a:cxnSpLocks/>
            <a:stCxn id="28" idx="3"/>
            <a:endCxn id="34" idx="3"/>
          </p:cNvCxnSpPr>
          <p:nvPr/>
        </p:nvCxnSpPr>
        <p:spPr>
          <a:xfrm flipH="1">
            <a:off x="10027227" y="2917841"/>
            <a:ext cx="578175" cy="1952675"/>
          </a:xfrm>
          <a:prstGeom prst="curvedConnector3">
            <a:avLst>
              <a:gd name="adj1" fmla="val -11502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5E5BBFD-D86E-472A-985F-4731B07E5367}"/>
              </a:ext>
            </a:extLst>
          </p:cNvPr>
          <p:cNvSpPr txBox="1"/>
          <p:nvPr/>
        </p:nvSpPr>
        <p:spPr>
          <a:xfrm>
            <a:off x="4416136" y="2365586"/>
            <a:ext cx="2384167" cy="923330"/>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a:p>
            <a:r>
              <a:rPr lang="en-US"/>
              <a:t>Trong ham: 21</a:t>
            </a:r>
          </a:p>
        </p:txBody>
      </p:sp>
      <p:sp>
        <p:nvSpPr>
          <p:cNvPr id="3" name="Slide Number Placeholder 2">
            <a:extLst>
              <a:ext uri="{FF2B5EF4-FFF2-40B4-BE49-F238E27FC236}">
                <a16:creationId xmlns:a16="http://schemas.microsoft.com/office/drawing/2014/main" id="{023343EA-461E-E623-E387-E9A9E5219906}"/>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Tree>
    <p:extLst>
      <p:ext uri="{BB962C8B-B14F-4D97-AF65-F5344CB8AC3E}">
        <p14:creationId xmlns:p14="http://schemas.microsoft.com/office/powerpoint/2010/main" val="30736251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C13906D-D936-AF5E-D17B-4B4FF4A6AC8D}"/>
              </a:ext>
            </a:extLst>
          </p:cNvPr>
          <p:cNvSpPr>
            <a:spLocks noGrp="1"/>
          </p:cNvSpPr>
          <p:nvPr>
            <p:ph type="title"/>
          </p:nvPr>
        </p:nvSpPr>
        <p:spPr>
          <a:xfrm>
            <a:off x="774145" y="223964"/>
            <a:ext cx="10946800" cy="785896"/>
          </a:xfrm>
        </p:spPr>
        <p:txBody>
          <a:bodyPr>
            <a:normAutofit fontScale="90000"/>
          </a:bodyPr>
          <a:lstStyle/>
          <a:p>
            <a:r>
              <a:rPr lang="en-US"/>
              <a:t>5.8.5 Truyền đối số theo con trỏ (Pass by Pointer) </a:t>
            </a:r>
          </a:p>
        </p:txBody>
      </p:sp>
      <p:sp>
        <p:nvSpPr>
          <p:cNvPr id="10" name="Content Placeholder 9">
            <a:extLst>
              <a:ext uri="{FF2B5EF4-FFF2-40B4-BE49-F238E27FC236}">
                <a16:creationId xmlns:a16="http://schemas.microsoft.com/office/drawing/2014/main" id="{4060AB0A-C775-2C62-30A6-E260C796BAD4}"/>
              </a:ext>
            </a:extLst>
          </p:cNvPr>
          <p:cNvSpPr>
            <a:spLocks noGrp="1"/>
          </p:cNvSpPr>
          <p:nvPr>
            <p:ph idx="1"/>
          </p:nvPr>
        </p:nvSpPr>
        <p:spPr>
          <a:xfrm>
            <a:off x="774145" y="1233825"/>
            <a:ext cx="10579654" cy="1602894"/>
          </a:xfrm>
        </p:spPr>
        <p:txBody>
          <a:bodyPr>
            <a:normAutofit/>
          </a:bodyPr>
          <a:lstStyle/>
          <a:p>
            <a:r>
              <a:rPr lang="en-US" sz="2400"/>
              <a:t>Tham số là một con trỏ, cho phép hàm </a:t>
            </a:r>
            <a:r>
              <a:rPr lang="en-US" sz="2400" b="1"/>
              <a:t>thao tác trực tiếp với địa chỉ của đối số thực tế</a:t>
            </a:r>
            <a:r>
              <a:rPr lang="en-US" sz="2400"/>
              <a:t>.</a:t>
            </a:r>
          </a:p>
          <a:p>
            <a:r>
              <a:rPr lang="en-US" sz="2400"/>
              <a:t>Ví dụ:</a:t>
            </a:r>
          </a:p>
        </p:txBody>
      </p:sp>
      <p:sp>
        <p:nvSpPr>
          <p:cNvPr id="7" name="Footer Placeholder 6">
            <a:extLst>
              <a:ext uri="{FF2B5EF4-FFF2-40B4-BE49-F238E27FC236}">
                <a16:creationId xmlns:a16="http://schemas.microsoft.com/office/drawing/2014/main" id="{EBE2BD3C-061F-0585-9D89-86EDE9ADE50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4A7353F-13D6-847A-86AB-6337581787FE}"/>
              </a:ext>
            </a:extLst>
          </p:cNvPr>
          <p:cNvSpPr>
            <a:spLocks noGrp="1"/>
          </p:cNvSpPr>
          <p:nvPr>
            <p:ph type="dt" sz="half" idx="13"/>
          </p:nvPr>
        </p:nvSpPr>
        <p:spPr/>
        <p:txBody>
          <a:bodyPr/>
          <a:lstStyle/>
          <a:p>
            <a:r>
              <a:rPr lang="en-US"/>
              <a:t>June 2024</a:t>
            </a:r>
            <a:endParaRPr lang="en-US" dirty="0"/>
          </a:p>
        </p:txBody>
      </p:sp>
      <p:sp>
        <p:nvSpPr>
          <p:cNvPr id="12" name="TextBox 11">
            <a:extLst>
              <a:ext uri="{FF2B5EF4-FFF2-40B4-BE49-F238E27FC236}">
                <a16:creationId xmlns:a16="http://schemas.microsoft.com/office/drawing/2014/main" id="{DE508F7E-7F52-7A64-D5F5-400B16A2D366}"/>
              </a:ext>
            </a:extLst>
          </p:cNvPr>
          <p:cNvSpPr txBox="1"/>
          <p:nvPr/>
        </p:nvSpPr>
        <p:spPr>
          <a:xfrm>
            <a:off x="1011799" y="2735870"/>
            <a:ext cx="5738163" cy="3693319"/>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p>
          <a:p>
            <a:r>
              <a:rPr lang="en-US" b="0">
                <a:solidFill>
                  <a:srgbClr val="001080"/>
                </a:solidFill>
                <a:effectLst/>
                <a:highlight>
                  <a:srgbClr val="FFFFFF"/>
                </a:highlight>
                <a:latin typeface="PragmataPro Mono Liga" panose="02000509040000020004" pitchFamily="49" charset="0"/>
              </a:rPr>
              <a:t>    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increment</a:t>
            </a:r>
            <a:r>
              <a:rPr lang="en-US" b="0">
                <a:solidFill>
                  <a:srgbClr val="000000"/>
                </a:solidFill>
                <a:effectLst/>
                <a:highlight>
                  <a:srgbClr val="FFFFFF"/>
                </a:highlight>
                <a:latin typeface="PragmataPro Mono Liga" panose="02000509040000020004" pitchFamily="49" charset="0"/>
              </a:rPr>
              <a:t>(&amp;</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cout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A31515"/>
                </a:solidFill>
                <a:effectLst/>
                <a:highlight>
                  <a:srgbClr val="FFFF00"/>
                </a:highlight>
                <a:latin typeface="PragmataPro Mono Liga" panose="02000509040000020004" pitchFamily="49" charset="0"/>
              </a:rPr>
              <a:t>“</a:t>
            </a:r>
            <a:r>
              <a:rPr lang="en-US">
                <a:solidFill>
                  <a:srgbClr val="A31515"/>
                </a:solidFill>
                <a:highlight>
                  <a:srgbClr val="FFFF00"/>
                </a:highlight>
                <a:latin typeface="PragmataPro Mono Liga" panose="02000509040000020004" pitchFamily="49" charset="0"/>
              </a:rPr>
              <a:t>Sau khi goi</a:t>
            </a:r>
            <a:r>
              <a:rPr lang="en-US" b="0">
                <a:solidFill>
                  <a:srgbClr val="A31515"/>
                </a:solidFill>
                <a:effectLst/>
                <a:highlight>
                  <a:srgbClr val="FFFF00"/>
                </a:highlight>
                <a:latin typeface="PragmataPro Mono Liga" panose="02000509040000020004" pitchFamily="49" charset="0"/>
              </a:rPr>
              <a:t> ham: "</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a</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&lt;&lt;</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endl</a:t>
            </a:r>
            <a:r>
              <a:rPr lang="en-US" b="0">
                <a:solidFill>
                  <a:srgbClr val="000000"/>
                </a:solidFill>
                <a:effectLst/>
                <a:highlight>
                  <a:srgbClr val="FFFF00"/>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DFE34EB2-3BF0-F5AF-AF44-8079D76BFCCB}"/>
              </a:ext>
            </a:extLst>
          </p:cNvPr>
          <p:cNvGrpSpPr/>
          <p:nvPr/>
        </p:nvGrpSpPr>
        <p:grpSpPr>
          <a:xfrm>
            <a:off x="6987616" y="2250874"/>
            <a:ext cx="4759200" cy="4178315"/>
            <a:chOff x="6909955" y="1671767"/>
            <a:chExt cx="4759200" cy="4178315"/>
          </a:xfrm>
        </p:grpSpPr>
        <p:grpSp>
          <p:nvGrpSpPr>
            <p:cNvPr id="14" name="Group 13">
              <a:extLst>
                <a:ext uri="{FF2B5EF4-FFF2-40B4-BE49-F238E27FC236}">
                  <a16:creationId xmlns:a16="http://schemas.microsoft.com/office/drawing/2014/main" id="{2AF3621C-1B5C-A605-F897-AEF65CFBD757}"/>
                </a:ext>
              </a:extLst>
            </p:cNvPr>
            <p:cNvGrpSpPr/>
            <p:nvPr/>
          </p:nvGrpSpPr>
          <p:grpSpPr>
            <a:xfrm>
              <a:off x="7065319" y="1809061"/>
              <a:ext cx="4288480" cy="3792664"/>
              <a:chOff x="6247324" y="2608263"/>
              <a:chExt cx="4288480" cy="3792664"/>
            </a:xfrm>
          </p:grpSpPr>
          <p:sp>
            <p:nvSpPr>
              <p:cNvPr id="18" name="Rectangle 17">
                <a:extLst>
                  <a:ext uri="{FF2B5EF4-FFF2-40B4-BE49-F238E27FC236}">
                    <a16:creationId xmlns:a16="http://schemas.microsoft.com/office/drawing/2014/main" id="{AF42A56E-0B88-6BA2-191D-8E7A126EB726}"/>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9" name="Rectangle: Rounded Corners 8">
                <a:extLst>
                  <a:ext uri="{FF2B5EF4-FFF2-40B4-BE49-F238E27FC236}">
                    <a16:creationId xmlns:a16="http://schemas.microsoft.com/office/drawing/2014/main" id="{8547BFB0-5BD8-FBA2-5962-B50C3009279E}"/>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20" name="TextBox 19">
                <a:extLst>
                  <a:ext uri="{FF2B5EF4-FFF2-40B4-BE49-F238E27FC236}">
                    <a16:creationId xmlns:a16="http://schemas.microsoft.com/office/drawing/2014/main" id="{3624B3DA-5C1A-B4D3-36DA-DA2C5664AF17}"/>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2" name="Rectangle 21">
                <a:extLst>
                  <a:ext uri="{FF2B5EF4-FFF2-40B4-BE49-F238E27FC236}">
                    <a16:creationId xmlns:a16="http://schemas.microsoft.com/office/drawing/2014/main" id="{CF09670D-A9FC-8297-1E9F-24BB0FD9B41F}"/>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21</a:t>
                </a:r>
                <a:endParaRPr lang="vi-VN" sz="2000" kern="0" dirty="0">
                  <a:solidFill>
                    <a:sysClr val="windowText" lastClr="000000"/>
                  </a:solidFill>
                  <a:latin typeface="Consolas" panose="020B0609020204030204" pitchFamily="49" charset="0"/>
                </a:endParaRPr>
              </a:p>
            </p:txBody>
          </p:sp>
          <p:sp>
            <p:nvSpPr>
              <p:cNvPr id="24" name="Rectangle 23">
                <a:extLst>
                  <a:ext uri="{FF2B5EF4-FFF2-40B4-BE49-F238E27FC236}">
                    <a16:creationId xmlns:a16="http://schemas.microsoft.com/office/drawing/2014/main" id="{13F77CBB-41F9-A9D2-CF40-EBEB93461650}"/>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5" name="Rectangle: Rounded Corners 14">
                <a:extLst>
                  <a:ext uri="{FF2B5EF4-FFF2-40B4-BE49-F238E27FC236}">
                    <a16:creationId xmlns:a16="http://schemas.microsoft.com/office/drawing/2014/main" id="{572E51D6-EBE7-3FE6-AC39-29271F58D94E}"/>
                  </a:ext>
                </a:extLst>
              </p:cNvPr>
              <p:cNvSpPr/>
              <p:nvPr/>
            </p:nvSpPr>
            <p:spPr>
              <a:xfrm>
                <a:off x="6247324" y="3732780"/>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void increment(int* num) </a:t>
                </a:r>
                <a:endParaRPr lang="vi-VN" sz="2000" b="1" kern="0" dirty="0">
                  <a:solidFill>
                    <a:sysClr val="windowText" lastClr="000000"/>
                  </a:solidFill>
                  <a:latin typeface="Consolas" panose="020B0609020204030204" pitchFamily="49" charset="0"/>
                </a:endParaRPr>
              </a:p>
            </p:txBody>
          </p:sp>
          <p:sp>
            <p:nvSpPr>
              <p:cNvPr id="26" name="TextBox 25">
                <a:extLst>
                  <a:ext uri="{FF2B5EF4-FFF2-40B4-BE49-F238E27FC236}">
                    <a16:creationId xmlns:a16="http://schemas.microsoft.com/office/drawing/2014/main" id="{4CF243A2-B52E-8505-1A81-47282E0497C8}"/>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7" name="TextBox 26">
                <a:extLst>
                  <a:ext uri="{FF2B5EF4-FFF2-40B4-BE49-F238E27FC236}">
                    <a16:creationId xmlns:a16="http://schemas.microsoft.com/office/drawing/2014/main" id="{088EC304-2AFA-62B7-7AA5-4139F17ACD95}"/>
                  </a:ext>
                </a:extLst>
              </p:cNvPr>
              <p:cNvSpPr txBox="1"/>
              <p:nvPr/>
            </p:nvSpPr>
            <p:spPr>
              <a:xfrm>
                <a:off x="8300298" y="3257320"/>
                <a:ext cx="666270"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num</a:t>
                </a: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397AE99B-779A-103D-D97E-F179FD5FAFA8}"/>
                  </a:ext>
                </a:extLst>
              </p:cNvPr>
              <p:cNvSpPr/>
              <p:nvPr/>
            </p:nvSpPr>
            <p:spPr>
              <a:xfrm>
                <a:off x="8251130" y="2945082"/>
                <a:ext cx="1458616"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vi-VN" sz="2000" kern="0">
                    <a:solidFill>
                      <a:sysClr val="windowText" lastClr="000000"/>
                    </a:solidFill>
                    <a:latin typeface="Consolas" panose="020B0609020204030204" pitchFamily="49" charset="0"/>
                  </a:rPr>
                  <a:t>0x61fe1c</a:t>
                </a:r>
                <a:endParaRPr lang="vi-VN" sz="2000" kern="0" dirty="0">
                  <a:solidFill>
                    <a:sysClr val="windowText" lastClr="000000"/>
                  </a:solidFill>
                  <a:latin typeface="Consolas" panose="020B0609020204030204" pitchFamily="49" charset="0"/>
                </a:endParaRPr>
              </a:p>
            </p:txBody>
          </p:sp>
          <p:sp>
            <p:nvSpPr>
              <p:cNvPr id="29" name="Rectangle 28">
                <a:extLst>
                  <a:ext uri="{FF2B5EF4-FFF2-40B4-BE49-F238E27FC236}">
                    <a16:creationId xmlns:a16="http://schemas.microsoft.com/office/drawing/2014/main" id="{A53D2C8E-E746-1F14-6D75-85AF643D5462}"/>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7" name="Rectangle 16">
              <a:extLst>
                <a:ext uri="{FF2B5EF4-FFF2-40B4-BE49-F238E27FC236}">
                  <a16:creationId xmlns:a16="http://schemas.microsoft.com/office/drawing/2014/main" id="{B99ED378-B416-F0C8-FDA5-E5105CBF7913}"/>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3" name="TextBox 32">
            <a:extLst>
              <a:ext uri="{FF2B5EF4-FFF2-40B4-BE49-F238E27FC236}">
                <a16:creationId xmlns:a16="http://schemas.microsoft.com/office/drawing/2014/main" id="{4B8E429D-890E-C05D-5FB5-2DB00664991B}"/>
              </a:ext>
            </a:extLst>
          </p:cNvPr>
          <p:cNvSpPr txBox="1"/>
          <p:nvPr/>
        </p:nvSpPr>
        <p:spPr>
          <a:xfrm>
            <a:off x="9012510" y="2381884"/>
            <a:ext cx="1233921" cy="400110"/>
          </a:xfrm>
          <a:prstGeom prst="rect">
            <a:avLst/>
          </a:prstGeom>
          <a:noFill/>
        </p:spPr>
        <p:txBody>
          <a:bodyPr wrap="square">
            <a:spAutoFit/>
          </a:bodyPr>
          <a:lstStyle/>
          <a:p>
            <a:r>
              <a:rPr lang="en-US" sz="2000">
                <a:solidFill>
                  <a:schemeClr val="tx1">
                    <a:lumMod val="50000"/>
                  </a:schemeClr>
                </a:solidFill>
              </a:rPr>
              <a:t>0x61fdf0</a:t>
            </a:r>
          </a:p>
        </p:txBody>
      </p:sp>
      <p:sp>
        <p:nvSpPr>
          <p:cNvPr id="34" name="TextBox 33">
            <a:extLst>
              <a:ext uri="{FF2B5EF4-FFF2-40B4-BE49-F238E27FC236}">
                <a16:creationId xmlns:a16="http://schemas.microsoft.com/office/drawing/2014/main" id="{CAF505C7-3CC1-1CA5-B6CE-EB8C329A16CE}"/>
              </a:ext>
            </a:extLst>
          </p:cNvPr>
          <p:cNvSpPr txBox="1"/>
          <p:nvPr/>
        </p:nvSpPr>
        <p:spPr>
          <a:xfrm>
            <a:off x="8912128" y="4670461"/>
            <a:ext cx="1115099" cy="400110"/>
          </a:xfrm>
          <a:prstGeom prst="rect">
            <a:avLst/>
          </a:prstGeom>
          <a:noFill/>
        </p:spPr>
        <p:txBody>
          <a:bodyPr wrap="square">
            <a:spAutoFit/>
          </a:bodyPr>
          <a:lstStyle/>
          <a:p>
            <a:r>
              <a:rPr lang="en-US" sz="2000">
                <a:solidFill>
                  <a:schemeClr val="tx1">
                    <a:lumMod val="50000"/>
                  </a:schemeClr>
                </a:solidFill>
              </a:rPr>
              <a:t>0x61fe1c</a:t>
            </a:r>
          </a:p>
        </p:txBody>
      </p:sp>
      <p:cxnSp>
        <p:nvCxnSpPr>
          <p:cNvPr id="38" name="Connector: Curved 37">
            <a:extLst>
              <a:ext uri="{FF2B5EF4-FFF2-40B4-BE49-F238E27FC236}">
                <a16:creationId xmlns:a16="http://schemas.microsoft.com/office/drawing/2014/main" id="{A7DF559A-58CD-94A9-9C2F-FD64BD0644C1}"/>
              </a:ext>
            </a:extLst>
          </p:cNvPr>
          <p:cNvCxnSpPr>
            <a:cxnSpLocks/>
            <a:stCxn id="28" idx="3"/>
            <a:endCxn id="34" idx="3"/>
          </p:cNvCxnSpPr>
          <p:nvPr/>
        </p:nvCxnSpPr>
        <p:spPr>
          <a:xfrm flipH="1">
            <a:off x="10027227" y="2917841"/>
            <a:ext cx="578175" cy="1952675"/>
          </a:xfrm>
          <a:prstGeom prst="curvedConnector3">
            <a:avLst>
              <a:gd name="adj1" fmla="val -115020"/>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DE685C8B-4221-3EE8-4169-6EF3D7E550B0}"/>
              </a:ext>
            </a:extLst>
          </p:cNvPr>
          <p:cNvCxnSpPr>
            <a:cxnSpLocks/>
          </p:cNvCxnSpPr>
          <p:nvPr/>
        </p:nvCxnSpPr>
        <p:spPr>
          <a:xfrm flipH="1" flipV="1">
            <a:off x="7304629" y="2307557"/>
            <a:ext cx="4110995" cy="15394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89834CB-1371-5FE9-1543-494A507C26E7}"/>
              </a:ext>
            </a:extLst>
          </p:cNvPr>
          <p:cNvCxnSpPr>
            <a:cxnSpLocks/>
          </p:cNvCxnSpPr>
          <p:nvPr/>
        </p:nvCxnSpPr>
        <p:spPr>
          <a:xfrm flipH="1">
            <a:off x="7304629" y="2307557"/>
            <a:ext cx="4110995" cy="1714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F2945B1-CA4C-533A-0CD7-0B29DB64A5B3}"/>
              </a:ext>
            </a:extLst>
          </p:cNvPr>
          <p:cNvSpPr txBox="1"/>
          <p:nvPr/>
        </p:nvSpPr>
        <p:spPr>
          <a:xfrm>
            <a:off x="4416136" y="2365586"/>
            <a:ext cx="2384167" cy="1200329"/>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a:p>
            <a:r>
              <a:rPr lang="en-US"/>
              <a:t>Trong ham: 21</a:t>
            </a:r>
          </a:p>
          <a:p>
            <a:r>
              <a:rPr lang="en-US"/>
              <a:t>Sau khi goi ham: 21</a:t>
            </a:r>
          </a:p>
        </p:txBody>
      </p:sp>
      <p:sp>
        <p:nvSpPr>
          <p:cNvPr id="5" name="Slide Number Placeholder 4">
            <a:extLst>
              <a:ext uri="{FF2B5EF4-FFF2-40B4-BE49-F238E27FC236}">
                <a16:creationId xmlns:a16="http://schemas.microsoft.com/office/drawing/2014/main" id="{BD616580-5925-14E2-81C8-8B5D4778E426}"/>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Tree>
    <p:extLst>
      <p:ext uri="{BB962C8B-B14F-4D97-AF65-F5344CB8AC3E}">
        <p14:creationId xmlns:p14="http://schemas.microsoft.com/office/powerpoint/2010/main" val="2859884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5.8 Tham số và đối số</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a:xfrm>
            <a:off x="1470930" y="3169159"/>
            <a:ext cx="10613698" cy="695175"/>
          </a:xfrm>
        </p:spPr>
        <p:txBody>
          <a:bodyPr>
            <a:normAutofit fontScale="92500"/>
          </a:bodyPr>
          <a:lstStyle/>
          <a:p>
            <a:r>
              <a:rPr lang="en-US" altLang="en-US" sz="2800"/>
              <a:t>5.8.6 Truyền đối số hằng theo tham chiếu (Pass by Const Reference)</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47983FEC-A51C-CFA1-82F6-73D4446E4D5F}"/>
              </a:ext>
            </a:extLst>
          </p:cNvPr>
          <p:cNvSpPr>
            <a:spLocks noGrp="1"/>
          </p:cNvSpPr>
          <p:nvPr>
            <p:ph type="sldNum" sz="quarter" idx="12"/>
          </p:nvPr>
        </p:nvSpPr>
        <p:spPr/>
        <p:txBody>
          <a:bodyPr/>
          <a:lstStyle/>
          <a:p>
            <a:fld id="{D8B0B3AC-44A8-D142-AAF6-9A453466E1A4}" type="slidenum">
              <a:rPr lang="en-VN" smtClean="0"/>
              <a:pPr/>
              <a:t>73</a:t>
            </a:fld>
            <a:endParaRPr lang="en-VN" dirty="0"/>
          </a:p>
        </p:txBody>
      </p:sp>
    </p:spTree>
    <p:extLst>
      <p:ext uri="{BB962C8B-B14F-4D97-AF65-F5344CB8AC3E}">
        <p14:creationId xmlns:p14="http://schemas.microsoft.com/office/powerpoint/2010/main" val="13807823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A453D9-6732-E0BE-E1AD-039869A8AEB1}"/>
              </a:ext>
            </a:extLst>
          </p:cNvPr>
          <p:cNvSpPr>
            <a:spLocks noGrp="1"/>
          </p:cNvSpPr>
          <p:nvPr>
            <p:ph type="title"/>
          </p:nvPr>
        </p:nvSpPr>
        <p:spPr>
          <a:xfrm>
            <a:off x="542935" y="447928"/>
            <a:ext cx="11042073" cy="785896"/>
          </a:xfrm>
        </p:spPr>
        <p:txBody>
          <a:bodyPr>
            <a:noAutofit/>
          </a:bodyPr>
          <a:lstStyle/>
          <a:p>
            <a:r>
              <a:rPr lang="en-US" altLang="en-US" sz="3500"/>
              <a:t>5.8.6 Truyền đối số hằng theo tham chiếu (Pass by Const Reference)</a:t>
            </a:r>
            <a:endParaRPr lang="en-US" sz="3500"/>
          </a:p>
        </p:txBody>
      </p:sp>
      <p:sp>
        <p:nvSpPr>
          <p:cNvPr id="2" name="Text Placeholder 1">
            <a:extLst>
              <a:ext uri="{FF2B5EF4-FFF2-40B4-BE49-F238E27FC236}">
                <a16:creationId xmlns:a16="http://schemas.microsoft.com/office/drawing/2014/main" id="{B1A35AE5-9C45-799F-BE11-C42D1C63BB04}"/>
              </a:ext>
            </a:extLst>
          </p:cNvPr>
          <p:cNvSpPr>
            <a:spLocks noGrp="1"/>
          </p:cNvSpPr>
          <p:nvPr>
            <p:ph idx="1"/>
          </p:nvPr>
        </p:nvSpPr>
        <p:spPr>
          <a:xfrm>
            <a:off x="774144" y="1532481"/>
            <a:ext cx="10579654" cy="4943139"/>
          </a:xfrm>
        </p:spPr>
        <p:txBody>
          <a:bodyPr>
            <a:normAutofit/>
          </a:bodyPr>
          <a:lstStyle/>
          <a:p>
            <a:pPr>
              <a:lnSpc>
                <a:spcPct val="100000"/>
              </a:lnSpc>
            </a:pPr>
            <a:r>
              <a:rPr lang="vi-VN" sz="2400"/>
              <a:t>Tham số tham chiếu được khai báo với từ khóa </a:t>
            </a:r>
            <a:r>
              <a:rPr lang="en-US" sz="2400" b="0">
                <a:solidFill>
                  <a:srgbClr val="0000FF"/>
                </a:solidFill>
                <a:effectLst/>
                <a:highlight>
                  <a:srgbClr val="FFFFFF"/>
                </a:highlight>
                <a:latin typeface="PragmataPro Mono Liga" panose="02000509040000020004" pitchFamily="49" charset="0"/>
              </a:rPr>
              <a:t>const</a:t>
            </a:r>
            <a:r>
              <a:rPr lang="vi-VN" sz="2400"/>
              <a:t>,</a:t>
            </a:r>
            <a:r>
              <a:rPr lang="vi-VN" sz="2400" b="1"/>
              <a:t> không cho phép hàm thay đổi giá trị của tham số tham chiếu</a:t>
            </a:r>
            <a:r>
              <a:rPr lang="vi-VN" sz="2400"/>
              <a:t> đó.</a:t>
            </a:r>
            <a:endParaRPr lang="en-US" sz="2400"/>
          </a:p>
          <a:p>
            <a:pPr>
              <a:lnSpc>
                <a:spcPct val="100000"/>
              </a:lnSpc>
            </a:pPr>
            <a:r>
              <a:rPr lang="en-US" sz="2400"/>
              <a:t>Ví dụ:</a:t>
            </a:r>
            <a:endParaRPr lang="en-VN" sz="240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BE245CCB-6A8E-8425-E8D1-C03E67BF860F}"/>
              </a:ext>
            </a:extLst>
          </p:cNvPr>
          <p:cNvSpPr txBox="1"/>
          <p:nvPr/>
        </p:nvSpPr>
        <p:spPr>
          <a:xfrm>
            <a:off x="900351" y="2747926"/>
            <a:ext cx="5697876" cy="3416320"/>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&lt;&lt; num &lt;&lt; endl;</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latin typeface="PragmataPro Mono Liga" panose="02000509040000020004" pitchFamily="49" charset="0"/>
              </a:rPr>
              <a:t>    </a:t>
            </a:r>
            <a:r>
              <a:rPr lang="en-US" b="0">
                <a:solidFill>
                  <a:srgbClr val="0000FF"/>
                </a:solidFill>
                <a:effectLst/>
                <a:latin typeface="PragmataPro Mono Liga" panose="02000509040000020004" pitchFamily="49" charset="0"/>
              </a:rPr>
              <a:t>int</a:t>
            </a:r>
            <a:r>
              <a:rPr lang="en-US" b="0">
                <a:solidFill>
                  <a:srgbClr val="000000"/>
                </a:solidFill>
                <a:effectLst/>
                <a:latin typeface="PragmataPro Mono Liga" panose="02000509040000020004" pitchFamily="49" charset="0"/>
              </a:rPr>
              <a:t> a = </a:t>
            </a:r>
            <a:r>
              <a:rPr lang="en-US">
                <a:solidFill>
                  <a:srgbClr val="098658"/>
                </a:solidFill>
                <a:latin typeface="PragmataPro Mono Liga" panose="02000509040000020004" pitchFamily="49" charset="0"/>
              </a:rPr>
              <a:t>2</a:t>
            </a:r>
            <a:r>
              <a:rPr lang="en-US" b="0">
                <a:solidFill>
                  <a:srgbClr val="098658"/>
                </a:solidFill>
                <a:effectLst/>
                <a:latin typeface="PragmataPro Mono Liga" panose="02000509040000020004" pitchFamily="49" charset="0"/>
              </a:rPr>
              <a:t>0</a:t>
            </a:r>
            <a:r>
              <a:rPr lang="en-US" b="0">
                <a:solidFill>
                  <a:srgbClr val="000000"/>
                </a:solidFill>
                <a:effectLst/>
                <a:latin typeface="PragmataPro Mono Liga" panose="02000509040000020004" pitchFamily="49" charset="0"/>
              </a:rPr>
              <a:t>;</a:t>
            </a:r>
          </a:p>
          <a:p>
            <a:r>
              <a:rPr lang="en-US" b="0">
                <a:solidFill>
                  <a:srgbClr val="000000"/>
                </a:solidFill>
                <a:effectLst/>
                <a:highlight>
                  <a:srgbClr val="FFFF00"/>
                </a:highlight>
                <a:latin typeface="PragmataPro Mono Liga" panose="02000509040000020004" pitchFamily="49" charset="0"/>
              </a:rPr>
              <a:t>    cout &lt;&lt; </a:t>
            </a:r>
            <a:r>
              <a:rPr lang="en-US" b="0">
                <a:solidFill>
                  <a:srgbClr val="A31515"/>
                </a:solidFill>
                <a:effectLst/>
                <a:highlight>
                  <a:srgbClr val="FFFF00"/>
                </a:highlight>
                <a:latin typeface="PragmataPro Mono Liga" panose="02000509040000020004" pitchFamily="49" charset="0"/>
              </a:rPr>
              <a:t>"Truoc khi goi ham: "</a:t>
            </a:r>
            <a:r>
              <a:rPr lang="en-US" b="0">
                <a:solidFill>
                  <a:srgbClr val="000000"/>
                </a:solidFill>
                <a:effectLst/>
                <a:highlight>
                  <a:srgbClr val="FFFF00"/>
                </a:highlight>
                <a:latin typeface="PragmataPro Mono Liga" panose="02000509040000020004" pitchFamily="49" charset="0"/>
              </a:rPr>
              <a:t> &lt;&lt; a &lt;&lt; endl;</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"Sau khi goi ham: "</a:t>
            </a:r>
            <a:r>
              <a:rPr lang="en-US" b="0">
                <a:solidFill>
                  <a:srgbClr val="000000"/>
                </a:solidFill>
                <a:effectLst/>
                <a:highlight>
                  <a:srgbClr val="FFFFFF"/>
                </a:highlight>
                <a:latin typeface="PragmataPro Mono Liga" panose="02000509040000020004" pitchFamily="49" charset="0"/>
              </a:rPr>
              <a:t> &lt;&lt; a &lt;&lt; endl;</a:t>
            </a:r>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4" name="Group 13">
            <a:extLst>
              <a:ext uri="{FF2B5EF4-FFF2-40B4-BE49-F238E27FC236}">
                <a16:creationId xmlns:a16="http://schemas.microsoft.com/office/drawing/2014/main" id="{811E1917-4C5B-4384-53FB-273F3B4ECB2C}"/>
              </a:ext>
            </a:extLst>
          </p:cNvPr>
          <p:cNvGrpSpPr/>
          <p:nvPr/>
        </p:nvGrpSpPr>
        <p:grpSpPr>
          <a:xfrm>
            <a:off x="6928623" y="2474348"/>
            <a:ext cx="4759200" cy="3905207"/>
            <a:chOff x="6909955" y="1671767"/>
            <a:chExt cx="4759200" cy="4178315"/>
          </a:xfrm>
        </p:grpSpPr>
        <p:grpSp>
          <p:nvGrpSpPr>
            <p:cNvPr id="15" name="Group 14">
              <a:extLst>
                <a:ext uri="{FF2B5EF4-FFF2-40B4-BE49-F238E27FC236}">
                  <a16:creationId xmlns:a16="http://schemas.microsoft.com/office/drawing/2014/main" id="{DB3C3EEF-276B-4FD0-2EF2-570A7A7CAD08}"/>
                </a:ext>
              </a:extLst>
            </p:cNvPr>
            <p:cNvGrpSpPr/>
            <p:nvPr/>
          </p:nvGrpSpPr>
          <p:grpSpPr>
            <a:xfrm>
              <a:off x="7096991" y="2677566"/>
              <a:ext cx="4256808" cy="2924159"/>
              <a:chOff x="6278996" y="3476768"/>
              <a:chExt cx="4256808" cy="2924159"/>
            </a:xfrm>
          </p:grpSpPr>
          <p:sp>
            <p:nvSpPr>
              <p:cNvPr id="17" name="Rectangle 16">
                <a:extLst>
                  <a:ext uri="{FF2B5EF4-FFF2-40B4-BE49-F238E27FC236}">
                    <a16:creationId xmlns:a16="http://schemas.microsoft.com/office/drawing/2014/main" id="{20BB8ECD-08CE-2DDA-5136-20454BD48197}"/>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777282BC-3AD7-412A-4D81-60D53ACD585F}"/>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4CD4C0BD-06AF-7FFF-364F-580F5580AEC0}"/>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C9C29DBA-6EC4-E4B8-FA99-300FAC51A036}"/>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2676A631-91F3-C1FF-EBCF-F637A0D3A36D}"/>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1EF9A654-2B66-E14F-7EF2-002CFDBC6A2F}"/>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6" name="Rectangle 15">
              <a:extLst>
                <a:ext uri="{FF2B5EF4-FFF2-40B4-BE49-F238E27FC236}">
                  <a16:creationId xmlns:a16="http://schemas.microsoft.com/office/drawing/2014/main" id="{EFCB7017-ED4A-5308-F9ED-21A160EEEC67}"/>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4" name="TextBox 3">
            <a:extLst>
              <a:ext uri="{FF2B5EF4-FFF2-40B4-BE49-F238E27FC236}">
                <a16:creationId xmlns:a16="http://schemas.microsoft.com/office/drawing/2014/main" id="{8CB23D3C-7D5F-3D1F-DA89-3EB645D853F0}"/>
              </a:ext>
            </a:extLst>
          </p:cNvPr>
          <p:cNvSpPr txBox="1"/>
          <p:nvPr/>
        </p:nvSpPr>
        <p:spPr>
          <a:xfrm>
            <a:off x="3319121" y="2421456"/>
            <a:ext cx="3888514" cy="584775"/>
          </a:xfrm>
          <a:prstGeom prst="rect">
            <a:avLst/>
          </a:prstGeom>
          <a:solidFill>
            <a:srgbClr val="FFFF00"/>
          </a:solidFill>
          <a:ln>
            <a:solidFill>
              <a:schemeClr val="tx1">
                <a:lumMod val="50000"/>
              </a:schemeClr>
            </a:solidFill>
          </a:ln>
        </p:spPr>
        <p:txBody>
          <a:bodyPr wrap="square">
            <a:spAutoFit/>
          </a:bodyPr>
          <a:lstStyle/>
          <a:p>
            <a:r>
              <a:rPr lang="en-US" sz="1600">
                <a:solidFill>
                  <a:srgbClr val="FF0000"/>
                </a:solidFill>
                <a:highlight>
                  <a:srgbClr val="FFFF00"/>
                </a:highlight>
                <a:latin typeface="PragmataPro Mono Liga" panose="02000509040000020004" pitchFamily="49" charset="0"/>
              </a:rPr>
              <a:t>Đặt lệnh n</a:t>
            </a:r>
            <a:r>
              <a:rPr lang="en-US" sz="1600" b="0">
                <a:solidFill>
                  <a:srgbClr val="FF0000"/>
                </a:solidFill>
                <a:effectLst/>
                <a:highlight>
                  <a:srgbClr val="FFFF00"/>
                </a:highlight>
                <a:latin typeface="PragmataPro Mono Liga" panose="02000509040000020004" pitchFamily="49" charset="0"/>
              </a:rPr>
              <a:t>um++ vào trong hàm được không?</a:t>
            </a:r>
            <a:endParaRPr lang="en-US" sz="1600">
              <a:solidFill>
                <a:srgbClr val="FF0000"/>
              </a:solidFill>
            </a:endParaRPr>
          </a:p>
        </p:txBody>
      </p:sp>
      <p:cxnSp>
        <p:nvCxnSpPr>
          <p:cNvPr id="5" name="Straight Arrow Connector 4">
            <a:extLst>
              <a:ext uri="{FF2B5EF4-FFF2-40B4-BE49-F238E27FC236}">
                <a16:creationId xmlns:a16="http://schemas.microsoft.com/office/drawing/2014/main" id="{91B9AE4D-2BC1-61F0-A6F8-8BBEB04E8771}"/>
              </a:ext>
            </a:extLst>
          </p:cNvPr>
          <p:cNvCxnSpPr/>
          <p:nvPr/>
        </p:nvCxnSpPr>
        <p:spPr>
          <a:xfrm flipH="1">
            <a:off x="4551218" y="3288021"/>
            <a:ext cx="580206" cy="300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CF351D-EC22-57F2-43FD-0A94CE43A40F}"/>
              </a:ext>
            </a:extLst>
          </p:cNvPr>
          <p:cNvSpPr txBox="1"/>
          <p:nvPr/>
        </p:nvSpPr>
        <p:spPr>
          <a:xfrm>
            <a:off x="4340267" y="5590785"/>
            <a:ext cx="2384167" cy="923330"/>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a:p>
            <a:endParaRPr lang="en-US"/>
          </a:p>
        </p:txBody>
      </p:sp>
      <p:sp>
        <p:nvSpPr>
          <p:cNvPr id="3" name="Slide Number Placeholder 2">
            <a:extLst>
              <a:ext uri="{FF2B5EF4-FFF2-40B4-BE49-F238E27FC236}">
                <a16:creationId xmlns:a16="http://schemas.microsoft.com/office/drawing/2014/main" id="{03830AE4-0526-06A2-CDD1-19500CABB7AF}"/>
              </a:ext>
            </a:extLst>
          </p:cNvPr>
          <p:cNvSpPr>
            <a:spLocks noGrp="1"/>
          </p:cNvSpPr>
          <p:nvPr>
            <p:ph type="sldNum" sz="quarter" idx="12"/>
          </p:nvPr>
        </p:nvSpPr>
        <p:spPr/>
        <p:txBody>
          <a:bodyPr/>
          <a:lstStyle/>
          <a:p>
            <a:fld id="{D8B0B3AC-44A8-D142-AAF6-9A453466E1A4}" type="slidenum">
              <a:rPr lang="en-VN" smtClean="0"/>
              <a:pPr/>
              <a:t>74</a:t>
            </a:fld>
            <a:endParaRPr lang="en-VN" dirty="0"/>
          </a:p>
        </p:txBody>
      </p:sp>
    </p:spTree>
    <p:extLst>
      <p:ext uri="{BB962C8B-B14F-4D97-AF65-F5344CB8AC3E}">
        <p14:creationId xmlns:p14="http://schemas.microsoft.com/office/powerpoint/2010/main" val="7413151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A453D9-6732-E0BE-E1AD-039869A8AEB1}"/>
              </a:ext>
            </a:extLst>
          </p:cNvPr>
          <p:cNvSpPr>
            <a:spLocks noGrp="1"/>
          </p:cNvSpPr>
          <p:nvPr>
            <p:ph type="title"/>
          </p:nvPr>
        </p:nvSpPr>
        <p:spPr>
          <a:xfrm>
            <a:off x="542935" y="447928"/>
            <a:ext cx="11042073" cy="785896"/>
          </a:xfrm>
        </p:spPr>
        <p:txBody>
          <a:bodyPr>
            <a:noAutofit/>
          </a:bodyPr>
          <a:lstStyle/>
          <a:p>
            <a:r>
              <a:rPr lang="en-US" altLang="en-US" sz="3500"/>
              <a:t>5.8.6 Truyền đối số hằng theo tham chiếu (Pass by Const Reference)</a:t>
            </a:r>
            <a:endParaRPr lang="en-US" sz="3500"/>
          </a:p>
        </p:txBody>
      </p:sp>
      <p:sp>
        <p:nvSpPr>
          <p:cNvPr id="2" name="Text Placeholder 1">
            <a:extLst>
              <a:ext uri="{FF2B5EF4-FFF2-40B4-BE49-F238E27FC236}">
                <a16:creationId xmlns:a16="http://schemas.microsoft.com/office/drawing/2014/main" id="{B1A35AE5-9C45-799F-BE11-C42D1C63BB04}"/>
              </a:ext>
            </a:extLst>
          </p:cNvPr>
          <p:cNvSpPr>
            <a:spLocks noGrp="1"/>
          </p:cNvSpPr>
          <p:nvPr>
            <p:ph idx="1"/>
          </p:nvPr>
        </p:nvSpPr>
        <p:spPr>
          <a:xfrm>
            <a:off x="774144" y="1532481"/>
            <a:ext cx="10579654" cy="4943139"/>
          </a:xfrm>
        </p:spPr>
        <p:txBody>
          <a:bodyPr>
            <a:normAutofit/>
          </a:bodyPr>
          <a:lstStyle/>
          <a:p>
            <a:pPr>
              <a:lnSpc>
                <a:spcPct val="100000"/>
              </a:lnSpc>
            </a:pPr>
            <a:r>
              <a:rPr lang="vi-VN" sz="2400"/>
              <a:t>Tham số tham chiếu được khai báo với từ khóa </a:t>
            </a:r>
            <a:r>
              <a:rPr lang="en-US" sz="2400" b="0">
                <a:solidFill>
                  <a:srgbClr val="0000FF"/>
                </a:solidFill>
                <a:effectLst/>
                <a:highlight>
                  <a:srgbClr val="FFFFFF"/>
                </a:highlight>
                <a:latin typeface="PragmataPro Mono Liga" panose="02000509040000020004" pitchFamily="49" charset="0"/>
              </a:rPr>
              <a:t>const</a:t>
            </a:r>
            <a:r>
              <a:rPr lang="vi-VN" sz="2400"/>
              <a:t>, </a:t>
            </a:r>
            <a:r>
              <a:rPr lang="vi-VN" sz="2400" b="1"/>
              <a:t>không cho phép hàm thay đổi giá trị của tham số tham chiếu </a:t>
            </a:r>
            <a:r>
              <a:rPr lang="vi-VN" sz="2400"/>
              <a:t>đó.</a:t>
            </a:r>
            <a:endParaRPr lang="en-US" sz="2400"/>
          </a:p>
          <a:p>
            <a:pPr>
              <a:lnSpc>
                <a:spcPct val="100000"/>
              </a:lnSpc>
            </a:pPr>
            <a:r>
              <a:rPr lang="en-US" sz="2400"/>
              <a:t>Ví dụ:</a:t>
            </a:r>
            <a:endParaRPr lang="en-VN" sz="240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BE245CCB-6A8E-8425-E8D1-C03E67BF860F}"/>
              </a:ext>
            </a:extLst>
          </p:cNvPr>
          <p:cNvSpPr txBox="1"/>
          <p:nvPr/>
        </p:nvSpPr>
        <p:spPr>
          <a:xfrm>
            <a:off x="900351" y="2747926"/>
            <a:ext cx="5697876" cy="3416320"/>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00"/>
                </a:highlight>
                <a:latin typeface="PragmataPro Mono Liga" panose="02000509040000020004" pitchFamily="49" charset="0"/>
              </a:rPr>
              <a:t>void</a:t>
            </a:r>
            <a:r>
              <a:rPr lang="en-US" b="0">
                <a:solidFill>
                  <a:srgbClr val="000000"/>
                </a:solidFill>
                <a:effectLst/>
                <a:highlight>
                  <a:srgbClr val="FFFF00"/>
                </a:highlight>
                <a:latin typeface="PragmataPro Mono Liga" panose="02000509040000020004" pitchFamily="49" charset="0"/>
              </a:rPr>
              <a:t> </a:t>
            </a:r>
            <a:r>
              <a:rPr lang="en-US" b="0">
                <a:solidFill>
                  <a:srgbClr val="795E26"/>
                </a:solidFill>
                <a:effectLst/>
                <a:highlight>
                  <a:srgbClr val="FFFF00"/>
                </a:highlight>
                <a:latin typeface="PragmataPro Mono Liga" panose="02000509040000020004" pitchFamily="49" charset="0"/>
              </a:rPr>
              <a:t>print</a:t>
            </a:r>
            <a:r>
              <a:rPr lang="en-US" b="0">
                <a:solidFill>
                  <a:srgbClr val="000000"/>
                </a:solidFill>
                <a:effectLst/>
                <a:highlight>
                  <a:srgbClr val="FFFF00"/>
                </a:highlight>
                <a:latin typeface="PragmataPro Mono Liga" panose="02000509040000020004" pitchFamily="49" charset="0"/>
              </a:rPr>
              <a:t>(</a:t>
            </a:r>
            <a:r>
              <a:rPr lang="en-US" b="0">
                <a:solidFill>
                  <a:srgbClr val="0000FF"/>
                </a:solidFill>
                <a:effectLst/>
                <a:highlight>
                  <a:srgbClr val="FFFF00"/>
                </a:highlight>
                <a:latin typeface="PragmataPro Mono Liga" panose="02000509040000020004" pitchFamily="49" charset="0"/>
              </a:rPr>
              <a:t>const</a:t>
            </a:r>
            <a:r>
              <a:rPr lang="en-US" b="0">
                <a:solidFill>
                  <a:srgbClr val="000000"/>
                </a:solidFill>
                <a:effectLst/>
                <a:highlight>
                  <a:srgbClr val="FFFF00"/>
                </a:highlight>
                <a:latin typeface="PragmataPro Mono Liga" panose="02000509040000020004" pitchFamily="49" charset="0"/>
              </a:rPr>
              <a:t> </a:t>
            </a:r>
            <a:r>
              <a:rPr lang="en-US" b="0">
                <a:solidFill>
                  <a:srgbClr val="0000FF"/>
                </a:solidFill>
                <a:effectLst/>
                <a:highlight>
                  <a:srgbClr val="FFFF00"/>
                </a:highlight>
                <a:latin typeface="PragmataPro Mono Liga" panose="02000509040000020004" pitchFamily="49" charset="0"/>
              </a:rPr>
              <a:t>int&amp;</a:t>
            </a:r>
            <a:r>
              <a:rPr lang="en-US" b="0">
                <a:solidFill>
                  <a:srgbClr val="000000"/>
                </a:solidFill>
                <a:effectLst/>
                <a:highlight>
                  <a:srgbClr val="FFFF00"/>
                </a:highlight>
                <a:latin typeface="PragmataPro Mono Liga" panose="02000509040000020004" pitchFamily="49" charset="0"/>
              </a:rPr>
              <a:t> </a:t>
            </a:r>
            <a:r>
              <a:rPr lang="en-US" b="0">
                <a:solidFill>
                  <a:srgbClr val="001080"/>
                </a:solidFill>
                <a:effectLst/>
                <a:highlight>
                  <a:srgbClr val="FFFF00"/>
                </a:highlight>
                <a:latin typeface="PragmataPro Mono Liga" panose="02000509040000020004" pitchFamily="49" charset="0"/>
              </a:rPr>
              <a:t>num</a:t>
            </a:r>
            <a:r>
              <a:rPr lang="en-US" b="0">
                <a:solidFill>
                  <a:srgbClr val="000000"/>
                </a:solidFill>
                <a:effectLst/>
                <a:highlight>
                  <a:srgbClr val="FFFF00"/>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&lt;&lt; num &lt;&lt; endl;</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 = </a:t>
            </a:r>
            <a:r>
              <a:rPr lang="en-US">
                <a:solidFill>
                  <a:srgbClr val="098658"/>
                </a:solidFill>
                <a:highlight>
                  <a:srgbClr val="FFFFFF"/>
                </a:highlight>
                <a:latin typeface="PragmataPro Mono Liga" panose="02000509040000020004" pitchFamily="49" charset="0"/>
              </a:rPr>
              <a:t>2</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&lt;&lt; a &lt;&lt; endl;</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"Sau khi goi ham: "</a:t>
            </a:r>
            <a:r>
              <a:rPr lang="en-US" b="0">
                <a:solidFill>
                  <a:srgbClr val="000000"/>
                </a:solidFill>
                <a:effectLst/>
                <a:highlight>
                  <a:srgbClr val="FFFFFF"/>
                </a:highlight>
                <a:latin typeface="PragmataPro Mono Liga" panose="02000509040000020004" pitchFamily="49" charset="0"/>
              </a:rPr>
              <a:t> &lt;&lt; a &lt;&lt; endl;</a:t>
            </a:r>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4" name="Group 13">
            <a:extLst>
              <a:ext uri="{FF2B5EF4-FFF2-40B4-BE49-F238E27FC236}">
                <a16:creationId xmlns:a16="http://schemas.microsoft.com/office/drawing/2014/main" id="{811E1917-4C5B-4384-53FB-273F3B4ECB2C}"/>
              </a:ext>
            </a:extLst>
          </p:cNvPr>
          <p:cNvGrpSpPr/>
          <p:nvPr/>
        </p:nvGrpSpPr>
        <p:grpSpPr>
          <a:xfrm>
            <a:off x="6928623" y="2474348"/>
            <a:ext cx="4759200" cy="3905207"/>
            <a:chOff x="6909955" y="1671767"/>
            <a:chExt cx="4759200" cy="4178315"/>
          </a:xfrm>
        </p:grpSpPr>
        <p:grpSp>
          <p:nvGrpSpPr>
            <p:cNvPr id="15" name="Group 14">
              <a:extLst>
                <a:ext uri="{FF2B5EF4-FFF2-40B4-BE49-F238E27FC236}">
                  <a16:creationId xmlns:a16="http://schemas.microsoft.com/office/drawing/2014/main" id="{DB3C3EEF-276B-4FD0-2EF2-570A7A7CAD08}"/>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20BB8ECD-08CE-2DDA-5136-20454BD48197}"/>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777282BC-3AD7-412A-4D81-60D53ACD585F}"/>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4CD4C0BD-06AF-7FFF-364F-580F5580AEC0}"/>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C9C29DBA-6EC4-E4B8-FA99-300FAC51A036}"/>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0AD82BB0-2435-B6EB-16EB-802CD21E8F02}"/>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3228ECE8-224A-7791-95FD-E932B36FA79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print(const int &amp;num</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2676A631-91F3-C1FF-EBCF-F637A0D3A36D}"/>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1EF9A654-2B66-E14F-7EF2-002CFDBC6A2F}"/>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6" name="Rectangle 15">
              <a:extLst>
                <a:ext uri="{FF2B5EF4-FFF2-40B4-BE49-F238E27FC236}">
                  <a16:creationId xmlns:a16="http://schemas.microsoft.com/office/drawing/2014/main" id="{EFCB7017-ED4A-5308-F9ED-21A160EEEC67}"/>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0" name="TextBox 29">
            <a:extLst>
              <a:ext uri="{FF2B5EF4-FFF2-40B4-BE49-F238E27FC236}">
                <a16:creationId xmlns:a16="http://schemas.microsoft.com/office/drawing/2014/main" id="{048835FF-1DBD-1CD6-9866-610174EE3A82}"/>
              </a:ext>
            </a:extLst>
          </p:cNvPr>
          <p:cNvSpPr txBox="1"/>
          <p:nvPr/>
        </p:nvSpPr>
        <p:spPr>
          <a:xfrm>
            <a:off x="8632354" y="3955926"/>
            <a:ext cx="2569046" cy="369332"/>
          </a:xfrm>
          <a:prstGeom prst="rect">
            <a:avLst/>
          </a:prstGeom>
          <a:noFill/>
        </p:spPr>
        <p:txBody>
          <a:bodyPr wrap="square">
            <a:spAutoFit/>
          </a:bodyPr>
          <a:lstStyle/>
          <a:p>
            <a:r>
              <a:rPr lang="en-US" sz="1800" b="1" kern="0">
                <a:solidFill>
                  <a:srgbClr val="FF0000"/>
                </a:solidFill>
                <a:highlight>
                  <a:srgbClr val="FFFF00"/>
                </a:highlight>
                <a:latin typeface="Consolas" panose="020B0609020204030204" pitchFamily="49" charset="0"/>
              </a:rPr>
              <a:t>const int &amp;num=a</a:t>
            </a:r>
            <a:endParaRPr lang="en-US">
              <a:solidFill>
                <a:srgbClr val="FF0000"/>
              </a:solidFill>
              <a:highlight>
                <a:srgbClr val="FFFF00"/>
              </a:highlight>
            </a:endParaRPr>
          </a:p>
        </p:txBody>
      </p:sp>
      <p:sp>
        <p:nvSpPr>
          <p:cNvPr id="32" name="TextBox 31">
            <a:extLst>
              <a:ext uri="{FF2B5EF4-FFF2-40B4-BE49-F238E27FC236}">
                <a16:creationId xmlns:a16="http://schemas.microsoft.com/office/drawing/2014/main" id="{3136AF94-7F21-E11B-742E-7901EFEABD59}"/>
              </a:ext>
            </a:extLst>
          </p:cNvPr>
          <p:cNvSpPr txBox="1"/>
          <p:nvPr/>
        </p:nvSpPr>
        <p:spPr>
          <a:xfrm>
            <a:off x="8875200" y="4730576"/>
            <a:ext cx="610466" cy="369332"/>
          </a:xfrm>
          <a:prstGeom prst="rect">
            <a:avLst/>
          </a:prstGeom>
          <a:noFill/>
        </p:spPr>
        <p:txBody>
          <a:bodyPr wrap="square">
            <a:spAutoFit/>
          </a:bodyPr>
          <a:lstStyle/>
          <a:p>
            <a:r>
              <a:rPr lang="en-US" sz="1800" b="1" kern="0">
                <a:solidFill>
                  <a:srgbClr val="FF0000"/>
                </a:solidFill>
                <a:latin typeface="Consolas" panose="020B0609020204030204" pitchFamily="49" charset="0"/>
              </a:rPr>
              <a:t>num</a:t>
            </a:r>
            <a:endParaRPr lang="en-US"/>
          </a:p>
        </p:txBody>
      </p:sp>
      <p:sp>
        <p:nvSpPr>
          <p:cNvPr id="4" name="TextBox 3">
            <a:extLst>
              <a:ext uri="{FF2B5EF4-FFF2-40B4-BE49-F238E27FC236}">
                <a16:creationId xmlns:a16="http://schemas.microsoft.com/office/drawing/2014/main" id="{2C14FFB5-868A-B7FB-9A34-CD503276E1B8}"/>
              </a:ext>
            </a:extLst>
          </p:cNvPr>
          <p:cNvSpPr txBox="1"/>
          <p:nvPr/>
        </p:nvSpPr>
        <p:spPr>
          <a:xfrm>
            <a:off x="3319121" y="2421456"/>
            <a:ext cx="3888514" cy="584775"/>
          </a:xfrm>
          <a:prstGeom prst="rect">
            <a:avLst/>
          </a:prstGeom>
          <a:solidFill>
            <a:srgbClr val="FFFF00"/>
          </a:solidFill>
          <a:ln>
            <a:solidFill>
              <a:schemeClr val="tx1">
                <a:lumMod val="50000"/>
              </a:schemeClr>
            </a:solidFill>
          </a:ln>
        </p:spPr>
        <p:txBody>
          <a:bodyPr wrap="square">
            <a:spAutoFit/>
          </a:bodyPr>
          <a:lstStyle/>
          <a:p>
            <a:r>
              <a:rPr lang="en-US" sz="1600">
                <a:solidFill>
                  <a:srgbClr val="FF0000"/>
                </a:solidFill>
                <a:highlight>
                  <a:srgbClr val="FFFF00"/>
                </a:highlight>
                <a:latin typeface="PragmataPro Mono Liga" panose="02000509040000020004" pitchFamily="49" charset="0"/>
              </a:rPr>
              <a:t>Đặt lệnh </a:t>
            </a:r>
            <a:r>
              <a:rPr lang="en-US" sz="1600" b="0">
                <a:solidFill>
                  <a:srgbClr val="FF0000"/>
                </a:solidFill>
                <a:effectLst/>
                <a:highlight>
                  <a:srgbClr val="FFFF00"/>
                </a:highlight>
                <a:latin typeface="PragmataPro Mono Liga" panose="02000509040000020004" pitchFamily="49" charset="0"/>
              </a:rPr>
              <a:t>num++ vào trong hàm được không?</a:t>
            </a:r>
            <a:endParaRPr lang="en-US" sz="1600">
              <a:solidFill>
                <a:srgbClr val="FF0000"/>
              </a:solidFill>
            </a:endParaRPr>
          </a:p>
        </p:txBody>
      </p:sp>
      <p:cxnSp>
        <p:nvCxnSpPr>
          <p:cNvPr id="5" name="Straight Arrow Connector 4">
            <a:extLst>
              <a:ext uri="{FF2B5EF4-FFF2-40B4-BE49-F238E27FC236}">
                <a16:creationId xmlns:a16="http://schemas.microsoft.com/office/drawing/2014/main" id="{3A4AE103-081C-E6A4-BA46-5F0B8AAF3FA3}"/>
              </a:ext>
            </a:extLst>
          </p:cNvPr>
          <p:cNvCxnSpPr/>
          <p:nvPr/>
        </p:nvCxnSpPr>
        <p:spPr>
          <a:xfrm flipH="1">
            <a:off x="4551218" y="3288021"/>
            <a:ext cx="580206" cy="300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E911C9-F614-77CE-6739-97ADC51648A9}"/>
              </a:ext>
            </a:extLst>
          </p:cNvPr>
          <p:cNvSpPr txBox="1"/>
          <p:nvPr/>
        </p:nvSpPr>
        <p:spPr>
          <a:xfrm>
            <a:off x="4340267" y="5590785"/>
            <a:ext cx="2384167" cy="646331"/>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p:txBody>
      </p:sp>
      <p:sp>
        <p:nvSpPr>
          <p:cNvPr id="3" name="Slide Number Placeholder 2">
            <a:extLst>
              <a:ext uri="{FF2B5EF4-FFF2-40B4-BE49-F238E27FC236}">
                <a16:creationId xmlns:a16="http://schemas.microsoft.com/office/drawing/2014/main" id="{8F5A89B2-0732-3E16-41F3-C23C7BD5D8A3}"/>
              </a:ext>
            </a:extLst>
          </p:cNvPr>
          <p:cNvSpPr>
            <a:spLocks noGrp="1"/>
          </p:cNvSpPr>
          <p:nvPr>
            <p:ph type="sldNum" sz="quarter" idx="12"/>
          </p:nvPr>
        </p:nvSpPr>
        <p:spPr/>
        <p:txBody>
          <a:bodyPr/>
          <a:lstStyle/>
          <a:p>
            <a:fld id="{D8B0B3AC-44A8-D142-AAF6-9A453466E1A4}" type="slidenum">
              <a:rPr lang="en-VN" smtClean="0"/>
              <a:pPr/>
              <a:t>75</a:t>
            </a:fld>
            <a:endParaRPr lang="en-VN" dirty="0"/>
          </a:p>
        </p:txBody>
      </p:sp>
    </p:spTree>
    <p:extLst>
      <p:ext uri="{BB962C8B-B14F-4D97-AF65-F5344CB8AC3E}">
        <p14:creationId xmlns:p14="http://schemas.microsoft.com/office/powerpoint/2010/main" val="4285456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A453D9-6732-E0BE-E1AD-039869A8AEB1}"/>
              </a:ext>
            </a:extLst>
          </p:cNvPr>
          <p:cNvSpPr>
            <a:spLocks noGrp="1"/>
          </p:cNvSpPr>
          <p:nvPr>
            <p:ph type="title"/>
          </p:nvPr>
        </p:nvSpPr>
        <p:spPr>
          <a:xfrm>
            <a:off x="542935" y="447928"/>
            <a:ext cx="11042073" cy="785896"/>
          </a:xfrm>
        </p:spPr>
        <p:txBody>
          <a:bodyPr>
            <a:noAutofit/>
          </a:bodyPr>
          <a:lstStyle/>
          <a:p>
            <a:r>
              <a:rPr lang="en-US" altLang="en-US" sz="3500"/>
              <a:t>5.8.6 Truyền đối số hằng theo tham chiếu (Pass by Const Reference)</a:t>
            </a:r>
            <a:endParaRPr lang="en-US" sz="3500"/>
          </a:p>
        </p:txBody>
      </p:sp>
      <p:sp>
        <p:nvSpPr>
          <p:cNvPr id="2" name="Text Placeholder 1">
            <a:extLst>
              <a:ext uri="{FF2B5EF4-FFF2-40B4-BE49-F238E27FC236}">
                <a16:creationId xmlns:a16="http://schemas.microsoft.com/office/drawing/2014/main" id="{B1A35AE5-9C45-799F-BE11-C42D1C63BB04}"/>
              </a:ext>
            </a:extLst>
          </p:cNvPr>
          <p:cNvSpPr>
            <a:spLocks noGrp="1"/>
          </p:cNvSpPr>
          <p:nvPr>
            <p:ph idx="1"/>
          </p:nvPr>
        </p:nvSpPr>
        <p:spPr>
          <a:xfrm>
            <a:off x="774144" y="1532481"/>
            <a:ext cx="10579654" cy="4943139"/>
          </a:xfrm>
        </p:spPr>
        <p:txBody>
          <a:bodyPr>
            <a:normAutofit/>
          </a:bodyPr>
          <a:lstStyle/>
          <a:p>
            <a:pPr>
              <a:lnSpc>
                <a:spcPct val="100000"/>
              </a:lnSpc>
            </a:pPr>
            <a:r>
              <a:rPr lang="vi-VN" sz="2400"/>
              <a:t>Tham số tham chiếu được khai báo với từ khóa </a:t>
            </a:r>
            <a:r>
              <a:rPr lang="en-US" sz="2400" b="0">
                <a:solidFill>
                  <a:srgbClr val="0000FF"/>
                </a:solidFill>
                <a:effectLst/>
                <a:highlight>
                  <a:srgbClr val="FFFFFF"/>
                </a:highlight>
                <a:latin typeface="PragmataPro Mono Liga" panose="02000509040000020004" pitchFamily="49" charset="0"/>
              </a:rPr>
              <a:t>const</a:t>
            </a:r>
            <a:r>
              <a:rPr lang="vi-VN" sz="2400"/>
              <a:t>, </a:t>
            </a:r>
            <a:r>
              <a:rPr lang="vi-VN" sz="2400" b="1"/>
              <a:t>không cho phép hàm thay đổi giá trị của tham số tham chiếu </a:t>
            </a:r>
            <a:r>
              <a:rPr lang="vi-VN" sz="2400"/>
              <a:t>đó.</a:t>
            </a:r>
            <a:endParaRPr lang="en-US" sz="2400"/>
          </a:p>
          <a:p>
            <a:pPr>
              <a:lnSpc>
                <a:spcPct val="100000"/>
              </a:lnSpc>
            </a:pPr>
            <a:r>
              <a:rPr lang="en-US" sz="2400"/>
              <a:t>Ví dụ:</a:t>
            </a:r>
            <a:endParaRPr lang="en-VN" sz="240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BE245CCB-6A8E-8425-E8D1-C03E67BF860F}"/>
              </a:ext>
            </a:extLst>
          </p:cNvPr>
          <p:cNvSpPr txBox="1"/>
          <p:nvPr/>
        </p:nvSpPr>
        <p:spPr>
          <a:xfrm>
            <a:off x="900351" y="2747926"/>
            <a:ext cx="5697876" cy="3416320"/>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00"/>
                </a:highlight>
                <a:latin typeface="PragmataPro Mono Liga" panose="02000509040000020004" pitchFamily="49" charset="0"/>
              </a:rPr>
              <a:t>    cout &lt;&lt; </a:t>
            </a:r>
            <a:r>
              <a:rPr lang="en-US" b="0">
                <a:solidFill>
                  <a:srgbClr val="A31515"/>
                </a:solidFill>
                <a:effectLst/>
                <a:highlight>
                  <a:srgbClr val="FFFF00"/>
                </a:highlight>
                <a:latin typeface="PragmataPro Mono Liga" panose="02000509040000020004" pitchFamily="49" charset="0"/>
              </a:rPr>
              <a:t>"Trong ham: "</a:t>
            </a:r>
            <a:r>
              <a:rPr lang="en-US" b="0">
                <a:solidFill>
                  <a:srgbClr val="000000"/>
                </a:solidFill>
                <a:effectLst/>
                <a:highlight>
                  <a:srgbClr val="FFFF00"/>
                </a:highlight>
                <a:latin typeface="PragmataPro Mono Liga" panose="02000509040000020004" pitchFamily="49" charset="0"/>
              </a:rPr>
              <a:t> &lt;&lt; num &lt;&lt; endl;</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 = </a:t>
            </a:r>
            <a:r>
              <a:rPr lang="en-US">
                <a:solidFill>
                  <a:srgbClr val="098658"/>
                </a:solidFill>
                <a:highlight>
                  <a:srgbClr val="FFFFFF"/>
                </a:highlight>
                <a:latin typeface="PragmataPro Mono Liga" panose="02000509040000020004" pitchFamily="49" charset="0"/>
              </a:rPr>
              <a:t>2</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&lt;&lt; a &lt;&lt; endl;</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"Sau khi goi ham: "</a:t>
            </a:r>
            <a:r>
              <a:rPr lang="en-US" b="0">
                <a:solidFill>
                  <a:srgbClr val="000000"/>
                </a:solidFill>
                <a:effectLst/>
                <a:highlight>
                  <a:srgbClr val="FFFFFF"/>
                </a:highlight>
                <a:latin typeface="PragmataPro Mono Liga" panose="02000509040000020004" pitchFamily="49" charset="0"/>
              </a:rPr>
              <a:t> &lt;&lt; a &lt;&lt; endl;</a:t>
            </a:r>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4" name="Group 13">
            <a:extLst>
              <a:ext uri="{FF2B5EF4-FFF2-40B4-BE49-F238E27FC236}">
                <a16:creationId xmlns:a16="http://schemas.microsoft.com/office/drawing/2014/main" id="{811E1917-4C5B-4384-53FB-273F3B4ECB2C}"/>
              </a:ext>
            </a:extLst>
          </p:cNvPr>
          <p:cNvGrpSpPr/>
          <p:nvPr/>
        </p:nvGrpSpPr>
        <p:grpSpPr>
          <a:xfrm>
            <a:off x="6928623" y="2474348"/>
            <a:ext cx="4759200" cy="3905207"/>
            <a:chOff x="6909955" y="1671767"/>
            <a:chExt cx="4759200" cy="4178315"/>
          </a:xfrm>
        </p:grpSpPr>
        <p:grpSp>
          <p:nvGrpSpPr>
            <p:cNvPr id="15" name="Group 14">
              <a:extLst>
                <a:ext uri="{FF2B5EF4-FFF2-40B4-BE49-F238E27FC236}">
                  <a16:creationId xmlns:a16="http://schemas.microsoft.com/office/drawing/2014/main" id="{DB3C3EEF-276B-4FD0-2EF2-570A7A7CAD08}"/>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20BB8ECD-08CE-2DDA-5136-20454BD48197}"/>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777282BC-3AD7-412A-4D81-60D53ACD585F}"/>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4CD4C0BD-06AF-7FFF-364F-580F5580AEC0}"/>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C9C29DBA-6EC4-E4B8-FA99-300FAC51A036}"/>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0AD82BB0-2435-B6EB-16EB-802CD21E8F02}"/>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3228ECE8-224A-7791-95FD-E932B36FA79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print(const int &amp;num</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2676A631-91F3-C1FF-EBCF-F637A0D3A36D}"/>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1EF9A654-2B66-E14F-7EF2-002CFDBC6A2F}"/>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6" name="Rectangle 15">
              <a:extLst>
                <a:ext uri="{FF2B5EF4-FFF2-40B4-BE49-F238E27FC236}">
                  <a16:creationId xmlns:a16="http://schemas.microsoft.com/office/drawing/2014/main" id="{EFCB7017-ED4A-5308-F9ED-21A160EEEC67}"/>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32" name="TextBox 31">
            <a:extLst>
              <a:ext uri="{FF2B5EF4-FFF2-40B4-BE49-F238E27FC236}">
                <a16:creationId xmlns:a16="http://schemas.microsoft.com/office/drawing/2014/main" id="{3136AF94-7F21-E11B-742E-7901EFEABD59}"/>
              </a:ext>
            </a:extLst>
          </p:cNvPr>
          <p:cNvSpPr txBox="1"/>
          <p:nvPr/>
        </p:nvSpPr>
        <p:spPr>
          <a:xfrm>
            <a:off x="8875200" y="4730576"/>
            <a:ext cx="610466" cy="369332"/>
          </a:xfrm>
          <a:prstGeom prst="rect">
            <a:avLst/>
          </a:prstGeom>
          <a:noFill/>
        </p:spPr>
        <p:txBody>
          <a:bodyPr wrap="square">
            <a:spAutoFit/>
          </a:bodyPr>
          <a:lstStyle/>
          <a:p>
            <a:r>
              <a:rPr lang="en-US" sz="1800" b="1" kern="0">
                <a:solidFill>
                  <a:srgbClr val="FF0000"/>
                </a:solidFill>
                <a:latin typeface="Consolas" panose="020B0609020204030204" pitchFamily="49" charset="0"/>
              </a:rPr>
              <a:t>num</a:t>
            </a:r>
            <a:endParaRPr lang="en-US"/>
          </a:p>
        </p:txBody>
      </p:sp>
      <p:sp>
        <p:nvSpPr>
          <p:cNvPr id="5" name="TextBox 4">
            <a:extLst>
              <a:ext uri="{FF2B5EF4-FFF2-40B4-BE49-F238E27FC236}">
                <a16:creationId xmlns:a16="http://schemas.microsoft.com/office/drawing/2014/main" id="{FBDF3683-53A9-6663-1EBA-7100B02F0AF7}"/>
              </a:ext>
            </a:extLst>
          </p:cNvPr>
          <p:cNvSpPr txBox="1"/>
          <p:nvPr/>
        </p:nvSpPr>
        <p:spPr>
          <a:xfrm>
            <a:off x="3319121" y="2421456"/>
            <a:ext cx="3888514" cy="830997"/>
          </a:xfrm>
          <a:prstGeom prst="rect">
            <a:avLst/>
          </a:prstGeom>
          <a:solidFill>
            <a:srgbClr val="FFFF00"/>
          </a:solidFill>
          <a:ln>
            <a:solidFill>
              <a:schemeClr val="tx1">
                <a:lumMod val="50000"/>
              </a:schemeClr>
            </a:solidFill>
          </a:ln>
        </p:spPr>
        <p:txBody>
          <a:bodyPr wrap="square">
            <a:spAutoFit/>
          </a:bodyPr>
          <a:lstStyle/>
          <a:p>
            <a:r>
              <a:rPr lang="en-US" sz="1600">
                <a:solidFill>
                  <a:srgbClr val="FF0000"/>
                </a:solidFill>
                <a:highlight>
                  <a:srgbClr val="FFFF00"/>
                </a:highlight>
                <a:latin typeface="PragmataPro Mono Liga" panose="02000509040000020004" pitchFamily="49" charset="0"/>
              </a:rPr>
              <a:t>Đặt lệnh </a:t>
            </a:r>
            <a:r>
              <a:rPr lang="en-US" sz="1600" b="0">
                <a:solidFill>
                  <a:srgbClr val="FF0000"/>
                </a:solidFill>
                <a:effectLst/>
                <a:highlight>
                  <a:srgbClr val="FFFF00"/>
                </a:highlight>
                <a:latin typeface="PragmataPro Mono Liga" panose="02000509040000020004" pitchFamily="49" charset="0"/>
              </a:rPr>
              <a:t>num++ vào trong hàm được không? </a:t>
            </a:r>
            <a:r>
              <a:rPr lang="en-US" sz="1600" b="1">
                <a:solidFill>
                  <a:srgbClr val="FF0000"/>
                </a:solidFill>
                <a:effectLst/>
                <a:highlight>
                  <a:srgbClr val="FFFF00"/>
                </a:highlight>
                <a:latin typeface="PragmataPro Mono Liga" panose="02000509040000020004" pitchFamily="49" charset="0"/>
              </a:rPr>
              <a:t>=&gt; KHÔNG ĐƯỢC =&gt; Do num không thể thay đổi giá trị!</a:t>
            </a:r>
            <a:endParaRPr lang="en-US" sz="1600" b="1">
              <a:solidFill>
                <a:srgbClr val="FF0000"/>
              </a:solidFill>
            </a:endParaRPr>
          </a:p>
        </p:txBody>
      </p:sp>
      <p:cxnSp>
        <p:nvCxnSpPr>
          <p:cNvPr id="12" name="Straight Arrow Connector 11">
            <a:extLst>
              <a:ext uri="{FF2B5EF4-FFF2-40B4-BE49-F238E27FC236}">
                <a16:creationId xmlns:a16="http://schemas.microsoft.com/office/drawing/2014/main" id="{ADB22A3E-AD8C-DC97-A6D7-3C75523B4026}"/>
              </a:ext>
            </a:extLst>
          </p:cNvPr>
          <p:cNvCxnSpPr/>
          <p:nvPr/>
        </p:nvCxnSpPr>
        <p:spPr>
          <a:xfrm flipH="1">
            <a:off x="4551218" y="3288021"/>
            <a:ext cx="580206" cy="30053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9FFFF85-C189-A956-25BE-FD35501E6A60}"/>
              </a:ext>
            </a:extLst>
          </p:cNvPr>
          <p:cNvSpPr txBox="1"/>
          <p:nvPr/>
        </p:nvSpPr>
        <p:spPr>
          <a:xfrm>
            <a:off x="4340267" y="5590785"/>
            <a:ext cx="2384167" cy="923330"/>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a:p>
            <a:r>
              <a:rPr lang="en-US"/>
              <a:t>Trong hàm: 20</a:t>
            </a:r>
          </a:p>
        </p:txBody>
      </p:sp>
      <p:sp>
        <p:nvSpPr>
          <p:cNvPr id="3" name="Slide Number Placeholder 2">
            <a:extLst>
              <a:ext uri="{FF2B5EF4-FFF2-40B4-BE49-F238E27FC236}">
                <a16:creationId xmlns:a16="http://schemas.microsoft.com/office/drawing/2014/main" id="{13394551-87C4-0D02-90B5-C60751FA3BC0}"/>
              </a:ext>
            </a:extLst>
          </p:cNvPr>
          <p:cNvSpPr>
            <a:spLocks noGrp="1"/>
          </p:cNvSpPr>
          <p:nvPr>
            <p:ph type="sldNum" sz="quarter" idx="12"/>
          </p:nvPr>
        </p:nvSpPr>
        <p:spPr/>
        <p:txBody>
          <a:bodyPr/>
          <a:lstStyle/>
          <a:p>
            <a:fld id="{D8B0B3AC-44A8-D142-AAF6-9A453466E1A4}" type="slidenum">
              <a:rPr lang="en-VN" smtClean="0"/>
              <a:pPr/>
              <a:t>76</a:t>
            </a:fld>
            <a:endParaRPr lang="en-VN" dirty="0"/>
          </a:p>
        </p:txBody>
      </p:sp>
    </p:spTree>
    <p:extLst>
      <p:ext uri="{BB962C8B-B14F-4D97-AF65-F5344CB8AC3E}">
        <p14:creationId xmlns:p14="http://schemas.microsoft.com/office/powerpoint/2010/main" val="25251436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A453D9-6732-E0BE-E1AD-039869A8AEB1}"/>
              </a:ext>
            </a:extLst>
          </p:cNvPr>
          <p:cNvSpPr>
            <a:spLocks noGrp="1"/>
          </p:cNvSpPr>
          <p:nvPr>
            <p:ph type="title"/>
          </p:nvPr>
        </p:nvSpPr>
        <p:spPr>
          <a:xfrm>
            <a:off x="542935" y="447928"/>
            <a:ext cx="11042073" cy="785896"/>
          </a:xfrm>
        </p:spPr>
        <p:txBody>
          <a:bodyPr>
            <a:noAutofit/>
          </a:bodyPr>
          <a:lstStyle/>
          <a:p>
            <a:r>
              <a:rPr lang="en-US" altLang="en-US" sz="3500"/>
              <a:t>5.8.6 Truyền đối số hằng theo tham chiếu (Pass by Const Reference)</a:t>
            </a:r>
            <a:endParaRPr lang="en-US" sz="3500"/>
          </a:p>
        </p:txBody>
      </p:sp>
      <p:sp>
        <p:nvSpPr>
          <p:cNvPr id="2" name="Text Placeholder 1">
            <a:extLst>
              <a:ext uri="{FF2B5EF4-FFF2-40B4-BE49-F238E27FC236}">
                <a16:creationId xmlns:a16="http://schemas.microsoft.com/office/drawing/2014/main" id="{B1A35AE5-9C45-799F-BE11-C42D1C63BB04}"/>
              </a:ext>
            </a:extLst>
          </p:cNvPr>
          <p:cNvSpPr>
            <a:spLocks noGrp="1"/>
          </p:cNvSpPr>
          <p:nvPr>
            <p:ph idx="1"/>
          </p:nvPr>
        </p:nvSpPr>
        <p:spPr>
          <a:xfrm>
            <a:off x="774144" y="1532481"/>
            <a:ext cx="10579654" cy="4943139"/>
          </a:xfrm>
        </p:spPr>
        <p:txBody>
          <a:bodyPr>
            <a:normAutofit/>
          </a:bodyPr>
          <a:lstStyle/>
          <a:p>
            <a:pPr>
              <a:lnSpc>
                <a:spcPct val="100000"/>
              </a:lnSpc>
            </a:pPr>
            <a:r>
              <a:rPr lang="vi-VN" sz="2400"/>
              <a:t>Tham số tham chiếu được khai báo với từ khóa </a:t>
            </a:r>
            <a:r>
              <a:rPr lang="en-US" sz="2400" b="0">
                <a:solidFill>
                  <a:srgbClr val="0000FF"/>
                </a:solidFill>
                <a:effectLst/>
                <a:highlight>
                  <a:srgbClr val="FFFFFF"/>
                </a:highlight>
                <a:latin typeface="PragmataPro Mono Liga" panose="02000509040000020004" pitchFamily="49" charset="0"/>
              </a:rPr>
              <a:t>const</a:t>
            </a:r>
            <a:r>
              <a:rPr lang="vi-VN" sz="2400"/>
              <a:t>,</a:t>
            </a:r>
            <a:r>
              <a:rPr lang="vi-VN" sz="2400" b="1"/>
              <a:t> không cho phép hàm thay đổi giá trị của tham số tham chiếu</a:t>
            </a:r>
            <a:r>
              <a:rPr lang="vi-VN" sz="2400"/>
              <a:t> đó.</a:t>
            </a:r>
            <a:endParaRPr lang="en-US" sz="2400"/>
          </a:p>
          <a:p>
            <a:pPr>
              <a:lnSpc>
                <a:spcPct val="100000"/>
              </a:lnSpc>
            </a:pPr>
            <a:r>
              <a:rPr lang="en-US" sz="2400"/>
              <a:t>Ví dụ:</a:t>
            </a:r>
            <a:endParaRPr lang="en-VN" sz="240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3"/>
          </p:nvPr>
        </p:nvSpPr>
        <p:spPr/>
        <p:txBody>
          <a:bodyPr/>
          <a:lstStyle/>
          <a:p>
            <a:r>
              <a:rPr lang="en-US"/>
              <a:t>June 2024</a:t>
            </a:r>
            <a:endParaRPr lang="en-US" dirty="0"/>
          </a:p>
        </p:txBody>
      </p:sp>
      <p:sp>
        <p:nvSpPr>
          <p:cNvPr id="9" name="TextBox 8">
            <a:extLst>
              <a:ext uri="{FF2B5EF4-FFF2-40B4-BE49-F238E27FC236}">
                <a16:creationId xmlns:a16="http://schemas.microsoft.com/office/drawing/2014/main" id="{BE245CCB-6A8E-8425-E8D1-C03E67BF860F}"/>
              </a:ext>
            </a:extLst>
          </p:cNvPr>
          <p:cNvSpPr txBox="1"/>
          <p:nvPr/>
        </p:nvSpPr>
        <p:spPr>
          <a:xfrm>
            <a:off x="900351" y="2747926"/>
            <a:ext cx="5697876" cy="3416320"/>
          </a:xfrm>
          <a:prstGeom prst="rect">
            <a:avLst/>
          </a:prstGeom>
          <a:noFill/>
          <a:ln>
            <a:no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void</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const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int&amp;</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num</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"Trong ham: "</a:t>
            </a:r>
            <a:r>
              <a:rPr lang="en-US" b="0">
                <a:solidFill>
                  <a:srgbClr val="000000"/>
                </a:solidFill>
                <a:effectLst/>
                <a:highlight>
                  <a:srgbClr val="FFFFFF"/>
                </a:highlight>
                <a:latin typeface="PragmataPro Mono Liga" panose="02000509040000020004" pitchFamily="49" charset="0"/>
              </a:rPr>
              <a:t> &lt;&lt; num &lt;&lt; endl;</a:t>
            </a:r>
          </a:p>
          <a:p>
            <a:r>
              <a:rPr lang="en-US" b="0">
                <a:solidFill>
                  <a:srgbClr val="000000"/>
                </a:solidFill>
                <a:effectLst/>
                <a:highlight>
                  <a:srgbClr val="FFFFFF"/>
                </a:highlight>
                <a:latin typeface="PragmataPro Mono Liga" panose="02000509040000020004" pitchFamily="49" charset="0"/>
              </a:rPr>
              <a:t>}</a:t>
            </a: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 = </a:t>
            </a:r>
            <a:r>
              <a:rPr lang="en-US">
                <a:solidFill>
                  <a:srgbClr val="098658"/>
                </a:solidFill>
                <a:highlight>
                  <a:srgbClr val="FFFFFF"/>
                </a:highlight>
                <a:latin typeface="PragmataPro Mono Liga" panose="02000509040000020004" pitchFamily="49" charset="0"/>
              </a:rPr>
              <a:t>2</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cout &lt;&lt; </a:t>
            </a:r>
            <a:r>
              <a:rPr lang="en-US" b="0">
                <a:solidFill>
                  <a:srgbClr val="A31515"/>
                </a:solidFill>
                <a:effectLst/>
                <a:highlight>
                  <a:srgbClr val="FFFFFF"/>
                </a:highlight>
                <a:latin typeface="PragmataPro Mono Liga" panose="02000509040000020004" pitchFamily="49" charset="0"/>
              </a:rPr>
              <a:t>"Truoc khi goi ham: "</a:t>
            </a:r>
            <a:r>
              <a:rPr lang="en-US" b="0">
                <a:solidFill>
                  <a:srgbClr val="000000"/>
                </a:solidFill>
                <a:effectLst/>
                <a:highlight>
                  <a:srgbClr val="FFFFFF"/>
                </a:highlight>
                <a:latin typeface="PragmataPro Mono Liga" panose="02000509040000020004" pitchFamily="49" charset="0"/>
              </a:rPr>
              <a:t> &lt;&lt; a &lt;&lt; endl;</a:t>
            </a:r>
          </a:p>
          <a:p>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print</a:t>
            </a:r>
            <a:r>
              <a:rPr lang="en-US" b="0">
                <a:solidFill>
                  <a:srgbClr val="000000"/>
                </a:solidFill>
                <a:effectLst/>
                <a:highlight>
                  <a:srgbClr val="FFFFFF"/>
                </a:highlight>
                <a:latin typeface="PragmataPro Mono Liga" panose="02000509040000020004" pitchFamily="49" charset="0"/>
              </a:rPr>
              <a:t>(a);</a:t>
            </a:r>
          </a:p>
          <a:p>
            <a:r>
              <a:rPr lang="en-US" b="0">
                <a:solidFill>
                  <a:srgbClr val="000000"/>
                </a:solidFill>
                <a:effectLst/>
                <a:highlight>
                  <a:srgbClr val="FFFF00"/>
                </a:highlight>
                <a:latin typeface="PragmataPro Mono Liga" panose="02000509040000020004" pitchFamily="49" charset="0"/>
              </a:rPr>
              <a:t>    cout &lt;&lt; </a:t>
            </a:r>
            <a:r>
              <a:rPr lang="en-US" b="0">
                <a:solidFill>
                  <a:srgbClr val="A31515"/>
                </a:solidFill>
                <a:effectLst/>
                <a:highlight>
                  <a:srgbClr val="FFFF00"/>
                </a:highlight>
                <a:latin typeface="PragmataPro Mono Liga" panose="02000509040000020004" pitchFamily="49" charset="0"/>
              </a:rPr>
              <a:t>"Sau khi goi ham: "</a:t>
            </a:r>
            <a:r>
              <a:rPr lang="en-US" b="0">
                <a:solidFill>
                  <a:srgbClr val="000000"/>
                </a:solidFill>
                <a:effectLst/>
                <a:highlight>
                  <a:srgbClr val="FFFF00"/>
                </a:highlight>
                <a:latin typeface="PragmataPro Mono Liga" panose="02000509040000020004" pitchFamily="49" charset="0"/>
              </a:rPr>
              <a:t> &lt;&lt; a &lt;&lt; endl;</a:t>
            </a:r>
            <a:br>
              <a:rPr lang="en-US" b="0">
                <a:solidFill>
                  <a:srgbClr val="000000"/>
                </a:solidFill>
                <a:effectLst/>
                <a:highlight>
                  <a:srgbClr val="FFFFFF"/>
                </a:highlight>
                <a:latin typeface="PragmataPro Mono Liga" panose="02000509040000020004" pitchFamily="49" charset="0"/>
              </a:rPr>
            </a:b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p:txBody>
      </p:sp>
      <p:grpSp>
        <p:nvGrpSpPr>
          <p:cNvPr id="13" name="Group 12">
            <a:extLst>
              <a:ext uri="{FF2B5EF4-FFF2-40B4-BE49-F238E27FC236}">
                <a16:creationId xmlns:a16="http://schemas.microsoft.com/office/drawing/2014/main" id="{71D46765-7AA2-04C5-289F-496E29716A36}"/>
              </a:ext>
            </a:extLst>
          </p:cNvPr>
          <p:cNvGrpSpPr/>
          <p:nvPr/>
        </p:nvGrpSpPr>
        <p:grpSpPr>
          <a:xfrm>
            <a:off x="6928623" y="2474348"/>
            <a:ext cx="4759200" cy="3905207"/>
            <a:chOff x="6928623" y="2474348"/>
            <a:chExt cx="4759200" cy="3905207"/>
          </a:xfrm>
        </p:grpSpPr>
        <p:sp>
          <p:nvSpPr>
            <p:cNvPr id="32" name="TextBox 31">
              <a:extLst>
                <a:ext uri="{FF2B5EF4-FFF2-40B4-BE49-F238E27FC236}">
                  <a16:creationId xmlns:a16="http://schemas.microsoft.com/office/drawing/2014/main" id="{3136AF94-7F21-E11B-742E-7901EFEABD59}"/>
                </a:ext>
              </a:extLst>
            </p:cNvPr>
            <p:cNvSpPr txBox="1"/>
            <p:nvPr/>
          </p:nvSpPr>
          <p:spPr>
            <a:xfrm>
              <a:off x="8875200" y="4730576"/>
              <a:ext cx="610466" cy="369332"/>
            </a:xfrm>
            <a:prstGeom prst="rect">
              <a:avLst/>
            </a:prstGeom>
            <a:noFill/>
          </p:spPr>
          <p:txBody>
            <a:bodyPr wrap="square">
              <a:spAutoFit/>
            </a:bodyPr>
            <a:lstStyle/>
            <a:p>
              <a:r>
                <a:rPr lang="en-US" sz="1800" b="1" strike="sngStrike" kern="0">
                  <a:solidFill>
                    <a:srgbClr val="FF0000"/>
                  </a:solidFill>
                  <a:latin typeface="Consolas" panose="020B0609020204030204" pitchFamily="49" charset="0"/>
                </a:rPr>
                <a:t>num</a:t>
              </a:r>
              <a:endParaRPr lang="en-US" strike="sngStrike"/>
            </a:p>
          </p:txBody>
        </p:sp>
        <p:grpSp>
          <p:nvGrpSpPr>
            <p:cNvPr id="12" name="Group 11">
              <a:extLst>
                <a:ext uri="{FF2B5EF4-FFF2-40B4-BE49-F238E27FC236}">
                  <a16:creationId xmlns:a16="http://schemas.microsoft.com/office/drawing/2014/main" id="{EB908E66-6D5F-2822-FCB8-7EFD118FA96E}"/>
                </a:ext>
              </a:extLst>
            </p:cNvPr>
            <p:cNvGrpSpPr/>
            <p:nvPr/>
          </p:nvGrpSpPr>
          <p:grpSpPr>
            <a:xfrm>
              <a:off x="6928623" y="2474348"/>
              <a:ext cx="4759200" cy="3905207"/>
              <a:chOff x="6928623" y="2474348"/>
              <a:chExt cx="4759200" cy="3905207"/>
            </a:xfrm>
          </p:grpSpPr>
          <p:grpSp>
            <p:nvGrpSpPr>
              <p:cNvPr id="14" name="Group 13">
                <a:extLst>
                  <a:ext uri="{FF2B5EF4-FFF2-40B4-BE49-F238E27FC236}">
                    <a16:creationId xmlns:a16="http://schemas.microsoft.com/office/drawing/2014/main" id="{811E1917-4C5B-4384-53FB-273F3B4ECB2C}"/>
                  </a:ext>
                </a:extLst>
              </p:cNvPr>
              <p:cNvGrpSpPr/>
              <p:nvPr/>
            </p:nvGrpSpPr>
            <p:grpSpPr>
              <a:xfrm>
                <a:off x="6928623" y="2474348"/>
                <a:ext cx="4759200" cy="3905207"/>
                <a:chOff x="6909955" y="1671767"/>
                <a:chExt cx="4759200" cy="4178315"/>
              </a:xfrm>
            </p:grpSpPr>
            <p:grpSp>
              <p:nvGrpSpPr>
                <p:cNvPr id="15" name="Group 14">
                  <a:extLst>
                    <a:ext uri="{FF2B5EF4-FFF2-40B4-BE49-F238E27FC236}">
                      <a16:creationId xmlns:a16="http://schemas.microsoft.com/office/drawing/2014/main" id="{DB3C3EEF-276B-4FD0-2EF2-570A7A7CAD08}"/>
                    </a:ext>
                  </a:extLst>
                </p:cNvPr>
                <p:cNvGrpSpPr/>
                <p:nvPr/>
              </p:nvGrpSpPr>
              <p:grpSpPr>
                <a:xfrm>
                  <a:off x="7033361" y="1809061"/>
                  <a:ext cx="4320438" cy="3792664"/>
                  <a:chOff x="6215366" y="2608263"/>
                  <a:chExt cx="4320438" cy="3792664"/>
                </a:xfrm>
              </p:grpSpPr>
              <p:sp>
                <p:nvSpPr>
                  <p:cNvPr id="17" name="Rectangle 16">
                    <a:extLst>
                      <a:ext uri="{FF2B5EF4-FFF2-40B4-BE49-F238E27FC236}">
                        <a16:creationId xmlns:a16="http://schemas.microsoft.com/office/drawing/2014/main" id="{20BB8ECD-08CE-2DDA-5136-20454BD48197}"/>
                      </a:ext>
                    </a:extLst>
                  </p:cNvPr>
                  <p:cNvSpPr/>
                  <p:nvPr/>
                </p:nvSpPr>
                <p:spPr>
                  <a:xfrm>
                    <a:off x="6278996" y="4570738"/>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18" name="Rectangle: Rounded Corners 8">
                    <a:extLst>
                      <a:ext uri="{FF2B5EF4-FFF2-40B4-BE49-F238E27FC236}">
                        <a16:creationId xmlns:a16="http://schemas.microsoft.com/office/drawing/2014/main" id="{777282BC-3AD7-412A-4D81-60D53ACD585F}"/>
                      </a:ext>
                    </a:extLst>
                  </p:cNvPr>
                  <p:cNvSpPr/>
                  <p:nvPr/>
                </p:nvSpPr>
                <p:spPr>
                  <a:xfrm>
                    <a:off x="6314469" y="5628066"/>
                    <a:ext cx="1625929"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dirty="0">
                        <a:solidFill>
                          <a:sysClr val="windowText" lastClr="000000"/>
                        </a:solidFill>
                        <a:latin typeface="Consolas" panose="020B0609020204030204" pitchFamily="49" charset="0"/>
                      </a:rPr>
                      <a:t>int main()</a:t>
                    </a:r>
                  </a:p>
                </p:txBody>
              </p:sp>
              <p:sp>
                <p:nvSpPr>
                  <p:cNvPr id="19" name="TextBox 18">
                    <a:extLst>
                      <a:ext uri="{FF2B5EF4-FFF2-40B4-BE49-F238E27FC236}">
                        <a16:creationId xmlns:a16="http://schemas.microsoft.com/office/drawing/2014/main" id="{4CD4C0BD-06AF-7FFF-364F-580F5580AEC0}"/>
                      </a:ext>
                    </a:extLst>
                  </p:cNvPr>
                  <p:cNvSpPr txBox="1"/>
                  <p:nvPr/>
                </p:nvSpPr>
                <p:spPr>
                  <a:xfrm>
                    <a:off x="8195890" y="5589407"/>
                    <a:ext cx="388376" cy="400110"/>
                  </a:xfrm>
                  <a:prstGeom prst="rect">
                    <a:avLst/>
                  </a:prstGeom>
                  <a:noFill/>
                </p:spPr>
                <p:txBody>
                  <a:bodyPr wrap="square">
                    <a:spAutoFit/>
                  </a:bodyPr>
                  <a:lstStyle/>
                  <a:p>
                    <a:pPr>
                      <a:defRPr/>
                    </a:pPr>
                    <a:r>
                      <a:rPr lang="en-US" sz="2000" kern="0">
                        <a:solidFill>
                          <a:sysClr val="windowText" lastClr="000000"/>
                        </a:solidFill>
                        <a:latin typeface="Consolas" panose="020B0609020204030204" pitchFamily="49" charset="0"/>
                      </a:rPr>
                      <a:t>a</a:t>
                    </a:r>
                    <a:endParaRPr lang="vi-VN" sz="2000" kern="0" dirty="0">
                      <a:solidFill>
                        <a:sysClr val="windowText" lastClr="000000"/>
                      </a:solidFill>
                      <a:latin typeface="Consolas" panose="020B0609020204030204" pitchFamily="49" charset="0"/>
                    </a:endParaRPr>
                  </a:p>
                </p:txBody>
              </p:sp>
              <p:sp>
                <p:nvSpPr>
                  <p:cNvPr id="21" name="Rectangle 20">
                    <a:extLst>
                      <a:ext uri="{FF2B5EF4-FFF2-40B4-BE49-F238E27FC236}">
                        <a16:creationId xmlns:a16="http://schemas.microsoft.com/office/drawing/2014/main" id="{C9C29DBA-6EC4-E4B8-FA99-300FAC51A036}"/>
                      </a:ext>
                    </a:extLst>
                  </p:cNvPr>
                  <p:cNvSpPr/>
                  <p:nvPr/>
                </p:nvSpPr>
                <p:spPr>
                  <a:xfrm>
                    <a:off x="8067545" y="5270244"/>
                    <a:ext cx="666271" cy="385708"/>
                  </a:xfrm>
                  <a:prstGeom prst="rect">
                    <a:avLst/>
                  </a:prstGeom>
                  <a:noFill/>
                  <a:ln>
                    <a:solidFill>
                      <a:schemeClr val="tx1">
                        <a:lumMod val="50000"/>
                      </a:schemeClr>
                    </a:solid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20</a:t>
                    </a:r>
                    <a:endParaRPr lang="vi-VN" sz="2000" kern="0" dirty="0">
                      <a:solidFill>
                        <a:sysClr val="windowText" lastClr="000000"/>
                      </a:solidFill>
                      <a:latin typeface="Consolas" panose="020B0609020204030204" pitchFamily="49" charset="0"/>
                    </a:endParaRPr>
                  </a:p>
                </p:txBody>
              </p:sp>
              <p:sp>
                <p:nvSpPr>
                  <p:cNvPr id="23" name="Rectangle 22">
                    <a:extLst>
                      <a:ext uri="{FF2B5EF4-FFF2-40B4-BE49-F238E27FC236}">
                        <a16:creationId xmlns:a16="http://schemas.microsoft.com/office/drawing/2014/main" id="{0AD82BB0-2435-B6EB-16EB-802CD21E8F02}"/>
                      </a:ext>
                    </a:extLst>
                  </p:cNvPr>
                  <p:cNvSpPr/>
                  <p:nvPr/>
                </p:nvSpPr>
                <p:spPr>
                  <a:xfrm>
                    <a:off x="6278996" y="2608263"/>
                    <a:ext cx="4256808" cy="1466567"/>
                  </a:xfrm>
                  <a:prstGeom prst="rect">
                    <a:avLst/>
                  </a:prstGeom>
                  <a:noFill/>
                  <a:ln>
                    <a:solidFill>
                      <a:schemeClr val="tx1">
                        <a:lumMod val="50000"/>
                      </a:schemeClr>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vi-VN" sz="2000" kern="0" dirty="0">
                      <a:solidFill>
                        <a:sysClr val="windowText" lastClr="000000"/>
                      </a:solidFill>
                      <a:latin typeface="Consolas" panose="020B0609020204030204" pitchFamily="49" charset="0"/>
                    </a:endParaRPr>
                  </a:p>
                </p:txBody>
              </p:sp>
              <p:sp>
                <p:nvSpPr>
                  <p:cNvPr id="24" name="Rectangle: Rounded Corners 14">
                    <a:extLst>
                      <a:ext uri="{FF2B5EF4-FFF2-40B4-BE49-F238E27FC236}">
                        <a16:creationId xmlns:a16="http://schemas.microsoft.com/office/drawing/2014/main" id="{3228ECE8-224A-7791-95FD-E932B36FA79E}"/>
                      </a:ext>
                    </a:extLst>
                  </p:cNvPr>
                  <p:cNvSpPr/>
                  <p:nvPr/>
                </p:nvSpPr>
                <p:spPr>
                  <a:xfrm>
                    <a:off x="6215366" y="3741657"/>
                    <a:ext cx="4256808" cy="415039"/>
                  </a:xfrm>
                  <a:prstGeom prst="roundRect">
                    <a:avLst/>
                  </a:prstGeom>
                  <a:noFill/>
                  <a:ln>
                    <a:noFill/>
                  </a:ln>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sz="2000" b="1" kern="0">
                        <a:solidFill>
                          <a:sysClr val="windowText" lastClr="000000"/>
                        </a:solidFill>
                        <a:latin typeface="Consolas" panose="020B0609020204030204" pitchFamily="49" charset="0"/>
                      </a:rPr>
                      <a:t>int </a:t>
                    </a:r>
                    <a:r>
                      <a:rPr lang="en-US" sz="2000" b="1" kern="0">
                        <a:solidFill>
                          <a:sysClr val="windowText" lastClr="000000"/>
                        </a:solidFill>
                        <a:latin typeface="Consolas" panose="020B0609020204030204" pitchFamily="49" charset="0"/>
                      </a:rPr>
                      <a:t>print(const int &amp;num</a:t>
                    </a:r>
                    <a:r>
                      <a:rPr lang="vi-VN" sz="2000" b="1" kern="0">
                        <a:solidFill>
                          <a:sysClr val="windowText" lastClr="000000"/>
                        </a:solidFill>
                        <a:latin typeface="Consolas" panose="020B0609020204030204" pitchFamily="49" charset="0"/>
                      </a:rPr>
                      <a:t>)</a:t>
                    </a:r>
                    <a:endParaRPr lang="vi-VN" sz="2000" b="1" kern="0" dirty="0">
                      <a:solidFill>
                        <a:sysClr val="windowText" lastClr="000000"/>
                      </a:solidFill>
                      <a:latin typeface="Consolas" panose="020B0609020204030204" pitchFamily="49" charset="0"/>
                    </a:endParaRPr>
                  </a:p>
                </p:txBody>
              </p:sp>
              <p:sp>
                <p:nvSpPr>
                  <p:cNvPr id="25" name="TextBox 24">
                    <a:extLst>
                      <a:ext uri="{FF2B5EF4-FFF2-40B4-BE49-F238E27FC236}">
                        <a16:creationId xmlns:a16="http://schemas.microsoft.com/office/drawing/2014/main" id="{2676A631-91F3-C1FF-EBCF-F637A0D3A36D}"/>
                      </a:ext>
                    </a:extLst>
                  </p:cNvPr>
                  <p:cNvSpPr txBox="1"/>
                  <p:nvPr/>
                </p:nvSpPr>
                <p:spPr>
                  <a:xfrm>
                    <a:off x="8068961" y="3476768"/>
                    <a:ext cx="388376" cy="400110"/>
                  </a:xfrm>
                  <a:prstGeom prst="rect">
                    <a:avLst/>
                  </a:prstGeom>
                  <a:noFill/>
                </p:spPr>
                <p:txBody>
                  <a:bodyPr wrap="square">
                    <a:spAutoFit/>
                  </a:bodyPr>
                  <a:lstStyle/>
                  <a:p>
                    <a:pPr>
                      <a:defRPr/>
                    </a:pPr>
                    <a:endParaRPr lang="vi-VN" sz="2000" kern="0" dirty="0">
                      <a:solidFill>
                        <a:sysClr val="windowText" lastClr="000000"/>
                      </a:solidFill>
                      <a:latin typeface="Consolas" panose="020B0609020204030204" pitchFamily="49" charset="0"/>
                    </a:endParaRPr>
                  </a:p>
                </p:txBody>
              </p:sp>
              <p:sp>
                <p:nvSpPr>
                  <p:cNvPr id="28" name="Rectangle 27">
                    <a:extLst>
                      <a:ext uri="{FF2B5EF4-FFF2-40B4-BE49-F238E27FC236}">
                        <a16:creationId xmlns:a16="http://schemas.microsoft.com/office/drawing/2014/main" id="{1EF9A654-2B66-E14F-7EF2-002CFDBC6A2F}"/>
                      </a:ext>
                    </a:extLst>
                  </p:cNvPr>
                  <p:cNvSpPr/>
                  <p:nvPr/>
                </p:nvSpPr>
                <p:spPr>
                  <a:xfrm>
                    <a:off x="7538764" y="6015219"/>
                    <a:ext cx="2170982" cy="385708"/>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sz="2000" kern="0">
                        <a:solidFill>
                          <a:sysClr val="windowText" lastClr="000000"/>
                        </a:solidFill>
                        <a:latin typeface="Consolas" panose="020B0609020204030204" pitchFamily="49" charset="0"/>
                      </a:rPr>
                      <a:t>Memory Layout</a:t>
                    </a:r>
                    <a:endParaRPr lang="vi-VN" sz="2000" kern="0" dirty="0">
                      <a:solidFill>
                        <a:sysClr val="windowText" lastClr="000000"/>
                      </a:solidFill>
                      <a:latin typeface="Consolas" panose="020B0609020204030204" pitchFamily="49" charset="0"/>
                    </a:endParaRPr>
                  </a:p>
                </p:txBody>
              </p:sp>
            </p:grpSp>
            <p:sp>
              <p:nvSpPr>
                <p:cNvPr id="16" name="Rectangle 15">
                  <a:extLst>
                    <a:ext uri="{FF2B5EF4-FFF2-40B4-BE49-F238E27FC236}">
                      <a16:creationId xmlns:a16="http://schemas.microsoft.com/office/drawing/2014/main" id="{EFCB7017-ED4A-5308-F9ED-21A160EEEC67}"/>
                    </a:ext>
                  </a:extLst>
                </p:cNvPr>
                <p:cNvSpPr/>
                <p:nvPr/>
              </p:nvSpPr>
              <p:spPr>
                <a:xfrm>
                  <a:off x="6909955" y="1671767"/>
                  <a:ext cx="4759200" cy="4178315"/>
                </a:xfrm>
                <a:prstGeom prst="rect">
                  <a:avLst/>
                </a:prstGeom>
                <a:noFill/>
                <a:ln>
                  <a:solidFill>
                    <a:schemeClr val="tx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cxnSp>
            <p:nvCxnSpPr>
              <p:cNvPr id="3" name="Straight Connector 2">
                <a:extLst>
                  <a:ext uri="{FF2B5EF4-FFF2-40B4-BE49-F238E27FC236}">
                    <a16:creationId xmlns:a16="http://schemas.microsoft.com/office/drawing/2014/main" id="{A191C273-2D60-A59E-27D1-B03C61140BAC}"/>
                  </a:ext>
                </a:extLst>
              </p:cNvPr>
              <p:cNvCxnSpPr>
                <a:cxnSpLocks/>
              </p:cNvCxnSpPr>
              <p:nvPr/>
            </p:nvCxnSpPr>
            <p:spPr>
              <a:xfrm flipH="1" flipV="1">
                <a:off x="7242803" y="2544627"/>
                <a:ext cx="4110995" cy="153944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73FFC92-C5F8-0A14-E393-B18892835AD7}"/>
                  </a:ext>
                </a:extLst>
              </p:cNvPr>
              <p:cNvCxnSpPr>
                <a:cxnSpLocks/>
              </p:cNvCxnSpPr>
              <p:nvPr/>
            </p:nvCxnSpPr>
            <p:spPr>
              <a:xfrm flipH="1">
                <a:off x="7242803" y="2544627"/>
                <a:ext cx="4110995" cy="17145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9A8491DE-AFB1-602E-F19D-05FA10CA45B5}"/>
              </a:ext>
            </a:extLst>
          </p:cNvPr>
          <p:cNvSpPr txBox="1"/>
          <p:nvPr/>
        </p:nvSpPr>
        <p:spPr>
          <a:xfrm>
            <a:off x="4416136" y="2365586"/>
            <a:ext cx="2384167" cy="1200329"/>
          </a:xfrm>
          <a:prstGeom prst="rect">
            <a:avLst/>
          </a:prstGeom>
          <a:noFill/>
          <a:ln>
            <a:solidFill>
              <a:schemeClr val="tx1">
                <a:lumMod val="50000"/>
              </a:schemeClr>
            </a:solidFill>
          </a:ln>
        </p:spPr>
        <p:txBody>
          <a:bodyPr wrap="square">
            <a:spAutoFit/>
          </a:bodyPr>
          <a:lstStyle/>
          <a:p>
            <a:r>
              <a:rPr lang="en-US" b="1"/>
              <a:t>Kết quả thực thi:</a:t>
            </a:r>
          </a:p>
          <a:p>
            <a:r>
              <a:rPr lang="en-US"/>
              <a:t>Truoc khi goi ham: 20</a:t>
            </a:r>
          </a:p>
          <a:p>
            <a:r>
              <a:rPr lang="en-US"/>
              <a:t>Trong ham: 20</a:t>
            </a:r>
          </a:p>
          <a:p>
            <a:r>
              <a:rPr lang="en-US"/>
              <a:t>Sau khi goi ham: 20</a:t>
            </a:r>
          </a:p>
        </p:txBody>
      </p:sp>
      <p:sp>
        <p:nvSpPr>
          <p:cNvPr id="5" name="Slide Number Placeholder 4">
            <a:extLst>
              <a:ext uri="{FF2B5EF4-FFF2-40B4-BE49-F238E27FC236}">
                <a16:creationId xmlns:a16="http://schemas.microsoft.com/office/drawing/2014/main" id="{36C1655C-1933-32D0-F940-C54A245FAEF9}"/>
              </a:ext>
            </a:extLst>
          </p:cNvPr>
          <p:cNvSpPr>
            <a:spLocks noGrp="1"/>
          </p:cNvSpPr>
          <p:nvPr>
            <p:ph type="sldNum" sz="quarter" idx="12"/>
          </p:nvPr>
        </p:nvSpPr>
        <p:spPr/>
        <p:txBody>
          <a:bodyPr/>
          <a:lstStyle/>
          <a:p>
            <a:fld id="{D8B0B3AC-44A8-D142-AAF6-9A453466E1A4}" type="slidenum">
              <a:rPr lang="en-VN" smtClean="0"/>
              <a:pPr/>
              <a:t>77</a:t>
            </a:fld>
            <a:endParaRPr lang="en-VN" dirty="0"/>
          </a:p>
        </p:txBody>
      </p:sp>
    </p:spTree>
    <p:extLst>
      <p:ext uri="{BB962C8B-B14F-4D97-AF65-F5344CB8AC3E}">
        <p14:creationId xmlns:p14="http://schemas.microsoft.com/office/powerpoint/2010/main" val="2326972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a:xfrm>
            <a:off x="1470930" y="3169159"/>
            <a:ext cx="10613698" cy="695175"/>
          </a:xfrm>
        </p:spPr>
        <p:txBody>
          <a:bodyPr>
            <a:normAutofit/>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361696B6-7D17-1154-F298-BBBB805CCF3B}"/>
              </a:ext>
            </a:extLst>
          </p:cNvPr>
          <p:cNvSpPr>
            <a:spLocks noGrp="1"/>
          </p:cNvSpPr>
          <p:nvPr>
            <p:ph type="sldNum" sz="quarter" idx="12"/>
          </p:nvPr>
        </p:nvSpPr>
        <p:spPr/>
        <p:txBody>
          <a:bodyPr/>
          <a:lstStyle/>
          <a:p>
            <a:fld id="{D8B0B3AC-44A8-D142-AAF6-9A453466E1A4}" type="slidenum">
              <a:rPr lang="en-VN" smtClean="0"/>
              <a:pPr/>
              <a:t>78</a:t>
            </a:fld>
            <a:endParaRPr lang="en-VN" dirty="0"/>
          </a:p>
        </p:txBody>
      </p:sp>
    </p:spTree>
    <p:extLst>
      <p:ext uri="{BB962C8B-B14F-4D97-AF65-F5344CB8AC3E}">
        <p14:creationId xmlns:p14="http://schemas.microsoft.com/office/powerpoint/2010/main" val="28622881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195D-5894-AE56-055C-A9A4F1B295D5}"/>
              </a:ext>
            </a:extLst>
          </p:cNvPr>
          <p:cNvSpPr>
            <a:spLocks noGrp="1"/>
          </p:cNvSpPr>
          <p:nvPr>
            <p:ph type="title"/>
          </p:nvPr>
        </p:nvSpPr>
        <p:spPr/>
        <p:txBody>
          <a:bodyPr>
            <a:normAutofit fontScale="90000"/>
          </a:bodyPr>
          <a:lstStyle/>
          <a:p>
            <a:r>
              <a:rPr lang="en-US"/>
              <a:t>5.9 Giá trị trả về của hàm</a:t>
            </a:r>
          </a:p>
        </p:txBody>
      </p:sp>
      <p:sp>
        <p:nvSpPr>
          <p:cNvPr id="3" name="Content Placeholder 2">
            <a:extLst>
              <a:ext uri="{FF2B5EF4-FFF2-40B4-BE49-F238E27FC236}">
                <a16:creationId xmlns:a16="http://schemas.microsoft.com/office/drawing/2014/main" id="{66FE90A6-99E4-9FB8-7330-F8D10B73090E}"/>
              </a:ext>
            </a:extLst>
          </p:cNvPr>
          <p:cNvSpPr>
            <a:spLocks noGrp="1"/>
          </p:cNvSpPr>
          <p:nvPr>
            <p:ph idx="1"/>
          </p:nvPr>
        </p:nvSpPr>
        <p:spPr/>
        <p:txBody>
          <a:bodyPr>
            <a:noAutofit/>
          </a:bodyPr>
          <a:lstStyle/>
          <a:p>
            <a:pPr marL="0" indent="0">
              <a:buNone/>
            </a:pPr>
            <a:r>
              <a:rPr lang="en-US"/>
              <a:t>5.9.1 Hàm trả về giá trị</a:t>
            </a:r>
          </a:p>
          <a:p>
            <a:pPr marL="0" indent="0">
              <a:buNone/>
            </a:pPr>
            <a:r>
              <a:rPr lang="en-US"/>
              <a:t>5.9.2 Hàm trả về void</a:t>
            </a:r>
          </a:p>
          <a:p>
            <a:pPr marL="0" indent="0">
              <a:buNone/>
            </a:pPr>
            <a:r>
              <a:rPr lang="en-US"/>
              <a:t>5.9.3 Hàm trả về tham chiếu</a:t>
            </a:r>
          </a:p>
          <a:p>
            <a:pPr marL="0" indent="0">
              <a:buNone/>
            </a:pPr>
            <a:r>
              <a:rPr lang="en-US"/>
              <a:t>5.9.4 Hàm trả về địa chỉ</a:t>
            </a:r>
          </a:p>
          <a:p>
            <a:pPr marL="0" indent="0">
              <a:buNone/>
            </a:pPr>
            <a:r>
              <a:rPr lang="en-US"/>
              <a:t>5.9.5 Giá trị trả về trong hàm main</a:t>
            </a:r>
          </a:p>
          <a:p>
            <a:pPr>
              <a:lnSpc>
                <a:spcPct val="100000"/>
              </a:lnSpc>
              <a:spcBef>
                <a:spcPts val="600"/>
              </a:spcBef>
              <a:spcAft>
                <a:spcPts val="600"/>
              </a:spcAft>
            </a:pPr>
            <a:endParaRPr lang="vi-VN"/>
          </a:p>
        </p:txBody>
      </p:sp>
      <p:sp>
        <p:nvSpPr>
          <p:cNvPr id="8" name="Date Placeholder 7">
            <a:extLst>
              <a:ext uri="{FF2B5EF4-FFF2-40B4-BE49-F238E27FC236}">
                <a16:creationId xmlns:a16="http://schemas.microsoft.com/office/drawing/2014/main" id="{EC9169BC-837B-482B-C020-B634FE22A443}"/>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F3BD3A56-71A3-8D26-93AE-2521CE6E55D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F09AFDAF-0056-4E3C-551A-100859034841}"/>
              </a:ext>
            </a:extLst>
          </p:cNvPr>
          <p:cNvSpPr>
            <a:spLocks noGrp="1"/>
          </p:cNvSpPr>
          <p:nvPr>
            <p:ph type="sldNum" sz="quarter" idx="12"/>
          </p:nvPr>
        </p:nvSpPr>
        <p:spPr/>
        <p:txBody>
          <a:bodyPr/>
          <a:lstStyle/>
          <a:p>
            <a:fld id="{D8B0B3AC-44A8-D142-AAF6-9A453466E1A4}" type="slidenum">
              <a:rPr lang="en-VN" smtClean="0"/>
              <a:pPr/>
              <a:t>79</a:t>
            </a:fld>
            <a:endParaRPr lang="en-VN" dirty="0"/>
          </a:p>
        </p:txBody>
      </p:sp>
    </p:spTree>
    <p:extLst>
      <p:ext uri="{BB962C8B-B14F-4D97-AF65-F5344CB8AC3E}">
        <p14:creationId xmlns:p14="http://schemas.microsoft.com/office/powerpoint/2010/main" val="144279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22" y="298600"/>
            <a:ext cx="11494055" cy="785896"/>
          </a:xfrm>
        </p:spPr>
        <p:txBody>
          <a:bodyPr>
            <a:normAutofit fontScale="90000"/>
          </a:bodyPr>
          <a:lstStyle/>
          <a:p>
            <a:r>
              <a:rPr lang="en-US" altLang="vi-VN"/>
              <a:t>5.2 </a:t>
            </a:r>
            <a:r>
              <a:rPr lang="en-US"/>
              <a:t>Khái niệm hàm và lợi ích của việc sử dụng hàm</a:t>
            </a:r>
            <a:endParaRPr lang="en-US" dirty="0"/>
          </a:p>
        </p:txBody>
      </p:sp>
      <p:sp>
        <p:nvSpPr>
          <p:cNvPr id="3" name="Content Placeholder 2"/>
          <p:cNvSpPr>
            <a:spLocks noGrp="1"/>
          </p:cNvSpPr>
          <p:nvPr>
            <p:ph idx="1"/>
          </p:nvPr>
        </p:nvSpPr>
        <p:spPr/>
        <p:txBody>
          <a:bodyPr>
            <a:noAutofit/>
          </a:bodyPr>
          <a:lstStyle/>
          <a:p>
            <a:pPr>
              <a:lnSpc>
                <a:spcPct val="100000"/>
              </a:lnSpc>
              <a:spcBef>
                <a:spcPts val="600"/>
              </a:spcBef>
              <a:spcAft>
                <a:spcPts val="600"/>
              </a:spcAft>
              <a:defRPr/>
            </a:pPr>
            <a:r>
              <a:rPr lang="en-US" sz="2400" b="1" err="1">
                <a:solidFill>
                  <a:schemeClr val="tx1">
                    <a:lumMod val="50000"/>
                  </a:schemeClr>
                </a:solidFill>
              </a:rPr>
              <a:t>Khái</a:t>
            </a:r>
            <a:r>
              <a:rPr lang="en-US" sz="2400" b="1">
                <a:solidFill>
                  <a:schemeClr val="tx1">
                    <a:lumMod val="50000"/>
                  </a:schemeClr>
                </a:solidFill>
              </a:rPr>
              <a:t> niệm hàm</a:t>
            </a:r>
            <a:r>
              <a:rPr lang="en-US" sz="2400">
                <a:solidFill>
                  <a:schemeClr val="tx1">
                    <a:lumMod val="50000"/>
                  </a:schemeClr>
                </a:solidFill>
              </a:rPr>
              <a:t>:</a:t>
            </a:r>
            <a:endParaRPr lang="en-US" sz="2400" dirty="0">
              <a:solidFill>
                <a:schemeClr val="tx1">
                  <a:lumMod val="50000"/>
                </a:schemeClr>
              </a:solidFill>
            </a:endParaRPr>
          </a:p>
          <a:p>
            <a:pPr lvl="1">
              <a:lnSpc>
                <a:spcPct val="100000"/>
              </a:lnSpc>
              <a:spcBef>
                <a:spcPts val="600"/>
              </a:spcBef>
              <a:spcAft>
                <a:spcPts val="600"/>
              </a:spcAft>
              <a:defRPr/>
            </a:pPr>
            <a:r>
              <a:rPr lang="vi-VN"/>
              <a:t>Hàm trong C++ là một khối lệnh có thể tái sử dụng, được thiết kế để thực hiện một chức năng cụ thể trong chương trình. Hàm có thể nhận đầu vào (tham số) và trả về kết quả (giá trị trả về).</a:t>
            </a:r>
            <a:endParaRPr lang="en-US"/>
          </a:p>
          <a:p>
            <a:pPr marL="457200" lvl="1" indent="0">
              <a:lnSpc>
                <a:spcPct val="100000"/>
              </a:lnSpc>
              <a:spcBef>
                <a:spcPts val="600"/>
              </a:spcBef>
              <a:spcAft>
                <a:spcPts val="600"/>
              </a:spcAft>
              <a:buNone/>
              <a:defRPr/>
            </a:pPr>
            <a:r>
              <a:rPr lang="en-US">
                <a:solidFill>
                  <a:schemeClr val="tx1">
                    <a:lumMod val="50000"/>
                  </a:schemeClr>
                </a:solidFill>
              </a:rPr>
              <a:t>(Lưu ý: C++ không cho phép xây dựng một hàm bên trong một hàm khác)</a:t>
            </a:r>
          </a:p>
          <a:p>
            <a:pPr>
              <a:lnSpc>
                <a:spcPct val="100000"/>
              </a:lnSpc>
              <a:spcBef>
                <a:spcPts val="600"/>
              </a:spcBef>
              <a:spcAft>
                <a:spcPts val="600"/>
              </a:spcAft>
              <a:defRPr/>
            </a:pPr>
            <a:r>
              <a:rPr lang="en-US" sz="2400" b="1">
                <a:solidFill>
                  <a:schemeClr val="tx1">
                    <a:lumMod val="50000"/>
                  </a:schemeClr>
                </a:solidFill>
              </a:rPr>
              <a:t>Lợi ích của việc dùng hàm</a:t>
            </a:r>
            <a:r>
              <a:rPr lang="en-US" sz="2400">
                <a:solidFill>
                  <a:schemeClr val="tx1">
                    <a:lumMod val="50000"/>
                  </a:schemeClr>
                </a:solidFill>
              </a:rPr>
              <a:t>:</a:t>
            </a:r>
            <a:endParaRPr lang="en-US" sz="2400" dirty="0">
              <a:solidFill>
                <a:schemeClr val="tx1">
                  <a:lumMod val="50000"/>
                </a:schemeClr>
              </a:solidFill>
            </a:endParaRPr>
          </a:p>
          <a:p>
            <a:pPr lvl="1">
              <a:lnSpc>
                <a:spcPct val="100000"/>
              </a:lnSpc>
              <a:spcBef>
                <a:spcPts val="600"/>
              </a:spcBef>
              <a:spcAft>
                <a:spcPts val="600"/>
              </a:spcAft>
              <a:defRPr/>
            </a:pPr>
            <a:r>
              <a:rPr lang="en-US">
                <a:solidFill>
                  <a:schemeClr val="tx1">
                    <a:lumMod val="50000"/>
                  </a:schemeClr>
                </a:solidFill>
              </a:rPr>
              <a:t>Tái sử dụng: Có thể đ</a:t>
            </a:r>
            <a:r>
              <a:rPr lang="vi-VN">
                <a:solidFill>
                  <a:schemeClr val="tx1">
                    <a:lumMod val="50000"/>
                  </a:schemeClr>
                </a:solidFill>
              </a:rPr>
              <a:t>ượ</a:t>
            </a:r>
            <a:r>
              <a:rPr lang="en-US" dirty="0">
                <a:solidFill>
                  <a:schemeClr val="tx1">
                    <a:lumMod val="50000"/>
                  </a:schemeClr>
                </a:solidFill>
              </a:rPr>
              <a:t>c </a:t>
            </a:r>
            <a:r>
              <a:rPr lang="en-US" dirty="0" err="1">
                <a:solidFill>
                  <a:schemeClr val="tx1">
                    <a:lumMod val="50000"/>
                  </a:schemeClr>
                </a:solidFill>
              </a:rPr>
              <a:t>gọi</a:t>
            </a:r>
            <a:r>
              <a:rPr lang="en-US" dirty="0">
                <a:solidFill>
                  <a:schemeClr val="tx1">
                    <a:lumMod val="50000"/>
                  </a:schemeClr>
                </a:solidFill>
              </a:rPr>
              <a:t> </a:t>
            </a:r>
            <a:r>
              <a:rPr lang="en-US" dirty="0" err="1">
                <a:solidFill>
                  <a:schemeClr val="tx1">
                    <a:lumMod val="50000"/>
                  </a:schemeClr>
                </a:solidFill>
              </a:rPr>
              <a:t>nhiều</a:t>
            </a:r>
            <a:r>
              <a:rPr lang="en-US" dirty="0">
                <a:solidFill>
                  <a:schemeClr val="tx1">
                    <a:lumMod val="50000"/>
                  </a:schemeClr>
                </a:solidFill>
              </a:rPr>
              <a:t> </a:t>
            </a:r>
            <a:r>
              <a:rPr lang="en-US" dirty="0" err="1">
                <a:solidFill>
                  <a:schemeClr val="tx1">
                    <a:lumMod val="50000"/>
                  </a:schemeClr>
                </a:solidFill>
              </a:rPr>
              <a:t>lần</a:t>
            </a:r>
            <a:r>
              <a:rPr lang="en-US" dirty="0">
                <a:solidFill>
                  <a:schemeClr val="tx1">
                    <a:lumMod val="50000"/>
                  </a:schemeClr>
                </a:solidFill>
              </a:rPr>
              <a:t> </a:t>
            </a:r>
            <a:r>
              <a:rPr lang="en-US" dirty="0" err="1">
                <a:solidFill>
                  <a:schemeClr val="tx1">
                    <a:lumMod val="50000"/>
                  </a:schemeClr>
                </a:solidFill>
              </a:rPr>
              <a:t>với</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đối</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khác</a:t>
            </a:r>
            <a:r>
              <a:rPr lang="en-US" dirty="0">
                <a:solidFill>
                  <a:schemeClr val="tx1">
                    <a:lumMod val="50000"/>
                  </a:schemeClr>
                </a:solidFill>
              </a:rPr>
              <a:t> </a:t>
            </a:r>
            <a:r>
              <a:rPr lang="en-US" err="1">
                <a:solidFill>
                  <a:schemeClr val="tx1">
                    <a:lumMod val="50000"/>
                  </a:schemeClr>
                </a:solidFill>
              </a:rPr>
              <a:t>nhau</a:t>
            </a:r>
            <a:r>
              <a:rPr lang="en-US">
                <a:solidFill>
                  <a:schemeClr val="tx1">
                    <a:lumMod val="50000"/>
                  </a:schemeClr>
                </a:solidFill>
              </a:rPr>
              <a:t>.</a:t>
            </a:r>
          </a:p>
          <a:p>
            <a:pPr lvl="1">
              <a:lnSpc>
                <a:spcPct val="100000"/>
              </a:lnSpc>
              <a:spcBef>
                <a:spcPts val="600"/>
              </a:spcBef>
              <a:spcAft>
                <a:spcPts val="600"/>
              </a:spcAft>
              <a:defRPr/>
            </a:pPr>
            <a:r>
              <a:rPr lang="vi-VN">
                <a:solidFill>
                  <a:schemeClr val="tx1">
                    <a:lumMod val="50000"/>
                  </a:schemeClr>
                </a:solidFill>
              </a:rPr>
              <a:t>Tổ chức mã</a:t>
            </a:r>
            <a:r>
              <a:rPr lang="en-US">
                <a:solidFill>
                  <a:schemeClr val="tx1">
                    <a:lumMod val="50000"/>
                  </a:schemeClr>
                </a:solidFill>
              </a:rPr>
              <a:t> nguồn:</a:t>
            </a:r>
            <a:r>
              <a:rPr lang="vi-VN">
                <a:solidFill>
                  <a:schemeClr val="tx1">
                    <a:lumMod val="50000"/>
                  </a:schemeClr>
                </a:solidFill>
              </a:rPr>
              <a:t> quản lý và duy trì mã </a:t>
            </a:r>
            <a:r>
              <a:rPr lang="en-US">
                <a:solidFill>
                  <a:schemeClr val="tx1">
                    <a:lumMod val="50000"/>
                  </a:schemeClr>
                </a:solidFill>
              </a:rPr>
              <a:t>nguồn </a:t>
            </a:r>
            <a:r>
              <a:rPr lang="vi-VN">
                <a:solidFill>
                  <a:schemeClr val="tx1">
                    <a:lumMod val="50000"/>
                  </a:schemeClr>
                </a:solidFill>
              </a:rPr>
              <a:t>trở nên dễ dàng hơn.</a:t>
            </a:r>
            <a:endParaRPr lang="en-US">
              <a:solidFill>
                <a:schemeClr val="tx1">
                  <a:lumMod val="50000"/>
                </a:schemeClr>
              </a:solidFill>
            </a:endParaRPr>
          </a:p>
          <a:p>
            <a:pPr lvl="1">
              <a:lnSpc>
                <a:spcPct val="100000"/>
              </a:lnSpc>
              <a:spcBef>
                <a:spcPts val="600"/>
              </a:spcBef>
              <a:spcAft>
                <a:spcPts val="600"/>
              </a:spcAft>
              <a:defRPr/>
            </a:pPr>
            <a:r>
              <a:rPr lang="en-US"/>
              <a:t>Tăng tính chuyên môn hóa: tập trung vào các chức năng cụ thể</a:t>
            </a:r>
            <a:endParaRPr lang="en-US" dirty="0">
              <a:solidFill>
                <a:schemeClr val="tx1">
                  <a:lumMod val="50000"/>
                </a:schemeClr>
              </a:solidFill>
            </a:endParaRPr>
          </a:p>
        </p:txBody>
      </p:sp>
      <p:sp>
        <p:nvSpPr>
          <p:cNvPr id="8" name="Date Placeholder 7">
            <a:extLst>
              <a:ext uri="{FF2B5EF4-FFF2-40B4-BE49-F238E27FC236}">
                <a16:creationId xmlns:a16="http://schemas.microsoft.com/office/drawing/2014/main" id="{8AF28CFD-52FF-1085-D267-190A46F9A191}"/>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C090CE44-5C40-A4B1-D523-247EBE0E0A1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647F44F0-B976-C7CC-FFE0-AA465184DB6E}"/>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193445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5.</a:t>
            </a:r>
            <a:r>
              <a:rPr lang="en-US"/>
              <a:t>9</a:t>
            </a:r>
            <a:r>
              <a:rPr lang="en-VN"/>
              <a:t>.1 Hàm trả về giá trị</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72FAC205-5292-D6C9-38BE-7DA33CB7D286}"/>
              </a:ext>
            </a:extLst>
          </p:cNvPr>
          <p:cNvSpPr>
            <a:spLocks noGrp="1"/>
          </p:cNvSpPr>
          <p:nvPr>
            <p:ph type="sldNum" sz="quarter" idx="12"/>
          </p:nvPr>
        </p:nvSpPr>
        <p:spPr/>
        <p:txBody>
          <a:bodyPr/>
          <a:lstStyle/>
          <a:p>
            <a:fld id="{D8B0B3AC-44A8-D142-AAF6-9A453466E1A4}" type="slidenum">
              <a:rPr lang="en-VN" smtClean="0"/>
              <a:pPr/>
              <a:t>80</a:t>
            </a:fld>
            <a:endParaRPr lang="en-VN" dirty="0"/>
          </a:p>
        </p:txBody>
      </p:sp>
    </p:spTree>
    <p:extLst>
      <p:ext uri="{BB962C8B-B14F-4D97-AF65-F5344CB8AC3E}">
        <p14:creationId xmlns:p14="http://schemas.microsoft.com/office/powerpoint/2010/main" val="18390450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195D-5894-AE56-055C-A9A4F1B295D5}"/>
              </a:ext>
            </a:extLst>
          </p:cNvPr>
          <p:cNvSpPr>
            <a:spLocks noGrp="1"/>
          </p:cNvSpPr>
          <p:nvPr>
            <p:ph type="title"/>
          </p:nvPr>
        </p:nvSpPr>
        <p:spPr/>
        <p:txBody>
          <a:bodyPr>
            <a:normAutofit fontScale="90000"/>
          </a:bodyPr>
          <a:lstStyle/>
          <a:p>
            <a:pPr marL="0" indent="0">
              <a:buNone/>
            </a:pPr>
            <a:r>
              <a:rPr lang="en-US"/>
              <a:t>5.9.1 Hàm trả về giá trị</a:t>
            </a:r>
          </a:p>
        </p:txBody>
      </p:sp>
      <p:sp>
        <p:nvSpPr>
          <p:cNvPr id="3" name="Content Placeholder 2">
            <a:extLst>
              <a:ext uri="{FF2B5EF4-FFF2-40B4-BE49-F238E27FC236}">
                <a16:creationId xmlns:a16="http://schemas.microsoft.com/office/drawing/2014/main" id="{66FE90A6-99E4-9FB8-7330-F8D10B73090E}"/>
              </a:ext>
            </a:extLst>
          </p:cNvPr>
          <p:cNvSpPr>
            <a:spLocks noGrp="1"/>
          </p:cNvSpPr>
          <p:nvPr>
            <p:ph idx="1"/>
          </p:nvPr>
        </p:nvSpPr>
        <p:spPr/>
        <p:txBody>
          <a:bodyPr>
            <a:noAutofit/>
          </a:bodyPr>
          <a:lstStyle/>
          <a:p>
            <a:pPr>
              <a:lnSpc>
                <a:spcPct val="100000"/>
              </a:lnSpc>
              <a:spcBef>
                <a:spcPts val="600"/>
              </a:spcBef>
              <a:spcAft>
                <a:spcPts val="600"/>
              </a:spcAft>
            </a:pPr>
            <a:r>
              <a:rPr lang="en-US" sz="2400"/>
              <a:t>H</a:t>
            </a:r>
            <a:r>
              <a:rPr lang="vi-VN" sz="2400"/>
              <a:t>àm có thể trả về một giá trị có kiểu dữ liệu nhất định </a:t>
            </a:r>
            <a:r>
              <a:rPr lang="en-US" sz="2400"/>
              <a:t>(</a:t>
            </a:r>
            <a:r>
              <a:rPr lang="en-US" sz="2400" b="0">
                <a:solidFill>
                  <a:srgbClr val="0000FF"/>
                </a:solidFill>
                <a:effectLst/>
                <a:highlight>
                  <a:srgbClr val="FFFFFF"/>
                </a:highlight>
                <a:latin typeface="PragmataPro Mono Liga" panose="02000509040000020004" pitchFamily="49" charset="0"/>
              </a:rPr>
              <a:t>bool</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float</a:t>
            </a:r>
            <a:r>
              <a:rPr lang="en-US" sz="2400">
                <a:solidFill>
                  <a:srgbClr val="000000"/>
                </a:solidFill>
                <a:highlight>
                  <a:srgbClr val="FFFFFF"/>
                </a:highlight>
                <a:latin typeface="PragmataPro Mono Liga" panose="02000509040000020004" pitchFamily="49" charset="0"/>
              </a:rPr>
              <a:t>, …</a:t>
            </a:r>
            <a:r>
              <a:rPr lang="en-US" sz="2400"/>
              <a:t>) </a:t>
            </a:r>
            <a:r>
              <a:rPr lang="vi-VN" sz="2400"/>
              <a:t>sau khi thực hiện xong. </a:t>
            </a:r>
            <a:r>
              <a:rPr lang="en-US" sz="2400"/>
              <a:t>K</a:t>
            </a:r>
            <a:r>
              <a:rPr lang="vi-VN" sz="2400"/>
              <a:t>ết quả </a:t>
            </a:r>
            <a:r>
              <a:rPr lang="en-US" sz="2400"/>
              <a:t>trả về </a:t>
            </a:r>
            <a:r>
              <a:rPr lang="vi-VN" sz="2400"/>
              <a:t>của hàm </a:t>
            </a:r>
            <a:r>
              <a:rPr lang="en-US" sz="2400"/>
              <a:t>có thể sử dụng </a:t>
            </a:r>
            <a:r>
              <a:rPr lang="vi-VN" sz="2400"/>
              <a:t>trong các phép toán hoặc gán cho biến khác.</a:t>
            </a:r>
            <a:endParaRPr lang="en-US" sz="2400"/>
          </a:p>
          <a:p>
            <a:pPr>
              <a:lnSpc>
                <a:spcPct val="100000"/>
              </a:lnSpc>
              <a:spcBef>
                <a:spcPts val="600"/>
              </a:spcBef>
              <a:spcAft>
                <a:spcPts val="600"/>
              </a:spcAft>
            </a:pPr>
            <a:r>
              <a:rPr lang="en-US" sz="2400" b="1" i="0">
                <a:solidFill>
                  <a:schemeClr val="tx1">
                    <a:lumMod val="50000"/>
                  </a:schemeClr>
                </a:solidFill>
                <a:effectLst/>
                <a:highlight>
                  <a:srgbClr val="FFFFFF"/>
                </a:highlight>
              </a:rPr>
              <a:t>Giá trị trả về </a:t>
            </a:r>
            <a:r>
              <a:rPr lang="en-US" sz="2400" b="0" i="0">
                <a:solidFill>
                  <a:schemeClr val="tx1">
                    <a:lumMod val="50000"/>
                  </a:schemeClr>
                </a:solidFill>
                <a:effectLst/>
                <a:highlight>
                  <a:srgbClr val="FFFFFF"/>
                </a:highlight>
              </a:rPr>
              <a:t>của hàm </a:t>
            </a:r>
            <a:r>
              <a:rPr lang="en-US" sz="2400" b="1" i="0">
                <a:solidFill>
                  <a:schemeClr val="tx1">
                    <a:lumMod val="50000"/>
                  </a:schemeClr>
                </a:solidFill>
                <a:effectLst/>
                <a:highlight>
                  <a:srgbClr val="FFFFFF"/>
                </a:highlight>
              </a:rPr>
              <a:t>là biến</a:t>
            </a:r>
            <a:r>
              <a:rPr lang="en-US" sz="2400" b="0" i="0">
                <a:solidFill>
                  <a:schemeClr val="tx1">
                    <a:lumMod val="50000"/>
                  </a:schemeClr>
                </a:solidFill>
                <a:effectLst/>
                <a:highlight>
                  <a:srgbClr val="FFFFFF"/>
                </a:highlight>
              </a:rPr>
              <a:t>, hằng hoặc biểu thức với kiểu dữ liệu tương ứng với giá trị trả về..</a:t>
            </a:r>
            <a:endParaRPr lang="en-US" altLang="en-US" sz="2400">
              <a:latin typeface="+mn-lt"/>
              <a:cs typeface="Calibri" panose="020F0502020204030204" pitchFamily="34" charset="0"/>
            </a:endParaRPr>
          </a:p>
          <a:p>
            <a:pPr>
              <a:lnSpc>
                <a:spcPct val="100000"/>
              </a:lnSpc>
              <a:spcBef>
                <a:spcPts val="600"/>
              </a:spcBef>
              <a:spcAft>
                <a:spcPts val="600"/>
              </a:spcAft>
            </a:pPr>
            <a:r>
              <a:rPr lang="en-US" sz="2400" i="0">
                <a:solidFill>
                  <a:srgbClr val="222C37"/>
                </a:solidFill>
                <a:effectLst/>
                <a:highlight>
                  <a:srgbClr val="FFFFFF"/>
                </a:highlight>
              </a:rPr>
              <a:t>Khi sử dụng câu lệnh </a:t>
            </a:r>
            <a:r>
              <a:rPr lang="en-US" sz="2400" b="0">
                <a:solidFill>
                  <a:srgbClr val="AF00DB"/>
                </a:solidFill>
                <a:effectLst/>
                <a:highlight>
                  <a:srgbClr val="FFFFFF"/>
                </a:highlight>
                <a:latin typeface="PragmataPro Mono Liga" panose="02000509040000020004" pitchFamily="49" charset="0"/>
              </a:rPr>
              <a:t>return</a:t>
            </a:r>
            <a:r>
              <a:rPr lang="en-US" sz="2400" i="0">
                <a:solidFill>
                  <a:srgbClr val="222C37"/>
                </a:solidFill>
                <a:effectLst/>
                <a:highlight>
                  <a:srgbClr val="FFFFFF"/>
                </a:highlight>
              </a:rPr>
              <a:t>, hàm chỉ có thể trả về một giá trị duy nhất. </a:t>
            </a:r>
          </a:p>
          <a:p>
            <a:pPr>
              <a:lnSpc>
                <a:spcPct val="100000"/>
              </a:lnSpc>
              <a:spcBef>
                <a:spcPts val="600"/>
              </a:spcBef>
              <a:spcAft>
                <a:spcPts val="600"/>
              </a:spcAft>
            </a:pPr>
            <a:r>
              <a:rPr lang="vi-VN" altLang="en-US" sz="2400">
                <a:latin typeface="+mn-lt"/>
                <a:cs typeface="Calibri" panose="020F0502020204030204" pitchFamily="34" charset="0"/>
              </a:rPr>
              <a:t>Lệnh </a:t>
            </a:r>
            <a:r>
              <a:rPr lang="en-US" sz="2400" b="0">
                <a:solidFill>
                  <a:srgbClr val="AF00DB"/>
                </a:solidFill>
                <a:effectLst/>
                <a:highlight>
                  <a:srgbClr val="FFFFFF"/>
                </a:highlight>
                <a:latin typeface="PragmataPro Mono Liga" panose="02000509040000020004" pitchFamily="49" charset="0"/>
              </a:rPr>
              <a:t>return</a:t>
            </a:r>
            <a:r>
              <a:rPr lang="vi-VN" altLang="en-US" sz="2400">
                <a:latin typeface="+mn-lt"/>
                <a:cs typeface="Calibri" panose="020F0502020204030204" pitchFamily="34" charset="0"/>
              </a:rPr>
              <a:t> sẽ kết thúc quá trình thực thi của hàm</a:t>
            </a:r>
            <a:r>
              <a:rPr lang="en-US" altLang="en-US" sz="2400">
                <a:latin typeface="+mn-lt"/>
                <a:cs typeface="Calibri" panose="020F0502020204030204" pitchFamily="34" charset="0"/>
              </a:rPr>
              <a:t>.</a:t>
            </a:r>
          </a:p>
          <a:p>
            <a:pPr>
              <a:lnSpc>
                <a:spcPct val="100000"/>
              </a:lnSpc>
              <a:spcBef>
                <a:spcPts val="600"/>
              </a:spcBef>
              <a:spcAft>
                <a:spcPts val="600"/>
              </a:spcAft>
            </a:pPr>
            <a:r>
              <a:rPr lang="en-US" altLang="en-US" sz="2400"/>
              <a:t>Ví dụ:</a:t>
            </a:r>
          </a:p>
          <a:p>
            <a:pPr>
              <a:lnSpc>
                <a:spcPct val="100000"/>
              </a:lnSpc>
              <a:spcBef>
                <a:spcPts val="600"/>
              </a:spcBef>
              <a:spcAft>
                <a:spcPts val="600"/>
              </a:spcAft>
            </a:pPr>
            <a:endParaRPr lang="vi-VN" sz="2400"/>
          </a:p>
        </p:txBody>
      </p:sp>
      <p:sp>
        <p:nvSpPr>
          <p:cNvPr id="8" name="Date Placeholder 7">
            <a:extLst>
              <a:ext uri="{FF2B5EF4-FFF2-40B4-BE49-F238E27FC236}">
                <a16:creationId xmlns:a16="http://schemas.microsoft.com/office/drawing/2014/main" id="{EC9169BC-837B-482B-C020-B634FE22A443}"/>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F3BD3A56-71A3-8D26-93AE-2521CE6E55D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2" name="TextBox 11">
            <a:extLst>
              <a:ext uri="{FF2B5EF4-FFF2-40B4-BE49-F238E27FC236}">
                <a16:creationId xmlns:a16="http://schemas.microsoft.com/office/drawing/2014/main" id="{996B32E7-8304-A0FD-9A32-7E881E539319}"/>
              </a:ext>
            </a:extLst>
          </p:cNvPr>
          <p:cNvSpPr txBox="1"/>
          <p:nvPr/>
        </p:nvSpPr>
        <p:spPr>
          <a:xfrm>
            <a:off x="2046896" y="4628813"/>
            <a:ext cx="4400550" cy="1446550"/>
          </a:xfrm>
          <a:prstGeom prst="rect">
            <a:avLst/>
          </a:prstGeom>
          <a:noFill/>
          <a:ln>
            <a:solidFill>
              <a:schemeClr val="tx1">
                <a:lumMod val="50000"/>
              </a:schemeClr>
            </a:solidFill>
          </a:ln>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so_lon</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&gt; </a:t>
            </a:r>
            <a:r>
              <a:rPr lang="en-US" sz="2200">
                <a:solidFill>
                  <a:srgbClr val="001080"/>
                </a:solidFill>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4" name="TextBox 3">
            <a:extLst>
              <a:ext uri="{FF2B5EF4-FFF2-40B4-BE49-F238E27FC236}">
                <a16:creationId xmlns:a16="http://schemas.microsoft.com/office/drawing/2014/main" id="{339A2C72-9F02-99A1-7473-0B5DF500E1CA}"/>
              </a:ext>
            </a:extLst>
          </p:cNvPr>
          <p:cNvSpPr txBox="1"/>
          <p:nvPr/>
        </p:nvSpPr>
        <p:spPr>
          <a:xfrm>
            <a:off x="7104783" y="4628813"/>
            <a:ext cx="4400550" cy="1446550"/>
          </a:xfrm>
          <a:prstGeom prst="rect">
            <a:avLst/>
          </a:prstGeom>
          <a:noFill/>
          <a:ln>
            <a:solidFill>
              <a:schemeClr val="tx1">
                <a:lumMod val="50000"/>
              </a:schemeClr>
            </a:solidFill>
          </a:ln>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bool</a:t>
            </a:r>
            <a:r>
              <a:rPr lang="en-US" sz="2200" b="0">
                <a:solidFill>
                  <a:srgbClr val="000000"/>
                </a:solidFill>
                <a:effectLst/>
                <a:highlight>
                  <a:srgbClr val="FFFFFF"/>
                </a:highlight>
                <a:latin typeface="PragmataPro Mono Liga" panose="02000509040000020004" pitchFamily="49" charset="0"/>
              </a:rPr>
              <a:t> </a:t>
            </a:r>
            <a:r>
              <a:rPr lang="en-US" sz="2200">
                <a:solidFill>
                  <a:srgbClr val="795E26"/>
                </a:solidFill>
                <a:highlight>
                  <a:srgbClr val="FFFFFF"/>
                </a:highlight>
                <a:latin typeface="PragmataPro Mono Liga" panose="02000509040000020004" pitchFamily="49" charset="0"/>
              </a:rPr>
              <a:t>equal</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a:t>
            </a:r>
            <a:r>
              <a:rPr lang="en-US" sz="2200">
                <a:solidFill>
                  <a:srgbClr val="000000"/>
                </a:solidFill>
                <a:highlight>
                  <a:srgbClr val="FFFFFF"/>
                </a:highlight>
                <a:latin typeface="PragmataPro Mono Liga" panose="02000509040000020004" pitchFamily="49" charset="0"/>
              </a:rPr>
              <a:t>== n</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1;</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5" name="Slide Number Placeholder 4">
            <a:extLst>
              <a:ext uri="{FF2B5EF4-FFF2-40B4-BE49-F238E27FC236}">
                <a16:creationId xmlns:a16="http://schemas.microsoft.com/office/drawing/2014/main" id="{5F408CB4-662F-4FC1-315F-34B06F1E1951}"/>
              </a:ext>
            </a:extLst>
          </p:cNvPr>
          <p:cNvSpPr>
            <a:spLocks noGrp="1"/>
          </p:cNvSpPr>
          <p:nvPr>
            <p:ph type="sldNum" sz="quarter" idx="12"/>
          </p:nvPr>
        </p:nvSpPr>
        <p:spPr/>
        <p:txBody>
          <a:bodyPr/>
          <a:lstStyle/>
          <a:p>
            <a:fld id="{D8B0B3AC-44A8-D142-AAF6-9A453466E1A4}" type="slidenum">
              <a:rPr lang="en-VN" smtClean="0"/>
              <a:pPr/>
              <a:t>81</a:t>
            </a:fld>
            <a:endParaRPr lang="en-VN" dirty="0"/>
          </a:p>
        </p:txBody>
      </p:sp>
    </p:spTree>
    <p:extLst>
      <p:ext uri="{BB962C8B-B14F-4D97-AF65-F5344CB8AC3E}">
        <p14:creationId xmlns:p14="http://schemas.microsoft.com/office/powerpoint/2010/main" val="12665868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5.9.1 Hàm trả về giá trị</a:t>
            </a:r>
            <a:endParaRPr lang="en-US" dirty="0"/>
          </a:p>
        </p:txBody>
      </p:sp>
      <p:sp>
        <p:nvSpPr>
          <p:cNvPr id="8" name="TextBox 7"/>
          <p:cNvSpPr txBox="1"/>
          <p:nvPr/>
        </p:nvSpPr>
        <p:spPr bwMode="auto">
          <a:xfrm>
            <a:off x="774145" y="1050930"/>
            <a:ext cx="6369605" cy="5447645"/>
          </a:xfrm>
          <a:prstGeom prst="rect">
            <a:avLst/>
          </a:prstGeom>
          <a:noFill/>
          <a:ln>
            <a:solidFill>
              <a:schemeClr val="tx1">
                <a:lumMod val="50000"/>
              </a:schemeClr>
            </a:solidFill>
          </a:ln>
        </p:spPr>
        <p:txBody>
          <a:bodyPr wrap="square">
            <a:spAutoFit/>
          </a:bodyPr>
          <a:lstStyle/>
          <a:p>
            <a:pPr marL="285750" indent="-285750">
              <a:buFont typeface="Arial" panose="020B0604020202020204" pitchFamily="34" charset="0"/>
              <a:buChar char="•"/>
            </a:pPr>
            <a:r>
              <a:rPr lang="en-US" sz="22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 So sánh 2 hàm </a:t>
            </a:r>
            <a:r>
              <a:rPr lang="en-US" sz="2200" b="0">
                <a:solidFill>
                  <a:srgbClr val="795E26"/>
                </a:solidFill>
                <a:effectLst/>
                <a:highlight>
                  <a:srgbClr val="FFFFFF"/>
                </a:highlight>
                <a:latin typeface="PragmataPro Mono Liga" panose="02000509040000020004" pitchFamily="49" charset="0"/>
              </a:rPr>
              <a:t>nhap_so_duong </a:t>
            </a:r>
            <a:r>
              <a:rPr lang="en-US" sz="2200" b="0">
                <a:solidFill>
                  <a:schemeClr val="tx1">
                    <a:lumMod val="50000"/>
                  </a:schemeClr>
                </a:solidFill>
                <a:effectLst/>
                <a:highlight>
                  <a:srgbClr val="FFFFFF"/>
                </a:highlight>
                <a:latin typeface="Arial" panose="020B0604020202020204" pitchFamily="34" charset="0"/>
                <a:cs typeface="Arial" panose="020B0604020202020204" pitchFamily="34" charset="0"/>
              </a:rPr>
              <a:t>bên dưới:</a:t>
            </a:r>
          </a:p>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cin &gt;&gt; n;</a:t>
            </a:r>
          </a:p>
          <a:p>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(n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n;</a:t>
            </a:r>
          </a:p>
          <a:p>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do</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"Nhap mot so nguyen duong"</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cin &gt;&gt; n;</a:t>
            </a:r>
          </a:p>
          <a:p>
            <a:r>
              <a:rPr lang="en-US" sz="2000" b="0">
                <a:solidFill>
                  <a:srgbClr val="000000"/>
                </a:solidFill>
                <a:effectLst/>
                <a:highlight>
                  <a:srgbClr val="FFFFFF"/>
                </a:highlight>
                <a:latin typeface="PragmataPro Mono Liga" panose="02000509040000020004" pitchFamily="49" charset="0"/>
              </a:rPr>
              <a:t>    } </a:t>
            </a:r>
            <a:r>
              <a:rPr lang="en-US" sz="2000" b="0">
                <a:solidFill>
                  <a:srgbClr val="AF00DB"/>
                </a:solidFill>
                <a:effectLst/>
                <a:highlight>
                  <a:srgbClr val="FFFFFF"/>
                </a:highlight>
                <a:latin typeface="PragmataPro Mono Liga" panose="02000509040000020004" pitchFamily="49" charset="0"/>
              </a:rPr>
              <a:t>while</a:t>
            </a:r>
            <a:r>
              <a:rPr lang="en-US" sz="2000" b="0">
                <a:solidFill>
                  <a:srgbClr val="000000"/>
                </a:solidFill>
                <a:effectLst/>
                <a:highlight>
                  <a:srgbClr val="FFFFFF"/>
                </a:highlight>
                <a:latin typeface="PragmataPro Mono Liga" panose="02000509040000020004" pitchFamily="49" charset="0"/>
              </a:rPr>
              <a:t> (n &lt;=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12" name="TextBox 11">
            <a:extLst>
              <a:ext uri="{FF2B5EF4-FFF2-40B4-BE49-F238E27FC236}">
                <a16:creationId xmlns:a16="http://schemas.microsoft.com/office/drawing/2014/main" id="{B560694A-1C16-67A7-DA3A-0AD9691F56D0}"/>
              </a:ext>
            </a:extLst>
          </p:cNvPr>
          <p:cNvSpPr txBox="1"/>
          <p:nvPr/>
        </p:nvSpPr>
        <p:spPr>
          <a:xfrm>
            <a:off x="7362825" y="1050930"/>
            <a:ext cx="4669848" cy="3170099"/>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 b;</a:t>
            </a:r>
          </a:p>
          <a:p>
            <a:r>
              <a:rPr lang="en-US" sz="2000" b="0">
                <a:solidFill>
                  <a:srgbClr val="000000"/>
                </a:solidFill>
                <a:effectLst/>
                <a:highlight>
                  <a:srgbClr val="FFFFFF"/>
                </a:highlight>
                <a:latin typeface="PragmataPro Mono Liga" panose="02000509040000020004" pitchFamily="49" charset="0"/>
              </a:rPr>
              <a:t>    a =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nhap_so_duong</a:t>
            </a:r>
            <a:r>
              <a:rPr lang="en-US" sz="2000" b="0">
                <a:solidFill>
                  <a:srgbClr val="000000"/>
                </a:solidFill>
                <a:effectLst/>
                <a:highlight>
                  <a:srgbClr val="FFFFFF"/>
                </a:highlight>
                <a:latin typeface="PragmataPro Mono Liga" panose="02000509040000020004" pitchFamily="49" charset="0"/>
              </a:rPr>
              <a:t>(b);</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"So vua nhap la "</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&lt;&lt; a &lt;&lt; endl;</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"Tong hai so la "</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&lt;&lt; a + b &lt;&lt; endl;</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endParaRPr lang="vi-VN" sz="2000" kern="0" dirty="0">
              <a:solidFill>
                <a:sysClr val="windowText" lastClr="000000"/>
              </a:solidFill>
              <a:latin typeface="Consolas" panose="020B0609020204030204" pitchFamily="49" charset="0"/>
              <a:ea typeface="Arial" panose="020B0604020202020204" pitchFamily="34" charset="0"/>
              <a:cs typeface="Times New Roman" panose="02020603050405020304" pitchFamily="18" charset="0"/>
            </a:endParaRPr>
          </a:p>
        </p:txBody>
      </p:sp>
      <p:sp>
        <p:nvSpPr>
          <p:cNvPr id="13" name="Date Placeholder 12">
            <a:extLst>
              <a:ext uri="{FF2B5EF4-FFF2-40B4-BE49-F238E27FC236}">
                <a16:creationId xmlns:a16="http://schemas.microsoft.com/office/drawing/2014/main" id="{FDAC6E81-AD99-34AE-EA14-2204F16BF78F}"/>
              </a:ext>
            </a:extLst>
          </p:cNvPr>
          <p:cNvSpPr>
            <a:spLocks noGrp="1"/>
          </p:cNvSpPr>
          <p:nvPr>
            <p:ph type="dt" sz="half" idx="13"/>
          </p:nvPr>
        </p:nvSpPr>
        <p:spPr/>
        <p:txBody>
          <a:bodyPr/>
          <a:lstStyle/>
          <a:p>
            <a:r>
              <a:rPr lang="en-US"/>
              <a:t>June 2024</a:t>
            </a:r>
            <a:endParaRPr lang="en-US" dirty="0"/>
          </a:p>
        </p:txBody>
      </p:sp>
      <p:sp>
        <p:nvSpPr>
          <p:cNvPr id="14" name="Footer Placeholder 13">
            <a:extLst>
              <a:ext uri="{FF2B5EF4-FFF2-40B4-BE49-F238E27FC236}">
                <a16:creationId xmlns:a16="http://schemas.microsoft.com/office/drawing/2014/main" id="{224B28E9-A908-63AB-D92A-B8109005F59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156401F8-F60C-34CC-EE06-382B66A4BC4E}"/>
              </a:ext>
            </a:extLst>
          </p:cNvPr>
          <p:cNvSpPr>
            <a:spLocks noGrp="1"/>
          </p:cNvSpPr>
          <p:nvPr>
            <p:ph type="sldNum" sz="quarter" idx="12"/>
          </p:nvPr>
        </p:nvSpPr>
        <p:spPr/>
        <p:txBody>
          <a:bodyPr/>
          <a:lstStyle/>
          <a:p>
            <a:fld id="{D8B0B3AC-44A8-D142-AAF6-9A453466E1A4}" type="slidenum">
              <a:rPr lang="en-VN" smtClean="0"/>
              <a:pPr/>
              <a:t>82</a:t>
            </a:fld>
            <a:endParaRPr lang="en-VN" dirty="0"/>
          </a:p>
        </p:txBody>
      </p:sp>
    </p:spTree>
    <p:extLst>
      <p:ext uri="{BB962C8B-B14F-4D97-AF65-F5344CB8AC3E}">
        <p14:creationId xmlns:p14="http://schemas.microsoft.com/office/powerpoint/2010/main" val="246454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5.9.2 Hàm trả về void</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C337FC93-AB88-4D99-96EA-456401B68D72}"/>
              </a:ext>
            </a:extLst>
          </p:cNvPr>
          <p:cNvSpPr>
            <a:spLocks noGrp="1"/>
          </p:cNvSpPr>
          <p:nvPr>
            <p:ph type="sldNum" sz="quarter" idx="12"/>
          </p:nvPr>
        </p:nvSpPr>
        <p:spPr/>
        <p:txBody>
          <a:bodyPr/>
          <a:lstStyle/>
          <a:p>
            <a:fld id="{D8B0B3AC-44A8-D142-AAF6-9A453466E1A4}" type="slidenum">
              <a:rPr lang="en-VN" smtClean="0"/>
              <a:pPr/>
              <a:t>83</a:t>
            </a:fld>
            <a:endParaRPr lang="en-VN" dirty="0"/>
          </a:p>
        </p:txBody>
      </p:sp>
    </p:spTree>
    <p:extLst>
      <p:ext uri="{BB962C8B-B14F-4D97-AF65-F5344CB8AC3E}">
        <p14:creationId xmlns:p14="http://schemas.microsoft.com/office/powerpoint/2010/main" val="16076417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5.9.2 Hàm trả về void</a:t>
            </a:r>
            <a:endParaRPr lang="en-US" dirty="0"/>
          </a:p>
        </p:txBody>
      </p:sp>
      <p:sp>
        <p:nvSpPr>
          <p:cNvPr id="3" name="Content Placeholder 2"/>
          <p:cNvSpPr>
            <a:spLocks noGrp="1"/>
          </p:cNvSpPr>
          <p:nvPr>
            <p:ph idx="1"/>
          </p:nvPr>
        </p:nvSpPr>
        <p:spPr/>
        <p:txBody>
          <a:bodyPr>
            <a:normAutofit/>
          </a:bodyPr>
          <a:lstStyle/>
          <a:p>
            <a:pPr>
              <a:lnSpc>
                <a:spcPct val="150000"/>
              </a:lnSpc>
            </a:pPr>
            <a:r>
              <a:rPr lang="en-US" sz="2400"/>
              <a:t>Hàm có thể trả về </a:t>
            </a:r>
            <a:r>
              <a:rPr lang="en-US" sz="2400" b="0">
                <a:solidFill>
                  <a:srgbClr val="0000FF"/>
                </a:solidFill>
                <a:effectLst/>
                <a:highlight>
                  <a:srgbClr val="FFFFFF"/>
                </a:highlight>
                <a:latin typeface="PragmataPro Mono Liga" panose="02000509040000020004" pitchFamily="49" charset="0"/>
              </a:rPr>
              <a:t>void</a:t>
            </a:r>
            <a:r>
              <a:rPr lang="en-US" sz="2400"/>
              <a:t>, nghĩa là không trả về gì hết.</a:t>
            </a:r>
          </a:p>
          <a:p>
            <a:pPr>
              <a:lnSpc>
                <a:spcPct val="150000"/>
              </a:lnSpc>
            </a:pPr>
            <a:r>
              <a:rPr lang="en-US" altLang="en-US" sz="2400">
                <a:solidFill>
                  <a:srgbClr val="FF0000"/>
                </a:solidFill>
                <a:latin typeface="Arial" panose="020B0604020202020204" pitchFamily="34" charset="0"/>
                <a:cs typeface="Arial" panose="020B0604020202020204" pitchFamily="34" charset="0"/>
              </a:rPr>
              <a:t>Lệnh </a:t>
            </a:r>
            <a:r>
              <a:rPr lang="en-US" sz="2400" b="1">
                <a:solidFill>
                  <a:srgbClr val="FF0000"/>
                </a:solidFill>
                <a:effectLst/>
                <a:latin typeface="Arial" panose="020B0604020202020204" pitchFamily="34" charset="0"/>
                <a:cs typeface="Arial" panose="020B0604020202020204" pitchFamily="34" charset="0"/>
              </a:rPr>
              <a:t>return</a:t>
            </a:r>
            <a:r>
              <a:rPr lang="en-US" altLang="en-US" sz="2400">
                <a:solidFill>
                  <a:srgbClr val="FF0000"/>
                </a:solidFill>
                <a:latin typeface="Arial" panose="020B0604020202020204" pitchFamily="34" charset="0"/>
                <a:cs typeface="Arial" panose="020B0604020202020204" pitchFamily="34" charset="0"/>
              </a:rPr>
              <a:t> với các hàm không có đầu ra sẽ không kèm theo giá trị (nhưng vẫn sẽ kết thúc việc thực thi hàm)</a:t>
            </a:r>
            <a:endParaRPr lang="vi-VN" altLang="en-US" sz="2400">
              <a:solidFill>
                <a:srgbClr val="FF0000"/>
              </a:solidFill>
              <a:latin typeface="Arial" panose="020B0604020202020204" pitchFamily="34" charset="0"/>
              <a:cs typeface="Arial" panose="020B0604020202020204" pitchFamily="34" charset="0"/>
            </a:endParaRPr>
          </a:p>
          <a:p>
            <a:pPr>
              <a:lnSpc>
                <a:spcPct val="150000"/>
              </a:lnSpc>
            </a:pPr>
            <a:r>
              <a:rPr lang="en-US" altLang="en-US" sz="2400"/>
              <a:t>Ví dụ:</a:t>
            </a:r>
            <a:endParaRPr lang="vi-VN" altLang="en-US" sz="2400" dirty="0"/>
          </a:p>
          <a:p>
            <a:pPr>
              <a:lnSpc>
                <a:spcPct val="150000"/>
              </a:lnSpc>
            </a:pPr>
            <a:endParaRPr lang="en-US" sz="2400" dirty="0">
              <a:latin typeface="+mn-lt"/>
              <a:cs typeface="Calibri" panose="020F0502020204030204" pitchFamily="34" charset="0"/>
            </a:endParaRPr>
          </a:p>
        </p:txBody>
      </p:sp>
      <p:sp>
        <p:nvSpPr>
          <p:cNvPr id="13" name="TextBox 12">
            <a:extLst>
              <a:ext uri="{FF2B5EF4-FFF2-40B4-BE49-F238E27FC236}">
                <a16:creationId xmlns:a16="http://schemas.microsoft.com/office/drawing/2014/main" id="{DE350667-DB1F-650F-3B91-999D6937FF63}"/>
              </a:ext>
            </a:extLst>
          </p:cNvPr>
          <p:cNvSpPr txBox="1"/>
          <p:nvPr/>
        </p:nvSpPr>
        <p:spPr>
          <a:xfrm>
            <a:off x="602417" y="3705393"/>
            <a:ext cx="5461555" cy="2862322"/>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xuat_so_lon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"So lon nhat giua "</a:t>
            </a:r>
            <a:r>
              <a:rPr lang="en-US" sz="2000" b="0">
                <a:solidFill>
                  <a:srgbClr val="000000"/>
                </a:solidFill>
                <a:effectLst/>
                <a:highlight>
                  <a:srgbClr val="FFFFFF"/>
                </a:highlight>
                <a:latin typeface="PragmataPro Mono Liga" panose="02000509040000020004" pitchFamily="49" charset="0"/>
              </a:rPr>
              <a:t> </a:t>
            </a:r>
          </a:p>
          <a:p>
            <a:r>
              <a:rPr lang="en-US" sz="2000">
                <a:solidFill>
                  <a:srgbClr val="000000"/>
                </a:solidFill>
                <a:highlight>
                  <a:srgbClr val="FFFFFF"/>
                </a:highlight>
                <a:latin typeface="PragmataPro Mono Liga" panose="02000509040000020004" pitchFamily="49" charset="0"/>
              </a:rPr>
              <a:t>         </a:t>
            </a:r>
            <a:r>
              <a:rPr lang="en-US" sz="2000" b="0">
                <a:solidFill>
                  <a:srgbClr val="000000"/>
                </a:solidFill>
                <a:effectLst/>
                <a:highlight>
                  <a:srgbClr val="FFFFFF"/>
                </a:highlight>
                <a:latin typeface="PragmataPro Mono Liga" panose="02000509040000020004" pitchFamily="49" charset="0"/>
              </a:rPr>
              <a:t>&lt;&lt; a &lt;&lt; </a:t>
            </a:r>
            <a:r>
              <a:rPr lang="en-US" sz="2000" b="0">
                <a:solidFill>
                  <a:srgbClr val="A31515"/>
                </a:solidFill>
                <a:effectLst/>
                <a:highlight>
                  <a:srgbClr val="FFFFFF"/>
                </a:highlight>
                <a:latin typeface="PragmataPro Mono Liga" panose="02000509040000020004" pitchFamily="49" charset="0"/>
              </a:rPr>
              <a:t>" va "</a:t>
            </a:r>
            <a:r>
              <a:rPr lang="en-US" sz="2000" b="0">
                <a:solidFill>
                  <a:srgbClr val="000000"/>
                </a:solidFill>
                <a:effectLst/>
                <a:highlight>
                  <a:srgbClr val="FFFFFF"/>
                </a:highlight>
                <a:latin typeface="PragmataPro Mono Liga" panose="02000509040000020004" pitchFamily="49" charset="0"/>
              </a:rPr>
              <a:t> &lt;&lt; b &lt;&lt; </a:t>
            </a:r>
            <a:r>
              <a:rPr lang="en-US" sz="2000" b="0">
                <a:solidFill>
                  <a:srgbClr val="A31515"/>
                </a:solidFill>
                <a:effectLst/>
                <a:highlight>
                  <a:srgbClr val="FFFFFF"/>
                </a:highlight>
                <a:latin typeface="PragmataPro Mono Liga" panose="02000509040000020004" pitchFamily="49" charset="0"/>
              </a:rPr>
              <a:t>" la "</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 &gt; b) {</a:t>
            </a:r>
          </a:p>
          <a:p>
            <a:r>
              <a:rPr lang="en-US" sz="2000" b="0">
                <a:solidFill>
                  <a:srgbClr val="000000"/>
                </a:solidFill>
                <a:effectLst/>
                <a:highlight>
                  <a:srgbClr val="FFFFFF"/>
                </a:highlight>
                <a:latin typeface="PragmataPro Mono Liga" panose="02000509040000020004" pitchFamily="49" charset="0"/>
              </a:rPr>
              <a:t>        cout &lt;&lt; a;</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cout &lt;&lt; b;</a:t>
            </a:r>
          </a:p>
          <a:p>
            <a:r>
              <a:rPr lang="en-US" sz="2000" b="0">
                <a:solidFill>
                  <a:srgbClr val="000000"/>
                </a:solidFill>
                <a:effectLst/>
                <a:highlight>
                  <a:srgbClr val="FFFFFF"/>
                </a:highlight>
                <a:latin typeface="PragmataPro Mono Liga" panose="02000509040000020004" pitchFamily="49" charset="0"/>
              </a:rPr>
              <a:t>}</a:t>
            </a:r>
          </a:p>
        </p:txBody>
      </p:sp>
      <p:sp>
        <p:nvSpPr>
          <p:cNvPr id="16" name="Date Placeholder 15">
            <a:extLst>
              <a:ext uri="{FF2B5EF4-FFF2-40B4-BE49-F238E27FC236}">
                <a16:creationId xmlns:a16="http://schemas.microsoft.com/office/drawing/2014/main" id="{E3A22B00-87B9-3AAB-89AD-A49ED8BD8A26}"/>
              </a:ext>
            </a:extLst>
          </p:cNvPr>
          <p:cNvSpPr>
            <a:spLocks noGrp="1"/>
          </p:cNvSpPr>
          <p:nvPr>
            <p:ph type="dt" sz="half" idx="13"/>
          </p:nvPr>
        </p:nvSpPr>
        <p:spPr/>
        <p:txBody>
          <a:bodyPr/>
          <a:lstStyle/>
          <a:p>
            <a:r>
              <a:rPr lang="en-US"/>
              <a:t>June 2024</a:t>
            </a:r>
            <a:endParaRPr lang="en-US" dirty="0"/>
          </a:p>
        </p:txBody>
      </p:sp>
      <p:sp>
        <p:nvSpPr>
          <p:cNvPr id="17" name="Footer Placeholder 16">
            <a:extLst>
              <a:ext uri="{FF2B5EF4-FFF2-40B4-BE49-F238E27FC236}">
                <a16:creationId xmlns:a16="http://schemas.microsoft.com/office/drawing/2014/main" id="{F0CDB35E-DFAE-96FF-73C4-93E75F96345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TextBox 8"/>
          <p:cNvSpPr txBox="1"/>
          <p:nvPr/>
        </p:nvSpPr>
        <p:spPr bwMode="auto">
          <a:xfrm>
            <a:off x="6128030" y="3705393"/>
            <a:ext cx="5813773" cy="2246769"/>
          </a:xfrm>
          <a:prstGeom prst="rect">
            <a:avLst/>
          </a:prstGeom>
          <a:noFill/>
          <a:ln>
            <a:solidFill>
              <a:schemeClr val="tx1">
                <a:lumMod val="50000"/>
              </a:schemeClr>
            </a:solidFill>
          </a:ln>
        </p:spPr>
        <p:txBody>
          <a:bodyPr wrap="square">
            <a:spAutoFit/>
          </a:bodyPr>
          <a:lstStyle/>
          <a:p>
            <a:r>
              <a:rPr lang="en-US" sz="2000" b="0">
                <a:solidFill>
                  <a:srgbClr val="0000FF"/>
                </a:solidFill>
                <a:effectLst/>
                <a:highlight>
                  <a:srgbClr val="FFFFFF"/>
                </a:highlight>
                <a:latin typeface="PragmataPro Mono Liga" panose="02000509040000020004" pitchFamily="49" charset="0"/>
              </a:rPr>
              <a:t>void</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xuat_so_lon</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b</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 &gt; b) m = a;</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else</a:t>
            </a:r>
            <a:r>
              <a:rPr lang="en-US" sz="2000" b="0">
                <a:solidFill>
                  <a:srgbClr val="000000"/>
                </a:solidFill>
                <a:effectLst/>
                <a:highlight>
                  <a:srgbClr val="FFFFFF"/>
                </a:highlight>
                <a:latin typeface="PragmataPro Mono Liga" panose="02000509040000020004" pitchFamily="49" charset="0"/>
              </a:rPr>
              <a:t> m = b;</a:t>
            </a:r>
          </a:p>
          <a:p>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A31515"/>
                </a:solidFill>
                <a:effectLst/>
                <a:highlight>
                  <a:srgbClr val="FFFFFF"/>
                </a:highlight>
                <a:latin typeface="PragmataPro Mono Liga" panose="02000509040000020004" pitchFamily="49" charset="0"/>
              </a:rPr>
              <a:t>"So lon nhat giua "</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&lt;&lt; a &lt;&lt; </a:t>
            </a:r>
            <a:r>
              <a:rPr lang="en-US" sz="2000" b="0">
                <a:solidFill>
                  <a:srgbClr val="A31515"/>
                </a:solidFill>
                <a:effectLst/>
                <a:highlight>
                  <a:srgbClr val="FFFFFF"/>
                </a:highlight>
                <a:latin typeface="PragmataPro Mono Liga" panose="02000509040000020004" pitchFamily="49" charset="0"/>
              </a:rPr>
              <a:t>" va "</a:t>
            </a:r>
            <a:r>
              <a:rPr lang="en-US" sz="2000" b="0">
                <a:solidFill>
                  <a:srgbClr val="000000"/>
                </a:solidFill>
                <a:effectLst/>
                <a:highlight>
                  <a:srgbClr val="FFFFFF"/>
                </a:highlight>
                <a:latin typeface="PragmataPro Mono Liga" panose="02000509040000020004" pitchFamily="49" charset="0"/>
              </a:rPr>
              <a:t> &lt;&lt; b &lt;&lt; </a:t>
            </a:r>
            <a:r>
              <a:rPr lang="en-US" sz="2000" b="0">
                <a:solidFill>
                  <a:srgbClr val="A31515"/>
                </a:solidFill>
                <a:effectLst/>
                <a:highlight>
                  <a:srgbClr val="FFFFFF"/>
                </a:highlight>
                <a:latin typeface="PragmataPro Mono Liga" panose="02000509040000020004" pitchFamily="49" charset="0"/>
              </a:rPr>
              <a:t>" la "</a:t>
            </a:r>
            <a:r>
              <a:rPr lang="en-US" sz="2000" b="0">
                <a:solidFill>
                  <a:srgbClr val="000000"/>
                </a:solidFill>
                <a:effectLst/>
                <a:highlight>
                  <a:srgbClr val="FFFFFF"/>
                </a:highlight>
                <a:latin typeface="PragmataPro Mono Liga" panose="02000509040000020004" pitchFamily="49" charset="0"/>
              </a:rPr>
              <a:t> &lt;&lt; m;</a:t>
            </a:r>
          </a:p>
          <a:p>
            <a:r>
              <a:rPr lang="en-US" sz="2000" b="0">
                <a:solidFill>
                  <a:srgbClr val="000000"/>
                </a:solidFill>
                <a:effectLst/>
                <a:highlight>
                  <a:srgbClr val="FFFFFF"/>
                </a:highlight>
                <a:latin typeface="PragmataPro Mono Liga" panose="02000509040000020004" pitchFamily="49" charset="0"/>
              </a:rPr>
              <a:t>}</a:t>
            </a:r>
          </a:p>
        </p:txBody>
      </p:sp>
      <p:sp>
        <p:nvSpPr>
          <p:cNvPr id="4" name="Slide Number Placeholder 3">
            <a:extLst>
              <a:ext uri="{FF2B5EF4-FFF2-40B4-BE49-F238E27FC236}">
                <a16:creationId xmlns:a16="http://schemas.microsoft.com/office/drawing/2014/main" id="{6F6C8D0B-0F21-739F-E5CD-6FB25E7068AF}"/>
              </a:ext>
            </a:extLst>
          </p:cNvPr>
          <p:cNvSpPr>
            <a:spLocks noGrp="1"/>
          </p:cNvSpPr>
          <p:nvPr>
            <p:ph type="sldNum" sz="quarter" idx="12"/>
          </p:nvPr>
        </p:nvSpPr>
        <p:spPr/>
        <p:txBody>
          <a:bodyPr/>
          <a:lstStyle/>
          <a:p>
            <a:fld id="{D8B0B3AC-44A8-D142-AAF6-9A453466E1A4}" type="slidenum">
              <a:rPr lang="en-VN" smtClean="0"/>
              <a:pPr/>
              <a:t>84</a:t>
            </a:fld>
            <a:endParaRPr lang="en-VN" dirty="0"/>
          </a:p>
        </p:txBody>
      </p:sp>
    </p:spTree>
    <p:extLst>
      <p:ext uri="{BB962C8B-B14F-4D97-AF65-F5344CB8AC3E}">
        <p14:creationId xmlns:p14="http://schemas.microsoft.com/office/powerpoint/2010/main" val="7190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ltLang="en-US"/>
              <a:t>5.9.3 </a:t>
            </a:r>
            <a:r>
              <a:rPr lang="vi-VN" altLang="en-US"/>
              <a:t>Hàm trả về tham chiếu</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2619DB0A-B36E-6BE1-DF75-5EFEE300CA22}"/>
              </a:ext>
            </a:extLst>
          </p:cNvPr>
          <p:cNvSpPr>
            <a:spLocks noGrp="1"/>
          </p:cNvSpPr>
          <p:nvPr>
            <p:ph type="sldNum" sz="quarter" idx="12"/>
          </p:nvPr>
        </p:nvSpPr>
        <p:spPr/>
        <p:txBody>
          <a:bodyPr/>
          <a:lstStyle/>
          <a:p>
            <a:fld id="{D8B0B3AC-44A8-D142-AAF6-9A453466E1A4}" type="slidenum">
              <a:rPr lang="en-VN" smtClean="0"/>
              <a:pPr/>
              <a:t>85</a:t>
            </a:fld>
            <a:endParaRPr lang="en-VN" dirty="0"/>
          </a:p>
        </p:txBody>
      </p:sp>
    </p:spTree>
    <p:extLst>
      <p:ext uri="{BB962C8B-B14F-4D97-AF65-F5344CB8AC3E}">
        <p14:creationId xmlns:p14="http://schemas.microsoft.com/office/powerpoint/2010/main" val="20221632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BCBB-E5BE-5B3D-21A6-DBBAD571C914}"/>
              </a:ext>
            </a:extLst>
          </p:cNvPr>
          <p:cNvSpPr>
            <a:spLocks noGrp="1"/>
          </p:cNvSpPr>
          <p:nvPr>
            <p:ph type="title"/>
          </p:nvPr>
        </p:nvSpPr>
        <p:spPr/>
        <p:txBody>
          <a:bodyPr>
            <a:normAutofit fontScale="90000"/>
          </a:bodyPr>
          <a:lstStyle/>
          <a:p>
            <a:r>
              <a:rPr lang="en-US" altLang="en-US"/>
              <a:t>5.9.3 </a:t>
            </a:r>
            <a:r>
              <a:rPr lang="vi-VN" altLang="en-US"/>
              <a:t>Hàm trả về tham chiếu</a:t>
            </a:r>
            <a:endParaRPr lang="en-US"/>
          </a:p>
        </p:txBody>
      </p:sp>
      <p:sp>
        <p:nvSpPr>
          <p:cNvPr id="3" name="Content Placeholder 2">
            <a:extLst>
              <a:ext uri="{FF2B5EF4-FFF2-40B4-BE49-F238E27FC236}">
                <a16:creationId xmlns:a16="http://schemas.microsoft.com/office/drawing/2014/main" id="{5B2AA04D-EEE8-00B4-9E79-0B344DC911E1}"/>
              </a:ext>
            </a:extLst>
          </p:cNvPr>
          <p:cNvSpPr>
            <a:spLocks noGrp="1"/>
          </p:cNvSpPr>
          <p:nvPr>
            <p:ph idx="1"/>
          </p:nvPr>
        </p:nvSpPr>
        <p:spPr/>
        <p:txBody>
          <a:bodyPr>
            <a:noAutofit/>
          </a:bodyPr>
          <a:lstStyle/>
          <a:p>
            <a:pPr algn="l">
              <a:lnSpc>
                <a:spcPct val="100000"/>
              </a:lnSpc>
              <a:spcBef>
                <a:spcPts val="0"/>
              </a:spcBef>
              <a:spcAft>
                <a:spcPts val="0"/>
              </a:spcAft>
            </a:pPr>
            <a:r>
              <a:rPr lang="en-US" sz="2400" b="1" i="0">
                <a:solidFill>
                  <a:schemeClr val="tx1">
                    <a:lumMod val="50000"/>
                  </a:schemeClr>
                </a:solidFill>
                <a:effectLst/>
                <a:highlight>
                  <a:srgbClr val="FFFFFF"/>
                </a:highlight>
              </a:rPr>
              <a:t>Hàm trả về tham chiếu</a:t>
            </a:r>
            <a:r>
              <a:rPr lang="en-US" sz="2400" b="0" i="0">
                <a:solidFill>
                  <a:schemeClr val="tx1">
                    <a:lumMod val="50000"/>
                  </a:schemeClr>
                </a:solidFill>
                <a:effectLst/>
                <a:highlight>
                  <a:srgbClr val="FFFFFF"/>
                </a:highlight>
              </a:rPr>
              <a:t> là cho phép hàm trả về một tham chiếu đến một biến thay vì trả về một giá trị. </a:t>
            </a:r>
            <a:r>
              <a:rPr lang="en-US" sz="2400" b="1" i="0">
                <a:solidFill>
                  <a:schemeClr val="tx1">
                    <a:lumMod val="50000"/>
                  </a:schemeClr>
                </a:solidFill>
                <a:effectLst/>
                <a:highlight>
                  <a:srgbClr val="FFFFFF"/>
                </a:highlight>
              </a:rPr>
              <a:t>Giá trị trả về </a:t>
            </a:r>
            <a:r>
              <a:rPr lang="en-US" sz="2400" b="0" i="0">
                <a:solidFill>
                  <a:schemeClr val="tx1">
                    <a:lumMod val="50000"/>
                  </a:schemeClr>
                </a:solidFill>
                <a:effectLst/>
                <a:highlight>
                  <a:srgbClr val="FFFFFF"/>
                </a:highlight>
              </a:rPr>
              <a:t>của hàm </a:t>
            </a:r>
            <a:r>
              <a:rPr lang="en-US" sz="2400" b="1" i="0">
                <a:solidFill>
                  <a:schemeClr val="tx1">
                    <a:lumMod val="50000"/>
                  </a:schemeClr>
                </a:solidFill>
                <a:effectLst/>
                <a:highlight>
                  <a:srgbClr val="FFFFFF"/>
                </a:highlight>
              </a:rPr>
              <a:t>là biến</a:t>
            </a:r>
            <a:r>
              <a:rPr lang="en-US" sz="2400" b="0" i="0">
                <a:solidFill>
                  <a:schemeClr val="tx1">
                    <a:lumMod val="50000"/>
                  </a:schemeClr>
                </a:solidFill>
                <a:effectLst/>
                <a:highlight>
                  <a:srgbClr val="FFFFFF"/>
                </a:highlight>
              </a:rPr>
              <a:t>, không phải hằng hoặc biểu thức.</a:t>
            </a:r>
          </a:p>
          <a:p>
            <a:pPr algn="l">
              <a:lnSpc>
                <a:spcPct val="100000"/>
              </a:lnSpc>
              <a:spcAft>
                <a:spcPts val="0"/>
              </a:spcAft>
            </a:pPr>
            <a:r>
              <a:rPr lang="en-US" sz="2400">
                <a:solidFill>
                  <a:schemeClr val="tx1">
                    <a:lumMod val="50000"/>
                  </a:schemeClr>
                </a:solidFill>
                <a:highlight>
                  <a:srgbClr val="FFFFFF"/>
                </a:highlight>
              </a:rPr>
              <a:t>Ví dụ:</a:t>
            </a:r>
          </a:p>
          <a:p>
            <a:pPr algn="l">
              <a:lnSpc>
                <a:spcPct val="100000"/>
              </a:lnSpc>
              <a:spcAft>
                <a:spcPts val="0"/>
              </a:spcAft>
            </a:pPr>
            <a:endParaRPr lang="en-US" sz="2400">
              <a:solidFill>
                <a:schemeClr val="tx1">
                  <a:lumMod val="50000"/>
                </a:schemeClr>
              </a:solidFill>
              <a:highlight>
                <a:srgbClr val="FFFFFF"/>
              </a:highlight>
            </a:endParaRPr>
          </a:p>
          <a:p>
            <a:pPr marL="0" indent="0">
              <a:lnSpc>
                <a:spcPct val="12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"Nhap gia tri n = "</a:t>
            </a:r>
            <a:r>
              <a:rPr lang="en-US" sz="24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400">
                <a:solidFill>
                  <a:srgbClr val="000000"/>
                </a:solidFill>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cin &gt;&gt; n;</a:t>
            </a:r>
          </a:p>
          <a:p>
            <a:pPr marL="0" indent="0">
              <a:lnSpc>
                <a:spcPct val="12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n;</a:t>
            </a:r>
          </a:p>
          <a:p>
            <a:pPr marL="0" indent="0">
              <a:lnSpc>
                <a:spcPct val="12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CAC6217D-9285-E4B1-F7D4-5E6CC39C9D0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62758B98-245F-2462-DFEF-0E2A0DC9750B}"/>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24422700-8DCE-C4ED-589C-A810E73A3D50}"/>
              </a:ext>
            </a:extLst>
          </p:cNvPr>
          <p:cNvSpPr>
            <a:spLocks noGrp="1"/>
          </p:cNvSpPr>
          <p:nvPr>
            <p:ph type="sldNum" sz="quarter" idx="12"/>
          </p:nvPr>
        </p:nvSpPr>
        <p:spPr/>
        <p:txBody>
          <a:bodyPr/>
          <a:lstStyle/>
          <a:p>
            <a:fld id="{D8B0B3AC-44A8-D142-AAF6-9A453466E1A4}" type="slidenum">
              <a:rPr lang="en-VN" smtClean="0"/>
              <a:pPr/>
              <a:t>86</a:t>
            </a:fld>
            <a:endParaRPr lang="en-VN" dirty="0"/>
          </a:p>
        </p:txBody>
      </p:sp>
    </p:spTree>
    <p:extLst>
      <p:ext uri="{BB962C8B-B14F-4D97-AF65-F5344CB8AC3E}">
        <p14:creationId xmlns:p14="http://schemas.microsoft.com/office/powerpoint/2010/main" val="23896411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4BCF-49B2-F733-E7EA-17441A57CB86}"/>
              </a:ext>
            </a:extLst>
          </p:cNvPr>
          <p:cNvSpPr>
            <a:spLocks noGrp="1"/>
          </p:cNvSpPr>
          <p:nvPr>
            <p:ph type="title"/>
          </p:nvPr>
        </p:nvSpPr>
        <p:spPr/>
        <p:txBody>
          <a:bodyPr>
            <a:normAutofit fontScale="90000"/>
          </a:bodyPr>
          <a:lstStyle/>
          <a:p>
            <a:r>
              <a:rPr lang="en-US" altLang="en-US"/>
              <a:t>5.9.3 </a:t>
            </a:r>
            <a:r>
              <a:rPr lang="vi-VN" altLang="en-US"/>
              <a:t>Hàm trả về tham chiếu</a:t>
            </a:r>
            <a:endParaRPr lang="en-US"/>
          </a:p>
        </p:txBody>
      </p:sp>
      <p:sp>
        <p:nvSpPr>
          <p:cNvPr id="3" name="Content Placeholder 2">
            <a:extLst>
              <a:ext uri="{FF2B5EF4-FFF2-40B4-BE49-F238E27FC236}">
                <a16:creationId xmlns:a16="http://schemas.microsoft.com/office/drawing/2014/main" id="{B42F25E9-E594-E47B-E8B1-42D93994C30F}"/>
              </a:ext>
            </a:extLst>
          </p:cNvPr>
          <p:cNvSpPr>
            <a:spLocks noGrp="1"/>
          </p:cNvSpPr>
          <p:nvPr>
            <p:ph idx="1"/>
          </p:nvPr>
        </p:nvSpPr>
        <p:spPr/>
        <p:txBody>
          <a:bodyPr>
            <a:noAutofit/>
          </a:bodyPr>
          <a:lstStyle/>
          <a:p>
            <a:pPr>
              <a:lnSpc>
                <a:spcPct val="120000"/>
              </a:lnSpc>
              <a:spcBef>
                <a:spcPts val="0"/>
              </a:spcBef>
              <a:spcAft>
                <a:spcPts val="0"/>
              </a:spcAft>
            </a:pPr>
            <a:r>
              <a:rPr lang="en-US" sz="2400"/>
              <a:t>Hàm có thể trả về </a:t>
            </a:r>
            <a:r>
              <a:rPr lang="en-US" sz="2400" b="1"/>
              <a:t>tham chiếu</a:t>
            </a:r>
            <a:r>
              <a:rPr lang="en-US" sz="2400"/>
              <a:t> đến </a:t>
            </a:r>
            <a:r>
              <a:rPr lang="en-US" sz="2400" b="1"/>
              <a:t>tham chiếu đối số</a:t>
            </a:r>
            <a:r>
              <a:rPr lang="en-US" sz="2400"/>
              <a:t>.</a:t>
            </a:r>
          </a:p>
          <a:p>
            <a:pPr>
              <a:lnSpc>
                <a:spcPct val="120000"/>
              </a:lnSpc>
              <a:spcBef>
                <a:spcPts val="0"/>
              </a:spcBef>
              <a:spcAft>
                <a:spcPts val="0"/>
              </a:spcAft>
            </a:pPr>
            <a:r>
              <a:rPr lang="en-US" sz="2400"/>
              <a:t>Ví dụ:</a:t>
            </a:r>
          </a:p>
          <a:p>
            <a:pPr marL="0" indent="0">
              <a:lnSpc>
                <a:spcPct val="12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"Nhap gia tri n = "</a:t>
            </a:r>
            <a:r>
              <a:rPr lang="en-US" sz="20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000">
                <a:solidFill>
                  <a:srgbClr val="000000"/>
                </a:solidFill>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cin &gt;&gt; n;</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n;</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(n) -=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“Gia tri n la "</a:t>
            </a:r>
            <a:r>
              <a:rPr lang="en-US" sz="2000" b="0">
                <a:solidFill>
                  <a:srgbClr val="000000"/>
                </a:solidFill>
                <a:effectLst/>
                <a:highlight>
                  <a:srgbClr val="FFFFFF"/>
                </a:highlight>
                <a:latin typeface="PragmataPro Mono Liga" panose="02000509040000020004" pitchFamily="49" charset="0"/>
              </a:rPr>
              <a:t> &lt;&lt; n;</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endParaRPr lang="en-US" sz="2400"/>
          </a:p>
        </p:txBody>
      </p:sp>
      <p:sp>
        <p:nvSpPr>
          <p:cNvPr id="4" name="Footer Placeholder 3">
            <a:extLst>
              <a:ext uri="{FF2B5EF4-FFF2-40B4-BE49-F238E27FC236}">
                <a16:creationId xmlns:a16="http://schemas.microsoft.com/office/drawing/2014/main" id="{7406AC6F-C00F-7120-DBA7-AE9D4D77271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DCA28D22-8291-00D2-0941-AC37BE913230}"/>
              </a:ext>
            </a:extLst>
          </p:cNvPr>
          <p:cNvSpPr>
            <a:spLocks noGrp="1"/>
          </p:cNvSpPr>
          <p:nvPr>
            <p:ph type="dt" sz="half" idx="13"/>
          </p:nvPr>
        </p:nvSpPr>
        <p:spPr/>
        <p:txBody>
          <a:bodyPr/>
          <a:lstStyle/>
          <a:p>
            <a:r>
              <a:rPr lang="en-US"/>
              <a:t>June 2024</a:t>
            </a:r>
            <a:endParaRPr lang="en-US" dirty="0"/>
          </a:p>
        </p:txBody>
      </p:sp>
      <p:sp>
        <p:nvSpPr>
          <p:cNvPr id="14" name="TextBox 13">
            <a:extLst>
              <a:ext uri="{FF2B5EF4-FFF2-40B4-BE49-F238E27FC236}">
                <a16:creationId xmlns:a16="http://schemas.microsoft.com/office/drawing/2014/main" id="{B4CB6102-79D5-F584-6F2A-A3F76019E609}"/>
              </a:ext>
            </a:extLst>
          </p:cNvPr>
          <p:cNvSpPr txBox="1"/>
          <p:nvPr/>
        </p:nvSpPr>
        <p:spPr>
          <a:xfrm>
            <a:off x="7099300" y="2705725"/>
            <a:ext cx="2628900" cy="1446550"/>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Nhap gia tri n = 5</a:t>
            </a:r>
          </a:p>
          <a:p>
            <a:r>
              <a:rPr lang="en-US" sz="2200"/>
              <a:t>Gia tri n la 3</a:t>
            </a:r>
          </a:p>
        </p:txBody>
      </p:sp>
      <p:sp>
        <p:nvSpPr>
          <p:cNvPr id="7" name="Slide Number Placeholder 6">
            <a:extLst>
              <a:ext uri="{FF2B5EF4-FFF2-40B4-BE49-F238E27FC236}">
                <a16:creationId xmlns:a16="http://schemas.microsoft.com/office/drawing/2014/main" id="{D442A7A2-96C6-9438-931F-C422B80FF2B2}"/>
              </a:ext>
            </a:extLst>
          </p:cNvPr>
          <p:cNvSpPr>
            <a:spLocks noGrp="1"/>
          </p:cNvSpPr>
          <p:nvPr>
            <p:ph type="sldNum" sz="quarter" idx="12"/>
          </p:nvPr>
        </p:nvSpPr>
        <p:spPr/>
        <p:txBody>
          <a:bodyPr/>
          <a:lstStyle/>
          <a:p>
            <a:fld id="{D8B0B3AC-44A8-D142-AAF6-9A453466E1A4}" type="slidenum">
              <a:rPr lang="en-VN" smtClean="0"/>
              <a:pPr/>
              <a:t>87</a:t>
            </a:fld>
            <a:endParaRPr lang="en-VN" dirty="0"/>
          </a:p>
        </p:txBody>
      </p:sp>
    </p:spTree>
    <p:extLst>
      <p:ext uri="{BB962C8B-B14F-4D97-AF65-F5344CB8AC3E}">
        <p14:creationId xmlns:p14="http://schemas.microsoft.com/office/powerpoint/2010/main" val="129786564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D07B-E045-F0B0-15C4-C7744F94221D}"/>
              </a:ext>
            </a:extLst>
          </p:cNvPr>
          <p:cNvSpPr>
            <a:spLocks noGrp="1"/>
          </p:cNvSpPr>
          <p:nvPr>
            <p:ph type="title"/>
          </p:nvPr>
        </p:nvSpPr>
        <p:spPr/>
        <p:txBody>
          <a:bodyPr>
            <a:normAutofit fontScale="90000"/>
          </a:bodyPr>
          <a:lstStyle/>
          <a:p>
            <a:r>
              <a:rPr lang="en-US" altLang="en-US"/>
              <a:t>5.9.3 </a:t>
            </a:r>
            <a:r>
              <a:rPr lang="vi-VN" altLang="en-US"/>
              <a:t>Hàm trả về tham chiếu</a:t>
            </a:r>
            <a:endParaRPr lang="en-US"/>
          </a:p>
        </p:txBody>
      </p:sp>
      <p:sp>
        <p:nvSpPr>
          <p:cNvPr id="3" name="Content Placeholder 2">
            <a:extLst>
              <a:ext uri="{FF2B5EF4-FFF2-40B4-BE49-F238E27FC236}">
                <a16:creationId xmlns:a16="http://schemas.microsoft.com/office/drawing/2014/main" id="{B605487B-41B8-DFCE-473E-FCA14F151D22}"/>
              </a:ext>
            </a:extLst>
          </p:cNvPr>
          <p:cNvSpPr>
            <a:spLocks noGrp="1"/>
          </p:cNvSpPr>
          <p:nvPr>
            <p:ph idx="1"/>
          </p:nvPr>
        </p:nvSpPr>
        <p:spPr/>
        <p:txBody>
          <a:bodyPr>
            <a:normAutofit/>
          </a:bodyPr>
          <a:lstStyle/>
          <a:p>
            <a:r>
              <a:rPr lang="en-US" sz="2400"/>
              <a:t>Hàm có thể </a:t>
            </a:r>
            <a:r>
              <a:rPr lang="en-US" sz="2400" b="1"/>
              <a:t>trả về tham chiếu </a:t>
            </a:r>
            <a:r>
              <a:rPr lang="en-US" sz="2400"/>
              <a:t>đến </a:t>
            </a:r>
            <a:r>
              <a:rPr lang="en-US" sz="2400" b="1"/>
              <a:t>biến tĩnh </a:t>
            </a:r>
            <a:r>
              <a:rPr lang="vi-VN" sz="2400"/>
              <a:t>vì biến tĩnh tồn tại trong suốt chương trình</a:t>
            </a:r>
            <a:r>
              <a:rPr lang="en-US" sz="2400"/>
              <a:t>.</a:t>
            </a:r>
          </a:p>
          <a:p>
            <a:r>
              <a:rPr lang="en-US" sz="2400"/>
              <a:t>Ví dụ: </a:t>
            </a:r>
            <a:r>
              <a:rPr lang="en-US" sz="2400">
                <a:solidFill>
                  <a:srgbClr val="FF0000"/>
                </a:solidFill>
              </a:rPr>
              <a:t>Hàm sau đúng</a:t>
            </a:r>
          </a:p>
          <a:p>
            <a:pPr marL="0" indent="0">
              <a:buNone/>
            </a:pPr>
            <a:r>
              <a:rPr lang="es-ES" sz="2400" b="0">
                <a:solidFill>
                  <a:srgbClr val="0000FF"/>
                </a:solidFill>
                <a:effectLst/>
                <a:highlight>
                  <a:srgbClr val="FFFFFF"/>
                </a:highlight>
                <a:latin typeface="PragmataPro Mono Liga" panose="02000509040000020004" pitchFamily="49" charset="0"/>
              </a:rPr>
              <a:t>int&amp;</a:t>
            </a:r>
            <a:r>
              <a:rPr lang="es-ES" sz="2400" b="0">
                <a:solidFill>
                  <a:srgbClr val="000000"/>
                </a:solidFill>
                <a:effectLst/>
                <a:highlight>
                  <a:srgbClr val="FFFFFF"/>
                </a:highlight>
                <a:latin typeface="PragmataPro Mono Liga" panose="02000509040000020004" pitchFamily="49" charset="0"/>
              </a:rPr>
              <a:t> </a:t>
            </a:r>
            <a:r>
              <a:rPr lang="es-ES" sz="2400" b="0">
                <a:solidFill>
                  <a:srgbClr val="795E26"/>
                </a:solidFill>
                <a:effectLst/>
                <a:highlight>
                  <a:srgbClr val="FFFFFF"/>
                </a:highlight>
                <a:latin typeface="PragmataPro Mono Liga" panose="02000509040000020004" pitchFamily="49" charset="0"/>
              </a:rPr>
              <a:t>Nhap</a:t>
            </a:r>
            <a:r>
              <a:rPr lang="es-ES" sz="2400" b="0">
                <a:solidFill>
                  <a:srgbClr val="000000"/>
                </a:solidFill>
                <a:effectLst/>
                <a:highlight>
                  <a:srgbClr val="FFFFFF"/>
                </a:highlight>
                <a:latin typeface="PragmataPro Mono Liga" panose="02000509040000020004" pitchFamily="49" charset="0"/>
              </a:rPr>
              <a:t>() {</a:t>
            </a:r>
          </a:p>
          <a:p>
            <a:pPr marL="0" indent="0">
              <a:buNone/>
            </a:pPr>
            <a:r>
              <a:rPr lang="es-ES" sz="2400" b="0">
                <a:solidFill>
                  <a:srgbClr val="000000"/>
                </a:solidFill>
                <a:effectLst/>
                <a:highlight>
                  <a:srgbClr val="FFFFFF"/>
                </a:highlight>
                <a:latin typeface="PragmataPro Mono Liga" panose="02000509040000020004" pitchFamily="49" charset="0"/>
              </a:rPr>
              <a:t>    static </a:t>
            </a:r>
            <a:r>
              <a:rPr lang="es-ES" sz="2400" b="0">
                <a:solidFill>
                  <a:srgbClr val="0000FF"/>
                </a:solidFill>
                <a:effectLst/>
                <a:highlight>
                  <a:srgbClr val="FFFFFF"/>
                </a:highlight>
                <a:latin typeface="PragmataPro Mono Liga" panose="02000509040000020004" pitchFamily="49" charset="0"/>
              </a:rPr>
              <a:t>int</a:t>
            </a:r>
            <a:r>
              <a:rPr lang="es-ES" sz="2400" b="0">
                <a:solidFill>
                  <a:srgbClr val="000000"/>
                </a:solidFill>
                <a:effectLst/>
                <a:highlight>
                  <a:srgbClr val="FFFFFF"/>
                </a:highlight>
                <a:latin typeface="PragmataPro Mono Liga" panose="02000509040000020004" pitchFamily="49" charset="0"/>
              </a:rPr>
              <a:t> y;</a:t>
            </a:r>
          </a:p>
          <a:p>
            <a:pPr marL="0" indent="0">
              <a:buNone/>
            </a:pPr>
            <a:r>
              <a:rPr lang="es-ES" sz="2400" b="0">
                <a:solidFill>
                  <a:srgbClr val="000000"/>
                </a:solidFill>
                <a:effectLst/>
                <a:highlight>
                  <a:srgbClr val="FFFFFF"/>
                </a:highlight>
                <a:latin typeface="PragmataPro Mono Liga" panose="02000509040000020004" pitchFamily="49" charset="0"/>
              </a:rPr>
              <a:t>    cin &gt;&gt; y;</a:t>
            </a:r>
          </a:p>
          <a:p>
            <a:pPr marL="0" indent="0">
              <a:buNone/>
            </a:pPr>
            <a:r>
              <a:rPr lang="es-ES" sz="2400" b="0">
                <a:solidFill>
                  <a:srgbClr val="000000"/>
                </a:solidFill>
                <a:effectLst/>
                <a:highlight>
                  <a:srgbClr val="FFFFFF"/>
                </a:highlight>
                <a:latin typeface="PragmataPro Mono Liga" panose="02000509040000020004" pitchFamily="49" charset="0"/>
              </a:rPr>
              <a:t>    </a:t>
            </a:r>
            <a:r>
              <a:rPr lang="es-ES" sz="2400" b="0">
                <a:solidFill>
                  <a:srgbClr val="AF00DB"/>
                </a:solidFill>
                <a:effectLst/>
                <a:highlight>
                  <a:srgbClr val="FFFFFF"/>
                </a:highlight>
                <a:latin typeface="PragmataPro Mono Liga" panose="02000509040000020004" pitchFamily="49" charset="0"/>
              </a:rPr>
              <a:t>return</a:t>
            </a:r>
            <a:r>
              <a:rPr lang="es-ES" sz="2400" b="0">
                <a:solidFill>
                  <a:srgbClr val="000000"/>
                </a:solidFill>
                <a:effectLst/>
                <a:highlight>
                  <a:srgbClr val="FFFFFF"/>
                </a:highlight>
                <a:latin typeface="PragmataPro Mono Liga" panose="02000509040000020004" pitchFamily="49" charset="0"/>
              </a:rPr>
              <a:t> y;</a:t>
            </a:r>
          </a:p>
          <a:p>
            <a:pPr marL="0" indent="0">
              <a:buNone/>
            </a:pPr>
            <a:r>
              <a:rPr lang="es-ES" sz="24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93B428FE-D84B-5006-58FF-CBB92AB8F7E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02611C3-48FE-F6C6-2884-3975AA8E4282}"/>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05991C80-5042-DBCC-F2C2-DBCB6939D433}"/>
              </a:ext>
            </a:extLst>
          </p:cNvPr>
          <p:cNvSpPr>
            <a:spLocks noGrp="1"/>
          </p:cNvSpPr>
          <p:nvPr>
            <p:ph type="sldNum" sz="quarter" idx="12"/>
          </p:nvPr>
        </p:nvSpPr>
        <p:spPr/>
        <p:txBody>
          <a:bodyPr/>
          <a:lstStyle/>
          <a:p>
            <a:fld id="{D8B0B3AC-44A8-D142-AAF6-9A453466E1A4}" type="slidenum">
              <a:rPr lang="en-VN" smtClean="0"/>
              <a:pPr/>
              <a:t>88</a:t>
            </a:fld>
            <a:endParaRPr lang="en-VN" dirty="0"/>
          </a:p>
        </p:txBody>
      </p:sp>
    </p:spTree>
    <p:extLst>
      <p:ext uri="{BB962C8B-B14F-4D97-AF65-F5344CB8AC3E}">
        <p14:creationId xmlns:p14="http://schemas.microsoft.com/office/powerpoint/2010/main" val="15454825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58C2-A6B5-7872-1EE9-6E34BBDCB17E}"/>
              </a:ext>
            </a:extLst>
          </p:cNvPr>
          <p:cNvSpPr>
            <a:spLocks noGrp="1"/>
          </p:cNvSpPr>
          <p:nvPr>
            <p:ph type="title"/>
          </p:nvPr>
        </p:nvSpPr>
        <p:spPr/>
        <p:txBody>
          <a:bodyPr>
            <a:normAutofit fontScale="90000"/>
          </a:bodyPr>
          <a:lstStyle/>
          <a:p>
            <a:r>
              <a:rPr lang="en-US" altLang="en-US"/>
              <a:t>5.9.3 </a:t>
            </a:r>
            <a:r>
              <a:rPr lang="vi-VN" altLang="en-US"/>
              <a:t>Hàm trả về tham chiếu</a:t>
            </a:r>
            <a:endParaRPr lang="en-US"/>
          </a:p>
        </p:txBody>
      </p:sp>
      <p:sp>
        <p:nvSpPr>
          <p:cNvPr id="3" name="Content Placeholder 2">
            <a:extLst>
              <a:ext uri="{FF2B5EF4-FFF2-40B4-BE49-F238E27FC236}">
                <a16:creationId xmlns:a16="http://schemas.microsoft.com/office/drawing/2014/main" id="{97B7BD0F-471A-0CFB-343E-9A225F0971C3}"/>
              </a:ext>
            </a:extLst>
          </p:cNvPr>
          <p:cNvSpPr>
            <a:spLocks noGrp="1"/>
          </p:cNvSpPr>
          <p:nvPr>
            <p:ph idx="1"/>
          </p:nvPr>
        </p:nvSpPr>
        <p:spPr/>
        <p:txBody>
          <a:bodyPr>
            <a:normAutofit fontScale="92500" lnSpcReduction="10000"/>
          </a:bodyPr>
          <a:lstStyle/>
          <a:p>
            <a:r>
              <a:rPr lang="en-US" sz="2600"/>
              <a:t>Hàm </a:t>
            </a:r>
            <a:r>
              <a:rPr lang="en-US" sz="2600" b="1"/>
              <a:t>không trả về tham chiếu </a:t>
            </a:r>
            <a:r>
              <a:rPr lang="en-US" sz="2600"/>
              <a:t>đến </a:t>
            </a:r>
            <a:r>
              <a:rPr lang="en-US" sz="2600" b="1"/>
              <a:t>biến cục bộ bên trong hàm </a:t>
            </a:r>
            <a:r>
              <a:rPr lang="en-US" sz="2600"/>
              <a:t>hoặc</a:t>
            </a:r>
            <a:r>
              <a:rPr lang="en-US" sz="2600" b="1"/>
              <a:t> tham số (truyền giá trị)</a:t>
            </a:r>
            <a:r>
              <a:rPr lang="en-US" sz="2600"/>
              <a:t>, vì các biến đó sẽ bị hủy sau khi hàm kết thúc.</a:t>
            </a:r>
          </a:p>
          <a:p>
            <a:r>
              <a:rPr lang="en-US" sz="2600"/>
              <a:t>Ví dụ: </a:t>
            </a:r>
            <a:r>
              <a:rPr lang="en-US" sz="2600">
                <a:solidFill>
                  <a:srgbClr val="FF0000"/>
                </a:solidFill>
              </a:rPr>
              <a:t>2 hàm sau đây đều sai</a:t>
            </a:r>
          </a:p>
          <a:p>
            <a:pPr marL="0" indent="0">
              <a:lnSpc>
                <a:spcPct val="120000"/>
              </a:lnSpc>
              <a:spcBef>
                <a:spcPts val="0"/>
              </a:spcBef>
              <a:spcAft>
                <a:spcPts val="0"/>
              </a:spcAft>
              <a:buNone/>
            </a:pPr>
            <a:r>
              <a:rPr lang="es-ES" sz="2400" b="0">
                <a:solidFill>
                  <a:srgbClr val="0000FF"/>
                </a:solidFill>
                <a:effectLst/>
                <a:highlight>
                  <a:srgbClr val="FFFFFF"/>
                </a:highlight>
                <a:latin typeface="PragmataPro Mono Liga" panose="02000509040000020004" pitchFamily="49" charset="0"/>
              </a:rPr>
              <a:t>int&amp;</a:t>
            </a:r>
            <a:r>
              <a:rPr lang="es-ES" sz="2400" b="0">
                <a:solidFill>
                  <a:srgbClr val="000000"/>
                </a:solidFill>
                <a:effectLst/>
                <a:highlight>
                  <a:srgbClr val="FFFFFF"/>
                </a:highlight>
                <a:latin typeface="PragmataPro Mono Liga" panose="02000509040000020004" pitchFamily="49" charset="0"/>
              </a:rPr>
              <a:t> </a:t>
            </a:r>
            <a:r>
              <a:rPr lang="es-ES" sz="2400" b="0">
                <a:solidFill>
                  <a:srgbClr val="795E26"/>
                </a:solidFill>
                <a:effectLst/>
                <a:highlight>
                  <a:srgbClr val="FFFFFF"/>
                </a:highlight>
                <a:latin typeface="PragmataPro Mono Liga" panose="02000509040000020004" pitchFamily="49" charset="0"/>
              </a:rPr>
              <a:t>Nhap</a:t>
            </a:r>
            <a:r>
              <a:rPr lang="es-ES" sz="24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    </a:t>
            </a:r>
            <a:r>
              <a:rPr lang="es-ES" sz="2400" b="0">
                <a:solidFill>
                  <a:srgbClr val="0000FF"/>
                </a:solidFill>
                <a:effectLst/>
                <a:highlight>
                  <a:srgbClr val="FFFFFF"/>
                </a:highlight>
                <a:latin typeface="PragmataPro Mono Liga" panose="02000509040000020004" pitchFamily="49" charset="0"/>
              </a:rPr>
              <a:t>int</a:t>
            </a:r>
            <a:r>
              <a:rPr lang="es-ES" sz="2400" b="0">
                <a:solidFill>
                  <a:srgbClr val="000000"/>
                </a:solidFill>
                <a:effectLst/>
                <a:highlight>
                  <a:srgbClr val="FFFFFF"/>
                </a:highlight>
                <a:latin typeface="PragmataPro Mono Liga" panose="02000509040000020004" pitchFamily="49" charset="0"/>
              </a:rPr>
              <a:t> y;</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    cin &gt;&gt; y;</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    </a:t>
            </a:r>
            <a:r>
              <a:rPr lang="es-ES" sz="2400" b="0">
                <a:solidFill>
                  <a:srgbClr val="AF00DB"/>
                </a:solidFill>
                <a:effectLst/>
                <a:highlight>
                  <a:srgbClr val="FFFFFF"/>
                </a:highlight>
                <a:latin typeface="PragmataPro Mono Liga" panose="02000509040000020004" pitchFamily="49" charset="0"/>
              </a:rPr>
              <a:t>return</a:t>
            </a:r>
            <a:r>
              <a:rPr lang="es-ES" sz="2400" b="0">
                <a:solidFill>
                  <a:srgbClr val="000000"/>
                </a:solidFill>
                <a:effectLst/>
                <a:highlight>
                  <a:srgbClr val="FFFFFF"/>
                </a:highlight>
                <a:latin typeface="PragmataPro Mono Liga" panose="02000509040000020004" pitchFamily="49" charset="0"/>
              </a:rPr>
              <a:t> y;</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s-ES" sz="2400" b="0">
                <a:solidFill>
                  <a:srgbClr val="0000FF"/>
                </a:solidFill>
                <a:effectLst/>
                <a:highlight>
                  <a:srgbClr val="FFFFFF"/>
                </a:highlight>
                <a:latin typeface="PragmataPro Mono Liga" panose="02000509040000020004" pitchFamily="49" charset="0"/>
              </a:rPr>
              <a:t>int&amp;</a:t>
            </a:r>
            <a:r>
              <a:rPr lang="es-ES" sz="2400" b="0">
                <a:solidFill>
                  <a:srgbClr val="000000"/>
                </a:solidFill>
                <a:effectLst/>
                <a:highlight>
                  <a:srgbClr val="FFFFFF"/>
                </a:highlight>
                <a:latin typeface="PragmataPro Mono Liga" panose="02000509040000020004" pitchFamily="49" charset="0"/>
              </a:rPr>
              <a:t> </a:t>
            </a:r>
            <a:r>
              <a:rPr lang="es-ES" sz="2400" b="0">
                <a:solidFill>
                  <a:srgbClr val="795E26"/>
                </a:solidFill>
                <a:effectLst/>
                <a:highlight>
                  <a:srgbClr val="FFFFFF"/>
                </a:highlight>
                <a:latin typeface="PragmataPro Mono Liga" panose="02000509040000020004" pitchFamily="49" charset="0"/>
              </a:rPr>
              <a:t>Nhap</a:t>
            </a:r>
            <a:r>
              <a:rPr lang="es-ES" sz="2400" b="0">
                <a:solidFill>
                  <a:srgbClr val="000000"/>
                </a:solidFill>
                <a:effectLst/>
                <a:highlight>
                  <a:srgbClr val="FFFFFF"/>
                </a:highlight>
                <a:latin typeface="PragmataPro Mono Liga" panose="02000509040000020004" pitchFamily="49" charset="0"/>
              </a:rPr>
              <a:t>(</a:t>
            </a:r>
            <a:r>
              <a:rPr lang="es-ES" sz="2400" b="0">
                <a:solidFill>
                  <a:srgbClr val="0000FF"/>
                </a:solidFill>
                <a:effectLst/>
                <a:highlight>
                  <a:srgbClr val="FFFFFF"/>
                </a:highlight>
                <a:latin typeface="PragmataPro Mono Liga" panose="02000509040000020004" pitchFamily="49" charset="0"/>
              </a:rPr>
              <a:t>int</a:t>
            </a:r>
            <a:r>
              <a:rPr lang="es-ES" sz="2400" b="0">
                <a:solidFill>
                  <a:srgbClr val="000000"/>
                </a:solidFill>
                <a:effectLst/>
                <a:highlight>
                  <a:srgbClr val="FFFFFF"/>
                </a:highlight>
                <a:latin typeface="PragmataPro Mono Liga" panose="02000509040000020004" pitchFamily="49" charset="0"/>
              </a:rPr>
              <a:t> y) {</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    cin &gt;&gt; y;</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    </a:t>
            </a:r>
            <a:r>
              <a:rPr lang="es-ES" sz="2400" b="0">
                <a:solidFill>
                  <a:srgbClr val="AF00DB"/>
                </a:solidFill>
                <a:effectLst/>
                <a:highlight>
                  <a:srgbClr val="FFFFFF"/>
                </a:highlight>
                <a:latin typeface="PragmataPro Mono Liga" panose="02000509040000020004" pitchFamily="49" charset="0"/>
              </a:rPr>
              <a:t>return</a:t>
            </a:r>
            <a:r>
              <a:rPr lang="es-ES" sz="2400" b="0">
                <a:solidFill>
                  <a:srgbClr val="000000"/>
                </a:solidFill>
                <a:effectLst/>
                <a:highlight>
                  <a:srgbClr val="FFFFFF"/>
                </a:highlight>
                <a:latin typeface="PragmataPro Mono Liga" panose="02000509040000020004" pitchFamily="49" charset="0"/>
              </a:rPr>
              <a:t> y;</a:t>
            </a:r>
          </a:p>
          <a:p>
            <a:pPr marL="0" indent="0">
              <a:lnSpc>
                <a:spcPct val="120000"/>
              </a:lnSpc>
              <a:spcBef>
                <a:spcPts val="0"/>
              </a:spcBef>
              <a:spcAft>
                <a:spcPts val="0"/>
              </a:spcAft>
              <a:buNone/>
            </a:pPr>
            <a:r>
              <a:rPr lang="es-ES" sz="2400" b="0">
                <a:solidFill>
                  <a:srgbClr val="000000"/>
                </a:solidFill>
                <a:effectLst/>
                <a:highlight>
                  <a:srgbClr val="FFFFFF"/>
                </a:highlight>
                <a:latin typeface="PragmataPro Mono Liga" panose="02000509040000020004" pitchFamily="49" charset="0"/>
              </a:rPr>
              <a:t>}</a:t>
            </a:r>
          </a:p>
          <a:p>
            <a:pPr marL="0" indent="0">
              <a:buNone/>
            </a:pPr>
            <a:endParaRPr lang="es-ES" sz="2400" b="0">
              <a:solidFill>
                <a:srgbClr val="000000"/>
              </a:solidFill>
              <a:effectLst/>
              <a:highlight>
                <a:srgbClr val="FFFFFF"/>
              </a:highlight>
              <a:latin typeface="PragmataPro Mono Liga" panose="02000509040000020004" pitchFamily="49" charset="0"/>
            </a:endParaRPr>
          </a:p>
          <a:p>
            <a:pPr marL="0" indent="0">
              <a:buNone/>
            </a:pPr>
            <a:endParaRPr lang="en-US" sz="2400"/>
          </a:p>
        </p:txBody>
      </p:sp>
      <p:sp>
        <p:nvSpPr>
          <p:cNvPr id="4" name="Footer Placeholder 3">
            <a:extLst>
              <a:ext uri="{FF2B5EF4-FFF2-40B4-BE49-F238E27FC236}">
                <a16:creationId xmlns:a16="http://schemas.microsoft.com/office/drawing/2014/main" id="{AB574BE8-00B0-BFC9-C03E-12296C07BA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CE78DB76-0743-CCF3-2B9E-8F9F6C4D9D85}"/>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C170DAF-F91E-A8DC-2A11-7858A9FEC1C8}"/>
              </a:ext>
            </a:extLst>
          </p:cNvPr>
          <p:cNvSpPr>
            <a:spLocks noGrp="1"/>
          </p:cNvSpPr>
          <p:nvPr>
            <p:ph type="sldNum" sz="quarter" idx="12"/>
          </p:nvPr>
        </p:nvSpPr>
        <p:spPr/>
        <p:txBody>
          <a:bodyPr/>
          <a:lstStyle/>
          <a:p>
            <a:fld id="{D8B0B3AC-44A8-D142-AAF6-9A453466E1A4}" type="slidenum">
              <a:rPr lang="en-VN" smtClean="0"/>
              <a:pPr/>
              <a:t>89</a:t>
            </a:fld>
            <a:endParaRPr lang="en-VN" dirty="0"/>
          </a:p>
        </p:txBody>
      </p:sp>
    </p:spTree>
    <p:extLst>
      <p:ext uri="{BB962C8B-B14F-4D97-AF65-F5344CB8AC3E}">
        <p14:creationId xmlns:p14="http://schemas.microsoft.com/office/powerpoint/2010/main" val="170000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85000" lnSpcReduction="10000"/>
          </a:bodyPr>
          <a:lstStyle/>
          <a:p>
            <a:r>
              <a:rPr lang="en-US"/>
              <a:t>5.3 Định nghĩa hàm (Function definition)</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1FEBEA5D-174A-2455-CC2B-79623C24D3AB}"/>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29802098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1CD1C-6269-E550-89D0-9E4B6A3C6A18}"/>
              </a:ext>
            </a:extLst>
          </p:cNvPr>
          <p:cNvSpPr>
            <a:spLocks noGrp="1"/>
          </p:cNvSpPr>
          <p:nvPr>
            <p:ph type="title"/>
          </p:nvPr>
        </p:nvSpPr>
        <p:spPr/>
        <p:txBody>
          <a:bodyPr>
            <a:normAutofit fontScale="90000"/>
          </a:bodyPr>
          <a:lstStyle/>
          <a:p>
            <a:r>
              <a:rPr lang="en-US" altLang="en-US"/>
              <a:t>5.9.3 </a:t>
            </a:r>
            <a:r>
              <a:rPr lang="vi-VN" altLang="en-US"/>
              <a:t>Hàm trả về tham chiếu</a:t>
            </a:r>
            <a:endParaRPr lang="en-US"/>
          </a:p>
        </p:txBody>
      </p:sp>
      <p:sp>
        <p:nvSpPr>
          <p:cNvPr id="3" name="Content Placeholder 2">
            <a:extLst>
              <a:ext uri="{FF2B5EF4-FFF2-40B4-BE49-F238E27FC236}">
                <a16:creationId xmlns:a16="http://schemas.microsoft.com/office/drawing/2014/main" id="{CC8F4CD6-96B9-921A-BAC9-337F3FE58A0A}"/>
              </a:ext>
            </a:extLst>
          </p:cNvPr>
          <p:cNvSpPr>
            <a:spLocks noGrp="1"/>
          </p:cNvSpPr>
          <p:nvPr>
            <p:ph idx="1"/>
          </p:nvPr>
        </p:nvSpPr>
        <p:spPr/>
        <p:txBody>
          <a:bodyPr>
            <a:normAutofit/>
          </a:bodyPr>
          <a:lstStyle/>
          <a:p>
            <a:pPr algn="l">
              <a:lnSpc>
                <a:spcPct val="100000"/>
              </a:lnSpc>
              <a:spcAft>
                <a:spcPts val="0"/>
              </a:spcAft>
            </a:pPr>
            <a:r>
              <a:rPr lang="en-US" altLang="en-US" sz="2400"/>
              <a:t>Ví dụ:</a:t>
            </a:r>
            <a:endParaRPr lang="en-US" sz="2400" b="0">
              <a:solidFill>
                <a:srgbClr val="AF00DB"/>
              </a:solidFill>
              <a:effectLst/>
              <a:highlight>
                <a:srgbClr val="FFFFFF"/>
              </a:highlight>
              <a:latin typeface="PragmataPro Mono Liga" panose="02000509040000020004" pitchFamily="49" charset="0"/>
            </a:endParaRPr>
          </a:p>
          <a:p>
            <a:pPr marL="0" indent="0" algn="l">
              <a:lnSpc>
                <a:spcPct val="100000"/>
              </a:lnSpc>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0" indent="0" algn="l">
              <a:lnSpc>
                <a:spcPct val="100000"/>
              </a:lnSpc>
              <a:spcAft>
                <a:spcPts val="0"/>
              </a:spcAft>
              <a:buNone/>
            </a:pPr>
            <a:r>
              <a:rPr lang="en-US" sz="2400" b="0">
                <a:solidFill>
                  <a:srgbClr val="0000FF"/>
                </a:solidFill>
                <a:effectLst/>
                <a:highlight>
                  <a:srgbClr val="FFFFFF"/>
                </a:highlight>
                <a:latin typeface="PragmataPro Mono Liga" panose="02000509040000020004" pitchFamily="49" charset="0"/>
              </a:rPr>
              <a:t>int&amp;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Decrement</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num</a:t>
            </a:r>
            <a:r>
              <a:rPr lang="en-US" sz="2400" b="0">
                <a:solidFill>
                  <a:srgbClr val="000000"/>
                </a:solidFill>
                <a:effectLst/>
                <a:highlight>
                  <a:srgbClr val="FFFFFF"/>
                </a:highlight>
                <a:latin typeface="PragmataPro Mono Liga" panose="02000509040000020004" pitchFamily="49" charset="0"/>
              </a:rPr>
              <a:t>) {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--num; }</a:t>
            </a:r>
          </a:p>
          <a:p>
            <a:pPr marL="0" indent="0" algn="l">
              <a:lnSpc>
                <a:spcPct val="100000"/>
              </a:lnSpc>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 = </a:t>
            </a:r>
            <a:r>
              <a:rPr lang="en-US" sz="2400" b="0">
                <a:solidFill>
                  <a:srgbClr val="098658"/>
                </a:solidFill>
                <a:effectLst/>
                <a:highlight>
                  <a:srgbClr val="FFFFFF"/>
                </a:highlight>
                <a:latin typeface="PragmataPro Mono Liga" panose="02000509040000020004" pitchFamily="49" charset="0"/>
              </a:rPr>
              <a:t>5</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&amp; b = </a:t>
            </a:r>
            <a:r>
              <a:rPr lang="en-US" sz="2400" b="0">
                <a:solidFill>
                  <a:srgbClr val="795E26"/>
                </a:solidFill>
                <a:effectLst/>
                <a:highlight>
                  <a:srgbClr val="FFFFFF"/>
                </a:highlight>
                <a:latin typeface="PragmataPro Mono Liga" panose="02000509040000020004" pitchFamily="49" charset="0"/>
              </a:rPr>
              <a:t>Decrement</a:t>
            </a:r>
            <a:r>
              <a:rPr lang="en-US" sz="2400" b="0">
                <a:solidFill>
                  <a:srgbClr val="000000"/>
                </a:solidFill>
                <a:effectLst/>
                <a:highlight>
                  <a:srgbClr val="FFFFFF"/>
                </a:highlight>
                <a:latin typeface="PragmataPro Mono Liga" panose="02000509040000020004" pitchFamily="49" charset="0"/>
              </a:rPr>
              <a:t>(a);</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"a: "</a:t>
            </a:r>
            <a:r>
              <a:rPr lang="en-US" sz="2400" b="0">
                <a:solidFill>
                  <a:srgbClr val="000000"/>
                </a:solidFill>
                <a:effectLst/>
                <a:highlight>
                  <a:srgbClr val="FFFFFF"/>
                </a:highlight>
                <a:latin typeface="PragmataPro Mono Liga" panose="02000509040000020004" pitchFamily="49" charset="0"/>
              </a:rPr>
              <a:t> &lt;&lt; a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"b: "</a:t>
            </a:r>
            <a:r>
              <a:rPr lang="en-US" sz="2400" b="0">
                <a:solidFill>
                  <a:srgbClr val="000000"/>
                </a:solidFill>
                <a:effectLst/>
                <a:highlight>
                  <a:srgbClr val="FFFFFF"/>
                </a:highlight>
                <a:latin typeface="PragmataPro Mono Liga" panose="02000509040000020004" pitchFamily="49" charset="0"/>
              </a:rPr>
              <a:t> &lt;&lt; b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b += </a:t>
            </a:r>
            <a:r>
              <a:rPr lang="en-US" sz="2400" b="0">
                <a:solidFill>
                  <a:srgbClr val="098658"/>
                </a:solidFill>
                <a:effectLst/>
                <a:highlight>
                  <a:srgbClr val="FFFFFF"/>
                </a:highlight>
                <a:latin typeface="PragmataPro Mono Liga" panose="02000509040000020004" pitchFamily="49" charset="0"/>
              </a:rPr>
              <a:t>6</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"a: "</a:t>
            </a:r>
            <a:r>
              <a:rPr lang="en-US" sz="2400" b="0">
                <a:solidFill>
                  <a:srgbClr val="000000"/>
                </a:solidFill>
                <a:effectLst/>
                <a:highlight>
                  <a:srgbClr val="FFFFFF"/>
                </a:highlight>
                <a:latin typeface="PragmataPro Mono Liga" panose="02000509040000020004" pitchFamily="49" charset="0"/>
              </a:rPr>
              <a:t> &lt;&lt; a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"b: "</a:t>
            </a:r>
            <a:r>
              <a:rPr lang="en-US" sz="2400" b="0">
                <a:solidFill>
                  <a:srgbClr val="000000"/>
                </a:solidFill>
                <a:effectLst/>
                <a:highlight>
                  <a:srgbClr val="FFFFFF"/>
                </a:highlight>
                <a:latin typeface="PragmataPro Mono Liga" panose="02000509040000020004" pitchFamily="49" charset="0"/>
              </a:rPr>
              <a:t> &lt;&lt; b &lt;&lt;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::endl;</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spcAft>
                <a:spcPts val="0"/>
              </a:spcAft>
              <a:buNone/>
            </a:pPr>
            <a:r>
              <a:rPr lang="en-US" sz="2400" b="0">
                <a:solidFill>
                  <a:srgbClr val="000000"/>
                </a:solidFill>
                <a:effectLst/>
                <a:highlight>
                  <a:srgbClr val="FFFFFF"/>
                </a:highlight>
                <a:latin typeface="PragmataPro Mono Liga" panose="02000509040000020004" pitchFamily="49" charset="0"/>
              </a:rPr>
              <a:t>}</a:t>
            </a:r>
          </a:p>
          <a:p>
            <a:endParaRPr lang="en-US" sz="2400"/>
          </a:p>
        </p:txBody>
      </p:sp>
      <p:sp>
        <p:nvSpPr>
          <p:cNvPr id="4" name="Footer Placeholder 3">
            <a:extLst>
              <a:ext uri="{FF2B5EF4-FFF2-40B4-BE49-F238E27FC236}">
                <a16:creationId xmlns:a16="http://schemas.microsoft.com/office/drawing/2014/main" id="{870480A6-72A9-EC4D-D6F3-8F4C8983B6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EC377648-74F9-4825-CB64-1FC03EBE482C}"/>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7B3B6C9E-EBC4-8651-870C-E7B4C7344599}"/>
              </a:ext>
            </a:extLst>
          </p:cNvPr>
          <p:cNvSpPr txBox="1"/>
          <p:nvPr/>
        </p:nvSpPr>
        <p:spPr>
          <a:xfrm>
            <a:off x="8343900" y="2863806"/>
            <a:ext cx="2476500" cy="2308324"/>
          </a:xfrm>
          <a:prstGeom prst="rect">
            <a:avLst/>
          </a:prstGeom>
          <a:noFill/>
          <a:ln>
            <a:solidFill>
              <a:schemeClr val="tx1">
                <a:lumMod val="50000"/>
              </a:schemeClr>
            </a:solidFill>
          </a:ln>
        </p:spPr>
        <p:txBody>
          <a:bodyPr wrap="square">
            <a:spAutoFit/>
          </a:bodyPr>
          <a:lstStyle/>
          <a:p>
            <a:r>
              <a:rPr lang="en-US" sz="2400" b="1"/>
              <a:t>Kết quả thực thi:</a:t>
            </a:r>
          </a:p>
          <a:p>
            <a:endParaRPr lang="en-US" sz="2400"/>
          </a:p>
          <a:p>
            <a:r>
              <a:rPr lang="en-US" sz="2400"/>
              <a:t>a: 4</a:t>
            </a:r>
          </a:p>
          <a:p>
            <a:r>
              <a:rPr lang="en-US" sz="2400"/>
              <a:t>b: 4</a:t>
            </a:r>
          </a:p>
          <a:p>
            <a:r>
              <a:rPr lang="en-US" sz="2400"/>
              <a:t>a: 10</a:t>
            </a:r>
          </a:p>
          <a:p>
            <a:r>
              <a:rPr lang="en-US" sz="2400"/>
              <a:t>b: 10</a:t>
            </a:r>
          </a:p>
        </p:txBody>
      </p:sp>
      <p:sp>
        <p:nvSpPr>
          <p:cNvPr id="7" name="Slide Number Placeholder 6">
            <a:extLst>
              <a:ext uri="{FF2B5EF4-FFF2-40B4-BE49-F238E27FC236}">
                <a16:creationId xmlns:a16="http://schemas.microsoft.com/office/drawing/2014/main" id="{215ABD3E-CE6A-3CE7-70F2-DD356C69BAEF}"/>
              </a:ext>
            </a:extLst>
          </p:cNvPr>
          <p:cNvSpPr>
            <a:spLocks noGrp="1"/>
          </p:cNvSpPr>
          <p:nvPr>
            <p:ph type="sldNum" sz="quarter" idx="12"/>
          </p:nvPr>
        </p:nvSpPr>
        <p:spPr/>
        <p:txBody>
          <a:bodyPr/>
          <a:lstStyle/>
          <a:p>
            <a:fld id="{D8B0B3AC-44A8-D142-AAF6-9A453466E1A4}" type="slidenum">
              <a:rPr lang="en-VN" smtClean="0"/>
              <a:pPr/>
              <a:t>90</a:t>
            </a:fld>
            <a:endParaRPr lang="en-VN" dirty="0"/>
          </a:p>
        </p:txBody>
      </p:sp>
    </p:spTree>
    <p:extLst>
      <p:ext uri="{BB962C8B-B14F-4D97-AF65-F5344CB8AC3E}">
        <p14:creationId xmlns:p14="http://schemas.microsoft.com/office/powerpoint/2010/main" val="30183862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5.9.3 </a:t>
            </a:r>
            <a:r>
              <a:rPr lang="vi-VN" altLang="en-US"/>
              <a:t>Hàm trả về tham chiếu</a:t>
            </a:r>
          </a:p>
        </p:txBody>
      </p:sp>
      <p:sp>
        <p:nvSpPr>
          <p:cNvPr id="3" name="Content Placeholder 2"/>
          <p:cNvSpPr>
            <a:spLocks noGrp="1"/>
          </p:cNvSpPr>
          <p:nvPr>
            <p:ph idx="1"/>
          </p:nvPr>
        </p:nvSpPr>
        <p:spPr/>
        <p:txBody>
          <a:bodyPr>
            <a:noAutofit/>
          </a:bodyPr>
          <a:lstStyle/>
          <a:p>
            <a:pPr>
              <a:lnSpc>
                <a:spcPct val="100000"/>
              </a:lnSpc>
              <a:spcBef>
                <a:spcPts val="0"/>
              </a:spcBef>
              <a:spcAft>
                <a:spcPts val="1200"/>
              </a:spcAft>
            </a:pPr>
            <a:r>
              <a:rPr lang="en-US" altLang="en-US" sz="2400"/>
              <a:t>Ví dụ: </a:t>
            </a:r>
            <a:r>
              <a:rPr lang="vi-VN" altLang="en-US" sz="2400"/>
              <a:t>Tìm </a:t>
            </a:r>
            <a:r>
              <a:rPr lang="vi-VN" altLang="en-US" sz="2400" dirty="0"/>
              <a:t>ước số chung </a:t>
            </a:r>
            <a:r>
              <a:rPr lang="vi-VN" altLang="en-US" sz="2400"/>
              <a:t>lớn nhất</a:t>
            </a:r>
            <a:endParaRPr lang="en-US" altLang="en-US" sz="2400"/>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795E26"/>
                </a:solidFill>
                <a:effectLst/>
                <a:highlight>
                  <a:srgbClr val="FFFFFF"/>
                </a:highlight>
                <a:latin typeface="PragmataPro Mono Liga" panose="02000509040000020004" pitchFamily="49" charset="0"/>
              </a:rPr>
              <a:t>so_lon</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(a &gt; b)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b;</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795E26"/>
                </a:solidFill>
                <a:effectLst/>
                <a:highlight>
                  <a:srgbClr val="FFFFFF"/>
                </a:highlight>
                <a:latin typeface="PragmataPro Mono Liga" panose="02000509040000020004" pitchFamily="49" charset="0"/>
              </a:rPr>
              <a:t>so_be</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(a &lt; b)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b;</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 b;</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cin &gt;&gt; a &gt;&gt; b;</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while</a:t>
            </a:r>
            <a:r>
              <a:rPr lang="en-US" sz="2200" b="0">
                <a:solidFill>
                  <a:srgbClr val="000000"/>
                </a:solidFill>
                <a:effectLst/>
                <a:highlight>
                  <a:srgbClr val="FFFFFF"/>
                </a:highlight>
                <a:latin typeface="PragmataPro Mono Liga" panose="02000509040000020004" pitchFamily="49" charset="0"/>
              </a:rPr>
              <a:t> (a != b) </a:t>
            </a:r>
            <a:r>
              <a:rPr lang="en-US" sz="2200" b="0">
                <a:solidFill>
                  <a:srgbClr val="795E26"/>
                </a:solidFill>
                <a:effectLst/>
                <a:highlight>
                  <a:srgbClr val="FFFFFF"/>
                </a:highlight>
                <a:latin typeface="PragmataPro Mono Liga" panose="02000509040000020004" pitchFamily="49" charset="0"/>
              </a:rPr>
              <a:t>so_lon</a:t>
            </a:r>
            <a:r>
              <a:rPr lang="en-US" sz="2200" b="0">
                <a:solidFill>
                  <a:srgbClr val="000000"/>
                </a:solidFill>
                <a:effectLst/>
                <a:highlight>
                  <a:srgbClr val="FFFFFF"/>
                </a:highlight>
                <a:latin typeface="PragmataPro Mono Liga" panose="02000509040000020004" pitchFamily="49" charset="0"/>
              </a:rPr>
              <a:t>(a, b) -= </a:t>
            </a:r>
            <a:r>
              <a:rPr lang="en-US" sz="2200" b="0">
                <a:solidFill>
                  <a:srgbClr val="795E26"/>
                </a:solidFill>
                <a:effectLst/>
                <a:highlight>
                  <a:srgbClr val="FFFFFF"/>
                </a:highlight>
                <a:latin typeface="PragmataPro Mono Liga" panose="02000509040000020004" pitchFamily="49" charset="0"/>
              </a:rPr>
              <a:t>so_be</a:t>
            </a:r>
            <a:r>
              <a:rPr lang="en-US" sz="2200" b="0">
                <a:solidFill>
                  <a:srgbClr val="000000"/>
                </a:solidFill>
                <a:effectLst/>
                <a:highlight>
                  <a:srgbClr val="FFFFFF"/>
                </a:highlight>
                <a:latin typeface="PragmataPro Mono Liga" panose="02000509040000020004" pitchFamily="49" charset="0"/>
              </a:rPr>
              <a:t>(a, b);</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cout &lt;&lt; a;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p:txBody>
      </p:sp>
      <p:sp>
        <p:nvSpPr>
          <p:cNvPr id="6" name="TextBox 5"/>
          <p:cNvSpPr txBox="1"/>
          <p:nvPr/>
        </p:nvSpPr>
        <p:spPr bwMode="auto">
          <a:xfrm>
            <a:off x="2852738" y="1497017"/>
            <a:ext cx="184731" cy="430887"/>
          </a:xfrm>
          <a:prstGeom prst="rect">
            <a:avLst/>
          </a:prstGeom>
          <a:noFill/>
        </p:spPr>
        <p:txBody>
          <a:bodyPr wrap="none">
            <a:spAutoFit/>
          </a:bodyPr>
          <a:lstStyle/>
          <a:p>
            <a:pPr>
              <a:defRPr/>
            </a:pPr>
            <a:endParaRPr lang="vi-VN" sz="2200" kern="0" dirty="0">
              <a:solidFill>
                <a:sysClr val="windowText" lastClr="000000"/>
              </a:solidFill>
              <a:latin typeface="Arial" panose="020B0604020202020204" pitchFamily="34" charset="0"/>
              <a:ea typeface="Arial" panose="020B0604020202020204" pitchFamily="34" charset="0"/>
              <a:cs typeface="Times New Roman" panose="02020603050405020304" pitchFamily="18" charset="0"/>
            </a:endParaRPr>
          </a:p>
        </p:txBody>
      </p:sp>
      <p:sp>
        <p:nvSpPr>
          <p:cNvPr id="9" name="Date Placeholder 8">
            <a:extLst>
              <a:ext uri="{FF2B5EF4-FFF2-40B4-BE49-F238E27FC236}">
                <a16:creationId xmlns:a16="http://schemas.microsoft.com/office/drawing/2014/main" id="{A5FE28F3-4A57-6ECA-644C-79499B7D5E89}"/>
              </a:ext>
            </a:extLst>
          </p:cNvPr>
          <p:cNvSpPr>
            <a:spLocks noGrp="1"/>
          </p:cNvSpPr>
          <p:nvPr>
            <p:ph type="dt" sz="half" idx="13"/>
          </p:nvPr>
        </p:nvSpPr>
        <p:spPr/>
        <p:txBody>
          <a:bodyPr/>
          <a:lstStyle/>
          <a:p>
            <a:r>
              <a:rPr lang="en-US"/>
              <a:t>June 2024</a:t>
            </a:r>
            <a:endParaRPr lang="en-US" dirty="0"/>
          </a:p>
        </p:txBody>
      </p:sp>
      <p:sp>
        <p:nvSpPr>
          <p:cNvPr id="10" name="Footer Placeholder 9">
            <a:extLst>
              <a:ext uri="{FF2B5EF4-FFF2-40B4-BE49-F238E27FC236}">
                <a16:creationId xmlns:a16="http://schemas.microsoft.com/office/drawing/2014/main" id="{03982C16-5587-2613-9BF6-5604C5C3C39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4" name="Slide Number Placeholder 3">
            <a:extLst>
              <a:ext uri="{FF2B5EF4-FFF2-40B4-BE49-F238E27FC236}">
                <a16:creationId xmlns:a16="http://schemas.microsoft.com/office/drawing/2014/main" id="{BC8ACBDB-C986-CC3F-CCB9-4FE01D75EDB4}"/>
              </a:ext>
            </a:extLst>
          </p:cNvPr>
          <p:cNvSpPr>
            <a:spLocks noGrp="1"/>
          </p:cNvSpPr>
          <p:nvPr>
            <p:ph type="sldNum" sz="quarter" idx="12"/>
          </p:nvPr>
        </p:nvSpPr>
        <p:spPr/>
        <p:txBody>
          <a:bodyPr/>
          <a:lstStyle/>
          <a:p>
            <a:fld id="{D8B0B3AC-44A8-D142-AAF6-9A453466E1A4}" type="slidenum">
              <a:rPr lang="en-VN" smtClean="0"/>
              <a:pPr/>
              <a:t>91</a:t>
            </a:fld>
            <a:endParaRPr lang="en-VN" dirty="0"/>
          </a:p>
        </p:txBody>
      </p:sp>
    </p:spTree>
    <p:extLst>
      <p:ext uri="{BB962C8B-B14F-4D97-AF65-F5344CB8AC3E}">
        <p14:creationId xmlns:p14="http://schemas.microsoft.com/office/powerpoint/2010/main" val="218601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ltLang="en-US"/>
              <a:t>5.9.4 </a:t>
            </a:r>
            <a:r>
              <a:rPr lang="vi-VN" altLang="en-US"/>
              <a:t>Hàm trả về </a:t>
            </a:r>
            <a:r>
              <a:rPr lang="en-US" altLang="en-US"/>
              <a:t>con trỏ</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E9FA935D-F446-C1AD-8C23-C14947357B5B}"/>
              </a:ext>
            </a:extLst>
          </p:cNvPr>
          <p:cNvSpPr>
            <a:spLocks noGrp="1"/>
          </p:cNvSpPr>
          <p:nvPr>
            <p:ph type="sldNum" sz="quarter" idx="12"/>
          </p:nvPr>
        </p:nvSpPr>
        <p:spPr/>
        <p:txBody>
          <a:bodyPr/>
          <a:lstStyle/>
          <a:p>
            <a:fld id="{D8B0B3AC-44A8-D142-AAF6-9A453466E1A4}" type="slidenum">
              <a:rPr lang="en-VN" smtClean="0"/>
              <a:pPr/>
              <a:t>92</a:t>
            </a:fld>
            <a:endParaRPr lang="en-VN" dirty="0"/>
          </a:p>
        </p:txBody>
      </p:sp>
    </p:spTree>
    <p:extLst>
      <p:ext uri="{BB962C8B-B14F-4D97-AF65-F5344CB8AC3E}">
        <p14:creationId xmlns:p14="http://schemas.microsoft.com/office/powerpoint/2010/main" val="32980480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1716-1CB0-8CD0-546A-A367EC38EBC0}"/>
              </a:ext>
            </a:extLst>
          </p:cNvPr>
          <p:cNvSpPr>
            <a:spLocks noGrp="1"/>
          </p:cNvSpPr>
          <p:nvPr>
            <p:ph type="title"/>
          </p:nvPr>
        </p:nvSpPr>
        <p:spPr/>
        <p:txBody>
          <a:bodyPr>
            <a:normAutofit fontScale="90000"/>
          </a:bodyPr>
          <a:lstStyle/>
          <a:p>
            <a:r>
              <a:rPr lang="en-US" altLang="en-US"/>
              <a:t>5.9.4 </a:t>
            </a:r>
            <a:r>
              <a:rPr lang="vi-VN" altLang="en-US"/>
              <a:t>Hàm trả về </a:t>
            </a:r>
            <a:r>
              <a:rPr lang="en-US" altLang="en-US"/>
              <a:t>con trỏ</a:t>
            </a:r>
            <a:endParaRPr lang="en-VN"/>
          </a:p>
        </p:txBody>
      </p:sp>
      <p:sp>
        <p:nvSpPr>
          <p:cNvPr id="3" name="Content Placeholder 2">
            <a:extLst>
              <a:ext uri="{FF2B5EF4-FFF2-40B4-BE49-F238E27FC236}">
                <a16:creationId xmlns:a16="http://schemas.microsoft.com/office/drawing/2014/main" id="{F788EE9F-AA2D-41AE-AAA3-3E9601AF93BC}"/>
              </a:ext>
            </a:extLst>
          </p:cNvPr>
          <p:cNvSpPr>
            <a:spLocks noGrp="1"/>
          </p:cNvSpPr>
          <p:nvPr>
            <p:ph idx="1"/>
          </p:nvPr>
        </p:nvSpPr>
        <p:spPr/>
        <p:txBody>
          <a:bodyPr>
            <a:noAutofit/>
          </a:bodyPr>
          <a:lstStyle/>
          <a:p>
            <a:pPr algn="l">
              <a:lnSpc>
                <a:spcPct val="150000"/>
              </a:lnSpc>
              <a:spcBef>
                <a:spcPts val="0"/>
              </a:spcBef>
              <a:spcAft>
                <a:spcPts val="0"/>
              </a:spcAft>
            </a:pPr>
            <a:r>
              <a:rPr lang="en-US" sz="2400" b="1">
                <a:solidFill>
                  <a:schemeClr val="tx1">
                    <a:lumMod val="50000"/>
                  </a:schemeClr>
                </a:solidFill>
                <a:effectLst/>
                <a:highlight>
                  <a:srgbClr val="FFFFFF"/>
                </a:highlight>
              </a:rPr>
              <a:t>Giá trị trả về của hàm </a:t>
            </a:r>
            <a:r>
              <a:rPr lang="en-US" sz="2400" b="0">
                <a:solidFill>
                  <a:schemeClr val="tx1">
                    <a:lumMod val="50000"/>
                  </a:schemeClr>
                </a:solidFill>
                <a:effectLst/>
                <a:highlight>
                  <a:srgbClr val="FFFFFF"/>
                </a:highlight>
              </a:rPr>
              <a:t>chỉ có thể là </a:t>
            </a:r>
            <a:r>
              <a:rPr lang="en-US" sz="2400" b="1">
                <a:solidFill>
                  <a:schemeClr val="tx1">
                    <a:lumMod val="50000"/>
                  </a:schemeClr>
                </a:solidFill>
                <a:effectLst/>
                <a:highlight>
                  <a:srgbClr val="FFFFFF"/>
                </a:highlight>
              </a:rPr>
              <a:t>địa chỉ của biến</a:t>
            </a:r>
            <a:r>
              <a:rPr lang="en-US" sz="2400" b="0">
                <a:solidFill>
                  <a:schemeClr val="tx1">
                    <a:lumMod val="50000"/>
                  </a:schemeClr>
                </a:solidFill>
                <a:effectLst/>
                <a:highlight>
                  <a:srgbClr val="FFFFFF"/>
                </a:highlight>
              </a:rPr>
              <a:t>, không phải hằng hoặc biểu thức (không có địa chỉ).</a:t>
            </a:r>
          </a:p>
          <a:p>
            <a:pPr algn="l">
              <a:lnSpc>
                <a:spcPct val="100000"/>
              </a:lnSpc>
              <a:spcBef>
                <a:spcPts val="0"/>
              </a:spcBef>
              <a:spcAft>
                <a:spcPts val="0"/>
              </a:spcAft>
            </a:pPr>
            <a:r>
              <a:rPr lang="en-US" sz="2400">
                <a:solidFill>
                  <a:schemeClr val="tx1">
                    <a:lumMod val="50000"/>
                  </a:schemeClr>
                </a:solidFill>
                <a:highlight>
                  <a:srgbClr val="FFFFFF"/>
                </a:highlight>
              </a:rPr>
              <a:t>Ví dụ:</a:t>
            </a: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int&amp;</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"Nhap gia tri n = "</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cin &gt;&gt; n;</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&amp;n;</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m=*</a:t>
            </a:r>
            <a:r>
              <a:rPr lang="en-US" sz="2000" b="0">
                <a:solidFill>
                  <a:srgbClr val="795E26"/>
                </a:solidFill>
                <a:effectLst/>
                <a:highlight>
                  <a:srgbClr val="FFFFFF"/>
                </a:highlight>
                <a:latin typeface="PragmataPro Mono Liga" panose="02000509040000020004" pitchFamily="49" charset="0"/>
              </a:rPr>
              <a:t>Nhap</a:t>
            </a:r>
            <a:r>
              <a:rPr lang="en-US" sz="2000" b="0">
                <a:solidFill>
                  <a:srgbClr val="000000"/>
                </a:solidFill>
                <a:effectLst/>
                <a:highlight>
                  <a:srgbClr val="FFFFFF"/>
                </a:highlight>
                <a:latin typeface="PragmataPro Mono Liga" panose="02000509040000020004" pitchFamily="49" charset="0"/>
              </a:rPr>
              <a:t>(n);</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cout &lt;&lt; </a:t>
            </a:r>
            <a:r>
              <a:rPr lang="en-US" sz="2000" b="0">
                <a:solidFill>
                  <a:srgbClr val="A31515"/>
                </a:solidFill>
                <a:effectLst/>
                <a:highlight>
                  <a:srgbClr val="FFFFFF"/>
                </a:highlight>
                <a:latin typeface="PragmataPro Mono Liga" panose="02000509040000020004" pitchFamily="49" charset="0"/>
              </a:rPr>
              <a:t>"Gia tri nhap la "</a:t>
            </a:r>
            <a:r>
              <a:rPr lang="en-US" sz="2000" b="0">
                <a:solidFill>
                  <a:srgbClr val="000000"/>
                </a:solidFill>
                <a:effectLst/>
                <a:highlight>
                  <a:srgbClr val="FFFFFF"/>
                </a:highlight>
                <a:latin typeface="PragmataPro Mono Liga" panose="02000509040000020004" pitchFamily="49" charset="0"/>
              </a:rPr>
              <a:t> &lt;&lt; m &lt;&lt;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endl;</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endParaRPr lang="en-US" sz="2000"/>
          </a:p>
        </p:txBody>
      </p:sp>
      <p:sp>
        <p:nvSpPr>
          <p:cNvPr id="4" name="Footer Placeholder 3">
            <a:extLst>
              <a:ext uri="{FF2B5EF4-FFF2-40B4-BE49-F238E27FC236}">
                <a16:creationId xmlns:a16="http://schemas.microsoft.com/office/drawing/2014/main" id="{062C7FBB-EAA7-B9F1-B5BC-48BCCFCACD5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9CDF922-5AA6-B82C-F1CC-FBECBD063F66}"/>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672F3C46-631E-FB1B-B792-D09C6DB0E54B}"/>
              </a:ext>
            </a:extLst>
          </p:cNvPr>
          <p:cNvSpPr>
            <a:spLocks noGrp="1"/>
          </p:cNvSpPr>
          <p:nvPr>
            <p:ph type="sldNum" sz="quarter" idx="12"/>
          </p:nvPr>
        </p:nvSpPr>
        <p:spPr/>
        <p:txBody>
          <a:bodyPr/>
          <a:lstStyle/>
          <a:p>
            <a:fld id="{D8B0B3AC-44A8-D142-AAF6-9A453466E1A4}" type="slidenum">
              <a:rPr lang="en-VN" smtClean="0"/>
              <a:pPr/>
              <a:t>93</a:t>
            </a:fld>
            <a:endParaRPr lang="en-VN" dirty="0"/>
          </a:p>
        </p:txBody>
      </p:sp>
    </p:spTree>
    <p:extLst>
      <p:ext uri="{BB962C8B-B14F-4D97-AF65-F5344CB8AC3E}">
        <p14:creationId xmlns:p14="http://schemas.microsoft.com/office/powerpoint/2010/main" val="67940459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85428-F0DD-1AA7-7A85-8583F381337B}"/>
              </a:ext>
            </a:extLst>
          </p:cNvPr>
          <p:cNvSpPr>
            <a:spLocks noGrp="1"/>
          </p:cNvSpPr>
          <p:nvPr>
            <p:ph type="title"/>
          </p:nvPr>
        </p:nvSpPr>
        <p:spPr/>
        <p:txBody>
          <a:bodyPr>
            <a:normAutofit fontScale="90000"/>
          </a:bodyPr>
          <a:lstStyle/>
          <a:p>
            <a:r>
              <a:rPr lang="en-US" altLang="en-US"/>
              <a:t>5.9.4 </a:t>
            </a:r>
            <a:r>
              <a:rPr lang="vi-VN" altLang="en-US"/>
              <a:t>Hàm trả về </a:t>
            </a:r>
            <a:r>
              <a:rPr lang="en-US" altLang="en-US"/>
              <a:t>con trỏ</a:t>
            </a:r>
            <a:endParaRPr lang="en-VN"/>
          </a:p>
        </p:txBody>
      </p:sp>
      <p:sp>
        <p:nvSpPr>
          <p:cNvPr id="3" name="Content Placeholder 2">
            <a:extLst>
              <a:ext uri="{FF2B5EF4-FFF2-40B4-BE49-F238E27FC236}">
                <a16:creationId xmlns:a16="http://schemas.microsoft.com/office/drawing/2014/main" id="{BD5F8A3B-34CD-2270-3386-88D27A3F37A9}"/>
              </a:ext>
            </a:extLst>
          </p:cNvPr>
          <p:cNvSpPr>
            <a:spLocks noGrp="1"/>
          </p:cNvSpPr>
          <p:nvPr>
            <p:ph idx="1"/>
          </p:nvPr>
        </p:nvSpPr>
        <p:spPr/>
        <p:txBody>
          <a:bodyPr>
            <a:noAutofit/>
          </a:bodyPr>
          <a:lstStyle/>
          <a:p>
            <a:pPr algn="l">
              <a:lnSpc>
                <a:spcPct val="150000"/>
              </a:lnSpc>
            </a:pPr>
            <a:r>
              <a:rPr lang="en-US" sz="2400" b="1" i="0">
                <a:solidFill>
                  <a:srgbClr val="222C37"/>
                </a:solidFill>
                <a:effectLst/>
                <a:highlight>
                  <a:srgbClr val="FFFFFF"/>
                </a:highlight>
              </a:rPr>
              <a:t>Lưu ý: Hàm không thể </a:t>
            </a:r>
            <a:r>
              <a:rPr lang="en-US" sz="2400" b="0" i="0">
                <a:solidFill>
                  <a:srgbClr val="222C37"/>
                </a:solidFill>
                <a:effectLst/>
                <a:highlight>
                  <a:srgbClr val="FFFFFF"/>
                </a:highlight>
              </a:rPr>
              <a:t>trả về </a:t>
            </a:r>
            <a:r>
              <a:rPr lang="en-US" sz="2400" b="1" i="0">
                <a:solidFill>
                  <a:srgbClr val="222C37"/>
                </a:solidFill>
                <a:effectLst/>
                <a:highlight>
                  <a:srgbClr val="FFFFFF"/>
                </a:highlight>
              </a:rPr>
              <a:t>địa chỉ của biến cục bộ</a:t>
            </a:r>
            <a:r>
              <a:rPr lang="en-US" sz="2400" b="0" i="0">
                <a:solidFill>
                  <a:srgbClr val="222C37"/>
                </a:solidFill>
                <a:effectLst/>
                <a:highlight>
                  <a:srgbClr val="FFFFFF"/>
                </a:highlight>
              </a:rPr>
              <a:t> bên trong hàm.</a:t>
            </a:r>
          </a:p>
          <a:p>
            <a:pPr algn="l">
              <a:lnSpc>
                <a:spcPct val="150000"/>
              </a:lnSpc>
              <a:spcBef>
                <a:spcPts val="0"/>
              </a:spcBef>
              <a:spcAft>
                <a:spcPts val="0"/>
              </a:spcAft>
            </a:pPr>
            <a:r>
              <a:rPr lang="en-US" sz="2400">
                <a:solidFill>
                  <a:schemeClr val="tx1">
                    <a:lumMod val="50000"/>
                  </a:schemeClr>
                </a:solidFill>
                <a:highlight>
                  <a:srgbClr val="FFFFFF"/>
                </a:highlight>
              </a:rPr>
              <a:t>Ví dụ: </a:t>
            </a:r>
            <a:r>
              <a:rPr lang="en-US" sz="2400">
                <a:solidFill>
                  <a:srgbClr val="FF0000"/>
                </a:solidFill>
                <a:highlight>
                  <a:srgbClr val="FFFFFF"/>
                </a:highlight>
              </a:rPr>
              <a:t>Hàm sau sẽ lỗi</a:t>
            </a: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 ) {</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n=</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&amp;n;</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cout &lt;&lt; *</a:t>
            </a:r>
            <a:r>
              <a:rPr lang="en-US" sz="2000" b="0">
                <a:solidFill>
                  <a:srgbClr val="795E26"/>
                </a:solidFill>
                <a:effectLst/>
                <a:highlight>
                  <a:srgbClr val="FFFFFF"/>
                </a:highlight>
                <a:latin typeface="PragmataPro Mono Liga" panose="02000509040000020004" pitchFamily="49" charset="0"/>
              </a:rPr>
              <a:t>func</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66A9F9A-96D5-EED2-5F68-B804ABF63B4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7455995-57B8-3F77-B7AB-985FFF82717D}"/>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88D83B30-7137-984E-0009-70B0572F4B19}"/>
              </a:ext>
            </a:extLst>
          </p:cNvPr>
          <p:cNvSpPr>
            <a:spLocks noGrp="1"/>
          </p:cNvSpPr>
          <p:nvPr>
            <p:ph type="sldNum" sz="quarter" idx="12"/>
          </p:nvPr>
        </p:nvSpPr>
        <p:spPr/>
        <p:txBody>
          <a:bodyPr/>
          <a:lstStyle/>
          <a:p>
            <a:fld id="{D8B0B3AC-44A8-D142-AAF6-9A453466E1A4}" type="slidenum">
              <a:rPr lang="en-VN" smtClean="0"/>
              <a:pPr/>
              <a:t>94</a:t>
            </a:fld>
            <a:endParaRPr lang="en-VN" dirty="0"/>
          </a:p>
        </p:txBody>
      </p:sp>
    </p:spTree>
    <p:extLst>
      <p:ext uri="{BB962C8B-B14F-4D97-AF65-F5344CB8AC3E}">
        <p14:creationId xmlns:p14="http://schemas.microsoft.com/office/powerpoint/2010/main" val="29073397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5C447-6E46-73CA-D327-248A7F1B6F48}"/>
              </a:ext>
            </a:extLst>
          </p:cNvPr>
          <p:cNvSpPr>
            <a:spLocks noGrp="1"/>
          </p:cNvSpPr>
          <p:nvPr>
            <p:ph type="title"/>
          </p:nvPr>
        </p:nvSpPr>
        <p:spPr/>
        <p:txBody>
          <a:bodyPr>
            <a:normAutofit fontScale="90000"/>
          </a:bodyPr>
          <a:lstStyle/>
          <a:p>
            <a:r>
              <a:rPr lang="en-US" altLang="en-US"/>
              <a:t>5.9.4 </a:t>
            </a:r>
            <a:r>
              <a:rPr lang="vi-VN" altLang="en-US"/>
              <a:t>Hàm trả về </a:t>
            </a:r>
            <a:r>
              <a:rPr lang="en-US" altLang="en-US"/>
              <a:t>con trỏ</a:t>
            </a:r>
            <a:endParaRPr lang="en-VN"/>
          </a:p>
        </p:txBody>
      </p:sp>
      <p:sp>
        <p:nvSpPr>
          <p:cNvPr id="3" name="Content Placeholder 2">
            <a:extLst>
              <a:ext uri="{FF2B5EF4-FFF2-40B4-BE49-F238E27FC236}">
                <a16:creationId xmlns:a16="http://schemas.microsoft.com/office/drawing/2014/main" id="{99810564-0984-FC44-D51B-EC2405B01391}"/>
              </a:ext>
            </a:extLst>
          </p:cNvPr>
          <p:cNvSpPr>
            <a:spLocks noGrp="1"/>
          </p:cNvSpPr>
          <p:nvPr>
            <p:ph idx="1"/>
          </p:nvPr>
        </p:nvSpPr>
        <p:spPr/>
        <p:txBody>
          <a:bodyPr>
            <a:noAutofit/>
          </a:bodyPr>
          <a:lstStyle/>
          <a:p>
            <a:pPr>
              <a:lnSpc>
                <a:spcPct val="120000"/>
              </a:lnSpc>
              <a:spcBef>
                <a:spcPts val="0"/>
              </a:spcBef>
              <a:spcAft>
                <a:spcPts val="0"/>
              </a:spcAft>
            </a:pPr>
            <a:r>
              <a:rPr lang="vi-VN" sz="2400" b="1" i="0">
                <a:solidFill>
                  <a:srgbClr val="222C37"/>
                </a:solidFill>
                <a:effectLst/>
                <a:highlight>
                  <a:srgbClr val="FFFFFF"/>
                </a:highlight>
                <a:latin typeface="+mn-lt"/>
              </a:rPr>
              <a:t>Hàm trả về địa chỉ</a:t>
            </a:r>
            <a:r>
              <a:rPr lang="vi-VN" sz="2400" b="0" i="0">
                <a:solidFill>
                  <a:srgbClr val="222C37"/>
                </a:solidFill>
                <a:effectLst/>
                <a:highlight>
                  <a:srgbClr val="FFFFFF"/>
                </a:highlight>
                <a:latin typeface="+mn-lt"/>
              </a:rPr>
              <a:t> thường được sử dụng để trả về địa chỉ vùng nhớ được cấp phát động</a:t>
            </a:r>
            <a:r>
              <a:rPr lang="en-US" sz="2400" b="0" i="0">
                <a:solidFill>
                  <a:srgbClr val="222C37"/>
                </a:solidFill>
                <a:effectLst/>
                <a:highlight>
                  <a:srgbClr val="FFFFFF"/>
                </a:highlight>
                <a:latin typeface="+mn-lt"/>
              </a:rPr>
              <a:t> </a:t>
            </a:r>
            <a:r>
              <a:rPr lang="en-US" sz="2400" b="0" i="0">
                <a:solidFill>
                  <a:srgbClr val="222C37"/>
                </a:solidFill>
                <a:effectLst/>
                <a:highlight>
                  <a:srgbClr val="FFFFFF"/>
                </a:highlight>
                <a:latin typeface="+mn-lt"/>
                <a:sym typeface="Wingdings" panose="05000000000000000000" pitchFamily="2" charset="2"/>
              </a:rPr>
              <a:t> </a:t>
            </a:r>
            <a:r>
              <a:rPr lang="en-US" sz="2400" b="0" i="0">
                <a:solidFill>
                  <a:srgbClr val="FF0000"/>
                </a:solidFill>
                <a:effectLst/>
                <a:highlight>
                  <a:srgbClr val="FFFFFF"/>
                </a:highlight>
                <a:sym typeface="Wingdings" panose="05000000000000000000" pitchFamily="2" charset="2"/>
              </a:rPr>
              <a:t>Sẽ được học ở bài con trỏ.</a:t>
            </a:r>
            <a:endParaRPr lang="en-US" sz="2400" b="0" i="0">
              <a:solidFill>
                <a:srgbClr val="FF0000"/>
              </a:solidFill>
              <a:effectLst/>
              <a:highlight>
                <a:srgbClr val="FFFFFF"/>
              </a:highlight>
            </a:endParaRPr>
          </a:p>
          <a:p>
            <a:pPr marL="0" indent="0">
              <a:lnSpc>
                <a:spcPct val="12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spcAft>
                <a:spcPts val="0"/>
              </a:spcAft>
              <a:buNone/>
            </a:pPr>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a:t>
            </a:r>
            <a:r>
              <a:rPr lang="en-US" sz="22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n=</a:t>
            </a:r>
            <a:r>
              <a:rPr lang="en-US" sz="2200" b="0">
                <a:solidFill>
                  <a:srgbClr val="AF00DB"/>
                </a:solidFill>
                <a:effectLst/>
                <a:highlight>
                  <a:srgbClr val="FFFFFF"/>
                </a:highlight>
                <a:latin typeface="PragmataPro Mono Liga" panose="02000509040000020004" pitchFamily="49" charset="0"/>
              </a:rPr>
              <a:t>new</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 Cấp phát động</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A31515"/>
                </a:solidFill>
                <a:effectLst/>
                <a:highlight>
                  <a:srgbClr val="FFFFFF"/>
                </a:highlight>
                <a:latin typeface="PragmataPro Mono Liga" panose="02000509040000020004" pitchFamily="49" charset="0"/>
              </a:rPr>
              <a:t>“Nhap gia tri: "</a:t>
            </a:r>
            <a:r>
              <a:rPr lang="en-US" sz="2200" b="0">
                <a:solidFill>
                  <a:srgbClr val="000000"/>
                </a:solidFill>
                <a:effectLst/>
                <a:highlight>
                  <a:srgbClr val="FFFFFF"/>
                </a:highlight>
                <a:latin typeface="PragmataPro Mono Liga" panose="02000509040000020004" pitchFamily="49" charset="0"/>
              </a:rPr>
              <a:t>; cin &gt;&gt; *n;</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n;</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A31515"/>
                </a:solidFill>
                <a:effectLst/>
                <a:highlight>
                  <a:srgbClr val="FFFFFF"/>
                </a:highlight>
                <a:latin typeface="PragmataPro Mono Liga" panose="02000509040000020004" pitchFamily="49" charset="0"/>
              </a:rPr>
              <a:t>"Gia tri nhap la "</a:t>
            </a:r>
            <a:r>
              <a:rPr lang="en-US" sz="2200" b="0">
                <a:solidFill>
                  <a:srgbClr val="000000"/>
                </a:solidFill>
                <a:effectLst/>
                <a:highlight>
                  <a:srgbClr val="FFFFFF"/>
                </a:highlight>
                <a:latin typeface="PragmataPro Mono Liga" panose="02000509040000020004" pitchFamily="49" charset="0"/>
              </a:rPr>
              <a:t>  &lt;&lt; *</a:t>
            </a:r>
            <a:r>
              <a:rPr lang="en-US" sz="2200" b="0">
                <a:solidFill>
                  <a:srgbClr val="795E26"/>
                </a:solidFill>
                <a:effectLst/>
                <a:highlight>
                  <a:srgbClr val="FFFFFF"/>
                </a:highlight>
                <a:latin typeface="PragmataPro Mono Liga" panose="02000509040000020004" pitchFamily="49" charset="0"/>
              </a:rPr>
              <a:t> Nhap</a:t>
            </a:r>
            <a:r>
              <a:rPr lang="en-US" sz="22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BD15AFB-1F23-602D-3CDC-4C501C423A0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7293806A-C9E0-95A8-9569-CFA9432657F7}"/>
              </a:ext>
            </a:extLst>
          </p:cNvPr>
          <p:cNvSpPr>
            <a:spLocks noGrp="1"/>
          </p:cNvSpPr>
          <p:nvPr>
            <p:ph type="dt" sz="half" idx="13"/>
          </p:nvPr>
        </p:nvSpPr>
        <p:spPr/>
        <p:txBody>
          <a:bodyPr/>
          <a:lstStyle/>
          <a:p>
            <a:r>
              <a:rPr lang="en-US"/>
              <a:t>June 2024</a:t>
            </a:r>
            <a:endParaRPr lang="en-US" dirty="0"/>
          </a:p>
        </p:txBody>
      </p:sp>
      <p:sp>
        <p:nvSpPr>
          <p:cNvPr id="7" name="Slide Number Placeholder 6">
            <a:extLst>
              <a:ext uri="{FF2B5EF4-FFF2-40B4-BE49-F238E27FC236}">
                <a16:creationId xmlns:a16="http://schemas.microsoft.com/office/drawing/2014/main" id="{98F29B87-4B97-0344-7601-CF824645C6E6}"/>
              </a:ext>
            </a:extLst>
          </p:cNvPr>
          <p:cNvSpPr>
            <a:spLocks noGrp="1"/>
          </p:cNvSpPr>
          <p:nvPr>
            <p:ph type="sldNum" sz="quarter" idx="12"/>
          </p:nvPr>
        </p:nvSpPr>
        <p:spPr/>
        <p:txBody>
          <a:bodyPr/>
          <a:lstStyle/>
          <a:p>
            <a:fld id="{D8B0B3AC-44A8-D142-AAF6-9A453466E1A4}" type="slidenum">
              <a:rPr lang="en-VN" smtClean="0"/>
              <a:pPr/>
              <a:t>95</a:t>
            </a:fld>
            <a:endParaRPr lang="en-VN" dirty="0"/>
          </a:p>
        </p:txBody>
      </p:sp>
    </p:spTree>
    <p:extLst>
      <p:ext uri="{BB962C8B-B14F-4D97-AF65-F5344CB8AC3E}">
        <p14:creationId xmlns:p14="http://schemas.microsoft.com/office/powerpoint/2010/main" val="374253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5.9 Giá trị trả về của hàm</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a:t>5.9.5 Giá trị trả về trong hàm main</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10" name="Date Placeholder 9">
            <a:extLst>
              <a:ext uri="{FF2B5EF4-FFF2-40B4-BE49-F238E27FC236}">
                <a16:creationId xmlns:a16="http://schemas.microsoft.com/office/drawing/2014/main" id="{AA13A7F8-FDB2-CC11-498D-853383FB2899}"/>
              </a:ext>
            </a:extLst>
          </p:cNvPr>
          <p:cNvSpPr>
            <a:spLocks noGrp="1"/>
          </p:cNvSpPr>
          <p:nvPr>
            <p:ph type="dt" sz="half" idx="17"/>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C731F6EE-2ECB-5C66-6354-AB74D60FE44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01A845F8-34C3-4B20-A502-73C1EC0F3AEE}"/>
              </a:ext>
            </a:extLst>
          </p:cNvPr>
          <p:cNvSpPr>
            <a:spLocks noGrp="1"/>
          </p:cNvSpPr>
          <p:nvPr>
            <p:ph type="sldNum" sz="quarter" idx="12"/>
          </p:nvPr>
        </p:nvSpPr>
        <p:spPr/>
        <p:txBody>
          <a:bodyPr/>
          <a:lstStyle/>
          <a:p>
            <a:fld id="{D8B0B3AC-44A8-D142-AAF6-9A453466E1A4}" type="slidenum">
              <a:rPr lang="en-VN" smtClean="0"/>
              <a:pPr/>
              <a:t>96</a:t>
            </a:fld>
            <a:endParaRPr lang="en-VN" dirty="0"/>
          </a:p>
        </p:txBody>
      </p:sp>
    </p:spTree>
    <p:extLst>
      <p:ext uri="{BB962C8B-B14F-4D97-AF65-F5344CB8AC3E}">
        <p14:creationId xmlns:p14="http://schemas.microsoft.com/office/powerpoint/2010/main" val="18580481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DE28-93B6-768B-653C-0848C165E2AF}"/>
              </a:ext>
            </a:extLst>
          </p:cNvPr>
          <p:cNvSpPr>
            <a:spLocks noGrp="1"/>
          </p:cNvSpPr>
          <p:nvPr>
            <p:ph type="title"/>
          </p:nvPr>
        </p:nvSpPr>
        <p:spPr/>
        <p:txBody>
          <a:bodyPr>
            <a:normAutofit fontScale="90000"/>
          </a:bodyPr>
          <a:lstStyle/>
          <a:p>
            <a:r>
              <a:rPr lang="en-US"/>
              <a:t>5.9.5 Giá trị trả về trong hàm main</a:t>
            </a:r>
          </a:p>
        </p:txBody>
      </p:sp>
      <p:sp>
        <p:nvSpPr>
          <p:cNvPr id="3" name="Content Placeholder 2">
            <a:extLst>
              <a:ext uri="{FF2B5EF4-FFF2-40B4-BE49-F238E27FC236}">
                <a16:creationId xmlns:a16="http://schemas.microsoft.com/office/drawing/2014/main" id="{6CF57F2F-7F26-3209-4EB6-99AFB9F7004D}"/>
              </a:ext>
            </a:extLst>
          </p:cNvPr>
          <p:cNvSpPr>
            <a:spLocks noGrp="1"/>
          </p:cNvSpPr>
          <p:nvPr>
            <p:ph idx="1"/>
          </p:nvPr>
        </p:nvSpPr>
        <p:spPr/>
        <p:txBody>
          <a:bodyPr>
            <a:noAutofit/>
          </a:bodyPr>
          <a:lstStyle/>
          <a:p>
            <a:pPr algn="l"/>
            <a:r>
              <a:rPr lang="vi-VN" sz="2400">
                <a:latin typeface="+mn-lt"/>
              </a:rPr>
              <a:t>Giá trị trả về của hàm </a:t>
            </a:r>
            <a:r>
              <a:rPr kumimoji="0" lang="en-US" sz="2400" b="0" i="0" u="none" strike="noStrike" kern="1200" cap="none" spc="0" normalizeH="0" baseline="0" noProof="0">
                <a:ln>
                  <a:noFill/>
                </a:ln>
                <a:solidFill>
                  <a:srgbClr val="795E26"/>
                </a:solidFill>
                <a:effectLst/>
                <a:highlight>
                  <a:srgbClr val="FFFFFF"/>
                </a:highlight>
                <a:uLnTx/>
                <a:uFillTx/>
                <a:latin typeface="PragmataPro Mono Liga" panose="02000509040000020004" pitchFamily="49" charset="0"/>
                <a:ea typeface="+mn-ea"/>
                <a:cs typeface="+mn-cs"/>
              </a:rPr>
              <a:t>main</a:t>
            </a:r>
            <a:r>
              <a:rPr lang="vi-VN" sz="2400">
                <a:latin typeface="+mn-lt"/>
              </a:rPr>
              <a:t> trong C++ thường là một số nguyên, được dùng để</a:t>
            </a:r>
            <a:r>
              <a:rPr lang="en-US" sz="2400">
                <a:latin typeface="+mn-lt"/>
              </a:rPr>
              <a:t> </a:t>
            </a:r>
            <a:r>
              <a:rPr lang="vi-VN" sz="2400">
                <a:latin typeface="+mn-lt"/>
              </a:rPr>
              <a:t>báo kết quả của chương trình khi kết thúc. </a:t>
            </a:r>
            <a:r>
              <a:rPr lang="en-US" sz="2400"/>
              <a:t>Giá</a:t>
            </a:r>
            <a:r>
              <a:rPr lang="en-US" sz="2400">
                <a:latin typeface="+mn-lt"/>
              </a:rPr>
              <a:t> </a:t>
            </a:r>
            <a:r>
              <a:rPr lang="vi-VN" sz="2400">
                <a:latin typeface="+mn-lt"/>
              </a:rPr>
              <a:t>trị trả về này có ý nghĩa đặc biệt đối với hệ điều hành và các chương trình gọi (caller).</a:t>
            </a:r>
          </a:p>
          <a:p>
            <a:pPr algn="l"/>
            <a:r>
              <a:rPr lang="vi-VN" sz="2400">
                <a:latin typeface="+mn-lt"/>
              </a:rPr>
              <a:t>Các giá trị</a:t>
            </a:r>
            <a:r>
              <a:rPr lang="en-US" sz="2400">
                <a:latin typeface="+mn-lt"/>
              </a:rPr>
              <a:t> </a:t>
            </a:r>
            <a:r>
              <a:rPr lang="en-US" sz="2400"/>
              <a:t>trả về</a:t>
            </a:r>
            <a:r>
              <a:rPr lang="vi-VN" sz="2400"/>
              <a:t> </a:t>
            </a:r>
            <a:r>
              <a:rPr lang="vi-VN" sz="2400">
                <a:latin typeface="+mn-lt"/>
              </a:rPr>
              <a:t>thường dùng</a:t>
            </a:r>
          </a:p>
          <a:p>
            <a:pPr lvl="1" algn="l"/>
            <a:r>
              <a:rPr lang="en-US" b="0">
                <a:solidFill>
                  <a:srgbClr val="098658"/>
                </a:solidFill>
                <a:effectLst/>
                <a:highlight>
                  <a:srgbClr val="FFFFFF"/>
                </a:highlight>
                <a:latin typeface="+mn-lt"/>
              </a:rPr>
              <a:t>0</a:t>
            </a:r>
            <a:r>
              <a:rPr lang="vi-VN">
                <a:latin typeface="+mn-lt"/>
              </a:rPr>
              <a:t>: </a:t>
            </a:r>
            <a:r>
              <a:rPr lang="en-US"/>
              <a:t>Hàm main </a:t>
            </a:r>
            <a:r>
              <a:rPr lang="vi-VN">
                <a:latin typeface="+mn-lt"/>
              </a:rPr>
              <a:t>đã kết thúc thành công</a:t>
            </a:r>
          </a:p>
          <a:p>
            <a:pPr lvl="1" algn="l"/>
            <a:r>
              <a:rPr lang="vi-VN">
                <a:latin typeface="+mn-lt"/>
              </a:rPr>
              <a:t>Một số khác </a:t>
            </a:r>
            <a:r>
              <a:rPr lang="en-US" b="0">
                <a:solidFill>
                  <a:srgbClr val="098658"/>
                </a:solidFill>
                <a:effectLst/>
                <a:highlight>
                  <a:srgbClr val="FFFFFF"/>
                </a:highlight>
                <a:latin typeface="+mn-lt"/>
              </a:rPr>
              <a:t>0</a:t>
            </a:r>
            <a:r>
              <a:rPr lang="en-US">
                <a:latin typeface="+mn-lt"/>
              </a:rPr>
              <a:t>: </a:t>
            </a:r>
            <a:r>
              <a:rPr lang="en-US"/>
              <a:t>Chương trình </a:t>
            </a:r>
            <a:r>
              <a:rPr lang="vi-VN">
                <a:latin typeface="+mn-lt"/>
              </a:rPr>
              <a:t>đã gặp lỗi</a:t>
            </a:r>
            <a:endParaRPr lang="en-US">
              <a:latin typeface="+mn-lt"/>
            </a:endParaRPr>
          </a:p>
          <a:p>
            <a:pPr algn="l"/>
            <a:r>
              <a:rPr lang="en-US" sz="2400"/>
              <a:t>Ví dụ:</a:t>
            </a:r>
          </a:p>
        </p:txBody>
      </p:sp>
      <p:sp>
        <p:nvSpPr>
          <p:cNvPr id="4" name="Footer Placeholder 3">
            <a:extLst>
              <a:ext uri="{FF2B5EF4-FFF2-40B4-BE49-F238E27FC236}">
                <a16:creationId xmlns:a16="http://schemas.microsoft.com/office/drawing/2014/main" id="{A5F84FF8-23BA-8D93-59DD-E47C32D8F42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978F0407-5CDF-86AE-D193-5ECEBD21E968}"/>
              </a:ext>
            </a:extLst>
          </p:cNvPr>
          <p:cNvSpPr>
            <a:spLocks noGrp="1"/>
          </p:cNvSpPr>
          <p:nvPr>
            <p:ph type="dt" sz="half" idx="13"/>
          </p:nvPr>
        </p:nvSpPr>
        <p:spPr/>
        <p:txBody>
          <a:bodyPr/>
          <a:lstStyle/>
          <a:p>
            <a:r>
              <a:rPr lang="en-US"/>
              <a:t>June 2024</a:t>
            </a:r>
            <a:endParaRPr lang="en-US" dirty="0"/>
          </a:p>
        </p:txBody>
      </p:sp>
      <p:sp>
        <p:nvSpPr>
          <p:cNvPr id="11" name="TextBox 10">
            <a:extLst>
              <a:ext uri="{FF2B5EF4-FFF2-40B4-BE49-F238E27FC236}">
                <a16:creationId xmlns:a16="http://schemas.microsoft.com/office/drawing/2014/main" id="{E999B683-7880-CBC6-C790-2582133FA0BC}"/>
              </a:ext>
            </a:extLst>
          </p:cNvPr>
          <p:cNvSpPr txBox="1"/>
          <p:nvPr/>
        </p:nvSpPr>
        <p:spPr>
          <a:xfrm>
            <a:off x="2387600" y="4541188"/>
            <a:ext cx="7048500" cy="1785104"/>
          </a:xfrm>
          <a:prstGeom prst="rect">
            <a:avLst/>
          </a:prstGeom>
          <a:noFill/>
        </p:spPr>
        <p:txBody>
          <a:bodyPr wrap="square">
            <a:spAutoFit/>
          </a:bodyPr>
          <a:lstStyle/>
          <a:p>
            <a:pPr marL="0" indent="0" algn="l">
              <a:buNone/>
            </a:pPr>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&lt;iostream&gt;</a:t>
            </a:r>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pPr marL="0" indent="0" algn="l">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cout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"Hello, world!"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&lt;&lt;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r>
              <a:rPr lang="en-US" sz="2200" b="0">
                <a:solidFill>
                  <a:srgbClr val="795E26"/>
                </a:solidFill>
                <a:effectLst/>
                <a:highlight>
                  <a:srgbClr val="FFFFFF"/>
                </a:highlight>
                <a:latin typeface="PragmataPro Mono Liga" panose="02000509040000020004" pitchFamily="49" charset="0"/>
              </a:rPr>
              <a:t>endl</a:t>
            </a:r>
            <a:r>
              <a:rPr lang="en-US" sz="2200" b="0">
                <a:solidFill>
                  <a:srgbClr val="000000"/>
                </a:solidFill>
                <a:effectLst/>
                <a:highlight>
                  <a:srgbClr val="FFFFFF"/>
                </a:highlight>
                <a:latin typeface="PragmataPro Mono Liga" panose="02000509040000020004" pitchFamily="49" charset="0"/>
              </a:rPr>
              <a:t>;</a:t>
            </a: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buNone/>
            </a:pPr>
            <a:r>
              <a:rPr lang="en-US" sz="2200" b="0">
                <a:solidFill>
                  <a:srgbClr val="000000"/>
                </a:solidFill>
                <a:effectLst/>
                <a:highlight>
                  <a:srgbClr val="FFFFFF"/>
                </a:highlight>
                <a:latin typeface="PragmataPro Mono Liga" panose="02000509040000020004" pitchFamily="49" charset="0"/>
              </a:rPr>
              <a:t>}</a:t>
            </a:r>
          </a:p>
        </p:txBody>
      </p:sp>
      <p:sp>
        <p:nvSpPr>
          <p:cNvPr id="7" name="Slide Number Placeholder 6">
            <a:extLst>
              <a:ext uri="{FF2B5EF4-FFF2-40B4-BE49-F238E27FC236}">
                <a16:creationId xmlns:a16="http://schemas.microsoft.com/office/drawing/2014/main" id="{60B456F8-0011-E5F1-AA4F-856F3950B710}"/>
              </a:ext>
            </a:extLst>
          </p:cNvPr>
          <p:cNvSpPr>
            <a:spLocks noGrp="1"/>
          </p:cNvSpPr>
          <p:nvPr>
            <p:ph type="sldNum" sz="quarter" idx="12"/>
          </p:nvPr>
        </p:nvSpPr>
        <p:spPr/>
        <p:txBody>
          <a:bodyPr/>
          <a:lstStyle/>
          <a:p>
            <a:fld id="{D8B0B3AC-44A8-D142-AAF6-9A453466E1A4}" type="slidenum">
              <a:rPr lang="en-VN" smtClean="0"/>
              <a:pPr/>
              <a:t>97</a:t>
            </a:fld>
            <a:endParaRPr lang="en-VN" dirty="0"/>
          </a:p>
        </p:txBody>
      </p:sp>
    </p:spTree>
    <p:extLst>
      <p:ext uri="{BB962C8B-B14F-4D97-AF65-F5344CB8AC3E}">
        <p14:creationId xmlns:p14="http://schemas.microsoft.com/office/powerpoint/2010/main" val="546756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vi-VN"/>
              <a:t>Bài tập</a:t>
            </a:r>
          </a:p>
        </p:txBody>
      </p:sp>
      <p:sp>
        <p:nvSpPr>
          <p:cNvPr id="23555" name="Content Placeholder 2"/>
          <p:cNvSpPr>
            <a:spLocks noGrp="1"/>
          </p:cNvSpPr>
          <p:nvPr>
            <p:ph idx="1"/>
          </p:nvPr>
        </p:nvSpPr>
        <p:spPr/>
        <p:txBody>
          <a:bodyPr>
            <a:normAutofit/>
          </a:bodyPr>
          <a:lstStyle/>
          <a:p>
            <a:r>
              <a:rPr lang="en-US" altLang="vi-VN" sz="2400"/>
              <a:t>Câu 1: </a:t>
            </a:r>
            <a:r>
              <a:rPr lang="vi-VN" altLang="vi-VN" sz="2400"/>
              <a:t>Làm lại các bài tập chương câu lệnh điều kiện và rẽ nhánh dưới dạng hàm:</a:t>
            </a:r>
          </a:p>
          <a:p>
            <a:pPr marL="914400" lvl="1" indent="-457200">
              <a:buFont typeface="Calibri" panose="020F0502020204030204" pitchFamily="34" charset="0"/>
              <a:buAutoNum type="alphaLcParenR"/>
            </a:pPr>
            <a:r>
              <a:rPr lang="vi-VN" altLang="vi-VN"/>
              <a:t>Viết hàm đổi một ký tự hoa sang ký tự thường.</a:t>
            </a:r>
          </a:p>
          <a:p>
            <a:pPr marL="914400" lvl="1" indent="-457200">
              <a:buFont typeface="Calibri" panose="020F0502020204030204" pitchFamily="34" charset="0"/>
              <a:buAutoNum type="alphaLcParenR"/>
            </a:pPr>
            <a:r>
              <a:rPr lang="vi-VN" altLang="vi-VN"/>
              <a:t>Viết hàm giải phương trình bậc nhất và xuấ kết quả ra màn hình</a:t>
            </a:r>
          </a:p>
          <a:p>
            <a:pPr marL="914400" lvl="1" indent="-457200">
              <a:buFont typeface="Calibri" panose="020F0502020204030204" pitchFamily="34" charset="0"/>
              <a:buAutoNum type="alphaLcParenR"/>
            </a:pPr>
            <a:r>
              <a:rPr lang="vi-VN" altLang="vi-VN"/>
              <a:t>Viết hàm giải phương trình bậc hai và xuất kết quả ra màn hình</a:t>
            </a:r>
          </a:p>
          <a:p>
            <a:pPr marL="914400" lvl="1" indent="-457200">
              <a:buFont typeface="Calibri" panose="020F0502020204030204" pitchFamily="34" charset="0"/>
              <a:buAutoNum type="alphaLcParenR"/>
            </a:pPr>
            <a:r>
              <a:rPr lang="vi-VN" altLang="vi-VN"/>
              <a:t>Viết hàm trả về giá trị nhỏ nhất của 4 số nguyên.</a:t>
            </a:r>
          </a:p>
          <a:p>
            <a:pPr marL="914400" lvl="1" indent="-457200">
              <a:buFont typeface="Calibri" panose="020F0502020204030204" pitchFamily="34" charset="0"/>
              <a:buAutoNum type="alphaLcParenR"/>
            </a:pPr>
            <a:r>
              <a:rPr lang="vi-VN" altLang="vi-VN"/>
              <a:t>Viết hàm hoán vị hai số nguyên.</a:t>
            </a:r>
          </a:p>
          <a:p>
            <a:pPr marL="914400" lvl="1" indent="-457200">
              <a:buFont typeface="Calibri" panose="020F0502020204030204" pitchFamily="34" charset="0"/>
              <a:buAutoNum type="alphaLcParenR"/>
            </a:pPr>
            <a:r>
              <a:rPr lang="vi-VN" altLang="vi-VN"/>
              <a:t>Viết hàm sắp xếp 4 số nguyên tăng dần.</a:t>
            </a:r>
            <a:endParaRPr lang="en-US" altLang="vi-VN"/>
          </a:p>
        </p:txBody>
      </p:sp>
      <p:sp>
        <p:nvSpPr>
          <p:cNvPr id="6" name="Date Placeholder 5">
            <a:extLst>
              <a:ext uri="{FF2B5EF4-FFF2-40B4-BE49-F238E27FC236}">
                <a16:creationId xmlns:a16="http://schemas.microsoft.com/office/drawing/2014/main" id="{1F08F5BC-4074-1495-0A14-8ADBACE4851D}"/>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0F041B18-EA9E-CE84-EF55-24DFBD05989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Slide Number Placeholder 1">
            <a:extLst>
              <a:ext uri="{FF2B5EF4-FFF2-40B4-BE49-F238E27FC236}">
                <a16:creationId xmlns:a16="http://schemas.microsoft.com/office/drawing/2014/main" id="{4A2DD2B2-98E2-736A-7B30-28C7E8CE9C6B}"/>
              </a:ext>
            </a:extLst>
          </p:cNvPr>
          <p:cNvSpPr>
            <a:spLocks noGrp="1"/>
          </p:cNvSpPr>
          <p:nvPr>
            <p:ph type="sldNum" sz="quarter" idx="12"/>
          </p:nvPr>
        </p:nvSpPr>
        <p:spPr/>
        <p:txBody>
          <a:bodyPr/>
          <a:lstStyle/>
          <a:p>
            <a:fld id="{D8B0B3AC-44A8-D142-AAF6-9A453466E1A4}" type="slidenum">
              <a:rPr lang="en-VN" smtClean="0"/>
              <a:pPr/>
              <a:t>98</a:t>
            </a:fld>
            <a:endParaRPr lang="en-VN" dirty="0"/>
          </a:p>
        </p:txBody>
      </p:sp>
    </p:spTree>
    <p:extLst>
      <p:ext uri="{BB962C8B-B14F-4D97-AF65-F5344CB8AC3E}">
        <p14:creationId xmlns:p14="http://schemas.microsoft.com/office/powerpoint/2010/main" val="95195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fontScale="90000"/>
          </a:bodyPr>
          <a:lstStyle/>
          <a:p>
            <a:r>
              <a:rPr lang="en-US" altLang="vi-VN"/>
              <a:t>Bài tập</a:t>
            </a:r>
          </a:p>
        </p:txBody>
      </p:sp>
      <p:sp>
        <p:nvSpPr>
          <p:cNvPr id="23555" name="Content Placeholder 2"/>
          <p:cNvSpPr>
            <a:spLocks noGrp="1"/>
          </p:cNvSpPr>
          <p:nvPr>
            <p:ph idx="1"/>
          </p:nvPr>
        </p:nvSpPr>
        <p:spPr/>
        <p:txBody>
          <a:bodyPr>
            <a:normAutofit/>
          </a:bodyPr>
          <a:lstStyle/>
          <a:p>
            <a:r>
              <a:rPr lang="en-US" altLang="vi-VN" sz="2400"/>
              <a:t>Câu 2: </a:t>
            </a:r>
            <a:r>
              <a:rPr lang="vi-VN" altLang="vi-VN" sz="2400">
                <a:latin typeface="+mn-lt"/>
              </a:rPr>
              <a:t>Làm </a:t>
            </a:r>
            <a:r>
              <a:rPr lang="vi-VN" altLang="vi-VN" sz="2400" dirty="0">
                <a:latin typeface="+mn-lt"/>
              </a:rPr>
              <a:t>lại các bài tập chương câu lệnh lặp:</a:t>
            </a:r>
          </a:p>
          <a:p>
            <a:r>
              <a:rPr lang="en-US" altLang="vi-VN" sz="2400"/>
              <a:t>Câu 3: </a:t>
            </a:r>
            <a:r>
              <a:rPr lang="vi-VN" altLang="vi-VN" sz="2400">
                <a:latin typeface="+mn-lt"/>
              </a:rPr>
              <a:t>Viết </a:t>
            </a:r>
            <a:r>
              <a:rPr lang="vi-VN" altLang="vi-VN" sz="2400" dirty="0">
                <a:latin typeface="+mn-lt"/>
              </a:rPr>
              <a:t>hàm nhận vào số nguyên dương n và thực hiện:</a:t>
            </a:r>
          </a:p>
          <a:p>
            <a:pPr marL="857250" lvl="1" indent="-457200">
              <a:buFont typeface="Calibri" panose="020F0502020204030204" pitchFamily="34" charset="0"/>
              <a:buAutoNum type="alphaLcParenR"/>
            </a:pPr>
            <a:r>
              <a:rPr lang="vi-VN" altLang="vi-VN" dirty="0">
                <a:latin typeface="+mn-lt"/>
              </a:rPr>
              <a:t>Đếm số lượng chữ số của số đó</a:t>
            </a:r>
          </a:p>
          <a:p>
            <a:pPr marL="857250" lvl="1" indent="-457200">
              <a:buFont typeface="Calibri" panose="020F0502020204030204" pitchFamily="34" charset="0"/>
              <a:buAutoNum type="alphaLcParenR"/>
            </a:pPr>
            <a:r>
              <a:rPr lang="vi-VN" altLang="vi-VN" dirty="0">
                <a:latin typeface="+mn-lt"/>
              </a:rPr>
              <a:t>Tính tổng các chữ số của số đó</a:t>
            </a:r>
          </a:p>
          <a:p>
            <a:pPr marL="857250" lvl="1" indent="-457200">
              <a:buFont typeface="Calibri" panose="020F0502020204030204" pitchFamily="34" charset="0"/>
              <a:buAutoNum type="alphaLcParenR"/>
            </a:pPr>
            <a:r>
              <a:rPr lang="vi-VN" altLang="vi-VN" dirty="0">
                <a:latin typeface="+mn-lt"/>
              </a:rPr>
              <a:t>Tính tổng các chữ số lẻ.</a:t>
            </a:r>
          </a:p>
          <a:p>
            <a:pPr marL="857250" lvl="1" indent="-457200">
              <a:buFont typeface="Calibri" panose="020F0502020204030204" pitchFamily="34" charset="0"/>
              <a:buAutoNum type="alphaLcParenR"/>
            </a:pPr>
            <a:r>
              <a:rPr lang="vi-VN" altLang="vi-VN" dirty="0">
                <a:latin typeface="+mn-lt"/>
              </a:rPr>
              <a:t>Tính tổng các chữ số chẵn của số đó.</a:t>
            </a:r>
          </a:p>
          <a:p>
            <a:pPr marL="857250" lvl="1" indent="-457200">
              <a:buFont typeface="Calibri" panose="020F0502020204030204" pitchFamily="34" charset="0"/>
              <a:buAutoNum type="alphaLcParenR"/>
            </a:pPr>
            <a:r>
              <a:rPr lang="vi-VN" altLang="vi-VN" dirty="0">
                <a:latin typeface="+mn-lt"/>
              </a:rPr>
              <a:t>Tìm số đảo của </a:t>
            </a:r>
            <a:r>
              <a:rPr lang="vi-VN" altLang="vi-VN">
                <a:latin typeface="+mn-lt"/>
              </a:rPr>
              <a:t>số n</a:t>
            </a:r>
          </a:p>
          <a:p>
            <a:pPr marL="400050" lvl="1" indent="0">
              <a:buNone/>
            </a:pPr>
            <a:endParaRPr lang="vi-VN" altLang="vi-VN" dirty="0">
              <a:latin typeface="+mn-lt"/>
            </a:endParaRPr>
          </a:p>
        </p:txBody>
      </p:sp>
      <p:sp>
        <p:nvSpPr>
          <p:cNvPr id="6" name="Date Placeholder 5">
            <a:extLst>
              <a:ext uri="{FF2B5EF4-FFF2-40B4-BE49-F238E27FC236}">
                <a16:creationId xmlns:a16="http://schemas.microsoft.com/office/drawing/2014/main" id="{16002518-3E49-FAA7-2E9B-EDFE3656A9C6}"/>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5157CF4C-6EAE-4688-6E7A-D60E86F42E3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Slide Number Placeholder 1">
            <a:extLst>
              <a:ext uri="{FF2B5EF4-FFF2-40B4-BE49-F238E27FC236}">
                <a16:creationId xmlns:a16="http://schemas.microsoft.com/office/drawing/2014/main" id="{13A540B3-EF92-7D46-ECAE-E804476B8675}"/>
              </a:ext>
            </a:extLst>
          </p:cNvPr>
          <p:cNvSpPr>
            <a:spLocks noGrp="1"/>
          </p:cNvSpPr>
          <p:nvPr>
            <p:ph type="sldNum" sz="quarter" idx="12"/>
          </p:nvPr>
        </p:nvSpPr>
        <p:spPr/>
        <p:txBody>
          <a:bodyPr/>
          <a:lstStyle/>
          <a:p>
            <a:fld id="{D8B0B3AC-44A8-D142-AAF6-9A453466E1A4}" type="slidenum">
              <a:rPr lang="en-VN" smtClean="0"/>
              <a:pPr/>
              <a:t>99</a:t>
            </a:fld>
            <a:endParaRPr lang="en-VN" dirty="0"/>
          </a:p>
        </p:txBody>
      </p:sp>
    </p:spTree>
    <p:extLst>
      <p:ext uri="{BB962C8B-B14F-4D97-AF65-F5344CB8AC3E}">
        <p14:creationId xmlns:p14="http://schemas.microsoft.com/office/powerpoint/2010/main" val="26491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1038</TotalTime>
  <Words>12789</Words>
  <Application>Microsoft Office PowerPoint</Application>
  <PresentationFormat>Widescreen</PresentationFormat>
  <Paragraphs>1855</Paragraphs>
  <Slides>100</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100</vt:i4>
      </vt:variant>
    </vt:vector>
  </HeadingPairs>
  <TitlesOfParts>
    <vt:vector size="114" baseType="lpstr">
      <vt:lpstr>Aptos</vt:lpstr>
      <vt:lpstr>Arial</vt:lpstr>
      <vt:lpstr>Calibri</vt:lpstr>
      <vt:lpstr>Consolas</vt:lpstr>
      <vt:lpstr>Courier New</vt:lpstr>
      <vt:lpstr>Helvetica Neue</vt:lpstr>
      <vt:lpstr>PragmataPro Mono Liga</vt:lpstr>
      <vt:lpstr>Proxima Nova</vt:lpstr>
      <vt:lpstr>Symbol</vt:lpstr>
      <vt:lpstr>Tahoma</vt:lpstr>
      <vt:lpstr>Times New Roman</vt:lpstr>
      <vt:lpstr>ui-sans-serif</vt:lpstr>
      <vt:lpstr>Wingdings</vt:lpstr>
      <vt:lpstr>1_Office Theme</vt:lpstr>
      <vt:lpstr>PowerPoint Presentation</vt:lpstr>
      <vt:lpstr>PowerPoint Presentation</vt:lpstr>
      <vt:lpstr>PowerPoint Presentation</vt:lpstr>
      <vt:lpstr>5.1 Đặt vấn đề</vt:lpstr>
      <vt:lpstr>5.1 Đặt vấn đề</vt:lpstr>
      <vt:lpstr>5.1 Đặt vấn đề</vt:lpstr>
      <vt:lpstr>PowerPoint Presentation</vt:lpstr>
      <vt:lpstr>5.2 Khái niệm hàm và lợi ích của việc sử dụng hàm</vt:lpstr>
      <vt:lpstr>PowerPoint Presentation</vt:lpstr>
      <vt:lpstr>5.3 Định nghĩa hàm (Function definition)</vt:lpstr>
      <vt:lpstr>5.3 Định nghĩa hàm (Function definition)</vt:lpstr>
      <vt:lpstr>Các bước viết hàm</vt:lpstr>
      <vt:lpstr>PowerPoint Presentation</vt:lpstr>
      <vt:lpstr>5.4 Khai báo hàm, nguyên mẫu hàm</vt:lpstr>
      <vt:lpstr>Ví dụ</vt:lpstr>
      <vt:lpstr>PowerPoint Presentation</vt:lpstr>
      <vt:lpstr>5.5 Khai báo hàm trùng tên (function overloading)</vt:lpstr>
      <vt:lpstr>PowerPoint Presentation</vt:lpstr>
      <vt:lpstr>5.6 Lời gọi hàm</vt:lpstr>
      <vt:lpstr>Ví dụ</vt:lpstr>
      <vt:lpstr>PowerPoint Presentation</vt:lpstr>
      <vt:lpstr>5.7 Phạm vi hoạt động của biến trong hàm</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cục bộ (Local variable) </vt:lpstr>
      <vt:lpstr>Biến tĩnh cục bộ (Static local variable)</vt:lpstr>
      <vt:lpstr>Biến toàn cục (Global variable)</vt:lpstr>
      <vt:lpstr>PowerPoint Presentation</vt:lpstr>
      <vt:lpstr>5.8 Tham số và đối số</vt:lpstr>
      <vt:lpstr>PowerPoint Presentation</vt:lpstr>
      <vt:lpstr>5.8.1 Khái niệm Tham số và đối số</vt:lpstr>
      <vt:lpstr>PowerPoint Presentation</vt:lpstr>
      <vt:lpstr>5.8.2 Tham số mặc định (Default Parameter)</vt:lpstr>
      <vt:lpstr>5.8.2 Tham số mặc định (Default Parameter)</vt:lpstr>
      <vt:lpstr>PowerPoint Presentation</vt:lpstr>
      <vt:lpstr>5.8.3 Truyền đối số theo giá trị (Pass by Value)</vt:lpstr>
      <vt:lpstr>5.8.3 Truyền đối số theo giá trị (Pass by Value)</vt:lpstr>
      <vt:lpstr>5.8.3 Truyền đối số theo giá trị (Pass by Value)</vt:lpstr>
      <vt:lpstr>5.8.3 Truyền đối số theo giá trị (Pass by Value)</vt:lpstr>
      <vt:lpstr>5.8.3 Truyền đối số theo giá trị (Pass by Value)</vt:lpstr>
      <vt:lpstr>5.8.3 Truyền đối số theo giá trị (Pass by Value)</vt:lpstr>
      <vt:lpstr>PowerPoint Presentation</vt:lpstr>
      <vt:lpstr>5.8.4 Truyền đối số theo tham chiếu (Pass by Reference)</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5.8.4 Truyền đối số theo tham chiếu</vt:lpstr>
      <vt:lpstr>PowerPoint Presentation</vt:lpstr>
      <vt:lpstr>5.8.5 Truyền đối số theo con trỏ (Pass by Pointer) </vt:lpstr>
      <vt:lpstr>5.8.5 Truyền đối số theo con trỏ (Pass by Pointer) </vt:lpstr>
      <vt:lpstr>5.8.5 Truyền đối số theo con trỏ (Pass by Pointer) </vt:lpstr>
      <vt:lpstr>5.8.5 Truyền đối số theo con trỏ (Pass by Pointer) </vt:lpstr>
      <vt:lpstr>5.8.5 Truyền đối số theo con trỏ (Pass by Pointer) </vt:lpstr>
      <vt:lpstr>5.8.5 Truyền đối số theo con trỏ (Pass by Pointer) </vt:lpstr>
      <vt:lpstr>PowerPoint Presentation</vt:lpstr>
      <vt:lpstr>5.8.6 Truyền đối số hằng theo tham chiếu (Pass by Const Reference)</vt:lpstr>
      <vt:lpstr>5.8.6 Truyền đối số hằng theo tham chiếu (Pass by Const Reference)</vt:lpstr>
      <vt:lpstr>5.8.6 Truyền đối số hằng theo tham chiếu (Pass by Const Reference)</vt:lpstr>
      <vt:lpstr>5.8.6 Truyền đối số hằng theo tham chiếu (Pass by Const Reference)</vt:lpstr>
      <vt:lpstr>PowerPoint Presentation</vt:lpstr>
      <vt:lpstr>5.9 Giá trị trả về của hàm</vt:lpstr>
      <vt:lpstr>PowerPoint Presentation</vt:lpstr>
      <vt:lpstr>5.9.1 Hàm trả về giá trị</vt:lpstr>
      <vt:lpstr>5.9.1 Hàm trả về giá trị</vt:lpstr>
      <vt:lpstr>PowerPoint Presentation</vt:lpstr>
      <vt:lpstr>5.9.2 Hàm trả về void</vt:lpstr>
      <vt:lpstr>PowerPoint Presentation</vt:lpstr>
      <vt:lpstr>5.9.3 Hàm trả về tham chiếu</vt:lpstr>
      <vt:lpstr>5.9.3 Hàm trả về tham chiếu</vt:lpstr>
      <vt:lpstr>5.9.3 Hàm trả về tham chiếu</vt:lpstr>
      <vt:lpstr>5.9.3 Hàm trả về tham chiếu</vt:lpstr>
      <vt:lpstr>5.9.3 Hàm trả về tham chiếu</vt:lpstr>
      <vt:lpstr>5.9.3 Hàm trả về tham chiếu</vt:lpstr>
      <vt:lpstr>PowerPoint Presentation</vt:lpstr>
      <vt:lpstr>5.9.4 Hàm trả về con trỏ</vt:lpstr>
      <vt:lpstr>5.9.4 Hàm trả về con trỏ</vt:lpstr>
      <vt:lpstr>5.9.4 Hàm trả về con trỏ</vt:lpstr>
      <vt:lpstr>PowerPoint Presentation</vt:lpstr>
      <vt:lpstr>5.9.5 Giá trị trả về trong hàm main</vt:lpstr>
      <vt:lpstr>Bài tập</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38</cp:revision>
  <dcterms:created xsi:type="dcterms:W3CDTF">2023-10-24T06:45:57Z</dcterms:created>
  <dcterms:modified xsi:type="dcterms:W3CDTF">2024-09-08T07:38:55Z</dcterms:modified>
</cp:coreProperties>
</file>